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756"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ED818-ABF9-4CBF-838B-3FD3452638D8}" type="datetimeFigureOut">
              <a:rPr lang="en-US" smtClean="0"/>
              <a:pPr/>
              <a:t>4/27/2018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B931B-6DBD-41B7-B82E-13F7AB9B40F7}" type="slidenum">
              <a:rPr lang="en-US" smtClean="0"/>
              <a:pPr/>
              <a:t>‹#›</a:t>
            </a:fld>
            <a:endParaRPr lang="en-US"/>
          </a:p>
        </p:txBody>
      </p:sp>
    </p:spTree>
    <p:extLst>
      <p:ext uri="{BB962C8B-B14F-4D97-AF65-F5344CB8AC3E}">
        <p14:creationId xmlns:p14="http://schemas.microsoft.com/office/powerpoint/2010/main" val="1286009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D3B931B-6DBD-41B7-B82E-13F7AB9B40F7}" type="slidenum">
              <a:rPr lang="en-US" smtClean="0"/>
              <a:pPr/>
              <a:t>5</a:t>
            </a:fld>
            <a:endParaRPr lang="en-US"/>
          </a:p>
        </p:txBody>
      </p:sp>
    </p:spTree>
    <p:extLst>
      <p:ext uri="{BB962C8B-B14F-4D97-AF65-F5344CB8AC3E}">
        <p14:creationId xmlns:p14="http://schemas.microsoft.com/office/powerpoint/2010/main" val="3038035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7A15B79C-0D07-4100-857A-F92667C47A91}" type="datetimeFigureOut">
              <a:rPr lang="en-US" smtClean="0"/>
              <a:pPr/>
              <a:t>4/27/2018</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2329C7C8-4EEB-4E88-9880-23D9D1674F20}" type="slidenum">
              <a:rPr lang="en-US" smtClean="0"/>
              <a:pPr/>
              <a:t>‹#›</a:t>
            </a:fld>
            <a:endParaRPr lang="en-US"/>
          </a:p>
        </p:txBody>
      </p:sp>
      <p:sp>
        <p:nvSpPr>
          <p:cNvPr id="32" name="Rectangle 31"/>
          <p:cNvSpPr/>
          <p:nvPr/>
        </p:nvSpPr>
        <p:spPr>
          <a:xfrm>
            <a:off x="0" y="-1"/>
            <a:ext cx="48768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a:xfrm>
            <a:off x="412744" y="680477"/>
            <a:ext cx="6096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358764"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333360"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2" name="Rectangle 41"/>
          <p:cNvSpPr/>
          <p:nvPr/>
        </p:nvSpPr>
        <p:spPr>
          <a:xfrm>
            <a:off x="295691"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1219200" y="4343400"/>
            <a:ext cx="103632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1219200" y="2834640"/>
            <a:ext cx="103632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340388" y="5047394"/>
            <a:ext cx="97536"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5" name="Rectangle 64"/>
          <p:cNvSpPr/>
          <p:nvPr/>
        </p:nvSpPr>
        <p:spPr>
          <a:xfrm>
            <a:off x="340388" y="4796819"/>
            <a:ext cx="97536"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6" name="Rectangle 65"/>
          <p:cNvSpPr/>
          <p:nvPr/>
        </p:nvSpPr>
        <p:spPr>
          <a:xfrm>
            <a:off x="340388" y="4637685"/>
            <a:ext cx="97536"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7" name="Rectangle 66"/>
          <p:cNvSpPr/>
          <p:nvPr/>
        </p:nvSpPr>
        <p:spPr>
          <a:xfrm>
            <a:off x="340388" y="4542559"/>
            <a:ext cx="97536"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A15B79C-0D07-4100-857A-F92667C47A91}"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9C7C8-4EEB-4E88-9880-23D9D1674F2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6438603" y="1073888"/>
            <a:ext cx="5762848"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Freeform 14"/>
          <p:cNvSpPr>
            <a:spLocks/>
          </p:cNvSpPr>
          <p:nvPr/>
        </p:nvSpPr>
        <p:spPr bwMode="auto">
          <a:xfrm>
            <a:off x="498621" y="0"/>
            <a:ext cx="7352715"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5236414">
            <a:off x="6635304" y="1285480"/>
            <a:ext cx="4114800" cy="158496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924800" y="0"/>
            <a:ext cx="36576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Freeform 16"/>
          <p:cNvSpPr>
            <a:spLocks/>
          </p:cNvSpPr>
          <p:nvPr/>
        </p:nvSpPr>
        <p:spPr bwMode="auto">
          <a:xfrm>
            <a:off x="7924800" y="4267200"/>
            <a:ext cx="42672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Freeform 17"/>
          <p:cNvSpPr>
            <a:spLocks/>
          </p:cNvSpPr>
          <p:nvPr/>
        </p:nvSpPr>
        <p:spPr bwMode="auto">
          <a:xfrm>
            <a:off x="7924800" y="0"/>
            <a:ext cx="18288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Freeform 18"/>
          <p:cNvSpPr>
            <a:spLocks/>
          </p:cNvSpPr>
          <p:nvPr/>
        </p:nvSpPr>
        <p:spPr bwMode="auto">
          <a:xfrm>
            <a:off x="7931152" y="4246564"/>
            <a:ext cx="2787649"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Freeform 19"/>
          <p:cNvSpPr>
            <a:spLocks/>
          </p:cNvSpPr>
          <p:nvPr/>
        </p:nvSpPr>
        <p:spPr bwMode="auto">
          <a:xfrm>
            <a:off x="7924800" y="4267200"/>
            <a:ext cx="21336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1" name="Freeform 20"/>
          <p:cNvSpPr>
            <a:spLocks/>
          </p:cNvSpPr>
          <p:nvPr/>
        </p:nvSpPr>
        <p:spPr bwMode="auto">
          <a:xfrm>
            <a:off x="7924800" y="1371600"/>
            <a:ext cx="42672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Freeform 21"/>
          <p:cNvSpPr>
            <a:spLocks/>
          </p:cNvSpPr>
          <p:nvPr/>
        </p:nvSpPr>
        <p:spPr bwMode="auto">
          <a:xfrm>
            <a:off x="7924800" y="1752600"/>
            <a:ext cx="42672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3" name="Freeform 22"/>
          <p:cNvSpPr>
            <a:spLocks/>
          </p:cNvSpPr>
          <p:nvPr/>
        </p:nvSpPr>
        <p:spPr bwMode="auto">
          <a:xfrm>
            <a:off x="1320800" y="4267200"/>
            <a:ext cx="660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4" name="Freeform 23"/>
          <p:cNvSpPr>
            <a:spLocks/>
          </p:cNvSpPr>
          <p:nvPr/>
        </p:nvSpPr>
        <p:spPr bwMode="auto">
          <a:xfrm>
            <a:off x="711200" y="4267200"/>
            <a:ext cx="7112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5" name="Freeform 24"/>
          <p:cNvSpPr>
            <a:spLocks/>
          </p:cNvSpPr>
          <p:nvPr/>
        </p:nvSpPr>
        <p:spPr bwMode="auto">
          <a:xfrm>
            <a:off x="489099" y="2438400"/>
            <a:ext cx="75184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6" name="Freeform 25"/>
          <p:cNvSpPr>
            <a:spLocks/>
          </p:cNvSpPr>
          <p:nvPr/>
        </p:nvSpPr>
        <p:spPr bwMode="auto">
          <a:xfrm>
            <a:off x="489099" y="2133600"/>
            <a:ext cx="75184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Freeform 26"/>
          <p:cNvSpPr>
            <a:spLocks/>
          </p:cNvSpPr>
          <p:nvPr/>
        </p:nvSpPr>
        <p:spPr bwMode="auto">
          <a:xfrm>
            <a:off x="6096000" y="4267200"/>
            <a:ext cx="18288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3" name="Text Placeholder 2"/>
          <p:cNvSpPr>
            <a:spLocks noGrp="1"/>
          </p:cNvSpPr>
          <p:nvPr>
            <p:ph type="body" idx="1"/>
          </p:nvPr>
        </p:nvSpPr>
        <p:spPr>
          <a:xfrm>
            <a:off x="942536" y="1351672"/>
            <a:ext cx="7624064"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A15B79C-0D07-4100-857A-F92667C47A91}"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9C7C8-4EEB-4E88-9880-23D9D1674F20}" type="slidenum">
              <a:rPr lang="en-US" smtClean="0"/>
              <a:pPr/>
              <a:t>‹#›</a:t>
            </a:fld>
            <a:endParaRPr lang="en-US"/>
          </a:p>
        </p:txBody>
      </p:sp>
      <p:sp>
        <p:nvSpPr>
          <p:cNvPr id="7" name="Rectangle 6"/>
          <p:cNvSpPr/>
          <p:nvPr/>
        </p:nvSpPr>
        <p:spPr>
          <a:xfrm>
            <a:off x="484213" y="402265"/>
            <a:ext cx="1133856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42536" y="512064"/>
            <a:ext cx="10875264"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495384"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548145"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597933"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H="1">
            <a:off x="635603" y="680477"/>
            <a:ext cx="1219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667304" y="680477"/>
            <a:ext cx="48768"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12064"/>
            <a:ext cx="10972800" cy="9144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19125" y="1770502"/>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207125" y="1770502"/>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A15B79C-0D07-4100-857A-F92667C47A91}"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9C7C8-4EEB-4E88-9880-23D9D1674F2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6"/>
            <a:ext cx="11822773"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673099" y="512064"/>
            <a:ext cx="103632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809750"/>
            <a:ext cx="5386917"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809750"/>
            <a:ext cx="5389033"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459037"/>
            <a:ext cx="5386917"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459037"/>
            <a:ext cx="5389033"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A15B79C-0D07-4100-857A-F92667C47A91}" type="datetimeFigureOut">
              <a:rPr lang="en-US" smtClean="0"/>
              <a:pPr/>
              <a:t>4/27/2018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29C7C8-4EEB-4E88-9880-23D9D1674F20}" type="slidenum">
              <a:rPr lang="en-US" smtClean="0"/>
              <a:pPr/>
              <a:t>‹#›</a:t>
            </a:fld>
            <a:endParaRPr lang="en-US"/>
          </a:p>
        </p:txBody>
      </p:sp>
      <p:sp>
        <p:nvSpPr>
          <p:cNvPr id="16" name="Rectangle 15"/>
          <p:cNvSpPr/>
          <p:nvPr/>
        </p:nvSpPr>
        <p:spPr>
          <a:xfrm>
            <a:off x="117053" y="680477"/>
            <a:ext cx="6096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63073"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37669"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99693"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252455"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302243"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flipH="1">
            <a:off x="339912" y="680477"/>
            <a:ext cx="1219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371613" y="680477"/>
            <a:ext cx="48768"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219200" y="512064"/>
            <a:ext cx="103632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A15B79C-0D07-4100-857A-F92667C47A91}"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29C7C8-4EEB-4E88-9880-23D9D1674F2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15B79C-0D07-4100-857A-F92667C47A91}" type="datetimeFigureOut">
              <a:rPr lang="en-US" smtClean="0"/>
              <a:pPr/>
              <a:t>4/27/2018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29C7C8-4EEB-4E88-9880-23D9D1674F2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109728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435100"/>
            <a:ext cx="33528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0" y="1435100"/>
            <a:ext cx="73152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A15B79C-0D07-4100-857A-F92667C47A91}"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9C7C8-4EEB-4E88-9880-23D9D1674F2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490709" y="0"/>
            <a:ext cx="1170432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p:cNvCxnSpPr/>
          <p:nvPr/>
        </p:nvCxnSpPr>
        <p:spPr>
          <a:xfrm flipV="1">
            <a:off x="484260" y="1885028"/>
            <a:ext cx="11710163"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11374903" y="1197789"/>
            <a:ext cx="132763" cy="171288"/>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1219200" y="441252"/>
            <a:ext cx="9144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490709" y="1893781"/>
            <a:ext cx="1170432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1219200" y="1150144"/>
            <a:ext cx="9144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11578103" y="1350189"/>
            <a:ext cx="132763" cy="171288"/>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11115579" y="1453352"/>
            <a:ext cx="132763" cy="171288"/>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8636000" y="55499"/>
            <a:ext cx="2844800" cy="365125"/>
          </a:xfrm>
        </p:spPr>
        <p:txBody>
          <a:bodyPr/>
          <a:lstStyle/>
          <a:p>
            <a:fld id="{7A15B79C-0D07-4100-857A-F92667C47A91}" type="datetimeFigureOut">
              <a:rPr lang="en-US" smtClean="0"/>
              <a:pPr/>
              <a:t>4/27/2018</a:t>
            </a:fld>
            <a:endParaRPr lang="en-US"/>
          </a:p>
        </p:txBody>
      </p:sp>
      <p:sp>
        <p:nvSpPr>
          <p:cNvPr id="6" name="Footer Placeholder 5"/>
          <p:cNvSpPr>
            <a:spLocks noGrp="1"/>
          </p:cNvSpPr>
          <p:nvPr>
            <p:ph type="ftr" sz="quarter" idx="11"/>
          </p:nvPr>
        </p:nvSpPr>
        <p:spPr>
          <a:xfrm>
            <a:off x="1219200" y="55499"/>
            <a:ext cx="7416800" cy="365125"/>
          </a:xfrm>
        </p:spPr>
        <p:txBody>
          <a:bodyPr/>
          <a:lstStyle/>
          <a:p>
            <a:endParaRPr lang="en-US"/>
          </a:p>
        </p:txBody>
      </p:sp>
      <p:sp>
        <p:nvSpPr>
          <p:cNvPr id="7" name="Slide Number Placeholder 6"/>
          <p:cNvSpPr>
            <a:spLocks noGrp="1"/>
          </p:cNvSpPr>
          <p:nvPr>
            <p:ph type="sldNum" sz="quarter" idx="12"/>
          </p:nvPr>
        </p:nvSpPr>
        <p:spPr>
          <a:xfrm>
            <a:off x="11480800" y="55499"/>
            <a:ext cx="609600" cy="365125"/>
          </a:xfrm>
        </p:spPr>
        <p:txBody>
          <a:bodyPr/>
          <a:lstStyle/>
          <a:p>
            <a:fld id="{2329C7C8-4EEB-4E88-9880-23D9D1674F2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A15B79C-0D07-4100-857A-F92667C47A91}"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9C7C8-4EEB-4E88-9880-23D9D1674F2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641600" cy="5851525"/>
          </a:xfrm>
        </p:spPr>
        <p:txBody>
          <a:bodyPr vert="eaVert" anchor="ct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812800" y="274640"/>
            <a:ext cx="78232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A15B79C-0D07-4100-857A-F92667C47A91}"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9C7C8-4EEB-4E88-9880-23D9D1674F2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48768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340388" y="5047394"/>
            <a:ext cx="97536"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340388" y="4796819"/>
            <a:ext cx="97536"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340388" y="4637685"/>
            <a:ext cx="97536"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340388" y="4542559"/>
            <a:ext cx="97536"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412744" y="680477"/>
            <a:ext cx="6096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358764" y="680477"/>
            <a:ext cx="36576"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333360" y="680477"/>
            <a:ext cx="1219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7" name="Rectangle 16"/>
          <p:cNvSpPr/>
          <p:nvPr/>
        </p:nvSpPr>
        <p:spPr>
          <a:xfrm>
            <a:off x="295691" y="680477"/>
            <a:ext cx="1219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1219200" y="512064"/>
            <a:ext cx="10363200" cy="914400"/>
          </a:xfrm>
          <a:prstGeom prst="rect">
            <a:avLst/>
          </a:prstGeom>
        </p:spPr>
        <p:txBody>
          <a:bodyPr vert="horz" anchor="t">
            <a:no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1219200" y="1783560"/>
            <a:ext cx="10363200" cy="457200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636000" y="6416676"/>
            <a:ext cx="2844800" cy="365125"/>
          </a:xfrm>
          <a:prstGeom prst="rect">
            <a:avLst/>
          </a:prstGeom>
        </p:spPr>
        <p:txBody>
          <a:bodyPr vert="horz" anchor="b"/>
          <a:lstStyle>
            <a:lvl1pPr algn="l" eaLnBrk="1" latinLnBrk="0" hangingPunct="1">
              <a:defRPr kumimoji="0" sz="1100">
                <a:solidFill>
                  <a:schemeClr val="tx2"/>
                </a:solidFill>
              </a:defRPr>
            </a:lvl1pPr>
            <a:extLst/>
          </a:lstStyle>
          <a:p>
            <a:fld id="{7A15B79C-0D07-4100-857A-F92667C47A91}" type="datetimeFigureOut">
              <a:rPr lang="en-US" smtClean="0"/>
              <a:pPr/>
              <a:t>4/27/2018</a:t>
            </a:fld>
            <a:endParaRPr lang="en-US"/>
          </a:p>
        </p:txBody>
      </p:sp>
      <p:sp>
        <p:nvSpPr>
          <p:cNvPr id="3" name="Footer Placeholder 2"/>
          <p:cNvSpPr>
            <a:spLocks noGrp="1"/>
          </p:cNvSpPr>
          <p:nvPr>
            <p:ph type="ftr" sz="quarter" idx="3"/>
          </p:nvPr>
        </p:nvSpPr>
        <p:spPr>
          <a:xfrm>
            <a:off x="1219200" y="6416676"/>
            <a:ext cx="7416800" cy="365125"/>
          </a:xfrm>
          <a:prstGeom prst="rect">
            <a:avLst/>
          </a:prstGeom>
        </p:spPr>
        <p:txBody>
          <a:bodyPr vert="horz" anchor="b"/>
          <a:lstStyle>
            <a:lvl1pPr algn="r" eaLnBrk="1" latinLnBrk="0" hangingPunct="1">
              <a:defRPr kumimoji="0" sz="1100">
                <a:solidFill>
                  <a:schemeClr val="tx2"/>
                </a:solidFill>
              </a:defRPr>
            </a:lvl1pPr>
            <a:extLst/>
          </a:lstStyle>
          <a:p>
            <a:endParaRPr lang="en-US"/>
          </a:p>
        </p:txBody>
      </p:sp>
      <p:sp>
        <p:nvSpPr>
          <p:cNvPr id="23" name="Slide Number Placeholder 22"/>
          <p:cNvSpPr>
            <a:spLocks noGrp="1"/>
          </p:cNvSpPr>
          <p:nvPr>
            <p:ph type="sldNum" sz="quarter" idx="4"/>
          </p:nvPr>
        </p:nvSpPr>
        <p:spPr>
          <a:xfrm>
            <a:off x="11480800" y="6416676"/>
            <a:ext cx="609600" cy="365125"/>
          </a:xfrm>
          <a:prstGeom prst="rect">
            <a:avLst/>
          </a:prstGeom>
        </p:spPr>
        <p:txBody>
          <a:bodyPr vert="horz" anchor="b"/>
          <a:lstStyle>
            <a:lvl1pPr algn="l" eaLnBrk="1" latinLnBrk="0" hangingPunct="1">
              <a:defRPr kumimoji="0" sz="1200">
                <a:solidFill>
                  <a:schemeClr val="tx2"/>
                </a:solidFill>
              </a:defRPr>
            </a:lvl1pPr>
            <a:extLst/>
          </a:lstStyle>
          <a:p>
            <a:fld id="{2329C7C8-4EEB-4E88-9880-23D9D1674F20}"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971314" cy="4291848"/>
          </a:xfrm>
        </p:spPr>
        <p:txBody>
          <a:bodyPr>
            <a:normAutofit fontScale="90000"/>
          </a:bodyPr>
          <a:lstStyle/>
          <a:p>
            <a:pPr algn="ctr"/>
            <a:r>
              <a:rPr lang="en-US" sz="3600" dirty="0" smtClean="0"/>
              <a:t>Welcome to the presentation</a:t>
            </a:r>
            <a:br>
              <a:rPr lang="en-US" sz="3600" dirty="0" smtClean="0"/>
            </a:br>
            <a:r>
              <a:rPr lang="en-US" sz="3600" dirty="0" smtClean="0"/>
              <a:t>On</a:t>
            </a:r>
            <a:br>
              <a:rPr lang="en-US" sz="3600" dirty="0" smtClean="0"/>
            </a:br>
            <a:r>
              <a:rPr lang="en-US" sz="3600" dirty="0" smtClean="0"/>
              <a:t>Pathway project-1</a:t>
            </a:r>
            <a:r>
              <a:rPr lang="en-US" sz="6600" dirty="0" smtClean="0"/>
              <a:t/>
            </a:r>
            <a:br>
              <a:rPr lang="en-US" sz="6600" dirty="0" smtClean="0"/>
            </a:br>
            <a:r>
              <a:rPr lang="en-US" sz="2700" dirty="0" smtClean="0"/>
              <a:t>sustainability and global citizenship (empl4013_lon)</a:t>
            </a:r>
            <a:br>
              <a:rPr lang="en-US" sz="2700" dirty="0" smtClean="0"/>
            </a:br>
            <a:r>
              <a:rPr lang="en-US" sz="2700" dirty="0" smtClean="0"/>
              <a:t>LECTURER-DR. REXON NTING</a:t>
            </a:r>
            <a:br>
              <a:rPr lang="en-US" sz="2700" dirty="0" smtClean="0"/>
            </a:br>
            <a:r>
              <a:rPr lang="en-US" sz="2700" dirty="0" smtClean="0"/>
              <a:t>PRESENTED BY</a:t>
            </a:r>
            <a:r>
              <a:rPr lang="en-US" sz="2000" dirty="0" smtClean="0"/>
              <a:t/>
            </a:r>
            <a:br>
              <a:rPr lang="en-US" sz="2000" dirty="0" smtClean="0"/>
            </a:br>
            <a:r>
              <a:rPr lang="en-US" sz="2000" i="1" dirty="0"/>
              <a:t>Sheikh </a:t>
            </a:r>
            <a:r>
              <a:rPr lang="en-US" sz="2000" i="1" dirty="0" err="1"/>
              <a:t>halim</a:t>
            </a:r>
            <a:r>
              <a:rPr lang="en-US" sz="2000" i="1" dirty="0"/>
              <a:t> Id 1605419(g-leader)</a:t>
            </a:r>
            <a:br>
              <a:rPr lang="en-US" sz="2000" i="1" dirty="0"/>
            </a:br>
            <a:r>
              <a:rPr lang="en-US" sz="2000" i="1" dirty="0" err="1"/>
              <a:t>Mahmuder</a:t>
            </a:r>
            <a:r>
              <a:rPr lang="en-US" sz="2000" i="1" dirty="0"/>
              <a:t> Rahman 1605850</a:t>
            </a:r>
            <a:br>
              <a:rPr lang="en-US" sz="2000" i="1" dirty="0"/>
            </a:br>
            <a:r>
              <a:rPr lang="en-US" sz="2000" i="1" dirty="0"/>
              <a:t>Michael </a:t>
            </a:r>
            <a:r>
              <a:rPr lang="en-US" sz="2000" i="1" dirty="0" err="1"/>
              <a:t>bagayan</a:t>
            </a:r>
            <a:r>
              <a:rPr lang="en-US" sz="2000" i="1" dirty="0"/>
              <a:t> 1605847</a:t>
            </a:r>
            <a:br>
              <a:rPr lang="en-US" sz="2000" i="1" dirty="0"/>
            </a:br>
            <a:r>
              <a:rPr lang="en-US" sz="2000" i="1" dirty="0" err="1"/>
              <a:t>syed</a:t>
            </a:r>
            <a:r>
              <a:rPr lang="en-US" sz="2000" i="1" dirty="0"/>
              <a:t> </a:t>
            </a:r>
            <a:r>
              <a:rPr lang="en-US" sz="2000" i="1" dirty="0" err="1"/>
              <a:t>anhar</a:t>
            </a:r>
            <a:r>
              <a:rPr lang="en-US" sz="2000" i="1" dirty="0"/>
              <a:t> </a:t>
            </a:r>
            <a:r>
              <a:rPr lang="en-US" sz="2000" i="1" dirty="0" err="1"/>
              <a:t>ali</a:t>
            </a:r>
            <a:r>
              <a:rPr lang="en-US" sz="2000" i="1" dirty="0"/>
              <a:t> 1605849</a:t>
            </a:r>
            <a:br>
              <a:rPr lang="en-US" sz="2000" i="1" dirty="0"/>
            </a:br>
            <a:r>
              <a:rPr lang="en-US" sz="2000" i="1" dirty="0" err="1"/>
              <a:t>md.</a:t>
            </a:r>
            <a:r>
              <a:rPr lang="en-US" sz="2000" i="1" dirty="0"/>
              <a:t> </a:t>
            </a:r>
            <a:r>
              <a:rPr lang="en-US" sz="2000" i="1" dirty="0" err="1"/>
              <a:t>Sanu</a:t>
            </a:r>
            <a:r>
              <a:rPr lang="en-US" sz="2000" i="1" dirty="0"/>
              <a:t> </a:t>
            </a:r>
            <a:r>
              <a:rPr lang="en-US" sz="2000" i="1" dirty="0" err="1"/>
              <a:t>miah</a:t>
            </a:r>
            <a:r>
              <a:rPr lang="en-US" sz="2000" i="1" dirty="0"/>
              <a:t> 1605848</a:t>
            </a:r>
            <a:r>
              <a:rPr lang="en-US" sz="2000" dirty="0"/>
              <a:t/>
            </a:r>
            <a:br>
              <a:rPr lang="en-US" sz="2000" dirty="0"/>
            </a:br>
            <a:r>
              <a:rPr lang="en-US" sz="2000" dirty="0" smtClean="0"/>
              <a:t/>
            </a:r>
            <a:br>
              <a:rPr lang="en-US" sz="2000" dirty="0" smtClean="0"/>
            </a:br>
            <a:r>
              <a:rPr lang="en-US" sz="6600" dirty="0" smtClean="0"/>
              <a:t> </a:t>
            </a:r>
            <a:endParaRPr lang="en-US" sz="6600" dirty="0"/>
          </a:p>
        </p:txBody>
      </p:sp>
    </p:spTree>
    <p:extLst>
      <p:ext uri="{BB962C8B-B14F-4D97-AF65-F5344CB8AC3E}">
        <p14:creationId xmlns:p14="http://schemas.microsoft.com/office/powerpoint/2010/main" val="3111861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endParaRPr lang="en-US" dirty="0"/>
          </a:p>
        </p:txBody>
      </p:sp>
      <p:sp>
        <p:nvSpPr>
          <p:cNvPr id="3" name="Content Placeholder 2"/>
          <p:cNvSpPr>
            <a:spLocks noGrp="1"/>
          </p:cNvSpPr>
          <p:nvPr>
            <p:ph idx="1"/>
          </p:nvPr>
        </p:nvSpPr>
        <p:spPr/>
        <p:txBody>
          <a:bodyPr/>
          <a:lstStyle/>
          <a:p>
            <a:pPr marL="0" indent="0" algn="just">
              <a:buNone/>
            </a:pPr>
            <a:r>
              <a:rPr lang="en-US" dirty="0" smtClean="0"/>
              <a:t>Sustainability and Globalization are important terms in the business world. Today’s business world is becoming very competitive and difficult to maintain the existence in the market. In this world of globalization, sustainability is very essential term for the business organization and it refers to the marinating the existence of the organization for long time in the market. Another important term is the employability which refers to the required skills, knowledge and experience of the job candidate and they are employed based on these factors.</a:t>
            </a:r>
            <a:endParaRPr lang="en-US" dirty="0"/>
          </a:p>
        </p:txBody>
      </p:sp>
    </p:spTree>
    <p:extLst>
      <p:ext uri="{BB962C8B-B14F-4D97-AF65-F5344CB8AC3E}">
        <p14:creationId xmlns:p14="http://schemas.microsoft.com/office/powerpoint/2010/main" val="2340080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Sustainability and </a:t>
            </a:r>
            <a:r>
              <a:rPr lang="en-US" b="1" dirty="0" smtClean="0"/>
              <a:t>Globalization</a:t>
            </a:r>
            <a:endParaRPr lang="en-US" dirty="0"/>
          </a:p>
        </p:txBody>
      </p:sp>
      <p:sp>
        <p:nvSpPr>
          <p:cNvPr id="3" name="Content Placeholder 2"/>
          <p:cNvSpPr>
            <a:spLocks noGrp="1"/>
          </p:cNvSpPr>
          <p:nvPr>
            <p:ph idx="1"/>
          </p:nvPr>
        </p:nvSpPr>
        <p:spPr/>
        <p:txBody>
          <a:bodyPr/>
          <a:lstStyle/>
          <a:p>
            <a:r>
              <a:rPr lang="en-US" dirty="0" smtClean="0"/>
              <a:t>Basically sustainability is keeping balance between the present condition and the future condition of the generation without disturbance of the future generation. It also refers to the development of life standards maintaining the maximum benefits of the future generations. </a:t>
            </a:r>
          </a:p>
          <a:p>
            <a:r>
              <a:rPr lang="en-US" dirty="0" smtClean="0"/>
              <a:t>Globalization is an integrated process of economic, political, social and cultural development across the world and a local organization become the international organization. </a:t>
            </a:r>
            <a:endParaRPr lang="en-US" dirty="0"/>
          </a:p>
        </p:txBody>
      </p:sp>
    </p:spTree>
    <p:extLst>
      <p:ext uri="{BB962C8B-B14F-4D97-AF65-F5344CB8AC3E}">
        <p14:creationId xmlns:p14="http://schemas.microsoft.com/office/powerpoint/2010/main" val="4232343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12064"/>
            <a:ext cx="10363200" cy="723612"/>
          </a:xfrm>
        </p:spPr>
        <p:txBody>
          <a:bodyPr/>
          <a:lstStyle/>
          <a:p>
            <a:r>
              <a:rPr lang="en-US" b="1" dirty="0" smtClean="0"/>
              <a:t>Sustainability and Globalization</a:t>
            </a:r>
            <a:endParaRPr lang="en-US" dirty="0"/>
          </a:p>
        </p:txBody>
      </p:sp>
      <p:sp>
        <p:nvSpPr>
          <p:cNvPr id="3" name="Content Placeholder 2"/>
          <p:cNvSpPr>
            <a:spLocks noGrp="1"/>
          </p:cNvSpPr>
          <p:nvPr>
            <p:ph idx="1"/>
          </p:nvPr>
        </p:nvSpPr>
        <p:spPr>
          <a:xfrm>
            <a:off x="889686" y="1507524"/>
            <a:ext cx="10692714" cy="4848036"/>
          </a:xfrm>
        </p:spPr>
        <p:txBody>
          <a:bodyPr>
            <a:normAutofit lnSpcReduction="10000"/>
          </a:bodyPr>
          <a:lstStyle/>
          <a:p>
            <a:pPr algn="just">
              <a:buNone/>
            </a:pPr>
            <a:r>
              <a:rPr lang="en-US" dirty="0" smtClean="0"/>
              <a:t>There are three pillars of the sustainable development and they are:</a:t>
            </a:r>
          </a:p>
          <a:p>
            <a:pPr lvl="0">
              <a:buFont typeface="Wingdings" pitchFamily="2" charset="2"/>
              <a:buChar char="v"/>
            </a:pPr>
            <a:r>
              <a:rPr lang="en-US" dirty="0" smtClean="0"/>
              <a:t>Economic improvement</a:t>
            </a:r>
          </a:p>
          <a:p>
            <a:pPr lvl="0">
              <a:buFont typeface="Wingdings" pitchFamily="2" charset="2"/>
              <a:buChar char="v"/>
            </a:pPr>
            <a:r>
              <a:rPr lang="en-US" dirty="0" smtClean="0"/>
              <a:t>Social improvement and the </a:t>
            </a:r>
          </a:p>
          <a:p>
            <a:pPr lvl="0">
              <a:buFont typeface="Wingdings" pitchFamily="2" charset="2"/>
              <a:buChar char="v"/>
            </a:pPr>
            <a:r>
              <a:rPr lang="en-US" dirty="0" smtClean="0"/>
              <a:t>Ensuring protection and development of environment</a:t>
            </a:r>
          </a:p>
          <a:p>
            <a:pPr algn="just">
              <a:buNone/>
            </a:pPr>
            <a:r>
              <a:rPr lang="en-US" dirty="0" smtClean="0"/>
              <a:t>The first and most important pillar of the </a:t>
            </a:r>
            <a:r>
              <a:rPr lang="en-US" b="1" dirty="0" smtClean="0"/>
              <a:t>sustainable improvement</a:t>
            </a:r>
            <a:r>
              <a:rPr lang="en-US" dirty="0" smtClean="0"/>
              <a:t> or activities is the overall economic development by the people of the society. People and the organization should work in together for the economic development and ensure the maximum welfare for the people of the society.</a:t>
            </a:r>
            <a:endParaRPr lang="en-US" dirty="0"/>
          </a:p>
        </p:txBody>
      </p:sp>
    </p:spTree>
    <p:extLst>
      <p:ext uri="{BB962C8B-B14F-4D97-AF65-F5344CB8AC3E}">
        <p14:creationId xmlns:p14="http://schemas.microsoft.com/office/powerpoint/2010/main" val="1288346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Sustainability and Globalization</a:t>
            </a:r>
            <a:endParaRPr lang="en-US" dirty="0"/>
          </a:p>
        </p:txBody>
      </p:sp>
      <p:sp>
        <p:nvSpPr>
          <p:cNvPr id="3" name="Content Placeholder 2"/>
          <p:cNvSpPr>
            <a:spLocks noGrp="1"/>
          </p:cNvSpPr>
          <p:nvPr>
            <p:ph idx="1"/>
          </p:nvPr>
        </p:nvSpPr>
        <p:spPr/>
        <p:txBody>
          <a:bodyPr>
            <a:normAutofit fontScale="92500" lnSpcReduction="10000"/>
          </a:bodyPr>
          <a:lstStyle/>
          <a:p>
            <a:pPr algn="just"/>
            <a:r>
              <a:rPr lang="en-US" dirty="0" smtClean="0"/>
              <a:t>Another important pillar of the sustainable development is the </a:t>
            </a:r>
            <a:r>
              <a:rPr lang="en-US" b="1" dirty="0" smtClean="0"/>
              <a:t>social development</a:t>
            </a:r>
            <a:r>
              <a:rPr lang="en-US" dirty="0" smtClean="0"/>
              <a:t> and it refers to the social responsibility of the organization. Beyond the objectives of the organization, a business organization performs different CSR activities as the social development activities</a:t>
            </a:r>
          </a:p>
          <a:p>
            <a:pPr algn="just"/>
            <a:r>
              <a:rPr lang="en-US" dirty="0" smtClean="0"/>
              <a:t>Every business organization and the people should ensure the </a:t>
            </a:r>
            <a:r>
              <a:rPr lang="en-US" b="1" dirty="0" smtClean="0"/>
              <a:t>protection and</a:t>
            </a:r>
            <a:r>
              <a:rPr lang="en-US" dirty="0" smtClean="0"/>
              <a:t> </a:t>
            </a:r>
            <a:r>
              <a:rPr lang="en-US" b="1" dirty="0" smtClean="0"/>
              <a:t>development of the environment</a:t>
            </a:r>
            <a:r>
              <a:rPr lang="en-US" dirty="0" smtClean="0"/>
              <a:t> of the society. They also must ensure that any activities of them will not harm pollute the environment. In using the environmental resources of the betterment of the society, the people and the organization should keep in mind the benefits of their future generation.</a:t>
            </a:r>
            <a:endParaRPr lang="en-US" dirty="0"/>
          </a:p>
        </p:txBody>
      </p:sp>
    </p:spTree>
    <p:extLst>
      <p:ext uri="{BB962C8B-B14F-4D97-AF65-F5344CB8AC3E}">
        <p14:creationId xmlns:p14="http://schemas.microsoft.com/office/powerpoint/2010/main" val="2117850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Global </a:t>
            </a:r>
            <a:r>
              <a:rPr lang="en-US" b="1" dirty="0" smtClean="0"/>
              <a:t>Citizen</a:t>
            </a:r>
            <a:endParaRPr lang="en-US" dirty="0"/>
          </a:p>
        </p:txBody>
      </p:sp>
      <p:sp>
        <p:nvSpPr>
          <p:cNvPr id="3" name="Content Placeholder 2"/>
          <p:cNvSpPr>
            <a:spLocks noGrp="1"/>
          </p:cNvSpPr>
          <p:nvPr>
            <p:ph idx="1"/>
          </p:nvPr>
        </p:nvSpPr>
        <p:spPr/>
        <p:txBody>
          <a:bodyPr/>
          <a:lstStyle/>
          <a:p>
            <a:r>
              <a:rPr lang="en-US" dirty="0" smtClean="0"/>
              <a:t>Globalization has made the world as a global village and all the people of this world has become a global citizen (</a:t>
            </a:r>
            <a:r>
              <a:rPr lang="en-US" dirty="0" err="1" smtClean="0"/>
              <a:t>Kuratko</a:t>
            </a:r>
            <a:r>
              <a:rPr lang="en-US" dirty="0" smtClean="0"/>
              <a:t>, 2013). One of the important terms of the globalization is the global citizen and it refers to the process of consuming the utilities and other benefits from any country setting at the home country at lower cost and get location benefits at lower barrier. A global citizen is a member of the global community and he has to contribute to the improvement of the community.</a:t>
            </a:r>
            <a:endParaRPr lang="en-US" dirty="0"/>
          </a:p>
        </p:txBody>
      </p:sp>
    </p:spTree>
    <p:extLst>
      <p:ext uri="{BB962C8B-B14F-4D97-AF65-F5344CB8AC3E}">
        <p14:creationId xmlns:p14="http://schemas.microsoft.com/office/powerpoint/2010/main" val="1422881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Two examples of sustainable </a:t>
            </a:r>
            <a:r>
              <a:rPr lang="en-US" b="1" dirty="0" smtClean="0"/>
              <a:t>project</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solidFill>
                  <a:schemeClr val="accent4">
                    <a:lumMod val="20000"/>
                    <a:lumOff val="80000"/>
                  </a:schemeClr>
                </a:solidFill>
              </a:rPr>
              <a:t>The largest beverage company in the world is the Coca-Cola Company and it is serving the consumers with more than 500 sparkling and still brands (</a:t>
            </a:r>
            <a:r>
              <a:rPr lang="en-US" dirty="0" err="1" smtClean="0">
                <a:solidFill>
                  <a:schemeClr val="accent4">
                    <a:lumMod val="20000"/>
                    <a:lumOff val="80000"/>
                  </a:schemeClr>
                </a:solidFill>
              </a:rPr>
              <a:t>Doytch</a:t>
            </a:r>
            <a:r>
              <a:rPr lang="en-US" dirty="0" smtClean="0">
                <a:solidFill>
                  <a:schemeClr val="accent4">
                    <a:lumMod val="20000"/>
                    <a:lumOff val="80000"/>
                  </a:schemeClr>
                </a:solidFill>
              </a:rPr>
              <a:t>, 2013). It always tries to maintain sustainable it`s sustainability. It is committed to build a sustainable community and it is focused on different initiatives like reducing its environmental footprint, supporting active and healthy living, creating a safe and inclusive work environment for its associates, and enhances the sustainable economic development of communities.</a:t>
            </a:r>
          </a:p>
          <a:p>
            <a:r>
              <a:rPr lang="en-US" dirty="0" smtClean="0"/>
              <a:t> Another important sustainable project may be the </a:t>
            </a:r>
            <a:r>
              <a:rPr lang="en-US" dirty="0" err="1" smtClean="0"/>
              <a:t>Viladamat</a:t>
            </a:r>
            <a:r>
              <a:rPr lang="en-US" dirty="0" smtClean="0"/>
              <a:t> Town Hall in Spain and it is working for providing clean energy and working for the economic, social and environmental development of the world community.</a:t>
            </a:r>
            <a:endParaRPr lang="en-US" dirty="0"/>
          </a:p>
        </p:txBody>
      </p:sp>
    </p:spTree>
    <p:extLst>
      <p:ext uri="{BB962C8B-B14F-4D97-AF65-F5344CB8AC3E}">
        <p14:creationId xmlns:p14="http://schemas.microsoft.com/office/powerpoint/2010/main" val="1117692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Two examples of environmental </a:t>
            </a:r>
            <a:r>
              <a:rPr lang="en-US" b="1" dirty="0" smtClean="0"/>
              <a:t>sustainability</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chemeClr val="accent5">
                    <a:lumMod val="20000"/>
                    <a:lumOff val="80000"/>
                  </a:schemeClr>
                </a:solidFill>
              </a:rPr>
              <a:t>Coca-Cola Company is committed to build a sustainable community and focused on different initiatives to create sustainable environment like reducing its environmental footprint, supporting active and healthy living, creating a safe and inclusive work environment for its associates. Besides these, it is based on the refillable packaging and makes investment in recycling and it is committed to replenish 100% of water usage (Raymond, </a:t>
            </a:r>
            <a:r>
              <a:rPr lang="en-US" dirty="0" err="1" smtClean="0">
                <a:solidFill>
                  <a:schemeClr val="accent5">
                    <a:lumMod val="20000"/>
                    <a:lumOff val="80000"/>
                  </a:schemeClr>
                </a:solidFill>
              </a:rPr>
              <a:t>Grenier</a:t>
            </a:r>
            <a:r>
              <a:rPr lang="en-US" dirty="0" smtClean="0">
                <a:solidFill>
                  <a:schemeClr val="accent5">
                    <a:lumMod val="20000"/>
                    <a:lumOff val="80000"/>
                  </a:schemeClr>
                </a:solidFill>
              </a:rPr>
              <a:t> and Hanley, 2014). </a:t>
            </a:r>
          </a:p>
          <a:p>
            <a:r>
              <a:rPr lang="en-US" dirty="0" smtClean="0"/>
              <a:t>Another important environmental sustainable project is the Battery charging car and it is working for the environmental protection by not emitting harmful gas for the environment.</a:t>
            </a:r>
            <a:endParaRPr lang="en-US" dirty="0"/>
          </a:p>
        </p:txBody>
      </p:sp>
    </p:spTree>
    <p:extLst>
      <p:ext uri="{BB962C8B-B14F-4D97-AF65-F5344CB8AC3E}">
        <p14:creationId xmlns:p14="http://schemas.microsoft.com/office/powerpoint/2010/main" val="1788523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Leadership and </a:t>
            </a:r>
            <a:r>
              <a:rPr lang="en-US" b="1" dirty="0" smtClean="0"/>
              <a:t>Entrepreneurship</a:t>
            </a:r>
            <a:endParaRPr lang="en-US" dirty="0"/>
          </a:p>
        </p:txBody>
      </p:sp>
      <p:sp>
        <p:nvSpPr>
          <p:cNvPr id="3" name="Content Placeholder 2"/>
          <p:cNvSpPr>
            <a:spLocks noGrp="1"/>
          </p:cNvSpPr>
          <p:nvPr>
            <p:ph idx="1"/>
          </p:nvPr>
        </p:nvSpPr>
        <p:spPr/>
        <p:txBody>
          <a:bodyPr>
            <a:normAutofit fontScale="92500"/>
          </a:bodyPr>
          <a:lstStyle/>
          <a:p>
            <a:r>
              <a:rPr lang="en-US" dirty="0" smtClean="0"/>
              <a:t>Leadership is the ability of someone to lead others to get things done by other people by leading, encouraging and guiding them. Different qualities makes some one leader and different from other person. They are passionate with their working and they have certain goal and objectives. On the other hand entrepreneurship is the process of initiating, planning, organizing all the resources to get their goals and objectives and entrepreneur start their business and operate in this process (</a:t>
            </a:r>
            <a:r>
              <a:rPr lang="en-US" dirty="0" err="1" smtClean="0"/>
              <a:t>Dalati</a:t>
            </a:r>
            <a:r>
              <a:rPr lang="en-US" dirty="0" smtClean="0"/>
              <a:t>, 2015). Both the qualities may exist within one person. </a:t>
            </a:r>
            <a:r>
              <a:rPr lang="en-US" dirty="0" smtClean="0">
                <a:solidFill>
                  <a:srgbClr val="FF0000"/>
                </a:solidFill>
              </a:rPr>
              <a:t>For example the CEO of Coca-cola Company is leading the company successfully.</a:t>
            </a:r>
            <a:endParaRPr lang="en-US" dirty="0">
              <a:solidFill>
                <a:srgbClr val="FF0000"/>
              </a:solidFill>
            </a:endParaRPr>
          </a:p>
        </p:txBody>
      </p:sp>
    </p:spTree>
    <p:extLst>
      <p:ext uri="{BB962C8B-B14F-4D97-AF65-F5344CB8AC3E}">
        <p14:creationId xmlns:p14="http://schemas.microsoft.com/office/powerpoint/2010/main" val="2505849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Relationships between Entrepreneurship and </a:t>
            </a:r>
            <a:r>
              <a:rPr lang="en-US" b="1" dirty="0" smtClean="0"/>
              <a:t>Leadership</a:t>
            </a:r>
            <a:endParaRPr lang="en-US" dirty="0"/>
          </a:p>
        </p:txBody>
      </p:sp>
      <p:sp>
        <p:nvSpPr>
          <p:cNvPr id="3" name="Content Placeholder 2"/>
          <p:cNvSpPr>
            <a:spLocks noGrp="1"/>
          </p:cNvSpPr>
          <p:nvPr>
            <p:ph idx="1"/>
          </p:nvPr>
        </p:nvSpPr>
        <p:spPr/>
        <p:txBody>
          <a:bodyPr>
            <a:normAutofit lnSpcReduction="10000"/>
          </a:bodyPr>
          <a:lstStyle/>
          <a:p>
            <a:pPr algn="just"/>
            <a:r>
              <a:rPr lang="en-US" dirty="0" smtClean="0"/>
              <a:t>Leadership and entrepreneurship are related to each other. They have some similarities and dissimilarities. Most of the important similarity is that both of them work to make some innovative things. Both of them are passionate with their goal achievement. On the other hand an important dissimilarity is that leaders work to achieve the goals and make profit and the entrepreneur works to bring success of his business (Stephenson and </a:t>
            </a:r>
            <a:r>
              <a:rPr lang="en-US" dirty="0" err="1" smtClean="0"/>
              <a:t>Pomerantz</a:t>
            </a:r>
            <a:r>
              <a:rPr lang="en-US" dirty="0" smtClean="0"/>
              <a:t>, 2006). Leaders achieve his goal by leading, motivating and influencing others and the entrepreneur achieve his business goal by being success.</a:t>
            </a:r>
            <a:endParaRPr lang="en-US" dirty="0"/>
          </a:p>
        </p:txBody>
      </p:sp>
    </p:spTree>
    <p:extLst>
      <p:ext uri="{BB962C8B-B14F-4D97-AF65-F5344CB8AC3E}">
        <p14:creationId xmlns:p14="http://schemas.microsoft.com/office/powerpoint/2010/main" val="3275567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Community Participation</a:t>
            </a:r>
          </a:p>
        </p:txBody>
      </p:sp>
      <p:sp>
        <p:nvSpPr>
          <p:cNvPr id="3" name="Content Placeholder 2"/>
          <p:cNvSpPr>
            <a:spLocks noGrp="1"/>
          </p:cNvSpPr>
          <p:nvPr>
            <p:ph idx="1"/>
          </p:nvPr>
        </p:nvSpPr>
        <p:spPr/>
        <p:txBody>
          <a:bodyPr>
            <a:normAutofit fontScale="92500"/>
          </a:bodyPr>
          <a:lstStyle/>
          <a:p>
            <a:pPr algn="just"/>
            <a:r>
              <a:rPr lang="en-US" dirty="0" smtClean="0"/>
              <a:t>Community participation is the process of participating in a event or program by the member of the community. There are different community program where member of the community participate. For example, sports are event where the community member participates (</a:t>
            </a:r>
            <a:r>
              <a:rPr lang="en-US" dirty="0" err="1" smtClean="0"/>
              <a:t>Dalati</a:t>
            </a:r>
            <a:r>
              <a:rPr lang="en-US" dirty="0" smtClean="0"/>
              <a:t>, 2015). There are many cultural and other social community participation programs. </a:t>
            </a:r>
            <a:r>
              <a:rPr lang="en-US" dirty="0" smtClean="0">
                <a:solidFill>
                  <a:schemeClr val="accent6">
                    <a:lumMod val="40000"/>
                    <a:lumOff val="60000"/>
                  </a:schemeClr>
                </a:solidFill>
              </a:rPr>
              <a:t>Cola Company takes different programs in different times for the community participation. It is always working to build a sustainable and developed community from the perspective of economic development and from the perspective of social and environment.</a:t>
            </a:r>
            <a:endParaRPr lang="en-US" dirty="0">
              <a:solidFill>
                <a:schemeClr val="accent6">
                  <a:lumMod val="40000"/>
                  <a:lumOff val="60000"/>
                </a:schemeClr>
              </a:solidFill>
            </a:endParaRPr>
          </a:p>
        </p:txBody>
      </p:sp>
    </p:spTree>
    <p:extLst>
      <p:ext uri="{BB962C8B-B14F-4D97-AF65-F5344CB8AC3E}">
        <p14:creationId xmlns:p14="http://schemas.microsoft.com/office/powerpoint/2010/main" val="464226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Benefits of community </a:t>
            </a:r>
            <a:r>
              <a:rPr lang="en-US" b="1" dirty="0" smtClean="0"/>
              <a:t>participation</a:t>
            </a:r>
            <a:endParaRPr lang="en-US" dirty="0"/>
          </a:p>
        </p:txBody>
      </p:sp>
      <p:pic>
        <p:nvPicPr>
          <p:cNvPr id="2050" name="Picture 2"/>
          <p:cNvPicPr>
            <a:picLocks noGrp="1" noChangeAspect="1" noChangeArrowheads="1"/>
          </p:cNvPicPr>
          <p:nvPr>
            <p:ph idx="1"/>
          </p:nvPr>
        </p:nvPicPr>
        <p:blipFill>
          <a:blip r:embed="rId2"/>
          <a:srcRect/>
          <a:stretch>
            <a:fillRect/>
          </a:stretch>
        </p:blipFill>
        <p:spPr bwMode="auto">
          <a:xfrm>
            <a:off x="1688123" y="2025748"/>
            <a:ext cx="8370277" cy="3392389"/>
          </a:xfrm>
          <a:prstGeom prst="rect">
            <a:avLst/>
          </a:prstGeom>
          <a:noFill/>
          <a:ln w="9525">
            <a:noFill/>
            <a:miter lim="800000"/>
            <a:headEnd/>
            <a:tailEnd/>
          </a:ln>
          <a:effectLst/>
        </p:spPr>
      </p:pic>
    </p:spTree>
    <p:extLst>
      <p:ext uri="{BB962C8B-B14F-4D97-AF65-F5344CB8AC3E}">
        <p14:creationId xmlns:p14="http://schemas.microsoft.com/office/powerpoint/2010/main" val="13628056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Conclusion</a:t>
            </a:r>
            <a:endParaRPr lang="en-US" dirty="0"/>
          </a:p>
        </p:txBody>
      </p:sp>
      <p:sp>
        <p:nvSpPr>
          <p:cNvPr id="3" name="Content Placeholder 2"/>
          <p:cNvSpPr>
            <a:spLocks noGrp="1"/>
          </p:cNvSpPr>
          <p:nvPr>
            <p:ph idx="1"/>
          </p:nvPr>
        </p:nvSpPr>
        <p:spPr/>
        <p:txBody>
          <a:bodyPr/>
          <a:lstStyle/>
          <a:p>
            <a:pPr algn="just"/>
            <a:r>
              <a:rPr lang="en-US" dirty="0" smtClean="0"/>
              <a:t>In spite of facing different problems, I have completed the tasks and gathered knowledge. I have developed time management skill, communication skill and the networking skill which helped me a lot to achieve my goals and objectives in time. From this assignment I have gathered knowledge about the sustainability and the globalization. I have learned about different sustainable project </a:t>
            </a:r>
            <a:r>
              <a:rPr lang="en-US" smtClean="0"/>
              <a:t>Like Cocoa-cola which </a:t>
            </a:r>
            <a:r>
              <a:rPr lang="en-US" dirty="0" smtClean="0"/>
              <a:t>works for the economic, social development and for the protection of the environmental degradation.</a:t>
            </a:r>
            <a:endParaRPr lang="en-US" dirty="0"/>
          </a:p>
        </p:txBody>
      </p:sp>
    </p:spTree>
    <p:extLst>
      <p:ext uri="{BB962C8B-B14F-4D97-AF65-F5344CB8AC3E}">
        <p14:creationId xmlns:p14="http://schemas.microsoft.com/office/powerpoint/2010/main" val="10015481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284514"/>
          </a:xfrm>
        </p:spPr>
        <p:txBody>
          <a:bodyPr/>
          <a:lstStyle/>
          <a:p>
            <a:r>
              <a:rPr lang="en-US" b="1" dirty="0" smtClean="0"/>
              <a:t>References </a:t>
            </a:r>
            <a:endParaRPr lang="en-US" b="1" dirty="0"/>
          </a:p>
        </p:txBody>
      </p:sp>
      <p:pic>
        <p:nvPicPr>
          <p:cNvPr id="1026" name="Picture 2"/>
          <p:cNvPicPr>
            <a:picLocks noGrp="1" noChangeAspect="1" noChangeArrowheads="1"/>
          </p:cNvPicPr>
          <p:nvPr>
            <p:ph idx="1"/>
          </p:nvPr>
        </p:nvPicPr>
        <p:blipFill>
          <a:blip r:embed="rId2"/>
          <a:srcRect/>
          <a:stretch>
            <a:fillRect/>
          </a:stretch>
        </p:blipFill>
        <p:spPr bwMode="auto">
          <a:xfrm>
            <a:off x="1505242" y="1237957"/>
            <a:ext cx="8834511" cy="4740812"/>
          </a:xfrm>
          <a:prstGeom prst="rect">
            <a:avLst/>
          </a:prstGeom>
          <a:noFill/>
          <a:ln w="9525">
            <a:noFill/>
            <a:miter lim="800000"/>
            <a:headEnd/>
            <a:tailEnd/>
          </a:ln>
          <a:effectLst/>
        </p:spPr>
      </p:pic>
    </p:spTree>
    <p:extLst>
      <p:ext uri="{BB962C8B-B14F-4D97-AF65-F5344CB8AC3E}">
        <p14:creationId xmlns:p14="http://schemas.microsoft.com/office/powerpoint/2010/main" val="24660140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Template>
  <TotalTime>47</TotalTime>
  <Words>1083</Words>
  <Application>Microsoft Office PowerPoint</Application>
  <PresentationFormat>Widescreen</PresentationFormat>
  <Paragraphs>34</Paragraphs>
  <Slides>14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Calibri</vt:lpstr>
      <vt:lpstr>Consolas</vt:lpstr>
      <vt:lpstr>Corbel</vt:lpstr>
      <vt:lpstr>Wingdings</vt:lpstr>
      <vt:lpstr>Wingdings 2</vt:lpstr>
      <vt:lpstr>Wingdings 3</vt:lpstr>
      <vt:lpstr>Metro</vt:lpstr>
      <vt:lpstr>Welcome to the presentation On Pathway project-1 sustainability and global citizenship (empl4013_lon) LECTURER-DR. REXON NTING PRESENTED BY Sheikh halim Id 1605419(g-leader) Mahmuder Rahman 1605850 Michael bagayan 1605847 syed anhar ali 1605849 md. Sanu miah 1605848   </vt:lpstr>
      <vt:lpstr>Introduction</vt:lpstr>
      <vt:lpstr>Sustainability and Globalization</vt:lpstr>
      <vt:lpstr>Sustainability and Globalization</vt:lpstr>
      <vt:lpstr>Sustainability and Globalization</vt:lpstr>
      <vt:lpstr>Global Citizen</vt:lpstr>
      <vt:lpstr>Two examples of sustainable project</vt:lpstr>
      <vt:lpstr>Two examples of environmental sustainability</vt:lpstr>
      <vt:lpstr>Leadership and Entrepreneurship</vt:lpstr>
      <vt:lpstr>Relationships between Entrepreneurship and Leadership</vt:lpstr>
      <vt:lpstr>Community Participation</vt:lpstr>
      <vt:lpstr>Benefits of community participation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dc:title>
  <dc:creator>User</dc:creator>
  <cp:lastModifiedBy>abdul khan</cp:lastModifiedBy>
  <cp:revision>15</cp:revision>
  <dcterms:created xsi:type="dcterms:W3CDTF">2018-04-10T17:58:09Z</dcterms:created>
  <dcterms:modified xsi:type="dcterms:W3CDTF">2018-04-27T13:14:40Z</dcterms:modified>
</cp:coreProperties>
</file>