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notesSlides/notesSlide3.xml" ContentType="application/vnd.openxmlformats-officedocument.presentationml.notesSlide+xml"/>
  <Override PartName="/ppt/charts/chart3.xml" ContentType="application/vnd.openxmlformats-officedocument.drawingml.chart+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
  </p:notesMasterIdLst>
  <p:sldIdLst>
    <p:sldId id="256" r:id="rId2"/>
    <p:sldId id="257" r:id="rId3"/>
    <p:sldId id="258" r:id="rId4"/>
    <p:sldId id="259" r:id="rId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258E96-E1A6-D334-4401-DBF5822CFD7F}" v="36" dt="2026-07-06T11:47:23.5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79" d="100"/>
          <a:sy n="79" d="100"/>
        </p:scale>
        <p:origin x="101" y="2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maria Alam (2323463)" userId="S::2323463@student.uwtsd.ac.uk::810c1377-4b4f-4866-ac6e-42788210d62e" providerId="AD" clId="Web-{85258E96-E1A6-D334-4401-DBF5822CFD7F}"/>
    <pc:docChg chg="modSld">
      <pc:chgData name="Humaria Alam (2323463)" userId="S::2323463@student.uwtsd.ac.uk::810c1377-4b4f-4866-ac6e-42788210d62e" providerId="AD" clId="Web-{85258E96-E1A6-D334-4401-DBF5822CFD7F}" dt="2026-07-06T11:47:23.586" v="35" actId="1076"/>
      <pc:docMkLst>
        <pc:docMk/>
      </pc:docMkLst>
      <pc:sldChg chg="addSp modSp">
        <pc:chgData name="Humaria Alam (2323463)" userId="S::2323463@student.uwtsd.ac.uk::810c1377-4b4f-4866-ac6e-42788210d62e" providerId="AD" clId="Web-{85258E96-E1A6-D334-4401-DBF5822CFD7F}" dt="2026-07-06T11:47:23.586" v="35" actId="1076"/>
        <pc:sldMkLst>
          <pc:docMk/>
          <pc:sldMk cId="0" sldId="256"/>
        </pc:sldMkLst>
        <pc:spChg chg="mod">
          <ac:chgData name="Humaria Alam (2323463)" userId="S::2323463@student.uwtsd.ac.uk::810c1377-4b4f-4866-ac6e-42788210d62e" providerId="AD" clId="Web-{85258E96-E1A6-D334-4401-DBF5822CFD7F}" dt="2026-07-06T11:47:01.584" v="32" actId="1076"/>
          <ac:spMkLst>
            <pc:docMk/>
            <pc:sldMk cId="0" sldId="256"/>
            <ac:spMk id="3" creationId="{00000000-0000-0000-0000-000000000000}"/>
          </ac:spMkLst>
        </pc:spChg>
        <pc:spChg chg="mod">
          <ac:chgData name="Humaria Alam (2323463)" userId="S::2323463@student.uwtsd.ac.uk::810c1377-4b4f-4866-ac6e-42788210d62e" providerId="AD" clId="Web-{85258E96-E1A6-D334-4401-DBF5822CFD7F}" dt="2026-07-06T11:47:09.523" v="33" actId="1076"/>
          <ac:spMkLst>
            <pc:docMk/>
            <pc:sldMk cId="0" sldId="256"/>
            <ac:spMk id="4" creationId="{00000000-0000-0000-0000-000000000000}"/>
          </ac:spMkLst>
        </pc:spChg>
        <pc:spChg chg="mod">
          <ac:chgData name="Humaria Alam (2323463)" userId="S::2323463@student.uwtsd.ac.uk::810c1377-4b4f-4866-ac6e-42788210d62e" providerId="AD" clId="Web-{85258E96-E1A6-D334-4401-DBF5822CFD7F}" dt="2026-07-06T11:47:12.257" v="34" actId="1076"/>
          <ac:spMkLst>
            <pc:docMk/>
            <pc:sldMk cId="0" sldId="256"/>
            <ac:spMk id="5" creationId="{00000000-0000-0000-0000-000000000000}"/>
          </ac:spMkLst>
        </pc:spChg>
        <pc:spChg chg="mod">
          <ac:chgData name="Humaria Alam (2323463)" userId="S::2323463@student.uwtsd.ac.uk::810c1377-4b4f-4866-ac6e-42788210d62e" providerId="AD" clId="Web-{85258E96-E1A6-D334-4401-DBF5822CFD7F}" dt="2026-07-06T11:47:23.586" v="35" actId="1076"/>
          <ac:spMkLst>
            <pc:docMk/>
            <pc:sldMk cId="0" sldId="256"/>
            <ac:spMk id="6" creationId="{00000000-0000-0000-0000-000000000000}"/>
          </ac:spMkLst>
        </pc:spChg>
        <pc:spChg chg="add mod">
          <ac:chgData name="Humaria Alam (2323463)" userId="S::2323463@student.uwtsd.ac.uk::810c1377-4b4f-4866-ac6e-42788210d62e" providerId="AD" clId="Web-{85258E96-E1A6-D334-4401-DBF5822CFD7F}" dt="2026-07-06T11:46:57.647" v="31" actId="1076"/>
          <ac:spMkLst>
            <pc:docMk/>
            <pc:sldMk cId="0" sldId="256"/>
            <ac:spMk id="8" creationId="{BDA26D1E-F3C2-858B-2629-5411D3315A2C}"/>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Referrals per million</c:v>
                </c:pt>
              </c:strCache>
            </c:strRef>
          </c:tx>
          <c:spPr>
            <a:solidFill>
              <a:srgbClr val="0B4F4A"/>
            </a:solidFill>
            <a:effectLst/>
          </c:spPr>
          <c:invertIfNegative val="0"/>
          <c:dLbls>
            <c:numFmt formatCode="#,##0" sourceLinked="0"/>
            <c:spPr>
              <a:noFill/>
              <a:ln>
                <a:noFill/>
              </a:ln>
              <a:effectLst/>
            </c:spPr>
            <c:txPr>
              <a:bodyPr/>
              <a:lstStyle/>
              <a:p>
                <a:pPr>
                  <a:defRPr sz="900" b="0" i="0" u="none" strike="noStrike">
                    <a:solidFill>
                      <a:srgbClr val="1F2937"/>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2016/17</c:v>
                </c:pt>
                <c:pt idx="1">
                  <c:v>2019/20</c:v>
                </c:pt>
              </c:strCache>
            </c:strRef>
          </c:cat>
          <c:val>
            <c:numRef>
              <c:f>Sheet1!$B$2:$B$3</c:f>
              <c:numCache>
                <c:formatCode>General</c:formatCode>
                <c:ptCount val="2"/>
                <c:pt idx="0">
                  <c:v>378</c:v>
                </c:pt>
                <c:pt idx="1">
                  <c:v>449</c:v>
                </c:pt>
              </c:numCache>
            </c:numRef>
          </c:val>
          <c:extLst>
            <c:ext xmlns:c16="http://schemas.microsoft.com/office/drawing/2014/chart" uri="{C3380CC4-5D6E-409C-BE32-E72D297353CC}">
              <c16:uniqueId val="{00000000-9017-49A8-B7F4-007017766083}"/>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900" b="0" i="0" u="none" strike="noStrike">
                <a:solidFill>
                  <a:srgbClr val="64748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800" b="0" i="0" u="none" strike="noStrike">
                <a:solidFill>
                  <a:srgbClr val="64748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pieChart>
        <c:varyColors val="1"/>
        <c:ser>
          <c:idx val="0"/>
          <c:order val="0"/>
          <c:tx>
            <c:strRef>
              <c:f>Sheet1!$B$1</c:f>
              <c:strCache>
                <c:ptCount val="1"/>
                <c:pt idx="0">
                  <c:v>BN treatment-seeking</c:v>
                </c:pt>
              </c:strCache>
            </c:strRef>
          </c:tx>
          <c:spPr>
            <a:solidFill>
              <a:schemeClr val="accent1"/>
            </a:solidFill>
            <a:ln w="9525" cap="flat">
              <a:solidFill>
                <a:srgbClr val="F9F9F9"/>
              </a:solidFill>
              <a:prstDash val="solid"/>
              <a:round/>
            </a:ln>
            <a:effectLst/>
          </c:spPr>
          <c:dPt>
            <c:idx val="0"/>
            <c:bubble3D val="0"/>
            <c:spPr>
              <a:solidFill>
                <a:srgbClr val="E07A5F"/>
              </a:solidFill>
              <a:effectLst/>
            </c:spPr>
            <c:extLst>
              <c:ext xmlns:c16="http://schemas.microsoft.com/office/drawing/2014/chart" uri="{C3380CC4-5D6E-409C-BE32-E72D297353CC}">
                <c16:uniqueId val="{00000001-A8E1-4F89-9CDA-C198536BEF03}"/>
              </c:ext>
            </c:extLst>
          </c:dPt>
          <c:dPt>
            <c:idx val="1"/>
            <c:bubble3D val="0"/>
            <c:spPr>
              <a:solidFill>
                <a:srgbClr val="0B4F4A"/>
              </a:solidFill>
              <a:effectLst/>
            </c:spPr>
            <c:extLst>
              <c:ext xmlns:c16="http://schemas.microsoft.com/office/drawing/2014/chart" uri="{C3380CC4-5D6E-409C-BE32-E72D297353CC}">
                <c16:uniqueId val="{00000003-A8E1-4F89-9CDA-C198536BEF03}"/>
              </c:ext>
            </c:extLst>
          </c:dPt>
          <c:dLbls>
            <c:dLbl>
              <c:idx val="0"/>
              <c:numFmt formatCode="0%" sourceLinked="0"/>
              <c:spPr/>
              <c:txPr>
                <a:bodyPr/>
                <a:lstStyle/>
                <a:p>
                  <a:pPr>
                    <a:defRPr sz="900" b="0" i="0" u="none" strike="noStrike">
                      <a:solidFill>
                        <a:srgbClr val="FFFFFF"/>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A8E1-4F89-9CDA-C198536BEF03}"/>
                </c:ext>
              </c:extLst>
            </c:dLbl>
            <c:dLbl>
              <c:idx val="1"/>
              <c:numFmt formatCode="0%" sourceLinked="0"/>
              <c:spPr/>
              <c:txPr>
                <a:bodyPr/>
                <a:lstStyle/>
                <a:p>
                  <a:pPr>
                    <a:defRPr sz="900" b="0" i="0" u="none" strike="noStrike">
                      <a:solidFill>
                        <a:srgbClr val="FFFFFF"/>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A8E1-4F89-9CDA-C198536BEF03}"/>
                </c:ext>
              </c:extLst>
            </c:dLbl>
            <c:numFmt formatCode="0%" sourceLinked="0"/>
            <c:spPr>
              <a:noFill/>
              <a:ln>
                <a:noFill/>
              </a:ln>
              <a:effectLst/>
            </c:spPr>
            <c:txPr>
              <a:bodyPr/>
              <a:lstStyle/>
              <a:p>
                <a:pPr>
                  <a:defRPr sz="1800" b="0" i="0" u="none" strike="noStrike">
                    <a:solidFill>
                      <a:srgbClr val="000000"/>
                    </a:solidFill>
                    <a:latin typeface="Arial"/>
                  </a:defRPr>
                </a:pPr>
                <a:endParaRPr lang="en-US"/>
              </a:p>
            </c:txPr>
            <c:dLblPos val="ctr"/>
            <c:showLegendKey val="0"/>
            <c:showVal val="0"/>
            <c:showCatName val="1"/>
            <c:showSerName val="0"/>
            <c:showPercent val="1"/>
            <c:showBubbleSize val="0"/>
            <c:showLeaderLines val="0"/>
            <c:extLst>
              <c:ext xmlns:c15="http://schemas.microsoft.com/office/drawing/2012/chart" uri="{CE6537A1-D6FC-4f65-9D91-7224C49458BB}"/>
            </c:extLst>
          </c:dLbls>
          <c:cat>
            <c:strRef>
              <c:f>Sheet1!$A$2:$A$3</c:f>
              <c:strCache>
                <c:ptCount val="2"/>
                <c:pt idx="0">
                  <c:v>Never seek / delay treatment</c:v>
                </c:pt>
                <c:pt idx="1">
                  <c:v>Seek timely treatment</c:v>
                </c:pt>
              </c:strCache>
            </c:strRef>
          </c:cat>
          <c:val>
            <c:numRef>
              <c:f>Sheet1!$B$2:$B$3</c:f>
              <c:numCache>
                <c:formatCode>General</c:formatCode>
                <c:ptCount val="2"/>
                <c:pt idx="0">
                  <c:v>94</c:v>
                </c:pt>
                <c:pt idx="1">
                  <c:v>6</c:v>
                </c:pt>
              </c:numCache>
            </c:numRef>
          </c:val>
          <c:extLst>
            <c:ext xmlns:c16="http://schemas.microsoft.com/office/drawing/2014/chart" uri="{C3380CC4-5D6E-409C-BE32-E72D297353CC}">
              <c16:uniqueId val="{00000004-A8E1-4F89-9CDA-C198536BEF03}"/>
            </c:ext>
          </c:extLst>
        </c:ser>
        <c:dLbls>
          <c:showLegendKey val="0"/>
          <c:showVal val="0"/>
          <c:showCatName val="0"/>
          <c:showSerName val="0"/>
          <c:showPercent val="0"/>
          <c:showBubbleSize val="0"/>
          <c:showLeaderLines val="0"/>
        </c:dLbls>
        <c:firstSliceAng val="0"/>
      </c:pieChart>
      <c:spPr>
        <a:noFill/>
        <a:ln>
          <a:noFill/>
        </a:ln>
        <a:effectLst/>
      </c:spPr>
    </c:plotArea>
    <c:legend>
      <c:legendPos val="b"/>
      <c:overlay val="0"/>
      <c:txPr>
        <a:bodyPr/>
        <a:lstStyle/>
        <a:p>
          <a:pPr>
            <a:defRPr sz="800"/>
          </a:pPr>
          <a:endParaRPr lang="en-US"/>
        </a:p>
      </c:txPr>
    </c:legend>
    <c:plotVisOnly val="1"/>
    <c:dispBlanksAs val="span"/>
    <c:showDLblsOverMax val="1"/>
  </c:chart>
  <c:spPr>
    <a:solidFill>
      <a:srgbClr val="FFFFFF"/>
    </a:solid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strRef>
              <c:f>Sheet1!$B$1</c:f>
              <c:strCache>
                <c:ptCount val="1"/>
                <c:pt idx="0">
                  <c:v>Years Lived with Disability</c:v>
                </c:pt>
              </c:strCache>
            </c:strRef>
          </c:tx>
          <c:spPr>
            <a:solidFill>
              <a:srgbClr val="E07A5F"/>
            </a:solidFill>
            <a:effectLst/>
          </c:spPr>
          <c:invertIfNegative val="0"/>
          <c:dLbls>
            <c:numFmt formatCode="#,##0" sourceLinked="0"/>
            <c:spPr>
              <a:noFill/>
              <a:ln>
                <a:noFill/>
              </a:ln>
              <a:effectLst/>
            </c:spPr>
            <c:txPr>
              <a:bodyPr/>
              <a:lstStyle/>
              <a:p>
                <a:pPr>
                  <a:defRPr sz="900" b="0" i="0" u="none" strike="noStrike">
                    <a:solidFill>
                      <a:srgbClr val="1F2937"/>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Bulimia Nervosa</c:v>
                </c:pt>
                <c:pt idx="1">
                  <c:v>Anorexia Nervosa</c:v>
                </c:pt>
              </c:strCache>
            </c:strRef>
          </c:cat>
          <c:val>
            <c:numRef>
              <c:f>Sheet1!$B$2:$B$3</c:f>
              <c:numCache>
                <c:formatCode>General</c:formatCode>
                <c:ptCount val="2"/>
                <c:pt idx="0">
                  <c:v>33.799999999999997</c:v>
                </c:pt>
                <c:pt idx="1">
                  <c:v>9.4</c:v>
                </c:pt>
              </c:numCache>
            </c:numRef>
          </c:val>
          <c:extLst>
            <c:ext xmlns:c16="http://schemas.microsoft.com/office/drawing/2014/chart" uri="{C3380CC4-5D6E-409C-BE32-E72D297353CC}">
              <c16:uniqueId val="{00000000-9C2D-4215-AA77-6C6A4E6522A3}"/>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900" b="0" i="0" u="none" strike="noStrike">
                <a:solidFill>
                  <a:srgbClr val="64748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b"/>
        <c:majorGridlines>
          <c:spPr>
            <a:ln w="6350" cap="flat">
              <a:solidFill>
                <a:srgbClr val="E2E8F0"/>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800" b="0" i="0" u="none" strike="noStrike">
                <a:solidFill>
                  <a:srgbClr val="64748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7165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chart" Target="../charts/chart2.xml"/></Relationships>
</file>

<file path=ppt/slides/_rels/slide3.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4F4A"/>
        </a:solidFill>
        <a:effectLst/>
      </p:bgPr>
    </p:bg>
    <p:spTree>
      <p:nvGrpSpPr>
        <p:cNvPr id="1" name=""/>
        <p:cNvGrpSpPr/>
        <p:nvPr/>
      </p:nvGrpSpPr>
      <p:grpSpPr>
        <a:xfrm>
          <a:off x="0" y="0"/>
          <a:ext cx="0" cy="0"/>
          <a:chOff x="0" y="0"/>
          <a:chExt cx="0" cy="0"/>
        </a:xfrm>
      </p:grpSpPr>
      <p:sp>
        <p:nvSpPr>
          <p:cNvPr id="2" name="Text 0"/>
          <p:cNvSpPr/>
          <p:nvPr/>
        </p:nvSpPr>
        <p:spPr>
          <a:xfrm>
            <a:off x="731520" y="640080"/>
            <a:ext cx="10698480" cy="365760"/>
          </a:xfrm>
          <a:prstGeom prst="rect">
            <a:avLst/>
          </a:prstGeom>
          <a:noFill/>
          <a:ln/>
        </p:spPr>
        <p:txBody>
          <a:bodyPr wrap="square" rtlCol="0" anchor="ctr"/>
          <a:lstStyle/>
          <a:p>
            <a:pPr marL="0" indent="0" algn="ctr">
              <a:buNone/>
            </a:pPr>
            <a:r>
              <a:rPr lang="en-US" sz="1600" dirty="0">
                <a:solidFill>
                  <a:srgbClr val="BFE3DE"/>
                </a:solidFill>
                <a:latin typeface="Calibri" pitchFamily="34" charset="0"/>
                <a:ea typeface="Calibri" pitchFamily="34" charset="-122"/>
                <a:cs typeface="Calibri" pitchFamily="34" charset="-120"/>
              </a:rPr>
              <a:t>BSc (Hons) Health and Social Care</a:t>
            </a:r>
            <a:endParaRPr lang="en-US" sz="1600" dirty="0"/>
          </a:p>
        </p:txBody>
      </p:sp>
      <p:sp>
        <p:nvSpPr>
          <p:cNvPr id="3" name="Text 1"/>
          <p:cNvSpPr/>
          <p:nvPr/>
        </p:nvSpPr>
        <p:spPr>
          <a:xfrm>
            <a:off x="724263" y="1085669"/>
            <a:ext cx="10698480" cy="365760"/>
          </a:xfrm>
          <a:prstGeom prst="rect">
            <a:avLst/>
          </a:prstGeom>
          <a:noFill/>
          <a:ln/>
        </p:spPr>
        <p:txBody>
          <a:bodyPr wrap="square" lIns="91440" tIns="45720" rIns="91440" bIns="45720" rtlCol="0" anchor="ctr"/>
          <a:lstStyle/>
          <a:p>
            <a:pPr marL="0" indent="0" algn="ctr">
              <a:buNone/>
            </a:pPr>
            <a:r>
              <a:rPr lang="en-US" sz="1600">
                <a:solidFill>
                  <a:srgbClr val="BFE3DE"/>
                </a:solidFill>
                <a:latin typeface="Calibri"/>
                <a:ea typeface="Calibri"/>
                <a:cs typeface="Calibri"/>
              </a:rPr>
              <a:t>Psychological Classifications and Provisions</a:t>
            </a:r>
          </a:p>
        </p:txBody>
      </p:sp>
      <p:sp>
        <p:nvSpPr>
          <p:cNvPr id="4" name="Shape 2"/>
          <p:cNvSpPr/>
          <p:nvPr/>
        </p:nvSpPr>
        <p:spPr>
          <a:xfrm>
            <a:off x="3995615" y="2452914"/>
            <a:ext cx="4339884" cy="1325880"/>
          </a:xfrm>
          <a:prstGeom prst="doubleWave">
            <a:avLst/>
          </a:prstGeom>
          <a:solidFill>
            <a:srgbClr val="E07A5F"/>
          </a:solidFill>
          <a:ln/>
        </p:spPr>
        <p:txBody>
          <a:bodyPr/>
          <a:lstStyle/>
          <a:p>
            <a:endParaRPr lang="en-US" dirty="0"/>
          </a:p>
        </p:txBody>
      </p:sp>
      <p:sp>
        <p:nvSpPr>
          <p:cNvPr id="5" name="Text 3"/>
          <p:cNvSpPr/>
          <p:nvPr/>
        </p:nvSpPr>
        <p:spPr>
          <a:xfrm>
            <a:off x="4568707" y="2839357"/>
            <a:ext cx="3200400" cy="548640"/>
          </a:xfrm>
          <a:prstGeom prst="rect">
            <a:avLst/>
          </a:prstGeom>
          <a:noFill/>
          <a:ln/>
        </p:spPr>
        <p:txBody>
          <a:bodyPr wrap="square" lIns="0" tIns="0" rIns="0" bIns="0" rtlCol="0" anchor="ctr"/>
          <a:lstStyle/>
          <a:p>
            <a:pPr marL="0" indent="0" algn="ctr">
              <a:buNone/>
            </a:pPr>
            <a:r>
              <a:rPr lang="en-US" sz="3200" dirty="0">
                <a:ln w="0"/>
                <a:effectLst>
                  <a:outerShdw blurRad="38100" dist="19050" dir="2700000" algn="tl" rotWithShape="0">
                    <a:schemeClr val="dk1">
                      <a:alpha val="40000"/>
                    </a:schemeClr>
                  </a:outerShdw>
                </a:effectLst>
                <a:latin typeface="Calibri" pitchFamily="34" charset="0"/>
                <a:ea typeface="Calibri" pitchFamily="34" charset="-122"/>
                <a:cs typeface="Calibri" pitchFamily="34" charset="-120"/>
              </a:rPr>
              <a:t>ICD-11 code: 6B81</a:t>
            </a:r>
            <a:endParaRPr lang="en-US" sz="3200" dirty="0">
              <a:ln w="0"/>
              <a:effectLst>
                <a:outerShdw blurRad="38100" dist="19050" dir="2700000" algn="tl" rotWithShape="0">
                  <a:schemeClr val="dk1">
                    <a:alpha val="40000"/>
                  </a:schemeClr>
                </a:outerShdw>
              </a:effectLst>
            </a:endParaRPr>
          </a:p>
        </p:txBody>
      </p:sp>
      <p:sp>
        <p:nvSpPr>
          <p:cNvPr id="6" name="Text 4"/>
          <p:cNvSpPr/>
          <p:nvPr/>
        </p:nvSpPr>
        <p:spPr>
          <a:xfrm>
            <a:off x="816317" y="3783428"/>
            <a:ext cx="10698480" cy="1188720"/>
          </a:xfrm>
          <a:prstGeom prst="rect">
            <a:avLst/>
          </a:prstGeom>
          <a:noFill/>
          <a:ln/>
        </p:spPr>
        <p:txBody>
          <a:bodyPr wrap="square" lIns="91440" tIns="45720" rIns="91440" bIns="45720" rtlCol="0" anchor="ctr"/>
          <a:lstStyle/>
          <a:p>
            <a:pPr marL="0" indent="0" algn="ctr">
              <a:buNone/>
            </a:pPr>
            <a:r>
              <a:rPr lang="en-US" sz="4400" b="1">
                <a:solidFill>
                  <a:srgbClr val="FFFFFF"/>
                </a:solidFill>
                <a:latin typeface="Cambria"/>
                <a:ea typeface="Cambria"/>
                <a:cs typeface="Cambria" pitchFamily="34" charset="-120"/>
              </a:rPr>
              <a:t>Bulimia Nervosa</a:t>
            </a:r>
            <a:endParaRPr lang="en-US" sz="4400" dirty="0">
              <a:solidFill>
                <a:srgbClr val="000000"/>
              </a:solidFill>
              <a:latin typeface="Calibri" panose="020F0502020204030204"/>
              <a:ea typeface="Calibri" panose="020F0502020204030204"/>
              <a:cs typeface="Calibri" panose="020F0502020204030204"/>
            </a:endParaRPr>
          </a:p>
        </p:txBody>
      </p:sp>
      <p:sp>
        <p:nvSpPr>
          <p:cNvPr id="7" name="Text 5"/>
          <p:cNvSpPr/>
          <p:nvPr/>
        </p:nvSpPr>
        <p:spPr>
          <a:xfrm>
            <a:off x="1188720" y="4480560"/>
            <a:ext cx="9784080" cy="640080"/>
          </a:xfrm>
          <a:prstGeom prst="rect">
            <a:avLst/>
          </a:prstGeom>
          <a:noFill/>
          <a:ln/>
        </p:spPr>
        <p:txBody>
          <a:bodyPr wrap="square" rtlCol="0" anchor="ctr"/>
          <a:lstStyle/>
          <a:p>
            <a:pPr marL="0" indent="0" algn="ctr">
              <a:buNone/>
            </a:pPr>
            <a:r>
              <a:rPr lang="en-US" sz="2000" i="1" dirty="0">
                <a:solidFill>
                  <a:srgbClr val="E07A5F"/>
                </a:solidFill>
                <a:latin typeface="Calibri" pitchFamily="34" charset="0"/>
                <a:ea typeface="Calibri" pitchFamily="34" charset="-122"/>
                <a:cs typeface="Calibri" pitchFamily="34" charset="-120"/>
              </a:rPr>
              <a:t>Historical and contemporary treatment and provision of care</a:t>
            </a:r>
            <a:endParaRPr lang="en-US" sz="2000" dirty="0"/>
          </a:p>
        </p:txBody>
      </p:sp>
      <p:sp>
        <p:nvSpPr>
          <p:cNvPr id="9" name="Text 7"/>
          <p:cNvSpPr/>
          <p:nvPr/>
        </p:nvSpPr>
        <p:spPr>
          <a:xfrm>
            <a:off x="731520" y="6080760"/>
            <a:ext cx="10698480" cy="320040"/>
          </a:xfrm>
          <a:prstGeom prst="rect">
            <a:avLst/>
          </a:prstGeom>
          <a:noFill/>
          <a:ln/>
        </p:spPr>
        <p:txBody>
          <a:bodyPr wrap="square" rtlCol="0" anchor="ctr"/>
          <a:lstStyle/>
          <a:p>
            <a:pPr marL="0" indent="0" algn="ctr">
              <a:buNone/>
            </a:pPr>
            <a:r>
              <a:rPr lang="en-US" sz="1400" dirty="0">
                <a:solidFill>
                  <a:srgbClr val="BFE3DE"/>
                </a:solidFill>
                <a:latin typeface="Calibri" pitchFamily="34" charset="0"/>
                <a:ea typeface="Calibri" pitchFamily="34" charset="-122"/>
                <a:cs typeface="Calibri" pitchFamily="34" charset="-120"/>
              </a:rPr>
              <a:t>Component 1: Individual Presentation </a:t>
            </a:r>
            <a:endParaRPr lang="en-US" sz="1400" dirty="0"/>
          </a:p>
        </p:txBody>
      </p:sp>
      <p:sp>
        <p:nvSpPr>
          <p:cNvPr id="8" name="Text 1">
            <a:extLst>
              <a:ext uri="{FF2B5EF4-FFF2-40B4-BE49-F238E27FC236}">
                <a16:creationId xmlns:a16="http://schemas.microsoft.com/office/drawing/2014/main" id="{BDA26D1E-F3C2-858B-2629-5411D3315A2C}"/>
              </a:ext>
            </a:extLst>
          </p:cNvPr>
          <p:cNvSpPr/>
          <p:nvPr/>
        </p:nvSpPr>
        <p:spPr>
          <a:xfrm>
            <a:off x="724262" y="1717039"/>
            <a:ext cx="10698480" cy="365760"/>
          </a:xfrm>
          <a:prstGeom prst="rect">
            <a:avLst/>
          </a:prstGeom>
          <a:noFill/>
          <a:ln/>
        </p:spPr>
        <p:txBody>
          <a:bodyPr wrap="square" lIns="91440" tIns="45720" rIns="91440" bIns="45720" rtlCol="0" anchor="ctr"/>
          <a:lstStyle/>
          <a:p>
            <a:pPr algn="ctr"/>
            <a:r>
              <a:rPr lang="en-US" sz="1600">
                <a:solidFill>
                  <a:srgbClr val="BFE3DE"/>
                </a:solidFill>
                <a:latin typeface="Calibri"/>
                <a:ea typeface="Calibri"/>
                <a:cs typeface="Calibri"/>
              </a:rPr>
              <a:t>Humaria Alam</a:t>
            </a:r>
          </a:p>
          <a:p>
            <a:pPr algn="ctr"/>
            <a:r>
              <a:rPr lang="en-US" sz="1600">
                <a:solidFill>
                  <a:srgbClr val="BFE3DE"/>
                </a:solidFill>
                <a:ea typeface="Calibri"/>
                <a:cs typeface="Calibri"/>
              </a:rPr>
              <a:t>2323463</a:t>
            </a:r>
          </a:p>
          <a:p>
            <a:pPr algn="ctr"/>
            <a:r>
              <a:rPr lang="en-US" sz="1600">
                <a:solidFill>
                  <a:srgbClr val="BFE3DE"/>
                </a:solidFill>
                <a:ea typeface="Calibri"/>
                <a:cs typeface="Calibri"/>
              </a:rPr>
              <a:t>Lecturer: Neale Haddon</a:t>
            </a:r>
            <a:endParaRPr lang="en-US" sz="1600" dirty="0">
              <a:solidFill>
                <a:srgbClr val="BFE3DE"/>
              </a:solidFill>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 0"/>
          <p:cNvSpPr/>
          <p:nvPr/>
        </p:nvSpPr>
        <p:spPr>
          <a:xfrm>
            <a:off x="457200" y="200465"/>
            <a:ext cx="11247120" cy="502920"/>
          </a:xfrm>
          <a:prstGeom prst="rect">
            <a:avLst/>
          </a:prstGeom>
          <a:noFill/>
          <a:ln/>
        </p:spPr>
        <p:txBody>
          <a:bodyPr wrap="square" lIns="0" tIns="0" rIns="0" bIns="0" rtlCol="0" anchor="ctr"/>
          <a:lstStyle/>
          <a:p>
            <a:pPr marL="0" indent="0">
              <a:buNone/>
            </a:pPr>
            <a:r>
              <a:rPr lang="en-US" sz="2600" b="1" dirty="0">
                <a:solidFill>
                  <a:srgbClr val="0B4F4A"/>
                </a:solidFill>
                <a:latin typeface="Cambria" pitchFamily="34" charset="0"/>
                <a:ea typeface="Cambria" pitchFamily="34" charset="-122"/>
                <a:cs typeface="Cambria" pitchFamily="34" charset="-120"/>
              </a:rPr>
              <a:t>6B81 Bulimia Nervosa Classification, History &amp; Contemporary Treatment</a:t>
            </a:r>
            <a:endParaRPr lang="en-US" sz="2600" dirty="0"/>
          </a:p>
        </p:txBody>
      </p:sp>
      <p:sp>
        <p:nvSpPr>
          <p:cNvPr id="3" name="Text 1"/>
          <p:cNvSpPr/>
          <p:nvPr/>
        </p:nvSpPr>
        <p:spPr>
          <a:xfrm>
            <a:off x="457200" y="685800"/>
            <a:ext cx="11247120" cy="320040"/>
          </a:xfrm>
          <a:prstGeom prst="rect">
            <a:avLst/>
          </a:prstGeom>
          <a:noFill/>
          <a:ln/>
        </p:spPr>
        <p:txBody>
          <a:bodyPr wrap="square" lIns="0" tIns="0" rIns="0" bIns="0" rtlCol="0" anchor="ctr"/>
          <a:lstStyle/>
          <a:p>
            <a:pPr marL="0" indent="0" algn="ctr">
              <a:buNone/>
            </a:pPr>
            <a:r>
              <a:rPr lang="en-US" sz="1300" i="1" dirty="0">
                <a:latin typeface="Calibri" pitchFamily="34" charset="0"/>
                <a:ea typeface="Calibri" pitchFamily="34" charset="-122"/>
                <a:cs typeface="Calibri" pitchFamily="34" charset="-120"/>
              </a:rPr>
              <a:t>ICD-11 Feeding or Eating Disorders grouping</a:t>
            </a:r>
            <a:endParaRPr lang="en-US" sz="1300" dirty="0"/>
          </a:p>
        </p:txBody>
      </p:sp>
      <p:sp>
        <p:nvSpPr>
          <p:cNvPr id="4" name="Shape 2"/>
          <p:cNvSpPr/>
          <p:nvPr/>
        </p:nvSpPr>
        <p:spPr>
          <a:xfrm>
            <a:off x="457200" y="1143000"/>
            <a:ext cx="3657600" cy="2331720"/>
          </a:xfrm>
          <a:prstGeom prst="roundRect">
            <a:avLst>
              <a:gd name="adj" fmla="val 3137"/>
            </a:avLst>
          </a:prstGeom>
          <a:solidFill>
            <a:srgbClr val="FFFFFF"/>
          </a:solidFill>
          <a:ln w="9525">
            <a:solidFill>
              <a:srgbClr val="E2E8F0"/>
            </a:solidFill>
            <a:prstDash val="solid"/>
          </a:ln>
          <a:effectLst>
            <a:outerShdw blurRad="63500" dist="19050" dir="5400000" algn="bl" rotWithShape="0">
              <a:srgbClr val="1E293B">
                <a:alpha val="10000"/>
              </a:srgbClr>
            </a:outerShdw>
          </a:effectLst>
        </p:spPr>
      </p:sp>
      <p:sp>
        <p:nvSpPr>
          <p:cNvPr id="5" name="Text 3"/>
          <p:cNvSpPr/>
          <p:nvPr/>
        </p:nvSpPr>
        <p:spPr>
          <a:xfrm>
            <a:off x="585216" y="1216152"/>
            <a:ext cx="3401568" cy="274320"/>
          </a:xfrm>
          <a:prstGeom prst="rect">
            <a:avLst/>
          </a:prstGeom>
          <a:noFill/>
          <a:ln/>
        </p:spPr>
        <p:txBody>
          <a:bodyPr wrap="square" lIns="0" tIns="0" rIns="0" bIns="0"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Introduction &amp; ICD-11 classification</a:t>
            </a:r>
            <a:endParaRPr lang="en-US" sz="1300" dirty="0"/>
          </a:p>
        </p:txBody>
      </p:sp>
      <p:sp>
        <p:nvSpPr>
          <p:cNvPr id="6" name="Text 4"/>
          <p:cNvSpPr/>
          <p:nvPr/>
        </p:nvSpPr>
        <p:spPr>
          <a:xfrm>
            <a:off x="585216" y="1527048"/>
            <a:ext cx="3401568" cy="1856232"/>
          </a:xfrm>
          <a:prstGeom prst="rect">
            <a:avLst/>
          </a:prstGeom>
          <a:noFill/>
          <a:ln/>
        </p:spPr>
        <p:txBody>
          <a:bodyPr wrap="square" lIns="0" tIns="0" rIns="0" bIns="0" rtlCol="0" anchor="t"/>
          <a:lstStyle/>
          <a:p>
            <a:pPr marL="171450" indent="-171450">
              <a:lnSpc>
                <a:spcPct val="105000"/>
              </a:lnSpc>
              <a:spcAft>
                <a:spcPts val="400"/>
              </a:spcAft>
              <a:buSzPct val="100000"/>
              <a:buFont typeface="Wingdings" panose="05000000000000000000" pitchFamily="2" charset="2"/>
              <a:buChar char="q"/>
            </a:pPr>
            <a:r>
              <a:rPr lang="en-US" sz="950" dirty="0">
                <a:solidFill>
                  <a:srgbClr val="374151"/>
                </a:solidFill>
                <a:latin typeface="Calibri" pitchFamily="34" charset="0"/>
                <a:ea typeface="Calibri" pitchFamily="34" charset="-122"/>
                <a:cs typeface="Calibri" pitchFamily="34" charset="-120"/>
              </a:rPr>
              <a:t>6B81 is part of the ICD-11 Feeding or Eating Disorders grouping (WHO, 2024).</a:t>
            </a:r>
          </a:p>
          <a:p>
            <a:pPr marL="171450" indent="-171450">
              <a:lnSpc>
                <a:spcPct val="105000"/>
              </a:lnSpc>
              <a:spcAft>
                <a:spcPts val="400"/>
              </a:spcAft>
              <a:buSzPct val="100000"/>
              <a:buFont typeface="Wingdings" panose="05000000000000000000" pitchFamily="2" charset="2"/>
              <a:buChar char="q"/>
            </a:pPr>
            <a:r>
              <a:rPr lang="en-US" sz="950" dirty="0">
                <a:solidFill>
                  <a:srgbClr val="374151"/>
                </a:solidFill>
                <a:latin typeface="Calibri" pitchFamily="34" charset="0"/>
                <a:ea typeface="Calibri" pitchFamily="34" charset="-122"/>
                <a:cs typeface="Calibri" pitchFamily="34" charset="-120"/>
              </a:rPr>
              <a:t>Caused by binge eating, includes at least three of the following compensatory behaviors, and involves over-evaluation of weight and/or shape: vomiting, taking laxatives, excessive exercise, and dieting, fasting, or restrictive eating.</a:t>
            </a:r>
          </a:p>
          <a:p>
            <a:pPr marL="171450" indent="-171450">
              <a:lnSpc>
                <a:spcPct val="105000"/>
              </a:lnSpc>
              <a:spcAft>
                <a:spcPts val="400"/>
              </a:spcAft>
              <a:buSzPct val="100000"/>
              <a:buFont typeface="Wingdings" panose="05000000000000000000" pitchFamily="2" charset="2"/>
              <a:buChar char="q"/>
            </a:pPr>
            <a:r>
              <a:rPr lang="en-US" sz="950" dirty="0">
                <a:solidFill>
                  <a:srgbClr val="374151"/>
                </a:solidFill>
                <a:latin typeface="Calibri" pitchFamily="34" charset="0"/>
                <a:ea typeface="Calibri" pitchFamily="34" charset="-122"/>
                <a:cs typeface="Calibri" pitchFamily="34" charset="-120"/>
              </a:rPr>
              <a:t>The diagnostic criteria were broadened in ICD-11 to encompass atypical (developmental) presentations, helping to distinguish from BED and OSFED (</a:t>
            </a:r>
            <a:r>
              <a:rPr lang="en-US" sz="950" dirty="0" err="1">
                <a:solidFill>
                  <a:srgbClr val="374151"/>
                </a:solidFill>
                <a:latin typeface="Calibri" pitchFamily="34" charset="0"/>
                <a:ea typeface="Calibri" pitchFamily="34" charset="-122"/>
                <a:cs typeface="Calibri" pitchFamily="34" charset="-120"/>
              </a:rPr>
              <a:t>Claudino</a:t>
            </a:r>
            <a:r>
              <a:rPr lang="en-US" sz="950" dirty="0">
                <a:solidFill>
                  <a:srgbClr val="374151"/>
                </a:solidFill>
                <a:latin typeface="Calibri" pitchFamily="34" charset="0"/>
                <a:ea typeface="Calibri" pitchFamily="34" charset="-122"/>
                <a:cs typeface="Calibri" pitchFamily="34" charset="-120"/>
              </a:rPr>
              <a:t> et al., 2019).</a:t>
            </a:r>
            <a:endParaRPr lang="en-US" sz="950" dirty="0"/>
          </a:p>
        </p:txBody>
      </p:sp>
      <p:sp>
        <p:nvSpPr>
          <p:cNvPr id="7" name="Shape 5"/>
          <p:cNvSpPr/>
          <p:nvPr/>
        </p:nvSpPr>
        <p:spPr>
          <a:xfrm>
            <a:off x="4251960" y="1143000"/>
            <a:ext cx="3657600" cy="2331720"/>
          </a:xfrm>
          <a:prstGeom prst="roundRect">
            <a:avLst>
              <a:gd name="adj" fmla="val 3137"/>
            </a:avLst>
          </a:prstGeom>
          <a:solidFill>
            <a:srgbClr val="FFFFFF"/>
          </a:solidFill>
          <a:ln w="9525">
            <a:solidFill>
              <a:srgbClr val="E2E8F0"/>
            </a:solidFill>
            <a:prstDash val="solid"/>
          </a:ln>
          <a:effectLst>
            <a:outerShdw blurRad="63500" dist="19050" dir="5400000" algn="bl" rotWithShape="0">
              <a:srgbClr val="1E293B">
                <a:alpha val="10000"/>
              </a:srgbClr>
            </a:outerShdw>
          </a:effectLst>
        </p:spPr>
      </p:sp>
      <p:sp>
        <p:nvSpPr>
          <p:cNvPr id="8" name="Text 6"/>
          <p:cNvSpPr/>
          <p:nvPr/>
        </p:nvSpPr>
        <p:spPr>
          <a:xfrm>
            <a:off x="4379976" y="1216152"/>
            <a:ext cx="3401568" cy="274320"/>
          </a:xfrm>
          <a:prstGeom prst="rect">
            <a:avLst/>
          </a:prstGeom>
          <a:noFill/>
          <a:ln/>
        </p:spPr>
        <p:txBody>
          <a:bodyPr wrap="square" lIns="0" tIns="0" rIns="0" bIns="0"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Historical understanding</a:t>
            </a:r>
            <a:endParaRPr lang="en-US" sz="1300" dirty="0"/>
          </a:p>
        </p:txBody>
      </p:sp>
      <p:sp>
        <p:nvSpPr>
          <p:cNvPr id="9" name="Text 7"/>
          <p:cNvSpPr/>
          <p:nvPr/>
        </p:nvSpPr>
        <p:spPr>
          <a:xfrm>
            <a:off x="4379976" y="1527048"/>
            <a:ext cx="3401568" cy="1856232"/>
          </a:xfrm>
          <a:prstGeom prst="rect">
            <a:avLst/>
          </a:prstGeom>
          <a:noFill/>
          <a:ln/>
        </p:spPr>
        <p:txBody>
          <a:bodyPr wrap="square" lIns="0" tIns="0" rIns="0" bIns="0" rtlCol="0" anchor="t"/>
          <a:lstStyle/>
          <a:p>
            <a:pPr marL="171450" indent="-171450">
              <a:lnSpc>
                <a:spcPct val="105000"/>
              </a:lnSpc>
              <a:spcAft>
                <a:spcPts val="400"/>
              </a:spcAft>
              <a:buSzPct val="100000"/>
              <a:buFont typeface="Wingdings" panose="05000000000000000000" pitchFamily="2" charset="2"/>
              <a:buChar char="q"/>
            </a:pPr>
            <a:r>
              <a:rPr lang="en-US" sz="950" dirty="0">
                <a:solidFill>
                  <a:srgbClr val="374151"/>
                </a:solidFill>
                <a:latin typeface="Calibri" pitchFamily="34" charset="0"/>
                <a:ea typeface="Calibri" pitchFamily="34" charset="-122"/>
                <a:cs typeface="Calibri" pitchFamily="34" charset="-120"/>
              </a:rPr>
              <a:t>Formally described far later than Anorexia Nervosa: Russell (1979) named it 'an ominous variant of anorexia nervosa'.</a:t>
            </a:r>
          </a:p>
          <a:p>
            <a:pPr marL="171450" indent="-171450">
              <a:lnSpc>
                <a:spcPct val="105000"/>
              </a:lnSpc>
              <a:spcAft>
                <a:spcPts val="400"/>
              </a:spcAft>
              <a:buSzPct val="100000"/>
              <a:buFont typeface="Wingdings" panose="05000000000000000000" pitchFamily="2" charset="2"/>
              <a:buChar char="q"/>
            </a:pPr>
            <a:r>
              <a:rPr lang="en-US" sz="950" dirty="0">
                <a:solidFill>
                  <a:srgbClr val="374151"/>
                </a:solidFill>
                <a:latin typeface="Calibri" pitchFamily="34" charset="0"/>
                <a:ea typeface="Calibri" pitchFamily="34" charset="-122"/>
                <a:cs typeface="Calibri" pitchFamily="34" charset="-120"/>
              </a:rPr>
              <a:t>An eating disorder characterized by a compulsion to eat, self-induced vomiting, and morbid fear of fatness.</a:t>
            </a:r>
          </a:p>
          <a:p>
            <a:pPr marL="171450" indent="-171450">
              <a:lnSpc>
                <a:spcPct val="105000"/>
              </a:lnSpc>
              <a:spcAft>
                <a:spcPts val="400"/>
              </a:spcAft>
              <a:buSzPct val="100000"/>
              <a:buFont typeface="Wingdings" panose="05000000000000000000" pitchFamily="2" charset="2"/>
              <a:buChar char="q"/>
            </a:pPr>
            <a:r>
              <a:rPr lang="en-US" sz="950" dirty="0">
                <a:solidFill>
                  <a:srgbClr val="374151"/>
                </a:solidFill>
                <a:latin typeface="Calibri" pitchFamily="34" charset="0"/>
                <a:ea typeface="Calibri" pitchFamily="34" charset="-122"/>
                <a:cs typeface="Calibri" pitchFamily="34" charset="-120"/>
              </a:rPr>
              <a:t>Dove et al. (2015): It must be noted that many BN sufferers will have a history of AN, and a historical perspective that has viewed eating disorders as one weight loss problem.</a:t>
            </a:r>
            <a:endParaRPr lang="en-US" sz="950" dirty="0"/>
          </a:p>
        </p:txBody>
      </p:sp>
      <p:sp>
        <p:nvSpPr>
          <p:cNvPr id="10" name="Shape 8"/>
          <p:cNvSpPr/>
          <p:nvPr/>
        </p:nvSpPr>
        <p:spPr>
          <a:xfrm>
            <a:off x="8046720" y="1143000"/>
            <a:ext cx="3657600" cy="2331720"/>
          </a:xfrm>
          <a:prstGeom prst="roundRect">
            <a:avLst>
              <a:gd name="adj" fmla="val 3137"/>
            </a:avLst>
          </a:prstGeom>
          <a:solidFill>
            <a:srgbClr val="FFFFFF"/>
          </a:solidFill>
          <a:ln w="9525">
            <a:solidFill>
              <a:srgbClr val="E2E8F0"/>
            </a:solidFill>
            <a:prstDash val="solid"/>
          </a:ln>
          <a:effectLst>
            <a:outerShdw blurRad="63500" dist="19050" dir="5400000" algn="bl" rotWithShape="0">
              <a:srgbClr val="1E293B">
                <a:alpha val="10000"/>
              </a:srgbClr>
            </a:outerShdw>
          </a:effectLst>
        </p:spPr>
      </p:sp>
      <p:sp>
        <p:nvSpPr>
          <p:cNvPr id="11" name="Text 9"/>
          <p:cNvSpPr/>
          <p:nvPr/>
        </p:nvSpPr>
        <p:spPr>
          <a:xfrm>
            <a:off x="8174736" y="1216152"/>
            <a:ext cx="3401568" cy="274320"/>
          </a:xfrm>
          <a:prstGeom prst="rect">
            <a:avLst/>
          </a:prstGeom>
          <a:noFill/>
          <a:ln/>
        </p:spPr>
        <p:txBody>
          <a:bodyPr wrap="square" lIns="0" tIns="0" rIns="0" bIns="0"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Contemporary treatment (NICE NG69)</a:t>
            </a:r>
            <a:endParaRPr lang="en-US" sz="1300" dirty="0"/>
          </a:p>
        </p:txBody>
      </p:sp>
      <p:sp>
        <p:nvSpPr>
          <p:cNvPr id="12" name="Text 10"/>
          <p:cNvSpPr/>
          <p:nvPr/>
        </p:nvSpPr>
        <p:spPr>
          <a:xfrm>
            <a:off x="8174736" y="1527048"/>
            <a:ext cx="3401568" cy="1856232"/>
          </a:xfrm>
          <a:prstGeom prst="rect">
            <a:avLst/>
          </a:prstGeom>
          <a:noFill/>
          <a:ln/>
        </p:spPr>
        <p:txBody>
          <a:bodyPr wrap="square" lIns="0" tIns="0" rIns="0" bIns="0" rtlCol="0" anchor="t"/>
          <a:lstStyle/>
          <a:p>
            <a:pPr marL="171450" indent="-171450">
              <a:lnSpc>
                <a:spcPct val="105000"/>
              </a:lnSpc>
              <a:spcAft>
                <a:spcPts val="400"/>
              </a:spcAft>
              <a:buSzPct val="100000"/>
              <a:buFont typeface="Wingdings" panose="05000000000000000000" pitchFamily="2" charset="2"/>
              <a:buChar char="q"/>
            </a:pPr>
            <a:r>
              <a:rPr lang="en-US" sz="950" dirty="0">
                <a:solidFill>
                  <a:srgbClr val="374151"/>
                </a:solidFill>
                <a:latin typeface="Calibri" pitchFamily="34" charset="0"/>
                <a:ea typeface="Calibri" pitchFamily="34" charset="-122"/>
                <a:cs typeface="Calibri" pitchFamily="34" charset="-120"/>
              </a:rPr>
              <a:t>Adults: guided self-help first-line (if not, after 4 weeks, individual CBT-ED, 20 sessions).</a:t>
            </a:r>
          </a:p>
          <a:p>
            <a:pPr marL="171450" indent="-171450">
              <a:lnSpc>
                <a:spcPct val="105000"/>
              </a:lnSpc>
              <a:spcAft>
                <a:spcPts val="400"/>
              </a:spcAft>
              <a:buSzPct val="100000"/>
              <a:buFont typeface="Wingdings" panose="05000000000000000000" pitchFamily="2" charset="2"/>
              <a:buChar char="q"/>
            </a:pPr>
            <a:r>
              <a:rPr lang="en-US" sz="950" dirty="0">
                <a:solidFill>
                  <a:srgbClr val="374151"/>
                </a:solidFill>
                <a:latin typeface="Calibri" pitchFamily="34" charset="0"/>
                <a:ea typeface="Calibri" pitchFamily="34" charset="-122"/>
                <a:cs typeface="Calibri" pitchFamily="34" charset="-120"/>
              </a:rPr>
              <a:t>Family therapy for BN (FT-BN) is the first line for children/young people.</a:t>
            </a:r>
          </a:p>
          <a:p>
            <a:pPr marL="171450" indent="-171450">
              <a:lnSpc>
                <a:spcPct val="105000"/>
              </a:lnSpc>
              <a:spcAft>
                <a:spcPts val="400"/>
              </a:spcAft>
              <a:buSzPct val="100000"/>
              <a:buFont typeface="Wingdings" panose="05000000000000000000" pitchFamily="2" charset="2"/>
              <a:buChar char="q"/>
            </a:pPr>
            <a:r>
              <a:rPr lang="en-US" sz="950" dirty="0">
                <a:solidFill>
                  <a:srgbClr val="374151"/>
                </a:solidFill>
                <a:latin typeface="Calibri" pitchFamily="34" charset="0"/>
                <a:ea typeface="Calibri" pitchFamily="34" charset="-122"/>
                <a:cs typeface="Calibri" pitchFamily="34" charset="-120"/>
              </a:rPr>
              <a:t>NICE (2020) recommends against using medication alone; NHS Inform (2026) says that SSRIs are only used as a secondary treatment.</a:t>
            </a:r>
            <a:endParaRPr lang="en-US" sz="950" dirty="0"/>
          </a:p>
        </p:txBody>
      </p:sp>
      <p:sp>
        <p:nvSpPr>
          <p:cNvPr id="13" name="Shape 11"/>
          <p:cNvSpPr/>
          <p:nvPr/>
        </p:nvSpPr>
        <p:spPr>
          <a:xfrm>
            <a:off x="457200" y="3639312"/>
            <a:ext cx="3657600" cy="2148840"/>
          </a:xfrm>
          <a:prstGeom prst="roundRect">
            <a:avLst>
              <a:gd name="adj" fmla="val 3404"/>
            </a:avLst>
          </a:prstGeom>
          <a:solidFill>
            <a:srgbClr val="FFFFFF"/>
          </a:solidFill>
          <a:ln w="9525">
            <a:solidFill>
              <a:srgbClr val="E2E8F0"/>
            </a:solidFill>
            <a:prstDash val="solid"/>
          </a:ln>
          <a:effectLst>
            <a:outerShdw blurRad="63500" dist="19050" dir="5400000" algn="bl" rotWithShape="0">
              <a:srgbClr val="1E293B">
                <a:alpha val="10000"/>
              </a:srgbClr>
            </a:outerShdw>
          </a:effectLst>
        </p:spPr>
      </p:sp>
      <p:sp>
        <p:nvSpPr>
          <p:cNvPr id="14" name="Text 12"/>
          <p:cNvSpPr/>
          <p:nvPr/>
        </p:nvSpPr>
        <p:spPr>
          <a:xfrm>
            <a:off x="585216" y="3712464"/>
            <a:ext cx="3401568" cy="256032"/>
          </a:xfrm>
          <a:prstGeom prst="rect">
            <a:avLst/>
          </a:prstGeom>
          <a:noFill/>
          <a:ln/>
        </p:spPr>
        <p:txBody>
          <a:bodyPr wrap="square" lIns="0" tIns="0" rIns="0" bIns="0" rtlCol="0" anchor="ctr"/>
          <a:lstStyle/>
          <a:p>
            <a:pPr marL="0" indent="0">
              <a:buNone/>
            </a:pPr>
            <a:r>
              <a:rPr lang="en-US" sz="1250" b="1" dirty="0">
                <a:solidFill>
                  <a:srgbClr val="0B4F4A"/>
                </a:solidFill>
                <a:latin typeface="Calibri" pitchFamily="34" charset="0"/>
                <a:ea typeface="Calibri" pitchFamily="34" charset="-122"/>
                <a:cs typeface="Calibri" pitchFamily="34" charset="-120"/>
              </a:rPr>
              <a:t>NHS demand is rising</a:t>
            </a:r>
            <a:endParaRPr lang="en-US" sz="1250" dirty="0"/>
          </a:p>
        </p:txBody>
      </p:sp>
      <p:graphicFrame>
        <p:nvGraphicFramePr>
          <p:cNvPr id="15" name="Chart 0"/>
          <p:cNvGraphicFramePr/>
          <p:nvPr/>
        </p:nvGraphicFramePr>
        <p:xfrm>
          <a:off x="548640" y="4005072"/>
          <a:ext cx="3474720" cy="1417320"/>
        </p:xfrm>
        <a:graphic>
          <a:graphicData uri="http://schemas.openxmlformats.org/drawingml/2006/chart">
            <c:chart xmlns:c="http://schemas.openxmlformats.org/drawingml/2006/chart" xmlns:r="http://schemas.openxmlformats.org/officeDocument/2006/relationships" r:id="rId3"/>
          </a:graphicData>
        </a:graphic>
      </p:graphicFrame>
      <p:sp>
        <p:nvSpPr>
          <p:cNvPr id="16" name="Text 13"/>
          <p:cNvSpPr/>
          <p:nvPr/>
        </p:nvSpPr>
        <p:spPr>
          <a:xfrm>
            <a:off x="585216" y="5468112"/>
            <a:ext cx="3401568" cy="274320"/>
          </a:xfrm>
          <a:prstGeom prst="rect">
            <a:avLst/>
          </a:prstGeom>
          <a:noFill/>
          <a:ln/>
        </p:spPr>
        <p:txBody>
          <a:bodyPr wrap="square" lIns="0" tIns="0" rIns="0" bIns="0" rtlCol="0" anchor="ctr"/>
          <a:lstStyle/>
          <a:p>
            <a:pPr marL="0" indent="0">
              <a:buNone/>
            </a:pPr>
            <a:r>
              <a:rPr lang="en-US" sz="800" i="1" dirty="0">
                <a:solidFill>
                  <a:srgbClr val="64748B"/>
                </a:solidFill>
                <a:latin typeface="Calibri" pitchFamily="34" charset="0"/>
                <a:ea typeface="Calibri" pitchFamily="34" charset="-122"/>
                <a:cs typeface="Calibri" pitchFamily="34" charset="-120"/>
              </a:rPr>
              <a:t>Adult community ED referral rate, +18.8% (Viljoen et al., 2024)</a:t>
            </a:r>
            <a:endParaRPr lang="en-US" sz="800" dirty="0"/>
          </a:p>
        </p:txBody>
      </p:sp>
      <p:sp>
        <p:nvSpPr>
          <p:cNvPr id="17" name="Shape 14"/>
          <p:cNvSpPr/>
          <p:nvPr/>
        </p:nvSpPr>
        <p:spPr>
          <a:xfrm>
            <a:off x="4251960" y="3639312"/>
            <a:ext cx="3657600" cy="2148840"/>
          </a:xfrm>
          <a:prstGeom prst="roundRect">
            <a:avLst>
              <a:gd name="adj" fmla="val 3404"/>
            </a:avLst>
          </a:prstGeom>
          <a:solidFill>
            <a:srgbClr val="FFFFFF"/>
          </a:solidFill>
          <a:ln w="9525">
            <a:solidFill>
              <a:srgbClr val="E2E8F0"/>
            </a:solidFill>
            <a:prstDash val="solid"/>
          </a:ln>
          <a:effectLst>
            <a:outerShdw blurRad="63500" dist="19050" dir="5400000" algn="bl" rotWithShape="0">
              <a:srgbClr val="1E293B">
                <a:alpha val="10000"/>
              </a:srgbClr>
            </a:outerShdw>
          </a:effectLst>
        </p:spPr>
      </p:sp>
      <p:sp>
        <p:nvSpPr>
          <p:cNvPr id="18" name="Text 15"/>
          <p:cNvSpPr/>
          <p:nvPr/>
        </p:nvSpPr>
        <p:spPr>
          <a:xfrm>
            <a:off x="4379976" y="3712464"/>
            <a:ext cx="3401568" cy="274320"/>
          </a:xfrm>
          <a:prstGeom prst="rect">
            <a:avLst/>
          </a:prstGeom>
          <a:noFill/>
          <a:ln/>
        </p:spPr>
        <p:txBody>
          <a:bodyPr wrap="square" lIns="0" tIns="0" rIns="0" bIns="0"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Access gaps &amp; critical evaluation</a:t>
            </a:r>
            <a:endParaRPr lang="en-US" sz="1300" dirty="0"/>
          </a:p>
        </p:txBody>
      </p:sp>
      <p:sp>
        <p:nvSpPr>
          <p:cNvPr id="19" name="Text 16"/>
          <p:cNvSpPr/>
          <p:nvPr/>
        </p:nvSpPr>
        <p:spPr>
          <a:xfrm>
            <a:off x="4379976" y="4023360"/>
            <a:ext cx="3401568" cy="1673352"/>
          </a:xfrm>
          <a:prstGeom prst="rect">
            <a:avLst/>
          </a:prstGeom>
          <a:noFill/>
          <a:ln/>
        </p:spPr>
        <p:txBody>
          <a:bodyPr wrap="square" lIns="0" tIns="0" rIns="0" bIns="0" rtlCol="0" anchor="t"/>
          <a:lstStyle/>
          <a:p>
            <a:pPr marL="228600" indent="-228600">
              <a:lnSpc>
                <a:spcPct val="105000"/>
              </a:lnSpc>
              <a:spcAft>
                <a:spcPts val="400"/>
              </a:spcAft>
              <a:buSzPct val="100000"/>
              <a:buFont typeface="Wingdings" panose="05000000000000000000" pitchFamily="2" charset="2"/>
              <a:buChar char="q"/>
            </a:pPr>
            <a:r>
              <a:rPr lang="en-US" sz="950" dirty="0">
                <a:solidFill>
                  <a:srgbClr val="374151"/>
                </a:solidFill>
                <a:latin typeface="Calibri" pitchFamily="34" charset="0"/>
                <a:ea typeface="Calibri" pitchFamily="34" charset="-122"/>
                <a:cs typeface="Calibri" pitchFamily="34" charset="-120"/>
              </a:rPr>
              <a:t>In England, wait times and staffing levels for adults accessing ED services vary across the country, with the shortest time to access services in the least staffed areas, which are the most deprived, and the longest in the most affluent areas, according to Beat's (2019) ‘postcode lottery’ in access to ED services.</a:t>
            </a:r>
          </a:p>
          <a:p>
            <a:pPr marL="228600" indent="-228600">
              <a:lnSpc>
                <a:spcPct val="105000"/>
              </a:lnSpc>
              <a:spcAft>
                <a:spcPts val="400"/>
              </a:spcAft>
              <a:buSzPct val="100000"/>
              <a:buFont typeface="Wingdings" panose="05000000000000000000" pitchFamily="2" charset="2"/>
              <a:buChar char="q"/>
            </a:pPr>
            <a:r>
              <a:rPr lang="en-US" sz="950" dirty="0">
                <a:solidFill>
                  <a:srgbClr val="374151"/>
                </a:solidFill>
                <a:latin typeface="Calibri" pitchFamily="34" charset="0"/>
                <a:ea typeface="Calibri" pitchFamily="34" charset="-122"/>
                <a:cs typeface="Calibri" pitchFamily="34" charset="-120"/>
              </a:rPr>
              <a:t>Wilson &amp; </a:t>
            </a:r>
            <a:r>
              <a:rPr lang="en-US" sz="950" dirty="0" err="1">
                <a:solidFill>
                  <a:srgbClr val="374151"/>
                </a:solidFill>
                <a:latin typeface="Calibri" pitchFamily="34" charset="0"/>
                <a:ea typeface="Calibri" pitchFamily="34" charset="-122"/>
                <a:cs typeface="Calibri" pitchFamily="34" charset="-120"/>
              </a:rPr>
              <a:t>Kagabo</a:t>
            </a:r>
            <a:r>
              <a:rPr lang="en-US" sz="950" dirty="0">
                <a:solidFill>
                  <a:srgbClr val="374151"/>
                </a:solidFill>
                <a:latin typeface="Calibri" pitchFamily="34" charset="0"/>
                <a:ea typeface="Calibri" pitchFamily="34" charset="-122"/>
                <a:cs typeface="Calibri" pitchFamily="34" charset="-120"/>
              </a:rPr>
              <a:t> (2024): Only 6% of BN cases receive treatment, and then a long time after the onset of the condition.</a:t>
            </a:r>
          </a:p>
          <a:p>
            <a:pPr marL="228600" indent="-228600">
              <a:lnSpc>
                <a:spcPct val="105000"/>
              </a:lnSpc>
              <a:spcAft>
                <a:spcPts val="400"/>
              </a:spcAft>
              <a:buSzPct val="100000"/>
              <a:buFont typeface="Wingdings" panose="05000000000000000000" pitchFamily="2" charset="2"/>
              <a:buChar char="q"/>
            </a:pPr>
            <a:r>
              <a:rPr lang="en-US" sz="950" dirty="0">
                <a:solidFill>
                  <a:srgbClr val="374151"/>
                </a:solidFill>
                <a:latin typeface="Calibri" pitchFamily="34" charset="0"/>
                <a:ea typeface="Calibri" pitchFamily="34" charset="-122"/>
                <a:cs typeface="Calibri" pitchFamily="34" charset="-120"/>
              </a:rPr>
              <a:t>The evidence presented in the BNs is not representative of older adults, males, or racially </a:t>
            </a:r>
            <a:r>
              <a:rPr lang="en-US" sz="950" dirty="0" err="1">
                <a:solidFill>
                  <a:srgbClr val="374151"/>
                </a:solidFill>
                <a:latin typeface="Calibri" pitchFamily="34" charset="0"/>
                <a:ea typeface="Calibri" pitchFamily="34" charset="-122"/>
                <a:cs typeface="Calibri" pitchFamily="34" charset="-120"/>
              </a:rPr>
              <a:t>minoritised</a:t>
            </a:r>
            <a:r>
              <a:rPr lang="en-US" sz="950" dirty="0">
                <a:solidFill>
                  <a:srgbClr val="374151"/>
                </a:solidFill>
                <a:latin typeface="Calibri" pitchFamily="34" charset="0"/>
                <a:ea typeface="Calibri" pitchFamily="34" charset="-122"/>
                <a:cs typeface="Calibri" pitchFamily="34" charset="-120"/>
              </a:rPr>
              <a:t> groups.</a:t>
            </a:r>
            <a:endParaRPr lang="en-US" sz="950" dirty="0"/>
          </a:p>
        </p:txBody>
      </p:sp>
      <p:sp>
        <p:nvSpPr>
          <p:cNvPr id="20" name="Shape 17"/>
          <p:cNvSpPr/>
          <p:nvPr/>
        </p:nvSpPr>
        <p:spPr>
          <a:xfrm>
            <a:off x="8046720" y="3639312"/>
            <a:ext cx="3657600" cy="2148840"/>
          </a:xfrm>
          <a:prstGeom prst="roundRect">
            <a:avLst>
              <a:gd name="adj" fmla="val 3404"/>
            </a:avLst>
          </a:prstGeom>
          <a:solidFill>
            <a:srgbClr val="FFFFFF"/>
          </a:solidFill>
          <a:ln w="9525">
            <a:solidFill>
              <a:srgbClr val="E2E8F0"/>
            </a:solidFill>
            <a:prstDash val="solid"/>
          </a:ln>
          <a:effectLst>
            <a:outerShdw blurRad="63500" dist="19050" dir="5400000" algn="bl" rotWithShape="0">
              <a:srgbClr val="1E293B">
                <a:alpha val="10000"/>
              </a:srgbClr>
            </a:outerShdw>
          </a:effectLst>
        </p:spPr>
      </p:sp>
      <p:sp>
        <p:nvSpPr>
          <p:cNvPr id="21" name="Text 18"/>
          <p:cNvSpPr/>
          <p:nvPr/>
        </p:nvSpPr>
        <p:spPr>
          <a:xfrm>
            <a:off x="8174736" y="3712464"/>
            <a:ext cx="3401568" cy="256032"/>
          </a:xfrm>
          <a:prstGeom prst="rect">
            <a:avLst/>
          </a:prstGeom>
          <a:noFill/>
          <a:ln/>
        </p:spPr>
        <p:txBody>
          <a:bodyPr wrap="square" lIns="0" tIns="0" rIns="0" bIns="0" rtlCol="0" anchor="ctr"/>
          <a:lstStyle/>
          <a:p>
            <a:pPr marL="0" indent="0">
              <a:buNone/>
            </a:pPr>
            <a:r>
              <a:rPr lang="en-US" sz="1250" b="1" dirty="0">
                <a:solidFill>
                  <a:srgbClr val="0B4F4A"/>
                </a:solidFill>
                <a:latin typeface="Calibri" pitchFamily="34" charset="0"/>
                <a:ea typeface="Calibri" pitchFamily="34" charset="-122"/>
                <a:cs typeface="Calibri" pitchFamily="34" charset="-120"/>
              </a:rPr>
              <a:t>Treatment-seeking gap</a:t>
            </a:r>
            <a:endParaRPr lang="en-US" sz="1250" dirty="0"/>
          </a:p>
        </p:txBody>
      </p:sp>
      <p:graphicFrame>
        <p:nvGraphicFramePr>
          <p:cNvPr id="22" name="Chart 1"/>
          <p:cNvGraphicFramePr/>
          <p:nvPr/>
        </p:nvGraphicFramePr>
        <p:xfrm>
          <a:off x="8366760" y="3986784"/>
          <a:ext cx="3017520" cy="1417320"/>
        </p:xfrm>
        <a:graphic>
          <a:graphicData uri="http://schemas.openxmlformats.org/drawingml/2006/chart">
            <c:chart xmlns:c="http://schemas.openxmlformats.org/drawingml/2006/chart" xmlns:r="http://schemas.openxmlformats.org/officeDocument/2006/relationships" r:id="rId4"/>
          </a:graphicData>
        </a:graphic>
      </p:graphicFrame>
      <p:sp>
        <p:nvSpPr>
          <p:cNvPr id="23" name="Text 19"/>
          <p:cNvSpPr/>
          <p:nvPr/>
        </p:nvSpPr>
        <p:spPr>
          <a:xfrm>
            <a:off x="8174736" y="5468112"/>
            <a:ext cx="3401568" cy="274320"/>
          </a:xfrm>
          <a:prstGeom prst="rect">
            <a:avLst/>
          </a:prstGeom>
          <a:noFill/>
          <a:ln/>
        </p:spPr>
        <p:txBody>
          <a:bodyPr wrap="square" lIns="0" tIns="0" rIns="0" bIns="0" rtlCol="0" anchor="ctr"/>
          <a:lstStyle/>
          <a:p>
            <a:pPr marL="0" indent="0">
              <a:buNone/>
            </a:pPr>
            <a:r>
              <a:rPr lang="en-US" sz="800" i="1" dirty="0">
                <a:solidFill>
                  <a:srgbClr val="64748B"/>
                </a:solidFill>
                <a:latin typeface="Calibri" pitchFamily="34" charset="0"/>
                <a:ea typeface="Calibri" pitchFamily="34" charset="-122"/>
                <a:cs typeface="Calibri" pitchFamily="34" charset="-120"/>
              </a:rPr>
              <a:t>(Wilson and Kagabo, 2024)</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 0"/>
          <p:cNvSpPr/>
          <p:nvPr/>
        </p:nvSpPr>
        <p:spPr>
          <a:xfrm>
            <a:off x="457200" y="228600"/>
            <a:ext cx="11247120" cy="502920"/>
          </a:xfrm>
          <a:prstGeom prst="rect">
            <a:avLst/>
          </a:prstGeom>
          <a:noFill/>
          <a:ln/>
        </p:spPr>
        <p:txBody>
          <a:bodyPr wrap="square" lIns="0" tIns="0" rIns="0" bIns="0" rtlCol="0" anchor="ctr"/>
          <a:lstStyle/>
          <a:p>
            <a:pPr marL="0" indent="0">
              <a:buNone/>
            </a:pPr>
            <a:r>
              <a:rPr lang="en-US" sz="2600" b="1" dirty="0">
                <a:solidFill>
                  <a:srgbClr val="0B4F4A"/>
                </a:solidFill>
                <a:latin typeface="Cambria" pitchFamily="34" charset="0"/>
                <a:ea typeface="Cambria" pitchFamily="34" charset="-122"/>
                <a:cs typeface="Cambria" pitchFamily="34" charset="-120"/>
              </a:rPr>
              <a:t>6B81 Bulimia Nervosa Stigma, Inequality, Policy &amp; Recommendations</a:t>
            </a:r>
            <a:endParaRPr lang="en-US" sz="2600" dirty="0"/>
          </a:p>
        </p:txBody>
      </p:sp>
      <p:sp>
        <p:nvSpPr>
          <p:cNvPr id="3" name="Text 1"/>
          <p:cNvSpPr/>
          <p:nvPr/>
        </p:nvSpPr>
        <p:spPr>
          <a:xfrm>
            <a:off x="457200" y="685800"/>
            <a:ext cx="11247120" cy="320040"/>
          </a:xfrm>
          <a:prstGeom prst="rect">
            <a:avLst/>
          </a:prstGeom>
          <a:noFill/>
          <a:ln/>
        </p:spPr>
        <p:txBody>
          <a:bodyPr wrap="square" lIns="0" tIns="0" rIns="0" bIns="0" rtlCol="0" anchor="ctr"/>
          <a:lstStyle/>
          <a:p>
            <a:pPr marL="0" indent="0" algn="ctr">
              <a:buNone/>
            </a:pPr>
            <a:r>
              <a:rPr lang="en-US" sz="1300" i="1" dirty="0">
                <a:latin typeface="Calibri" pitchFamily="34" charset="0"/>
                <a:ea typeface="Calibri" pitchFamily="34" charset="-122"/>
                <a:cs typeface="Calibri" pitchFamily="34" charset="-120"/>
              </a:rPr>
              <a:t>Social, cultural and political context</a:t>
            </a:r>
            <a:endParaRPr lang="en-US" sz="1300" dirty="0"/>
          </a:p>
        </p:txBody>
      </p:sp>
      <p:sp>
        <p:nvSpPr>
          <p:cNvPr id="4" name="Shape 2"/>
          <p:cNvSpPr/>
          <p:nvPr/>
        </p:nvSpPr>
        <p:spPr>
          <a:xfrm>
            <a:off x="457200" y="1143000"/>
            <a:ext cx="3657600" cy="2331720"/>
          </a:xfrm>
          <a:prstGeom prst="roundRect">
            <a:avLst>
              <a:gd name="adj" fmla="val 3137"/>
            </a:avLst>
          </a:prstGeom>
          <a:solidFill>
            <a:srgbClr val="FFFFFF"/>
          </a:solidFill>
          <a:ln w="9525">
            <a:solidFill>
              <a:srgbClr val="E2E8F0"/>
            </a:solidFill>
            <a:prstDash val="solid"/>
          </a:ln>
          <a:effectLst>
            <a:outerShdw blurRad="63500" dist="19050" dir="5400000" algn="bl" rotWithShape="0">
              <a:srgbClr val="1E293B">
                <a:alpha val="10000"/>
              </a:srgbClr>
            </a:outerShdw>
          </a:effectLst>
        </p:spPr>
      </p:sp>
      <p:sp>
        <p:nvSpPr>
          <p:cNvPr id="5" name="Text 3"/>
          <p:cNvSpPr/>
          <p:nvPr/>
        </p:nvSpPr>
        <p:spPr>
          <a:xfrm>
            <a:off x="585216" y="1216152"/>
            <a:ext cx="3401568" cy="274320"/>
          </a:xfrm>
          <a:prstGeom prst="rect">
            <a:avLst/>
          </a:prstGeom>
          <a:noFill/>
          <a:ln/>
        </p:spPr>
        <p:txBody>
          <a:bodyPr wrap="square" lIns="0" tIns="0" rIns="0" bIns="0"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Stigma</a:t>
            </a:r>
            <a:endParaRPr lang="en-US" sz="1300" dirty="0"/>
          </a:p>
        </p:txBody>
      </p:sp>
      <p:sp>
        <p:nvSpPr>
          <p:cNvPr id="6" name="Text 4"/>
          <p:cNvSpPr/>
          <p:nvPr/>
        </p:nvSpPr>
        <p:spPr>
          <a:xfrm>
            <a:off x="585216" y="1527048"/>
            <a:ext cx="3401568" cy="1856232"/>
          </a:xfrm>
          <a:prstGeom prst="rect">
            <a:avLst/>
          </a:prstGeom>
          <a:noFill/>
          <a:ln/>
        </p:spPr>
        <p:txBody>
          <a:bodyPr wrap="square" lIns="0" tIns="0" rIns="0" bIns="0" rtlCol="0" anchor="t"/>
          <a:lstStyle/>
          <a:p>
            <a:pPr marL="171450" indent="-171450">
              <a:lnSpc>
                <a:spcPct val="105000"/>
              </a:lnSpc>
              <a:spcAft>
                <a:spcPts val="400"/>
              </a:spcAft>
              <a:buSzPct val="100000"/>
              <a:buFont typeface="Wingdings" panose="05000000000000000000" pitchFamily="2" charset="2"/>
              <a:buChar char="v"/>
            </a:pPr>
            <a:r>
              <a:rPr lang="en-US" sz="950" dirty="0">
                <a:solidFill>
                  <a:srgbClr val="374151"/>
                </a:solidFill>
                <a:latin typeface="Calibri" pitchFamily="34" charset="0"/>
                <a:ea typeface="Calibri" pitchFamily="34" charset="-122"/>
                <a:cs typeface="Calibri" pitchFamily="34" charset="-120"/>
              </a:rPr>
              <a:t>A scoping review of 46 studies found that EDs are highly suspected of being the victim's fault, and this results in social distancing (</a:t>
            </a:r>
            <a:r>
              <a:rPr lang="en-US" sz="950" dirty="0" err="1">
                <a:solidFill>
                  <a:srgbClr val="374151"/>
                </a:solidFill>
                <a:latin typeface="Calibri" pitchFamily="34" charset="0"/>
                <a:ea typeface="Calibri" pitchFamily="34" charset="-122"/>
                <a:cs typeface="Calibri" pitchFamily="34" charset="-120"/>
              </a:rPr>
              <a:t>Brelet</a:t>
            </a:r>
            <a:r>
              <a:rPr lang="en-US" sz="950" dirty="0">
                <a:solidFill>
                  <a:srgbClr val="374151"/>
                </a:solidFill>
                <a:latin typeface="Calibri" pitchFamily="34" charset="0"/>
                <a:ea typeface="Calibri" pitchFamily="34" charset="-122"/>
                <a:cs typeface="Calibri" pitchFamily="34" charset="-120"/>
              </a:rPr>
              <a:t> et al., 2021).</a:t>
            </a:r>
          </a:p>
          <a:p>
            <a:pPr marL="171450" indent="-171450">
              <a:lnSpc>
                <a:spcPct val="105000"/>
              </a:lnSpc>
              <a:spcAft>
                <a:spcPts val="400"/>
              </a:spcAft>
              <a:buSzPct val="100000"/>
              <a:buFont typeface="Wingdings" panose="05000000000000000000" pitchFamily="2" charset="2"/>
              <a:buChar char="v"/>
            </a:pPr>
            <a:r>
              <a:rPr lang="en-US" sz="950" dirty="0">
                <a:solidFill>
                  <a:srgbClr val="374151"/>
                </a:solidFill>
                <a:latin typeface="Calibri" pitchFamily="34" charset="0"/>
                <a:ea typeface="Calibri" pitchFamily="34" charset="-122"/>
                <a:cs typeface="Calibri" pitchFamily="34" charset="-120"/>
              </a:rPr>
              <a:t>When he was stereotyped as 'lack of self-control', compared to sometimes being presented as the 'disciplined' presentation of restrictions.</a:t>
            </a:r>
          </a:p>
          <a:p>
            <a:pPr marL="171450" indent="-171450">
              <a:lnSpc>
                <a:spcPct val="105000"/>
              </a:lnSpc>
              <a:spcAft>
                <a:spcPts val="400"/>
              </a:spcAft>
              <a:buSzPct val="100000"/>
              <a:buFont typeface="Wingdings" panose="05000000000000000000" pitchFamily="2" charset="2"/>
              <a:buChar char="v"/>
            </a:pPr>
            <a:r>
              <a:rPr lang="en-US" sz="950" dirty="0">
                <a:solidFill>
                  <a:srgbClr val="374151"/>
                </a:solidFill>
                <a:latin typeface="Calibri" pitchFamily="34" charset="0"/>
                <a:ea typeface="Calibri" pitchFamily="34" charset="-122"/>
                <a:cs typeface="Calibri" pitchFamily="34" charset="-120"/>
              </a:rPr>
              <a:t>The term ‘severe and enduring' used for long-lasting BN might be a possible method of conveying an ‘untreatable' message to the clinician/family.</a:t>
            </a:r>
            <a:endParaRPr lang="en-US" sz="950" dirty="0"/>
          </a:p>
        </p:txBody>
      </p:sp>
      <p:sp>
        <p:nvSpPr>
          <p:cNvPr id="7" name="Shape 5"/>
          <p:cNvSpPr/>
          <p:nvPr/>
        </p:nvSpPr>
        <p:spPr>
          <a:xfrm>
            <a:off x="4251960" y="1143000"/>
            <a:ext cx="3657600" cy="2331720"/>
          </a:xfrm>
          <a:prstGeom prst="roundRect">
            <a:avLst>
              <a:gd name="adj" fmla="val 3137"/>
            </a:avLst>
          </a:prstGeom>
          <a:solidFill>
            <a:srgbClr val="FFFFFF"/>
          </a:solidFill>
          <a:ln w="9525">
            <a:solidFill>
              <a:srgbClr val="E2E8F0"/>
            </a:solidFill>
            <a:prstDash val="solid"/>
          </a:ln>
          <a:effectLst>
            <a:outerShdw blurRad="63500" dist="19050" dir="5400000" algn="bl" rotWithShape="0">
              <a:srgbClr val="1E293B">
                <a:alpha val="10000"/>
              </a:srgbClr>
            </a:outerShdw>
          </a:effectLst>
        </p:spPr>
      </p:sp>
      <p:sp>
        <p:nvSpPr>
          <p:cNvPr id="8" name="Text 6"/>
          <p:cNvSpPr/>
          <p:nvPr/>
        </p:nvSpPr>
        <p:spPr>
          <a:xfrm>
            <a:off x="4379976" y="1216152"/>
            <a:ext cx="3401568" cy="274320"/>
          </a:xfrm>
          <a:prstGeom prst="rect">
            <a:avLst/>
          </a:prstGeom>
          <a:noFill/>
          <a:ln/>
        </p:spPr>
        <p:txBody>
          <a:bodyPr wrap="square" lIns="0" tIns="0" rIns="0" bIns="0"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Discrimination &amp; inequality</a:t>
            </a:r>
            <a:endParaRPr lang="en-US" sz="1300" dirty="0"/>
          </a:p>
        </p:txBody>
      </p:sp>
      <p:sp>
        <p:nvSpPr>
          <p:cNvPr id="9" name="Text 7"/>
          <p:cNvSpPr/>
          <p:nvPr/>
        </p:nvSpPr>
        <p:spPr>
          <a:xfrm>
            <a:off x="4379976" y="1527048"/>
            <a:ext cx="3401568" cy="1856232"/>
          </a:xfrm>
          <a:prstGeom prst="rect">
            <a:avLst/>
          </a:prstGeom>
          <a:noFill/>
          <a:ln/>
        </p:spPr>
        <p:txBody>
          <a:bodyPr wrap="square" lIns="0" tIns="0" rIns="0" bIns="0" rtlCol="0" anchor="t"/>
          <a:lstStyle/>
          <a:p>
            <a:pPr marL="171450" indent="-171450">
              <a:lnSpc>
                <a:spcPct val="105000"/>
              </a:lnSpc>
              <a:spcAft>
                <a:spcPts val="400"/>
              </a:spcAft>
              <a:buSzPct val="100000"/>
              <a:buFont typeface="Wingdings" panose="05000000000000000000" pitchFamily="2" charset="2"/>
              <a:buChar char="v"/>
            </a:pPr>
            <a:r>
              <a:rPr lang="en-US" sz="950" dirty="0">
                <a:solidFill>
                  <a:srgbClr val="374151"/>
                </a:solidFill>
                <a:latin typeface="Calibri" pitchFamily="34" charset="0"/>
                <a:ea typeface="Calibri" pitchFamily="34" charset="-122"/>
                <a:cs typeface="Calibri" pitchFamily="34" charset="-120"/>
              </a:rPr>
              <a:t>Treatment inequities are seen in men, older people, and people of racially </a:t>
            </a:r>
            <a:r>
              <a:rPr lang="en-US" sz="950" dirty="0" err="1">
                <a:solidFill>
                  <a:srgbClr val="374151"/>
                </a:solidFill>
                <a:latin typeface="Calibri" pitchFamily="34" charset="0"/>
                <a:ea typeface="Calibri" pitchFamily="34" charset="-122"/>
                <a:cs typeface="Calibri" pitchFamily="34" charset="-120"/>
              </a:rPr>
              <a:t>minoritised</a:t>
            </a:r>
            <a:r>
              <a:rPr lang="en-US" sz="950" dirty="0">
                <a:solidFill>
                  <a:srgbClr val="374151"/>
                </a:solidFill>
                <a:latin typeface="Calibri" pitchFamily="34" charset="0"/>
                <a:ea typeface="Calibri" pitchFamily="34" charset="-122"/>
                <a:cs typeface="Calibri" pitchFamily="34" charset="-120"/>
              </a:rPr>
              <a:t> groups who are under-represented in research and are under-served by services.</a:t>
            </a:r>
          </a:p>
          <a:p>
            <a:pPr marL="171450" indent="-171450">
              <a:lnSpc>
                <a:spcPct val="105000"/>
              </a:lnSpc>
              <a:spcAft>
                <a:spcPts val="400"/>
              </a:spcAft>
              <a:buSzPct val="100000"/>
              <a:buFont typeface="Wingdings" panose="05000000000000000000" pitchFamily="2" charset="2"/>
              <a:buChar char="v"/>
            </a:pPr>
            <a:r>
              <a:rPr lang="en-US" sz="950" dirty="0">
                <a:solidFill>
                  <a:srgbClr val="374151"/>
                </a:solidFill>
                <a:latin typeface="Calibri" pitchFamily="34" charset="0"/>
                <a:ea typeface="Calibri" pitchFamily="34" charset="-122"/>
                <a:cs typeface="Calibri" pitchFamily="34" charset="-120"/>
              </a:rPr>
              <a:t>The NHS England report (2025) shows that there is still a lack of recognition among men and non-binary individuals as a result of the historically female-</a:t>
            </a:r>
            <a:r>
              <a:rPr lang="en-US" sz="950" dirty="0" err="1">
                <a:solidFill>
                  <a:srgbClr val="374151"/>
                </a:solidFill>
                <a:latin typeface="Calibri" pitchFamily="34" charset="0"/>
                <a:ea typeface="Calibri" pitchFamily="34" charset="-122"/>
                <a:cs typeface="Calibri" pitchFamily="34" charset="-120"/>
              </a:rPr>
              <a:t>centred</a:t>
            </a:r>
            <a:r>
              <a:rPr lang="en-US" sz="950" dirty="0">
                <a:solidFill>
                  <a:srgbClr val="374151"/>
                </a:solidFill>
                <a:latin typeface="Calibri" pitchFamily="34" charset="0"/>
                <a:ea typeface="Calibri" pitchFamily="34" charset="-122"/>
                <a:cs typeface="Calibri" pitchFamily="34" charset="-120"/>
              </a:rPr>
              <a:t> approach to clinical considerations.</a:t>
            </a:r>
          </a:p>
          <a:p>
            <a:pPr marL="171450" indent="-171450">
              <a:lnSpc>
                <a:spcPct val="105000"/>
              </a:lnSpc>
              <a:spcAft>
                <a:spcPts val="400"/>
              </a:spcAft>
              <a:buSzPct val="100000"/>
              <a:buFont typeface="Wingdings" panose="05000000000000000000" pitchFamily="2" charset="2"/>
              <a:buChar char="v"/>
            </a:pPr>
            <a:r>
              <a:rPr lang="en-US" sz="950" dirty="0">
                <a:solidFill>
                  <a:srgbClr val="374151"/>
                </a:solidFill>
                <a:latin typeface="Calibri" pitchFamily="34" charset="0"/>
                <a:ea typeface="Calibri" pitchFamily="34" charset="-122"/>
                <a:cs typeface="Calibri" pitchFamily="34" charset="-120"/>
              </a:rPr>
              <a:t>This will cause a delay in diagnosis and referral for those not having the “typical” presentation.</a:t>
            </a:r>
            <a:endParaRPr lang="en-US" sz="950" dirty="0"/>
          </a:p>
        </p:txBody>
      </p:sp>
      <p:sp>
        <p:nvSpPr>
          <p:cNvPr id="10" name="Shape 8"/>
          <p:cNvSpPr/>
          <p:nvPr/>
        </p:nvSpPr>
        <p:spPr>
          <a:xfrm>
            <a:off x="8046720" y="1143000"/>
            <a:ext cx="3657600" cy="2331720"/>
          </a:xfrm>
          <a:prstGeom prst="roundRect">
            <a:avLst>
              <a:gd name="adj" fmla="val 3137"/>
            </a:avLst>
          </a:prstGeom>
          <a:solidFill>
            <a:srgbClr val="FFFFFF"/>
          </a:solidFill>
          <a:ln w="9525">
            <a:solidFill>
              <a:srgbClr val="E2E8F0"/>
            </a:solidFill>
            <a:prstDash val="solid"/>
          </a:ln>
          <a:effectLst>
            <a:outerShdw blurRad="63500" dist="19050" dir="5400000" algn="bl" rotWithShape="0">
              <a:srgbClr val="1E293B">
                <a:alpha val="10000"/>
              </a:srgbClr>
            </a:outerShdw>
          </a:effectLst>
        </p:spPr>
      </p:sp>
      <p:sp>
        <p:nvSpPr>
          <p:cNvPr id="11" name="Text 9"/>
          <p:cNvSpPr/>
          <p:nvPr/>
        </p:nvSpPr>
        <p:spPr>
          <a:xfrm>
            <a:off x="8174736" y="1216152"/>
            <a:ext cx="3401568" cy="274320"/>
          </a:xfrm>
          <a:prstGeom prst="rect">
            <a:avLst/>
          </a:prstGeom>
          <a:noFill/>
          <a:ln/>
        </p:spPr>
        <p:txBody>
          <a:bodyPr wrap="square" lIns="0" tIns="0" rIns="0" bIns="0"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Political &amp; policy context</a:t>
            </a:r>
            <a:endParaRPr lang="en-US" sz="1300" dirty="0"/>
          </a:p>
        </p:txBody>
      </p:sp>
      <p:sp>
        <p:nvSpPr>
          <p:cNvPr id="12" name="Text 10"/>
          <p:cNvSpPr/>
          <p:nvPr/>
        </p:nvSpPr>
        <p:spPr>
          <a:xfrm>
            <a:off x="8174736" y="1527048"/>
            <a:ext cx="3401568" cy="1856232"/>
          </a:xfrm>
          <a:prstGeom prst="rect">
            <a:avLst/>
          </a:prstGeom>
          <a:noFill/>
          <a:ln/>
        </p:spPr>
        <p:txBody>
          <a:bodyPr wrap="square" lIns="0" tIns="0" rIns="0" bIns="0" rtlCol="0" anchor="t"/>
          <a:lstStyle/>
          <a:p>
            <a:pPr marL="171450" indent="-171450">
              <a:lnSpc>
                <a:spcPct val="105000"/>
              </a:lnSpc>
              <a:spcAft>
                <a:spcPts val="400"/>
              </a:spcAft>
              <a:buSzPct val="100000"/>
              <a:buFont typeface="Wingdings" panose="05000000000000000000" pitchFamily="2" charset="2"/>
              <a:buChar char="v"/>
            </a:pPr>
            <a:r>
              <a:rPr lang="en-US" sz="950" dirty="0">
                <a:solidFill>
                  <a:srgbClr val="374151"/>
                </a:solidFill>
                <a:latin typeface="Calibri" pitchFamily="34" charset="0"/>
                <a:ea typeface="Calibri" pitchFamily="34" charset="-122"/>
                <a:cs typeface="Calibri" pitchFamily="34" charset="-120"/>
              </a:rPr>
              <a:t>BN Care works within a mental health commissioning context with limited resources; it's part of the NHS.</a:t>
            </a:r>
          </a:p>
          <a:p>
            <a:pPr marL="171450" indent="-171450">
              <a:lnSpc>
                <a:spcPct val="105000"/>
              </a:lnSpc>
              <a:spcAft>
                <a:spcPts val="400"/>
              </a:spcAft>
              <a:buSzPct val="100000"/>
              <a:buFont typeface="Wingdings" panose="05000000000000000000" pitchFamily="2" charset="2"/>
              <a:buChar char="v"/>
            </a:pPr>
            <a:r>
              <a:rPr lang="en-US" sz="950" dirty="0">
                <a:solidFill>
                  <a:srgbClr val="374151"/>
                </a:solidFill>
                <a:latin typeface="Calibri" pitchFamily="34" charset="0"/>
                <a:ea typeface="Calibri" pitchFamily="34" charset="-122"/>
                <a:cs typeface="Calibri" pitchFamily="34" charset="-120"/>
              </a:rPr>
              <a:t>The findings from a FOI request with Beat (2019) show that the delivery of BN treatment is directly linked to local commissioning decisions and, therefore, decisions taken at the local level directly impact the delivery of BN treatment in time.</a:t>
            </a:r>
          </a:p>
          <a:p>
            <a:pPr marL="171450" indent="-171450">
              <a:lnSpc>
                <a:spcPct val="105000"/>
              </a:lnSpc>
              <a:spcAft>
                <a:spcPts val="400"/>
              </a:spcAft>
              <a:buSzPct val="100000"/>
              <a:buFont typeface="Wingdings" panose="05000000000000000000" pitchFamily="2" charset="2"/>
              <a:buChar char="v"/>
            </a:pPr>
            <a:r>
              <a:rPr lang="en-US" sz="950" dirty="0">
                <a:solidFill>
                  <a:srgbClr val="374151"/>
                </a:solidFill>
                <a:latin typeface="Calibri" pitchFamily="34" charset="0"/>
                <a:ea typeface="Calibri" pitchFamily="34" charset="-122"/>
                <a:cs typeface="Calibri" pitchFamily="34" charset="-120"/>
              </a:rPr>
              <a:t>In the real world, equality of access is measured through the conflict between national guidance (NICE, 2020) and local resourcing.</a:t>
            </a:r>
            <a:endParaRPr lang="en-US" sz="950" dirty="0"/>
          </a:p>
        </p:txBody>
      </p:sp>
      <p:sp>
        <p:nvSpPr>
          <p:cNvPr id="13" name="Shape 11"/>
          <p:cNvSpPr/>
          <p:nvPr/>
        </p:nvSpPr>
        <p:spPr>
          <a:xfrm>
            <a:off x="457200" y="3639312"/>
            <a:ext cx="3657600" cy="2148840"/>
          </a:xfrm>
          <a:prstGeom prst="roundRect">
            <a:avLst>
              <a:gd name="adj" fmla="val 3404"/>
            </a:avLst>
          </a:prstGeom>
          <a:solidFill>
            <a:srgbClr val="FFFFFF"/>
          </a:solidFill>
          <a:ln w="9525">
            <a:solidFill>
              <a:srgbClr val="E2E8F0"/>
            </a:solidFill>
            <a:prstDash val="solid"/>
          </a:ln>
          <a:effectLst>
            <a:outerShdw blurRad="63500" dist="19050" dir="5400000" algn="bl" rotWithShape="0">
              <a:srgbClr val="1E293B">
                <a:alpha val="10000"/>
              </a:srgbClr>
            </a:outerShdw>
          </a:effectLst>
        </p:spPr>
      </p:sp>
      <p:sp>
        <p:nvSpPr>
          <p:cNvPr id="14" name="Text 12"/>
          <p:cNvSpPr/>
          <p:nvPr/>
        </p:nvSpPr>
        <p:spPr>
          <a:xfrm>
            <a:off x="585216" y="3712464"/>
            <a:ext cx="3401568" cy="274320"/>
          </a:xfrm>
          <a:prstGeom prst="rect">
            <a:avLst/>
          </a:prstGeom>
          <a:noFill/>
          <a:ln/>
        </p:spPr>
        <p:txBody>
          <a:bodyPr wrap="square" lIns="0" tIns="0" rIns="0" bIns="0"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Recommendations</a:t>
            </a:r>
            <a:endParaRPr lang="en-US" sz="1300" dirty="0"/>
          </a:p>
        </p:txBody>
      </p:sp>
      <p:sp>
        <p:nvSpPr>
          <p:cNvPr id="15" name="Text 13"/>
          <p:cNvSpPr/>
          <p:nvPr/>
        </p:nvSpPr>
        <p:spPr>
          <a:xfrm>
            <a:off x="585216" y="4023360"/>
            <a:ext cx="3401568" cy="1673352"/>
          </a:xfrm>
          <a:prstGeom prst="rect">
            <a:avLst/>
          </a:prstGeom>
          <a:noFill/>
          <a:ln/>
        </p:spPr>
        <p:txBody>
          <a:bodyPr wrap="square" lIns="0" tIns="0" rIns="0" bIns="0" rtlCol="0" anchor="t"/>
          <a:lstStyle/>
          <a:p>
            <a:pPr marL="171450" indent="-171450">
              <a:lnSpc>
                <a:spcPct val="105000"/>
              </a:lnSpc>
              <a:spcAft>
                <a:spcPts val="400"/>
              </a:spcAft>
              <a:buSzPct val="100000"/>
              <a:buFont typeface="Wingdings" panose="05000000000000000000" pitchFamily="2" charset="2"/>
              <a:buChar char="v"/>
            </a:pPr>
            <a:r>
              <a:rPr lang="en-US" sz="950" dirty="0">
                <a:solidFill>
                  <a:srgbClr val="374151"/>
                </a:solidFill>
                <a:latin typeface="Calibri" pitchFamily="34" charset="0"/>
                <a:ea typeface="Calibri" pitchFamily="34" charset="-122"/>
                <a:cs typeface="Calibri" pitchFamily="34" charset="-120"/>
              </a:rPr>
              <a:t>Tackling 'postcode lottery' inequalities will be ring-fenced (Beat, 2019).</a:t>
            </a:r>
          </a:p>
          <a:p>
            <a:pPr marL="171450" indent="-171450">
              <a:lnSpc>
                <a:spcPct val="105000"/>
              </a:lnSpc>
              <a:spcAft>
                <a:spcPts val="400"/>
              </a:spcAft>
              <a:buSzPct val="100000"/>
              <a:buFont typeface="Wingdings" panose="05000000000000000000" pitchFamily="2" charset="2"/>
              <a:buChar char="v"/>
            </a:pPr>
            <a:r>
              <a:rPr lang="en-US" sz="950" dirty="0">
                <a:solidFill>
                  <a:srgbClr val="374151"/>
                </a:solidFill>
                <a:latin typeface="Calibri" pitchFamily="34" charset="0"/>
                <a:ea typeface="Calibri" pitchFamily="34" charset="-122"/>
                <a:cs typeface="Calibri" pitchFamily="34" charset="-120"/>
              </a:rPr>
              <a:t>Increase the number of men, older people, and racially </a:t>
            </a:r>
            <a:r>
              <a:rPr lang="en-US" sz="950" dirty="0" err="1">
                <a:solidFill>
                  <a:srgbClr val="374151"/>
                </a:solidFill>
                <a:latin typeface="Calibri" pitchFamily="34" charset="0"/>
                <a:ea typeface="Calibri" pitchFamily="34" charset="-122"/>
                <a:cs typeface="Calibri" pitchFamily="34" charset="-120"/>
              </a:rPr>
              <a:t>minoritised</a:t>
            </a:r>
            <a:r>
              <a:rPr lang="en-US" sz="950" dirty="0">
                <a:solidFill>
                  <a:srgbClr val="374151"/>
                </a:solidFill>
                <a:latin typeface="Calibri" pitchFamily="34" charset="0"/>
                <a:ea typeface="Calibri" pitchFamily="34" charset="-122"/>
                <a:cs typeface="Calibri" pitchFamily="34" charset="-120"/>
              </a:rPr>
              <a:t> groups for BN research (Wilson and </a:t>
            </a:r>
            <a:r>
              <a:rPr lang="en-US" sz="950" dirty="0" err="1">
                <a:solidFill>
                  <a:srgbClr val="374151"/>
                </a:solidFill>
                <a:latin typeface="Calibri" pitchFamily="34" charset="0"/>
                <a:ea typeface="Calibri" pitchFamily="34" charset="-122"/>
                <a:cs typeface="Calibri" pitchFamily="34" charset="-120"/>
              </a:rPr>
              <a:t>Kagabo</a:t>
            </a:r>
            <a:r>
              <a:rPr lang="en-US" sz="950" dirty="0">
                <a:solidFill>
                  <a:srgbClr val="374151"/>
                </a:solidFill>
                <a:latin typeface="Calibri" pitchFamily="34" charset="0"/>
                <a:ea typeface="Calibri" pitchFamily="34" charset="-122"/>
                <a:cs typeface="Calibri" pitchFamily="34" charset="-120"/>
              </a:rPr>
              <a:t>, 2024).</a:t>
            </a:r>
          </a:p>
          <a:p>
            <a:pPr marL="171450" indent="-171450">
              <a:lnSpc>
                <a:spcPct val="105000"/>
              </a:lnSpc>
              <a:spcAft>
                <a:spcPts val="400"/>
              </a:spcAft>
              <a:buSzPct val="100000"/>
              <a:buFont typeface="Wingdings" panose="05000000000000000000" pitchFamily="2" charset="2"/>
              <a:buChar char="v"/>
            </a:pPr>
            <a:r>
              <a:rPr lang="en-US" sz="950" dirty="0">
                <a:solidFill>
                  <a:srgbClr val="374151"/>
                </a:solidFill>
                <a:latin typeface="Calibri" pitchFamily="34" charset="0"/>
                <a:ea typeface="Calibri" pitchFamily="34" charset="-122"/>
                <a:cs typeface="Calibri" pitchFamily="34" charset="-120"/>
              </a:rPr>
              <a:t>Use of severity terms without stigma, e.g., ‘SEED-BN’ (Robinson et al., 2024).</a:t>
            </a:r>
            <a:endParaRPr lang="en-US" sz="950" dirty="0"/>
          </a:p>
        </p:txBody>
      </p:sp>
      <p:sp>
        <p:nvSpPr>
          <p:cNvPr id="16" name="Shape 14"/>
          <p:cNvSpPr/>
          <p:nvPr/>
        </p:nvSpPr>
        <p:spPr>
          <a:xfrm>
            <a:off x="4251960" y="3639312"/>
            <a:ext cx="3657600" cy="2148840"/>
          </a:xfrm>
          <a:prstGeom prst="roundRect">
            <a:avLst>
              <a:gd name="adj" fmla="val 3404"/>
            </a:avLst>
          </a:prstGeom>
          <a:solidFill>
            <a:srgbClr val="FFFFFF"/>
          </a:solidFill>
          <a:ln w="9525">
            <a:solidFill>
              <a:srgbClr val="E2E8F0"/>
            </a:solidFill>
            <a:prstDash val="solid"/>
          </a:ln>
          <a:effectLst>
            <a:outerShdw blurRad="63500" dist="19050" dir="5400000" algn="bl" rotWithShape="0">
              <a:srgbClr val="1E293B">
                <a:alpha val="10000"/>
              </a:srgbClr>
            </a:outerShdw>
          </a:effectLst>
        </p:spPr>
      </p:sp>
      <p:sp>
        <p:nvSpPr>
          <p:cNvPr id="17" name="Text 15"/>
          <p:cNvSpPr/>
          <p:nvPr/>
        </p:nvSpPr>
        <p:spPr>
          <a:xfrm>
            <a:off x="4379976" y="3712464"/>
            <a:ext cx="3401568" cy="274320"/>
          </a:xfrm>
          <a:prstGeom prst="rect">
            <a:avLst/>
          </a:prstGeom>
          <a:noFill/>
          <a:ln/>
        </p:spPr>
        <p:txBody>
          <a:bodyPr wrap="square" lIns="0" tIns="0" rIns="0" bIns="0"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Conclusion</a:t>
            </a:r>
            <a:endParaRPr lang="en-US" sz="1300" dirty="0"/>
          </a:p>
        </p:txBody>
      </p:sp>
      <p:sp>
        <p:nvSpPr>
          <p:cNvPr id="18" name="Text 16"/>
          <p:cNvSpPr/>
          <p:nvPr/>
        </p:nvSpPr>
        <p:spPr>
          <a:xfrm>
            <a:off x="4379976" y="4023360"/>
            <a:ext cx="3401568" cy="1673352"/>
          </a:xfrm>
          <a:prstGeom prst="rect">
            <a:avLst/>
          </a:prstGeom>
          <a:noFill/>
          <a:ln/>
        </p:spPr>
        <p:txBody>
          <a:bodyPr wrap="square" lIns="0" tIns="0" rIns="0" bIns="0" rtlCol="0" anchor="t"/>
          <a:lstStyle/>
          <a:p>
            <a:pPr marL="171450" indent="-171450">
              <a:lnSpc>
                <a:spcPct val="105000"/>
              </a:lnSpc>
              <a:spcAft>
                <a:spcPts val="400"/>
              </a:spcAft>
              <a:buSzPct val="100000"/>
              <a:buFont typeface="Wingdings" panose="05000000000000000000" pitchFamily="2" charset="2"/>
              <a:buChar char="v"/>
            </a:pPr>
            <a:r>
              <a:rPr lang="en-US" sz="950" dirty="0">
                <a:solidFill>
                  <a:srgbClr val="374151"/>
                </a:solidFill>
                <a:latin typeface="Calibri" pitchFamily="34" charset="0"/>
                <a:ea typeface="Calibri" pitchFamily="34" charset="-122"/>
                <a:cs typeface="Calibri" pitchFamily="34" charset="-120"/>
              </a:rPr>
              <a:t>The diagnosis of BN was not clinically </a:t>
            </a:r>
            <a:r>
              <a:rPr lang="en-US" sz="950" dirty="0" err="1">
                <a:solidFill>
                  <a:srgbClr val="374151"/>
                </a:solidFill>
                <a:latin typeface="Calibri" pitchFamily="34" charset="0"/>
                <a:ea typeface="Calibri" pitchFamily="34" charset="-122"/>
                <a:cs typeface="Calibri" pitchFamily="34" charset="-120"/>
              </a:rPr>
              <a:t>recognised</a:t>
            </a:r>
            <a:r>
              <a:rPr lang="en-US" sz="950" dirty="0">
                <a:solidFill>
                  <a:srgbClr val="374151"/>
                </a:solidFill>
                <a:latin typeface="Calibri" pitchFamily="34" charset="0"/>
                <a:ea typeface="Calibri" pitchFamily="34" charset="-122"/>
                <a:cs typeface="Calibri" pitchFamily="34" charset="-120"/>
              </a:rPr>
              <a:t> until after 100 years, compared to Anorexia Nervosa.</a:t>
            </a:r>
          </a:p>
          <a:p>
            <a:pPr marL="171450" indent="-171450">
              <a:lnSpc>
                <a:spcPct val="105000"/>
              </a:lnSpc>
              <a:spcAft>
                <a:spcPts val="400"/>
              </a:spcAft>
              <a:buSzPct val="100000"/>
              <a:buFont typeface="Wingdings" panose="05000000000000000000" pitchFamily="2" charset="2"/>
              <a:buChar char="v"/>
            </a:pPr>
            <a:r>
              <a:rPr lang="en-US" sz="950" dirty="0">
                <a:solidFill>
                  <a:srgbClr val="374151"/>
                </a:solidFill>
                <a:latin typeface="Calibri" pitchFamily="34" charset="0"/>
                <a:ea typeface="Calibri" pitchFamily="34" charset="-122"/>
                <a:cs typeface="Calibri" pitchFamily="34" charset="-120"/>
              </a:rPr>
              <a:t>The problem of stigma, resourcing inequality, and lack of a comprehensive research base still determine who has access to timely and effective NHS care and who does not.</a:t>
            </a:r>
          </a:p>
          <a:p>
            <a:pPr marL="171450" indent="-171450">
              <a:lnSpc>
                <a:spcPct val="105000"/>
              </a:lnSpc>
              <a:spcAft>
                <a:spcPts val="400"/>
              </a:spcAft>
              <a:buSzPct val="100000"/>
              <a:buFont typeface="Wingdings" panose="05000000000000000000" pitchFamily="2" charset="2"/>
              <a:buChar char="v"/>
            </a:pPr>
            <a:r>
              <a:rPr lang="en-US" sz="950" dirty="0">
                <a:solidFill>
                  <a:srgbClr val="374151"/>
                </a:solidFill>
                <a:latin typeface="Calibri" pitchFamily="34" charset="0"/>
                <a:ea typeface="Calibri" pitchFamily="34" charset="-122"/>
                <a:cs typeface="Calibri" pitchFamily="34" charset="-120"/>
              </a:rPr>
              <a:t>The gaps need to be cross-classified, commissioned, and public understanding action.</a:t>
            </a:r>
            <a:endParaRPr lang="en-US" sz="950" dirty="0"/>
          </a:p>
        </p:txBody>
      </p:sp>
      <p:sp>
        <p:nvSpPr>
          <p:cNvPr id="19" name="Shape 17"/>
          <p:cNvSpPr/>
          <p:nvPr/>
        </p:nvSpPr>
        <p:spPr>
          <a:xfrm>
            <a:off x="8046720" y="3639312"/>
            <a:ext cx="3657600" cy="2148840"/>
          </a:xfrm>
          <a:prstGeom prst="roundRect">
            <a:avLst>
              <a:gd name="adj" fmla="val 3404"/>
            </a:avLst>
          </a:prstGeom>
          <a:solidFill>
            <a:srgbClr val="FFFFFF"/>
          </a:solidFill>
          <a:ln w="9525">
            <a:solidFill>
              <a:srgbClr val="E2E8F0"/>
            </a:solidFill>
            <a:prstDash val="solid"/>
          </a:ln>
          <a:effectLst>
            <a:outerShdw blurRad="63500" dist="19050" dir="5400000" algn="bl" rotWithShape="0">
              <a:srgbClr val="1E293B">
                <a:alpha val="10000"/>
              </a:srgbClr>
            </a:outerShdw>
          </a:effectLst>
        </p:spPr>
      </p:sp>
      <p:sp>
        <p:nvSpPr>
          <p:cNvPr id="20" name="Text 18"/>
          <p:cNvSpPr/>
          <p:nvPr/>
        </p:nvSpPr>
        <p:spPr>
          <a:xfrm>
            <a:off x="8174736" y="3712464"/>
            <a:ext cx="3401568" cy="256032"/>
          </a:xfrm>
          <a:prstGeom prst="rect">
            <a:avLst/>
          </a:prstGeom>
          <a:noFill/>
          <a:ln/>
        </p:spPr>
        <p:txBody>
          <a:bodyPr wrap="square" lIns="0" tIns="0" rIns="0" bIns="0" rtlCol="0" anchor="ctr"/>
          <a:lstStyle/>
          <a:p>
            <a:pPr marL="0" indent="0">
              <a:buNone/>
            </a:pPr>
            <a:r>
              <a:rPr lang="en-US" sz="1200" b="1" dirty="0">
                <a:solidFill>
                  <a:srgbClr val="0B4F4A"/>
                </a:solidFill>
                <a:latin typeface="Calibri" pitchFamily="34" charset="0"/>
                <a:ea typeface="Calibri" pitchFamily="34" charset="-122"/>
                <a:cs typeface="Calibri" pitchFamily="34" charset="-120"/>
              </a:rPr>
              <a:t>Disability burden (YLD/100,000)</a:t>
            </a:r>
            <a:endParaRPr lang="en-US" sz="1200" dirty="0"/>
          </a:p>
        </p:txBody>
      </p:sp>
      <p:graphicFrame>
        <p:nvGraphicFramePr>
          <p:cNvPr id="21" name="Chart 0"/>
          <p:cNvGraphicFramePr/>
          <p:nvPr/>
        </p:nvGraphicFramePr>
        <p:xfrm>
          <a:off x="8138160" y="4005072"/>
          <a:ext cx="3474720" cy="1417320"/>
        </p:xfrm>
        <a:graphic>
          <a:graphicData uri="http://schemas.openxmlformats.org/drawingml/2006/chart">
            <c:chart xmlns:c="http://schemas.openxmlformats.org/drawingml/2006/chart" xmlns:r="http://schemas.openxmlformats.org/officeDocument/2006/relationships" r:id="rId3"/>
          </a:graphicData>
        </a:graphic>
      </p:graphicFrame>
      <p:sp>
        <p:nvSpPr>
          <p:cNvPr id="22" name="Text 19"/>
          <p:cNvSpPr/>
          <p:nvPr/>
        </p:nvSpPr>
        <p:spPr>
          <a:xfrm>
            <a:off x="8174736" y="5468112"/>
            <a:ext cx="3401568" cy="274320"/>
          </a:xfrm>
          <a:prstGeom prst="rect">
            <a:avLst/>
          </a:prstGeom>
          <a:noFill/>
          <a:ln/>
        </p:spPr>
        <p:txBody>
          <a:bodyPr wrap="square" lIns="0" tIns="0" rIns="0" bIns="0" rtlCol="0" anchor="ctr"/>
          <a:lstStyle/>
          <a:p>
            <a:pPr marL="0" indent="0">
              <a:buNone/>
            </a:pPr>
            <a:r>
              <a:rPr lang="en-US" sz="800" i="1" dirty="0">
                <a:solidFill>
                  <a:srgbClr val="64748B"/>
                </a:solidFill>
                <a:latin typeface="Calibri" pitchFamily="34" charset="0"/>
                <a:ea typeface="Calibri" pitchFamily="34" charset="-122"/>
                <a:cs typeface="Calibri" pitchFamily="34" charset="-120"/>
              </a:rPr>
              <a:t>(Robinson et al., 2024)</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502920"/>
          </a:xfrm>
          <a:prstGeom prst="rect">
            <a:avLst/>
          </a:prstGeom>
          <a:noFill/>
          <a:ln/>
        </p:spPr>
        <p:txBody>
          <a:bodyPr wrap="square" lIns="0" tIns="0" rIns="0" bIns="0" rtlCol="0" anchor="ctr"/>
          <a:lstStyle/>
          <a:p>
            <a:pPr marL="0" indent="0" algn="ctr">
              <a:buNone/>
            </a:pPr>
            <a:r>
              <a:rPr lang="en-US" sz="2600" b="1" dirty="0">
                <a:solidFill>
                  <a:srgbClr val="0B4F4A"/>
                </a:solidFill>
                <a:latin typeface="Cambria" pitchFamily="34" charset="0"/>
                <a:ea typeface="Cambria" pitchFamily="34" charset="-122"/>
                <a:cs typeface="Cambria" pitchFamily="34" charset="-120"/>
              </a:rPr>
              <a:t>References</a:t>
            </a:r>
            <a:endParaRPr lang="en-US" sz="2600" dirty="0"/>
          </a:p>
        </p:txBody>
      </p:sp>
      <p:sp>
        <p:nvSpPr>
          <p:cNvPr id="3" name="Text 1"/>
          <p:cNvSpPr/>
          <p:nvPr/>
        </p:nvSpPr>
        <p:spPr>
          <a:xfrm>
            <a:off x="548640" y="960120"/>
            <a:ext cx="5440680" cy="5577840"/>
          </a:xfrm>
          <a:prstGeom prst="rect">
            <a:avLst/>
          </a:prstGeom>
          <a:noFill/>
          <a:ln/>
        </p:spPr>
        <p:txBody>
          <a:bodyPr wrap="square" lIns="0" tIns="0" rIns="0" bIns="0" rtlCol="0" anchor="t"/>
          <a:lstStyle/>
          <a:p>
            <a:pPr marL="0" indent="0">
              <a:lnSpc>
                <a:spcPct val="105000"/>
              </a:lnSpc>
              <a:spcAft>
                <a:spcPts val="1000"/>
              </a:spcAft>
              <a:buNone/>
            </a:pPr>
            <a:r>
              <a:rPr lang="en-US" sz="950" dirty="0">
                <a:solidFill>
                  <a:srgbClr val="1F2937"/>
                </a:solidFill>
                <a:latin typeface="Calibri" pitchFamily="34" charset="0"/>
                <a:ea typeface="Calibri" pitchFamily="34" charset="-122"/>
                <a:cs typeface="Calibri" pitchFamily="34" charset="-120"/>
              </a:rPr>
              <a:t>Beat (2019) Lives at Risk: The State of NHS Adult Eating Disorder Services. London: Beat Eating Disorders. Available at: https://www.beateatingdisorders.org.uk/about-beat/policy-work/policy-and-best-practice-reports/lives-at-risk-the-state-of-nhs-adult-services/ (Accessed: 3 July 2026).</a:t>
            </a:r>
            <a:endParaRPr lang="en-US" sz="950" dirty="0"/>
          </a:p>
          <a:p>
            <a:pPr marL="0" indent="0">
              <a:lnSpc>
                <a:spcPct val="105000"/>
              </a:lnSpc>
              <a:spcAft>
                <a:spcPts val="1000"/>
              </a:spcAft>
              <a:buNone/>
            </a:pPr>
            <a:r>
              <a:rPr lang="en-US" sz="950" dirty="0">
                <a:solidFill>
                  <a:srgbClr val="1F2937"/>
                </a:solidFill>
                <a:latin typeface="Calibri" pitchFamily="34" charset="0"/>
                <a:ea typeface="Calibri" pitchFamily="34" charset="-122"/>
                <a:cs typeface="Calibri" pitchFamily="34" charset="-120"/>
              </a:rPr>
              <a:t>Brelet, L., Flaudias, V., Désert, M., Guillaume, S., Llorca, P.-M. and Boirie, Y. (2021) 'Stigmatization toward people with anorexia nervosa, bulimia nervosa, and binge eating disorder: a scoping review', Nutrients, 13(8), 2834.</a:t>
            </a:r>
            <a:endParaRPr lang="en-US" sz="950" dirty="0"/>
          </a:p>
          <a:p>
            <a:pPr marL="0" indent="0">
              <a:lnSpc>
                <a:spcPct val="105000"/>
              </a:lnSpc>
              <a:spcAft>
                <a:spcPts val="1000"/>
              </a:spcAft>
              <a:buNone/>
            </a:pPr>
            <a:r>
              <a:rPr lang="en-US" sz="950" dirty="0">
                <a:solidFill>
                  <a:srgbClr val="1F2937"/>
                </a:solidFill>
                <a:latin typeface="Calibri" pitchFamily="34" charset="0"/>
                <a:ea typeface="Calibri" pitchFamily="34" charset="-122"/>
                <a:cs typeface="Calibri" pitchFamily="34" charset="-120"/>
              </a:rPr>
              <a:t>Claudino, A.M., Pike, K.M., Hay, P., Keeley, J.W., Evans, S.C., Rebello, T.J., Bryant-Waugh, R., Dai, Y., Zhao, M., Matsumoto, C., Herscovici, C.R., Mellor-Marsá, B., Stona, A-C., Kogan, C.S., Andrews, H.F., Monteleone, P., Pilon, D.J., Thiels, C., Sharan, P., Al-Adawi, S. and Reed, G.M. (2019) 'The classification of feeding and eating disorders in the ICD-11: results of a field study comparing proposed ICD-11 guidelines with existing ICD-10 guidelines', BMC Medicine, 17, 93.</a:t>
            </a:r>
            <a:endParaRPr lang="en-US" sz="950" dirty="0"/>
          </a:p>
          <a:p>
            <a:pPr marL="0" indent="0">
              <a:lnSpc>
                <a:spcPct val="105000"/>
              </a:lnSpc>
              <a:spcAft>
                <a:spcPts val="1000"/>
              </a:spcAft>
              <a:buNone/>
            </a:pPr>
            <a:r>
              <a:rPr lang="en-US" sz="950" dirty="0">
                <a:solidFill>
                  <a:srgbClr val="1F2937"/>
                </a:solidFill>
                <a:latin typeface="Calibri" pitchFamily="34" charset="0"/>
                <a:ea typeface="Calibri" pitchFamily="34" charset="-122"/>
                <a:cs typeface="Calibri" pitchFamily="34" charset="-120"/>
              </a:rPr>
              <a:t>Dove, E., Hill, S., Raykos, B., Fursland, A. and Byrne, S. (2015) 'Having a history of anorexia nervosa: implications for bulimia nervosa treatment', Journal of Eating Disorders, 3(Suppl 1), O24.</a:t>
            </a:r>
            <a:endParaRPr lang="en-US" sz="950" dirty="0"/>
          </a:p>
          <a:p>
            <a:pPr marL="0" indent="0">
              <a:lnSpc>
                <a:spcPct val="105000"/>
              </a:lnSpc>
              <a:spcAft>
                <a:spcPts val="1000"/>
              </a:spcAft>
              <a:buNone/>
            </a:pPr>
            <a:r>
              <a:rPr lang="en-US" sz="950" dirty="0">
                <a:solidFill>
                  <a:srgbClr val="1F2937"/>
                </a:solidFill>
                <a:latin typeface="Calibri" pitchFamily="34" charset="0"/>
                <a:ea typeface="Calibri" pitchFamily="34" charset="-122"/>
                <a:cs typeface="Calibri" pitchFamily="34" charset="-120"/>
              </a:rPr>
              <a:t>Love, M. and Baudinet, J. (2025) 'Treatment outcomes for adolescent bulimia nervosa: a systematic scoping review of quantitative findings', Journal of Eating Disorders, 13. doi:10.1186/s40337-025-01236-8.</a:t>
            </a:r>
            <a:endParaRPr lang="en-US" sz="950" dirty="0"/>
          </a:p>
          <a:p>
            <a:pPr marL="0" indent="0">
              <a:lnSpc>
                <a:spcPct val="105000"/>
              </a:lnSpc>
              <a:spcAft>
                <a:spcPts val="1000"/>
              </a:spcAft>
              <a:buNone/>
            </a:pPr>
            <a:r>
              <a:rPr lang="en-US" sz="950" dirty="0">
                <a:solidFill>
                  <a:srgbClr val="1F2937"/>
                </a:solidFill>
                <a:latin typeface="Calibri" pitchFamily="34" charset="0"/>
                <a:ea typeface="Calibri" pitchFamily="34" charset="-122"/>
                <a:cs typeface="Calibri" pitchFamily="34" charset="-120"/>
              </a:rPr>
              <a:t>National Institute for Health and Care Excellence (NICE) (2020) Eating Disorders: Recognition and Treatment. NICE guideline [NG69]. London: NICE. Available at: https://www.nice.org.uk/guidance/ng69 (Accessed: 3 July 2026).</a:t>
            </a:r>
            <a:endParaRPr lang="en-US" sz="950" dirty="0"/>
          </a:p>
          <a:p>
            <a:pPr marL="0" indent="0">
              <a:lnSpc>
                <a:spcPct val="105000"/>
              </a:lnSpc>
              <a:spcAft>
                <a:spcPts val="1000"/>
              </a:spcAft>
              <a:buNone/>
            </a:pPr>
            <a:r>
              <a:rPr lang="en-US" sz="950" dirty="0">
                <a:solidFill>
                  <a:srgbClr val="1F2937"/>
                </a:solidFill>
                <a:latin typeface="Calibri" pitchFamily="34" charset="0"/>
                <a:ea typeface="Calibri" pitchFamily="34" charset="-122"/>
                <a:cs typeface="Calibri" pitchFamily="34" charset="-120"/>
              </a:rPr>
              <a:t>NHS England (2025) 'Chapter 13: Eating disorders', in Adult Psychiatric Morbidity Survey: Survey of Mental Health and Wellbeing, England, 2023-24. Leeds: NHS England Digital.</a:t>
            </a:r>
            <a:endParaRPr lang="en-US" sz="950" dirty="0"/>
          </a:p>
        </p:txBody>
      </p:sp>
      <p:sp>
        <p:nvSpPr>
          <p:cNvPr id="4" name="Text 2"/>
          <p:cNvSpPr/>
          <p:nvPr/>
        </p:nvSpPr>
        <p:spPr>
          <a:xfrm>
            <a:off x="6172200" y="960120"/>
            <a:ext cx="5440680" cy="5577840"/>
          </a:xfrm>
          <a:prstGeom prst="rect">
            <a:avLst/>
          </a:prstGeom>
          <a:noFill/>
          <a:ln/>
        </p:spPr>
        <p:txBody>
          <a:bodyPr wrap="square" lIns="0" tIns="0" rIns="0" bIns="0" rtlCol="0" anchor="t"/>
          <a:lstStyle/>
          <a:p>
            <a:pPr marL="0" indent="0">
              <a:lnSpc>
                <a:spcPct val="105000"/>
              </a:lnSpc>
              <a:spcAft>
                <a:spcPts val="1000"/>
              </a:spcAft>
              <a:buNone/>
            </a:pPr>
            <a:r>
              <a:rPr lang="en-US" sz="950" dirty="0">
                <a:solidFill>
                  <a:srgbClr val="1F2937"/>
                </a:solidFill>
                <a:latin typeface="Calibri" pitchFamily="34" charset="0"/>
                <a:ea typeface="Calibri" pitchFamily="34" charset="-122"/>
                <a:cs typeface="Calibri" pitchFamily="34" charset="-120"/>
              </a:rPr>
              <a:t>NHS inform (2026) Bulimia Nervosa. Available at: https://www.nhsinform.scot/illnesses-and-conditions/mental-health/eating-disorders/bulimia-nervosa/ (Accessed: 3 July 2026).</a:t>
            </a:r>
            <a:endParaRPr lang="en-US" sz="950" dirty="0"/>
          </a:p>
          <a:p>
            <a:pPr marL="0" indent="0">
              <a:lnSpc>
                <a:spcPct val="105000"/>
              </a:lnSpc>
              <a:spcAft>
                <a:spcPts val="1000"/>
              </a:spcAft>
              <a:buNone/>
            </a:pPr>
            <a:r>
              <a:rPr lang="en-US" sz="950" dirty="0">
                <a:solidFill>
                  <a:srgbClr val="1F2937"/>
                </a:solidFill>
                <a:latin typeface="Calibri" pitchFamily="34" charset="0"/>
                <a:ea typeface="Calibri" pitchFamily="34" charset="-122"/>
                <a:cs typeface="Calibri" pitchFamily="34" charset="-120"/>
              </a:rPr>
              <a:t>Robinson, P.H., Guidetti, G., Kasriel, J., Khawandanah, J., Hughes, M. and Hachem, Z. (2024) 'Can people with longstanding bulimia nervosa suffer from severe and enduring eating disorder? A qualitative study', Journal of Eating Disorders, 12, 204.</a:t>
            </a:r>
            <a:endParaRPr lang="en-US" sz="950" dirty="0"/>
          </a:p>
          <a:p>
            <a:pPr marL="0" indent="0">
              <a:lnSpc>
                <a:spcPct val="105000"/>
              </a:lnSpc>
              <a:spcAft>
                <a:spcPts val="1000"/>
              </a:spcAft>
              <a:buNone/>
            </a:pPr>
            <a:r>
              <a:rPr lang="en-US" sz="950" dirty="0">
                <a:solidFill>
                  <a:srgbClr val="1F2937"/>
                </a:solidFill>
                <a:latin typeface="Calibri" pitchFamily="34" charset="0"/>
                <a:ea typeface="Calibri" pitchFamily="34" charset="-122"/>
                <a:cs typeface="Calibri" pitchFamily="34" charset="-120"/>
              </a:rPr>
              <a:t>Russell, G. (1979) 'Bulimia nervosa: an ominous variant of anorexia nervosa', Psychological Medicine, 9(3), pp. 429-448.</a:t>
            </a:r>
            <a:endParaRPr lang="en-US" sz="950" dirty="0"/>
          </a:p>
          <a:p>
            <a:pPr marL="0" indent="0">
              <a:lnSpc>
                <a:spcPct val="105000"/>
              </a:lnSpc>
              <a:spcAft>
                <a:spcPts val="1000"/>
              </a:spcAft>
              <a:buNone/>
            </a:pPr>
            <a:r>
              <a:rPr lang="en-US" sz="950" dirty="0">
                <a:solidFill>
                  <a:srgbClr val="1F2937"/>
                </a:solidFill>
                <a:latin typeface="Calibri" pitchFamily="34" charset="0"/>
                <a:ea typeface="Calibri" pitchFamily="34" charset="-122"/>
                <a:cs typeface="Calibri" pitchFamily="34" charset="-120"/>
              </a:rPr>
              <a:t>Viljoen, D., King, E., Harris, S., Hollyman, J., Costello, K., Galvin, E., Stock, M., Schmidt, U., Downs, J., Sekar, M., Newell, C., Clark-Stone, S., Wicksteed, A., Foster, C., Battisti, F., Williams, L., Jones, R., Beglin, S., Anderson, S., Jebarsan, T., Ghuys, V. and Ayton, A. (2024) 'The alarms should no longer be ignored: survey of the demand, capacity and provision of adult community eating disorder services in England and Scotland before COVID-19', BJPsych Bulletin, 48(4), pp. 212-220.</a:t>
            </a:r>
            <a:endParaRPr lang="en-US" sz="950" dirty="0"/>
          </a:p>
          <a:p>
            <a:pPr marL="0" indent="0">
              <a:lnSpc>
                <a:spcPct val="105000"/>
              </a:lnSpc>
              <a:spcAft>
                <a:spcPts val="1000"/>
              </a:spcAft>
              <a:buNone/>
            </a:pPr>
            <a:r>
              <a:rPr lang="en-US" sz="950" dirty="0">
                <a:solidFill>
                  <a:srgbClr val="1F2937"/>
                </a:solidFill>
                <a:latin typeface="Calibri" pitchFamily="34" charset="0"/>
                <a:ea typeface="Calibri" pitchFamily="34" charset="-122"/>
                <a:cs typeface="Calibri" pitchFamily="34" charset="-120"/>
              </a:rPr>
              <a:t>Wilson, K. and Kagabo, R. (2024) 'Bulimia nervosa and treatment-related disparities: a review', Frontiers in Psychology, 15, 1386347.</a:t>
            </a:r>
            <a:endParaRPr lang="en-US" sz="950" dirty="0"/>
          </a:p>
          <a:p>
            <a:pPr marL="0" indent="0">
              <a:lnSpc>
                <a:spcPct val="105000"/>
              </a:lnSpc>
              <a:spcAft>
                <a:spcPts val="1000"/>
              </a:spcAft>
              <a:buNone/>
            </a:pPr>
            <a:r>
              <a:rPr lang="en-US" sz="950" dirty="0">
                <a:solidFill>
                  <a:srgbClr val="1F2937"/>
                </a:solidFill>
                <a:latin typeface="Calibri" pitchFamily="34" charset="0"/>
                <a:ea typeface="Calibri" pitchFamily="34" charset="-122"/>
                <a:cs typeface="Calibri" pitchFamily="34" charset="-120"/>
              </a:rPr>
              <a:t>World Health Organization (2024) ICD-11 for Mortality and Morbidity Statistics: 6B81 Bulimia Nervosa. Geneva: WHO. Available at: https://icd.who.int/browse11 (Accessed: 3 July 2026).</a:t>
            </a:r>
            <a:endParaRPr lang="en-US" sz="9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TotalTime>
  <Words>1501</Words>
  <Application>Microsoft Office PowerPoint</Application>
  <PresentationFormat>Widescreen</PresentationFormat>
  <Paragraphs>72</Paragraphs>
  <Slides>4</Slides>
  <Notes>4</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6B81 Bulimia Nervosa — Academic Poster</dc:title>
  <dc:subject>PptxGenJS Presentation</dc:subject>
  <dc:creator>Student</dc:creator>
  <cp:lastModifiedBy>ADMIN</cp:lastModifiedBy>
  <cp:revision>22</cp:revision>
  <dcterms:created xsi:type="dcterms:W3CDTF">2026-07-03T14:11:13Z</dcterms:created>
  <dcterms:modified xsi:type="dcterms:W3CDTF">2026-07-06T11:47:29Z</dcterms:modified>
</cp:coreProperties>
</file>