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8" r:id="rId1"/>
  </p:sldMasterIdLst>
  <p:notesMasterIdLst>
    <p:notesMasterId r:id="rId15"/>
  </p:notesMasterIdLst>
  <p:sldIdLst>
    <p:sldId id="256" r:id="rId2"/>
    <p:sldId id="257" r:id="rId3"/>
    <p:sldId id="259" r:id="rId4"/>
    <p:sldId id="261" r:id="rId5"/>
    <p:sldId id="262" r:id="rId6"/>
    <p:sldId id="264" r:id="rId7"/>
    <p:sldId id="263" r:id="rId8"/>
    <p:sldId id="266" r:id="rId9"/>
    <p:sldId id="265" r:id="rId10"/>
    <p:sldId id="268" r:id="rId11"/>
    <p:sldId id="267" r:id="rId12"/>
    <p:sldId id="269"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0430" autoAdjust="0"/>
  </p:normalViewPr>
  <p:slideViewPr>
    <p:cSldViewPr snapToGrid="0">
      <p:cViewPr varScale="1">
        <p:scale>
          <a:sx n="52" d="100"/>
          <a:sy n="52" d="100"/>
        </p:scale>
        <p:origin x="1872"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974DF1-A4FF-4FD3-B0B3-5A9D0957EB2B}" type="datetimeFigureOut">
              <a:rPr lang="en-US" smtClean="0"/>
              <a:t>6/29/2022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B08D4E-2A87-4C9A-95BB-5BF1C5D6FF9C}" type="slidenum">
              <a:rPr lang="en-US" smtClean="0"/>
              <a:t>‹#›</a:t>
            </a:fld>
            <a:endParaRPr lang="en-US"/>
          </a:p>
        </p:txBody>
      </p:sp>
    </p:spTree>
    <p:extLst>
      <p:ext uri="{BB962C8B-B14F-4D97-AF65-F5344CB8AC3E}">
        <p14:creationId xmlns:p14="http://schemas.microsoft.com/office/powerpoint/2010/main" val="3120446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Technology is rapidly shifting the means and mood industry is operated and accomplished in the whole world. </a:t>
            </a:r>
          </a:p>
          <a:p>
            <a:r>
              <a:rPr lang="en-US" dirty="0"/>
              <a:t>Information Policies are always constructed and are formulated with the information of Human Resources Managers to assuring the costumes they help appreciate the relatively decent that technology has to submit. Effective Communication is the main to the achievement of an industry (Cantu et al., 2015). particularly in the region of the Training and Development of faculty; which can be described as the existence corps behind a corporation.</a:t>
            </a:r>
          </a:p>
          <a:p>
            <a:endParaRPr lang="en-GB" dirty="0"/>
          </a:p>
        </p:txBody>
      </p:sp>
      <p:sp>
        <p:nvSpPr>
          <p:cNvPr id="4" name="Slide Number Placeholder 3"/>
          <p:cNvSpPr>
            <a:spLocks noGrp="1"/>
          </p:cNvSpPr>
          <p:nvPr>
            <p:ph type="sldNum" sz="quarter" idx="5"/>
          </p:nvPr>
        </p:nvSpPr>
        <p:spPr/>
        <p:txBody>
          <a:bodyPr/>
          <a:lstStyle/>
          <a:p>
            <a:fld id="{89B08D4E-2A87-4C9A-95BB-5BF1C5D6FF9C}" type="slidenum">
              <a:rPr lang="en-US" smtClean="0"/>
              <a:t>2</a:t>
            </a:fld>
            <a:endParaRPr lang="en-US"/>
          </a:p>
        </p:txBody>
      </p:sp>
    </p:spTree>
    <p:extLst>
      <p:ext uri="{BB962C8B-B14F-4D97-AF65-F5344CB8AC3E}">
        <p14:creationId xmlns:p14="http://schemas.microsoft.com/office/powerpoint/2010/main" val="26992430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Background of Tesco</a:t>
            </a:r>
          </a:p>
          <a:p>
            <a:r>
              <a:rPr lang="en-US" sz="1200" kern="1200" dirty="0">
                <a:solidFill>
                  <a:schemeClr val="tx1"/>
                </a:solidFill>
                <a:effectLst/>
                <a:latin typeface="+mn-lt"/>
                <a:ea typeface="+mn-ea"/>
                <a:cs typeface="+mn-cs"/>
              </a:rPr>
              <a:t>Tesco PLC is a British international grocery and public commodity dealer. Its headquartered in Cheshunt, Hertfordshire, England, UK (Ma et al., 2010).  Measured by the earnings, Tesco is the second biggest merchandiser in the public and assessed by the dividends, it is the third biggest merchandiser in the nation, later the position of Wal-Mart and Carrefour. Tesco has shops in 14 provinces in Asia, North America and Europe. Tesco is furthermore the grocery demand authority in the UK which has a demand percentage of almost 30% including Malaysia, the Republic of Ireland, and Thailand. Jack Cohen established Tesco in the year 1919 from a demand booth in London’s East End. In the year 1929, the Tesco shop was inaugurated by Cohen in Burnt Oak, and it was in North London. At the same time in the 60s supermarkets began to broaden rapidly by auctioning more commodities in huger shops. In 2000 Tesco.com was inaugurated and till November 2006 Tesco was the food merchandiser that gives rise to shopping successfully on the online platform (</a:t>
            </a:r>
            <a:r>
              <a:rPr lang="en-US" sz="1200" kern="1200" dirty="0" err="1">
                <a:solidFill>
                  <a:schemeClr val="tx1"/>
                </a:solidFill>
                <a:effectLst/>
                <a:latin typeface="+mn-lt"/>
                <a:ea typeface="+mn-ea"/>
                <a:cs typeface="+mn-cs"/>
              </a:rPr>
              <a:t>Yeates</a:t>
            </a:r>
            <a:r>
              <a:rPr lang="en-US" sz="1200" kern="1200" dirty="0">
                <a:solidFill>
                  <a:schemeClr val="tx1"/>
                </a:solidFill>
                <a:effectLst/>
                <a:latin typeface="+mn-lt"/>
                <a:ea typeface="+mn-ea"/>
                <a:cs typeface="+mn-cs"/>
              </a:rPr>
              <a:t> and Tesco, 2016). </a:t>
            </a:r>
          </a:p>
          <a:p>
            <a:r>
              <a:rPr lang="en-US" sz="1200" kern="1200" dirty="0">
                <a:solidFill>
                  <a:schemeClr val="tx1"/>
                </a:solidFill>
                <a:effectLst/>
                <a:latin typeface="+mn-lt"/>
                <a:ea typeface="+mn-ea"/>
                <a:cs typeface="+mn-cs"/>
              </a:rPr>
              <a:t>In all these years the industry has thrived and directly Tesco is regulated in 14 states in the whole world. With almost 530,000 people are utilized and millions of consumers are attended to each week (Dillon, 2015).</a:t>
            </a:r>
          </a:p>
          <a:p>
            <a:endParaRPr lang="en-US" dirty="0"/>
          </a:p>
        </p:txBody>
      </p:sp>
      <p:sp>
        <p:nvSpPr>
          <p:cNvPr id="4" name="Slide Number Placeholder 3"/>
          <p:cNvSpPr>
            <a:spLocks noGrp="1"/>
          </p:cNvSpPr>
          <p:nvPr>
            <p:ph type="sldNum" sz="quarter" idx="10"/>
          </p:nvPr>
        </p:nvSpPr>
        <p:spPr/>
        <p:txBody>
          <a:bodyPr/>
          <a:lstStyle/>
          <a:p>
            <a:fld id="{89B08D4E-2A87-4C9A-95BB-5BF1C5D6FF9C}" type="slidenum">
              <a:rPr lang="en-US" smtClean="0"/>
              <a:t>3</a:t>
            </a:fld>
            <a:endParaRPr lang="en-US"/>
          </a:p>
        </p:txBody>
      </p:sp>
    </p:spTree>
    <p:extLst>
      <p:ext uri="{BB962C8B-B14F-4D97-AF65-F5344CB8AC3E}">
        <p14:creationId xmlns:p14="http://schemas.microsoft.com/office/powerpoint/2010/main" val="3980252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Tesco has frequently been capitalizing on modern technology to formulate an Omni channel consumer occasion and to conserve an athletic advantage in an improving digitized UK grocery terrain. Three technological developments have established chances, and also challenges for Tesco (</a:t>
            </a:r>
            <a:r>
              <a:rPr lang="en-US" dirty="0" err="1"/>
              <a:t>Ju</a:t>
            </a:r>
            <a:r>
              <a:rPr lang="en-US" dirty="0"/>
              <a:t> and Li, 2011). </a:t>
            </a:r>
          </a:p>
          <a:p>
            <a:r>
              <a:rPr lang="en-US" dirty="0"/>
              <a:t>Shifting from ‘bricks and mortar’ to ‘bricks and clicks’ with the situation of Tesco Direct which is an online grocery strategy with ‘click-and-collect’ functions (</a:t>
            </a:r>
            <a:r>
              <a:rPr lang="en-US" dirty="0" err="1"/>
              <a:t>Felgate</a:t>
            </a:r>
            <a:r>
              <a:rPr lang="en-US" dirty="0"/>
              <a:t> and </a:t>
            </a:r>
            <a:r>
              <a:rPr lang="en-US" dirty="0" err="1"/>
              <a:t>Fearne</a:t>
            </a:r>
            <a:r>
              <a:rPr lang="en-US" dirty="0"/>
              <a:t>, 2015).</a:t>
            </a:r>
          </a:p>
          <a:p>
            <a:r>
              <a:rPr lang="en-US" dirty="0"/>
              <a:t>Tesco is now the directing grocer in the UK, calculating 25% of all grocery exchanges on the offline platform and 43% of all grocery exchanges on online platform. In the previous 15 years, Tesco has digitally renovated its consumer knowledge, business model and operation model with enterprises in a state-of-the-art site with a click-and-collect process, a digitalized in-store occasion and a data-ridden consumer allegiance strategy.</a:t>
            </a:r>
          </a:p>
          <a:p>
            <a:endParaRPr lang="en-US" dirty="0"/>
          </a:p>
        </p:txBody>
      </p:sp>
      <p:sp>
        <p:nvSpPr>
          <p:cNvPr id="4" name="Slide Number Placeholder 3"/>
          <p:cNvSpPr>
            <a:spLocks noGrp="1"/>
          </p:cNvSpPr>
          <p:nvPr>
            <p:ph type="sldNum" sz="quarter" idx="10"/>
          </p:nvPr>
        </p:nvSpPr>
        <p:spPr/>
        <p:txBody>
          <a:bodyPr/>
          <a:lstStyle/>
          <a:p>
            <a:fld id="{89B08D4E-2A87-4C9A-95BB-5BF1C5D6FF9C}" type="slidenum">
              <a:rPr lang="en-US" smtClean="0"/>
              <a:t>4</a:t>
            </a:fld>
            <a:endParaRPr lang="en-US"/>
          </a:p>
        </p:txBody>
      </p:sp>
    </p:spTree>
    <p:extLst>
      <p:ext uri="{BB962C8B-B14F-4D97-AF65-F5344CB8AC3E}">
        <p14:creationId xmlns:p14="http://schemas.microsoft.com/office/powerpoint/2010/main" val="1537320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Tesco has frequently been capitalizing on modern technology to formulate an Omni channel consumer occasion and to conserve an athletic advantage in an improving digitized UK grocery terrain. Three technological developments have established chances, and also challenges for Tesco (</a:t>
            </a:r>
            <a:r>
              <a:rPr lang="en-US" dirty="0" err="1"/>
              <a:t>Ju</a:t>
            </a:r>
            <a:r>
              <a:rPr lang="en-US" dirty="0"/>
              <a:t> and Li, 2011). </a:t>
            </a:r>
          </a:p>
          <a:p>
            <a:r>
              <a:rPr lang="en-US" dirty="0"/>
              <a:t>Shifting from ‘bricks and mortar’ to ‘bricks and clicks’ with the situation of Tesco Direct which is an online grocery strategy with ‘click-and-collect’ functions (</a:t>
            </a:r>
            <a:r>
              <a:rPr lang="en-US" dirty="0" err="1"/>
              <a:t>Felgate</a:t>
            </a:r>
            <a:r>
              <a:rPr lang="en-US" dirty="0"/>
              <a:t> and </a:t>
            </a:r>
            <a:r>
              <a:rPr lang="en-US" dirty="0" err="1"/>
              <a:t>Fearne</a:t>
            </a:r>
            <a:r>
              <a:rPr lang="en-US" dirty="0"/>
              <a:t>, 2015).</a:t>
            </a:r>
          </a:p>
          <a:p>
            <a:r>
              <a:rPr lang="en-US" dirty="0"/>
              <a:t>Tesco is now the directing grocer in the UK, calculating 25% of all grocery exchanges on the offline platform and 43% of all grocery exchanges on online platform. In the previous 15 years, Tesco has digitally renovated its consumer knowledge, business model and operation model with enterprises in a state-of-the-art site with a click-and-collect process, a digitalized in-store occasion and a data-ridden consumer allegiance strategy.</a:t>
            </a:r>
          </a:p>
          <a:p>
            <a:endParaRPr lang="en-US" dirty="0"/>
          </a:p>
          <a:p>
            <a:r>
              <a:rPr lang="en-US" dirty="0"/>
              <a:t>Tesco has frequently been capitalizing on modern technology to formulate an Omni channel consumer occasion and to conserve an athletic advantage in an improving digitized UK grocery terrain. Three technological developments have established chances, and also challenges for Tesco (</a:t>
            </a:r>
            <a:r>
              <a:rPr lang="en-US" dirty="0" err="1"/>
              <a:t>Ju</a:t>
            </a:r>
            <a:r>
              <a:rPr lang="en-US" dirty="0"/>
              <a:t> and Li, 2011). </a:t>
            </a:r>
          </a:p>
          <a:p>
            <a:r>
              <a:rPr lang="en-US" dirty="0"/>
              <a:t>Shifting from ‘bricks and mortar’ to ‘bricks and clicks’ with the situation of Tesco Direct which is an online grocery strategy with ‘click-and-collect’ functions (</a:t>
            </a:r>
            <a:r>
              <a:rPr lang="en-US" dirty="0" err="1"/>
              <a:t>Felgate</a:t>
            </a:r>
            <a:r>
              <a:rPr lang="en-US" dirty="0"/>
              <a:t> and </a:t>
            </a:r>
            <a:r>
              <a:rPr lang="en-US" dirty="0" err="1"/>
              <a:t>Fearne</a:t>
            </a:r>
            <a:r>
              <a:rPr lang="en-US" dirty="0"/>
              <a:t>, 2015).</a:t>
            </a:r>
          </a:p>
          <a:p>
            <a:r>
              <a:rPr lang="en-US" dirty="0"/>
              <a:t>Tesco is now the directing grocer in the UK, calculating 25% of all grocery exchanges on the offline platform and 43% of all grocery exchanges on online platform. In the previous 15 years, Tesco has digitally renovated its consumer knowledge, business model and operation model with enterprises in a state-of-the-art site with a click-and-collect process, a digitalized in-store occasion and a data-ridden consumer allegiance strategy.</a:t>
            </a:r>
          </a:p>
          <a:p>
            <a:endParaRPr lang="en-US" dirty="0"/>
          </a:p>
          <a:p>
            <a:endParaRPr lang="en-US" dirty="0"/>
          </a:p>
        </p:txBody>
      </p:sp>
      <p:sp>
        <p:nvSpPr>
          <p:cNvPr id="4" name="Slide Number Placeholder 3"/>
          <p:cNvSpPr>
            <a:spLocks noGrp="1"/>
          </p:cNvSpPr>
          <p:nvPr>
            <p:ph type="sldNum" sz="quarter" idx="10"/>
          </p:nvPr>
        </p:nvSpPr>
        <p:spPr/>
        <p:txBody>
          <a:bodyPr/>
          <a:lstStyle/>
          <a:p>
            <a:fld id="{89B08D4E-2A87-4C9A-95BB-5BF1C5D6FF9C}" type="slidenum">
              <a:rPr lang="en-US" smtClean="0"/>
              <a:t>5</a:t>
            </a:fld>
            <a:endParaRPr lang="en-US"/>
          </a:p>
        </p:txBody>
      </p:sp>
    </p:spTree>
    <p:extLst>
      <p:ext uri="{BB962C8B-B14F-4D97-AF65-F5344CB8AC3E}">
        <p14:creationId xmlns:p14="http://schemas.microsoft.com/office/powerpoint/2010/main" val="2286134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In the initial 2000s, the UK was the main for online grocery shopping and home delivery for elevated technology including ratios and rooms of increased people consistency (Aiello et al., 20200. In the year 2000, Tesco was sharp to react to this chance, modifying their industry criterion by ascertaining an online grocery aisle named Tesco Direct. By the year 2006, online exchanges were directly accumulating with this and in the injunction to fulfil fulfilment needs, Tesco enhanced their operating criterion by subsidizing in a movement named "grocery dotcom </a:t>
            </a:r>
            <a:r>
              <a:rPr lang="en-US" dirty="0" err="1"/>
              <a:t>centres</a:t>
            </a:r>
            <a:r>
              <a:rPr lang="en-US" dirty="0"/>
              <a:t>’, depots exclusively for online orders bases funded with creative ‘goods to person’ pulling technologies (Lombardo et al., 2019).  In the year 2011, to propose additional amenities to consumers and to enhance industry criterion profitability by reducing home delivery expenses, Tesco directed the athletic crew by giving an Omni channel named ‘click and collect’ process, while consumers parked orders on the online platform and gathered packed groceries at a compilation level of their preference. Despite dividend upside, the transition to a ‘bricks and clicks’ Omni channel contribution appeared with some challenges for the operating criterion of Tesco (</a:t>
            </a:r>
            <a:r>
              <a:rPr lang="en-US" dirty="0" err="1"/>
              <a:t>Yeates</a:t>
            </a:r>
            <a:r>
              <a:rPr lang="en-US" dirty="0"/>
              <a:t> and Tesco, 2016).  huge enterprise in the growth of an online strategy, enterprise in a status named ‘grocery dotcom </a:t>
            </a:r>
            <a:r>
              <a:rPr lang="en-US" dirty="0" err="1"/>
              <a:t>centres</a:t>
            </a:r>
            <a:r>
              <a:rPr lang="en-US" dirty="0"/>
              <a:t>’, interest in a home delivery crew force and allowance line ruling problems for incorrect forecasting of the online grocery rules provided an absence of previous info.</a:t>
            </a:r>
          </a:p>
          <a:p>
            <a:endParaRPr lang="en-US" dirty="0"/>
          </a:p>
        </p:txBody>
      </p:sp>
      <p:sp>
        <p:nvSpPr>
          <p:cNvPr id="4" name="Slide Number Placeholder 3"/>
          <p:cNvSpPr>
            <a:spLocks noGrp="1"/>
          </p:cNvSpPr>
          <p:nvPr>
            <p:ph type="sldNum" sz="quarter" idx="10"/>
          </p:nvPr>
        </p:nvSpPr>
        <p:spPr/>
        <p:txBody>
          <a:bodyPr/>
          <a:lstStyle/>
          <a:p>
            <a:fld id="{89B08D4E-2A87-4C9A-95BB-5BF1C5D6FF9C}" type="slidenum">
              <a:rPr lang="en-US" smtClean="0"/>
              <a:t>6</a:t>
            </a:fld>
            <a:endParaRPr lang="en-US"/>
          </a:p>
        </p:txBody>
      </p:sp>
    </p:spTree>
    <p:extLst>
      <p:ext uri="{BB962C8B-B14F-4D97-AF65-F5344CB8AC3E}">
        <p14:creationId xmlns:p14="http://schemas.microsoft.com/office/powerpoint/2010/main" val="32089822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In the initial 2000s, the UK was the main for online grocery shopping and home delivery for elevated technology including ratios and rooms of increased people consistency (Aiello et al., 20200. In the year 2000, Tesco was sharp to react to this chance, modifying their industry criterion by ascertaining an online grocery aisle named Tesco Direct. By the year 2006, online exchanges were directly accumulating with this and in the injunction to fulfil fulfilment needs, Tesco enhanced their operating criterion by subsidizing in a movement named "grocery dotcom </a:t>
            </a:r>
            <a:r>
              <a:rPr lang="en-US" dirty="0" err="1"/>
              <a:t>centres</a:t>
            </a:r>
            <a:r>
              <a:rPr lang="en-US" dirty="0"/>
              <a:t>’, depots exclusively for online orders bases funded with creative ‘goods to person’ pulling technologies (Lombardo et al., 2019).  In the year 2011, to propose additional amenities to consumers and to enhance industry criterion profitability by reducing home delivery expenses, Tesco directed the athletic crew by giving an Omni channel named ‘click and collect’ process, while consumers parked orders on the online platform and gathered packed groceries at a compilation level of their preference. Despite dividend upside, the transition to a ‘bricks and clicks’ Omni channel contribution appeared with some challenges for the operating criterion of Tesco (</a:t>
            </a:r>
            <a:r>
              <a:rPr lang="en-US" dirty="0" err="1"/>
              <a:t>Yeates</a:t>
            </a:r>
            <a:r>
              <a:rPr lang="en-US" dirty="0"/>
              <a:t> and Tesco, 2016).  huge enterprise in the growth of an online strategy, enterprise in a status named ‘grocery dotcom </a:t>
            </a:r>
            <a:r>
              <a:rPr lang="en-US" dirty="0" err="1"/>
              <a:t>centres</a:t>
            </a:r>
            <a:r>
              <a:rPr lang="en-US" dirty="0"/>
              <a:t>’, interest in a home delivery crew force and allowance line ruling problems for incorrect forecasting of the online grocery rules provided an absence of previous info.</a:t>
            </a:r>
          </a:p>
          <a:p>
            <a:endParaRPr lang="en-US" dirty="0"/>
          </a:p>
        </p:txBody>
      </p:sp>
      <p:sp>
        <p:nvSpPr>
          <p:cNvPr id="4" name="Slide Number Placeholder 3"/>
          <p:cNvSpPr>
            <a:spLocks noGrp="1"/>
          </p:cNvSpPr>
          <p:nvPr>
            <p:ph type="sldNum" sz="quarter" idx="10"/>
          </p:nvPr>
        </p:nvSpPr>
        <p:spPr/>
        <p:txBody>
          <a:bodyPr/>
          <a:lstStyle/>
          <a:p>
            <a:fld id="{89B08D4E-2A87-4C9A-95BB-5BF1C5D6FF9C}" type="slidenum">
              <a:rPr lang="en-US" smtClean="0"/>
              <a:t>7</a:t>
            </a:fld>
            <a:endParaRPr lang="en-US"/>
          </a:p>
        </p:txBody>
      </p:sp>
    </p:spTree>
    <p:extLst>
      <p:ext uri="{BB962C8B-B14F-4D97-AF65-F5344CB8AC3E}">
        <p14:creationId xmlns:p14="http://schemas.microsoft.com/office/powerpoint/2010/main" val="2317603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For enhancing the proficiency of Tesco’s operating criterion, Tesco capitalized on modern in-store steps. That is named ‘Scan as you shop’ handheld equipment and self-check-out depots were positioned </a:t>
            </a:r>
            <a:r>
              <a:rPr lang="en-US" sz="1200" kern="1200" dirty="0" err="1">
                <a:solidFill>
                  <a:schemeClr val="tx1"/>
                </a:solidFill>
                <a:effectLst/>
                <a:latin typeface="+mn-lt"/>
                <a:ea typeface="+mn-ea"/>
                <a:cs typeface="+mn-cs"/>
              </a:rPr>
              <a:t>neighbouring</a:t>
            </a:r>
            <a:r>
              <a:rPr lang="en-US" sz="1200" kern="1200" dirty="0">
                <a:solidFill>
                  <a:schemeClr val="tx1"/>
                </a:solidFill>
                <a:effectLst/>
                <a:latin typeface="+mn-lt"/>
                <a:ea typeface="+mn-ea"/>
                <a:cs typeface="+mn-cs"/>
              </a:rPr>
              <a:t> the conventional worker to check-out depots to give consumers the technology to conduct the check-out purpose without investment from Tesco workers.  From an industry and regulating model viewpoint, these findings in proficiency expense preservations as limited workers are compelled to conduct physical check-out (Ma et al., 2010). Nonetheless, self-checkout has not appeared without problems – the absence of worker management has overseen substantial statuses of conspiracy for Tesco which is near ~£8M every year.  Tesco is withstanding this robbery with a digital voucher process and modern cameras at the self-checkout depots to stimulate crew on time to ‘irregular’ consumer scanning action (</a:t>
            </a:r>
            <a:r>
              <a:rPr lang="en-US" sz="1200" kern="1200" dirty="0" err="1">
                <a:solidFill>
                  <a:schemeClr val="tx1"/>
                </a:solidFill>
                <a:effectLst/>
                <a:latin typeface="+mn-lt"/>
                <a:ea typeface="+mn-ea"/>
                <a:cs typeface="+mn-cs"/>
              </a:rPr>
              <a:t>Yeates</a:t>
            </a:r>
            <a:r>
              <a:rPr lang="en-US" sz="1200" kern="1200" dirty="0">
                <a:solidFill>
                  <a:schemeClr val="tx1"/>
                </a:solidFill>
                <a:effectLst/>
                <a:latin typeface="+mn-lt"/>
                <a:ea typeface="+mn-ea"/>
                <a:cs typeface="+mn-cs"/>
              </a:rPr>
              <a:t> and Tesco, 2016). </a:t>
            </a:r>
          </a:p>
          <a:p>
            <a:r>
              <a:rPr lang="en-US" sz="1200" kern="1200" dirty="0">
                <a:solidFill>
                  <a:schemeClr val="tx1"/>
                </a:solidFill>
                <a:effectLst/>
                <a:latin typeface="+mn-lt"/>
                <a:ea typeface="+mn-ea"/>
                <a:cs typeface="+mn-cs"/>
              </a:rPr>
              <a:t>In expansion, in shop video cameras, for example, they use the ‘broccoli cam’ to observe while fruit and vegetable trays in the delicate foods hallways are weakened, bringing timely statements to the store floor workers for unexpected situations (Lombardo et al., 2019).  Electronic shelf-edge tags evade the necessity for Tesco workers to alter 5-10 million sheet tags per available important worker moment to concentrate on attending to consumers.  </a:t>
            </a:r>
          </a:p>
          <a:p>
            <a:endParaRPr lang="en-US" dirty="0"/>
          </a:p>
        </p:txBody>
      </p:sp>
      <p:sp>
        <p:nvSpPr>
          <p:cNvPr id="4" name="Slide Number Placeholder 3"/>
          <p:cNvSpPr>
            <a:spLocks noGrp="1"/>
          </p:cNvSpPr>
          <p:nvPr>
            <p:ph type="sldNum" sz="quarter" idx="10"/>
          </p:nvPr>
        </p:nvSpPr>
        <p:spPr/>
        <p:txBody>
          <a:bodyPr/>
          <a:lstStyle/>
          <a:p>
            <a:fld id="{89B08D4E-2A87-4C9A-95BB-5BF1C5D6FF9C}" type="slidenum">
              <a:rPr lang="en-US" smtClean="0"/>
              <a:t>8</a:t>
            </a:fld>
            <a:endParaRPr lang="en-US"/>
          </a:p>
        </p:txBody>
      </p:sp>
    </p:spTree>
    <p:extLst>
      <p:ext uri="{BB962C8B-B14F-4D97-AF65-F5344CB8AC3E}">
        <p14:creationId xmlns:p14="http://schemas.microsoft.com/office/powerpoint/2010/main" val="41538199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For enhancing the proficiency of Tesco’s operating criterion, Tesco capitalized on modern in-store steps. That is named ‘Scan as you shop’ handheld equipment and self-check-out depots were positioned </a:t>
            </a:r>
            <a:r>
              <a:rPr lang="en-US" sz="1200" kern="1200" dirty="0" err="1">
                <a:solidFill>
                  <a:schemeClr val="tx1"/>
                </a:solidFill>
                <a:effectLst/>
                <a:latin typeface="+mn-lt"/>
                <a:ea typeface="+mn-ea"/>
                <a:cs typeface="+mn-cs"/>
              </a:rPr>
              <a:t>neighbouring</a:t>
            </a:r>
            <a:r>
              <a:rPr lang="en-US" sz="1200" kern="1200" dirty="0">
                <a:solidFill>
                  <a:schemeClr val="tx1"/>
                </a:solidFill>
                <a:effectLst/>
                <a:latin typeface="+mn-lt"/>
                <a:ea typeface="+mn-ea"/>
                <a:cs typeface="+mn-cs"/>
              </a:rPr>
              <a:t> the conventional worker to check-out depots to give consumers the technology to conduct the check-out purpose without investment from Tesco workers.  From an industry and regulating model viewpoint, these findings in proficiency expense preservations as limited workers are compelled to conduct physical check-out (Ma et al., 2010). Nonetheless, self-checkout has not appeared without problems – the absence of worker management has overseen substantial statuses of conspiracy for Tesco which is near ~£8M every year.  Tesco is withstanding this robbery with a digital voucher process and modern cameras at the self-checkout depots to stimulate crew on time to ‘irregular’ consumer scanning action (</a:t>
            </a:r>
            <a:r>
              <a:rPr lang="en-US" sz="1200" kern="1200" dirty="0" err="1">
                <a:solidFill>
                  <a:schemeClr val="tx1"/>
                </a:solidFill>
                <a:effectLst/>
                <a:latin typeface="+mn-lt"/>
                <a:ea typeface="+mn-ea"/>
                <a:cs typeface="+mn-cs"/>
              </a:rPr>
              <a:t>Yeates</a:t>
            </a:r>
            <a:r>
              <a:rPr lang="en-US" sz="1200" kern="1200" dirty="0">
                <a:solidFill>
                  <a:schemeClr val="tx1"/>
                </a:solidFill>
                <a:effectLst/>
                <a:latin typeface="+mn-lt"/>
                <a:ea typeface="+mn-ea"/>
                <a:cs typeface="+mn-cs"/>
              </a:rPr>
              <a:t> and Tesco, 2016). </a:t>
            </a:r>
          </a:p>
          <a:p>
            <a:r>
              <a:rPr lang="en-US" sz="1200" kern="1200" dirty="0">
                <a:solidFill>
                  <a:schemeClr val="tx1"/>
                </a:solidFill>
                <a:effectLst/>
                <a:latin typeface="+mn-lt"/>
                <a:ea typeface="+mn-ea"/>
                <a:cs typeface="+mn-cs"/>
              </a:rPr>
              <a:t>In expansion, in shop video cameras, for example, they use the ‘broccoli cam’ to observe while fruit and vegetable trays in the delicate foods hallways are weakened, bringing timely statements to the store floor workers for unexpected situations (Lombardo et al., 2019).  Electronic shelf-edge tags evade the necessity for Tesco workers to alter 5-10 million sheet tags per available important worker moment to concentrate on attending to consumers.  </a:t>
            </a:r>
          </a:p>
          <a:p>
            <a:endParaRPr lang="en-US" dirty="0"/>
          </a:p>
        </p:txBody>
      </p:sp>
      <p:sp>
        <p:nvSpPr>
          <p:cNvPr id="4" name="Slide Number Placeholder 3"/>
          <p:cNvSpPr>
            <a:spLocks noGrp="1"/>
          </p:cNvSpPr>
          <p:nvPr>
            <p:ph type="sldNum" sz="quarter" idx="10"/>
          </p:nvPr>
        </p:nvSpPr>
        <p:spPr/>
        <p:txBody>
          <a:bodyPr/>
          <a:lstStyle/>
          <a:p>
            <a:fld id="{89B08D4E-2A87-4C9A-95BB-5BF1C5D6FF9C}" type="slidenum">
              <a:rPr lang="en-US" smtClean="0"/>
              <a:t>9</a:t>
            </a:fld>
            <a:endParaRPr lang="en-US"/>
          </a:p>
        </p:txBody>
      </p:sp>
    </p:spTree>
    <p:extLst>
      <p:ext uri="{BB962C8B-B14F-4D97-AF65-F5344CB8AC3E}">
        <p14:creationId xmlns:p14="http://schemas.microsoft.com/office/powerpoint/2010/main" val="1600909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Tesco which is a World administrator in grocery and retailing is an extraordinary instance of the way technology, properly settle to utilize, can improve activity and growth in an institution and provoke a business’s home race to achievement. This essay peer at Tesco as a community and the way modern technology can be distantly utilized to improve communication at the time of the training and improvement (Aiello et al., 2020). This is geared toward assuring the company achieves that quantity one point and continues the business to win for several years to appear.</a:t>
            </a:r>
          </a:p>
          <a:p>
            <a:endParaRPr lang="en-US" dirty="0"/>
          </a:p>
        </p:txBody>
      </p:sp>
      <p:sp>
        <p:nvSpPr>
          <p:cNvPr id="4" name="Slide Number Placeholder 3"/>
          <p:cNvSpPr>
            <a:spLocks noGrp="1"/>
          </p:cNvSpPr>
          <p:nvPr>
            <p:ph type="sldNum" sz="quarter" idx="10"/>
          </p:nvPr>
        </p:nvSpPr>
        <p:spPr/>
        <p:txBody>
          <a:bodyPr/>
          <a:lstStyle/>
          <a:p>
            <a:fld id="{89B08D4E-2A87-4C9A-95BB-5BF1C5D6FF9C}" type="slidenum">
              <a:rPr lang="en-US" smtClean="0"/>
              <a:t>10</a:t>
            </a:fld>
            <a:endParaRPr lang="en-US"/>
          </a:p>
        </p:txBody>
      </p:sp>
    </p:spTree>
    <p:extLst>
      <p:ext uri="{BB962C8B-B14F-4D97-AF65-F5344CB8AC3E}">
        <p14:creationId xmlns:p14="http://schemas.microsoft.com/office/powerpoint/2010/main" val="31641303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Tesco which is a World administrator in grocery and retailing is an extraordinary instance of the way technology, properly settle to utilize, can improve activity and growth in an institution and provoke a business’s home race to achievement. This essay peer at Tesco as a community and the way modern technology can be distantly utilized to improve communication at the time of the training and improvement (Aiello et al., 2020). This is geared toward assuring the company achieves that quantity one point and continues the business to win for several years to appear.</a:t>
            </a:r>
          </a:p>
          <a:p>
            <a:endParaRPr lang="en-US" dirty="0"/>
          </a:p>
        </p:txBody>
      </p:sp>
      <p:sp>
        <p:nvSpPr>
          <p:cNvPr id="4" name="Slide Number Placeholder 3"/>
          <p:cNvSpPr>
            <a:spLocks noGrp="1"/>
          </p:cNvSpPr>
          <p:nvPr>
            <p:ph type="sldNum" sz="quarter" idx="10"/>
          </p:nvPr>
        </p:nvSpPr>
        <p:spPr/>
        <p:txBody>
          <a:bodyPr/>
          <a:lstStyle/>
          <a:p>
            <a:fld id="{89B08D4E-2A87-4C9A-95BB-5BF1C5D6FF9C}" type="slidenum">
              <a:rPr lang="en-US" smtClean="0"/>
              <a:t>11</a:t>
            </a:fld>
            <a:endParaRPr lang="en-US"/>
          </a:p>
        </p:txBody>
      </p:sp>
    </p:spTree>
    <p:extLst>
      <p:ext uri="{BB962C8B-B14F-4D97-AF65-F5344CB8AC3E}">
        <p14:creationId xmlns:p14="http://schemas.microsoft.com/office/powerpoint/2010/main" val="31963120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After the discussion above it is fair to state that, electronic shelf-edge tags enable immediate rate modifications in a whole provided day, enabling Tesco to enforce promotional rates at a minute’s attention (Cantu et al., 2015). Eventually, workers are prepared with mobile smart symbols that, upon scanning a commodity, give workers data on merchandise statuses and additional commodity circumstances, enabling shop ground workers to reply to consumer questions immediately (</a:t>
            </a:r>
            <a:r>
              <a:rPr lang="en-US" dirty="0" err="1"/>
              <a:t>Yeates</a:t>
            </a:r>
            <a:r>
              <a:rPr lang="en-US" dirty="0"/>
              <a:t> and Tesco, 2016).</a:t>
            </a:r>
          </a:p>
          <a:p>
            <a:endParaRPr lang="en-US" b="1" dirty="0"/>
          </a:p>
        </p:txBody>
      </p:sp>
      <p:sp>
        <p:nvSpPr>
          <p:cNvPr id="4" name="Slide Number Placeholder 3"/>
          <p:cNvSpPr>
            <a:spLocks noGrp="1"/>
          </p:cNvSpPr>
          <p:nvPr>
            <p:ph type="sldNum" sz="quarter" idx="10"/>
          </p:nvPr>
        </p:nvSpPr>
        <p:spPr/>
        <p:txBody>
          <a:bodyPr/>
          <a:lstStyle/>
          <a:p>
            <a:fld id="{89B08D4E-2A87-4C9A-95BB-5BF1C5D6FF9C}" type="slidenum">
              <a:rPr lang="en-US" smtClean="0"/>
              <a:t>12</a:t>
            </a:fld>
            <a:endParaRPr lang="en-US"/>
          </a:p>
        </p:txBody>
      </p:sp>
    </p:spTree>
    <p:extLst>
      <p:ext uri="{BB962C8B-B14F-4D97-AF65-F5344CB8AC3E}">
        <p14:creationId xmlns:p14="http://schemas.microsoft.com/office/powerpoint/2010/main" val="19502794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smtClean="0"/>
              <a:t>6/29/2022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19941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smtClean="0"/>
              <a:t>6/29/2022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52355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smtClean="0"/>
              <a:t>6/29/2022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46926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6/29/2022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29246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6/29/2022</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497657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6/29/2022</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3954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921D9284-D300-4297-87F7-E791DCC15DB1}" type="datetimeFigureOut">
              <a:rPr lang="en-US" smtClean="0"/>
              <a:t>6/29/2022</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78792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6/29/2022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39165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smtClean="0"/>
              <a:t>6/29/2022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22613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6/29/2022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648125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6/29/2022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21402924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6/29/2022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0163558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6/29/2022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49571064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CBC1C18-307B-4F68-A007-B5B542270E8D}" type="datetimeFigureOut">
              <a:rPr lang="en-US" smtClean="0"/>
              <a:t>6/29/2022</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45523530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CBC1C18-307B-4F68-A007-B5B542270E8D}" type="datetimeFigureOut">
              <a:rPr lang="en-US" smtClean="0"/>
              <a:t>6/29/2022</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20337933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6/29/2022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561264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6/29/2022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54152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3CBC1C18-307B-4F68-A007-B5B542270E8D}" type="datetimeFigureOut">
              <a:rPr lang="en-US" smtClean="0"/>
              <a:t>6/29/2022</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r>
              <a:rPr lang="en-US"/>
              <a:t>
              </a:t>
            </a:r>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87635552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74492" y="501445"/>
            <a:ext cx="10643016" cy="5486400"/>
          </a:xfrm>
        </p:spPr>
        <p:txBody>
          <a:bodyPr>
            <a:noAutofit/>
          </a:bodyPr>
          <a:lstStyle/>
          <a:p>
            <a:pPr marL="0" marR="0">
              <a:lnSpc>
                <a:spcPct val="107000"/>
              </a:lnSpc>
              <a:spcBef>
                <a:spcPts val="0"/>
              </a:spcBef>
              <a:spcAft>
                <a:spcPts val="800"/>
              </a:spcAft>
            </a:pP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BMSW4003 Digital Skills and Research Methods </a:t>
            </a:r>
            <a:br>
              <a:rPr lang="en-US"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b="1" dirty="0">
                <a:effectLst/>
                <a:latin typeface="Times New Roman" panose="02020603050405020304" pitchFamily="18" charset="0"/>
                <a:ea typeface="Calibri" panose="020F0502020204030204" pitchFamily="34" charset="0"/>
                <a:cs typeface="Times New Roman" panose="02020603050405020304" pitchFamily="18" charset="0"/>
              </a:rPr>
              <a:t> </a:t>
            </a:r>
            <a:br>
              <a:rPr lang="en-US"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b="1" dirty="0">
                <a:effectLst/>
                <a:latin typeface="Times New Roman" panose="02020603050405020304" pitchFamily="18" charset="0"/>
                <a:ea typeface="Calibri" panose="020F0502020204030204" pitchFamily="34" charset="0"/>
                <a:cs typeface="Times New Roman" panose="02020603050405020304" pitchFamily="18" charset="0"/>
              </a:rPr>
              <a:t>Group Presentation </a:t>
            </a:r>
            <a:br>
              <a:rPr lang="en-GB" sz="24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2400" b="1" dirty="0">
                <a:effectLst/>
                <a:latin typeface="Times New Roman" panose="02020603050405020304" pitchFamily="18" charset="0"/>
                <a:ea typeface="Calibri" panose="020F0502020204030204" pitchFamily="34" charset="0"/>
                <a:cs typeface="Times New Roman" panose="02020603050405020304" pitchFamily="18" charset="0"/>
              </a:rPr>
            </a:br>
            <a:r>
              <a:rPr lang="en-GB" sz="2400" b="1" dirty="0">
                <a:effectLst/>
                <a:latin typeface="Times New Roman" panose="02020603050405020304" pitchFamily="18" charset="0"/>
                <a:ea typeface="Calibri" panose="020F0502020204030204" pitchFamily="34" charset="0"/>
                <a:cs typeface="Times New Roman" panose="02020603050405020304" pitchFamily="18" charset="0"/>
              </a:rPr>
              <a:t>by-</a:t>
            </a:r>
            <a:br>
              <a:rPr lang="en-GB" sz="2400" b="1" dirty="0">
                <a:effectLst/>
                <a:latin typeface="Times New Roman" panose="02020603050405020304" pitchFamily="18" charset="0"/>
                <a:ea typeface="Calibri" panose="020F0502020204030204" pitchFamily="34" charset="0"/>
                <a:cs typeface="Times New Roman" panose="02020603050405020304" pitchFamily="18" charset="0"/>
              </a:rPr>
            </a:br>
            <a:r>
              <a:rPr lang="en-GB" sz="2400" b="1" dirty="0" err="1">
                <a:effectLst/>
                <a:latin typeface="Times New Roman" panose="02020603050405020304" pitchFamily="18" charset="0"/>
                <a:ea typeface="Calibri" panose="020F0502020204030204" pitchFamily="34" charset="0"/>
                <a:cs typeface="Times New Roman" panose="02020603050405020304" pitchFamily="18" charset="0"/>
              </a:rPr>
              <a:t>shipon</a:t>
            </a:r>
            <a:r>
              <a:rPr lang="en-GB" sz="24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b="1" dirty="0" err="1">
                <a:effectLst/>
                <a:latin typeface="Times New Roman" panose="02020603050405020304" pitchFamily="18" charset="0"/>
                <a:ea typeface="Calibri" panose="020F0502020204030204" pitchFamily="34" charset="0"/>
                <a:cs typeface="Times New Roman" panose="02020603050405020304" pitchFamily="18" charset="0"/>
              </a:rPr>
              <a:t>miah</a:t>
            </a:r>
            <a:r>
              <a:rPr lang="en-GB" sz="2400" b="1" dirty="0">
                <a:latin typeface="Times New Roman" panose="02020603050405020304" pitchFamily="18" charset="0"/>
                <a:ea typeface="Calibri" panose="020F0502020204030204" pitchFamily="34" charset="0"/>
                <a:cs typeface="Times New Roman" panose="02020603050405020304" pitchFamily="18" charset="0"/>
              </a:rPr>
              <a:t> </a:t>
            </a:r>
            <a:br>
              <a:rPr lang="en-GB" sz="2400" b="1" dirty="0">
                <a:latin typeface="Times New Roman" panose="02020603050405020304" pitchFamily="18" charset="0"/>
                <a:ea typeface="Calibri" panose="020F0502020204030204" pitchFamily="34" charset="0"/>
                <a:cs typeface="Times New Roman" panose="02020603050405020304" pitchFamily="18" charset="0"/>
              </a:rPr>
            </a:br>
            <a:r>
              <a:rPr lang="en-GB" sz="2400" b="1" dirty="0">
                <a:latin typeface="Times New Roman" panose="02020603050405020304" pitchFamily="18" charset="0"/>
                <a:ea typeface="Calibri" panose="020F0502020204030204" pitchFamily="34" charset="0"/>
                <a:cs typeface="Times New Roman" panose="02020603050405020304" pitchFamily="18" charset="0"/>
              </a:rPr>
              <a:t>Richard Chambers</a:t>
            </a:r>
            <a:br>
              <a:rPr lang="en-GB" sz="2400" b="1" dirty="0">
                <a:latin typeface="Times New Roman" panose="02020603050405020304" pitchFamily="18" charset="0"/>
                <a:ea typeface="Calibri" panose="020F0502020204030204" pitchFamily="34" charset="0"/>
                <a:cs typeface="Times New Roman" panose="02020603050405020304" pitchFamily="18" charset="0"/>
              </a:rPr>
            </a:br>
            <a:r>
              <a:rPr lang="en-GB" sz="2400" b="1" dirty="0">
                <a:latin typeface="Times New Roman" panose="02020603050405020304" pitchFamily="18" charset="0"/>
                <a:ea typeface="Calibri" panose="020F0502020204030204" pitchFamily="34" charset="0"/>
                <a:cs typeface="Times New Roman" panose="02020603050405020304" pitchFamily="18" charset="0"/>
              </a:rPr>
              <a:t>Muhammad </a:t>
            </a:r>
            <a:r>
              <a:rPr lang="en-GB" sz="2400" b="1" dirty="0" err="1">
                <a:latin typeface="Times New Roman" panose="02020603050405020304" pitchFamily="18" charset="0"/>
                <a:ea typeface="Calibri" panose="020F0502020204030204" pitchFamily="34" charset="0"/>
                <a:cs typeface="Times New Roman" panose="02020603050405020304" pitchFamily="18" charset="0"/>
              </a:rPr>
              <a:t>shabbir</a:t>
            </a:r>
            <a:br>
              <a:rPr lang="en-GB" sz="2400" b="1" dirty="0">
                <a:latin typeface="Times New Roman" panose="02020603050405020304" pitchFamily="18" charset="0"/>
                <a:ea typeface="Calibri" panose="020F0502020204030204" pitchFamily="34" charset="0"/>
                <a:cs typeface="Times New Roman" panose="02020603050405020304" pitchFamily="18" charset="0"/>
              </a:rPr>
            </a:br>
            <a:br>
              <a:rPr lang="en-GB" sz="2400" b="1"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5400" dirty="0"/>
          </a:p>
        </p:txBody>
      </p:sp>
    </p:spTree>
    <p:extLst>
      <p:ext uri="{BB962C8B-B14F-4D97-AF65-F5344CB8AC3E}">
        <p14:creationId xmlns:p14="http://schemas.microsoft.com/office/powerpoint/2010/main" val="22521650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a:t>
            </a:r>
            <a:br>
              <a:rPr lang="en-US" b="1" dirty="0"/>
            </a:br>
            <a:endParaRPr lang="en-US" dirty="0"/>
          </a:p>
        </p:txBody>
      </p:sp>
      <p:pic>
        <p:nvPicPr>
          <p:cNvPr id="1026" name="Picture 2" descr="Tesco's website restored after suspected cyberattack | ZDNe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280" y="2214694"/>
            <a:ext cx="2818776" cy="211408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esco with no tills lets you grab your shopping and go | News | The Tim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35377" y="2011737"/>
            <a:ext cx="2102612" cy="262782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74385A6-1A5B-47C8-8ED2-D8A3CD5D5046}"/>
              </a:ext>
            </a:extLst>
          </p:cNvPr>
          <p:cNvSpPr txBox="1"/>
          <p:nvPr/>
        </p:nvSpPr>
        <p:spPr>
          <a:xfrm>
            <a:off x="3657600" y="1873771"/>
            <a:ext cx="5518012" cy="4801314"/>
          </a:xfrm>
          <a:prstGeom prst="rect">
            <a:avLst/>
          </a:prstGeom>
          <a:noFill/>
        </p:spPr>
        <p:txBody>
          <a:bodyPr wrap="square" rtlCol="0">
            <a:spAutoFit/>
          </a:bodyPr>
          <a:lstStyle/>
          <a:p>
            <a:pPr algn="just"/>
            <a:r>
              <a:rPr lang="en-US" sz="2400" dirty="0"/>
              <a:t>Technology is rapidly shifting the means and mood industry is operated and accomplished in the whole world. </a:t>
            </a:r>
          </a:p>
          <a:p>
            <a:pPr algn="just"/>
            <a:r>
              <a:rPr lang="en-US" sz="2400" dirty="0"/>
              <a:t>Information Policies are always constructed and are formulated with the information of Human Resources Managers to assuring the costumes they help appreciate the relatively decent that technology has to submit. </a:t>
            </a:r>
          </a:p>
          <a:p>
            <a:pPr algn="just"/>
            <a:r>
              <a:rPr lang="en-US" sz="2400" dirty="0"/>
              <a:t>Effective Communication is the main to the achievement of an industry (Cantu et al., 2015).</a:t>
            </a:r>
          </a:p>
          <a:p>
            <a:endParaRPr lang="en-GB" dirty="0"/>
          </a:p>
        </p:txBody>
      </p:sp>
    </p:spTree>
    <p:extLst>
      <p:ext uri="{BB962C8B-B14F-4D97-AF65-F5344CB8AC3E}">
        <p14:creationId xmlns:p14="http://schemas.microsoft.com/office/powerpoint/2010/main" val="4075313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Background of Tesco</a:t>
            </a:r>
            <a:br>
              <a:rPr lang="en-US" b="1" dirty="0"/>
            </a:br>
            <a:endParaRPr lang="en-US" dirty="0"/>
          </a:p>
        </p:txBody>
      </p:sp>
      <p:pic>
        <p:nvPicPr>
          <p:cNvPr id="2052" name="Picture 4" descr="Main Entrance and Commercial Sign for a Local Tesco Store with Blue Sky  Background Editorial Stock Photo - Image of editorial, nationwide: 10407496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4902" y="2408044"/>
            <a:ext cx="4033665" cy="268743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D62268E-C7AA-46EF-B1F5-F3083DEC7144}"/>
              </a:ext>
            </a:extLst>
          </p:cNvPr>
          <p:cNvSpPr txBox="1"/>
          <p:nvPr/>
        </p:nvSpPr>
        <p:spPr>
          <a:xfrm>
            <a:off x="483433" y="2084499"/>
            <a:ext cx="6861747" cy="4154984"/>
          </a:xfrm>
          <a:prstGeom prst="rect">
            <a:avLst/>
          </a:prstGeom>
          <a:noFill/>
        </p:spPr>
        <p:txBody>
          <a:bodyPr wrap="square">
            <a:spAutoFit/>
          </a:bodyPr>
          <a:lstStyle/>
          <a:p>
            <a:pPr algn="just"/>
            <a:r>
              <a:rPr lang="en-US" sz="2400" dirty="0"/>
              <a:t>Tesco PLC is a British international grocery and public commodity dealer. Its headquartered in Cheshunt, Hertfordshire, England, UK (Ma et al., 2010). Tesco has shops in 14 provinces in Asia, North America and Europe.</a:t>
            </a:r>
          </a:p>
          <a:p>
            <a:pPr algn="just"/>
            <a:r>
              <a:rPr lang="en-US" sz="2400" dirty="0"/>
              <a:t>At the same time in the 60s supermarkets began to broaden rapidly by auctioning more commodities in huger shops. </a:t>
            </a:r>
          </a:p>
          <a:p>
            <a:pPr algn="just"/>
            <a:r>
              <a:rPr lang="en-US" sz="2400" dirty="0"/>
              <a:t>regulated in 14 states in the whole world. With almost 530,000 people are utilized and millions of consumers are attended to each week (Dillon, 2015).</a:t>
            </a:r>
          </a:p>
        </p:txBody>
      </p:sp>
    </p:spTree>
    <p:extLst>
      <p:ext uri="{BB962C8B-B14F-4D97-AF65-F5344CB8AC3E}">
        <p14:creationId xmlns:p14="http://schemas.microsoft.com/office/powerpoint/2010/main" val="11312250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b="1" dirty="0"/>
            </a:br>
            <a:r>
              <a:rPr lang="en-US" b="1" dirty="0"/>
              <a:t>The challenge(s) before the introduction of modern technology;</a:t>
            </a:r>
            <a:br>
              <a:rPr lang="en-US" b="1" dirty="0"/>
            </a:br>
            <a:endParaRPr lang="en-US" dirty="0"/>
          </a:p>
        </p:txBody>
      </p:sp>
      <p:pic>
        <p:nvPicPr>
          <p:cNvPr id="3074" name="Picture 2" descr="Tesco: A digital transformation - Technology and Operations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3775" y="2743201"/>
            <a:ext cx="4919321" cy="275687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Voice over: why Tesco's female tills have checked out for the final time |  Tesco | The Guardia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01898" y="2743201"/>
            <a:ext cx="5418343" cy="28446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2258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b="1" dirty="0"/>
            </a:br>
            <a:r>
              <a:rPr lang="en-US" b="1" dirty="0"/>
              <a:t>The challenge(s) before the introduction of modern technology;</a:t>
            </a:r>
            <a:br>
              <a:rPr lang="en-US" b="1" dirty="0"/>
            </a:br>
            <a:endParaRPr lang="en-US" dirty="0"/>
          </a:p>
        </p:txBody>
      </p:sp>
      <p:sp>
        <p:nvSpPr>
          <p:cNvPr id="3" name="Content Placeholder 2"/>
          <p:cNvSpPr>
            <a:spLocks noGrp="1"/>
          </p:cNvSpPr>
          <p:nvPr>
            <p:ph sz="quarter" idx="13"/>
          </p:nvPr>
        </p:nvSpPr>
        <p:spPr/>
        <p:txBody>
          <a:bodyPr>
            <a:normAutofit fontScale="92500" lnSpcReduction="10000"/>
          </a:bodyPr>
          <a:lstStyle/>
          <a:p>
            <a:r>
              <a:rPr lang="en-US" dirty="0"/>
              <a:t>Tesco has frequently been capitalizing on modern technology to formulate an Omni channel consumer occasion and to conserve an athletic advantage in an improving digitized UK grocery terrain. </a:t>
            </a:r>
          </a:p>
          <a:p>
            <a:r>
              <a:rPr lang="en-US" dirty="0"/>
              <a:t>Shifting from ‘bricks and mortar’ to ‘bricks and clicks’ with the situation of Tesco Direct which is an online grocery strategy with ‘click-and-collect’ functions (</a:t>
            </a:r>
            <a:r>
              <a:rPr lang="en-US" dirty="0" err="1"/>
              <a:t>Felgate</a:t>
            </a:r>
            <a:r>
              <a:rPr lang="en-US" dirty="0"/>
              <a:t> and </a:t>
            </a:r>
            <a:r>
              <a:rPr lang="en-US" dirty="0" err="1"/>
              <a:t>Fearne</a:t>
            </a:r>
            <a:r>
              <a:rPr lang="en-US" dirty="0"/>
              <a:t>, 2015).</a:t>
            </a:r>
          </a:p>
          <a:p>
            <a:r>
              <a:rPr lang="en-US" dirty="0"/>
              <a:t>Tesco is now the directing grocer in the UK, calculating 25% of all grocery exchanges on the offline platform and 43% of all grocery exchanges on online platform. In the previous 15 years.</a:t>
            </a:r>
          </a:p>
        </p:txBody>
      </p:sp>
    </p:spTree>
    <p:extLst>
      <p:ext uri="{BB962C8B-B14F-4D97-AF65-F5344CB8AC3E}">
        <p14:creationId xmlns:p14="http://schemas.microsoft.com/office/powerpoint/2010/main" val="27843107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Insights to the modern technology introduced</a:t>
            </a:r>
            <a:br>
              <a:rPr lang="en-US" b="1" dirty="0"/>
            </a:br>
            <a:endParaRPr lang="en-US" dirty="0"/>
          </a:p>
        </p:txBody>
      </p:sp>
      <p:pic>
        <p:nvPicPr>
          <p:cNvPr id="4098" name="Picture 2" descr="Tesco: A digital transformation - Technology and Operations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5637" y="2554045"/>
            <a:ext cx="6190962" cy="296121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7230341" y="2792802"/>
            <a:ext cx="4435186" cy="2483704"/>
          </a:xfrm>
          <a:prstGeom prst="rect">
            <a:avLst/>
          </a:prstGeom>
        </p:spPr>
      </p:pic>
    </p:spTree>
    <p:extLst>
      <p:ext uri="{BB962C8B-B14F-4D97-AF65-F5344CB8AC3E}">
        <p14:creationId xmlns:p14="http://schemas.microsoft.com/office/powerpoint/2010/main" val="2067429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Insights to the modern technology introduced</a:t>
            </a:r>
            <a:br>
              <a:rPr lang="en-US" b="1" dirty="0"/>
            </a:br>
            <a:endParaRPr lang="en-US" dirty="0"/>
          </a:p>
        </p:txBody>
      </p:sp>
      <p:sp>
        <p:nvSpPr>
          <p:cNvPr id="3" name="Content Placeholder 2"/>
          <p:cNvSpPr>
            <a:spLocks noGrp="1"/>
          </p:cNvSpPr>
          <p:nvPr>
            <p:ph sz="quarter" idx="13"/>
          </p:nvPr>
        </p:nvSpPr>
        <p:spPr/>
        <p:txBody>
          <a:bodyPr>
            <a:normAutofit fontScale="92500" lnSpcReduction="10000"/>
          </a:bodyPr>
          <a:lstStyle/>
          <a:p>
            <a:r>
              <a:rPr lang="en-US" dirty="0"/>
              <a:t>In the initial 2000s, the UK was the main for online grocery shopping and home delivery for elevated technology including ratios and rooms of increased people consistency (Aiello et al., 20200. In the year 2000, Tesco was sharp to react to this chance, modifying their industry criterion by ascertaining an online grocery aisle named Tesco Direct. </a:t>
            </a:r>
          </a:p>
          <a:p>
            <a:r>
              <a:rPr lang="en-US" dirty="0"/>
              <a:t>By the year 2006, online exchanges were directly accumulating with this and in the injunction to fulfil fulfilment needs, Tesco enhanced their operating criterion by subsidizing in a movement named "grocery dotcom </a:t>
            </a:r>
            <a:r>
              <a:rPr lang="en-US" dirty="0" err="1"/>
              <a:t>centres</a:t>
            </a:r>
            <a:r>
              <a:rPr lang="en-US" dirty="0"/>
              <a:t>’, depots exclusively for online orders bases funded with creative ‘goods to person’ pulling technologies (Lombardo et al., 2019).  </a:t>
            </a:r>
          </a:p>
        </p:txBody>
      </p:sp>
    </p:spTree>
    <p:extLst>
      <p:ext uri="{BB962C8B-B14F-4D97-AF65-F5344CB8AC3E}">
        <p14:creationId xmlns:p14="http://schemas.microsoft.com/office/powerpoint/2010/main" val="1474711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The impact of the technology introduced</a:t>
            </a:r>
            <a:br>
              <a:rPr lang="en-US" b="1" dirty="0"/>
            </a:br>
            <a:endParaRPr lang="en-US" dirty="0"/>
          </a:p>
        </p:txBody>
      </p:sp>
      <p:pic>
        <p:nvPicPr>
          <p:cNvPr id="5122" name="Picture 2" descr="Tesco Revolutionizes Retail And Gears Up For 'Battleground Of The Fu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0810" y="2214694"/>
            <a:ext cx="4350864" cy="288607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6096000" y="2214694"/>
            <a:ext cx="4810125" cy="2886075"/>
          </a:xfrm>
          <a:prstGeom prst="rect">
            <a:avLst/>
          </a:prstGeom>
        </p:spPr>
      </p:pic>
    </p:spTree>
    <p:extLst>
      <p:ext uri="{BB962C8B-B14F-4D97-AF65-F5344CB8AC3E}">
        <p14:creationId xmlns:p14="http://schemas.microsoft.com/office/powerpoint/2010/main" val="825353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The impact of the technology introduced</a:t>
            </a:r>
            <a:br>
              <a:rPr lang="en-US" b="1" dirty="0"/>
            </a:br>
            <a:endParaRPr lang="en-US" dirty="0"/>
          </a:p>
        </p:txBody>
      </p:sp>
      <p:sp>
        <p:nvSpPr>
          <p:cNvPr id="3" name="Content Placeholder 2"/>
          <p:cNvSpPr>
            <a:spLocks noGrp="1"/>
          </p:cNvSpPr>
          <p:nvPr>
            <p:ph sz="quarter" idx="13"/>
          </p:nvPr>
        </p:nvSpPr>
        <p:spPr>
          <a:xfrm>
            <a:off x="761999" y="2632364"/>
            <a:ext cx="10266219" cy="3602181"/>
          </a:xfrm>
        </p:spPr>
        <p:txBody>
          <a:bodyPr>
            <a:normAutofit fontScale="92500" lnSpcReduction="20000"/>
          </a:bodyPr>
          <a:lstStyle/>
          <a:p>
            <a:r>
              <a:rPr lang="en-US" dirty="0"/>
              <a:t>For enhancing the proficiency of Tesco’s operating criterion, Tesco capitalized on modern in-store steps. That is named ‘Scan as you shop’ handheld equipment and self-check-out depots were positioned </a:t>
            </a:r>
            <a:r>
              <a:rPr lang="en-US" dirty="0" err="1"/>
              <a:t>neighbouring</a:t>
            </a:r>
            <a:r>
              <a:rPr lang="en-US" dirty="0"/>
              <a:t> the conventional worker to check-out depots to give consumers the technology to conduct the check-out purpose without investment from Tesco workers. </a:t>
            </a:r>
          </a:p>
          <a:p>
            <a:r>
              <a:rPr lang="en-US" dirty="0"/>
              <a:t>broccoli cam’ to observe while fruit and vegetable trays in the delicate foods hallways are weakened, bringing timely statements to the store floor workers for unexpected situations (Lombardo et al., 2019). </a:t>
            </a:r>
          </a:p>
          <a:p>
            <a:r>
              <a:rPr lang="en-US" dirty="0"/>
              <a:t> Electronic shelf-edge tags evade the necessity for Tesco workers to alter 5-10 million sheet tags per available important worker moment to concentrate on attending to consumers.  </a:t>
            </a:r>
          </a:p>
        </p:txBody>
      </p:sp>
    </p:spTree>
    <p:extLst>
      <p:ext uri="{BB962C8B-B14F-4D97-AF65-F5344CB8AC3E}">
        <p14:creationId xmlns:p14="http://schemas.microsoft.com/office/powerpoint/2010/main" val="2493423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Lessons that can be drawn from the case study</a:t>
            </a:r>
            <a:br>
              <a:rPr lang="en-US" b="1" dirty="0"/>
            </a:br>
            <a:endParaRPr lang="en-US" dirty="0"/>
          </a:p>
        </p:txBody>
      </p:sp>
      <p:pic>
        <p:nvPicPr>
          <p:cNvPr id="6146" name="Picture 2" descr="Technology in-store | Tesco PLC | Flickr"/>
          <p:cNvPicPr>
            <a:picLocks noGrp="1" noChangeAspect="1" noChangeArrowheads="1"/>
          </p:cNvPicPr>
          <p:nvPr>
            <p:ph sz="quarter" idx="13"/>
          </p:nvPr>
        </p:nvPicPr>
        <p:blipFill>
          <a:blip r:embed="rId3">
            <a:extLst>
              <a:ext uri="{28A0092B-C50C-407E-A947-70E740481C1C}">
                <a14:useLocalDpi xmlns:a14="http://schemas.microsoft.com/office/drawing/2010/main" val="0"/>
              </a:ext>
            </a:extLst>
          </a:blip>
          <a:srcRect/>
          <a:stretch>
            <a:fillRect/>
          </a:stretch>
        </p:blipFill>
        <p:spPr bwMode="auto">
          <a:xfrm>
            <a:off x="954624" y="2450090"/>
            <a:ext cx="5141376" cy="342423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6374823" y="2733458"/>
            <a:ext cx="4762500" cy="2857500"/>
          </a:xfrm>
          <a:prstGeom prst="rect">
            <a:avLst/>
          </a:prstGeom>
        </p:spPr>
      </p:pic>
    </p:spTree>
    <p:extLst>
      <p:ext uri="{BB962C8B-B14F-4D97-AF65-F5344CB8AC3E}">
        <p14:creationId xmlns:p14="http://schemas.microsoft.com/office/powerpoint/2010/main" val="2981918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Lessons that can be drawn from the case study</a:t>
            </a:r>
            <a:br>
              <a:rPr lang="en-US" b="1" dirty="0"/>
            </a:br>
            <a:endParaRPr lang="en-US" dirty="0"/>
          </a:p>
        </p:txBody>
      </p:sp>
      <p:sp>
        <p:nvSpPr>
          <p:cNvPr id="3" name="Content Placeholder 2"/>
          <p:cNvSpPr>
            <a:spLocks noGrp="1"/>
          </p:cNvSpPr>
          <p:nvPr>
            <p:ph sz="quarter" idx="13"/>
          </p:nvPr>
        </p:nvSpPr>
        <p:spPr/>
        <p:txBody>
          <a:bodyPr>
            <a:normAutofit lnSpcReduction="10000"/>
          </a:bodyPr>
          <a:lstStyle/>
          <a:p>
            <a:r>
              <a:rPr lang="en-US" dirty="0"/>
              <a:t>Tesco which is a World administrator in grocery and retailing is an extraordinary instance of the way technology, properly settle to utilize, can improve activity and growth in an institution and provoke a business’s home race to achievement. </a:t>
            </a:r>
          </a:p>
          <a:p>
            <a:r>
              <a:rPr lang="en-US" dirty="0"/>
              <a:t>This essay peer at Tesco as a community and the way modern technology can be distantly utilized to improve communication at the time of the training and improvement (Aiello et al., 2020).</a:t>
            </a:r>
          </a:p>
          <a:p>
            <a:r>
              <a:rPr lang="en-US" dirty="0"/>
              <a:t> This is geared toward assuring the company achieves that quantity one point and continues the business to win for several years to appear.</a:t>
            </a:r>
          </a:p>
        </p:txBody>
      </p:sp>
    </p:spTree>
    <p:extLst>
      <p:ext uri="{BB962C8B-B14F-4D97-AF65-F5344CB8AC3E}">
        <p14:creationId xmlns:p14="http://schemas.microsoft.com/office/powerpoint/2010/main" val="4114794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br>
              <a:rPr lang="en-US" b="1" dirty="0"/>
            </a:br>
            <a:endParaRPr lang="en-US" dirty="0"/>
          </a:p>
        </p:txBody>
      </p:sp>
      <p:sp>
        <p:nvSpPr>
          <p:cNvPr id="3" name="Content Placeholder 2"/>
          <p:cNvSpPr>
            <a:spLocks noGrp="1"/>
          </p:cNvSpPr>
          <p:nvPr>
            <p:ph sz="quarter" idx="13"/>
          </p:nvPr>
        </p:nvSpPr>
        <p:spPr/>
        <p:txBody>
          <a:bodyPr>
            <a:normAutofit/>
          </a:bodyPr>
          <a:lstStyle/>
          <a:p>
            <a:pPr marL="0" indent="0">
              <a:buNone/>
            </a:pPr>
            <a:r>
              <a:rPr lang="en-US" dirty="0"/>
              <a:t>After the discussion above it is fair to state that, electronic shelf-edge tags enable immediate rate modifications in a whole provided day, enabling Tesco to enforce promotional rates at a minute’s attention (Cantu et al., 2015). Eventually, workers are prepared with mobile smart symbols that, upon scanning a commodity, give workers data on merchandise statuses and additional commodity circumstances, enabling shop ground workers to reply to consumer questions immediately (</a:t>
            </a:r>
            <a:r>
              <a:rPr lang="en-US" dirty="0" err="1"/>
              <a:t>Yeates</a:t>
            </a:r>
            <a:r>
              <a:rPr lang="en-US" dirty="0"/>
              <a:t> and Tesco, 2016).</a:t>
            </a:r>
          </a:p>
        </p:txBody>
      </p:sp>
    </p:spTree>
    <p:extLst>
      <p:ext uri="{BB962C8B-B14F-4D97-AF65-F5344CB8AC3E}">
        <p14:creationId xmlns:p14="http://schemas.microsoft.com/office/powerpoint/2010/main" val="36077023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br>
              <a:rPr lang="en-US" b="1" dirty="0"/>
            </a:br>
            <a:endParaRPr lang="en-US" dirty="0"/>
          </a:p>
        </p:txBody>
      </p:sp>
      <p:sp>
        <p:nvSpPr>
          <p:cNvPr id="3" name="Content Placeholder 2"/>
          <p:cNvSpPr>
            <a:spLocks noGrp="1"/>
          </p:cNvSpPr>
          <p:nvPr>
            <p:ph sz="quarter" idx="13"/>
          </p:nvPr>
        </p:nvSpPr>
        <p:spPr>
          <a:xfrm>
            <a:off x="913773" y="1708880"/>
            <a:ext cx="10838515" cy="4530604"/>
          </a:xfrm>
        </p:spPr>
        <p:txBody>
          <a:bodyPr>
            <a:normAutofit fontScale="92500"/>
          </a:bodyPr>
          <a:lstStyle/>
          <a:p>
            <a:r>
              <a:rPr lang="en-US" sz="1100" dirty="0"/>
              <a:t>Cantu, D., Walker, K., Andresen, L., Taylor-Weiner, A., Hampton, D., Tesco, G. and </a:t>
            </a:r>
            <a:r>
              <a:rPr lang="en-US" sz="1100" dirty="0" err="1"/>
              <a:t>Dulla</a:t>
            </a:r>
            <a:r>
              <a:rPr lang="en-US" sz="1100" dirty="0"/>
              <a:t>, C.G., 2015. Traumatic brain injury increases cortical glutamate network activity by compromising GABAergic control. </a:t>
            </a:r>
            <a:r>
              <a:rPr lang="en-US" sz="1100" i="1" dirty="0"/>
              <a:t>Cerebral cortex</a:t>
            </a:r>
            <a:r>
              <a:rPr lang="en-US" sz="1100" dirty="0"/>
              <a:t>, </a:t>
            </a:r>
            <a:r>
              <a:rPr lang="en-US" sz="1100" i="1" dirty="0"/>
              <a:t>25</a:t>
            </a:r>
            <a:r>
              <a:rPr lang="en-US" sz="1100" dirty="0"/>
              <a:t>(8), pp.2306-2320.</a:t>
            </a:r>
          </a:p>
          <a:p>
            <a:r>
              <a:rPr lang="en-US" sz="1100" dirty="0" err="1"/>
              <a:t>Yeates</a:t>
            </a:r>
            <a:r>
              <a:rPr lang="en-US" sz="1100" dirty="0"/>
              <a:t>, E.F.A. and Tesco, G., 2016. The endosome-associated deubiquitinating enzyme USP8 regulates BACE1 enzyme ubiquitination and degradation. </a:t>
            </a:r>
            <a:r>
              <a:rPr lang="en-US" sz="1100" i="1" dirty="0"/>
              <a:t>Journal of Biological Chemistry</a:t>
            </a:r>
            <a:r>
              <a:rPr lang="en-US" sz="1100" dirty="0"/>
              <a:t>, </a:t>
            </a:r>
            <a:r>
              <a:rPr lang="en-US" sz="1100" i="1" dirty="0"/>
              <a:t>291</a:t>
            </a:r>
            <a:r>
              <a:rPr lang="en-US" sz="1100" dirty="0"/>
              <a:t>(30), pp.15753-15766.</a:t>
            </a:r>
          </a:p>
          <a:p>
            <a:r>
              <a:rPr lang="en-US" sz="1100" dirty="0"/>
              <a:t>Aiello, L.M., </a:t>
            </a:r>
            <a:r>
              <a:rPr lang="en-US" sz="1100" dirty="0" err="1"/>
              <a:t>Quercia</a:t>
            </a:r>
            <a:r>
              <a:rPr lang="en-US" sz="1100" dirty="0"/>
              <a:t>, D., </a:t>
            </a:r>
            <a:r>
              <a:rPr lang="en-US" sz="1100" dirty="0" err="1"/>
              <a:t>Schifanella</a:t>
            </a:r>
            <a:r>
              <a:rPr lang="en-US" sz="1100" dirty="0"/>
              <a:t>, R. and Del </a:t>
            </a:r>
            <a:r>
              <a:rPr lang="en-US" sz="1100" dirty="0" err="1"/>
              <a:t>Prete</a:t>
            </a:r>
            <a:r>
              <a:rPr lang="en-US" sz="1100" dirty="0"/>
              <a:t>, L., 2020. Tesco Grocery 1.0, a large-scale dataset of grocery purchases in London. </a:t>
            </a:r>
            <a:r>
              <a:rPr lang="en-US" sz="1100" i="1" dirty="0"/>
              <a:t>Scientific data</a:t>
            </a:r>
            <a:r>
              <a:rPr lang="en-US" sz="1100" dirty="0"/>
              <a:t>, </a:t>
            </a:r>
            <a:r>
              <a:rPr lang="en-US" sz="1100" i="1" dirty="0"/>
              <a:t>7</a:t>
            </a:r>
            <a:r>
              <a:rPr lang="en-US" sz="1100" dirty="0"/>
              <a:t>(1), pp.1-11.</a:t>
            </a:r>
          </a:p>
          <a:p>
            <a:r>
              <a:rPr lang="en-US" sz="1100" dirty="0"/>
              <a:t>Lombardo, S., </a:t>
            </a:r>
            <a:r>
              <a:rPr lang="en-US" sz="1100" dirty="0" err="1"/>
              <a:t>Chiacchiaretta</a:t>
            </a:r>
            <a:r>
              <a:rPr lang="en-US" sz="1100" dirty="0"/>
              <a:t>, M., </a:t>
            </a:r>
            <a:r>
              <a:rPr lang="en-US" sz="1100" dirty="0" err="1"/>
              <a:t>Tarr</a:t>
            </a:r>
            <a:r>
              <a:rPr lang="en-US" sz="1100" dirty="0"/>
              <a:t>, A., Kim, W., Cao, T., </a:t>
            </a:r>
            <a:r>
              <a:rPr lang="en-US" sz="1100" dirty="0" err="1"/>
              <a:t>Sigal</a:t>
            </a:r>
            <a:r>
              <a:rPr lang="en-US" sz="1100" dirty="0"/>
              <a:t>, G., </a:t>
            </a:r>
            <a:r>
              <a:rPr lang="en-US" sz="1100" dirty="0" err="1"/>
              <a:t>Rosahl</a:t>
            </a:r>
            <a:r>
              <a:rPr lang="en-US" sz="1100" dirty="0"/>
              <a:t>, T.W., Xia, W., Haydon, P.G., Kennedy, M.E. and Tesco, G., 2019. BACE1 partial deletion induces synaptic plasticity deficit in adult mice. </a:t>
            </a:r>
            <a:r>
              <a:rPr lang="en-US" sz="1100" i="1" dirty="0"/>
              <a:t>Scientific reports</a:t>
            </a:r>
            <a:r>
              <a:rPr lang="en-US" sz="1100" dirty="0"/>
              <a:t>, </a:t>
            </a:r>
            <a:r>
              <a:rPr lang="en-US" sz="1100" i="1" dirty="0"/>
              <a:t>9</a:t>
            </a:r>
            <a:r>
              <a:rPr lang="en-US" sz="1100" dirty="0"/>
              <a:t>(1), pp.1-14.</a:t>
            </a:r>
          </a:p>
          <a:p>
            <a:r>
              <a:rPr lang="en-US" sz="1100" dirty="0" err="1"/>
              <a:t>Felgate</a:t>
            </a:r>
            <a:r>
              <a:rPr lang="en-US" sz="1100" dirty="0"/>
              <a:t>, M. and </a:t>
            </a:r>
            <a:r>
              <a:rPr lang="en-US" sz="1100" dirty="0" err="1"/>
              <a:t>Fearne</a:t>
            </a:r>
            <a:r>
              <a:rPr lang="en-US" sz="1100" dirty="0"/>
              <a:t>, A., 2015. Analyzing the impact of supermarket promotions: a case study using </a:t>
            </a:r>
            <a:r>
              <a:rPr lang="en-US" sz="1100" dirty="0" err="1"/>
              <a:t>tesco</a:t>
            </a:r>
            <a:r>
              <a:rPr lang="en-US" sz="1100" dirty="0"/>
              <a:t> </a:t>
            </a:r>
            <a:r>
              <a:rPr lang="en-US" sz="1100" dirty="0" err="1"/>
              <a:t>clubcard</a:t>
            </a:r>
            <a:r>
              <a:rPr lang="en-US" sz="1100" dirty="0"/>
              <a:t> data in the UK. In </a:t>
            </a:r>
            <a:r>
              <a:rPr lang="en-US" sz="1100" i="1" dirty="0"/>
              <a:t>The Sustainable Global Marketplace</a:t>
            </a:r>
            <a:r>
              <a:rPr lang="en-US" sz="1100" dirty="0"/>
              <a:t> (pp. 471-475). Springer, Cham.</a:t>
            </a:r>
          </a:p>
          <a:p>
            <a:r>
              <a:rPr lang="en-US" sz="1100" dirty="0"/>
              <a:t>Ma, Y., Ding, J. and Hong, W., 2010. Delivering customer value based on service process: The example of Tesco. com. </a:t>
            </a:r>
            <a:r>
              <a:rPr lang="en-US" sz="1100" i="1" dirty="0"/>
              <a:t>International Business Research</a:t>
            </a:r>
            <a:r>
              <a:rPr lang="en-US" sz="1100" dirty="0"/>
              <a:t>, </a:t>
            </a:r>
            <a:r>
              <a:rPr lang="en-US" sz="1100" i="1" dirty="0"/>
              <a:t>3</a:t>
            </a:r>
            <a:r>
              <a:rPr lang="en-US" sz="1100" dirty="0"/>
              <a:t>(2), p.131.</a:t>
            </a:r>
          </a:p>
          <a:p>
            <a:r>
              <a:rPr lang="en-US" sz="1100" dirty="0"/>
              <a:t>Enders, A. and </a:t>
            </a:r>
            <a:r>
              <a:rPr lang="en-US" sz="1100" dirty="0" err="1"/>
              <a:t>Jelassi</a:t>
            </a:r>
            <a:r>
              <a:rPr lang="en-US" sz="1100" dirty="0"/>
              <a:t>, T., 2009. Leveraging Multichannel Retailing: The Experience of Tesco. com. </a:t>
            </a:r>
            <a:r>
              <a:rPr lang="en-US" sz="1100" i="1" dirty="0"/>
              <a:t>MIS Quarterly Executive</a:t>
            </a:r>
            <a:r>
              <a:rPr lang="en-US" sz="1100" dirty="0"/>
              <a:t>, </a:t>
            </a:r>
            <a:r>
              <a:rPr lang="en-US" sz="1100" i="1" dirty="0"/>
              <a:t>8</a:t>
            </a:r>
            <a:r>
              <a:rPr lang="en-US" sz="1100" dirty="0"/>
              <a:t>(2).</a:t>
            </a:r>
          </a:p>
          <a:p>
            <a:r>
              <a:rPr lang="en-US" sz="1100" dirty="0" err="1"/>
              <a:t>Ransley</a:t>
            </a:r>
            <a:r>
              <a:rPr lang="en-US" sz="1100" dirty="0"/>
              <a:t>, J.K., Donnelly, J.K., </a:t>
            </a:r>
            <a:r>
              <a:rPr lang="en-US" sz="1100" dirty="0" err="1"/>
              <a:t>Khara</a:t>
            </a:r>
            <a:r>
              <a:rPr lang="en-US" sz="1100" dirty="0"/>
              <a:t>, T.N., Botham, H., </a:t>
            </a:r>
            <a:r>
              <a:rPr lang="en-US" sz="1100" dirty="0" err="1"/>
              <a:t>Arnot</a:t>
            </a:r>
            <a:r>
              <a:rPr lang="en-US" sz="1100" dirty="0"/>
              <a:t>, H., Greenwood, D.C. and Cade, J.E., 2001. The use of supermarket till receipts to determine the fat and energy intake in a UK population. </a:t>
            </a:r>
            <a:r>
              <a:rPr lang="en-US" sz="1100" i="1" dirty="0"/>
              <a:t>Public health nutrition</a:t>
            </a:r>
            <a:r>
              <a:rPr lang="en-US" sz="1100" dirty="0"/>
              <a:t>, </a:t>
            </a:r>
            <a:r>
              <a:rPr lang="en-US" sz="1100" i="1" dirty="0"/>
              <a:t>4</a:t>
            </a:r>
            <a:r>
              <a:rPr lang="en-US" sz="1100" dirty="0"/>
              <a:t>(6), pp.1279-1286.</a:t>
            </a:r>
          </a:p>
          <a:p>
            <a:r>
              <a:rPr lang="en-US" sz="1100" dirty="0" err="1"/>
              <a:t>Ju</a:t>
            </a:r>
            <a:r>
              <a:rPr lang="en-US" sz="1100" dirty="0"/>
              <a:t>, Z. and Li, Y., 2011, November. Analysis on Internet of Things (IOT) based on the" Subway Supermarket" e-commerce mode of TESCO. In </a:t>
            </a:r>
            <a:r>
              <a:rPr lang="en-US" sz="1100" i="1" dirty="0"/>
              <a:t>2011 International Conference on Information Management, Innovation Management and Industrial Engineering</a:t>
            </a:r>
            <a:r>
              <a:rPr lang="en-US" sz="1100" dirty="0"/>
              <a:t> (Vol. 2, pp. 430-433). IEEE.</a:t>
            </a:r>
          </a:p>
          <a:p>
            <a:r>
              <a:rPr lang="en-US" sz="1100" dirty="0"/>
              <a:t>Dillon, N., 2015. From market trader to global player: oral history and corporate culture in Tesco, Britain's largest supermarket. </a:t>
            </a:r>
            <a:r>
              <a:rPr lang="en-US" sz="1100" i="1" dirty="0"/>
              <a:t>Oral History</a:t>
            </a:r>
            <a:r>
              <a:rPr lang="en-US" sz="1100" dirty="0"/>
              <a:t>, pp.52-62.</a:t>
            </a:r>
          </a:p>
        </p:txBody>
      </p:sp>
    </p:spTree>
    <p:extLst>
      <p:ext uri="{BB962C8B-B14F-4D97-AF65-F5344CB8AC3E}">
        <p14:creationId xmlns:p14="http://schemas.microsoft.com/office/powerpoint/2010/main" val="4019921025"/>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25</TotalTime>
  <Words>3376</Words>
  <Application>Microsoft Office PowerPoint</Application>
  <PresentationFormat>Widescreen</PresentationFormat>
  <Paragraphs>76</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Times New Roman</vt:lpstr>
      <vt:lpstr>Tw Cen MT</vt:lpstr>
      <vt:lpstr>Droplet</vt:lpstr>
      <vt:lpstr>BMSW4003 Digital Skills and Research Methods    Group Presentation   by- shipon miah  Richard Chambers Muhammad shabbir  </vt:lpstr>
      <vt:lpstr>Introduction </vt:lpstr>
      <vt:lpstr>Background of Tesco </vt:lpstr>
      <vt:lpstr> The challenge(s) before the introduction of modern technology; </vt:lpstr>
      <vt:lpstr> The challenge(s) before the introduction of modern technology; </vt:lpstr>
      <vt:lpstr>Insights to the modern technology introduced </vt:lpstr>
      <vt:lpstr>Insights to the modern technology introduced </vt:lpstr>
      <vt:lpstr>The impact of the technology introduced </vt:lpstr>
      <vt:lpstr>The impact of the technology introduced </vt:lpstr>
      <vt:lpstr>Lessons that can be drawn from the case study </vt:lpstr>
      <vt:lpstr>Lessons that can be drawn from the case study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My Computer</dc:creator>
  <cp:lastModifiedBy>My Computer</cp:lastModifiedBy>
  <cp:revision>1</cp:revision>
  <dcterms:created xsi:type="dcterms:W3CDTF">2022-06-29T11:48:06Z</dcterms:created>
  <dcterms:modified xsi:type="dcterms:W3CDTF">2022-06-29T23:00:26Z</dcterms:modified>
</cp:coreProperties>
</file>