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31"/>
  </p:notesMasterIdLst>
  <p:sldIdLst>
    <p:sldId id="258" r:id="rId2"/>
    <p:sldId id="410" r:id="rId3"/>
    <p:sldId id="411" r:id="rId4"/>
    <p:sldId id="412" r:id="rId5"/>
    <p:sldId id="414" r:id="rId6"/>
    <p:sldId id="415" r:id="rId7"/>
    <p:sldId id="423" r:id="rId8"/>
    <p:sldId id="419" r:id="rId9"/>
    <p:sldId id="420" r:id="rId10"/>
    <p:sldId id="409" r:id="rId11"/>
    <p:sldId id="406" r:id="rId12"/>
    <p:sldId id="353" r:id="rId13"/>
    <p:sldId id="354" r:id="rId14"/>
    <p:sldId id="355" r:id="rId15"/>
    <p:sldId id="329" r:id="rId16"/>
    <p:sldId id="331" r:id="rId17"/>
    <p:sldId id="341" r:id="rId18"/>
    <p:sldId id="431" r:id="rId19"/>
    <p:sldId id="430" r:id="rId20"/>
    <p:sldId id="422" r:id="rId21"/>
    <p:sldId id="421" r:id="rId22"/>
    <p:sldId id="424" r:id="rId23"/>
    <p:sldId id="425" r:id="rId24"/>
    <p:sldId id="426" r:id="rId25"/>
    <p:sldId id="427" r:id="rId26"/>
    <p:sldId id="428" r:id="rId27"/>
    <p:sldId id="429" r:id="rId28"/>
    <p:sldId id="432" r:id="rId29"/>
    <p:sldId id="433" r:id="rId30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DA0033"/>
    <a:srgbClr val="007DC3"/>
    <a:srgbClr val="8A8AA3"/>
    <a:srgbClr val="007BC1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532" autoAdjust="0"/>
  </p:normalViewPr>
  <p:slideViewPr>
    <p:cSldViewPr>
      <p:cViewPr varScale="1">
        <p:scale>
          <a:sx n="83" d="100"/>
          <a:sy n="83" d="100"/>
        </p:scale>
        <p:origin x="147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spPr>
            <a:ln>
              <a:noFill/>
            </a:ln>
          </c:spPr>
          <c:dPt>
            <c:idx val="0"/>
            <c:bubble3D val="0"/>
            <c:spPr>
              <a:solidFill>
                <a:schemeClr val="tx2">
                  <a:lumMod val="40000"/>
                  <a:lumOff val="60000"/>
                </a:schemeClr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9648-4D4B-B67F-AD025F08831E}"/>
              </c:ext>
            </c:extLst>
          </c:dPt>
          <c:dPt>
            <c:idx val="1"/>
            <c:bubble3D val="0"/>
            <c:spPr>
              <a:solidFill>
                <a:schemeClr val="bg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9648-4D4B-B67F-AD025F08831E}"/>
              </c:ext>
            </c:extLst>
          </c:dPt>
          <c:dLbls>
            <c:dLbl>
              <c:idx val="0"/>
              <c:layout>
                <c:manualLayout>
                  <c:x val="-0.15871026538349373"/>
                  <c:y val="-0.25043592741530851"/>
                </c:manualLayout>
              </c:layout>
              <c:tx>
                <c:rich>
                  <a:bodyPr/>
                  <a:lstStyle/>
                  <a:p>
                    <a:r>
                      <a:rPr lang="en-US" sz="2800" dirty="0"/>
                      <a:t>Equity</a:t>
                    </a:r>
                  </a:p>
                  <a:p>
                    <a:fld id="{FC55E438-7A41-4290-98A3-7C1A01B2537F}" type="VALUE">
                      <a:rPr lang="en-US" sz="2800" smtClean="0"/>
                      <a:pPr/>
                      <a:t>[VALUE]</a:t>
                    </a:fld>
                    <a:r>
                      <a:rPr lang="en-US" sz="2800" dirty="0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9648-4D4B-B67F-AD025F08831E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 sz="2800" dirty="0"/>
                      <a:t>Debt</a:t>
                    </a:r>
                  </a:p>
                  <a:p>
                    <a:fld id="{4926EB00-8948-4DFF-B5A6-781664B73BB5}" type="VALUE">
                      <a:rPr lang="en-US" sz="2800" smtClean="0"/>
                      <a:pPr/>
                      <a:t>[VALUE]</a:t>
                    </a:fld>
                    <a:r>
                      <a:rPr lang="en-US" sz="2800" dirty="0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9648-4D4B-B67F-AD025F08831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36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val>
            <c:numRef>
              <c:f>Sheet1!$F$19:$F$20</c:f>
              <c:numCache>
                <c:formatCode>General</c:formatCode>
                <c:ptCount val="2"/>
                <c:pt idx="0">
                  <c:v>70</c:v>
                </c:pt>
                <c:pt idx="1">
                  <c:v>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9648-4D4B-B67F-AD025F0883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tx2">
        <a:lumMod val="75000"/>
      </a:schemeClr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0" i="0" u="none" strike="noStrike" kern="1200" spc="0" baseline="0">
                <a:solidFill>
                  <a:srgbClr val="FFFF00"/>
                </a:solidFill>
                <a:latin typeface="+mn-lt"/>
                <a:ea typeface="+mn-ea"/>
                <a:cs typeface="+mn-cs"/>
              </a:defRPr>
            </a:pPr>
            <a:r>
              <a:rPr lang="en-US" sz="1600">
                <a:solidFill>
                  <a:srgbClr val="FFFF00"/>
                </a:solidFill>
              </a:rPr>
              <a:t>Effects of gearing onearnings per share (EPS)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spc="0" baseline="0">
              <a:solidFill>
                <a:srgbClr val="FFFF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4630406776076069"/>
          <c:y val="0.17171296296296296"/>
          <c:w val="0.66260130945170304"/>
          <c:h val="0.62271617089530473"/>
        </c:manualLayout>
      </c:layout>
      <c:scatterChart>
        <c:scatterStyle val="smoothMarker"/>
        <c:varyColors val="0"/>
        <c:ser>
          <c:idx val="0"/>
          <c:order val="0"/>
          <c:tx>
            <c:v>Company A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'Poor year to excellent year'!$C$9:$H$9</c:f>
              <c:numCache>
                <c:formatCode>0%</c:formatCode>
                <c:ptCount val="6"/>
                <c:pt idx="0">
                  <c:v>0</c:v>
                </c:pt>
                <c:pt idx="1">
                  <c:v>0.05</c:v>
                </c:pt>
                <c:pt idx="2">
                  <c:v>0.1</c:v>
                </c:pt>
                <c:pt idx="3">
                  <c:v>0.15</c:v>
                </c:pt>
                <c:pt idx="4">
                  <c:v>0.2</c:v>
                </c:pt>
                <c:pt idx="5">
                  <c:v>0.25</c:v>
                </c:pt>
              </c:numCache>
            </c:numRef>
          </c:xVal>
          <c:yVal>
            <c:numRef>
              <c:f>'Poor year to excellent year'!$C$17:$H$17</c:f>
              <c:numCache>
                <c:formatCode>0.0</c:formatCode>
                <c:ptCount val="6"/>
                <c:pt idx="0" formatCode="General">
                  <c:v>0</c:v>
                </c:pt>
                <c:pt idx="1">
                  <c:v>3.5000000000000004</c:v>
                </c:pt>
                <c:pt idx="2">
                  <c:v>7.0000000000000009</c:v>
                </c:pt>
                <c:pt idx="3">
                  <c:v>10.5</c:v>
                </c:pt>
                <c:pt idx="4">
                  <c:v>14.000000000000002</c:v>
                </c:pt>
                <c:pt idx="5">
                  <c:v>17.5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06B0-4410-B01A-5F111D12763D}"/>
            </c:ext>
          </c:extLst>
        </c:ser>
        <c:ser>
          <c:idx val="1"/>
          <c:order val="1"/>
          <c:tx>
            <c:v>Company B</c:v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'Poor year to excellent year'!$J$9:$O$9</c:f>
              <c:numCache>
                <c:formatCode>0%</c:formatCode>
                <c:ptCount val="6"/>
                <c:pt idx="0">
                  <c:v>0</c:v>
                </c:pt>
                <c:pt idx="1">
                  <c:v>0.05</c:v>
                </c:pt>
                <c:pt idx="2">
                  <c:v>0.1</c:v>
                </c:pt>
                <c:pt idx="3">
                  <c:v>0.15</c:v>
                </c:pt>
                <c:pt idx="4">
                  <c:v>0.2</c:v>
                </c:pt>
                <c:pt idx="5">
                  <c:v>0.25</c:v>
                </c:pt>
              </c:numCache>
            </c:numRef>
          </c:xVal>
          <c:yVal>
            <c:numRef>
              <c:f>'Poor year to excellent year'!$J$17:$O$17</c:f>
              <c:numCache>
                <c:formatCode>0.0</c:formatCode>
                <c:ptCount val="6"/>
                <c:pt idx="0">
                  <c:v>-10</c:v>
                </c:pt>
                <c:pt idx="1">
                  <c:v>0</c:v>
                </c:pt>
                <c:pt idx="2">
                  <c:v>7.0000000000000009</c:v>
                </c:pt>
                <c:pt idx="3">
                  <c:v>14.000000000000002</c:v>
                </c:pt>
                <c:pt idx="4">
                  <c:v>21</c:v>
                </c:pt>
                <c:pt idx="5">
                  <c:v>28.000000000000004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06B0-4410-B01A-5F111D1276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67334528"/>
        <c:axId val="167335488"/>
      </c:scatterChart>
      <c:valAx>
        <c:axId val="16733452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rgbClr val="FFFF00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>
                    <a:solidFill>
                      <a:srgbClr val="FFFF00"/>
                    </a:solidFill>
                  </a:rPr>
                  <a:t>Rate of return (ROCE)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rgbClr val="FFFF00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%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rgbClr val="FFFF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7335488"/>
        <c:crosses val="autoZero"/>
        <c:crossBetween val="midCat"/>
      </c:valAx>
      <c:valAx>
        <c:axId val="1673354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400" b="0" i="0" u="none" strike="noStrike" kern="1200" baseline="0">
                    <a:solidFill>
                      <a:srgbClr val="FFFF00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400">
                    <a:solidFill>
                      <a:srgbClr val="FFFF00"/>
                    </a:solidFill>
                  </a:rPr>
                  <a:t>EPS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400" b="0" i="0" u="none" strike="noStrike" kern="1200" baseline="0">
                  <a:solidFill>
                    <a:srgbClr val="FFFF00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rgbClr val="FFFF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733452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rgbClr val="FFFF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rgbClr val="FFFF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ayout>
        <c:manualLayout>
          <c:xMode val="edge"/>
          <c:yMode val="edge"/>
          <c:x val="0.82991076115485563"/>
          <c:y val="0.13822646164311123"/>
          <c:w val="0.15906119373967142"/>
          <c:h val="0.2373212084783765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tx2">
        <a:lumMod val="75000"/>
      </a:schemeClr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>
            <a:extLst>
              <a:ext uri="{FF2B5EF4-FFF2-40B4-BE49-F238E27FC236}">
                <a16:creationId xmlns:a16="http://schemas.microsoft.com/office/drawing/2014/main" id="{0E6E02CB-0AE8-50F6-9F68-B00E612584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9875" name="Notes Placeholder 2">
            <a:extLst>
              <a:ext uri="{FF2B5EF4-FFF2-40B4-BE49-F238E27FC236}">
                <a16:creationId xmlns:a16="http://schemas.microsoft.com/office/drawing/2014/main" id="{B722939C-ADC6-C9C7-1695-42B9B643A3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79876" name="Slide Number Placeholder 3">
            <a:extLst>
              <a:ext uri="{FF2B5EF4-FFF2-40B4-BE49-F238E27FC236}">
                <a16:creationId xmlns:a16="http://schemas.microsoft.com/office/drawing/2014/main" id="{455043ED-8175-9BAA-B800-E10F1B2AF03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1814BC98-DD1B-4840-A94E-3FE3A8D38040}" type="slidenum">
              <a:rPr lang="en-GB" altLang="en-US"/>
              <a:pPr/>
              <a:t>15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1152128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608512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0E7E2-58FD-0222-5E51-56AE17B90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AB5ED3-8D91-0227-04DD-5110C2FEE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10/10/2023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A05B8B-543C-F215-DC3C-326170C163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22906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10/10/2023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10/10/2023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10/10/2023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10/10/2023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7761175"/>
      </p:ext>
    </p:extLst>
  </p:cSld>
  <p:clrMapOvr>
    <a:masterClrMapping/>
  </p:clrMapOvr>
  <p:transition>
    <p:dissolv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386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E3A8A35-5FF9-B73E-F060-7FD6D38629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9FD1761-189C-CD5C-D66C-8FB67A449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461FB1F-F8C8-18E2-109F-46DD88ECA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16333C-5813-454A-815D-39D372ED0B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92323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43608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0" y="1043608"/>
            <a:ext cx="9144000" cy="4689648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9712E4-0EBE-60BF-3C1D-AEE1D8A63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82183-C77F-79FA-7056-6582EC5D2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F76E8-AC7C-55A0-2508-ED39401AD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D462FC-F386-442C-8A82-2F609F8E8C5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9939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em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0" y="980728"/>
            <a:ext cx="9144000" cy="475252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90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74" r:id="rId13"/>
    <p:sldLayoutId id="2147483687" r:id="rId14"/>
    <p:sldLayoutId id="2147483688" r:id="rId15"/>
    <p:sldLayoutId id="2147483689" r:id="rId16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2">
              <a:lumMod val="75000"/>
            </a:schemeClr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2">
              <a:lumMod val="40000"/>
              <a:lumOff val="6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2">
              <a:lumMod val="40000"/>
              <a:lumOff val="6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40000"/>
              <a:lumOff val="6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2">
              <a:lumMod val="40000"/>
              <a:lumOff val="6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2">
              <a:lumMod val="40000"/>
              <a:lumOff val="6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4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noFill/>
        </p:spPr>
        <p:txBody>
          <a:bodyPr>
            <a:no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MBA</a:t>
            </a:r>
            <a:br>
              <a:rPr lang="en-GB" sz="4800" dirty="0">
                <a:solidFill>
                  <a:srgbClr val="FFFF00"/>
                </a:solidFill>
              </a:rPr>
            </a:br>
            <a:r>
              <a:rPr lang="en-GB" sz="4800" dirty="0">
                <a:solidFill>
                  <a:srgbClr val="FFFF00"/>
                </a:solidFill>
              </a:rPr>
              <a:t> Corporate Finance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3717032"/>
            <a:ext cx="8496944" cy="1752600"/>
          </a:xfrm>
          <a:noFill/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Capital structure and weighted average cost of capital (WACC)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/>
          <a:lstStyle/>
          <a:p>
            <a:fld id="{C2C2459C-41A3-4DEE-9162-AED796F61C72}" type="slidenum">
              <a:rPr lang="en-GB" smtClean="0"/>
              <a:pPr/>
              <a:t>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8088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AB7C4-FB2B-9C9F-F824-CF743C76D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Capital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35F2B-1D67-B275-F03A-10CEA6C0D6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Capital structure is the mix of debt and equity that a company chooses to finance its operations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Although there are some plc firms that finance by equity alone, such as Greggs plc in the United Kingdom, this is rare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013E39-51EE-E83F-8047-90E5F94B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291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AB7C4-FB2B-9C9F-F824-CF743C76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07962"/>
          </a:xfrm>
        </p:spPr>
        <p:txBody>
          <a:bodyPr/>
          <a:lstStyle/>
          <a:p>
            <a:r>
              <a:rPr lang="en-GB" dirty="0"/>
              <a:t>Overview of debt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35F2B-1D67-B275-F03A-10CEA6C0D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07962"/>
            <a:ext cx="9144000" cy="4353286"/>
          </a:xfrm>
        </p:spPr>
        <p:txBody>
          <a:bodyPr>
            <a:normAutofit/>
          </a:bodyPr>
          <a:lstStyle/>
          <a:p>
            <a:pPr eaLnBrk="1" hangingPunct="1">
              <a:spcBef>
                <a:spcPct val="25000"/>
              </a:spcBef>
            </a:pPr>
            <a:r>
              <a:rPr lang="en-GB" altLang="en-US" sz="2000" dirty="0"/>
              <a:t>Debt is something that has to be repaid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2000" dirty="0"/>
              <a:t>Debt finance is less expensive than equity </a:t>
            </a:r>
          </a:p>
          <a:p>
            <a:pPr lvl="1" eaLnBrk="1" hangingPunct="1">
              <a:spcBef>
                <a:spcPct val="25000"/>
              </a:spcBef>
            </a:pPr>
            <a:r>
              <a:rPr lang="en-GB" altLang="en-US" sz="1600" dirty="0"/>
              <a:t>The costs of raising the funds</a:t>
            </a:r>
          </a:p>
          <a:p>
            <a:pPr lvl="1" eaLnBrk="1" hangingPunct="1">
              <a:spcBef>
                <a:spcPct val="25000"/>
              </a:spcBef>
            </a:pPr>
            <a:r>
              <a:rPr lang="en-GB" altLang="en-US" sz="1600" dirty="0"/>
              <a:t>The annual return required to attract investors is less</a:t>
            </a:r>
          </a:p>
          <a:p>
            <a:pPr lvl="1" eaLnBrk="1" hangingPunct="1">
              <a:spcBef>
                <a:spcPct val="25000"/>
              </a:spcBef>
            </a:pPr>
            <a:r>
              <a:rPr lang="en-GB" altLang="en-US" sz="1600" dirty="0"/>
              <a:t>Tax deductibility of interest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2000" dirty="0"/>
              <a:t>Lenders do not, generally, share in the value created by and extraordinarily successful business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2000" dirty="0"/>
              <a:t>Absence of voting power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2000" dirty="0"/>
              <a:t>When a company pays interest the tax authorities regard this as a cost of doing business and it can be used to reduce the taxable profit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2000" dirty="0"/>
              <a:t>Creditors are able to claim some, or all, of the assets of the firm in the event of non-compliance with the terms of the loan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013E39-51EE-E83F-8047-90E5F94B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237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AB7C4-FB2B-9C9F-F824-CF743C76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9144000" cy="1108609"/>
          </a:xfrm>
        </p:spPr>
        <p:txBody>
          <a:bodyPr/>
          <a:lstStyle/>
          <a:p>
            <a:r>
              <a:rPr lang="en-GB" dirty="0"/>
              <a:t>Overview of equity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35F2B-1D67-B275-F03A-10CEA6C0D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08608"/>
            <a:ext cx="9144000" cy="4552640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spcBef>
                <a:spcPct val="25000"/>
              </a:spcBef>
            </a:pPr>
            <a:r>
              <a:rPr lang="en-GB" altLang="en-US" sz="3200" dirty="0"/>
              <a:t>Ordinary shares represent the equity share capital of the firm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/>
              <a:t>Share in the rising prosperity of a company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/>
              <a:t>Owners of the firm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/>
              <a:t>The right to exercise control over the company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/>
              <a:t>Vote at shareholder meetings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/>
              <a:t>A right to receive a share of dividends distributed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/>
              <a:t>Each shareholder entitled to a copy of the annual report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/>
              <a:t>No agreement between ordinary shareholders and the company that the investor will receive back the original capital invested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/>
              <a:t>What ordinary shareholders receive depends on how well the company is managed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013E39-51EE-E83F-8047-90E5F94B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160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AB7C4-FB2B-9C9F-F824-CF743C76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74" y="17541"/>
            <a:ext cx="9128025" cy="504056"/>
          </a:xfrm>
        </p:spPr>
        <p:txBody>
          <a:bodyPr>
            <a:normAutofit fontScale="90000"/>
          </a:bodyPr>
          <a:lstStyle/>
          <a:p>
            <a:r>
              <a:rPr lang="en-GB" dirty="0"/>
              <a:t>Debt versus equity</a:t>
            </a:r>
          </a:p>
        </p:txBody>
      </p:sp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4C400313-98A9-445D-C59F-0BDA62DCFB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8873768"/>
              </p:ext>
            </p:extLst>
          </p:nvPr>
        </p:nvGraphicFramePr>
        <p:xfrm>
          <a:off x="15974" y="521597"/>
          <a:ext cx="9128025" cy="52080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8921">
                  <a:extLst>
                    <a:ext uri="{9D8B030D-6E8A-4147-A177-3AD203B41FA5}">
                      <a16:colId xmlns:a16="http://schemas.microsoft.com/office/drawing/2014/main" val="3470229787"/>
                    </a:ext>
                  </a:extLst>
                </a:gridCol>
                <a:gridCol w="3557894">
                  <a:extLst>
                    <a:ext uri="{9D8B030D-6E8A-4147-A177-3AD203B41FA5}">
                      <a16:colId xmlns:a16="http://schemas.microsoft.com/office/drawing/2014/main" val="1595599370"/>
                    </a:ext>
                  </a:extLst>
                </a:gridCol>
                <a:gridCol w="3651210">
                  <a:extLst>
                    <a:ext uri="{9D8B030D-6E8A-4147-A177-3AD203B41FA5}">
                      <a16:colId xmlns:a16="http://schemas.microsoft.com/office/drawing/2014/main" val="1561886642"/>
                    </a:ext>
                  </a:extLst>
                </a:gridCol>
              </a:tblGrid>
              <a:tr h="47346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Debt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Equity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0863335"/>
                  </a:ext>
                </a:extLst>
              </a:tr>
              <a:tr h="2651391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rgbClr val="ABE1FF"/>
                          </a:solidFill>
                        </a:rPr>
                        <a:t>Advantages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ABE1FF"/>
                          </a:solidFill>
                        </a:rPr>
                        <a:t>Less expensive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ABE1FF"/>
                          </a:solidFill>
                        </a:rPr>
                        <a:t>Interest can be tax deductible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ABE1FF"/>
                          </a:solidFill>
                        </a:rPr>
                        <a:t>Introduces leverage opportunities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ABE1FF"/>
                          </a:solidFill>
                        </a:rPr>
                        <a:t>Lenders do not generally share in any increased value created by the loan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ABE1FF"/>
                          </a:solidFill>
                        </a:rPr>
                        <a:t>Owners of the firm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ABE1FF"/>
                          </a:solidFill>
                        </a:rPr>
                        <a:t>Share in the profits and growth of the firm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ABE1FF"/>
                          </a:solidFill>
                        </a:rPr>
                        <a:t>Right to receive a share of any dividend paid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ABE1FF"/>
                          </a:solidFill>
                        </a:rPr>
                        <a:t>Ordinary shareholders have a right to vote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ABE1FF"/>
                          </a:solidFill>
                        </a:rPr>
                        <a:t>Right to exercise control over the company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1817258"/>
                  </a:ext>
                </a:extLst>
              </a:tr>
              <a:tr h="2083236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rgbClr val="ABE1FF"/>
                          </a:solidFill>
                        </a:rPr>
                        <a:t>Disadvantages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ABE1FF"/>
                          </a:solidFill>
                        </a:rPr>
                        <a:t>Has to be repaid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ABE1FF"/>
                          </a:solidFill>
                        </a:rPr>
                        <a:t>Absence of voting power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ABE1FF"/>
                          </a:solidFill>
                        </a:rPr>
                        <a:t>Creditors are able to claim some, or all, of the assets of the firm in the vent of non-compliance with the terms of the loan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ABE1FF"/>
                          </a:solidFill>
                        </a:rPr>
                        <a:t>No agreement for the repayment of the capital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ABE1FF"/>
                          </a:solidFill>
                        </a:rPr>
                        <a:t>Last to be paid in liquidations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ABE1FF"/>
                          </a:solidFill>
                        </a:rPr>
                        <a:t>More risky when gearing increases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9434766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013E39-51EE-E83F-8047-90E5F94B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C14B72-39C4-CF8A-A1C4-D0E24673A428}"/>
              </a:ext>
            </a:extLst>
          </p:cNvPr>
          <p:cNvSpPr txBox="1"/>
          <p:nvPr/>
        </p:nvSpPr>
        <p:spPr>
          <a:xfrm>
            <a:off x="3350754" y="604063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ABE1FF"/>
                </a:solidFill>
              </a:rPr>
              <a:t>V</a:t>
            </a:r>
            <a:r>
              <a:rPr lang="en-GB" baseline="-25000" dirty="0" err="1">
                <a:solidFill>
                  <a:srgbClr val="ABE1FF"/>
                </a:solidFill>
              </a:rPr>
              <a:t>d</a:t>
            </a:r>
            <a:endParaRPr lang="en-GB" dirty="0">
              <a:solidFill>
                <a:srgbClr val="ABE1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6C1670-2B35-8405-A0B8-1DF259BF7361}"/>
              </a:ext>
            </a:extLst>
          </p:cNvPr>
          <p:cNvSpPr txBox="1"/>
          <p:nvPr/>
        </p:nvSpPr>
        <p:spPr>
          <a:xfrm>
            <a:off x="3945090" y="6009592"/>
            <a:ext cx="505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ABE1FF"/>
                </a:solidFill>
              </a:rPr>
              <a:t>V</a:t>
            </a:r>
            <a:r>
              <a:rPr lang="en-GB" baseline="-25000" dirty="0" err="1">
                <a:solidFill>
                  <a:srgbClr val="ABE1FF"/>
                </a:solidFill>
              </a:rPr>
              <a:t>e</a:t>
            </a:r>
            <a:endParaRPr lang="en-GB" dirty="0">
              <a:solidFill>
                <a:srgbClr val="ABE1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3BAB21-6C62-1B2F-8B94-D7519D5E9467}"/>
              </a:ext>
            </a:extLst>
          </p:cNvPr>
          <p:cNvSpPr txBox="1"/>
          <p:nvPr/>
        </p:nvSpPr>
        <p:spPr>
          <a:xfrm>
            <a:off x="4405755" y="592162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ABE1FF"/>
                </a:solidFill>
              </a:rPr>
              <a:t>V</a:t>
            </a:r>
            <a:r>
              <a:rPr lang="en-GB" baseline="-25000" dirty="0" err="1">
                <a:solidFill>
                  <a:srgbClr val="ABE1FF"/>
                </a:solidFill>
              </a:rPr>
              <a:t>d</a:t>
            </a:r>
            <a:endParaRPr lang="en-GB" dirty="0">
              <a:solidFill>
                <a:srgbClr val="ABE1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0906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AB7C4-FB2B-9C9F-F824-CF743C76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51910"/>
          </a:xfrm>
        </p:spPr>
        <p:txBody>
          <a:bodyPr/>
          <a:lstStyle/>
          <a:p>
            <a:r>
              <a:rPr lang="en-GB" dirty="0"/>
              <a:t>Formalised equation - 1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013E39-51EE-E83F-8047-90E5F94B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49643E-F3CB-110D-1CB1-B68A81EEE68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1567513"/>
            <a:ext cx="9144000" cy="413036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0" indent="0">
              <a:buNone/>
            </a:pPr>
            <a:endParaRPr lang="en-GB" dirty="0">
              <a:solidFill>
                <a:srgbClr val="ABE1FF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ABE1FF"/>
                </a:solidFill>
              </a:rPr>
              <a:t>Cost of capital (k)   =                  </a:t>
            </a:r>
          </a:p>
          <a:p>
            <a:pPr marL="0" indent="0">
              <a:buNone/>
            </a:pPr>
            <a:r>
              <a:rPr lang="en-GB" dirty="0">
                <a:solidFill>
                  <a:srgbClr val="ABE1FF"/>
                </a:solidFill>
              </a:rPr>
              <a:t>                     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ABE1FF"/>
                </a:solidFill>
              </a:rPr>
              <a:t>Where…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ABE1FF"/>
                </a:solidFill>
              </a:rPr>
              <a:t>K = the cost of capital (WACC)</a:t>
            </a:r>
          </a:p>
          <a:p>
            <a:pPr marL="0" indent="0">
              <a:buNone/>
            </a:pPr>
            <a:r>
              <a:rPr lang="en-GB" sz="2400" dirty="0" err="1">
                <a:solidFill>
                  <a:srgbClr val="ABE1FF"/>
                </a:solidFill>
              </a:rPr>
              <a:t>V</a:t>
            </a:r>
            <a:r>
              <a:rPr lang="en-GB" sz="2400" baseline="-25000" dirty="0" err="1">
                <a:solidFill>
                  <a:srgbClr val="ABE1FF"/>
                </a:solidFill>
              </a:rPr>
              <a:t>e</a:t>
            </a:r>
            <a:r>
              <a:rPr lang="en-GB" sz="2400" dirty="0">
                <a:solidFill>
                  <a:srgbClr val="ABE1FF"/>
                </a:solidFill>
              </a:rPr>
              <a:t> = the value of equity</a:t>
            </a:r>
          </a:p>
          <a:p>
            <a:pPr marL="0" indent="0">
              <a:buNone/>
            </a:pPr>
            <a:r>
              <a:rPr lang="en-GB" sz="2400" dirty="0" err="1">
                <a:solidFill>
                  <a:srgbClr val="ABE1FF"/>
                </a:solidFill>
              </a:rPr>
              <a:t>V</a:t>
            </a:r>
            <a:r>
              <a:rPr lang="en-GB" sz="2400" baseline="-25000" dirty="0" err="1">
                <a:solidFill>
                  <a:srgbClr val="ABE1FF"/>
                </a:solidFill>
              </a:rPr>
              <a:t>d</a:t>
            </a:r>
            <a:r>
              <a:rPr lang="en-GB" sz="2400" dirty="0">
                <a:solidFill>
                  <a:srgbClr val="ABE1FF"/>
                </a:solidFill>
              </a:rPr>
              <a:t> = the value of debt</a:t>
            </a:r>
          </a:p>
          <a:p>
            <a:pPr marL="0" indent="0">
              <a:buNone/>
            </a:pPr>
            <a:endParaRPr lang="en-GB" dirty="0">
              <a:solidFill>
                <a:srgbClr val="ABE1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1EBB6F3-D99F-819A-71FA-42F9EB133E64}"/>
              </a:ext>
            </a:extLst>
          </p:cNvPr>
          <p:cNvCxnSpPr/>
          <p:nvPr/>
        </p:nvCxnSpPr>
        <p:spPr>
          <a:xfrm>
            <a:off x="4716016" y="2399131"/>
            <a:ext cx="1152128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E611FC7F-5172-4C37-A854-9B7844ADE6A4}"/>
              </a:ext>
            </a:extLst>
          </p:cNvPr>
          <p:cNvGrpSpPr/>
          <p:nvPr/>
        </p:nvGrpSpPr>
        <p:grpSpPr>
          <a:xfrm>
            <a:off x="4591328" y="1854788"/>
            <a:ext cx="3730260" cy="1088686"/>
            <a:chOff x="4591328" y="1849054"/>
            <a:chExt cx="3730260" cy="1088686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2A7B7BF-14E0-42A2-5532-2131C1262ABF}"/>
                </a:ext>
              </a:extLst>
            </p:cNvPr>
            <p:cNvSpPr txBox="1"/>
            <p:nvPr/>
          </p:nvSpPr>
          <p:spPr>
            <a:xfrm>
              <a:off x="4591328" y="1849054"/>
              <a:ext cx="2074073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rgbClr val="ABE1FF"/>
                  </a:solidFill>
                </a:rPr>
                <a:t>    </a:t>
              </a:r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e</a:t>
              </a:r>
              <a:endParaRPr lang="en-GB" sz="3200" baseline="-25000" dirty="0">
                <a:solidFill>
                  <a:srgbClr val="ABE1FF"/>
                </a:solidFill>
              </a:endParaRPr>
            </a:p>
            <a:p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e</a:t>
              </a:r>
              <a:r>
                <a:rPr lang="en-GB" sz="3200" dirty="0">
                  <a:solidFill>
                    <a:srgbClr val="ABE1FF"/>
                  </a:solidFill>
                </a:rPr>
                <a:t> + </a:t>
              </a:r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d</a:t>
              </a:r>
              <a:r>
                <a:rPr lang="en-GB" sz="3200" dirty="0">
                  <a:solidFill>
                    <a:srgbClr val="ABE1FF"/>
                  </a:solidFill>
                </a:rPr>
                <a:t>  +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E2DED3E-4044-A8D9-50E3-E26FD873E9AF}"/>
                </a:ext>
              </a:extLst>
            </p:cNvPr>
            <p:cNvSpPr txBox="1"/>
            <p:nvPr/>
          </p:nvSpPr>
          <p:spPr>
            <a:xfrm>
              <a:off x="6601676" y="1860522"/>
              <a:ext cx="1719912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rgbClr val="ABE1FF"/>
                  </a:solidFill>
                </a:rPr>
                <a:t>    </a:t>
              </a:r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d</a:t>
              </a:r>
              <a:endParaRPr lang="en-GB" sz="3200" baseline="-25000" dirty="0">
                <a:solidFill>
                  <a:srgbClr val="ABE1FF"/>
                </a:solidFill>
              </a:endParaRPr>
            </a:p>
            <a:p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e</a:t>
              </a:r>
              <a:r>
                <a:rPr lang="en-GB" sz="3200" dirty="0">
                  <a:solidFill>
                    <a:srgbClr val="ABE1FF"/>
                  </a:solidFill>
                </a:rPr>
                <a:t> + </a:t>
              </a:r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d</a:t>
              </a:r>
              <a:r>
                <a:rPr lang="en-GB" sz="3200" dirty="0">
                  <a:solidFill>
                    <a:srgbClr val="ABE1FF"/>
                  </a:solidFill>
                </a:rPr>
                <a:t> </a:t>
              </a:r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643A54A-5AF3-1310-3E1B-E5347397C5D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659979" y="2399131"/>
              <a:ext cx="1186332" cy="11468"/>
            </a:xfrm>
            <a:prstGeom prst="line">
              <a:avLst/>
            </a:prstGeom>
            <a:ln w="222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83400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AB7C4-FB2B-9C9F-F824-CF743C76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533" y="0"/>
            <a:ext cx="9143999" cy="873209"/>
          </a:xfrm>
        </p:spPr>
        <p:txBody>
          <a:bodyPr/>
          <a:lstStyle/>
          <a:p>
            <a:r>
              <a:rPr lang="en-GB" dirty="0"/>
              <a:t>Formalised equation - 2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013E39-51EE-E83F-8047-90E5F94B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49643E-F3CB-110D-1CB1-B68A81EEE68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-8245" y="873209"/>
            <a:ext cx="9143998" cy="496751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ABE1FF"/>
                </a:solidFill>
              </a:rPr>
              <a:t>This can now be expanded to…</a:t>
            </a:r>
          </a:p>
          <a:p>
            <a:pPr marL="0" indent="0">
              <a:buNone/>
            </a:pPr>
            <a:endParaRPr lang="en-GB" dirty="0">
              <a:solidFill>
                <a:srgbClr val="ABE1FF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ABE1FF"/>
                </a:solidFill>
              </a:rPr>
              <a:t>(k)  = </a:t>
            </a:r>
            <a:r>
              <a:rPr lang="en-GB" dirty="0" err="1">
                <a:solidFill>
                  <a:srgbClr val="ABE1FF"/>
                </a:solidFill>
              </a:rPr>
              <a:t>k</a:t>
            </a:r>
            <a:r>
              <a:rPr lang="en-GB" baseline="-25000" dirty="0" err="1">
                <a:solidFill>
                  <a:srgbClr val="ABE1FF"/>
                </a:solidFill>
              </a:rPr>
              <a:t>e</a:t>
            </a:r>
            <a:endParaRPr lang="en-GB" dirty="0">
              <a:solidFill>
                <a:srgbClr val="ABE1FF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rgbClr val="ABE1FF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ABE1FF"/>
                </a:solidFill>
              </a:rPr>
              <a:t>Where…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ABE1FF"/>
                </a:solidFill>
              </a:rPr>
              <a:t>K = WACC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ABE1FF"/>
                </a:solidFill>
              </a:rPr>
              <a:t>K</a:t>
            </a:r>
            <a:r>
              <a:rPr lang="en-GB" sz="2000" baseline="-25000" dirty="0" err="1">
                <a:solidFill>
                  <a:srgbClr val="ABE1FF"/>
                </a:solidFill>
              </a:rPr>
              <a:t>e</a:t>
            </a:r>
            <a:r>
              <a:rPr lang="en-GB" sz="2000" dirty="0">
                <a:solidFill>
                  <a:srgbClr val="ABE1FF"/>
                </a:solidFill>
              </a:rPr>
              <a:t> = the cost of equity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ABE1FF"/>
                </a:solidFill>
              </a:rPr>
              <a:t>K</a:t>
            </a:r>
            <a:r>
              <a:rPr lang="en-GB" sz="2000" baseline="-25000" dirty="0" err="1">
                <a:solidFill>
                  <a:srgbClr val="ABE1FF"/>
                </a:solidFill>
              </a:rPr>
              <a:t>d</a:t>
            </a:r>
            <a:r>
              <a:rPr lang="en-GB" sz="2000" baseline="-25000" dirty="0">
                <a:solidFill>
                  <a:srgbClr val="ABE1FF"/>
                </a:solidFill>
              </a:rPr>
              <a:t> </a:t>
            </a:r>
            <a:r>
              <a:rPr lang="en-GB" sz="2000" dirty="0">
                <a:solidFill>
                  <a:srgbClr val="ABE1FF"/>
                </a:solidFill>
              </a:rPr>
              <a:t>= the cost of debt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ABE1FF"/>
                </a:solidFill>
              </a:rPr>
              <a:t>V</a:t>
            </a:r>
            <a:r>
              <a:rPr lang="en-GB" sz="2000" baseline="-25000" dirty="0" err="1">
                <a:solidFill>
                  <a:srgbClr val="ABE1FF"/>
                </a:solidFill>
              </a:rPr>
              <a:t>e</a:t>
            </a:r>
            <a:r>
              <a:rPr lang="en-GB" sz="2000" dirty="0">
                <a:solidFill>
                  <a:srgbClr val="ABE1FF"/>
                </a:solidFill>
              </a:rPr>
              <a:t> = the market value of equity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ABE1FF"/>
                </a:solidFill>
              </a:rPr>
              <a:t>V</a:t>
            </a:r>
            <a:r>
              <a:rPr lang="en-GB" sz="2000" baseline="-25000" dirty="0" err="1">
                <a:solidFill>
                  <a:srgbClr val="ABE1FF"/>
                </a:solidFill>
              </a:rPr>
              <a:t>d</a:t>
            </a:r>
            <a:r>
              <a:rPr lang="en-GB" sz="2000" dirty="0">
                <a:solidFill>
                  <a:srgbClr val="ABE1FF"/>
                </a:solidFill>
              </a:rPr>
              <a:t> = the market value of debt</a:t>
            </a:r>
          </a:p>
          <a:p>
            <a:pPr marL="0" indent="0">
              <a:buNone/>
            </a:pPr>
            <a:endParaRPr lang="en-GB" sz="2000" dirty="0">
              <a:solidFill>
                <a:srgbClr val="ABE1FF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rgbClr val="ABE1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1EBB6F3-D99F-819A-71FA-42F9EB133E64}"/>
              </a:ext>
            </a:extLst>
          </p:cNvPr>
          <p:cNvCxnSpPr/>
          <p:nvPr/>
        </p:nvCxnSpPr>
        <p:spPr>
          <a:xfrm>
            <a:off x="2267744" y="2457564"/>
            <a:ext cx="1152128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643A54A-5AF3-1310-3E1B-E5347397C5D5}"/>
              </a:ext>
            </a:extLst>
          </p:cNvPr>
          <p:cNvCxnSpPr>
            <a:cxnSpLocks/>
          </p:cNvCxnSpPr>
          <p:nvPr/>
        </p:nvCxnSpPr>
        <p:spPr>
          <a:xfrm flipV="1">
            <a:off x="4673698" y="2482690"/>
            <a:ext cx="1296142" cy="11468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2983357D-3123-1E22-E98D-E533A4A4D324}"/>
              </a:ext>
            </a:extLst>
          </p:cNvPr>
          <p:cNvGrpSpPr/>
          <p:nvPr/>
        </p:nvGrpSpPr>
        <p:grpSpPr>
          <a:xfrm>
            <a:off x="1835696" y="1861351"/>
            <a:ext cx="4577012" cy="1403199"/>
            <a:chOff x="1838229" y="1852964"/>
            <a:chExt cx="4577012" cy="1403199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2A7B7BF-14E0-42A2-5532-2131C1262ABF}"/>
                </a:ext>
              </a:extLst>
            </p:cNvPr>
            <p:cNvSpPr txBox="1"/>
            <p:nvPr/>
          </p:nvSpPr>
          <p:spPr>
            <a:xfrm>
              <a:off x="2117713" y="1868026"/>
              <a:ext cx="2074073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rgbClr val="ABE1FF"/>
                  </a:solidFill>
                </a:rPr>
                <a:t>    </a:t>
              </a:r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e</a:t>
              </a:r>
              <a:endParaRPr lang="en-GB" sz="3200" baseline="-25000" dirty="0">
                <a:solidFill>
                  <a:srgbClr val="ABE1FF"/>
                </a:solidFill>
              </a:endParaRPr>
            </a:p>
            <a:p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e</a:t>
              </a:r>
              <a:r>
                <a:rPr lang="en-GB" sz="3200" dirty="0">
                  <a:solidFill>
                    <a:srgbClr val="ABE1FF"/>
                  </a:solidFill>
                </a:rPr>
                <a:t> + </a:t>
              </a:r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d</a:t>
              </a:r>
              <a:endParaRPr lang="en-GB" sz="3200" dirty="0">
                <a:solidFill>
                  <a:srgbClr val="ABE1FF"/>
                </a:solidFill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E2DED3E-4044-A8D9-50E3-E26FD873E9AF}"/>
                </a:ext>
              </a:extLst>
            </p:cNvPr>
            <p:cNvSpPr txBox="1"/>
            <p:nvPr/>
          </p:nvSpPr>
          <p:spPr>
            <a:xfrm>
              <a:off x="4695329" y="1852964"/>
              <a:ext cx="1719912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rgbClr val="ABE1FF"/>
                  </a:solidFill>
                </a:rPr>
                <a:t>    </a:t>
              </a:r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d</a:t>
              </a:r>
              <a:endParaRPr lang="en-GB" sz="3200" baseline="-25000" dirty="0">
                <a:solidFill>
                  <a:srgbClr val="ABE1FF"/>
                </a:solidFill>
              </a:endParaRPr>
            </a:p>
            <a:p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e</a:t>
              </a:r>
              <a:r>
                <a:rPr lang="en-GB" sz="3200" dirty="0">
                  <a:solidFill>
                    <a:srgbClr val="ABE1FF"/>
                  </a:solidFill>
                </a:rPr>
                <a:t> + </a:t>
              </a:r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d</a:t>
              </a:r>
              <a:r>
                <a:rPr lang="en-GB" sz="3200" dirty="0">
                  <a:solidFill>
                    <a:srgbClr val="ABE1FF"/>
                  </a:solidFill>
                </a:rPr>
                <a:t> </a:t>
              </a:r>
            </a:p>
          </p:txBody>
        </p:sp>
        <p:sp>
          <p:nvSpPr>
            <p:cNvPr id="6" name="Double Bracket 5">
              <a:extLst>
                <a:ext uri="{FF2B5EF4-FFF2-40B4-BE49-F238E27FC236}">
                  <a16:creationId xmlns:a16="http://schemas.microsoft.com/office/drawing/2014/main" id="{4FB7A075-9A4A-8F69-2596-42F186CF2627}"/>
                </a:ext>
              </a:extLst>
            </p:cNvPr>
            <p:cNvSpPr/>
            <p:nvPr/>
          </p:nvSpPr>
          <p:spPr>
            <a:xfrm>
              <a:off x="1838229" y="1960019"/>
              <a:ext cx="1852877" cy="1296144"/>
            </a:xfrm>
            <a:prstGeom prst="bracketPair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2B52417C-2C58-8AE8-FD91-887E4F27AA9F}"/>
                </a:ext>
              </a:extLst>
            </p:cNvPr>
            <p:cNvSpPr txBox="1"/>
            <p:nvPr/>
          </p:nvSpPr>
          <p:spPr>
            <a:xfrm>
              <a:off x="3585704" y="2254148"/>
              <a:ext cx="57606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dirty="0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+</a:t>
              </a:r>
            </a:p>
          </p:txBody>
        </p:sp>
        <p:sp>
          <p:nvSpPr>
            <p:cNvPr id="9" name="Double Bracket 8">
              <a:extLst>
                <a:ext uri="{FF2B5EF4-FFF2-40B4-BE49-F238E27FC236}">
                  <a16:creationId xmlns:a16="http://schemas.microsoft.com/office/drawing/2014/main" id="{E213CB81-9533-75A9-F090-B3C7DDEA2AB7}"/>
                </a:ext>
              </a:extLst>
            </p:cNvPr>
            <p:cNvSpPr/>
            <p:nvPr/>
          </p:nvSpPr>
          <p:spPr>
            <a:xfrm>
              <a:off x="4572000" y="2027555"/>
              <a:ext cx="1719912" cy="1161071"/>
            </a:xfrm>
            <a:prstGeom prst="bracketPair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AA36A71-7960-13B5-D6F1-D3B858EE4DED}"/>
                </a:ext>
              </a:extLst>
            </p:cNvPr>
            <p:cNvSpPr txBox="1"/>
            <p:nvPr/>
          </p:nvSpPr>
          <p:spPr>
            <a:xfrm>
              <a:off x="4000654" y="2226952"/>
              <a:ext cx="63611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dirty="0" err="1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k</a:t>
              </a:r>
              <a:r>
                <a:rPr lang="en-GB" sz="3600" baseline="-25000" dirty="0" err="1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d</a:t>
              </a:r>
              <a:endParaRPr lang="en-GB" sz="3600" baseline="-25000" dirty="0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23334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2C63A-BE81-8D6D-0A5E-115743AF16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Simplified equation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0E141-71B6-94EE-7DAB-55DDF5C6EB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can be simplified into weighted percentages…</a:t>
            </a:r>
          </a:p>
          <a:p>
            <a:r>
              <a:rPr lang="en-GB" dirty="0"/>
              <a:t>The % of equity + % of debt = 100%</a:t>
            </a:r>
          </a:p>
          <a:p>
            <a:r>
              <a:rPr lang="en-GB" dirty="0"/>
              <a:t>For example, a firm with £100m of capital</a:t>
            </a:r>
          </a:p>
          <a:p>
            <a:r>
              <a:rPr lang="en-GB" dirty="0"/>
              <a:t>Value of equity is £70m = 70%</a:t>
            </a:r>
          </a:p>
          <a:p>
            <a:r>
              <a:rPr lang="en-GB" dirty="0"/>
              <a:t>Value of debt is £30m = 30%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D3CD82-E247-CA09-8D58-39CDC6F60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527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0BF49FE-35DC-CD65-653D-7A1B98234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200" dirty="0">
                <a:solidFill>
                  <a:schemeClr val="tx1"/>
                </a:solidFill>
                <a:cs typeface="Calibri" panose="020F0502020204030204" pitchFamily="34" charset="0"/>
              </a:rPr>
              <a:t>Weighted Average Cost of Capital (WACC) - 1</a:t>
            </a:r>
            <a:endParaRPr lang="en-GB" sz="3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7D1A1-0DAB-D3E0-1D50-344ACFEBA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9</a:t>
            </a:fld>
            <a:endParaRPr lang="en-GB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5E4AA21-5BE2-A983-16F5-A2893D0D20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4268020"/>
              </p:ext>
            </p:extLst>
          </p:nvPr>
        </p:nvGraphicFramePr>
        <p:xfrm>
          <a:off x="0" y="1124744"/>
          <a:ext cx="9144000" cy="46085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28728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4">
            <a:extLst>
              <a:ext uri="{FF2B5EF4-FFF2-40B4-BE49-F238E27FC236}">
                <a16:creationId xmlns:a16="http://schemas.microsoft.com/office/drawing/2014/main" id="{D387750F-B3F5-84D1-49A9-28A1CF75CF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08720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dirty="0">
                <a:solidFill>
                  <a:schemeClr val="tx1"/>
                </a:solidFill>
                <a:cs typeface="Calibri" panose="020F0502020204030204" pitchFamily="34" charset="0"/>
              </a:rPr>
              <a:t>Weighted Average Cost of Capital (WACC) - 2 </a:t>
            </a:r>
            <a:br>
              <a:rPr lang="en-GB" altLang="en-US" sz="3600" dirty="0">
                <a:solidFill>
                  <a:schemeClr val="tx2">
                    <a:lumMod val="40000"/>
                    <a:lumOff val="60000"/>
                  </a:schemeClr>
                </a:solidFill>
                <a:cs typeface="Calibri" panose="020F0502020204030204" pitchFamily="34" charset="0"/>
              </a:rPr>
            </a:br>
            <a:r>
              <a:rPr lang="en-GB" altLang="en-US" sz="3600" dirty="0">
                <a:solidFill>
                  <a:schemeClr val="tx2">
                    <a:lumMod val="40000"/>
                    <a:lumOff val="60000"/>
                  </a:schemeClr>
                </a:solidFill>
                <a:cs typeface="Calibri" panose="020F0502020204030204" pitchFamily="34" charset="0"/>
              </a:rPr>
              <a:t>(WACC) -1</a:t>
            </a:r>
          </a:p>
        </p:txBody>
      </p:sp>
      <p:sp>
        <p:nvSpPr>
          <p:cNvPr id="39939" name="Rectangle 6">
            <a:extLst>
              <a:ext uri="{FF2B5EF4-FFF2-40B4-BE49-F238E27FC236}">
                <a16:creationId xmlns:a16="http://schemas.microsoft.com/office/drawing/2014/main" id="{FFFF92F3-D283-D8CA-2681-1AB88C0149C9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0" y="908720"/>
            <a:ext cx="9144000" cy="4824536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altLang="en-US" sz="3600" dirty="0"/>
              <a:t>Each source of finance is assigned a required rate of return, and then these are weighted in proportion to the share which each source of finance contributes to the company’s capital structure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solidFill>
                <a:schemeClr val="tx1">
                  <a:lumMod val="75000"/>
                  <a:lumOff val="25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73733" name="Slide Number Placeholder 1">
            <a:extLst>
              <a:ext uri="{FF2B5EF4-FFF2-40B4-BE49-F238E27FC236}">
                <a16:creationId xmlns:a16="http://schemas.microsoft.com/office/drawing/2014/main" id="{560BA8D8-7048-8CB0-535E-B6F887AA582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A96A734A-BC8E-45CB-969D-0F115B6BF510}" type="slidenum">
              <a:rPr lang="en-GB" altLang="en-US">
                <a:solidFill>
                  <a:schemeClr val="bg1"/>
                </a:solidFill>
              </a:rPr>
              <a:pPr/>
              <a:t>10</a:t>
            </a:fld>
            <a:endParaRPr lang="en-GB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D290094-E668-43E0-FAF6-3F3C41C70E37}"/>
              </a:ext>
            </a:extLst>
          </p:cNvPr>
          <p:cNvSpPr txBox="1"/>
          <p:nvPr/>
        </p:nvSpPr>
        <p:spPr>
          <a:xfrm>
            <a:off x="163451" y="2669103"/>
            <a:ext cx="1638300" cy="95410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dirty="0">
                <a:solidFill>
                  <a:schemeClr val="tx2">
                    <a:lumMod val="40000"/>
                    <a:lumOff val="60000"/>
                  </a:schemeClr>
                </a:solidFill>
                <a:cs typeface="Calibri" pitchFamily="34" charset="0"/>
              </a:rPr>
              <a:t>% of equity</a:t>
            </a:r>
          </a:p>
        </p:txBody>
      </p:sp>
      <p:sp>
        <p:nvSpPr>
          <p:cNvPr id="74755" name="TextBox 5">
            <a:extLst>
              <a:ext uri="{FF2B5EF4-FFF2-40B4-BE49-F238E27FC236}">
                <a16:creationId xmlns:a16="http://schemas.microsoft.com/office/drawing/2014/main" id="{40D0FA79-5F94-467D-818B-DA920189DF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7438" y="2617788"/>
            <a:ext cx="1439862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GB" altLang="en-US" sz="2400" b="1">
                <a:latin typeface="Calibri" panose="020F0502020204030204" pitchFamily="34" charset="0"/>
                <a:cs typeface="Calibri" panose="020F0502020204030204" pitchFamily="34" charset="0"/>
              </a:rPr>
              <a:t>Cost of Equity</a:t>
            </a:r>
          </a:p>
        </p:txBody>
      </p:sp>
      <p:sp>
        <p:nvSpPr>
          <p:cNvPr id="74756" name="TextBox 6">
            <a:extLst>
              <a:ext uri="{FF2B5EF4-FFF2-40B4-BE49-F238E27FC236}">
                <a16:creationId xmlns:a16="http://schemas.microsoft.com/office/drawing/2014/main" id="{B00A632F-4866-2A10-2086-F4FC77DA3C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41577" y="2615232"/>
            <a:ext cx="1223963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GB" alt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Cost of Debt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7F5820-368B-6165-526C-B2D345508410}"/>
              </a:ext>
            </a:extLst>
          </p:cNvPr>
          <p:cNvSpPr txBox="1"/>
          <p:nvPr/>
        </p:nvSpPr>
        <p:spPr>
          <a:xfrm>
            <a:off x="7331025" y="2664153"/>
            <a:ext cx="1584325" cy="95410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dirty="0">
                <a:solidFill>
                  <a:schemeClr val="tx2">
                    <a:lumMod val="40000"/>
                    <a:lumOff val="60000"/>
                  </a:schemeClr>
                </a:solidFill>
                <a:cs typeface="Calibri" pitchFamily="34" charset="0"/>
              </a:rPr>
              <a:t>% of debt</a:t>
            </a:r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2A5E1741-0797-D1D1-7AA4-31C78C3C6C9B}"/>
              </a:ext>
            </a:extLst>
          </p:cNvPr>
          <p:cNvSpPr/>
          <p:nvPr/>
        </p:nvSpPr>
        <p:spPr>
          <a:xfrm>
            <a:off x="1845804" y="2956863"/>
            <a:ext cx="539303" cy="2919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5FA5AC78-062D-A6EB-398B-BB646208D5FF}"/>
              </a:ext>
            </a:extLst>
          </p:cNvPr>
          <p:cNvSpPr/>
          <p:nvPr/>
        </p:nvSpPr>
        <p:spPr>
          <a:xfrm rot="10800000">
            <a:off x="6798048" y="2981729"/>
            <a:ext cx="465485" cy="2504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2" name="Bent-Up Arrow 11">
            <a:extLst>
              <a:ext uri="{FF2B5EF4-FFF2-40B4-BE49-F238E27FC236}">
                <a16:creationId xmlns:a16="http://schemas.microsoft.com/office/drawing/2014/main" id="{13E32921-1610-6F73-EDE8-C451B86DA397}"/>
              </a:ext>
            </a:extLst>
          </p:cNvPr>
          <p:cNvSpPr/>
          <p:nvPr/>
        </p:nvSpPr>
        <p:spPr>
          <a:xfrm rot="10800000">
            <a:off x="4708898" y="2871787"/>
            <a:ext cx="865187" cy="1152525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5" name="Bent-Up Arrow 14">
            <a:extLst>
              <a:ext uri="{FF2B5EF4-FFF2-40B4-BE49-F238E27FC236}">
                <a16:creationId xmlns:a16="http://schemas.microsoft.com/office/drawing/2014/main" id="{DDBEA38D-28A5-8089-651D-83EB37887177}"/>
              </a:ext>
            </a:extLst>
          </p:cNvPr>
          <p:cNvSpPr/>
          <p:nvPr/>
        </p:nvSpPr>
        <p:spPr>
          <a:xfrm flipV="1">
            <a:off x="3487799" y="2852737"/>
            <a:ext cx="865188" cy="1152525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814F425-A067-9AE9-29B0-D1EF3D4B75E8}"/>
              </a:ext>
            </a:extLst>
          </p:cNvPr>
          <p:cNvSpPr txBox="1"/>
          <p:nvPr/>
        </p:nvSpPr>
        <p:spPr>
          <a:xfrm>
            <a:off x="1978024" y="4509120"/>
            <a:ext cx="5184775" cy="9540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dirty="0">
                <a:solidFill>
                  <a:schemeClr val="tx2">
                    <a:lumMod val="40000"/>
                    <a:lumOff val="60000"/>
                  </a:schemeClr>
                </a:solidFill>
                <a:cs typeface="Calibri" pitchFamily="34" charset="0"/>
              </a:rPr>
              <a:t>Weighted Average Cost of Capital (WACC)</a:t>
            </a:r>
          </a:p>
        </p:txBody>
      </p:sp>
      <p:sp>
        <p:nvSpPr>
          <p:cNvPr id="74763" name="Slide Number Placeholder 1">
            <a:extLst>
              <a:ext uri="{FF2B5EF4-FFF2-40B4-BE49-F238E27FC236}">
                <a16:creationId xmlns:a16="http://schemas.microsoft.com/office/drawing/2014/main" id="{06E64202-A76C-7234-6ED9-B6575A08A61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FD24A170-7330-4BFE-87E2-C486AE5984BF}" type="slidenum">
              <a:rPr lang="en-GB" altLang="en-US">
                <a:solidFill>
                  <a:schemeClr val="bg1"/>
                </a:solidFill>
              </a:rPr>
              <a:pPr/>
              <a:t>11</a:t>
            </a:fld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74764" name="Rectangle 4">
            <a:extLst>
              <a:ext uri="{FF2B5EF4-FFF2-40B4-BE49-F238E27FC236}">
                <a16:creationId xmlns:a16="http://schemas.microsoft.com/office/drawing/2014/main" id="{4A9A21D6-AC19-580A-B470-CAF7426C12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3617"/>
            <a:ext cx="9143999" cy="6890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685800" indent="-28257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95885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233488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1508125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1965325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422525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2879725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336925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Weighted Average Cost of Capital (WACC) - 3</a:t>
            </a:r>
          </a:p>
        </p:txBody>
      </p:sp>
    </p:spTree>
  </p:cSld>
  <p:clrMapOvr>
    <a:masterClrMapping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1" name="Rectangle 4">
            <a:extLst>
              <a:ext uri="{FF2B5EF4-FFF2-40B4-BE49-F238E27FC236}">
                <a16:creationId xmlns:a16="http://schemas.microsoft.com/office/drawing/2014/main" id="{3E36D70C-DCB4-A686-6381-54345213A4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600" dirty="0">
                <a:cs typeface="Calibri" panose="020F0502020204030204" pitchFamily="34" charset="0"/>
              </a:rPr>
              <a:t>Weighted Average Cost of Capital (WACC) - 3</a:t>
            </a:r>
          </a:p>
        </p:txBody>
      </p:sp>
      <p:sp>
        <p:nvSpPr>
          <p:cNvPr id="75780" name="Content Placeholder 8">
            <a:extLst>
              <a:ext uri="{FF2B5EF4-FFF2-40B4-BE49-F238E27FC236}">
                <a16:creationId xmlns:a16="http://schemas.microsoft.com/office/drawing/2014/main" id="{642D8114-C1A0-5EB0-0711-723AFBC936C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dirty="0">
                <a:solidFill>
                  <a:schemeClr val="tx2">
                    <a:lumMod val="40000"/>
                    <a:lumOff val="6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If a business is funded entirely by debt which has an interest rate of 10%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75779" name="Slide Number Placeholder 2">
            <a:extLst>
              <a:ext uri="{FF2B5EF4-FFF2-40B4-BE49-F238E27FC236}">
                <a16:creationId xmlns:a16="http://schemas.microsoft.com/office/drawing/2014/main" id="{912E0E73-CE40-F999-9F3C-E53AF194A6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35C07D3F-CB4A-4666-95FC-A650B66B3DDB}" type="slidenum">
              <a:rPr lang="en-GB" altLang="en-US">
                <a:solidFill>
                  <a:schemeClr val="bg1"/>
                </a:solidFill>
              </a:rPr>
              <a:pPr/>
              <a:t>12</a:t>
            </a:fld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916668-9ED9-6A1F-D56C-1143D5903AB2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2339752" y="3212976"/>
            <a:ext cx="5040560" cy="1541463"/>
          </a:xfrm>
          <a:solidFill>
            <a:schemeClr val="tx2">
              <a:lumMod val="75000"/>
            </a:schemeClr>
          </a:solidFill>
        </p:spPr>
        <p:txBody>
          <a:bodyPr rtlCol="0">
            <a:normAutofit fontScale="47500" lnSpcReduction="20000"/>
          </a:bodyPr>
          <a:lstStyle/>
          <a:p>
            <a:pPr marL="365760" indent="-256032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cs typeface="Calibri" pitchFamily="34" charset="0"/>
              </a:rPr>
              <a:t> </a:t>
            </a:r>
            <a:r>
              <a:rPr lang="en-GB" altLang="en-US" sz="8000" dirty="0">
                <a:solidFill>
                  <a:schemeClr val="tx2">
                    <a:lumMod val="40000"/>
                    <a:lumOff val="6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cost of capital will  obviously be 10%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5" name="Rectangle 4">
            <a:extLst>
              <a:ext uri="{FF2B5EF4-FFF2-40B4-BE49-F238E27FC236}">
                <a16:creationId xmlns:a16="http://schemas.microsoft.com/office/drawing/2014/main" id="{F1382180-29F4-0B97-2BCF-DFB78B294C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600" dirty="0">
                <a:cs typeface="Calibri" panose="020F0502020204030204" pitchFamily="34" charset="0"/>
              </a:rPr>
              <a:t>Weighted Average Cost of Capital </a:t>
            </a:r>
            <a:br>
              <a:rPr lang="en-GB" altLang="en-US" sz="3600" dirty="0">
                <a:cs typeface="Calibri" panose="020F0502020204030204" pitchFamily="34" charset="0"/>
              </a:rPr>
            </a:br>
            <a:r>
              <a:rPr lang="en-GB" altLang="en-US" sz="3600" dirty="0">
                <a:cs typeface="Calibri" panose="020F0502020204030204" pitchFamily="34" charset="0"/>
              </a:rPr>
              <a:t>(WACC) - 4</a:t>
            </a:r>
          </a:p>
        </p:txBody>
      </p:sp>
      <p:sp>
        <p:nvSpPr>
          <p:cNvPr id="76804" name="Content Placeholder 6">
            <a:extLst>
              <a:ext uri="{FF2B5EF4-FFF2-40B4-BE49-F238E27FC236}">
                <a16:creationId xmlns:a16="http://schemas.microsoft.com/office/drawing/2014/main" id="{AE85B949-76A4-A341-8278-7E375477B1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dirty="0">
                <a:solidFill>
                  <a:schemeClr val="tx2">
                    <a:lumMod val="40000"/>
                    <a:lumOff val="6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If a business is funded entirely by equity which has a return of 20%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76803" name="Slide Number Placeholder 2">
            <a:extLst>
              <a:ext uri="{FF2B5EF4-FFF2-40B4-BE49-F238E27FC236}">
                <a16:creationId xmlns:a16="http://schemas.microsoft.com/office/drawing/2014/main" id="{ABBE4ED1-4082-EDFF-6523-DA23EC561EB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DA54B351-042E-4F4C-A38A-333B6F183F8E}" type="slidenum">
              <a:rPr lang="en-GB" altLang="en-US">
                <a:solidFill>
                  <a:schemeClr val="bg1"/>
                </a:solidFill>
              </a:rPr>
              <a:pPr/>
              <a:t>13</a:t>
            </a:fld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D5E66D-44D0-EAC0-33CF-6FD32E8864B8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763688" y="2924944"/>
            <a:ext cx="4824536" cy="1584325"/>
          </a:xfrm>
          <a:solidFill>
            <a:schemeClr val="tx2">
              <a:lumMod val="75000"/>
            </a:schemeClr>
          </a:solidFill>
        </p:spPr>
        <p:txBody>
          <a:bodyPr rtlCol="0"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800" dirty="0">
                <a:solidFill>
                  <a:schemeClr val="tx2">
                    <a:lumMod val="40000"/>
                    <a:lumOff val="60000"/>
                  </a:schemeClr>
                </a:solidFill>
                <a:cs typeface="Calibri" pitchFamily="34" charset="0"/>
              </a:rPr>
              <a:t> </a:t>
            </a:r>
            <a:r>
              <a:rPr lang="en-GB" altLang="en-US" sz="3600" dirty="0">
                <a:solidFill>
                  <a:schemeClr val="tx2">
                    <a:lumMod val="40000"/>
                    <a:lumOff val="6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cost of capital will  obviously be … 20%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5A5A30-C6FB-A748-B150-59DDC76C6B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17994"/>
            <a:ext cx="9144000" cy="4615261"/>
          </a:xfrm>
          <a:solidFill>
            <a:schemeClr val="tx2">
              <a:lumMod val="75000"/>
            </a:schemeClr>
          </a:solidFill>
        </p:spPr>
        <p:txBody>
          <a:bodyPr rtlCol="0"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800" dirty="0">
                <a:solidFill>
                  <a:schemeClr val="tx2">
                    <a:lumMod val="40000"/>
                    <a:lumOff val="60000"/>
                  </a:schemeClr>
                </a:solidFill>
                <a:cs typeface="Calibri" pitchFamily="34" charset="0"/>
              </a:rPr>
              <a:t> But what will the cost of capital be now ?</a:t>
            </a:r>
          </a:p>
        </p:txBody>
      </p:sp>
      <p:sp>
        <p:nvSpPr>
          <p:cNvPr id="77831" name="Slide Number Placeholder 2">
            <a:extLst>
              <a:ext uri="{FF2B5EF4-FFF2-40B4-BE49-F238E27FC236}">
                <a16:creationId xmlns:a16="http://schemas.microsoft.com/office/drawing/2014/main" id="{244B600E-8AE7-8227-4337-C323F7DCA32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770F7CC8-C33F-45B9-A6F0-FCF85AEA1506}" type="slidenum">
              <a:rPr lang="en-GB" altLang="en-US">
                <a:solidFill>
                  <a:schemeClr val="bg1"/>
                </a:solidFill>
              </a:rPr>
              <a:pPr/>
              <a:t>14</a:t>
            </a:fld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DFE699-3F20-959A-0024-2DFF43303B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79712" y="2968162"/>
            <a:ext cx="1785938" cy="132343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/>
            <a:r>
              <a:rPr lang="en-GB" altLang="en-US" sz="40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Debt </a:t>
            </a:r>
          </a:p>
          <a:p>
            <a:pPr algn="ctr" eaLnBrk="1" hangingPunct="1"/>
            <a:r>
              <a:rPr lang="en-GB" altLang="en-US" sz="40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75%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6AEF6A-F581-C30A-0BAA-2D8EFD69AF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8064" y="2951956"/>
            <a:ext cx="1785938" cy="132343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GB" altLang="en-US" sz="40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Equity 25%</a:t>
            </a:r>
          </a:p>
        </p:txBody>
      </p:sp>
      <p:sp>
        <p:nvSpPr>
          <p:cNvPr id="77832" name="Rectangle 4">
            <a:extLst>
              <a:ext uri="{FF2B5EF4-FFF2-40B4-BE49-F238E27FC236}">
                <a16:creationId xmlns:a16="http://schemas.microsoft.com/office/drawing/2014/main" id="{CB9CE019-6D99-41DC-B8DB-2B7D81655407}"/>
              </a:ext>
            </a:extLst>
          </p:cNvPr>
          <p:cNvSpPr txBox="1">
            <a:spLocks noChangeArrowheads="1"/>
          </p:cNvSpPr>
          <p:nvPr/>
        </p:nvSpPr>
        <p:spPr bwMode="gray">
          <a:xfrm>
            <a:off x="0" y="-25005"/>
            <a:ext cx="9144000" cy="1143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685800" indent="-28257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95885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233488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1508125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1965325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422525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2879725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336925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Weighted Average Cost of Capital (WACC) - 5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>
            <a:extLst>
              <a:ext uri="{FF2B5EF4-FFF2-40B4-BE49-F238E27FC236}">
                <a16:creationId xmlns:a16="http://schemas.microsoft.com/office/drawing/2014/main" id="{570B13B5-714A-E178-7FAA-AE2EB0FEF9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512" y="219074"/>
            <a:ext cx="8640960" cy="709613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dirty="0">
                <a:cs typeface="Calibri" panose="020F0502020204030204" pitchFamily="34" charset="0"/>
              </a:rPr>
              <a:t>WACC example 1</a:t>
            </a:r>
          </a:p>
        </p:txBody>
      </p:sp>
      <p:sp>
        <p:nvSpPr>
          <p:cNvPr id="78851" name="Rectangle 3">
            <a:extLst>
              <a:ext uri="{FF2B5EF4-FFF2-40B4-BE49-F238E27FC236}">
                <a16:creationId xmlns:a16="http://schemas.microsoft.com/office/drawing/2014/main" id="{E3536002-7764-5FCD-376D-F8266464A35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512" y="1124744"/>
            <a:ext cx="8640960" cy="4392488"/>
          </a:xfrm>
        </p:spPr>
        <p:txBody>
          <a:bodyPr/>
          <a:lstStyle/>
          <a:p>
            <a:pPr eaLnBrk="1" hangingPunct="1"/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XYZ plc is funded 75% by debt and 25% by equity. On average debt holders require a 10% return on their investment and shareholders require a 20% return.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The WACC is therefore…</a:t>
            </a:r>
            <a:r>
              <a:rPr lang="en-GB" altLang="en-US" sz="2800" dirty="0">
                <a:cs typeface="Calibri" panose="020F0502020204030204" pitchFamily="34" charset="0"/>
              </a:rPr>
              <a:t>	</a:t>
            </a:r>
          </a:p>
          <a:p>
            <a:pPr eaLnBrk="1" hangingPunct="1">
              <a:buFontTx/>
              <a:buNone/>
            </a:pPr>
            <a:r>
              <a:rPr lang="en-GB" altLang="en-US" sz="2800" dirty="0">
                <a:cs typeface="Calibri" panose="020F0502020204030204" pitchFamily="34" charset="0"/>
              </a:rPr>
              <a:t>	</a:t>
            </a:r>
          </a:p>
        </p:txBody>
      </p:sp>
      <p:sp>
        <p:nvSpPr>
          <p:cNvPr id="78852" name="Slide Number Placeholder 1">
            <a:extLst>
              <a:ext uri="{FF2B5EF4-FFF2-40B4-BE49-F238E27FC236}">
                <a16:creationId xmlns:a16="http://schemas.microsoft.com/office/drawing/2014/main" id="{7FF1A31B-36C5-EECF-8925-DF0AF8DF9FE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1764EF07-FAE3-4347-A9AC-02D41DD13C6F}" type="slidenum">
              <a:rPr lang="en-GB" altLang="en-US">
                <a:solidFill>
                  <a:schemeClr val="bg1"/>
                </a:solidFill>
              </a:rPr>
              <a:pPr/>
              <a:t>15</a:t>
            </a:fld>
            <a:endParaRPr lang="en-GB" altLang="en-US">
              <a:solidFill>
                <a:schemeClr val="bg1"/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DEA2053-82BF-5667-BD4C-5D9C39529B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9691548"/>
              </p:ext>
            </p:extLst>
          </p:nvPr>
        </p:nvGraphicFramePr>
        <p:xfrm>
          <a:off x="1451992" y="3140968"/>
          <a:ext cx="6096000" cy="20129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4048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Source of funding</a:t>
                      </a:r>
                    </a:p>
                  </a:txBody>
                  <a:tcPr marT="45749" marB="45749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Percentage (%)</a:t>
                      </a:r>
                    </a:p>
                  </a:txBody>
                  <a:tcPr marT="45749" marB="45749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Rate </a:t>
                      </a:r>
                    </a:p>
                    <a:p>
                      <a:pPr algn="ctr"/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(%)</a:t>
                      </a:r>
                    </a:p>
                  </a:txBody>
                  <a:tcPr marT="45749" marB="45749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Cost (WACC)</a:t>
                      </a:r>
                    </a:p>
                  </a:txBody>
                  <a:tcPr marT="45749" marB="45749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489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Debt</a:t>
                      </a: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75</a:t>
                      </a: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</a:t>
                      </a: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7.5%</a:t>
                      </a:r>
                    </a:p>
                  </a:txBody>
                  <a:tcPr marT="45749" marB="4574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489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Equity</a:t>
                      </a: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25</a:t>
                      </a: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</a:t>
                      </a: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5.0%</a:t>
                      </a:r>
                    </a:p>
                  </a:txBody>
                  <a:tcPr marT="45749" marB="4574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489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Total</a:t>
                      </a: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100</a:t>
                      </a: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12.0%</a:t>
                      </a:r>
                    </a:p>
                  </a:txBody>
                  <a:tcPr marT="45749" marB="4574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6">
            <a:extLst>
              <a:ext uri="{FF2B5EF4-FFF2-40B4-BE49-F238E27FC236}">
                <a16:creationId xmlns:a16="http://schemas.microsoft.com/office/drawing/2014/main" id="{597A19A2-16BD-AAE7-BE13-2BD9B6E479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algn="ctr" eaLnBrk="1" hangingPunct="1"/>
            <a:r>
              <a:rPr lang="en-GB" altLang="en-US" dirty="0">
                <a:cs typeface="Calibri" panose="020F0502020204030204" pitchFamily="34" charset="0"/>
              </a:rPr>
              <a:t>WACC example 2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C29EF29-2B29-076B-6FDA-6CF0A738F8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0899" name="Slide Number Placeholder 1">
            <a:extLst>
              <a:ext uri="{FF2B5EF4-FFF2-40B4-BE49-F238E27FC236}">
                <a16:creationId xmlns:a16="http://schemas.microsoft.com/office/drawing/2014/main" id="{8842DF61-B690-249D-824B-357398CC200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82115CEB-E0E8-4646-BDFF-05DB88ABC685}" type="slidenum">
              <a:rPr lang="en-GB" altLang="en-US">
                <a:solidFill>
                  <a:schemeClr val="bg1"/>
                </a:solidFill>
              </a:rPr>
              <a:pPr/>
              <a:t>16</a:t>
            </a:fld>
            <a:endParaRPr lang="en-GB" altLang="en-US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B4C7898-1396-6403-ACA6-189EC7928C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7042996"/>
              </p:ext>
            </p:extLst>
          </p:nvPr>
        </p:nvGraphicFramePr>
        <p:xfrm>
          <a:off x="815186" y="2132856"/>
          <a:ext cx="7513627" cy="323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963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929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4592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7840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2293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Source of funding</a:t>
                      </a:r>
                    </a:p>
                  </a:txBody>
                  <a:tcPr marL="91431" marR="91431" marT="45710" marB="4571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Percentage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(%)</a:t>
                      </a:r>
                    </a:p>
                  </a:txBody>
                  <a:tcPr marL="91431" marR="91431" marT="45710" marB="4571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Rate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(%)</a:t>
                      </a:r>
                    </a:p>
                  </a:txBody>
                  <a:tcPr marL="91431" marR="91431" marT="45710" marB="4571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Cost (WACC)</a:t>
                      </a:r>
                    </a:p>
                  </a:txBody>
                  <a:tcPr marL="91431" marR="91431" marT="45710" marB="4571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136">
                <a:tc>
                  <a:txBody>
                    <a:bodyPr/>
                    <a:lstStyle/>
                    <a:p>
                      <a:pPr algn="l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Ordinary shares</a:t>
                      </a: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70</a:t>
                      </a: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</a:t>
                      </a: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5.6%</a:t>
                      </a:r>
                    </a:p>
                  </a:txBody>
                  <a:tcPr marL="91431" marR="91431" marT="45710" marB="4571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0493">
                <a:tc>
                  <a:txBody>
                    <a:bodyPr/>
                    <a:lstStyle/>
                    <a:p>
                      <a:pPr algn="l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Long-term loans</a:t>
                      </a: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30</a:t>
                      </a: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</a:t>
                      </a: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3.0%</a:t>
                      </a:r>
                    </a:p>
                  </a:txBody>
                  <a:tcPr marL="91431" marR="91431" marT="45710" marB="4571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8136">
                <a:tc>
                  <a:txBody>
                    <a:bodyPr/>
                    <a:lstStyle/>
                    <a:p>
                      <a:pPr algn="l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WACC</a:t>
                      </a: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100</a:t>
                      </a: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8.6%</a:t>
                      </a:r>
                    </a:p>
                  </a:txBody>
                  <a:tcPr marL="91431" marR="91431" marT="45710" marB="4571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>
            <a:extLst>
              <a:ext uri="{FF2B5EF4-FFF2-40B4-BE49-F238E27FC236}">
                <a16:creationId xmlns:a16="http://schemas.microsoft.com/office/drawing/2014/main" id="{232AAE14-8788-7875-7B15-87B8E8AAC3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algn="ctr" eaLnBrk="1" hangingPunct="1"/>
            <a:r>
              <a:rPr lang="en-GB" altLang="en-US" dirty="0">
                <a:cs typeface="Calibri" panose="020F0502020204030204" pitchFamily="34" charset="0"/>
              </a:rPr>
              <a:t>WACC example 3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2138D77-8142-2480-F74A-29492ECA70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1923" name="Slide Number Placeholder 1">
            <a:extLst>
              <a:ext uri="{FF2B5EF4-FFF2-40B4-BE49-F238E27FC236}">
                <a16:creationId xmlns:a16="http://schemas.microsoft.com/office/drawing/2014/main" id="{F106C56B-0CD4-AC4C-1F4C-43BBD2B21D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A32DD2AF-2E85-426B-B5DC-E0105149675D}" type="slidenum">
              <a:rPr lang="en-GB" altLang="en-US">
                <a:solidFill>
                  <a:schemeClr val="bg1"/>
                </a:solidFill>
              </a:rPr>
              <a:pPr/>
              <a:t>17</a:t>
            </a:fld>
            <a:endParaRPr lang="en-GB" altLang="en-US">
              <a:solidFill>
                <a:schemeClr val="bg1"/>
              </a:solidFill>
            </a:endParaRP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CBBA231-C457-FE11-184D-1C7F850DE3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9712372"/>
              </p:ext>
            </p:extLst>
          </p:nvPr>
        </p:nvGraphicFramePr>
        <p:xfrm>
          <a:off x="1115616" y="1874561"/>
          <a:ext cx="6624736" cy="32917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50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34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981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381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14339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Source of funding</a:t>
                      </a:r>
                    </a:p>
                  </a:txBody>
                  <a:tcPr marL="91431" marR="91431" marT="45717" marB="45717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Percentage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(%)</a:t>
                      </a:r>
                    </a:p>
                  </a:txBody>
                  <a:tcPr marL="91431" marR="91431" marT="45717" marB="45717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Rate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(%)</a:t>
                      </a:r>
                    </a:p>
                  </a:txBody>
                  <a:tcPr marL="91431" marR="91431" marT="45717" marB="45717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Cost (WACC) (%)</a:t>
                      </a:r>
                    </a:p>
                  </a:txBody>
                  <a:tcPr marL="91431" marR="91431" marT="45717" marB="45717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1666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Overdraft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15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0.300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666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Debentures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12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12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1.440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1666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Bank loans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0.420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1666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Ordinary shares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70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3.500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1666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Preference shares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0.800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1666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WACC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100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6.460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36D7A-6919-15BE-AEDF-6EEB06710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rmAutofit fontScale="90000"/>
          </a:bodyPr>
          <a:lstStyle/>
          <a:p>
            <a:r>
              <a:rPr lang="en-GB" dirty="0"/>
              <a:t>Effects of gearing on earnings per share (EPS) - 1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AC3863-9974-62B2-546D-5A80E6368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18</a:t>
            </a:fld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B8709AA-A22A-D35F-2863-57DDCAE0F1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5441094"/>
              </p:ext>
            </p:extLst>
          </p:nvPr>
        </p:nvGraphicFramePr>
        <p:xfrm>
          <a:off x="0" y="1556792"/>
          <a:ext cx="9144001" cy="467333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34092">
                  <a:extLst>
                    <a:ext uri="{9D8B030D-6E8A-4147-A177-3AD203B41FA5}">
                      <a16:colId xmlns:a16="http://schemas.microsoft.com/office/drawing/2014/main" val="2843874824"/>
                    </a:ext>
                  </a:extLst>
                </a:gridCol>
                <a:gridCol w="426107">
                  <a:extLst>
                    <a:ext uri="{9D8B030D-6E8A-4147-A177-3AD203B41FA5}">
                      <a16:colId xmlns:a16="http://schemas.microsoft.com/office/drawing/2014/main" val="1272082219"/>
                    </a:ext>
                  </a:extLst>
                </a:gridCol>
                <a:gridCol w="426107">
                  <a:extLst>
                    <a:ext uri="{9D8B030D-6E8A-4147-A177-3AD203B41FA5}">
                      <a16:colId xmlns:a16="http://schemas.microsoft.com/office/drawing/2014/main" val="3933486680"/>
                    </a:ext>
                  </a:extLst>
                </a:gridCol>
                <a:gridCol w="658216">
                  <a:extLst>
                    <a:ext uri="{9D8B030D-6E8A-4147-A177-3AD203B41FA5}">
                      <a16:colId xmlns:a16="http://schemas.microsoft.com/office/drawing/2014/main" val="3847331973"/>
                    </a:ext>
                  </a:extLst>
                </a:gridCol>
                <a:gridCol w="658216">
                  <a:extLst>
                    <a:ext uri="{9D8B030D-6E8A-4147-A177-3AD203B41FA5}">
                      <a16:colId xmlns:a16="http://schemas.microsoft.com/office/drawing/2014/main" val="3019092923"/>
                    </a:ext>
                  </a:extLst>
                </a:gridCol>
                <a:gridCol w="623573">
                  <a:extLst>
                    <a:ext uri="{9D8B030D-6E8A-4147-A177-3AD203B41FA5}">
                      <a16:colId xmlns:a16="http://schemas.microsoft.com/office/drawing/2014/main" val="3073360289"/>
                    </a:ext>
                  </a:extLst>
                </a:gridCol>
                <a:gridCol w="623573">
                  <a:extLst>
                    <a:ext uri="{9D8B030D-6E8A-4147-A177-3AD203B41FA5}">
                      <a16:colId xmlns:a16="http://schemas.microsoft.com/office/drawing/2014/main" val="3966608920"/>
                    </a:ext>
                  </a:extLst>
                </a:gridCol>
                <a:gridCol w="614912">
                  <a:extLst>
                    <a:ext uri="{9D8B030D-6E8A-4147-A177-3AD203B41FA5}">
                      <a16:colId xmlns:a16="http://schemas.microsoft.com/office/drawing/2014/main" val="1613074136"/>
                    </a:ext>
                  </a:extLst>
                </a:gridCol>
                <a:gridCol w="242500">
                  <a:extLst>
                    <a:ext uri="{9D8B030D-6E8A-4147-A177-3AD203B41FA5}">
                      <a16:colId xmlns:a16="http://schemas.microsoft.com/office/drawing/2014/main" val="2118755536"/>
                    </a:ext>
                  </a:extLst>
                </a:gridCol>
                <a:gridCol w="606252">
                  <a:extLst>
                    <a:ext uri="{9D8B030D-6E8A-4147-A177-3AD203B41FA5}">
                      <a16:colId xmlns:a16="http://schemas.microsoft.com/office/drawing/2014/main" val="1047512892"/>
                    </a:ext>
                  </a:extLst>
                </a:gridCol>
                <a:gridCol w="779465">
                  <a:extLst>
                    <a:ext uri="{9D8B030D-6E8A-4147-A177-3AD203B41FA5}">
                      <a16:colId xmlns:a16="http://schemas.microsoft.com/office/drawing/2014/main" val="646827914"/>
                    </a:ext>
                  </a:extLst>
                </a:gridCol>
                <a:gridCol w="675537">
                  <a:extLst>
                    <a:ext uri="{9D8B030D-6E8A-4147-A177-3AD203B41FA5}">
                      <a16:colId xmlns:a16="http://schemas.microsoft.com/office/drawing/2014/main" val="1048951149"/>
                    </a:ext>
                  </a:extLst>
                </a:gridCol>
                <a:gridCol w="597591">
                  <a:extLst>
                    <a:ext uri="{9D8B030D-6E8A-4147-A177-3AD203B41FA5}">
                      <a16:colId xmlns:a16="http://schemas.microsoft.com/office/drawing/2014/main" val="854545322"/>
                    </a:ext>
                  </a:extLst>
                </a:gridCol>
                <a:gridCol w="597591">
                  <a:extLst>
                    <a:ext uri="{9D8B030D-6E8A-4147-A177-3AD203B41FA5}">
                      <a16:colId xmlns:a16="http://schemas.microsoft.com/office/drawing/2014/main" val="1599842553"/>
                    </a:ext>
                  </a:extLst>
                </a:gridCol>
                <a:gridCol w="580269">
                  <a:extLst>
                    <a:ext uri="{9D8B030D-6E8A-4147-A177-3AD203B41FA5}">
                      <a16:colId xmlns:a16="http://schemas.microsoft.com/office/drawing/2014/main" val="3802746297"/>
                    </a:ext>
                  </a:extLst>
                </a:gridCol>
              </a:tblGrid>
              <a:tr h="174310">
                <a:tc gridSpan="8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Capital structure variations and return on capital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121774284"/>
                  </a:ext>
                </a:extLst>
              </a:tr>
              <a:tr h="17431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426499846"/>
                  </a:ext>
                </a:extLst>
              </a:tr>
              <a:tr h="34164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Company A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Company B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3435860977"/>
                  </a:ext>
                </a:extLst>
              </a:tr>
              <a:tr h="341648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Issued equity (£1 shares)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4,000,000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Issued equity (£1 shares)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2852178719"/>
                  </a:ext>
                </a:extLst>
              </a:tr>
              <a:tr h="341648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Borrowings (10% interest)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Borrowings (10% interest)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4235274775"/>
                  </a:ext>
                </a:extLst>
              </a:tr>
              <a:tr h="17431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Capital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4,000,000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Capital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1939602114"/>
                  </a:ext>
                </a:extLst>
              </a:tr>
              <a:tr h="17431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1353236438"/>
                  </a:ext>
                </a:extLst>
              </a:tr>
              <a:tr h="5229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Poor year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Below average year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Average year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Above average year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Excellent year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Poor year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Below average year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Average year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Above average year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Excellent year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548196502"/>
                  </a:ext>
                </a:extLst>
              </a:tr>
              <a:tr h="195226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Rate of return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5%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25%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5%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25%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1850865328"/>
                  </a:ext>
                </a:extLst>
              </a:tr>
              <a:tr h="17431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0.05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0.15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0.25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0.05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0.15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0.25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1223066208"/>
                  </a:ext>
                </a:extLst>
              </a:tr>
              <a:tr h="17431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Trading profit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200,000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600,000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600,000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1,000,000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1845195739"/>
                  </a:ext>
                </a:extLst>
              </a:tr>
              <a:tr h="17431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Interest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330153872"/>
                  </a:ext>
                </a:extLst>
              </a:tr>
              <a:tr h="17431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Pre-tax profit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200,000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600,000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600,000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800,000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2810653365"/>
                  </a:ext>
                </a:extLst>
              </a:tr>
              <a:tr h="17431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Taxation (30%)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0.30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60,000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120,000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180,000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240,000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60,000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120,000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180,000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240,000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509837062"/>
                  </a:ext>
                </a:extLst>
              </a:tr>
              <a:tr h="17431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Profit after tax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140,000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280,000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420,000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560,000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700,000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140,000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280,000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420,000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560,000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993124279"/>
                  </a:ext>
                </a:extLst>
              </a:tr>
              <a:tr h="341648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Earnings per share (EPS)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0.035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0.070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0.105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0.140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0.175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-0.10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0.07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0.14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0.21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0.28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924338283"/>
                  </a:ext>
                </a:extLst>
              </a:tr>
              <a:tr h="17431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EPS in pence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3.5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7.0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10.5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14.0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17.5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-10.0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7.0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14.0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21.0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28.0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1819788875"/>
                  </a:ext>
                </a:extLst>
              </a:tr>
              <a:tr h="17431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31263288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6945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36D7A-6919-15BE-AEDF-6EEB06710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0"/>
            <a:ext cx="9036496" cy="1417638"/>
          </a:xfrm>
        </p:spPr>
        <p:txBody>
          <a:bodyPr>
            <a:normAutofit fontScale="90000"/>
          </a:bodyPr>
          <a:lstStyle/>
          <a:p>
            <a:r>
              <a:rPr lang="en-GB" dirty="0"/>
              <a:t>Effects of gearing on earnings per share (EPS) - 2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AC3863-9974-62B2-546D-5A80E6368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19</a:t>
            </a:fld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D65D52D-4918-4EEB-9831-5EE486704E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917094"/>
              </p:ext>
            </p:extLst>
          </p:nvPr>
        </p:nvGraphicFramePr>
        <p:xfrm>
          <a:off x="0" y="1556792"/>
          <a:ext cx="9144000" cy="41764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8371017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AB7C4-FB2B-9C9F-F824-CF743C76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07962"/>
          </a:xfrm>
        </p:spPr>
        <p:txBody>
          <a:bodyPr>
            <a:normAutofit fontScale="90000"/>
          </a:bodyPr>
          <a:lstStyle/>
          <a:p>
            <a:r>
              <a:rPr lang="en-GB" dirty="0"/>
              <a:t>Capital structure and tax implications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013E39-51EE-E83F-8047-90E5F94B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49643E-F3CB-110D-1CB1-B68A81EEE68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1325832"/>
            <a:ext cx="9144000" cy="442582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0" indent="0">
              <a:buNone/>
            </a:pPr>
            <a:endParaRPr lang="en-GB" dirty="0">
              <a:solidFill>
                <a:srgbClr val="ABE1FF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ABE1FF"/>
                </a:solidFill>
              </a:rPr>
              <a:t>Cost of capital (k)   =                  </a:t>
            </a:r>
          </a:p>
          <a:p>
            <a:pPr marL="0" indent="0">
              <a:buNone/>
            </a:pPr>
            <a:r>
              <a:rPr lang="en-GB" dirty="0">
                <a:solidFill>
                  <a:srgbClr val="ABE1FF"/>
                </a:solidFill>
              </a:rPr>
              <a:t>                     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ABE1FF"/>
                </a:solidFill>
              </a:rPr>
              <a:t>Where…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ABE1FF"/>
                </a:solidFill>
              </a:rPr>
              <a:t>K = the cost of capital</a:t>
            </a:r>
          </a:p>
          <a:p>
            <a:pPr marL="0" indent="0">
              <a:buNone/>
            </a:pPr>
            <a:r>
              <a:rPr lang="en-GB" sz="2400" dirty="0" err="1">
                <a:solidFill>
                  <a:srgbClr val="ABE1FF"/>
                </a:solidFill>
              </a:rPr>
              <a:t>Ve</a:t>
            </a:r>
            <a:r>
              <a:rPr lang="en-GB" sz="2400" dirty="0">
                <a:solidFill>
                  <a:srgbClr val="ABE1FF"/>
                </a:solidFill>
              </a:rPr>
              <a:t> = the value of debt</a:t>
            </a:r>
          </a:p>
          <a:p>
            <a:pPr marL="0" indent="0">
              <a:buNone/>
            </a:pPr>
            <a:r>
              <a:rPr lang="en-GB" sz="2400" dirty="0" err="1">
                <a:solidFill>
                  <a:srgbClr val="ABE1FF"/>
                </a:solidFill>
              </a:rPr>
              <a:t>Vd</a:t>
            </a:r>
            <a:r>
              <a:rPr lang="en-GB" sz="2400" dirty="0">
                <a:solidFill>
                  <a:srgbClr val="ABE1FF"/>
                </a:solidFill>
              </a:rPr>
              <a:t> = the value of equity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ABE1FF"/>
                </a:solidFill>
              </a:rPr>
              <a:t>t =  1 - the taxation rate</a:t>
            </a:r>
          </a:p>
          <a:p>
            <a:pPr marL="0" indent="0">
              <a:buNone/>
            </a:pPr>
            <a:endParaRPr lang="en-GB" sz="2400" dirty="0">
              <a:solidFill>
                <a:srgbClr val="ABE1FF"/>
              </a:solidFill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9A40859-3A1A-1759-FA6D-1D5188CC8C4F}"/>
              </a:ext>
            </a:extLst>
          </p:cNvPr>
          <p:cNvGrpSpPr/>
          <p:nvPr/>
        </p:nvGrpSpPr>
        <p:grpSpPr>
          <a:xfrm>
            <a:off x="4572000" y="1795660"/>
            <a:ext cx="3722264" cy="1206941"/>
            <a:chOff x="4591328" y="1783498"/>
            <a:chExt cx="3664128" cy="120694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2A7B7BF-14E0-42A2-5532-2131C1262ABF}"/>
                </a:ext>
              </a:extLst>
            </p:cNvPr>
            <p:cNvSpPr txBox="1"/>
            <p:nvPr/>
          </p:nvSpPr>
          <p:spPr>
            <a:xfrm>
              <a:off x="4591328" y="1783498"/>
              <a:ext cx="2074073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rgbClr val="ABE1FF"/>
                  </a:solidFill>
                </a:rPr>
                <a:t>    </a:t>
              </a:r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e</a:t>
              </a:r>
              <a:endParaRPr lang="en-GB" sz="3200" baseline="-25000" dirty="0">
                <a:solidFill>
                  <a:srgbClr val="ABE1FF"/>
                </a:solidFill>
              </a:endParaRPr>
            </a:p>
            <a:p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e</a:t>
              </a:r>
              <a:r>
                <a:rPr lang="en-GB" sz="3200" dirty="0">
                  <a:solidFill>
                    <a:srgbClr val="ABE1FF"/>
                  </a:solidFill>
                </a:rPr>
                <a:t> + </a:t>
              </a:r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dt</a:t>
              </a:r>
              <a:r>
                <a:rPr lang="en-GB" sz="3200" dirty="0">
                  <a:solidFill>
                    <a:srgbClr val="ABE1FF"/>
                  </a:solidFill>
                </a:rPr>
                <a:t>  +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E2DED3E-4044-A8D9-50E3-E26FD873E9AF}"/>
                </a:ext>
              </a:extLst>
            </p:cNvPr>
            <p:cNvSpPr txBox="1"/>
            <p:nvPr/>
          </p:nvSpPr>
          <p:spPr>
            <a:xfrm>
              <a:off x="6535544" y="1913221"/>
              <a:ext cx="1719912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rgbClr val="ABE1FF"/>
                  </a:solidFill>
                </a:rPr>
                <a:t>    </a:t>
              </a:r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dt</a:t>
              </a:r>
              <a:endParaRPr lang="en-GB" sz="3200" baseline="-25000" dirty="0">
                <a:solidFill>
                  <a:srgbClr val="ABE1FF"/>
                </a:solidFill>
              </a:endParaRPr>
            </a:p>
            <a:p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e</a:t>
              </a:r>
              <a:r>
                <a:rPr lang="en-GB" sz="3200" dirty="0">
                  <a:solidFill>
                    <a:srgbClr val="ABE1FF"/>
                  </a:solidFill>
                </a:rPr>
                <a:t> + </a:t>
              </a:r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dt</a:t>
              </a:r>
              <a:r>
                <a:rPr lang="en-GB" sz="3200" dirty="0">
                  <a:solidFill>
                    <a:srgbClr val="ABE1FF"/>
                  </a:solidFill>
                </a:rPr>
                <a:t> </a:t>
              </a:r>
            </a:p>
          </p:txBody>
        </p: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1EBB6F3-D99F-819A-71FA-42F9EB133E64}"/>
              </a:ext>
            </a:extLst>
          </p:cNvPr>
          <p:cNvCxnSpPr/>
          <p:nvPr/>
        </p:nvCxnSpPr>
        <p:spPr>
          <a:xfrm>
            <a:off x="4716016" y="2399131"/>
            <a:ext cx="1152128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643A54A-5AF3-1310-3E1B-E5347397C5D5}"/>
              </a:ext>
            </a:extLst>
          </p:cNvPr>
          <p:cNvCxnSpPr>
            <a:cxnSpLocks/>
          </p:cNvCxnSpPr>
          <p:nvPr/>
        </p:nvCxnSpPr>
        <p:spPr>
          <a:xfrm flipV="1">
            <a:off x="6641896" y="2457564"/>
            <a:ext cx="1186332" cy="11468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64798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0F964-17EA-B53A-5DA6-83AEF7C2F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654" y="0"/>
            <a:ext cx="9144000" cy="1143000"/>
          </a:xfrm>
        </p:spPr>
        <p:txBody>
          <a:bodyPr>
            <a:normAutofit/>
          </a:bodyPr>
          <a:lstStyle/>
          <a:p>
            <a:r>
              <a:rPr lang="en-GB" dirty="0"/>
              <a:t>WACC adjusted for tax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C4FC8-88DB-169B-452F-71295B1C5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43000"/>
            <a:ext cx="9132346" cy="4590256"/>
          </a:xfrm>
        </p:spPr>
        <p:txBody>
          <a:bodyPr>
            <a:normAutofit/>
          </a:bodyPr>
          <a:lstStyle/>
          <a:p>
            <a:r>
              <a:rPr lang="en-GB" sz="2000" dirty="0"/>
              <a:t>So, assuming corporation tax is 30%, the firm in WACC example 3 can be rewritten as…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BB812B-1A00-08EB-1804-99A406C3F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21</a:t>
            </a:fld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545E396-3835-F47D-7EAD-9333DEA8F0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2052"/>
              </p:ext>
            </p:extLst>
          </p:nvPr>
        </p:nvGraphicFramePr>
        <p:xfrm>
          <a:off x="1187624" y="2060848"/>
          <a:ext cx="6624736" cy="33832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722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14339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Source of funding</a:t>
                      </a:r>
                    </a:p>
                  </a:txBody>
                  <a:tcPr marL="91431" marR="91431" marT="45717" marB="45717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Weighting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(%)</a:t>
                      </a:r>
                    </a:p>
                  </a:txBody>
                  <a:tcPr marL="91431" marR="91431" marT="45717" marB="45717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Rate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(%)</a:t>
                      </a:r>
                    </a:p>
                  </a:txBody>
                  <a:tcPr marL="91431" marR="91431" marT="45717" marB="45717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Cost (WACC) (%)</a:t>
                      </a:r>
                    </a:p>
                  </a:txBody>
                  <a:tcPr marL="91431" marR="91431" marT="45717" marB="45717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1666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Overdraft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15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0.300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666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Debentures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12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(12 x 0.7) = 8.4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1.008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1666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Bank loans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(6 x 0.7) = 4.2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0.252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1666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Ordinary shares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70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3.500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1666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Preference shares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0.800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1666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WACC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100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5.860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77385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0F964-17EA-B53A-5DA6-83AEF7C2F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79525"/>
          </a:xfrm>
        </p:spPr>
        <p:txBody>
          <a:bodyPr>
            <a:normAutofit fontScale="90000"/>
          </a:bodyPr>
          <a:lstStyle/>
          <a:p>
            <a:r>
              <a:rPr lang="en-GB" dirty="0"/>
              <a:t>WACC adjusted for tax and transaction costs - 1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C4FC8-88DB-169B-452F-71295B1C5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03722"/>
            <a:ext cx="9143999" cy="4429534"/>
          </a:xfrm>
        </p:spPr>
        <p:txBody>
          <a:bodyPr>
            <a:normAutofit/>
          </a:bodyPr>
          <a:lstStyle/>
          <a:p>
            <a:r>
              <a:rPr lang="en-GB" sz="2000" dirty="0"/>
              <a:t>This is known as the effective marginal WACC</a:t>
            </a:r>
          </a:p>
          <a:p>
            <a:endParaRPr lang="en-GB" sz="2000" dirty="0"/>
          </a:p>
          <a:p>
            <a:r>
              <a:rPr lang="en-GB" sz="2000" dirty="0"/>
              <a:t>As an example, consider the company below that is looking to finance a major product, but without changing its existing capital structure</a:t>
            </a:r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BB812B-1A00-08EB-1804-99A406C3F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22</a:t>
            </a:fld>
            <a:endParaRPr lang="en-GB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84B33FC6-2B8B-A043-DA01-EF654A638B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9748757"/>
              </p:ext>
            </p:extLst>
          </p:nvPr>
        </p:nvGraphicFramePr>
        <p:xfrm>
          <a:off x="1403648" y="2996952"/>
          <a:ext cx="6696744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84576">
                  <a:extLst>
                    <a:ext uri="{9D8B030D-6E8A-4147-A177-3AD203B41FA5}">
                      <a16:colId xmlns:a16="http://schemas.microsoft.com/office/drawing/2014/main" val="1279044036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33842705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Source of funds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6700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Issued ordinary shares (12,000,000 @ £1each)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12,000,000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5758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Retained earnings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4,000,000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8925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6% Preference shares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2,000,000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4951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9% Debentures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6,000,000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5536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24,000,000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19651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648242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0F964-17EA-B53A-5DA6-83AEF7C2F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3999" cy="844203"/>
          </a:xfrm>
        </p:spPr>
        <p:txBody>
          <a:bodyPr>
            <a:noAutofit/>
          </a:bodyPr>
          <a:lstStyle/>
          <a:p>
            <a:r>
              <a:rPr lang="en-GB" sz="3000" dirty="0"/>
              <a:t>WACC adjusted for tax and transaction costs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C4FC8-88DB-169B-452F-71295B1C5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980728"/>
            <a:ext cx="8538814" cy="428551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…</a:t>
            </a:r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BB812B-1A00-08EB-1804-99A406C3F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23</a:t>
            </a:fld>
            <a:endParaRPr lang="en-GB"/>
          </a:p>
        </p:txBody>
      </p:sp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0971EF3E-7516-F5FD-982F-40F6E0E372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4020299"/>
              </p:ext>
            </p:extLst>
          </p:nvPr>
        </p:nvGraphicFramePr>
        <p:xfrm>
          <a:off x="-1" y="844203"/>
          <a:ext cx="9144000" cy="47460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6000">
                  <a:extLst>
                    <a:ext uri="{9D8B030D-6E8A-4147-A177-3AD203B41FA5}">
                      <a16:colId xmlns:a16="http://schemas.microsoft.com/office/drawing/2014/main" val="1020877442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419457495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3568071707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1426489734"/>
                    </a:ext>
                  </a:extLst>
                </a:gridCol>
              </a:tblGrid>
              <a:tr h="74068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Ordinary shares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6% Preference shares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9% Debentures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Corporation tax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0280872"/>
                  </a:ext>
                </a:extLst>
              </a:tr>
              <a:tr h="1124820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Market price is £7 per share, with earnings expected to grow at 5% per year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Par value of £1, originally issued at 92 pence per share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Originally issued at a par value of 92 pence per share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 rowSpan="4">
                  <a:txBody>
                    <a:bodyPr/>
                    <a:lstStyle/>
                    <a:p>
                      <a:endParaRPr lang="en-GB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</a:endParaRPr>
                    </a:p>
                    <a:p>
                      <a:endParaRPr lang="en-GB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</a:endParaRPr>
                    </a:p>
                    <a:p>
                      <a:endParaRPr lang="en-GB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</a:endParaRPr>
                    </a:p>
                    <a:p>
                      <a:endParaRPr lang="en-GB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</a:endParaRPr>
                    </a:p>
                    <a:p>
                      <a:endParaRPr lang="en-GB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</a:endParaRPr>
                    </a:p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Tax rate can be assumed to 50%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2500805"/>
                  </a:ext>
                </a:extLst>
              </a:tr>
              <a:tr h="964131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£6m in dividends are to be paid which is 75% of earnings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Current market price is 43 pence per share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Current market price is £92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8342784"/>
                  </a:ext>
                </a:extLst>
              </a:tr>
              <a:tr h="964131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Transactions cost for each new issued share is 25p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Similar issue now would be at 40 pence per share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Similar issue now would be at £90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4861360"/>
                  </a:ext>
                </a:extLst>
              </a:tr>
              <a:tr h="952312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Shares would have to sold at a discount of 50p each 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57300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53036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0F964-17EA-B53A-5DA6-83AEF7C2F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9108504" cy="844203"/>
          </a:xfrm>
        </p:spPr>
        <p:txBody>
          <a:bodyPr>
            <a:noAutofit/>
          </a:bodyPr>
          <a:lstStyle/>
          <a:p>
            <a:r>
              <a:rPr lang="en-GB" sz="3000" dirty="0"/>
              <a:t>WACC adjusted for tax and transaction costs - 3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C4FC8-88DB-169B-452F-71295B1C5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980728"/>
            <a:ext cx="8538814" cy="428551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…</a:t>
            </a:r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BB812B-1A00-08EB-1804-99A406C3F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24</a:t>
            </a:fld>
            <a:endParaRPr lang="en-GB"/>
          </a:p>
        </p:txBody>
      </p:sp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0971EF3E-7516-F5FD-982F-40F6E0E372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4110586"/>
              </p:ext>
            </p:extLst>
          </p:nvPr>
        </p:nvGraphicFramePr>
        <p:xfrm>
          <a:off x="0" y="851809"/>
          <a:ext cx="9144000" cy="50369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6000">
                  <a:extLst>
                    <a:ext uri="{9D8B030D-6E8A-4147-A177-3AD203B41FA5}">
                      <a16:colId xmlns:a16="http://schemas.microsoft.com/office/drawing/2014/main" val="1020877442"/>
                    </a:ext>
                  </a:extLst>
                </a:gridCol>
                <a:gridCol w="3354386">
                  <a:extLst>
                    <a:ext uri="{9D8B030D-6E8A-4147-A177-3AD203B41FA5}">
                      <a16:colId xmlns:a16="http://schemas.microsoft.com/office/drawing/2014/main" val="2419457495"/>
                    </a:ext>
                  </a:extLst>
                </a:gridCol>
                <a:gridCol w="3503614">
                  <a:extLst>
                    <a:ext uri="{9D8B030D-6E8A-4147-A177-3AD203B41FA5}">
                      <a16:colId xmlns:a16="http://schemas.microsoft.com/office/drawing/2014/main" val="3568071707"/>
                    </a:ext>
                  </a:extLst>
                </a:gridCol>
              </a:tblGrid>
              <a:tr h="643477">
                <a:tc gridSpan="3"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Component costs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0280872"/>
                  </a:ext>
                </a:extLst>
              </a:tr>
              <a:tr h="1340154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New issue of ordinary shares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Marginal cost = dividend per share/Net proceeds of issue + growth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Earnings per share = £6m/12m = 0.50 pence per share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(0.50/6.25) + 0.05 = 13.0%</a:t>
                      </a:r>
                    </a:p>
                    <a:p>
                      <a:endParaRPr lang="en-GB" sz="1800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2500805"/>
                  </a:ext>
                </a:extLst>
              </a:tr>
              <a:tr h="827328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Retained earnings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Dividend yield + growth rate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(0.50/7.00) + 0.05 = 12.1%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8342784"/>
                  </a:ext>
                </a:extLst>
              </a:tr>
              <a:tr h="837597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Preference shares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Marginal cost = Dividend per share/ Proceeds of current issues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 6/40 in pence = 15.0%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4861360"/>
                  </a:ext>
                </a:extLst>
              </a:tr>
              <a:tr h="1088876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Debentures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Marginal cost after tax = Post tax interest per denture/Proceeds of current issue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9  (1-0.5)/90 = 9.0%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57300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67252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5AFCA-B1FF-53FD-C12E-8DD15C0B3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800" dirty="0"/>
              <a:t>WACC adjusted for tax and transaction costs – 4 (Book value)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6FA4B072-6995-67C6-2BCD-CE1D24C4C7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3127222"/>
              </p:ext>
            </p:extLst>
          </p:nvPr>
        </p:nvGraphicFramePr>
        <p:xfrm>
          <a:off x="0" y="1124744"/>
          <a:ext cx="9144000" cy="4594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1796">
                  <a:extLst>
                    <a:ext uri="{9D8B030D-6E8A-4147-A177-3AD203B41FA5}">
                      <a16:colId xmlns:a16="http://schemas.microsoft.com/office/drawing/2014/main" val="3952037622"/>
                    </a:ext>
                  </a:extLst>
                </a:gridCol>
                <a:gridCol w="1280142">
                  <a:extLst>
                    <a:ext uri="{9D8B030D-6E8A-4147-A177-3AD203B41FA5}">
                      <a16:colId xmlns:a16="http://schemas.microsoft.com/office/drawing/2014/main" val="4017151021"/>
                    </a:ext>
                  </a:extLst>
                </a:gridCol>
                <a:gridCol w="1474462">
                  <a:extLst>
                    <a:ext uri="{9D8B030D-6E8A-4147-A177-3AD203B41FA5}">
                      <a16:colId xmlns:a16="http://schemas.microsoft.com/office/drawing/2014/main" val="3274538432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3361246637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482374847"/>
                    </a:ext>
                  </a:extLst>
                </a:gridCol>
              </a:tblGrid>
              <a:tr h="1019960">
                <a:tc>
                  <a:txBody>
                    <a:bodyPr/>
                    <a:lstStyle/>
                    <a:p>
                      <a:r>
                        <a:rPr lang="en-GB" dirty="0"/>
                        <a:t>Source of funds</a:t>
                      </a:r>
                    </a:p>
                    <a:p>
                      <a:r>
                        <a:rPr lang="en-GB" dirty="0"/>
                        <a:t>at cost (Book value)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Capital structure (£m)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Component cost (%)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Weighted cost (%)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5719381"/>
                  </a:ext>
                </a:extLst>
              </a:tr>
              <a:tr h="71481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Ordinary shares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12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0.50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13.0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6.50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3433222"/>
                  </a:ext>
                </a:extLst>
              </a:tr>
              <a:tr h="71481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Retained earnings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4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0.17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12.1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2.06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2506245"/>
                  </a:ext>
                </a:extLst>
              </a:tr>
              <a:tr h="71481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Preference shares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2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0.08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15.0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1.20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317740"/>
                  </a:ext>
                </a:extLst>
              </a:tr>
              <a:tr h="71481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Debentures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6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0.25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5.0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1.20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5906354"/>
                  </a:ext>
                </a:extLst>
              </a:tr>
              <a:tr h="71481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Totals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24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1.00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11.01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5159741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B045E3-D2E9-A556-012C-B9EE1D66E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1761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5AFCA-B1FF-53FD-C12E-8DD15C0B3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589"/>
            <a:ext cx="9108504" cy="1143000"/>
          </a:xfrm>
        </p:spPr>
        <p:txBody>
          <a:bodyPr>
            <a:noAutofit/>
          </a:bodyPr>
          <a:lstStyle/>
          <a:p>
            <a:r>
              <a:rPr lang="en-GB" sz="3800" dirty="0"/>
              <a:t>WACC adjusted for tax and transaction costs – 5 (Market value)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6FA4B072-6995-67C6-2BCD-CE1D24C4C7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3199552"/>
              </p:ext>
            </p:extLst>
          </p:nvPr>
        </p:nvGraphicFramePr>
        <p:xfrm>
          <a:off x="0" y="1196752"/>
          <a:ext cx="9144001" cy="45220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1761">
                  <a:extLst>
                    <a:ext uri="{9D8B030D-6E8A-4147-A177-3AD203B41FA5}">
                      <a16:colId xmlns:a16="http://schemas.microsoft.com/office/drawing/2014/main" val="3952037622"/>
                    </a:ext>
                  </a:extLst>
                </a:gridCol>
                <a:gridCol w="1600178">
                  <a:extLst>
                    <a:ext uri="{9D8B030D-6E8A-4147-A177-3AD203B41FA5}">
                      <a16:colId xmlns:a16="http://schemas.microsoft.com/office/drawing/2014/main" val="4017151021"/>
                    </a:ext>
                  </a:extLst>
                </a:gridCol>
                <a:gridCol w="1474462">
                  <a:extLst>
                    <a:ext uri="{9D8B030D-6E8A-4147-A177-3AD203B41FA5}">
                      <a16:colId xmlns:a16="http://schemas.microsoft.com/office/drawing/2014/main" val="3274538432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3361246637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482374847"/>
                    </a:ext>
                  </a:extLst>
                </a:gridCol>
              </a:tblGrid>
              <a:tr h="1003973">
                <a:tc>
                  <a:txBody>
                    <a:bodyPr/>
                    <a:lstStyle/>
                    <a:p>
                      <a:r>
                        <a:rPr lang="en-GB" dirty="0"/>
                        <a:t>Source of funds</a:t>
                      </a:r>
                    </a:p>
                    <a:p>
                      <a:r>
                        <a:rPr lang="en-GB" dirty="0"/>
                        <a:t>at current market value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Capital structure (£m)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Component cost (%)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Weighted cost (%)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5719381"/>
                  </a:ext>
                </a:extLst>
              </a:tr>
              <a:tr h="70361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Ordinary shares at</a:t>
                      </a:r>
                    </a:p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market value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FF00"/>
                          </a:solidFill>
                        </a:rPr>
                        <a:t>(12 x 7.00) = 84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FF00"/>
                          </a:solidFill>
                        </a:rPr>
                        <a:t>0.89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13.0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FF00"/>
                          </a:solidFill>
                        </a:rPr>
                        <a:t>11.57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3433222"/>
                  </a:ext>
                </a:extLst>
              </a:tr>
              <a:tr h="70361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Retained earnings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4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FF00"/>
                          </a:solidFill>
                        </a:rPr>
                        <a:t>0.04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12.1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FF00"/>
                          </a:solidFill>
                        </a:rPr>
                        <a:t>0.48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2506245"/>
                  </a:ext>
                </a:extLst>
              </a:tr>
              <a:tr h="70361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Preference shares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FF00"/>
                          </a:solidFill>
                        </a:rPr>
                        <a:t>(2 x 0.40) =</a:t>
                      </a:r>
                    </a:p>
                    <a:p>
                      <a:pPr algn="ctr"/>
                      <a:r>
                        <a:rPr lang="en-GB" dirty="0">
                          <a:solidFill>
                            <a:srgbClr val="FFFF00"/>
                          </a:solidFill>
                        </a:rPr>
                        <a:t>0.80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FF00"/>
                          </a:solidFill>
                        </a:rPr>
                        <a:t>0.01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15.0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FF00"/>
                          </a:solidFill>
                        </a:rPr>
                        <a:t>0.15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317740"/>
                  </a:ext>
                </a:extLst>
              </a:tr>
              <a:tr h="70361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Debentures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FF00"/>
                          </a:solidFill>
                        </a:rPr>
                        <a:t>(6 x 90) 5.4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FF00"/>
                          </a:solidFill>
                        </a:rPr>
                        <a:t>0.06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5.0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FF00"/>
                          </a:solidFill>
                        </a:rPr>
                        <a:t>0.30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5906354"/>
                  </a:ext>
                </a:extLst>
              </a:tr>
              <a:tr h="70361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Totals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FF00"/>
                          </a:solidFill>
                        </a:rPr>
                        <a:t>94.2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1.00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FF00"/>
                          </a:solidFill>
                        </a:rPr>
                        <a:t>12.50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5159741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B045E3-D2E9-A556-012C-B9EE1D66E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5160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FF00B-4373-2E02-A323-7BCEB0637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4260" y="0"/>
            <a:ext cx="925252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Effect on the net present value of a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F27F7-1170-2B96-E797-276B915F92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4464495"/>
          </a:xfrm>
        </p:spPr>
        <p:txBody>
          <a:bodyPr>
            <a:normAutofit/>
          </a:bodyPr>
          <a:lstStyle/>
          <a:p>
            <a:r>
              <a:rPr lang="en-GB" sz="3000" dirty="0"/>
              <a:t>The implications pf the two costs of capital on the discount rate for a new project are obvious</a:t>
            </a:r>
          </a:p>
          <a:p>
            <a:r>
              <a:rPr lang="en-GB" sz="3000" dirty="0"/>
              <a:t>A project with a present values (PV) of £11,500,00 will have the following two results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£11,500,000 / 0.1101 = £104,450,499. but </a:t>
            </a:r>
          </a:p>
          <a:p>
            <a:pPr marL="0" indent="0">
              <a:buNone/>
            </a:pPr>
            <a:r>
              <a:rPr lang="en-GB" sz="30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£11,500,000 / 0.1250 = £92,000,000</a:t>
            </a:r>
          </a:p>
          <a:p>
            <a:pPr marL="0" indent="0">
              <a:buNone/>
            </a:pPr>
            <a:r>
              <a:rPr lang="en-GB" sz="3000" dirty="0">
                <a:solidFill>
                  <a:srgbClr val="FFFF00"/>
                </a:solidFill>
              </a:rPr>
              <a:t>A difference of £12,450,499!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5343F3-25C2-3E49-673B-87F20FA05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405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295BA-122C-4DCC-92B7-919207994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Optimum level of gearing - 1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9FC64-1FDC-AB0C-8F7C-775BABBDB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far, we have looked at deriving and calculating WACC, but is there an optimum level of WACC, or more specifically, level of gearing?</a:t>
            </a:r>
          </a:p>
          <a:p>
            <a:r>
              <a:rPr lang="en-GB" dirty="0"/>
              <a:t>In order to answer this, we need to consider the four main competing theories regarding debt maximisation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29DFB3-3DB6-FF16-1FB0-E992BB47C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39579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295BA-122C-4DCC-92B7-919207994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Optimum level of gearing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9FC64-1FDC-AB0C-8F7C-775BABBDB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four theories are…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Miller and Modigliani (M and M) without tax</a:t>
            </a:r>
          </a:p>
          <a:p>
            <a:r>
              <a:rPr lang="en-GB" dirty="0"/>
              <a:t>Miller and Modigliani (M and M) with tax</a:t>
            </a:r>
          </a:p>
          <a:p>
            <a:r>
              <a:rPr lang="en-GB" dirty="0"/>
              <a:t>Traditional theory</a:t>
            </a:r>
          </a:p>
          <a:p>
            <a:r>
              <a:rPr lang="en-GB" dirty="0"/>
              <a:t>Pecking order theory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29DFB3-3DB6-FF16-1FB0-E992BB47C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84501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11058</TotalTime>
  <Words>1893</Words>
  <Application>Microsoft Office PowerPoint</Application>
  <PresentationFormat>On-screen Show (4:3)</PresentationFormat>
  <Paragraphs>540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Calibri</vt:lpstr>
      <vt:lpstr>Century Gothic</vt:lpstr>
      <vt:lpstr>20140311PresentationUWTSDTemplate</vt:lpstr>
      <vt:lpstr>MBA  Corporate Finance</vt:lpstr>
      <vt:lpstr>Capital structure</vt:lpstr>
      <vt:lpstr>Overview of debt</vt:lpstr>
      <vt:lpstr>Overview of equity</vt:lpstr>
      <vt:lpstr>Debt versus equity</vt:lpstr>
      <vt:lpstr>Formalised equation - 1</vt:lpstr>
      <vt:lpstr>Formalised equation - 2</vt:lpstr>
      <vt:lpstr>Simplified equation</vt:lpstr>
      <vt:lpstr>Weighted Average Cost of Capital (WACC) - 1</vt:lpstr>
      <vt:lpstr>Weighted Average Cost of Capital (WACC) - 2  (WACC) -1</vt:lpstr>
      <vt:lpstr>PowerPoint Presentation</vt:lpstr>
      <vt:lpstr>Weighted Average Cost of Capital (WACC) - 3</vt:lpstr>
      <vt:lpstr>Weighted Average Cost of Capital  (WACC) - 4</vt:lpstr>
      <vt:lpstr>PowerPoint Presentation</vt:lpstr>
      <vt:lpstr>WACC example 1</vt:lpstr>
      <vt:lpstr>WACC example 2</vt:lpstr>
      <vt:lpstr>WACC example 3</vt:lpstr>
      <vt:lpstr>Effects of gearing on earnings per share (EPS) - 1</vt:lpstr>
      <vt:lpstr>Effects of gearing on earnings per share (EPS) - 2</vt:lpstr>
      <vt:lpstr>Capital structure and tax implications</vt:lpstr>
      <vt:lpstr>WACC adjusted for tax </vt:lpstr>
      <vt:lpstr>WACC adjusted for tax and transaction costs - 1 </vt:lpstr>
      <vt:lpstr>WACC adjusted for tax and transaction costs - 2</vt:lpstr>
      <vt:lpstr>WACC adjusted for tax and transaction costs - 3</vt:lpstr>
      <vt:lpstr>WACC adjusted for tax and transaction costs – 4 (Book value)</vt:lpstr>
      <vt:lpstr>WACC adjusted for tax and transaction costs – 5 (Market value)</vt:lpstr>
      <vt:lpstr>Effect on the net present value of a project</vt:lpstr>
      <vt:lpstr>Optimum level of gearing - 1</vt:lpstr>
      <vt:lpstr>Optimum level of gearing - 2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286</cp:revision>
  <cp:lastPrinted>2023-03-07T17:34:06Z</cp:lastPrinted>
  <dcterms:created xsi:type="dcterms:W3CDTF">2013-10-11T12:05:37Z</dcterms:created>
  <dcterms:modified xsi:type="dcterms:W3CDTF">2023-10-10T09:22:56Z</dcterms:modified>
</cp:coreProperties>
</file>