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rels" ContentType="application/vnd.openxmlformats-package.relationships+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20"/>
  </p:notesMasterIdLst>
  <p:sldIdLst>
    <p:sldId id="256" r:id="rId2"/>
    <p:sldId id="260" r:id="rId3"/>
    <p:sldId id="257" r:id="rId4"/>
    <p:sldId id="272" r:id="rId5"/>
    <p:sldId id="262" r:id="rId6"/>
    <p:sldId id="263" r:id="rId7"/>
    <p:sldId id="264" r:id="rId8"/>
    <p:sldId id="271" r:id="rId9"/>
    <p:sldId id="265" r:id="rId10"/>
    <p:sldId id="266" r:id="rId11"/>
    <p:sldId id="267" r:id="rId12"/>
    <p:sldId id="268" r:id="rId13"/>
    <p:sldId id="269" r:id="rId14"/>
    <p:sldId id="270" r:id="rId15"/>
    <p:sldId id="261" r:id="rId16"/>
    <p:sldId id="258" r:id="rId17"/>
    <p:sldId id="259" r:id="rId18"/>
    <p:sldId id="273" r:id="rId1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76732" autoAdjust="0"/>
  </p:normalViewPr>
  <p:slideViewPr>
    <p:cSldViewPr>
      <p:cViewPr varScale="1">
        <p:scale>
          <a:sx n="62" d="100"/>
          <a:sy n="62" d="100"/>
        </p:scale>
        <p:origin x="-2112" y="-104"/>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9" Type="http://schemas.openxmlformats.org/officeDocument/2006/relationships/slide" Target="slides/slide8.xml"/><Relationship Id="rId20" Type="http://schemas.openxmlformats.org/officeDocument/2006/relationships/notesMaster" Target="notesMasters/notesMaster1.xml"/><Relationship Id="rId21" Type="http://schemas.openxmlformats.org/officeDocument/2006/relationships/printerSettings" Target="printerSettings/printerSettings1.bin"/><Relationship Id="rId22" Type="http://schemas.openxmlformats.org/officeDocument/2006/relationships/presProps" Target="presProps.xml"/><Relationship Id="rId23" Type="http://schemas.openxmlformats.org/officeDocument/2006/relationships/viewProps" Target="viewProps.xml"/><Relationship Id="rId24" Type="http://schemas.openxmlformats.org/officeDocument/2006/relationships/theme" Target="theme/theme1.xml"/><Relationship Id="rId25"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A92C0E4-8E4E-4E5F-9960-126A8EFE4FFA}" type="datetimeFigureOut">
              <a:rPr lang="en-GB" smtClean="0"/>
              <a:t>03/02/2016</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A72E38D-919A-4178-BB84-CD48D53DE2E1}" type="slidenum">
              <a:rPr lang="en-GB" smtClean="0"/>
              <a:t>‹#›</a:t>
            </a:fld>
            <a:endParaRPr lang="en-GB"/>
          </a:p>
        </p:txBody>
      </p:sp>
    </p:spTree>
    <p:extLst>
      <p:ext uri="{BB962C8B-B14F-4D97-AF65-F5344CB8AC3E}">
        <p14:creationId xmlns:p14="http://schemas.microsoft.com/office/powerpoint/2010/main" val="247880477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A72E38D-919A-4178-BB84-CD48D53DE2E1}" type="slidenum">
              <a:rPr lang="en-GB" smtClean="0"/>
              <a:t>5</a:t>
            </a:fld>
            <a:endParaRPr lang="en-GB"/>
          </a:p>
        </p:txBody>
      </p:sp>
    </p:spTree>
    <p:extLst>
      <p:ext uri="{BB962C8B-B14F-4D97-AF65-F5344CB8AC3E}">
        <p14:creationId xmlns:p14="http://schemas.microsoft.com/office/powerpoint/2010/main" val="3462606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jp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GB" smtClean="0"/>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smtClean="0"/>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fld id="{B26296E2-0A11-4AB0-AF7D-1D7FC23FA81D}" type="datetimeFigureOut">
              <a:rPr lang="en-GB" smtClean="0"/>
              <a:t>03/02/2016</a:t>
            </a:fld>
            <a:endParaRPr lang="en-GB"/>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E6085718-E565-4A16-82D2-3277DDBADBDB}" type="slidenum">
              <a:rPr lang="en-GB" smtClean="0"/>
              <a:t>‹#›</a:t>
            </a:fld>
            <a:endParaRPr lang="en-GB"/>
          </a:p>
        </p:txBody>
      </p:sp>
    </p:spTree>
    <p:extLst>
      <p:ext uri="{BB962C8B-B14F-4D97-AF65-F5344CB8AC3E}">
        <p14:creationId xmlns:p14="http://schemas.microsoft.com/office/powerpoint/2010/main" val="758806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GB"/>
          </a:p>
        </p:txBody>
      </p:sp>
      <p:sp>
        <p:nvSpPr>
          <p:cNvPr id="4" name="Date Placeholder 3"/>
          <p:cNvSpPr>
            <a:spLocks noGrp="1"/>
          </p:cNvSpPr>
          <p:nvPr>
            <p:ph type="dt" sz="half" idx="10"/>
          </p:nvPr>
        </p:nvSpPr>
        <p:spPr/>
        <p:txBody>
          <a:bodyPr/>
          <a:lstStyle/>
          <a:p>
            <a:fld id="{B26296E2-0A11-4AB0-AF7D-1D7FC23FA81D}" type="datetimeFigureOut">
              <a:rPr lang="en-GB" smtClean="0"/>
              <a:t>03/02/2016</a:t>
            </a:fld>
            <a:endParaRPr lang="en-GB"/>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E6085718-E565-4A16-82D2-3277DDBADBDB}" type="slidenum">
              <a:rPr lang="en-GB" smtClean="0"/>
              <a:t>‹#›</a:t>
            </a:fld>
            <a:endParaRPr lang="en-GB"/>
          </a:p>
        </p:txBody>
      </p:sp>
    </p:spTree>
    <p:extLst>
      <p:ext uri="{BB962C8B-B14F-4D97-AF65-F5344CB8AC3E}">
        <p14:creationId xmlns:p14="http://schemas.microsoft.com/office/powerpoint/2010/main" val="18619030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GB" smtClean="0"/>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smtClean="0"/>
              <a:t>Click to edit Master text styles</a:t>
            </a:r>
          </a:p>
        </p:txBody>
      </p:sp>
      <p:sp>
        <p:nvSpPr>
          <p:cNvPr id="4" name="Date Placeholder 3"/>
          <p:cNvSpPr>
            <a:spLocks noGrp="1"/>
          </p:cNvSpPr>
          <p:nvPr>
            <p:ph type="dt" sz="half" idx="10"/>
          </p:nvPr>
        </p:nvSpPr>
        <p:spPr/>
        <p:txBody>
          <a:bodyPr/>
          <a:lstStyle/>
          <a:p>
            <a:fld id="{B26296E2-0A11-4AB0-AF7D-1D7FC23FA81D}" type="datetimeFigureOut">
              <a:rPr lang="en-GB" smtClean="0"/>
              <a:t>03/02/2016</a:t>
            </a:fld>
            <a:endParaRPr lang="en-GB"/>
          </a:p>
        </p:txBody>
      </p:sp>
      <p:sp>
        <p:nvSpPr>
          <p:cNvPr id="6" name="Slide Number Placeholder 5"/>
          <p:cNvSpPr>
            <a:spLocks noGrp="1"/>
          </p:cNvSpPr>
          <p:nvPr>
            <p:ph type="sldNum" sz="quarter" idx="12"/>
          </p:nvPr>
        </p:nvSpPr>
        <p:spPr/>
        <p:txBody>
          <a:bodyPr/>
          <a:lstStyle/>
          <a:p>
            <a:fld id="{E6085718-E565-4A16-82D2-3277DDBADBDB}" type="slidenum">
              <a:rPr lang="en-GB" smtClean="0"/>
              <a:t>‹#›</a:t>
            </a:fld>
            <a:endParaRPr lang="en-GB"/>
          </a:p>
        </p:txBody>
      </p:sp>
    </p:spTree>
    <p:extLst>
      <p:ext uri="{BB962C8B-B14F-4D97-AF65-F5344CB8AC3E}">
        <p14:creationId xmlns:p14="http://schemas.microsoft.com/office/powerpoint/2010/main" val="21813506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GB"/>
          </a:p>
        </p:txBody>
      </p:sp>
      <p:sp>
        <p:nvSpPr>
          <p:cNvPr id="5" name="Date Placeholder 4"/>
          <p:cNvSpPr>
            <a:spLocks noGrp="1"/>
          </p:cNvSpPr>
          <p:nvPr>
            <p:ph type="dt" sz="half" idx="10"/>
          </p:nvPr>
        </p:nvSpPr>
        <p:spPr/>
        <p:txBody>
          <a:bodyPr/>
          <a:lstStyle/>
          <a:p>
            <a:fld id="{B26296E2-0A11-4AB0-AF7D-1D7FC23FA81D}" type="datetimeFigureOut">
              <a:rPr lang="en-GB" smtClean="0"/>
              <a:t>03/02/2016</a:t>
            </a:fld>
            <a:endParaRPr lang="en-GB"/>
          </a:p>
        </p:txBody>
      </p:sp>
      <p:sp>
        <p:nvSpPr>
          <p:cNvPr id="7" name="Slide Number Placeholder 6"/>
          <p:cNvSpPr>
            <a:spLocks noGrp="1"/>
          </p:cNvSpPr>
          <p:nvPr>
            <p:ph type="sldNum" sz="quarter" idx="12"/>
          </p:nvPr>
        </p:nvSpPr>
        <p:spPr/>
        <p:txBody>
          <a:bodyPr/>
          <a:lstStyle/>
          <a:p>
            <a:fld id="{E6085718-E565-4A16-82D2-3277DDBADBDB}" type="slidenum">
              <a:rPr lang="en-GB" smtClean="0"/>
              <a:t>‹#›</a:t>
            </a:fld>
            <a:endParaRPr lang="en-GB"/>
          </a:p>
        </p:txBody>
      </p:sp>
    </p:spTree>
    <p:extLst>
      <p:ext uri="{BB962C8B-B14F-4D97-AF65-F5344CB8AC3E}">
        <p14:creationId xmlns:p14="http://schemas.microsoft.com/office/powerpoint/2010/main" val="24087408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GB"/>
          </a:p>
        </p:txBody>
      </p:sp>
      <p:sp>
        <p:nvSpPr>
          <p:cNvPr id="7" name="Date Placeholder 6"/>
          <p:cNvSpPr>
            <a:spLocks noGrp="1"/>
          </p:cNvSpPr>
          <p:nvPr>
            <p:ph type="dt" sz="half" idx="10"/>
          </p:nvPr>
        </p:nvSpPr>
        <p:spPr/>
        <p:txBody>
          <a:bodyPr/>
          <a:lstStyle/>
          <a:p>
            <a:fld id="{B26296E2-0A11-4AB0-AF7D-1D7FC23FA81D}" type="datetimeFigureOut">
              <a:rPr lang="en-GB" smtClean="0"/>
              <a:t>03/02/2016</a:t>
            </a:fld>
            <a:endParaRPr lang="en-GB"/>
          </a:p>
        </p:txBody>
      </p:sp>
      <p:sp>
        <p:nvSpPr>
          <p:cNvPr id="9" name="Slide Number Placeholder 8"/>
          <p:cNvSpPr>
            <a:spLocks noGrp="1"/>
          </p:cNvSpPr>
          <p:nvPr>
            <p:ph type="sldNum" sz="quarter" idx="12"/>
          </p:nvPr>
        </p:nvSpPr>
        <p:spPr/>
        <p:txBody>
          <a:bodyPr/>
          <a:lstStyle/>
          <a:p>
            <a:fld id="{E6085718-E565-4A16-82D2-3277DDBADBDB}" type="slidenum">
              <a:rPr lang="en-GB" smtClean="0"/>
              <a:t>‹#›</a:t>
            </a:fld>
            <a:endParaRPr lang="en-GB"/>
          </a:p>
        </p:txBody>
      </p:sp>
    </p:spTree>
    <p:extLst>
      <p:ext uri="{BB962C8B-B14F-4D97-AF65-F5344CB8AC3E}">
        <p14:creationId xmlns:p14="http://schemas.microsoft.com/office/powerpoint/2010/main" val="3044404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GB"/>
          </a:p>
        </p:txBody>
      </p:sp>
      <p:sp>
        <p:nvSpPr>
          <p:cNvPr id="3" name="Date Placeholder 2"/>
          <p:cNvSpPr>
            <a:spLocks noGrp="1"/>
          </p:cNvSpPr>
          <p:nvPr>
            <p:ph type="dt" sz="half" idx="10"/>
          </p:nvPr>
        </p:nvSpPr>
        <p:spPr/>
        <p:txBody>
          <a:bodyPr/>
          <a:lstStyle/>
          <a:p>
            <a:fld id="{B26296E2-0A11-4AB0-AF7D-1D7FC23FA81D}" type="datetimeFigureOut">
              <a:rPr lang="en-GB" smtClean="0"/>
              <a:t>03/02/2016</a:t>
            </a:fld>
            <a:endParaRPr lang="en-GB"/>
          </a:p>
        </p:txBody>
      </p:sp>
      <p:sp>
        <p:nvSpPr>
          <p:cNvPr id="5" name="Slide Number Placeholder 4"/>
          <p:cNvSpPr>
            <a:spLocks noGrp="1"/>
          </p:cNvSpPr>
          <p:nvPr>
            <p:ph type="sldNum" sz="quarter" idx="12"/>
          </p:nvPr>
        </p:nvSpPr>
        <p:spPr/>
        <p:txBody>
          <a:bodyPr/>
          <a:lstStyle/>
          <a:p>
            <a:fld id="{E6085718-E565-4A16-82D2-3277DDBADBDB}" type="slidenum">
              <a:rPr lang="en-GB" smtClean="0"/>
              <a:t>‹#›</a:t>
            </a:fld>
            <a:endParaRPr lang="en-GB"/>
          </a:p>
        </p:txBody>
      </p:sp>
    </p:spTree>
    <p:extLst>
      <p:ext uri="{BB962C8B-B14F-4D97-AF65-F5344CB8AC3E}">
        <p14:creationId xmlns:p14="http://schemas.microsoft.com/office/powerpoint/2010/main" val="12935051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26296E2-0A11-4AB0-AF7D-1D7FC23FA81D}" type="datetimeFigureOut">
              <a:rPr lang="en-GB" smtClean="0"/>
              <a:t>03/02/2016</a:t>
            </a:fld>
            <a:endParaRPr lang="en-GB"/>
          </a:p>
        </p:txBody>
      </p:sp>
      <p:sp>
        <p:nvSpPr>
          <p:cNvPr id="4" name="Slide Number Placeholder 3"/>
          <p:cNvSpPr>
            <a:spLocks noGrp="1"/>
          </p:cNvSpPr>
          <p:nvPr>
            <p:ph type="sldNum" sz="quarter" idx="12"/>
          </p:nvPr>
        </p:nvSpPr>
        <p:spPr/>
        <p:txBody>
          <a:bodyPr/>
          <a:lstStyle/>
          <a:p>
            <a:fld id="{E6085718-E565-4A16-82D2-3277DDBADBDB}" type="slidenum">
              <a:rPr lang="en-GB" smtClean="0"/>
              <a:t>‹#›</a:t>
            </a:fld>
            <a:endParaRPr lang="en-GB"/>
          </a:p>
        </p:txBody>
      </p:sp>
    </p:spTree>
    <p:extLst>
      <p:ext uri="{BB962C8B-B14F-4D97-AF65-F5344CB8AC3E}">
        <p14:creationId xmlns:p14="http://schemas.microsoft.com/office/powerpoint/2010/main" val="23109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GB" smtClean="0"/>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5" name="Date Placeholder 4"/>
          <p:cNvSpPr>
            <a:spLocks noGrp="1"/>
          </p:cNvSpPr>
          <p:nvPr>
            <p:ph type="dt" sz="half" idx="10"/>
          </p:nvPr>
        </p:nvSpPr>
        <p:spPr/>
        <p:txBody>
          <a:bodyPr/>
          <a:lstStyle/>
          <a:p>
            <a:fld id="{B26296E2-0A11-4AB0-AF7D-1D7FC23FA81D}" type="datetimeFigureOut">
              <a:rPr lang="en-GB" smtClean="0"/>
              <a:t>03/02/2016</a:t>
            </a:fld>
            <a:endParaRPr lang="en-GB"/>
          </a:p>
        </p:txBody>
      </p:sp>
      <p:sp>
        <p:nvSpPr>
          <p:cNvPr id="7" name="Slide Number Placeholder 6"/>
          <p:cNvSpPr>
            <a:spLocks noGrp="1"/>
          </p:cNvSpPr>
          <p:nvPr>
            <p:ph type="sldNum" sz="quarter" idx="12"/>
          </p:nvPr>
        </p:nvSpPr>
        <p:spPr/>
        <p:txBody>
          <a:bodyPr/>
          <a:lstStyle/>
          <a:p>
            <a:fld id="{E6085718-E565-4A16-82D2-3277DDBADBDB}" type="slidenum">
              <a:rPr lang="en-GB" smtClean="0"/>
              <a:t>‹#›</a:t>
            </a:fld>
            <a:endParaRPr lang="en-GB"/>
          </a:p>
        </p:txBody>
      </p:sp>
    </p:spTree>
    <p:extLst>
      <p:ext uri="{BB962C8B-B14F-4D97-AF65-F5344CB8AC3E}">
        <p14:creationId xmlns:p14="http://schemas.microsoft.com/office/powerpoint/2010/main" val="24032233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GB" smtClean="0"/>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smtClean="0"/>
              <a:t>Drag picture to placeholder or click icon to add</a:t>
            </a:r>
            <a:endParaRPr lang="en-GB"/>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5" name="Date Placeholder 4"/>
          <p:cNvSpPr>
            <a:spLocks noGrp="1"/>
          </p:cNvSpPr>
          <p:nvPr>
            <p:ph type="dt" sz="half" idx="10"/>
          </p:nvPr>
        </p:nvSpPr>
        <p:spPr/>
        <p:txBody>
          <a:bodyPr/>
          <a:lstStyle/>
          <a:p>
            <a:fld id="{B26296E2-0A11-4AB0-AF7D-1D7FC23FA81D}" type="datetimeFigureOut">
              <a:rPr lang="en-GB" smtClean="0"/>
              <a:t>03/02/2016</a:t>
            </a:fld>
            <a:endParaRPr lang="en-GB"/>
          </a:p>
        </p:txBody>
      </p:sp>
      <p:sp>
        <p:nvSpPr>
          <p:cNvPr id="7" name="Slide Number Placeholder 6"/>
          <p:cNvSpPr>
            <a:spLocks noGrp="1"/>
          </p:cNvSpPr>
          <p:nvPr>
            <p:ph type="sldNum" sz="quarter" idx="12"/>
          </p:nvPr>
        </p:nvSpPr>
        <p:spPr/>
        <p:txBody>
          <a:bodyPr/>
          <a:lstStyle/>
          <a:p>
            <a:fld id="{E6085718-E565-4A16-82D2-3277DDBADBDB}" type="slidenum">
              <a:rPr lang="en-GB" smtClean="0"/>
              <a:t>‹#›</a:t>
            </a:fld>
            <a:endParaRPr lang="en-GB"/>
          </a:p>
        </p:txBody>
      </p:sp>
    </p:spTree>
    <p:extLst>
      <p:ext uri="{BB962C8B-B14F-4D97-AF65-F5344CB8AC3E}">
        <p14:creationId xmlns:p14="http://schemas.microsoft.com/office/powerpoint/2010/main" val="25367633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GB"/>
          </a:p>
        </p:txBody>
      </p:sp>
      <p:sp>
        <p:nvSpPr>
          <p:cNvPr id="4" name="Date Placeholder 3"/>
          <p:cNvSpPr>
            <a:spLocks noGrp="1"/>
          </p:cNvSpPr>
          <p:nvPr>
            <p:ph type="dt" sz="half" idx="10"/>
          </p:nvPr>
        </p:nvSpPr>
        <p:spPr/>
        <p:txBody>
          <a:bodyPr/>
          <a:lstStyle/>
          <a:p>
            <a:fld id="{B26296E2-0A11-4AB0-AF7D-1D7FC23FA81D}" type="datetimeFigureOut">
              <a:rPr lang="en-GB" smtClean="0"/>
              <a:t>03/02/2016</a:t>
            </a:fld>
            <a:endParaRPr lang="en-GB"/>
          </a:p>
        </p:txBody>
      </p:sp>
      <p:sp>
        <p:nvSpPr>
          <p:cNvPr id="6" name="Slide Number Placeholder 5"/>
          <p:cNvSpPr>
            <a:spLocks noGrp="1"/>
          </p:cNvSpPr>
          <p:nvPr>
            <p:ph type="sldNum" sz="quarter" idx="12"/>
          </p:nvPr>
        </p:nvSpPr>
        <p:spPr/>
        <p:txBody>
          <a:bodyPr/>
          <a:lstStyle/>
          <a:p>
            <a:fld id="{E6085718-E565-4A16-82D2-3277DDBADBDB}" type="slidenum">
              <a:rPr lang="en-GB" smtClean="0"/>
              <a:t>‹#›</a:t>
            </a:fld>
            <a:endParaRPr lang="en-GB"/>
          </a:p>
        </p:txBody>
      </p:sp>
    </p:spTree>
    <p:extLst>
      <p:ext uri="{BB962C8B-B14F-4D97-AF65-F5344CB8AC3E}">
        <p14:creationId xmlns:p14="http://schemas.microsoft.com/office/powerpoint/2010/main" val="28852919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GB" smtClean="0"/>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GB"/>
          </a:p>
        </p:txBody>
      </p:sp>
      <p:sp>
        <p:nvSpPr>
          <p:cNvPr id="4" name="Date Placeholder 3"/>
          <p:cNvSpPr>
            <a:spLocks noGrp="1"/>
          </p:cNvSpPr>
          <p:nvPr>
            <p:ph type="dt" sz="half" idx="10"/>
          </p:nvPr>
        </p:nvSpPr>
        <p:spPr/>
        <p:txBody>
          <a:bodyPr/>
          <a:lstStyle/>
          <a:p>
            <a:fld id="{B26296E2-0A11-4AB0-AF7D-1D7FC23FA81D}" type="datetimeFigureOut">
              <a:rPr lang="en-GB" smtClean="0"/>
              <a:t>03/02/2016</a:t>
            </a:fld>
            <a:endParaRPr lang="en-GB"/>
          </a:p>
        </p:txBody>
      </p:sp>
      <p:sp>
        <p:nvSpPr>
          <p:cNvPr id="6" name="Slide Number Placeholder 5"/>
          <p:cNvSpPr>
            <a:spLocks noGrp="1"/>
          </p:cNvSpPr>
          <p:nvPr>
            <p:ph type="sldNum" sz="quarter" idx="12"/>
          </p:nvPr>
        </p:nvSpPr>
        <p:spPr/>
        <p:txBody>
          <a:bodyPr/>
          <a:lstStyle/>
          <a:p>
            <a:fld id="{E6085718-E565-4A16-82D2-3277DDBADBDB}" type="slidenum">
              <a:rPr lang="en-GB" smtClean="0"/>
              <a:t>‹#›</a:t>
            </a:fld>
            <a:endParaRPr lang="en-GB"/>
          </a:p>
        </p:txBody>
      </p:sp>
    </p:spTree>
    <p:extLst>
      <p:ext uri="{BB962C8B-B14F-4D97-AF65-F5344CB8AC3E}">
        <p14:creationId xmlns:p14="http://schemas.microsoft.com/office/powerpoint/2010/main" val="2691687140"/>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3" Type="http://schemas.openxmlformats.org/officeDocument/2006/relationships/image" Target="../media/image1.jpg"/><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GB" smtClean="0"/>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GB" dirty="0"/>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B26296E2-0A11-4AB0-AF7D-1D7FC23FA81D}" type="datetimeFigureOut">
              <a:rPr lang="en-GB" smtClean="0"/>
              <a:t>03/02/2016</a:t>
            </a:fld>
            <a:endParaRPr lang="en-GB"/>
          </a:p>
        </p:txBody>
      </p:sp>
      <p:sp>
        <p:nvSpPr>
          <p:cNvPr id="6" name="Slide Number Placeholder 5"/>
          <p:cNvSpPr>
            <a:spLocks noGrp="1"/>
          </p:cNvSpPr>
          <p:nvPr>
            <p:ph type="sldNum" sz="quarter" idx="4"/>
          </p:nvPr>
        </p:nvSpPr>
        <p:spPr>
          <a:xfrm>
            <a:off x="7956376" y="6380972"/>
            <a:ext cx="730424"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E6085718-E565-4A16-82D2-3277DDBADBDB}" type="slidenum">
              <a:rPr lang="en-GB" smtClean="0"/>
              <a:t>‹#›</a:t>
            </a:fld>
            <a:endParaRPr lang="en-GB"/>
          </a:p>
        </p:txBody>
      </p:sp>
    </p:spTree>
    <p:extLst>
      <p:ext uri="{BB962C8B-B14F-4D97-AF65-F5344CB8AC3E}">
        <p14:creationId xmlns:p14="http://schemas.microsoft.com/office/powerpoint/2010/main" val="637017333"/>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hyperlink" Target="http://vark-learn.com/the-vark-questionnaire/" TargetMode="Externa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solidFill>
                  <a:schemeClr val="bg1"/>
                </a:solidFill>
              </a:rPr>
              <a:t>SHSS4062 PDP</a:t>
            </a:r>
            <a:endParaRPr lang="en-GB" dirty="0">
              <a:solidFill>
                <a:schemeClr val="bg1"/>
              </a:solidFill>
            </a:endParaRPr>
          </a:p>
        </p:txBody>
      </p:sp>
      <p:sp>
        <p:nvSpPr>
          <p:cNvPr id="3" name="Subtitle 2"/>
          <p:cNvSpPr>
            <a:spLocks noGrp="1"/>
          </p:cNvSpPr>
          <p:nvPr>
            <p:ph type="subTitle" idx="1"/>
          </p:nvPr>
        </p:nvSpPr>
        <p:spPr/>
        <p:txBody>
          <a:bodyPr>
            <a:normAutofit/>
          </a:bodyPr>
          <a:lstStyle/>
          <a:p>
            <a:r>
              <a:rPr lang="en-GB" sz="2800" b="1" dirty="0" smtClean="0">
                <a:solidFill>
                  <a:srgbClr val="FFFFFF"/>
                </a:solidFill>
              </a:rPr>
              <a:t>Strategies for Learning </a:t>
            </a:r>
            <a:endParaRPr lang="en-GB" sz="2800" b="1" dirty="0">
              <a:solidFill>
                <a:srgbClr val="FFFFFF"/>
              </a:solidFill>
            </a:endParaRPr>
          </a:p>
        </p:txBody>
      </p:sp>
    </p:spTree>
    <p:extLst>
      <p:ext uri="{BB962C8B-B14F-4D97-AF65-F5344CB8AC3E}">
        <p14:creationId xmlns:p14="http://schemas.microsoft.com/office/powerpoint/2010/main" val="388376373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TEST </a:t>
            </a:r>
            <a:endParaRPr lang="en-GB" dirty="0"/>
          </a:p>
        </p:txBody>
      </p:sp>
      <p:sp>
        <p:nvSpPr>
          <p:cNvPr id="3" name="Content Placeholder 2"/>
          <p:cNvSpPr>
            <a:spLocks noGrp="1"/>
          </p:cNvSpPr>
          <p:nvPr>
            <p:ph idx="1"/>
          </p:nvPr>
        </p:nvSpPr>
        <p:spPr/>
        <p:txBody>
          <a:bodyPr/>
          <a:lstStyle/>
          <a:p>
            <a:r>
              <a:rPr lang="en-GB" dirty="0" smtClean="0"/>
              <a:t>I am going to show you a short story on the next slide. </a:t>
            </a:r>
            <a:endParaRPr lang="en-GB" dirty="0"/>
          </a:p>
          <a:p>
            <a:r>
              <a:rPr lang="en-GB" dirty="0" smtClean="0"/>
              <a:t>I would like you learn as much of the story as possible </a:t>
            </a:r>
          </a:p>
          <a:p>
            <a:r>
              <a:rPr lang="en-GB" dirty="0" smtClean="0"/>
              <a:t>Shortly after the passage I will test you on how much of the story you remember</a:t>
            </a:r>
          </a:p>
          <a:p>
            <a:endParaRPr lang="en-GB" dirty="0"/>
          </a:p>
          <a:p>
            <a:pPr marL="114300" indent="0">
              <a:buNone/>
            </a:pPr>
            <a:endParaRPr lang="en-GB" dirty="0"/>
          </a:p>
        </p:txBody>
      </p:sp>
    </p:spTree>
    <p:extLst>
      <p:ext uri="{BB962C8B-B14F-4D97-AF65-F5344CB8AC3E}">
        <p14:creationId xmlns:p14="http://schemas.microsoft.com/office/powerpoint/2010/main" val="270995183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The Sad King </a:t>
            </a:r>
            <a:endParaRPr lang="en-GB" dirty="0"/>
          </a:p>
        </p:txBody>
      </p:sp>
      <p:sp>
        <p:nvSpPr>
          <p:cNvPr id="3" name="Content Placeholder 2"/>
          <p:cNvSpPr>
            <a:spLocks noGrp="1"/>
          </p:cNvSpPr>
          <p:nvPr>
            <p:ph idx="1"/>
          </p:nvPr>
        </p:nvSpPr>
        <p:spPr/>
        <p:txBody>
          <a:bodyPr>
            <a:normAutofit fontScale="85000" lnSpcReduction="20000"/>
          </a:bodyPr>
          <a:lstStyle/>
          <a:p>
            <a:pPr marL="114300" indent="0">
              <a:buNone/>
            </a:pPr>
            <a:r>
              <a:rPr lang="en-US" dirty="0" smtClean="0"/>
              <a:t>There once was a sad king who was very ill, and his unhappy doctors were regretfully unable to cure him. They tried all kinds of remedies, but nothing seemed to work. He called for his wise men who told him he would get well only if he wore the shirt of a poor but happy man. Full of hope he dismissed his doctors and sent over seventy of his soldiers to search throughout the kingdom to find a poor but happy man. After many weeks they finally found one. But he didn't have a shirt. So they angrily killed him.</a:t>
            </a:r>
          </a:p>
          <a:p>
            <a:endParaRPr lang="en-GB" dirty="0"/>
          </a:p>
        </p:txBody>
      </p:sp>
    </p:spTree>
    <p:extLst>
      <p:ext uri="{BB962C8B-B14F-4D97-AF65-F5344CB8AC3E}">
        <p14:creationId xmlns:p14="http://schemas.microsoft.com/office/powerpoint/2010/main" val="170263411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can you remember?</a:t>
            </a:r>
            <a:endParaRPr lang="en-GB" dirty="0"/>
          </a:p>
        </p:txBody>
      </p:sp>
      <p:sp>
        <p:nvSpPr>
          <p:cNvPr id="3" name="Content Placeholder 2"/>
          <p:cNvSpPr>
            <a:spLocks noGrp="1"/>
          </p:cNvSpPr>
          <p:nvPr>
            <p:ph idx="1"/>
          </p:nvPr>
        </p:nvSpPr>
        <p:spPr/>
        <p:txBody>
          <a:bodyPr/>
          <a:lstStyle/>
          <a:p>
            <a:endParaRPr lang="en-GB"/>
          </a:p>
        </p:txBody>
      </p:sp>
    </p:spTree>
    <p:extLst>
      <p:ext uri="{BB962C8B-B14F-4D97-AF65-F5344CB8AC3E}">
        <p14:creationId xmlns:p14="http://schemas.microsoft.com/office/powerpoint/2010/main" val="405166131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What are strategies for learning ?</a:t>
            </a:r>
            <a:endParaRPr lang="en-GB" dirty="0"/>
          </a:p>
        </p:txBody>
      </p:sp>
      <p:sp>
        <p:nvSpPr>
          <p:cNvPr id="3" name="Content Placeholder 2"/>
          <p:cNvSpPr>
            <a:spLocks noGrp="1"/>
          </p:cNvSpPr>
          <p:nvPr>
            <p:ph idx="1"/>
          </p:nvPr>
        </p:nvSpPr>
        <p:spPr/>
        <p:txBody>
          <a:bodyPr/>
          <a:lstStyle/>
          <a:p>
            <a:r>
              <a:rPr lang="en-US" dirty="0"/>
              <a:t>Thoughts and actions that assist learning tasks.</a:t>
            </a:r>
          </a:p>
          <a:p>
            <a:r>
              <a:rPr lang="en-US" dirty="0"/>
              <a:t>Ways to understand,  remember, and recall information.</a:t>
            </a:r>
          </a:p>
          <a:p>
            <a:r>
              <a:rPr lang="en-US" dirty="0"/>
              <a:t>Ways to practice skills efficiently</a:t>
            </a:r>
            <a:endParaRPr lang="en-GB" dirty="0"/>
          </a:p>
        </p:txBody>
      </p:sp>
    </p:spTree>
    <p:extLst>
      <p:ext uri="{BB962C8B-B14F-4D97-AF65-F5344CB8AC3E}">
        <p14:creationId xmlns:p14="http://schemas.microsoft.com/office/powerpoint/2010/main" val="405899402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Attitudes to </a:t>
            </a:r>
            <a:r>
              <a:rPr lang="en-US" dirty="0" smtClean="0"/>
              <a:t>learning</a:t>
            </a:r>
            <a:endParaRPr lang="en-GB" dirty="0"/>
          </a:p>
        </p:txBody>
      </p:sp>
      <p:sp>
        <p:nvSpPr>
          <p:cNvPr id="3" name="Content Placeholder 2"/>
          <p:cNvSpPr>
            <a:spLocks noGrp="1"/>
          </p:cNvSpPr>
          <p:nvPr>
            <p:ph idx="1"/>
          </p:nvPr>
        </p:nvSpPr>
        <p:spPr/>
        <p:txBody>
          <a:bodyPr>
            <a:normAutofit fontScale="70000" lnSpcReduction="20000"/>
          </a:bodyPr>
          <a:lstStyle/>
          <a:p>
            <a:r>
              <a:rPr lang="en-US" dirty="0" smtClean="0"/>
              <a:t>Most </a:t>
            </a:r>
            <a:r>
              <a:rPr lang="en-US" dirty="0"/>
              <a:t>people, when asked, can recount an experience that undermined their confidence in their own learning. </a:t>
            </a:r>
            <a:endParaRPr lang="en-US" dirty="0" smtClean="0"/>
          </a:p>
          <a:p>
            <a:r>
              <a:rPr lang="en-US" dirty="0" smtClean="0"/>
              <a:t>Negative </a:t>
            </a:r>
            <a:r>
              <a:rPr lang="en-US" dirty="0"/>
              <a:t>comments when we are young can have a very long-term effect upon our view of ourselves as bright, capable learners. </a:t>
            </a:r>
            <a:endParaRPr lang="en-US" dirty="0" smtClean="0"/>
          </a:p>
          <a:p>
            <a:r>
              <a:rPr lang="en-US" dirty="0" smtClean="0"/>
              <a:t>However</a:t>
            </a:r>
            <a:r>
              <a:rPr lang="en-US" dirty="0"/>
              <a:t>, self-confidence has a major impact upon our ability to perform well.</a:t>
            </a:r>
          </a:p>
          <a:p>
            <a:r>
              <a:rPr lang="en-US" dirty="0" smtClean="0"/>
              <a:t>What </a:t>
            </a:r>
            <a:r>
              <a:rPr lang="en-US" dirty="0"/>
              <a:t>kind of message were you given about your abilities to study when you were at school or college?</a:t>
            </a:r>
          </a:p>
          <a:p>
            <a:r>
              <a:rPr lang="en-US" dirty="0" smtClean="0"/>
              <a:t>Are </a:t>
            </a:r>
            <a:r>
              <a:rPr lang="en-US" dirty="0"/>
              <a:t>these messages helpful to you now?</a:t>
            </a:r>
          </a:p>
          <a:p>
            <a:r>
              <a:rPr lang="en-US" dirty="0" smtClean="0"/>
              <a:t>What </a:t>
            </a:r>
            <a:r>
              <a:rPr lang="en-US" dirty="0"/>
              <a:t>attitudes would be most useful to you succeeding at your studies now?</a:t>
            </a:r>
          </a:p>
          <a:p>
            <a:endParaRPr lang="en-GB" dirty="0"/>
          </a:p>
        </p:txBody>
      </p:sp>
    </p:spTree>
    <p:extLst>
      <p:ext uri="{BB962C8B-B14F-4D97-AF65-F5344CB8AC3E}">
        <p14:creationId xmlns:p14="http://schemas.microsoft.com/office/powerpoint/2010/main" val="33716312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Optimum conditions for </a:t>
            </a:r>
            <a:r>
              <a:rPr lang="en-US" dirty="0" smtClean="0"/>
              <a:t>learning</a:t>
            </a:r>
            <a:endParaRPr lang="en-GB" dirty="0"/>
          </a:p>
        </p:txBody>
      </p:sp>
      <p:sp>
        <p:nvSpPr>
          <p:cNvPr id="3" name="Content Placeholder 2"/>
          <p:cNvSpPr>
            <a:spLocks noGrp="1"/>
          </p:cNvSpPr>
          <p:nvPr>
            <p:ph idx="1"/>
          </p:nvPr>
        </p:nvSpPr>
        <p:spPr>
          <a:xfrm>
            <a:off x="457200" y="1219200"/>
            <a:ext cx="8229600" cy="4298033"/>
          </a:xfrm>
        </p:spPr>
        <p:txBody>
          <a:bodyPr>
            <a:noAutofit/>
          </a:bodyPr>
          <a:lstStyle/>
          <a:p>
            <a:pPr>
              <a:lnSpc>
                <a:spcPct val="110000"/>
              </a:lnSpc>
            </a:pPr>
            <a:r>
              <a:rPr lang="en-US" sz="2000" dirty="0" smtClean="0"/>
              <a:t>We </a:t>
            </a:r>
            <a:r>
              <a:rPr lang="en-US" sz="2000" dirty="0"/>
              <a:t>can improve the conditions for learning by being aware of some of the ways the brain works</a:t>
            </a:r>
            <a:r>
              <a:rPr lang="en-US" sz="2000" dirty="0" smtClean="0"/>
              <a:t>.</a:t>
            </a:r>
          </a:p>
          <a:p>
            <a:pPr>
              <a:lnSpc>
                <a:spcPct val="110000"/>
              </a:lnSpc>
            </a:pPr>
            <a:r>
              <a:rPr lang="en-US" sz="2000" dirty="0" smtClean="0"/>
              <a:t>Some </a:t>
            </a:r>
            <a:r>
              <a:rPr lang="en-US" sz="2000" dirty="0"/>
              <a:t>of the optimal conditions for learning are common sense and good for our general health. </a:t>
            </a:r>
            <a:endParaRPr lang="en-US" sz="2000" dirty="0" smtClean="0"/>
          </a:p>
          <a:p>
            <a:pPr>
              <a:lnSpc>
                <a:spcPct val="110000"/>
              </a:lnSpc>
            </a:pPr>
            <a:r>
              <a:rPr lang="en-US" sz="2000" dirty="0" smtClean="0"/>
              <a:t>For </a:t>
            </a:r>
            <a:r>
              <a:rPr lang="en-US" sz="2000" dirty="0"/>
              <a:t>example, the brain works well </a:t>
            </a:r>
            <a:r>
              <a:rPr lang="en-US" sz="2000" dirty="0" smtClean="0"/>
              <a:t>when:</a:t>
            </a:r>
          </a:p>
          <a:p>
            <a:pPr lvl="1">
              <a:lnSpc>
                <a:spcPct val="110000"/>
              </a:lnSpc>
            </a:pPr>
            <a:r>
              <a:rPr lang="en-US" sz="1600" dirty="0" smtClean="0"/>
              <a:t>it </a:t>
            </a:r>
            <a:r>
              <a:rPr lang="en-US" sz="1600" dirty="0"/>
              <a:t>is rested - sleep affects our </a:t>
            </a:r>
            <a:r>
              <a:rPr lang="en-US" sz="1600" dirty="0" smtClean="0"/>
              <a:t>performance</a:t>
            </a:r>
          </a:p>
          <a:p>
            <a:pPr lvl="1">
              <a:lnSpc>
                <a:spcPct val="110000"/>
              </a:lnSpc>
            </a:pPr>
            <a:r>
              <a:rPr lang="en-US" sz="1600" dirty="0" smtClean="0"/>
              <a:t>it </a:t>
            </a:r>
            <a:r>
              <a:rPr lang="en-US" sz="1600" dirty="0"/>
              <a:t>is hydrated - drinking water helps the electrical connections of the </a:t>
            </a:r>
            <a:r>
              <a:rPr lang="en-US" sz="1600" dirty="0" smtClean="0"/>
              <a:t>brain </a:t>
            </a:r>
          </a:p>
          <a:p>
            <a:pPr lvl="1">
              <a:lnSpc>
                <a:spcPct val="110000"/>
              </a:lnSpc>
            </a:pPr>
            <a:r>
              <a:rPr lang="en-US" sz="1600" dirty="0" smtClean="0"/>
              <a:t>it </a:t>
            </a:r>
            <a:r>
              <a:rPr lang="en-US" sz="1600" dirty="0"/>
              <a:t>is unstressed - when it is stressed, it can focus only on 'escape', not on such matters as reading journals and writing </a:t>
            </a:r>
            <a:r>
              <a:rPr lang="en-US" sz="1600" dirty="0" smtClean="0"/>
              <a:t>assignments</a:t>
            </a:r>
          </a:p>
          <a:p>
            <a:pPr lvl="1">
              <a:lnSpc>
                <a:spcPct val="110000"/>
              </a:lnSpc>
            </a:pPr>
            <a:r>
              <a:rPr lang="en-US" sz="1600" dirty="0" smtClean="0"/>
              <a:t>it </a:t>
            </a:r>
            <a:r>
              <a:rPr lang="en-US" sz="1600" dirty="0"/>
              <a:t>enjoys itself - it is important to look for any angle that can stimulate our interest in what we are learning. Sometimes this can take imagination if the subject itself seems </a:t>
            </a:r>
            <a:r>
              <a:rPr lang="en-US" sz="1600" dirty="0" smtClean="0"/>
              <a:t>boring </a:t>
            </a:r>
          </a:p>
          <a:p>
            <a:pPr lvl="1">
              <a:lnSpc>
                <a:spcPct val="110000"/>
              </a:lnSpc>
            </a:pPr>
            <a:r>
              <a:rPr lang="en-US" sz="1600" dirty="0" smtClean="0"/>
              <a:t>it </a:t>
            </a:r>
            <a:r>
              <a:rPr lang="en-US" sz="1600" dirty="0"/>
              <a:t>has seen something several times - little and often works better than trying to understand something in one sitting</a:t>
            </a:r>
            <a:r>
              <a:rPr lang="en-US" sz="1600" dirty="0" smtClean="0"/>
              <a:t>.</a:t>
            </a:r>
            <a:endParaRPr lang="en-US" sz="1600" dirty="0"/>
          </a:p>
          <a:p>
            <a:pPr>
              <a:lnSpc>
                <a:spcPct val="110000"/>
              </a:lnSpc>
            </a:pPr>
            <a:endParaRPr lang="en-GB" sz="2000" dirty="0"/>
          </a:p>
        </p:txBody>
      </p:sp>
    </p:spTree>
    <p:extLst>
      <p:ext uri="{BB962C8B-B14F-4D97-AF65-F5344CB8AC3E}">
        <p14:creationId xmlns:p14="http://schemas.microsoft.com/office/powerpoint/2010/main" val="30367714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Reflect on your own learning experience last semester…</a:t>
            </a:r>
            <a:endParaRPr lang="en-GB" dirty="0"/>
          </a:p>
        </p:txBody>
      </p:sp>
      <p:sp>
        <p:nvSpPr>
          <p:cNvPr id="3" name="Content Placeholder 2"/>
          <p:cNvSpPr>
            <a:spLocks noGrp="1"/>
          </p:cNvSpPr>
          <p:nvPr>
            <p:ph idx="1"/>
          </p:nvPr>
        </p:nvSpPr>
        <p:spPr/>
        <p:txBody>
          <a:bodyPr/>
          <a:lstStyle/>
          <a:p>
            <a:r>
              <a:rPr lang="en-GB" dirty="0" smtClean="0"/>
              <a:t>Positive attitudes?</a:t>
            </a:r>
          </a:p>
          <a:p>
            <a:r>
              <a:rPr lang="en-GB" dirty="0" smtClean="0"/>
              <a:t>Rested </a:t>
            </a:r>
          </a:p>
          <a:p>
            <a:r>
              <a:rPr lang="en-GB" dirty="0" smtClean="0"/>
              <a:t>Hydrated</a:t>
            </a:r>
          </a:p>
          <a:p>
            <a:r>
              <a:rPr lang="en-GB" dirty="0" smtClean="0"/>
              <a:t>Unstressed</a:t>
            </a:r>
          </a:p>
          <a:p>
            <a:r>
              <a:rPr lang="en-GB" dirty="0" smtClean="0"/>
              <a:t>Enjoyment </a:t>
            </a:r>
          </a:p>
          <a:p>
            <a:r>
              <a:rPr lang="en-GB" dirty="0" smtClean="0"/>
              <a:t>Frequent </a:t>
            </a:r>
          </a:p>
          <a:p>
            <a:endParaRPr lang="en-GB" dirty="0" smtClean="0"/>
          </a:p>
          <a:p>
            <a:endParaRPr lang="en-GB" dirty="0"/>
          </a:p>
        </p:txBody>
      </p:sp>
    </p:spTree>
    <p:extLst>
      <p:ext uri="{BB962C8B-B14F-4D97-AF65-F5344CB8AC3E}">
        <p14:creationId xmlns:p14="http://schemas.microsoft.com/office/powerpoint/2010/main" val="230646672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Learning preferences: </a:t>
            </a:r>
            <a:endParaRPr lang="en-GB" dirty="0"/>
          </a:p>
        </p:txBody>
      </p:sp>
      <p:sp>
        <p:nvSpPr>
          <p:cNvPr id="3" name="Content Placeholder 2"/>
          <p:cNvSpPr>
            <a:spLocks noGrp="1"/>
          </p:cNvSpPr>
          <p:nvPr>
            <p:ph idx="1"/>
          </p:nvPr>
        </p:nvSpPr>
        <p:spPr/>
        <p:txBody>
          <a:bodyPr/>
          <a:lstStyle/>
          <a:p>
            <a:r>
              <a:rPr lang="en-GB" dirty="0">
                <a:hlinkClick r:id="rId2"/>
              </a:rPr>
              <a:t>http://vark-learn.com/the-vark-questionnaire</a:t>
            </a:r>
            <a:r>
              <a:rPr lang="en-GB" dirty="0" smtClean="0">
                <a:hlinkClick r:id="rId2"/>
              </a:rPr>
              <a:t>/</a:t>
            </a:r>
            <a:r>
              <a:rPr lang="en-GB" dirty="0" smtClean="0"/>
              <a:t> </a:t>
            </a:r>
          </a:p>
          <a:p>
            <a:endParaRPr lang="en-GB" dirty="0"/>
          </a:p>
          <a:p>
            <a:endParaRPr lang="en-GB" dirty="0"/>
          </a:p>
        </p:txBody>
      </p:sp>
    </p:spTree>
    <p:extLst>
      <p:ext uri="{BB962C8B-B14F-4D97-AF65-F5344CB8AC3E}">
        <p14:creationId xmlns:p14="http://schemas.microsoft.com/office/powerpoint/2010/main" val="64944298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Visual </a:t>
            </a:r>
            <a:r>
              <a:rPr lang="en-US" dirty="0" smtClean="0"/>
              <a:t>Strategies </a:t>
            </a:r>
            <a:endParaRPr lang="en-GB" dirty="0"/>
          </a:p>
        </p:txBody>
      </p:sp>
      <p:sp>
        <p:nvSpPr>
          <p:cNvPr id="3" name="Content Placeholder 2"/>
          <p:cNvSpPr>
            <a:spLocks noGrp="1"/>
          </p:cNvSpPr>
          <p:nvPr>
            <p:ph idx="1"/>
          </p:nvPr>
        </p:nvSpPr>
        <p:spPr/>
        <p:txBody>
          <a:bodyPr>
            <a:normAutofit fontScale="85000" lnSpcReduction="10000"/>
          </a:bodyPr>
          <a:lstStyle/>
          <a:p>
            <a:pPr marL="114300" indent="0">
              <a:buNone/>
            </a:pPr>
            <a:r>
              <a:rPr lang="en-US" dirty="0" smtClean="0"/>
              <a:t>Key </a:t>
            </a:r>
            <a:r>
              <a:rPr lang="en-US" dirty="0"/>
              <a:t>words:</a:t>
            </a:r>
          </a:p>
          <a:p>
            <a:r>
              <a:rPr lang="en-US" dirty="0" smtClean="0"/>
              <a:t>different </a:t>
            </a:r>
            <a:r>
              <a:rPr lang="en-US" dirty="0"/>
              <a:t>formats, space, graphs, charts, diagrams, maps and </a:t>
            </a:r>
            <a:r>
              <a:rPr lang="en-US" dirty="0" smtClean="0"/>
              <a:t>plans </a:t>
            </a:r>
            <a:endParaRPr lang="en-US" dirty="0"/>
          </a:p>
          <a:p>
            <a:pPr marL="114300" indent="0">
              <a:buNone/>
            </a:pPr>
            <a:r>
              <a:rPr lang="en-US" dirty="0"/>
              <a:t>Description:</a:t>
            </a:r>
          </a:p>
          <a:p>
            <a:r>
              <a:rPr lang="en-US" dirty="0" smtClean="0"/>
              <a:t>This </a:t>
            </a:r>
            <a:r>
              <a:rPr lang="en-US" dirty="0"/>
              <a:t>preference uses symbolism and different formats, fonts and colors to emphasise important points. It does not include video and pictures that show real images and it is not Visual merely because it is shown on a screen.</a:t>
            </a:r>
          </a:p>
          <a:p>
            <a:endParaRPr lang="en-GB" dirty="0"/>
          </a:p>
        </p:txBody>
      </p:sp>
    </p:spTree>
    <p:extLst>
      <p:ext uri="{BB962C8B-B14F-4D97-AF65-F5344CB8AC3E}">
        <p14:creationId xmlns:p14="http://schemas.microsoft.com/office/powerpoint/2010/main" val="181909958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Aural </a:t>
            </a:r>
            <a:r>
              <a:rPr lang="en-US" dirty="0" smtClean="0"/>
              <a:t>Strategies</a:t>
            </a:r>
            <a:endParaRPr lang="en-GB" dirty="0"/>
          </a:p>
        </p:txBody>
      </p:sp>
      <p:sp>
        <p:nvSpPr>
          <p:cNvPr id="3" name="Content Placeholder 2"/>
          <p:cNvSpPr>
            <a:spLocks noGrp="1"/>
          </p:cNvSpPr>
          <p:nvPr>
            <p:ph idx="1"/>
          </p:nvPr>
        </p:nvSpPr>
        <p:spPr/>
        <p:txBody>
          <a:bodyPr>
            <a:normAutofit fontScale="92500" lnSpcReduction="10000"/>
          </a:bodyPr>
          <a:lstStyle/>
          <a:p>
            <a:pPr marL="114300" indent="0">
              <a:buNone/>
            </a:pPr>
            <a:r>
              <a:rPr lang="en-US" dirty="0" smtClean="0"/>
              <a:t>Key </a:t>
            </a:r>
            <a:r>
              <a:rPr lang="en-US" dirty="0"/>
              <a:t>words:</a:t>
            </a:r>
          </a:p>
          <a:p>
            <a:r>
              <a:rPr lang="en-US" dirty="0" smtClean="0"/>
              <a:t>listening</a:t>
            </a:r>
            <a:r>
              <a:rPr lang="en-US" dirty="0"/>
              <a:t>, discussing, talking, questioning, recalling</a:t>
            </a:r>
          </a:p>
          <a:p>
            <a:pPr marL="114300" indent="0">
              <a:buNone/>
            </a:pPr>
            <a:r>
              <a:rPr lang="en-US" dirty="0" smtClean="0"/>
              <a:t>Description</a:t>
            </a:r>
            <a:r>
              <a:rPr lang="en-US" dirty="0"/>
              <a:t>:</a:t>
            </a:r>
          </a:p>
          <a:p>
            <a:r>
              <a:rPr lang="en-US" dirty="0" smtClean="0"/>
              <a:t>This </a:t>
            </a:r>
            <a:r>
              <a:rPr lang="en-US" dirty="0"/>
              <a:t>preference is for information that is spoken or heard and the use of questioning is an important part of a learning strategy for those with this preference</a:t>
            </a:r>
          </a:p>
          <a:p>
            <a:endParaRPr lang="en-GB" dirty="0"/>
          </a:p>
        </p:txBody>
      </p:sp>
    </p:spTree>
    <p:extLst>
      <p:ext uri="{BB962C8B-B14F-4D97-AF65-F5344CB8AC3E}">
        <p14:creationId xmlns:p14="http://schemas.microsoft.com/office/powerpoint/2010/main" val="348574725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Read/Write </a:t>
            </a:r>
            <a:r>
              <a:rPr lang="en-US" dirty="0" smtClean="0"/>
              <a:t>Strategies</a:t>
            </a:r>
            <a:endParaRPr lang="en-GB" dirty="0"/>
          </a:p>
        </p:txBody>
      </p:sp>
      <p:sp>
        <p:nvSpPr>
          <p:cNvPr id="3" name="Content Placeholder 2"/>
          <p:cNvSpPr>
            <a:spLocks noGrp="1"/>
          </p:cNvSpPr>
          <p:nvPr>
            <p:ph idx="1"/>
          </p:nvPr>
        </p:nvSpPr>
        <p:spPr/>
        <p:txBody>
          <a:bodyPr/>
          <a:lstStyle/>
          <a:p>
            <a:pPr marL="114300" indent="0">
              <a:buNone/>
            </a:pPr>
            <a:r>
              <a:rPr lang="en-US" b="1" dirty="0" smtClean="0"/>
              <a:t>Key </a:t>
            </a:r>
            <a:r>
              <a:rPr lang="en-US" b="1" dirty="0"/>
              <a:t>words:</a:t>
            </a:r>
          </a:p>
          <a:p>
            <a:r>
              <a:rPr lang="en-US" dirty="0"/>
              <a:t>lists, notes and text in all its formats and whether in print or online.</a:t>
            </a:r>
          </a:p>
          <a:p>
            <a:pPr marL="114300" indent="0">
              <a:buNone/>
            </a:pPr>
            <a:r>
              <a:rPr lang="en-US" b="1" dirty="0"/>
              <a:t>Description:</a:t>
            </a:r>
          </a:p>
          <a:p>
            <a:r>
              <a:rPr lang="en-US" dirty="0"/>
              <a:t>This preference uses the printed word as the most important way to convey and receive information.</a:t>
            </a:r>
          </a:p>
          <a:p>
            <a:endParaRPr lang="en-GB" dirty="0"/>
          </a:p>
        </p:txBody>
      </p:sp>
    </p:spTree>
    <p:extLst>
      <p:ext uri="{BB962C8B-B14F-4D97-AF65-F5344CB8AC3E}">
        <p14:creationId xmlns:p14="http://schemas.microsoft.com/office/powerpoint/2010/main" val="77463747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Kinaesthetic Strategies</a:t>
            </a:r>
            <a:endParaRPr lang="en-GB" dirty="0"/>
          </a:p>
        </p:txBody>
      </p:sp>
      <p:sp>
        <p:nvSpPr>
          <p:cNvPr id="3" name="Content Placeholder 2"/>
          <p:cNvSpPr>
            <a:spLocks noGrp="1"/>
          </p:cNvSpPr>
          <p:nvPr>
            <p:ph idx="1"/>
          </p:nvPr>
        </p:nvSpPr>
        <p:spPr/>
        <p:txBody>
          <a:bodyPr>
            <a:normAutofit lnSpcReduction="10000"/>
          </a:bodyPr>
          <a:lstStyle/>
          <a:p>
            <a:r>
              <a:rPr lang="en-US" b="1" dirty="0" smtClean="0"/>
              <a:t>Key </a:t>
            </a:r>
            <a:r>
              <a:rPr lang="en-US" b="1" dirty="0"/>
              <a:t>words:</a:t>
            </a:r>
          </a:p>
          <a:p>
            <a:r>
              <a:rPr lang="en-US" dirty="0"/>
              <a:t>senses, practical exercises, examples, cases, trial and error.</a:t>
            </a:r>
          </a:p>
          <a:p>
            <a:r>
              <a:rPr lang="en-US" b="1" dirty="0"/>
              <a:t>Description:</a:t>
            </a:r>
          </a:p>
          <a:p>
            <a:r>
              <a:rPr lang="en-US" dirty="0"/>
              <a:t>This preference uses your experiences and the things that are real even when they are shown in pictures and on screens</a:t>
            </a:r>
            <a:r>
              <a:rPr lang="en-US" dirty="0" smtClean="0"/>
              <a:t>.</a:t>
            </a:r>
            <a:endParaRPr lang="en-US" dirty="0"/>
          </a:p>
          <a:p>
            <a:endParaRPr lang="en-GB" dirty="0"/>
          </a:p>
        </p:txBody>
      </p:sp>
    </p:spTree>
    <p:extLst>
      <p:ext uri="{BB962C8B-B14F-4D97-AF65-F5344CB8AC3E}">
        <p14:creationId xmlns:p14="http://schemas.microsoft.com/office/powerpoint/2010/main" val="320882525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Multimodal </a:t>
            </a:r>
            <a:r>
              <a:rPr lang="en-US" dirty="0" smtClean="0"/>
              <a:t>Strategies</a:t>
            </a:r>
            <a:endParaRPr lang="en-GB" dirty="0"/>
          </a:p>
        </p:txBody>
      </p:sp>
      <p:sp>
        <p:nvSpPr>
          <p:cNvPr id="3" name="Content Placeholder 2"/>
          <p:cNvSpPr>
            <a:spLocks noGrp="1"/>
          </p:cNvSpPr>
          <p:nvPr>
            <p:ph idx="1"/>
          </p:nvPr>
        </p:nvSpPr>
        <p:spPr/>
        <p:txBody>
          <a:bodyPr>
            <a:normAutofit lnSpcReduction="10000"/>
          </a:bodyPr>
          <a:lstStyle/>
          <a:p>
            <a:r>
              <a:rPr lang="en-US" dirty="0" smtClean="0"/>
              <a:t>These </a:t>
            </a:r>
            <a:r>
              <a:rPr lang="en-US" dirty="0"/>
              <a:t>are the various combinations of the four </a:t>
            </a:r>
            <a:r>
              <a:rPr lang="en-US" dirty="0" smtClean="0"/>
              <a:t>preferences. </a:t>
            </a:r>
            <a:endParaRPr lang="en-US" dirty="0"/>
          </a:p>
          <a:p>
            <a:r>
              <a:rPr lang="en-US" dirty="0"/>
              <a:t>Keep in mind that some people with a multimodal preference need to have the same material presented in several of their modes in order to really learn it, while others can effectively learn using any single one of their multiple preferences.</a:t>
            </a:r>
          </a:p>
          <a:p>
            <a:endParaRPr lang="en-GB" dirty="0"/>
          </a:p>
        </p:txBody>
      </p:sp>
    </p:spTree>
    <p:extLst>
      <p:ext uri="{BB962C8B-B14F-4D97-AF65-F5344CB8AC3E}">
        <p14:creationId xmlns:p14="http://schemas.microsoft.com/office/powerpoint/2010/main" val="419642642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TEST </a:t>
            </a:r>
            <a:endParaRPr lang="en-GB" dirty="0"/>
          </a:p>
        </p:txBody>
      </p:sp>
      <p:sp>
        <p:nvSpPr>
          <p:cNvPr id="3" name="Content Placeholder 2"/>
          <p:cNvSpPr>
            <a:spLocks noGrp="1"/>
          </p:cNvSpPr>
          <p:nvPr>
            <p:ph idx="1"/>
          </p:nvPr>
        </p:nvSpPr>
        <p:spPr/>
        <p:txBody>
          <a:bodyPr>
            <a:normAutofit lnSpcReduction="10000"/>
          </a:bodyPr>
          <a:lstStyle/>
          <a:p>
            <a:r>
              <a:rPr lang="en-GB" dirty="0" smtClean="0"/>
              <a:t>Using your new understanding of learning styles….</a:t>
            </a:r>
          </a:p>
          <a:p>
            <a:r>
              <a:rPr lang="en-GB" dirty="0" smtClean="0"/>
              <a:t>I am going to show you a short story on the next slide. </a:t>
            </a:r>
            <a:endParaRPr lang="en-GB" dirty="0"/>
          </a:p>
          <a:p>
            <a:r>
              <a:rPr lang="en-GB" dirty="0" smtClean="0"/>
              <a:t>I would like you learn as much of the story as possible </a:t>
            </a:r>
          </a:p>
          <a:p>
            <a:r>
              <a:rPr lang="en-GB" dirty="0" smtClean="0"/>
              <a:t>Shortly after the passage I will test you on how much of the story you remember</a:t>
            </a:r>
          </a:p>
          <a:p>
            <a:endParaRPr lang="en-GB" dirty="0"/>
          </a:p>
          <a:p>
            <a:pPr marL="114300" indent="0">
              <a:buNone/>
            </a:pPr>
            <a:endParaRPr lang="en-GB" dirty="0"/>
          </a:p>
        </p:txBody>
      </p:sp>
    </p:spTree>
    <p:extLst>
      <p:ext uri="{BB962C8B-B14F-4D97-AF65-F5344CB8AC3E}">
        <p14:creationId xmlns:p14="http://schemas.microsoft.com/office/powerpoint/2010/main" val="350797608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farmer and the dog </a:t>
            </a:r>
            <a:endParaRPr lang="en-GB" dirty="0"/>
          </a:p>
        </p:txBody>
      </p:sp>
      <p:sp>
        <p:nvSpPr>
          <p:cNvPr id="3" name="Content Placeholder 2"/>
          <p:cNvSpPr>
            <a:spLocks noGrp="1"/>
          </p:cNvSpPr>
          <p:nvPr>
            <p:ph idx="1"/>
          </p:nvPr>
        </p:nvSpPr>
        <p:spPr/>
        <p:txBody>
          <a:bodyPr>
            <a:normAutofit lnSpcReduction="10000"/>
          </a:bodyPr>
          <a:lstStyle/>
          <a:p>
            <a:r>
              <a:rPr lang="en-US" dirty="0" smtClean="0"/>
              <a:t>A farmer was driving his truck down a dusty road when a dog ran out in front of him. Slowing down the man watched as the dog, a Belgian shepherd, disappeared into a corn field. The farmer could see that the crops needed watering. He searched the sky for rain clouds, but none could be seen. </a:t>
            </a:r>
          </a:p>
          <a:p>
            <a:endParaRPr lang="en-US" dirty="0" smtClean="0"/>
          </a:p>
          <a:p>
            <a:endParaRPr lang="en-GB" dirty="0"/>
          </a:p>
        </p:txBody>
      </p:sp>
    </p:spTree>
    <p:extLst>
      <p:ext uri="{BB962C8B-B14F-4D97-AF65-F5344CB8AC3E}">
        <p14:creationId xmlns:p14="http://schemas.microsoft.com/office/powerpoint/2010/main" val="159344683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can you remember? </a:t>
            </a:r>
            <a:endParaRPr lang="en-GB" dirty="0"/>
          </a:p>
        </p:txBody>
      </p:sp>
      <p:sp>
        <p:nvSpPr>
          <p:cNvPr id="3" name="Content Placeholder 2"/>
          <p:cNvSpPr>
            <a:spLocks noGrp="1"/>
          </p:cNvSpPr>
          <p:nvPr>
            <p:ph idx="1"/>
          </p:nvPr>
        </p:nvSpPr>
        <p:spPr/>
        <p:txBody>
          <a:bodyPr/>
          <a:lstStyle/>
          <a:p>
            <a:endParaRPr lang="en-GB" dirty="0"/>
          </a:p>
        </p:txBody>
      </p:sp>
    </p:spTree>
    <p:extLst>
      <p:ext uri="{BB962C8B-B14F-4D97-AF65-F5344CB8AC3E}">
        <p14:creationId xmlns:p14="http://schemas.microsoft.com/office/powerpoint/2010/main" val="165898306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Conclusions </a:t>
            </a:r>
            <a:endParaRPr lang="en-US" dirty="0"/>
          </a:p>
        </p:txBody>
      </p:sp>
      <p:sp>
        <p:nvSpPr>
          <p:cNvPr id="3" name="Content Placeholder 2"/>
          <p:cNvSpPr>
            <a:spLocks noGrp="1"/>
          </p:cNvSpPr>
          <p:nvPr>
            <p:ph idx="1"/>
          </p:nvPr>
        </p:nvSpPr>
        <p:spPr/>
        <p:txBody>
          <a:bodyPr/>
          <a:lstStyle/>
          <a:p>
            <a:r>
              <a:rPr lang="en-US" dirty="0" smtClean="0"/>
              <a:t>Learning to learn in higher education</a:t>
            </a:r>
          </a:p>
          <a:p>
            <a:r>
              <a:rPr lang="en-US" dirty="0" smtClean="0"/>
              <a:t>Attitude to learning </a:t>
            </a:r>
          </a:p>
          <a:p>
            <a:r>
              <a:rPr lang="en-US" dirty="0" smtClean="0"/>
              <a:t>Optimum conditions for learning</a:t>
            </a:r>
          </a:p>
          <a:p>
            <a:r>
              <a:rPr lang="en-US" dirty="0" smtClean="0"/>
              <a:t>VARK learning style </a:t>
            </a:r>
          </a:p>
          <a:p>
            <a:pPr lvl="1"/>
            <a:r>
              <a:rPr lang="en-US" dirty="0" smtClean="0"/>
              <a:t>Study groups based upon VARK</a:t>
            </a:r>
          </a:p>
          <a:p>
            <a:pPr lvl="1"/>
            <a:r>
              <a:rPr lang="en-US" dirty="0" smtClean="0"/>
              <a:t>Revision strategies based upon VARK </a:t>
            </a:r>
            <a:endParaRPr lang="en-US" dirty="0"/>
          </a:p>
        </p:txBody>
      </p:sp>
    </p:spTree>
    <p:extLst>
      <p:ext uri="{BB962C8B-B14F-4D97-AF65-F5344CB8AC3E}">
        <p14:creationId xmlns:p14="http://schemas.microsoft.com/office/powerpoint/2010/main" val="1181387180"/>
      </p:ext>
    </p:extLst>
  </p:cSld>
  <p:clrMapOvr>
    <a:masterClrMapping/>
  </p:clrMapOvr>
</p:sld>
</file>

<file path=ppt/theme/theme1.xml><?xml version="1.0" encoding="utf-8"?>
<a:theme xmlns:a="http://schemas.openxmlformats.org/drawingml/2006/main" name="UWTSD NEW ">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UWTSD NEW .thmx</Template>
  <TotalTime>82</TotalTime>
  <Words>884</Words>
  <Application>Microsoft Macintosh PowerPoint</Application>
  <PresentationFormat>On-screen Show (4:3)</PresentationFormat>
  <Paragraphs>77</Paragraphs>
  <Slides>18</Slides>
  <Notes>1</Notes>
  <HiddenSlides>0</HiddenSlides>
  <MMClips>0</MMClips>
  <ScaleCrop>false</ScaleCrop>
  <HeadingPairs>
    <vt:vector size="4" baseType="variant">
      <vt:variant>
        <vt:lpstr>Theme</vt:lpstr>
      </vt:variant>
      <vt:variant>
        <vt:i4>1</vt:i4>
      </vt:variant>
      <vt:variant>
        <vt:lpstr>Slide Titles</vt:lpstr>
      </vt:variant>
      <vt:variant>
        <vt:i4>18</vt:i4>
      </vt:variant>
    </vt:vector>
  </HeadingPairs>
  <TitlesOfParts>
    <vt:vector size="19" baseType="lpstr">
      <vt:lpstr>UWTSD NEW </vt:lpstr>
      <vt:lpstr>SHSS4062 PDP</vt:lpstr>
      <vt:lpstr>TEST </vt:lpstr>
      <vt:lpstr>The Sad King </vt:lpstr>
      <vt:lpstr>What can you remember?</vt:lpstr>
      <vt:lpstr>What are strategies for learning ?</vt:lpstr>
      <vt:lpstr>Attitudes to learning</vt:lpstr>
      <vt:lpstr>Optimum conditions for learning</vt:lpstr>
      <vt:lpstr>Reflect on your own learning experience last semester…</vt:lpstr>
      <vt:lpstr>Learning preferences: </vt:lpstr>
      <vt:lpstr>Visual Strategies </vt:lpstr>
      <vt:lpstr>Aural Strategies</vt:lpstr>
      <vt:lpstr>Read/Write Strategies</vt:lpstr>
      <vt:lpstr>Kinaesthetic Strategies</vt:lpstr>
      <vt:lpstr>Multimodal Strategies</vt:lpstr>
      <vt:lpstr>TEST </vt:lpstr>
      <vt:lpstr>The farmer and the dog </vt:lpstr>
      <vt:lpstr>What can you remember? </vt:lpstr>
      <vt:lpstr>Conclusions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SHSS4062 PDP</dc:title>
  <dc:creator>Administrator</dc:creator>
  <cp:lastModifiedBy>Kate  Evans</cp:lastModifiedBy>
  <cp:revision>9</cp:revision>
  <dcterms:created xsi:type="dcterms:W3CDTF">2015-01-20T13:41:36Z</dcterms:created>
  <dcterms:modified xsi:type="dcterms:W3CDTF">2016-02-03T08:33:37Z</dcterms:modified>
</cp:coreProperties>
</file>