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9" r:id="rId2"/>
    <p:sldId id="260" r:id="rId3"/>
    <p:sldId id="263" r:id="rId4"/>
    <p:sldId id="266" r:id="rId5"/>
    <p:sldId id="268" r:id="rId6"/>
    <p:sldId id="267" r:id="rId7"/>
    <p:sldId id="269" r:id="rId8"/>
    <p:sldId id="270" r:id="rId9"/>
    <p:sldId id="271" r:id="rId10"/>
    <p:sldId id="273" r:id="rId11"/>
    <p:sldId id="272" r:id="rId12"/>
    <p:sldId id="274" r:id="rId13"/>
    <p:sldId id="275" r:id="rId14"/>
    <p:sldId id="276" r:id="rId15"/>
    <p:sldId id="278" r:id="rId16"/>
    <p:sldId id="279" r:id="rId17"/>
    <p:sldId id="27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14" autoAdjust="0"/>
    <p:restoredTop sz="94660"/>
  </p:normalViewPr>
  <p:slideViewPr>
    <p:cSldViewPr snapToGrid="0">
      <p:cViewPr varScale="1">
        <p:scale>
          <a:sx n="85" d="100"/>
          <a:sy n="85" d="100"/>
        </p:scale>
        <p:origin x="896"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D77B65-5ED3-4B00-BB4C-2D604A9E00D1}" type="datetimeFigureOut">
              <a:rPr lang="en-GB" smtClean="0"/>
              <a:t>11/09/2025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1F34D6-33C0-4B7D-A397-A8771AC952F0}" type="slidenum">
              <a:rPr lang="en-GB" smtClean="0"/>
              <a:t>‹#›</a:t>
            </a:fld>
            <a:endParaRPr lang="en-GB"/>
          </a:p>
        </p:txBody>
      </p:sp>
    </p:spTree>
    <p:extLst>
      <p:ext uri="{BB962C8B-B14F-4D97-AF65-F5344CB8AC3E}">
        <p14:creationId xmlns:p14="http://schemas.microsoft.com/office/powerpoint/2010/main" val="795442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9FF27-7E0B-A2F5-1C72-CA93694DDCB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B4ABB64-E443-A930-BC4F-51027319B8B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15E2766-6051-D6A1-637D-B5EB7C9D827D}"/>
              </a:ext>
            </a:extLst>
          </p:cNvPr>
          <p:cNvSpPr>
            <a:spLocks noGrp="1"/>
          </p:cNvSpPr>
          <p:nvPr>
            <p:ph type="dt" sz="half" idx="10"/>
          </p:nvPr>
        </p:nvSpPr>
        <p:spPr/>
        <p:txBody>
          <a:bodyPr/>
          <a:lstStyle/>
          <a:p>
            <a:fld id="{A47B1B12-96E0-4C30-9752-E29292B58392}" type="datetimeFigureOut">
              <a:rPr lang="en-GB" smtClean="0"/>
              <a:t>11/09/2025</a:t>
            </a:fld>
            <a:endParaRPr lang="en-GB"/>
          </a:p>
        </p:txBody>
      </p:sp>
      <p:sp>
        <p:nvSpPr>
          <p:cNvPr id="5" name="Footer Placeholder 4">
            <a:extLst>
              <a:ext uri="{FF2B5EF4-FFF2-40B4-BE49-F238E27FC236}">
                <a16:creationId xmlns:a16="http://schemas.microsoft.com/office/drawing/2014/main" id="{837547D8-0454-DC33-4BCF-57EBD20C8D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E49DB1-38EA-39B9-72C2-6A8706F33452}"/>
              </a:ext>
            </a:extLst>
          </p:cNvPr>
          <p:cNvSpPr>
            <a:spLocks noGrp="1"/>
          </p:cNvSpPr>
          <p:nvPr>
            <p:ph type="sldNum" sz="quarter" idx="12"/>
          </p:nvPr>
        </p:nvSpPr>
        <p:spPr/>
        <p:txBody>
          <a:bodyPr/>
          <a:lstStyle/>
          <a:p>
            <a:fld id="{FEED7AA3-6A4F-4707-A83E-B6015B9C9EC5}" type="slidenum">
              <a:rPr lang="en-GB" smtClean="0"/>
              <a:t>‹#›</a:t>
            </a:fld>
            <a:endParaRPr lang="en-GB"/>
          </a:p>
        </p:txBody>
      </p:sp>
    </p:spTree>
    <p:extLst>
      <p:ext uri="{BB962C8B-B14F-4D97-AF65-F5344CB8AC3E}">
        <p14:creationId xmlns:p14="http://schemas.microsoft.com/office/powerpoint/2010/main" val="12404412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0015D-CDB6-218C-3818-614F6262CC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5B8E71-14C2-20C2-8F60-DEDB373886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6CD0E1-2529-40E0-8202-C039ACB24685}"/>
              </a:ext>
            </a:extLst>
          </p:cNvPr>
          <p:cNvSpPr>
            <a:spLocks noGrp="1"/>
          </p:cNvSpPr>
          <p:nvPr>
            <p:ph type="dt" sz="half" idx="10"/>
          </p:nvPr>
        </p:nvSpPr>
        <p:spPr/>
        <p:txBody>
          <a:bodyPr/>
          <a:lstStyle/>
          <a:p>
            <a:fld id="{A47B1B12-96E0-4C30-9752-E29292B58392}" type="datetimeFigureOut">
              <a:rPr lang="en-GB" smtClean="0"/>
              <a:t>11/09/2025</a:t>
            </a:fld>
            <a:endParaRPr lang="en-GB"/>
          </a:p>
        </p:txBody>
      </p:sp>
      <p:sp>
        <p:nvSpPr>
          <p:cNvPr id="5" name="Footer Placeholder 4">
            <a:extLst>
              <a:ext uri="{FF2B5EF4-FFF2-40B4-BE49-F238E27FC236}">
                <a16:creationId xmlns:a16="http://schemas.microsoft.com/office/drawing/2014/main" id="{B042B1F2-4926-65B9-4CC3-0C12FB93DF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390B8C-0A71-4D5A-A235-DD46962E492B}"/>
              </a:ext>
            </a:extLst>
          </p:cNvPr>
          <p:cNvSpPr>
            <a:spLocks noGrp="1"/>
          </p:cNvSpPr>
          <p:nvPr>
            <p:ph type="sldNum" sz="quarter" idx="12"/>
          </p:nvPr>
        </p:nvSpPr>
        <p:spPr/>
        <p:txBody>
          <a:bodyPr/>
          <a:lstStyle/>
          <a:p>
            <a:fld id="{FEED7AA3-6A4F-4707-A83E-B6015B9C9EC5}" type="slidenum">
              <a:rPr lang="en-GB" smtClean="0"/>
              <a:t>‹#›</a:t>
            </a:fld>
            <a:endParaRPr lang="en-GB"/>
          </a:p>
        </p:txBody>
      </p:sp>
    </p:spTree>
    <p:extLst>
      <p:ext uri="{BB962C8B-B14F-4D97-AF65-F5344CB8AC3E}">
        <p14:creationId xmlns:p14="http://schemas.microsoft.com/office/powerpoint/2010/main" val="2914961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2CB64-4193-8E88-74A3-2551D8CF02C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A85DD20-1BEA-F4A3-2411-0F715D8BEF2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0FE8FC-FC91-6495-6C0A-052E26A7E2B8}"/>
              </a:ext>
            </a:extLst>
          </p:cNvPr>
          <p:cNvSpPr>
            <a:spLocks noGrp="1"/>
          </p:cNvSpPr>
          <p:nvPr>
            <p:ph type="dt" sz="half" idx="10"/>
          </p:nvPr>
        </p:nvSpPr>
        <p:spPr/>
        <p:txBody>
          <a:bodyPr/>
          <a:lstStyle/>
          <a:p>
            <a:fld id="{A47B1B12-96E0-4C30-9752-E29292B58392}" type="datetimeFigureOut">
              <a:rPr lang="en-GB" smtClean="0"/>
              <a:t>11/09/2025</a:t>
            </a:fld>
            <a:endParaRPr lang="en-GB"/>
          </a:p>
        </p:txBody>
      </p:sp>
      <p:sp>
        <p:nvSpPr>
          <p:cNvPr id="5" name="Footer Placeholder 4">
            <a:extLst>
              <a:ext uri="{FF2B5EF4-FFF2-40B4-BE49-F238E27FC236}">
                <a16:creationId xmlns:a16="http://schemas.microsoft.com/office/drawing/2014/main" id="{24FEB60A-9481-3812-20C4-65A4D6DA53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FCF70E-1A85-A6CE-8BB5-E087019F8649}"/>
              </a:ext>
            </a:extLst>
          </p:cNvPr>
          <p:cNvSpPr>
            <a:spLocks noGrp="1"/>
          </p:cNvSpPr>
          <p:nvPr>
            <p:ph type="sldNum" sz="quarter" idx="12"/>
          </p:nvPr>
        </p:nvSpPr>
        <p:spPr/>
        <p:txBody>
          <a:bodyPr/>
          <a:lstStyle/>
          <a:p>
            <a:fld id="{FEED7AA3-6A4F-4707-A83E-B6015B9C9EC5}" type="slidenum">
              <a:rPr lang="en-GB" smtClean="0"/>
              <a:t>‹#›</a:t>
            </a:fld>
            <a:endParaRPr lang="en-GB"/>
          </a:p>
        </p:txBody>
      </p:sp>
    </p:spTree>
    <p:extLst>
      <p:ext uri="{BB962C8B-B14F-4D97-AF65-F5344CB8AC3E}">
        <p14:creationId xmlns:p14="http://schemas.microsoft.com/office/powerpoint/2010/main" val="18144374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262D6-1766-9BF0-D933-2C3307545C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01F889-A381-7808-B6A4-A868C17D260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EF909D8-416F-61F8-657F-68EB9041636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C233D3D-7081-A841-3472-792DA5F26587}"/>
              </a:ext>
            </a:extLst>
          </p:cNvPr>
          <p:cNvSpPr>
            <a:spLocks noGrp="1"/>
          </p:cNvSpPr>
          <p:nvPr>
            <p:ph type="dt" sz="half" idx="10"/>
          </p:nvPr>
        </p:nvSpPr>
        <p:spPr/>
        <p:txBody>
          <a:bodyPr/>
          <a:lstStyle/>
          <a:p>
            <a:fld id="{A47B1B12-96E0-4C30-9752-E29292B58392}" type="datetimeFigureOut">
              <a:rPr lang="en-GB" smtClean="0"/>
              <a:t>11/09/2025</a:t>
            </a:fld>
            <a:endParaRPr lang="en-GB"/>
          </a:p>
        </p:txBody>
      </p:sp>
      <p:sp>
        <p:nvSpPr>
          <p:cNvPr id="6" name="Footer Placeholder 5">
            <a:extLst>
              <a:ext uri="{FF2B5EF4-FFF2-40B4-BE49-F238E27FC236}">
                <a16:creationId xmlns:a16="http://schemas.microsoft.com/office/drawing/2014/main" id="{CD0AAB8A-95B3-585D-3CAB-E604FECD5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E0D0FB-E628-22A2-534E-18F477BBBA20}"/>
              </a:ext>
            </a:extLst>
          </p:cNvPr>
          <p:cNvSpPr>
            <a:spLocks noGrp="1"/>
          </p:cNvSpPr>
          <p:nvPr>
            <p:ph type="sldNum" sz="quarter" idx="12"/>
          </p:nvPr>
        </p:nvSpPr>
        <p:spPr/>
        <p:txBody>
          <a:bodyPr/>
          <a:lstStyle/>
          <a:p>
            <a:fld id="{FEED7AA3-6A4F-4707-A83E-B6015B9C9EC5}" type="slidenum">
              <a:rPr lang="en-GB" smtClean="0"/>
              <a:t>‹#›</a:t>
            </a:fld>
            <a:endParaRPr lang="en-GB"/>
          </a:p>
        </p:txBody>
      </p:sp>
    </p:spTree>
    <p:extLst>
      <p:ext uri="{BB962C8B-B14F-4D97-AF65-F5344CB8AC3E}">
        <p14:creationId xmlns:p14="http://schemas.microsoft.com/office/powerpoint/2010/main" val="3690899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9E01A-1BDC-0D0A-198D-055BA27E9E8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45E425-95C1-3981-C28A-7761C15D41A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EBA3D4D-93C7-DC13-823E-7E0A45935EF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1C8461-AAAF-61B4-1BED-B269FEFBE9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FBF4EDD-EC22-E91C-CF56-0D1164A4174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95C4671-FF6F-C570-F9DB-FDA8DF1219D4}"/>
              </a:ext>
            </a:extLst>
          </p:cNvPr>
          <p:cNvSpPr>
            <a:spLocks noGrp="1"/>
          </p:cNvSpPr>
          <p:nvPr>
            <p:ph type="dt" sz="half" idx="10"/>
          </p:nvPr>
        </p:nvSpPr>
        <p:spPr/>
        <p:txBody>
          <a:bodyPr/>
          <a:lstStyle/>
          <a:p>
            <a:fld id="{A47B1B12-96E0-4C30-9752-E29292B58392}" type="datetimeFigureOut">
              <a:rPr lang="en-GB" smtClean="0"/>
              <a:t>11/09/2025</a:t>
            </a:fld>
            <a:endParaRPr lang="en-GB"/>
          </a:p>
        </p:txBody>
      </p:sp>
      <p:sp>
        <p:nvSpPr>
          <p:cNvPr id="8" name="Footer Placeholder 7">
            <a:extLst>
              <a:ext uri="{FF2B5EF4-FFF2-40B4-BE49-F238E27FC236}">
                <a16:creationId xmlns:a16="http://schemas.microsoft.com/office/drawing/2014/main" id="{53FA3E8C-F73C-7DDC-D99A-109A064320C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1AB6C5F-F3A4-2271-BE5D-3FAC41AB92C6}"/>
              </a:ext>
            </a:extLst>
          </p:cNvPr>
          <p:cNvSpPr>
            <a:spLocks noGrp="1"/>
          </p:cNvSpPr>
          <p:nvPr>
            <p:ph type="sldNum" sz="quarter" idx="12"/>
          </p:nvPr>
        </p:nvSpPr>
        <p:spPr/>
        <p:txBody>
          <a:bodyPr/>
          <a:lstStyle/>
          <a:p>
            <a:fld id="{FEED7AA3-6A4F-4707-A83E-B6015B9C9EC5}" type="slidenum">
              <a:rPr lang="en-GB" smtClean="0"/>
              <a:t>‹#›</a:t>
            </a:fld>
            <a:endParaRPr lang="en-GB"/>
          </a:p>
        </p:txBody>
      </p:sp>
    </p:spTree>
    <p:extLst>
      <p:ext uri="{BB962C8B-B14F-4D97-AF65-F5344CB8AC3E}">
        <p14:creationId xmlns:p14="http://schemas.microsoft.com/office/powerpoint/2010/main" val="2155389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B25CB-A11D-0576-361C-85DB078908A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59942A7-536F-8A65-ADD5-1EC9F717549D}"/>
              </a:ext>
            </a:extLst>
          </p:cNvPr>
          <p:cNvSpPr>
            <a:spLocks noGrp="1"/>
          </p:cNvSpPr>
          <p:nvPr>
            <p:ph type="dt" sz="half" idx="10"/>
          </p:nvPr>
        </p:nvSpPr>
        <p:spPr/>
        <p:txBody>
          <a:bodyPr/>
          <a:lstStyle/>
          <a:p>
            <a:fld id="{A47B1B12-96E0-4C30-9752-E29292B58392}" type="datetimeFigureOut">
              <a:rPr lang="en-GB" smtClean="0"/>
              <a:t>11/09/2025</a:t>
            </a:fld>
            <a:endParaRPr lang="en-GB"/>
          </a:p>
        </p:txBody>
      </p:sp>
      <p:sp>
        <p:nvSpPr>
          <p:cNvPr id="4" name="Footer Placeholder 3">
            <a:extLst>
              <a:ext uri="{FF2B5EF4-FFF2-40B4-BE49-F238E27FC236}">
                <a16:creationId xmlns:a16="http://schemas.microsoft.com/office/drawing/2014/main" id="{7C27F3B5-56BC-9F31-65D0-1B1221DF686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EBCF38C-C38F-E5A1-AFA2-6FE03938E67A}"/>
              </a:ext>
            </a:extLst>
          </p:cNvPr>
          <p:cNvSpPr>
            <a:spLocks noGrp="1"/>
          </p:cNvSpPr>
          <p:nvPr>
            <p:ph type="sldNum" sz="quarter" idx="12"/>
          </p:nvPr>
        </p:nvSpPr>
        <p:spPr/>
        <p:txBody>
          <a:bodyPr/>
          <a:lstStyle/>
          <a:p>
            <a:fld id="{FEED7AA3-6A4F-4707-A83E-B6015B9C9EC5}" type="slidenum">
              <a:rPr lang="en-GB" smtClean="0"/>
              <a:t>‹#›</a:t>
            </a:fld>
            <a:endParaRPr lang="en-GB"/>
          </a:p>
        </p:txBody>
      </p:sp>
    </p:spTree>
    <p:extLst>
      <p:ext uri="{BB962C8B-B14F-4D97-AF65-F5344CB8AC3E}">
        <p14:creationId xmlns:p14="http://schemas.microsoft.com/office/powerpoint/2010/main" val="600041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A6610D-49EB-ADD8-E245-7149E80FAD8D}"/>
              </a:ext>
            </a:extLst>
          </p:cNvPr>
          <p:cNvSpPr>
            <a:spLocks noGrp="1"/>
          </p:cNvSpPr>
          <p:nvPr>
            <p:ph type="dt" sz="half" idx="10"/>
          </p:nvPr>
        </p:nvSpPr>
        <p:spPr/>
        <p:txBody>
          <a:bodyPr/>
          <a:lstStyle/>
          <a:p>
            <a:fld id="{A47B1B12-96E0-4C30-9752-E29292B58392}" type="datetimeFigureOut">
              <a:rPr lang="en-GB" smtClean="0"/>
              <a:t>11/09/2025</a:t>
            </a:fld>
            <a:endParaRPr lang="en-GB"/>
          </a:p>
        </p:txBody>
      </p:sp>
      <p:sp>
        <p:nvSpPr>
          <p:cNvPr id="3" name="Footer Placeholder 2">
            <a:extLst>
              <a:ext uri="{FF2B5EF4-FFF2-40B4-BE49-F238E27FC236}">
                <a16:creationId xmlns:a16="http://schemas.microsoft.com/office/drawing/2014/main" id="{413425A5-6765-3BD0-7F38-6E4F67500E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1126B00-BEED-796B-02DB-98B7ABB403A6}"/>
              </a:ext>
            </a:extLst>
          </p:cNvPr>
          <p:cNvSpPr>
            <a:spLocks noGrp="1"/>
          </p:cNvSpPr>
          <p:nvPr>
            <p:ph type="sldNum" sz="quarter" idx="12"/>
          </p:nvPr>
        </p:nvSpPr>
        <p:spPr/>
        <p:txBody>
          <a:bodyPr/>
          <a:lstStyle/>
          <a:p>
            <a:fld id="{FEED7AA3-6A4F-4707-A83E-B6015B9C9EC5}" type="slidenum">
              <a:rPr lang="en-GB" smtClean="0"/>
              <a:t>‹#›</a:t>
            </a:fld>
            <a:endParaRPr lang="en-GB"/>
          </a:p>
        </p:txBody>
      </p:sp>
    </p:spTree>
    <p:extLst>
      <p:ext uri="{BB962C8B-B14F-4D97-AF65-F5344CB8AC3E}">
        <p14:creationId xmlns:p14="http://schemas.microsoft.com/office/powerpoint/2010/main" val="36943595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61C1A-C6F3-2E49-CBF9-5EBAAEC296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AD62C13-63C1-B09B-9A3B-C05D5B53D3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C19C7A8-A01C-5232-90AD-8CC58B294D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EC17D4-0FA8-6E6C-4027-8B4EB89A08B0}"/>
              </a:ext>
            </a:extLst>
          </p:cNvPr>
          <p:cNvSpPr>
            <a:spLocks noGrp="1"/>
          </p:cNvSpPr>
          <p:nvPr>
            <p:ph type="dt" sz="half" idx="10"/>
          </p:nvPr>
        </p:nvSpPr>
        <p:spPr/>
        <p:txBody>
          <a:bodyPr/>
          <a:lstStyle/>
          <a:p>
            <a:fld id="{A47B1B12-96E0-4C30-9752-E29292B58392}" type="datetimeFigureOut">
              <a:rPr lang="en-GB" smtClean="0"/>
              <a:t>11/09/2025</a:t>
            </a:fld>
            <a:endParaRPr lang="en-GB"/>
          </a:p>
        </p:txBody>
      </p:sp>
      <p:sp>
        <p:nvSpPr>
          <p:cNvPr id="6" name="Footer Placeholder 5">
            <a:extLst>
              <a:ext uri="{FF2B5EF4-FFF2-40B4-BE49-F238E27FC236}">
                <a16:creationId xmlns:a16="http://schemas.microsoft.com/office/drawing/2014/main" id="{6848C8BC-2BC9-56FD-06C6-CE0FFDB88B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7FC403-21D3-E7E5-2E3B-E2B1AB0389B2}"/>
              </a:ext>
            </a:extLst>
          </p:cNvPr>
          <p:cNvSpPr>
            <a:spLocks noGrp="1"/>
          </p:cNvSpPr>
          <p:nvPr>
            <p:ph type="sldNum" sz="quarter" idx="12"/>
          </p:nvPr>
        </p:nvSpPr>
        <p:spPr/>
        <p:txBody>
          <a:bodyPr/>
          <a:lstStyle/>
          <a:p>
            <a:fld id="{FEED7AA3-6A4F-4707-A83E-B6015B9C9EC5}" type="slidenum">
              <a:rPr lang="en-GB" smtClean="0"/>
              <a:t>‹#›</a:t>
            </a:fld>
            <a:endParaRPr lang="en-GB"/>
          </a:p>
        </p:txBody>
      </p:sp>
    </p:spTree>
    <p:extLst>
      <p:ext uri="{BB962C8B-B14F-4D97-AF65-F5344CB8AC3E}">
        <p14:creationId xmlns:p14="http://schemas.microsoft.com/office/powerpoint/2010/main" val="38359677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08628-D74C-79DF-2585-FC3F096A88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B9A392E-C2D1-CA3A-549F-1586039BA2E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5E64F78-BF64-994C-CBD9-62A8CD1021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71D81E-CF8E-8F51-8A76-C3F5385662A2}"/>
              </a:ext>
            </a:extLst>
          </p:cNvPr>
          <p:cNvSpPr>
            <a:spLocks noGrp="1"/>
          </p:cNvSpPr>
          <p:nvPr>
            <p:ph type="dt" sz="half" idx="10"/>
          </p:nvPr>
        </p:nvSpPr>
        <p:spPr/>
        <p:txBody>
          <a:bodyPr/>
          <a:lstStyle/>
          <a:p>
            <a:fld id="{A47B1B12-96E0-4C30-9752-E29292B58392}" type="datetimeFigureOut">
              <a:rPr lang="en-GB" smtClean="0"/>
              <a:t>11/09/2025</a:t>
            </a:fld>
            <a:endParaRPr lang="en-GB"/>
          </a:p>
        </p:txBody>
      </p:sp>
      <p:sp>
        <p:nvSpPr>
          <p:cNvPr id="6" name="Footer Placeholder 5">
            <a:extLst>
              <a:ext uri="{FF2B5EF4-FFF2-40B4-BE49-F238E27FC236}">
                <a16:creationId xmlns:a16="http://schemas.microsoft.com/office/drawing/2014/main" id="{95C88886-8138-A38A-A178-A457DA516D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867AB5-2320-8D7B-5557-D1631AB70C8B}"/>
              </a:ext>
            </a:extLst>
          </p:cNvPr>
          <p:cNvSpPr>
            <a:spLocks noGrp="1"/>
          </p:cNvSpPr>
          <p:nvPr>
            <p:ph type="sldNum" sz="quarter" idx="12"/>
          </p:nvPr>
        </p:nvSpPr>
        <p:spPr/>
        <p:txBody>
          <a:bodyPr/>
          <a:lstStyle/>
          <a:p>
            <a:fld id="{FEED7AA3-6A4F-4707-A83E-B6015B9C9EC5}" type="slidenum">
              <a:rPr lang="en-GB" smtClean="0"/>
              <a:t>‹#›</a:t>
            </a:fld>
            <a:endParaRPr lang="en-GB"/>
          </a:p>
        </p:txBody>
      </p:sp>
    </p:spTree>
    <p:extLst>
      <p:ext uri="{BB962C8B-B14F-4D97-AF65-F5344CB8AC3E}">
        <p14:creationId xmlns:p14="http://schemas.microsoft.com/office/powerpoint/2010/main" val="22072863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CDD65-836E-ED1E-C48F-432C1F48339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4C9B5CF-ACF4-9404-4C48-E1EDF9E25E5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9F98C7-51C8-2614-BBB3-B916383F3EE0}"/>
              </a:ext>
            </a:extLst>
          </p:cNvPr>
          <p:cNvSpPr>
            <a:spLocks noGrp="1"/>
          </p:cNvSpPr>
          <p:nvPr>
            <p:ph type="dt" sz="half" idx="10"/>
          </p:nvPr>
        </p:nvSpPr>
        <p:spPr/>
        <p:txBody>
          <a:bodyPr/>
          <a:lstStyle/>
          <a:p>
            <a:fld id="{A47B1B12-96E0-4C30-9752-E29292B58392}" type="datetimeFigureOut">
              <a:rPr lang="en-GB" smtClean="0"/>
              <a:t>11/09/2025</a:t>
            </a:fld>
            <a:endParaRPr lang="en-GB"/>
          </a:p>
        </p:txBody>
      </p:sp>
      <p:sp>
        <p:nvSpPr>
          <p:cNvPr id="5" name="Footer Placeholder 4">
            <a:extLst>
              <a:ext uri="{FF2B5EF4-FFF2-40B4-BE49-F238E27FC236}">
                <a16:creationId xmlns:a16="http://schemas.microsoft.com/office/drawing/2014/main" id="{42AFFF18-ACE8-D58C-5448-F804195D1C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981CC4-3955-C828-499A-7522F26FD67F}"/>
              </a:ext>
            </a:extLst>
          </p:cNvPr>
          <p:cNvSpPr>
            <a:spLocks noGrp="1"/>
          </p:cNvSpPr>
          <p:nvPr>
            <p:ph type="sldNum" sz="quarter" idx="12"/>
          </p:nvPr>
        </p:nvSpPr>
        <p:spPr/>
        <p:txBody>
          <a:bodyPr/>
          <a:lstStyle/>
          <a:p>
            <a:fld id="{FEED7AA3-6A4F-4707-A83E-B6015B9C9EC5}" type="slidenum">
              <a:rPr lang="en-GB" smtClean="0"/>
              <a:t>‹#›</a:t>
            </a:fld>
            <a:endParaRPr lang="en-GB"/>
          </a:p>
        </p:txBody>
      </p:sp>
    </p:spTree>
    <p:extLst>
      <p:ext uri="{BB962C8B-B14F-4D97-AF65-F5344CB8AC3E}">
        <p14:creationId xmlns:p14="http://schemas.microsoft.com/office/powerpoint/2010/main" val="34569555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009851-C4A4-6CDB-1C18-2777FB8FD45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14C60-8FC4-6E10-1156-D9F32F35D97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F7BC93-A2EA-1D01-7F2B-904DD33565BF}"/>
              </a:ext>
            </a:extLst>
          </p:cNvPr>
          <p:cNvSpPr>
            <a:spLocks noGrp="1"/>
          </p:cNvSpPr>
          <p:nvPr>
            <p:ph type="dt" sz="half" idx="10"/>
          </p:nvPr>
        </p:nvSpPr>
        <p:spPr/>
        <p:txBody>
          <a:bodyPr/>
          <a:lstStyle/>
          <a:p>
            <a:fld id="{A47B1B12-96E0-4C30-9752-E29292B58392}" type="datetimeFigureOut">
              <a:rPr lang="en-GB" smtClean="0"/>
              <a:t>11/09/2025</a:t>
            </a:fld>
            <a:endParaRPr lang="en-GB"/>
          </a:p>
        </p:txBody>
      </p:sp>
      <p:sp>
        <p:nvSpPr>
          <p:cNvPr id="5" name="Footer Placeholder 4">
            <a:extLst>
              <a:ext uri="{FF2B5EF4-FFF2-40B4-BE49-F238E27FC236}">
                <a16:creationId xmlns:a16="http://schemas.microsoft.com/office/drawing/2014/main" id="{5753012E-73C5-5B09-7527-A0C0D629B4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E78BA6-7F3C-B734-972E-287F610701E5}"/>
              </a:ext>
            </a:extLst>
          </p:cNvPr>
          <p:cNvSpPr>
            <a:spLocks noGrp="1"/>
          </p:cNvSpPr>
          <p:nvPr>
            <p:ph type="sldNum" sz="quarter" idx="12"/>
          </p:nvPr>
        </p:nvSpPr>
        <p:spPr/>
        <p:txBody>
          <a:bodyPr/>
          <a:lstStyle/>
          <a:p>
            <a:fld id="{FEED7AA3-6A4F-4707-A83E-B6015B9C9EC5}" type="slidenum">
              <a:rPr lang="en-GB" smtClean="0"/>
              <a:t>‹#›</a:t>
            </a:fld>
            <a:endParaRPr lang="en-GB"/>
          </a:p>
        </p:txBody>
      </p:sp>
    </p:spTree>
    <p:extLst>
      <p:ext uri="{BB962C8B-B14F-4D97-AF65-F5344CB8AC3E}">
        <p14:creationId xmlns:p14="http://schemas.microsoft.com/office/powerpoint/2010/main" val="37014941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A5F272-A2F7-0C4F-1B33-33C6CDD68A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C3D294-2173-21BA-7427-BC2751FBF42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FE57FA-2E78-1639-178C-6ADB13B4A9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47B1B12-96E0-4C30-9752-E29292B58392}" type="datetimeFigureOut">
              <a:rPr lang="en-GB" smtClean="0"/>
              <a:t>11/09/2025</a:t>
            </a:fld>
            <a:endParaRPr lang="en-GB"/>
          </a:p>
        </p:txBody>
      </p:sp>
      <p:sp>
        <p:nvSpPr>
          <p:cNvPr id="5" name="Footer Placeholder 4">
            <a:extLst>
              <a:ext uri="{FF2B5EF4-FFF2-40B4-BE49-F238E27FC236}">
                <a16:creationId xmlns:a16="http://schemas.microsoft.com/office/drawing/2014/main" id="{014F94F9-87DB-3E0B-7CE0-D565937D7A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E92036D-DF36-0787-8B82-8283ABCF4F6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EED7AA3-6A4F-4707-A83E-B6015B9C9EC5}" type="slidenum">
              <a:rPr lang="en-GB" smtClean="0"/>
              <a:t>‹#›</a:t>
            </a:fld>
            <a:endParaRPr lang="en-GB"/>
          </a:p>
        </p:txBody>
      </p:sp>
    </p:spTree>
    <p:extLst>
      <p:ext uri="{BB962C8B-B14F-4D97-AF65-F5344CB8AC3E}">
        <p14:creationId xmlns:p14="http://schemas.microsoft.com/office/powerpoint/2010/main" val="5170591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47013D1-E16D-9F68-12F7-5139A79AF2C9}"/>
              </a:ext>
            </a:extLst>
          </p:cNvPr>
          <p:cNvSpPr>
            <a:spLocks noGrp="1"/>
          </p:cNvSpPr>
          <p:nvPr>
            <p:ph type="title"/>
          </p:nvPr>
        </p:nvSpPr>
        <p:spPr>
          <a:xfrm>
            <a:off x="753893" y="2766218"/>
            <a:ext cx="7619707" cy="1325563"/>
          </a:xfrm>
        </p:spPr>
        <p:txBody>
          <a:bodyPr>
            <a:noAutofit/>
          </a:bodyPr>
          <a:lstStyle/>
          <a:p>
            <a:r>
              <a:rPr lang="en-GB" sz="6000" dirty="0">
                <a:solidFill>
                  <a:schemeClr val="bg1"/>
                </a:solidFill>
                <a:latin typeface="Arial" panose="020B0604020202020204" pitchFamily="34" charset="0"/>
                <a:cs typeface="Arial" panose="020B0604020202020204" pitchFamily="34" charset="0"/>
              </a:rPr>
              <a:t>Exam Concession Management System</a:t>
            </a:r>
          </a:p>
        </p:txBody>
      </p:sp>
      <p:sp>
        <p:nvSpPr>
          <p:cNvPr id="5" name="Title 1">
            <a:extLst>
              <a:ext uri="{FF2B5EF4-FFF2-40B4-BE49-F238E27FC236}">
                <a16:creationId xmlns:a16="http://schemas.microsoft.com/office/drawing/2014/main" id="{ACCE17B2-AE1E-9159-F6A2-4ABE0275C274}"/>
              </a:ext>
            </a:extLst>
          </p:cNvPr>
          <p:cNvSpPr txBox="1">
            <a:spLocks/>
          </p:cNvSpPr>
          <p:nvPr/>
        </p:nvSpPr>
        <p:spPr>
          <a:xfrm>
            <a:off x="753893" y="5574600"/>
            <a:ext cx="2975043" cy="48770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dirty="0">
                <a:solidFill>
                  <a:schemeClr val="bg1"/>
                </a:solidFill>
                <a:latin typeface="Arial" panose="020B0604020202020204" pitchFamily="34" charset="0"/>
                <a:cs typeface="Arial" panose="020B0604020202020204" pitchFamily="34" charset="0"/>
              </a:rPr>
              <a:t>Nicholas Aldous</a:t>
            </a:r>
          </a:p>
        </p:txBody>
      </p:sp>
      <p:sp>
        <p:nvSpPr>
          <p:cNvPr id="6" name="Title 1">
            <a:extLst>
              <a:ext uri="{FF2B5EF4-FFF2-40B4-BE49-F238E27FC236}">
                <a16:creationId xmlns:a16="http://schemas.microsoft.com/office/drawing/2014/main" id="{7989CD79-239E-EEFA-F7DB-851382DD9FB8}"/>
              </a:ext>
            </a:extLst>
          </p:cNvPr>
          <p:cNvSpPr txBox="1">
            <a:spLocks/>
          </p:cNvSpPr>
          <p:nvPr/>
        </p:nvSpPr>
        <p:spPr>
          <a:xfrm>
            <a:off x="753893" y="5963294"/>
            <a:ext cx="7248729" cy="48770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dirty="0">
                <a:solidFill>
                  <a:schemeClr val="bg1"/>
                </a:solidFill>
                <a:latin typeface="Arial" panose="020B0604020202020204" pitchFamily="34" charset="0"/>
                <a:cs typeface="Arial" panose="020B0604020202020204" pitchFamily="34" charset="0"/>
              </a:rPr>
              <a:t>University of Wales Trinity Saint David</a:t>
            </a:r>
          </a:p>
        </p:txBody>
      </p:sp>
    </p:spTree>
    <p:extLst>
      <p:ext uri="{BB962C8B-B14F-4D97-AF65-F5344CB8AC3E}">
        <p14:creationId xmlns:p14="http://schemas.microsoft.com/office/powerpoint/2010/main" val="437709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Content Placeholder 2">
            <a:extLst>
              <a:ext uri="{FF2B5EF4-FFF2-40B4-BE49-F238E27FC236}">
                <a16:creationId xmlns:a16="http://schemas.microsoft.com/office/drawing/2014/main" id="{1013FD49-E5C1-8748-A3B0-2E271929ED5E}"/>
              </a:ext>
            </a:extLst>
          </p:cNvPr>
          <p:cNvSpPr>
            <a:spLocks noGrp="1"/>
          </p:cNvSpPr>
          <p:nvPr>
            <p:ph idx="1"/>
          </p:nvPr>
        </p:nvSpPr>
        <p:spPr>
          <a:xfrm>
            <a:off x="850390" y="1247400"/>
            <a:ext cx="10537317" cy="4217399"/>
          </a:xfrm>
        </p:spPr>
        <p:txBody>
          <a:bodyPr>
            <a:noAutofit/>
          </a:bodyPr>
          <a:lstStyle/>
          <a:p>
            <a:pPr marL="0" indent="0">
              <a:buNone/>
            </a:pPr>
            <a:r>
              <a:rPr lang="en-GB" sz="2200" dirty="0">
                <a:latin typeface="Arial" panose="020B0604020202020204" pitchFamily="34" charset="0"/>
                <a:cs typeface="Arial" panose="020B0604020202020204" pitchFamily="34" charset="0"/>
              </a:rPr>
              <a:t>The University of Wales Trinity Saint David currently manages exam concessions using a range of Microsoft Access databases.</a:t>
            </a:r>
          </a:p>
          <a:p>
            <a:pPr marL="0" indent="0">
              <a:buNone/>
            </a:pPr>
            <a:r>
              <a:rPr lang="en-GB" sz="2200" dirty="0">
                <a:latin typeface="Arial" panose="020B0604020202020204" pitchFamily="34" charset="0"/>
                <a:cs typeface="Arial" panose="020B0604020202020204" pitchFamily="34" charset="0"/>
              </a:rPr>
              <a:t>While effective in the past, the system now struggles to meet the demands of a growing student numbers and evolving requirements.</a:t>
            </a:r>
          </a:p>
          <a:p>
            <a:pPr marL="0" indent="0">
              <a:buNone/>
            </a:pPr>
            <a:r>
              <a:rPr lang="en-GB" sz="2200" dirty="0">
                <a:latin typeface="Arial" panose="020B0604020202020204" pitchFamily="34" charset="0"/>
                <a:cs typeface="Arial" panose="020B0604020202020204" pitchFamily="34" charset="0"/>
              </a:rPr>
              <a:t>A modern, web-based solution is required to improve performance, ensure data integrity and provide bilingual access.</a:t>
            </a:r>
          </a:p>
          <a:p>
            <a:pPr marL="0" indent="0">
              <a:buNone/>
            </a:pPr>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Supports concessions, timetables, desk labels</a:t>
            </a:r>
          </a:p>
          <a:p>
            <a:r>
              <a:rPr lang="en-GB" sz="2200" dirty="0">
                <a:latin typeface="Arial" panose="020B0604020202020204" pitchFamily="34" charset="0"/>
                <a:cs typeface="Arial" panose="020B0604020202020204" pitchFamily="34" charset="0"/>
              </a:rPr>
              <a:t>Performance issues during peak exam periods</a:t>
            </a:r>
          </a:p>
          <a:p>
            <a:r>
              <a:rPr lang="en-GB" sz="2200" dirty="0">
                <a:latin typeface="Arial" panose="020B0604020202020204" pitchFamily="34" charset="0"/>
                <a:cs typeface="Arial" panose="020B0604020202020204" pitchFamily="34" charset="0"/>
              </a:rPr>
              <a:t>Weak validation and inconsistent data handling</a:t>
            </a:r>
          </a:p>
          <a:p>
            <a:pPr marL="0" indent="0">
              <a:buNone/>
            </a:pPr>
            <a:endParaRPr lang="en-GB" sz="1000" dirty="0">
              <a:latin typeface="Arial" panose="020B0604020202020204" pitchFamily="34" charset="0"/>
              <a:cs typeface="Arial" panose="020B0604020202020204" pitchFamily="34" charset="0"/>
            </a:endParaRPr>
          </a:p>
          <a:p>
            <a:endParaRPr lang="en-GB" sz="2500" dirty="0">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2CFA7915-8925-0497-A3D8-8037977F016E}"/>
              </a:ext>
            </a:extLst>
          </p:cNvPr>
          <p:cNvSpPr>
            <a:spLocks noGrp="1"/>
          </p:cNvSpPr>
          <p:nvPr>
            <p:ph type="title"/>
          </p:nvPr>
        </p:nvSpPr>
        <p:spPr>
          <a:xfrm>
            <a:off x="804293" y="368619"/>
            <a:ext cx="7619707" cy="662782"/>
          </a:xfrm>
        </p:spPr>
        <p:txBody>
          <a:bodyPr>
            <a:noAutofit/>
          </a:bodyPr>
          <a:lstStyle/>
          <a:p>
            <a:r>
              <a:rPr lang="en-GB" sz="4000" dirty="0">
                <a:latin typeface="Arial" panose="020B0604020202020204" pitchFamily="34" charset="0"/>
                <a:cs typeface="Arial" panose="020B0604020202020204" pitchFamily="34" charset="0"/>
              </a:rPr>
              <a:t>Research Context</a:t>
            </a:r>
          </a:p>
        </p:txBody>
      </p:sp>
    </p:spTree>
    <p:extLst>
      <p:ext uri="{BB962C8B-B14F-4D97-AF65-F5344CB8AC3E}">
        <p14:creationId xmlns:p14="http://schemas.microsoft.com/office/powerpoint/2010/main" val="20164513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B94B7958-AC0A-7EEE-0376-7E650DCD492E}"/>
            </a:ext>
          </a:extLst>
        </p:cNvPr>
        <p:cNvGrpSpPr/>
        <p:nvPr/>
      </p:nvGrpSpPr>
      <p:grpSpPr>
        <a:xfrm>
          <a:off x="0" y="0"/>
          <a:ext cx="0" cy="0"/>
          <a:chOff x="0" y="0"/>
          <a:chExt cx="0" cy="0"/>
        </a:xfrm>
      </p:grpSpPr>
      <p:sp>
        <p:nvSpPr>
          <p:cNvPr id="9" name="Content Placeholder 2">
            <a:extLst>
              <a:ext uri="{FF2B5EF4-FFF2-40B4-BE49-F238E27FC236}">
                <a16:creationId xmlns:a16="http://schemas.microsoft.com/office/drawing/2014/main" id="{0DC3D236-D4CA-A75B-341C-6ECD83ACAABB}"/>
              </a:ext>
            </a:extLst>
          </p:cNvPr>
          <p:cNvSpPr>
            <a:spLocks noGrp="1"/>
          </p:cNvSpPr>
          <p:nvPr>
            <p:ph idx="1"/>
          </p:nvPr>
        </p:nvSpPr>
        <p:spPr>
          <a:xfrm>
            <a:off x="1417800" y="5089620"/>
            <a:ext cx="5019420" cy="335820"/>
          </a:xfrm>
        </p:spPr>
        <p:txBody>
          <a:bodyPr>
            <a:normAutofit/>
          </a:bodyPr>
          <a:lstStyle/>
          <a:p>
            <a:pPr marL="0" indent="0" algn="ctr">
              <a:buNone/>
            </a:pPr>
            <a:r>
              <a:rPr lang="en-GB" sz="1050" dirty="0">
                <a:latin typeface="Arial" panose="020B0604020202020204" pitchFamily="34" charset="0"/>
                <a:cs typeface="Arial" panose="020B0604020202020204" pitchFamily="34" charset="0"/>
              </a:rPr>
              <a:t>Fig 1. Current Microsoft Access Concession System</a:t>
            </a:r>
          </a:p>
        </p:txBody>
      </p:sp>
      <p:pic>
        <p:nvPicPr>
          <p:cNvPr id="2" name="Picture 1" descr="A computer screen shot of a student form&#10;&#10;AI-generated content may be incorrect.">
            <a:extLst>
              <a:ext uri="{FF2B5EF4-FFF2-40B4-BE49-F238E27FC236}">
                <a16:creationId xmlns:a16="http://schemas.microsoft.com/office/drawing/2014/main" id="{4E8BBDB2-2AE9-0E12-34BE-5425D8ABA6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7800" y="471900"/>
            <a:ext cx="5019420" cy="4533900"/>
          </a:xfrm>
          <a:prstGeom prst="rect">
            <a:avLst/>
          </a:prstGeom>
        </p:spPr>
      </p:pic>
      <p:pic>
        <p:nvPicPr>
          <p:cNvPr id="3" name="Picture 2" descr="A screenshot of a computer&#10;&#10;AI-generated content may be incorrect.">
            <a:extLst>
              <a:ext uri="{FF2B5EF4-FFF2-40B4-BE49-F238E27FC236}">
                <a16:creationId xmlns:a16="http://schemas.microsoft.com/office/drawing/2014/main" id="{B0E5FF22-57F0-1AF7-D658-3543C09F7E3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67620" y="469470"/>
            <a:ext cx="3189178" cy="4536330"/>
          </a:xfrm>
          <a:prstGeom prst="rect">
            <a:avLst/>
          </a:prstGeom>
        </p:spPr>
      </p:pic>
      <p:sp>
        <p:nvSpPr>
          <p:cNvPr id="6" name="Content Placeholder 2">
            <a:extLst>
              <a:ext uri="{FF2B5EF4-FFF2-40B4-BE49-F238E27FC236}">
                <a16:creationId xmlns:a16="http://schemas.microsoft.com/office/drawing/2014/main" id="{885C6FAE-F6F4-C844-F9A7-AE3055E5157D}"/>
              </a:ext>
            </a:extLst>
          </p:cNvPr>
          <p:cNvSpPr txBox="1">
            <a:spLocks/>
          </p:cNvSpPr>
          <p:nvPr/>
        </p:nvSpPr>
        <p:spPr>
          <a:xfrm>
            <a:off x="7567620" y="5087409"/>
            <a:ext cx="3189178" cy="335820"/>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1050" dirty="0">
                <a:latin typeface="Arial" panose="020B0604020202020204" pitchFamily="34" charset="0"/>
                <a:cs typeface="Arial" panose="020B0604020202020204" pitchFamily="34" charset="0"/>
              </a:rPr>
              <a:t>Fig 2. Current Microsoft Access Concession System</a:t>
            </a:r>
          </a:p>
        </p:txBody>
      </p:sp>
    </p:spTree>
    <p:extLst>
      <p:ext uri="{BB962C8B-B14F-4D97-AF65-F5344CB8AC3E}">
        <p14:creationId xmlns:p14="http://schemas.microsoft.com/office/powerpoint/2010/main" val="29566376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4D28BC56-EAE0-0132-EB13-EE9B93DD9118}"/>
            </a:ext>
          </a:extLst>
        </p:cNvPr>
        <p:cNvGrpSpPr/>
        <p:nvPr/>
      </p:nvGrpSpPr>
      <p:grpSpPr>
        <a:xfrm>
          <a:off x="0" y="0"/>
          <a:ext cx="0" cy="0"/>
          <a:chOff x="0" y="0"/>
          <a:chExt cx="0" cy="0"/>
        </a:xfrm>
      </p:grpSpPr>
      <p:sp>
        <p:nvSpPr>
          <p:cNvPr id="9" name="Content Placeholder 2">
            <a:extLst>
              <a:ext uri="{FF2B5EF4-FFF2-40B4-BE49-F238E27FC236}">
                <a16:creationId xmlns:a16="http://schemas.microsoft.com/office/drawing/2014/main" id="{CD3563E8-B898-AFE5-9984-B68B5B01C85F}"/>
              </a:ext>
            </a:extLst>
          </p:cNvPr>
          <p:cNvSpPr>
            <a:spLocks noGrp="1"/>
          </p:cNvSpPr>
          <p:nvPr>
            <p:ph idx="1"/>
          </p:nvPr>
        </p:nvSpPr>
        <p:spPr>
          <a:xfrm>
            <a:off x="850390" y="1247400"/>
            <a:ext cx="10537317" cy="4217399"/>
          </a:xfrm>
        </p:spPr>
        <p:txBody>
          <a:bodyPr>
            <a:noAutofit/>
          </a:bodyPr>
          <a:lstStyle/>
          <a:p>
            <a:pPr marL="0" indent="0">
              <a:buNone/>
            </a:pPr>
            <a:r>
              <a:rPr lang="en-GB" sz="2200" dirty="0">
                <a:latin typeface="Arial" panose="020B0604020202020204" pitchFamily="34" charset="0"/>
                <a:cs typeface="Arial" panose="020B0604020202020204" pitchFamily="34" charset="0"/>
              </a:rPr>
              <a:t>The current Microsoft Access system suffers from critical limitations. It cannot scale effectively, is prone to data errors and lacks integration with the student record system. These weaknesses reduce staff productivity and undermine the quality of concession services available to students.</a:t>
            </a:r>
          </a:p>
          <a:p>
            <a:pPr marL="0" indent="0">
              <a:buNone/>
            </a:pPr>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Limited scalability and poor multi-user performance</a:t>
            </a:r>
          </a:p>
          <a:p>
            <a:r>
              <a:rPr lang="en-GB" sz="2200" dirty="0">
                <a:latin typeface="Arial" panose="020B0604020202020204" pitchFamily="34" charset="0"/>
                <a:cs typeface="Arial" panose="020B0604020202020204" pitchFamily="34" charset="0"/>
              </a:rPr>
              <a:t>Data duplication and weak validation processes</a:t>
            </a:r>
          </a:p>
          <a:p>
            <a:r>
              <a:rPr lang="en-GB" sz="2200" dirty="0">
                <a:latin typeface="Arial" panose="020B0604020202020204" pitchFamily="34" charset="0"/>
                <a:cs typeface="Arial" panose="020B0604020202020204" pitchFamily="34" charset="0"/>
              </a:rPr>
              <a:t>No direct integration with SITS</a:t>
            </a:r>
          </a:p>
          <a:p>
            <a:pPr marL="0" indent="0">
              <a:buNone/>
            </a:pPr>
            <a:endParaRPr lang="en-GB" sz="1000" dirty="0">
              <a:latin typeface="Arial" panose="020B0604020202020204" pitchFamily="34" charset="0"/>
              <a:cs typeface="Arial" panose="020B0604020202020204" pitchFamily="34" charset="0"/>
            </a:endParaRPr>
          </a:p>
          <a:p>
            <a:endParaRPr lang="en-GB" sz="2500" dirty="0">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2FE29BBC-3E74-D339-6202-3B195140F6D0}"/>
              </a:ext>
            </a:extLst>
          </p:cNvPr>
          <p:cNvSpPr>
            <a:spLocks noGrp="1"/>
          </p:cNvSpPr>
          <p:nvPr>
            <p:ph type="title"/>
          </p:nvPr>
        </p:nvSpPr>
        <p:spPr>
          <a:xfrm>
            <a:off x="804293" y="368619"/>
            <a:ext cx="7619707" cy="662782"/>
          </a:xfrm>
        </p:spPr>
        <p:txBody>
          <a:bodyPr>
            <a:noAutofit/>
          </a:bodyPr>
          <a:lstStyle/>
          <a:p>
            <a:r>
              <a:rPr lang="en-GB" sz="4000" dirty="0">
                <a:latin typeface="Arial" panose="020B0604020202020204" pitchFamily="34" charset="0"/>
                <a:cs typeface="Arial" panose="020B0604020202020204" pitchFamily="34" charset="0"/>
              </a:rPr>
              <a:t>Research Problem</a:t>
            </a:r>
          </a:p>
        </p:txBody>
      </p:sp>
    </p:spTree>
    <p:extLst>
      <p:ext uri="{BB962C8B-B14F-4D97-AF65-F5344CB8AC3E}">
        <p14:creationId xmlns:p14="http://schemas.microsoft.com/office/powerpoint/2010/main" val="12959705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7D242DB0-1AC3-45D0-F5FB-708930CEC4FD}"/>
            </a:ext>
          </a:extLst>
        </p:cNvPr>
        <p:cNvGrpSpPr/>
        <p:nvPr/>
      </p:nvGrpSpPr>
      <p:grpSpPr>
        <a:xfrm>
          <a:off x="0" y="0"/>
          <a:ext cx="0" cy="0"/>
          <a:chOff x="0" y="0"/>
          <a:chExt cx="0" cy="0"/>
        </a:xfrm>
      </p:grpSpPr>
      <p:sp>
        <p:nvSpPr>
          <p:cNvPr id="9" name="Content Placeholder 2">
            <a:extLst>
              <a:ext uri="{FF2B5EF4-FFF2-40B4-BE49-F238E27FC236}">
                <a16:creationId xmlns:a16="http://schemas.microsoft.com/office/drawing/2014/main" id="{B617DD96-4C2F-6A6F-C0B4-5E8372ECD0C5}"/>
              </a:ext>
            </a:extLst>
          </p:cNvPr>
          <p:cNvSpPr>
            <a:spLocks noGrp="1"/>
          </p:cNvSpPr>
          <p:nvPr>
            <p:ph idx="1"/>
          </p:nvPr>
        </p:nvSpPr>
        <p:spPr>
          <a:xfrm>
            <a:off x="3592200" y="5089620"/>
            <a:ext cx="5019420" cy="335820"/>
          </a:xfrm>
        </p:spPr>
        <p:txBody>
          <a:bodyPr>
            <a:normAutofit/>
          </a:bodyPr>
          <a:lstStyle/>
          <a:p>
            <a:pPr marL="0" indent="0" algn="ctr">
              <a:buNone/>
            </a:pPr>
            <a:r>
              <a:rPr lang="en-GB" sz="1050" dirty="0">
                <a:latin typeface="Arial" panose="020B0604020202020204" pitchFamily="34" charset="0"/>
                <a:cs typeface="Arial" panose="020B0604020202020204" pitchFamily="34" charset="0"/>
              </a:rPr>
              <a:t>Fig 3. Process Comparison</a:t>
            </a:r>
          </a:p>
        </p:txBody>
      </p:sp>
      <p:pic>
        <p:nvPicPr>
          <p:cNvPr id="4" name="image3.png" descr="A diagram of a software process&#10;&#10;AI-generated content may be incorrect.">
            <a:extLst>
              <a:ext uri="{FF2B5EF4-FFF2-40B4-BE49-F238E27FC236}">
                <a16:creationId xmlns:a16="http://schemas.microsoft.com/office/drawing/2014/main" id="{28953B00-4CDA-2841-B4D5-4552683B0CD2}"/>
              </a:ext>
            </a:extLst>
          </p:cNvPr>
          <p:cNvPicPr/>
          <p:nvPr/>
        </p:nvPicPr>
        <p:blipFill>
          <a:blip r:embed="rId3"/>
          <a:srcRect t="4604"/>
          <a:stretch>
            <a:fillRect/>
          </a:stretch>
        </p:blipFill>
        <p:spPr>
          <a:xfrm>
            <a:off x="4365600" y="432000"/>
            <a:ext cx="3460800" cy="4550400"/>
          </a:xfrm>
          <a:prstGeom prst="rect">
            <a:avLst/>
          </a:prstGeom>
          <a:ln/>
        </p:spPr>
      </p:pic>
    </p:spTree>
    <p:extLst>
      <p:ext uri="{BB962C8B-B14F-4D97-AF65-F5344CB8AC3E}">
        <p14:creationId xmlns:p14="http://schemas.microsoft.com/office/powerpoint/2010/main" val="16247916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4E004E91-70E0-3800-BB7B-73A0A23D2D20}"/>
            </a:ext>
          </a:extLst>
        </p:cNvPr>
        <p:cNvGrpSpPr/>
        <p:nvPr/>
      </p:nvGrpSpPr>
      <p:grpSpPr>
        <a:xfrm>
          <a:off x="0" y="0"/>
          <a:ext cx="0" cy="0"/>
          <a:chOff x="0" y="0"/>
          <a:chExt cx="0" cy="0"/>
        </a:xfrm>
      </p:grpSpPr>
      <p:sp>
        <p:nvSpPr>
          <p:cNvPr id="9" name="Content Placeholder 2">
            <a:extLst>
              <a:ext uri="{FF2B5EF4-FFF2-40B4-BE49-F238E27FC236}">
                <a16:creationId xmlns:a16="http://schemas.microsoft.com/office/drawing/2014/main" id="{B802AD7C-34D1-B51C-D8B1-3903C14DC906}"/>
              </a:ext>
            </a:extLst>
          </p:cNvPr>
          <p:cNvSpPr>
            <a:spLocks noGrp="1"/>
          </p:cNvSpPr>
          <p:nvPr>
            <p:ph idx="1"/>
          </p:nvPr>
        </p:nvSpPr>
        <p:spPr>
          <a:xfrm>
            <a:off x="850390" y="1247400"/>
            <a:ext cx="10537317" cy="4217399"/>
          </a:xfrm>
        </p:spPr>
        <p:txBody>
          <a:bodyPr>
            <a:noAutofit/>
          </a:bodyPr>
          <a:lstStyle/>
          <a:p>
            <a:pPr marL="0" indent="0">
              <a:buNone/>
            </a:pPr>
            <a:r>
              <a:rPr lang="en-GB" sz="2200" dirty="0">
                <a:latin typeface="Arial" panose="020B0604020202020204" pitchFamily="34" charset="0"/>
                <a:cs typeface="Arial" panose="020B0604020202020204" pitchFamily="34" charset="0"/>
              </a:rPr>
              <a:t>The project aims to design a secure, scalable and bilingual Exam Concession Management System.</a:t>
            </a:r>
          </a:p>
          <a:p>
            <a:pPr marL="0" indent="0">
              <a:buNone/>
            </a:pPr>
            <a:r>
              <a:rPr lang="en-GB" sz="2200" dirty="0">
                <a:latin typeface="Arial" panose="020B0604020202020204" pitchFamily="34" charset="0"/>
                <a:cs typeface="Arial" panose="020B0604020202020204" pitchFamily="34" charset="0"/>
              </a:rPr>
              <a:t>This solution will integrate with Tribal SITS, replacing the legacy Microsoft Access system and ensuring efficient, reliable and inclusive concession management.</a:t>
            </a:r>
          </a:p>
          <a:p>
            <a:pPr marL="0" indent="0">
              <a:spcBef>
                <a:spcPts val="800"/>
              </a:spcBef>
              <a:buNone/>
            </a:pPr>
            <a:endParaRPr lang="en-GB" sz="2200" dirty="0">
              <a:latin typeface="Arial" panose="020B0604020202020204" pitchFamily="34" charset="0"/>
              <a:cs typeface="Arial" panose="020B0604020202020204" pitchFamily="34" charset="0"/>
            </a:endParaRPr>
          </a:p>
          <a:p>
            <a:pPr>
              <a:lnSpc>
                <a:spcPct val="50000"/>
              </a:lnSpc>
              <a:spcBef>
                <a:spcPts val="800"/>
              </a:spcBef>
            </a:pPr>
            <a:r>
              <a:rPr lang="en-GB" sz="2200" dirty="0">
                <a:latin typeface="Arial" panose="020B0604020202020204" pitchFamily="34" charset="0"/>
                <a:cs typeface="Arial" panose="020B0604020202020204" pitchFamily="34" charset="0"/>
              </a:rPr>
              <a:t>Aim </a:t>
            </a:r>
          </a:p>
          <a:p>
            <a:pPr marL="0" indent="0">
              <a:lnSpc>
                <a:spcPct val="50000"/>
              </a:lnSpc>
              <a:spcBef>
                <a:spcPts val="800"/>
              </a:spcBef>
              <a:buNone/>
            </a:pPr>
            <a:r>
              <a:rPr lang="en-GB" sz="2200" dirty="0">
                <a:latin typeface="Arial" panose="020B0604020202020204" pitchFamily="34" charset="0"/>
                <a:cs typeface="Arial" panose="020B0604020202020204" pitchFamily="34" charset="0"/>
              </a:rPr>
              <a:t>	- Develop a modern system using ASP.NET Core MVC and SQL Server</a:t>
            </a:r>
          </a:p>
          <a:p>
            <a:pPr marL="0" indent="0">
              <a:lnSpc>
                <a:spcPct val="50000"/>
              </a:lnSpc>
              <a:spcBef>
                <a:spcPts val="800"/>
              </a:spcBef>
              <a:buNone/>
            </a:pPr>
            <a:endParaRPr lang="en-GB" sz="2200" dirty="0">
              <a:latin typeface="Arial" panose="020B0604020202020204" pitchFamily="34" charset="0"/>
              <a:cs typeface="Arial" panose="020B0604020202020204" pitchFamily="34" charset="0"/>
            </a:endParaRPr>
          </a:p>
          <a:p>
            <a:pPr>
              <a:lnSpc>
                <a:spcPct val="50000"/>
              </a:lnSpc>
              <a:spcBef>
                <a:spcPts val="800"/>
              </a:spcBef>
            </a:pPr>
            <a:r>
              <a:rPr lang="en-GB" sz="2200" dirty="0">
                <a:latin typeface="Arial" panose="020B0604020202020204" pitchFamily="34" charset="0"/>
                <a:cs typeface="Arial" panose="020B0604020202020204" pitchFamily="34" charset="0"/>
              </a:rPr>
              <a:t>Objectives</a:t>
            </a:r>
          </a:p>
          <a:p>
            <a:pPr marL="0" indent="0">
              <a:lnSpc>
                <a:spcPct val="50000"/>
              </a:lnSpc>
              <a:spcBef>
                <a:spcPts val="800"/>
              </a:spcBef>
              <a:buNone/>
            </a:pPr>
            <a:r>
              <a:rPr lang="en-GB" sz="2200" dirty="0">
                <a:latin typeface="Arial" panose="020B0604020202020204" pitchFamily="34" charset="0"/>
                <a:cs typeface="Arial" panose="020B0604020202020204" pitchFamily="34" charset="0"/>
              </a:rPr>
              <a:t>	- Analyse current workflows and user requirements</a:t>
            </a:r>
          </a:p>
          <a:p>
            <a:pPr marL="0" indent="0">
              <a:lnSpc>
                <a:spcPct val="50000"/>
              </a:lnSpc>
              <a:spcBef>
                <a:spcPts val="800"/>
              </a:spcBef>
              <a:buNone/>
            </a:pPr>
            <a:r>
              <a:rPr lang="en-GB" sz="2200" dirty="0">
                <a:latin typeface="Arial" panose="020B0604020202020204" pitchFamily="34" charset="0"/>
                <a:cs typeface="Arial" panose="020B0604020202020204" pitchFamily="34" charset="0"/>
              </a:rPr>
              <a:t>	- Design scalable, bilingual architecture with SITS integration</a:t>
            </a:r>
          </a:p>
          <a:p>
            <a:pPr marL="0" indent="0">
              <a:lnSpc>
                <a:spcPct val="50000"/>
              </a:lnSpc>
              <a:spcBef>
                <a:spcPts val="800"/>
              </a:spcBef>
              <a:buNone/>
            </a:pPr>
            <a:r>
              <a:rPr lang="en-GB" sz="2200" dirty="0">
                <a:latin typeface="Arial" panose="020B0604020202020204" pitchFamily="34" charset="0"/>
                <a:cs typeface="Arial" panose="020B0604020202020204" pitchFamily="34" charset="0"/>
              </a:rPr>
              <a:t>	- Migrate legacy data securely and accurately</a:t>
            </a:r>
          </a:p>
          <a:p>
            <a:pPr marL="0" indent="0">
              <a:lnSpc>
                <a:spcPct val="50000"/>
              </a:lnSpc>
              <a:spcBef>
                <a:spcPts val="800"/>
              </a:spcBef>
              <a:buNone/>
            </a:pPr>
            <a:r>
              <a:rPr lang="en-GB" sz="2200" dirty="0">
                <a:latin typeface="Arial" panose="020B0604020202020204" pitchFamily="34" charset="0"/>
                <a:cs typeface="Arial" panose="020B0604020202020204" pitchFamily="34" charset="0"/>
              </a:rPr>
              <a:t>	- Test performance, security and usability in line with GDPR</a:t>
            </a:r>
          </a:p>
          <a:p>
            <a:endParaRPr lang="en-GB" sz="2500" dirty="0">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0549A741-DCA4-D592-DB2D-3DBE8E0F1BAE}"/>
              </a:ext>
            </a:extLst>
          </p:cNvPr>
          <p:cNvSpPr>
            <a:spLocks noGrp="1"/>
          </p:cNvSpPr>
          <p:nvPr>
            <p:ph type="title"/>
          </p:nvPr>
        </p:nvSpPr>
        <p:spPr>
          <a:xfrm>
            <a:off x="804293" y="368619"/>
            <a:ext cx="7619707" cy="662782"/>
          </a:xfrm>
        </p:spPr>
        <p:txBody>
          <a:bodyPr>
            <a:noAutofit/>
          </a:bodyPr>
          <a:lstStyle/>
          <a:p>
            <a:r>
              <a:rPr lang="en-GB" sz="4000" dirty="0">
                <a:latin typeface="Arial" panose="020B0604020202020204" pitchFamily="34" charset="0"/>
                <a:cs typeface="Arial" panose="020B0604020202020204" pitchFamily="34" charset="0"/>
              </a:rPr>
              <a:t>Research Aim &amp; Objective</a:t>
            </a:r>
          </a:p>
        </p:txBody>
      </p:sp>
    </p:spTree>
    <p:extLst>
      <p:ext uri="{BB962C8B-B14F-4D97-AF65-F5344CB8AC3E}">
        <p14:creationId xmlns:p14="http://schemas.microsoft.com/office/powerpoint/2010/main" val="1086082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FA6C5051-2FFB-8EAD-4125-A19952C994DB}"/>
            </a:ext>
          </a:extLst>
        </p:cNvPr>
        <p:cNvGrpSpPr/>
        <p:nvPr/>
      </p:nvGrpSpPr>
      <p:grpSpPr>
        <a:xfrm>
          <a:off x="0" y="0"/>
          <a:ext cx="0" cy="0"/>
          <a:chOff x="0" y="0"/>
          <a:chExt cx="0" cy="0"/>
        </a:xfrm>
      </p:grpSpPr>
      <p:sp>
        <p:nvSpPr>
          <p:cNvPr id="9" name="Content Placeholder 2">
            <a:extLst>
              <a:ext uri="{FF2B5EF4-FFF2-40B4-BE49-F238E27FC236}">
                <a16:creationId xmlns:a16="http://schemas.microsoft.com/office/drawing/2014/main" id="{4A080F8B-DBFA-142D-7686-0B191255FB16}"/>
              </a:ext>
            </a:extLst>
          </p:cNvPr>
          <p:cNvSpPr>
            <a:spLocks noGrp="1"/>
          </p:cNvSpPr>
          <p:nvPr>
            <p:ph idx="1"/>
          </p:nvPr>
        </p:nvSpPr>
        <p:spPr>
          <a:xfrm>
            <a:off x="850390" y="1247400"/>
            <a:ext cx="10537317" cy="4217399"/>
          </a:xfrm>
        </p:spPr>
        <p:txBody>
          <a:bodyPr>
            <a:noAutofit/>
          </a:bodyPr>
          <a:lstStyle/>
          <a:p>
            <a:pPr marL="0" indent="0">
              <a:buNone/>
            </a:pPr>
            <a:r>
              <a:rPr lang="en-GB" sz="2200" dirty="0">
                <a:latin typeface="Arial" panose="020B0604020202020204" pitchFamily="34" charset="0"/>
                <a:cs typeface="Arial" panose="020B0604020202020204" pitchFamily="34" charset="0"/>
              </a:rPr>
              <a:t>The literature highlights the importance of digitalisation in academic administration, with digital platforms improving efficiency, accuracy and accessibility. While Microsoft Access is limited for large-scale use, SQL Server and ASP.NET are proven alternatives. However, research into the usability of digital concession workflows remains limited.</a:t>
            </a:r>
          </a:p>
          <a:p>
            <a:pPr marL="0" indent="0">
              <a:buNone/>
            </a:pPr>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Digital systems improve accuracy and reduce human error</a:t>
            </a:r>
          </a:p>
          <a:p>
            <a:r>
              <a:rPr lang="en-GB" sz="2200" dirty="0">
                <a:latin typeface="Arial" panose="020B0604020202020204" pitchFamily="34" charset="0"/>
                <a:cs typeface="Arial" panose="020B0604020202020204" pitchFamily="34" charset="0"/>
              </a:rPr>
              <a:t>SQL Server provides scalability beyond Microsoft Access</a:t>
            </a:r>
          </a:p>
          <a:p>
            <a:r>
              <a:rPr lang="en-GB" sz="2200" dirty="0">
                <a:latin typeface="Arial" panose="020B0604020202020204" pitchFamily="34" charset="0"/>
                <a:cs typeface="Arial" panose="020B0604020202020204" pitchFamily="34" charset="0"/>
              </a:rPr>
              <a:t>Modern platforms support inclusive, student-centred processes</a:t>
            </a:r>
          </a:p>
          <a:p>
            <a:r>
              <a:rPr lang="en-GB" sz="2200" dirty="0">
                <a:latin typeface="Arial" panose="020B0604020202020204" pitchFamily="34" charset="0"/>
                <a:cs typeface="Arial" panose="020B0604020202020204" pitchFamily="34" charset="0"/>
              </a:rPr>
              <a:t>Gap: Limited research on exam concession-specific usability</a:t>
            </a:r>
            <a:endParaRPr lang="en-GB" sz="2500" dirty="0">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D8BCC408-0B07-6D49-EA4A-5549D56FF0E5}"/>
              </a:ext>
            </a:extLst>
          </p:cNvPr>
          <p:cNvSpPr>
            <a:spLocks noGrp="1"/>
          </p:cNvSpPr>
          <p:nvPr>
            <p:ph type="title"/>
          </p:nvPr>
        </p:nvSpPr>
        <p:spPr>
          <a:xfrm>
            <a:off x="804293" y="368619"/>
            <a:ext cx="7619707" cy="662782"/>
          </a:xfrm>
        </p:spPr>
        <p:txBody>
          <a:bodyPr>
            <a:noAutofit/>
          </a:bodyPr>
          <a:lstStyle/>
          <a:p>
            <a:r>
              <a:rPr lang="en-GB" sz="4000" dirty="0">
                <a:latin typeface="Arial" panose="020B0604020202020204" pitchFamily="34" charset="0"/>
                <a:cs typeface="Arial" panose="020B0604020202020204" pitchFamily="34" charset="0"/>
              </a:rPr>
              <a:t>Literature Review</a:t>
            </a:r>
          </a:p>
        </p:txBody>
      </p:sp>
    </p:spTree>
    <p:extLst>
      <p:ext uri="{BB962C8B-B14F-4D97-AF65-F5344CB8AC3E}">
        <p14:creationId xmlns:p14="http://schemas.microsoft.com/office/powerpoint/2010/main" val="1125149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9623EDF1-0DFA-8018-B2E6-B610B6F54D1F}"/>
            </a:ext>
          </a:extLst>
        </p:cNvPr>
        <p:cNvGrpSpPr/>
        <p:nvPr/>
      </p:nvGrpSpPr>
      <p:grpSpPr>
        <a:xfrm>
          <a:off x="0" y="0"/>
          <a:ext cx="0" cy="0"/>
          <a:chOff x="0" y="0"/>
          <a:chExt cx="0" cy="0"/>
        </a:xfrm>
      </p:grpSpPr>
      <p:sp>
        <p:nvSpPr>
          <p:cNvPr id="9" name="Content Placeholder 2">
            <a:extLst>
              <a:ext uri="{FF2B5EF4-FFF2-40B4-BE49-F238E27FC236}">
                <a16:creationId xmlns:a16="http://schemas.microsoft.com/office/drawing/2014/main" id="{57FD1EBE-2B4F-94F2-84B8-5F647AB78C72}"/>
              </a:ext>
            </a:extLst>
          </p:cNvPr>
          <p:cNvSpPr>
            <a:spLocks noGrp="1"/>
          </p:cNvSpPr>
          <p:nvPr>
            <p:ph idx="1"/>
          </p:nvPr>
        </p:nvSpPr>
        <p:spPr>
          <a:xfrm>
            <a:off x="850390" y="1247400"/>
            <a:ext cx="10537317" cy="4217399"/>
          </a:xfrm>
        </p:spPr>
        <p:txBody>
          <a:bodyPr>
            <a:noAutofit/>
          </a:bodyPr>
          <a:lstStyle/>
          <a:p>
            <a:pPr marL="0" indent="0">
              <a:buNone/>
            </a:pPr>
            <a:r>
              <a:rPr lang="en-GB" sz="2200" dirty="0">
                <a:latin typeface="Arial" panose="020B0604020202020204" pitchFamily="34" charset="0"/>
                <a:cs typeface="Arial" panose="020B0604020202020204" pitchFamily="34" charset="0"/>
              </a:rPr>
              <a:t>This project uses a positivist, deductive approach with some action research. The method combines system development with a single-site case study, making sure both technical design and university needs are addressed. Testing will focus on performance, security and usability.</a:t>
            </a:r>
          </a:p>
          <a:p>
            <a:pPr marL="0" indent="0">
              <a:buNone/>
            </a:pPr>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Requirements: Interviews, observations, surveys</a:t>
            </a:r>
          </a:p>
          <a:p>
            <a:r>
              <a:rPr lang="en-GB" sz="2200" dirty="0">
                <a:latin typeface="Arial" panose="020B0604020202020204" pitchFamily="34" charset="0"/>
                <a:cs typeface="Arial" panose="020B0604020202020204" pitchFamily="34" charset="0"/>
              </a:rPr>
              <a:t>Design: ASP.NET Core MVC, SQL Server, SITS integration</a:t>
            </a:r>
          </a:p>
          <a:p>
            <a:r>
              <a:rPr lang="en-GB" sz="2200" dirty="0">
                <a:latin typeface="Arial" panose="020B0604020202020204" pitchFamily="34" charset="0"/>
                <a:cs typeface="Arial" panose="020B0604020202020204" pitchFamily="34" charset="0"/>
              </a:rPr>
              <a:t>Tools: Visual Studio, GitHub, Bootstrap, SSMS</a:t>
            </a:r>
          </a:p>
          <a:p>
            <a:r>
              <a:rPr lang="en-GB" sz="2200" dirty="0">
                <a:latin typeface="Arial" panose="020B0604020202020204" pitchFamily="34" charset="0"/>
                <a:cs typeface="Arial" panose="020B0604020202020204" pitchFamily="34" charset="0"/>
              </a:rPr>
              <a:t>Testing: Unit, Integration, UAT, Performance</a:t>
            </a:r>
          </a:p>
        </p:txBody>
      </p:sp>
      <p:sp>
        <p:nvSpPr>
          <p:cNvPr id="10" name="Title 1">
            <a:extLst>
              <a:ext uri="{FF2B5EF4-FFF2-40B4-BE49-F238E27FC236}">
                <a16:creationId xmlns:a16="http://schemas.microsoft.com/office/drawing/2014/main" id="{23AEFD3F-4EF6-E901-3A5F-BA2AB9D1F1DE}"/>
              </a:ext>
            </a:extLst>
          </p:cNvPr>
          <p:cNvSpPr>
            <a:spLocks noGrp="1"/>
          </p:cNvSpPr>
          <p:nvPr>
            <p:ph type="title"/>
          </p:nvPr>
        </p:nvSpPr>
        <p:spPr>
          <a:xfrm>
            <a:off x="804293" y="368619"/>
            <a:ext cx="7619707" cy="662782"/>
          </a:xfrm>
        </p:spPr>
        <p:txBody>
          <a:bodyPr>
            <a:noAutofit/>
          </a:bodyPr>
          <a:lstStyle/>
          <a:p>
            <a:r>
              <a:rPr lang="en-GB" sz="4000" dirty="0">
                <a:latin typeface="Arial" panose="020B0604020202020204" pitchFamily="34" charset="0"/>
                <a:cs typeface="Arial" panose="020B0604020202020204" pitchFamily="34" charset="0"/>
              </a:rPr>
              <a:t>Research &amp; Development</a:t>
            </a:r>
          </a:p>
        </p:txBody>
      </p:sp>
    </p:spTree>
    <p:extLst>
      <p:ext uri="{BB962C8B-B14F-4D97-AF65-F5344CB8AC3E}">
        <p14:creationId xmlns:p14="http://schemas.microsoft.com/office/powerpoint/2010/main" val="151877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50D04A06-2BAF-89A0-79C0-A10A170B0F2B}"/>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D88902A-309E-6802-5547-E3669D2F25C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23220" y="579865"/>
            <a:ext cx="7945560" cy="4464202"/>
          </a:xfrm>
          <a:prstGeom prst="rect">
            <a:avLst/>
          </a:prstGeom>
          <a:noFill/>
          <a:ln>
            <a:solidFill>
              <a:schemeClr val="tx1"/>
            </a:solidFill>
          </a:ln>
        </p:spPr>
      </p:pic>
      <p:sp>
        <p:nvSpPr>
          <p:cNvPr id="7" name="Content Placeholder 2">
            <a:extLst>
              <a:ext uri="{FF2B5EF4-FFF2-40B4-BE49-F238E27FC236}">
                <a16:creationId xmlns:a16="http://schemas.microsoft.com/office/drawing/2014/main" id="{F0E11065-A466-886A-BF50-770DC7D4075A}"/>
              </a:ext>
            </a:extLst>
          </p:cNvPr>
          <p:cNvSpPr>
            <a:spLocks noGrp="1"/>
          </p:cNvSpPr>
          <p:nvPr>
            <p:ph idx="1"/>
          </p:nvPr>
        </p:nvSpPr>
        <p:spPr>
          <a:xfrm>
            <a:off x="3586290" y="5126791"/>
            <a:ext cx="5019420" cy="335820"/>
          </a:xfrm>
        </p:spPr>
        <p:txBody>
          <a:bodyPr>
            <a:normAutofit/>
          </a:bodyPr>
          <a:lstStyle/>
          <a:p>
            <a:pPr marL="0" indent="0" algn="ctr">
              <a:buNone/>
            </a:pPr>
            <a:r>
              <a:rPr lang="en-GB" sz="1050" dirty="0">
                <a:latin typeface="Arial" panose="020B0604020202020204" pitchFamily="34" charset="0"/>
                <a:cs typeface="Arial" panose="020B0604020202020204" pitchFamily="34" charset="0"/>
              </a:rPr>
              <a:t>Fig 4. Log-In Page Wireframe</a:t>
            </a:r>
          </a:p>
        </p:txBody>
      </p:sp>
    </p:spTree>
    <p:extLst>
      <p:ext uri="{BB962C8B-B14F-4D97-AF65-F5344CB8AC3E}">
        <p14:creationId xmlns:p14="http://schemas.microsoft.com/office/powerpoint/2010/main" val="32344454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820E1625-0E48-0C37-FF41-137808A67158}"/>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7C8AA3C-498E-7714-C475-8501F59F0FB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23220" y="579865"/>
            <a:ext cx="7945560" cy="4464202"/>
          </a:xfrm>
          <a:prstGeom prst="rect">
            <a:avLst/>
          </a:prstGeom>
          <a:noFill/>
          <a:ln>
            <a:solidFill>
              <a:schemeClr val="tx1"/>
            </a:solidFill>
          </a:ln>
        </p:spPr>
      </p:pic>
      <p:sp>
        <p:nvSpPr>
          <p:cNvPr id="7" name="Content Placeholder 2">
            <a:extLst>
              <a:ext uri="{FF2B5EF4-FFF2-40B4-BE49-F238E27FC236}">
                <a16:creationId xmlns:a16="http://schemas.microsoft.com/office/drawing/2014/main" id="{6BAAA6DB-4DE3-0BF3-A9D4-9EBBD50FFB19}"/>
              </a:ext>
            </a:extLst>
          </p:cNvPr>
          <p:cNvSpPr>
            <a:spLocks noGrp="1"/>
          </p:cNvSpPr>
          <p:nvPr>
            <p:ph idx="1"/>
          </p:nvPr>
        </p:nvSpPr>
        <p:spPr>
          <a:xfrm>
            <a:off x="3586290" y="5126791"/>
            <a:ext cx="5019420" cy="335820"/>
          </a:xfrm>
        </p:spPr>
        <p:txBody>
          <a:bodyPr>
            <a:normAutofit/>
          </a:bodyPr>
          <a:lstStyle/>
          <a:p>
            <a:pPr marL="0" indent="0" algn="ctr">
              <a:buNone/>
            </a:pPr>
            <a:r>
              <a:rPr lang="en-GB" sz="1050" dirty="0">
                <a:latin typeface="Arial" panose="020B0604020202020204" pitchFamily="34" charset="0"/>
                <a:cs typeface="Arial" panose="020B0604020202020204" pitchFamily="34" charset="0"/>
              </a:rPr>
              <a:t>Fig 5. Concession Page Wireframe</a:t>
            </a:r>
          </a:p>
        </p:txBody>
      </p:sp>
      <p:pic>
        <p:nvPicPr>
          <p:cNvPr id="2" name="Picture 1">
            <a:extLst>
              <a:ext uri="{FF2B5EF4-FFF2-40B4-BE49-F238E27FC236}">
                <a16:creationId xmlns:a16="http://schemas.microsoft.com/office/drawing/2014/main" id="{BE743298-5601-1E50-B97F-1429AAFB118A}"/>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123220" y="579864"/>
            <a:ext cx="7945556" cy="4464201"/>
          </a:xfrm>
          <a:prstGeom prst="rect">
            <a:avLst/>
          </a:prstGeom>
          <a:noFill/>
          <a:ln>
            <a:solidFill>
              <a:schemeClr val="tx1"/>
            </a:solidFill>
          </a:ln>
        </p:spPr>
      </p:pic>
    </p:spTree>
    <p:extLst>
      <p:ext uri="{BB962C8B-B14F-4D97-AF65-F5344CB8AC3E}">
        <p14:creationId xmlns:p14="http://schemas.microsoft.com/office/powerpoint/2010/main" val="21442345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46F4980D-4E33-D33A-3784-C2BAACE612CC}"/>
            </a:ext>
          </a:extLst>
        </p:cNvPr>
        <p:cNvGrpSpPr/>
        <p:nvPr/>
      </p:nvGrpSpPr>
      <p:grpSpPr>
        <a:xfrm>
          <a:off x="0" y="0"/>
          <a:ext cx="0" cy="0"/>
          <a:chOff x="0" y="0"/>
          <a:chExt cx="0" cy="0"/>
        </a:xfrm>
      </p:grpSpPr>
      <p:sp>
        <p:nvSpPr>
          <p:cNvPr id="7" name="Content Placeholder 2">
            <a:extLst>
              <a:ext uri="{FF2B5EF4-FFF2-40B4-BE49-F238E27FC236}">
                <a16:creationId xmlns:a16="http://schemas.microsoft.com/office/drawing/2014/main" id="{F6096B90-BF6A-744A-A69C-9F64A47CE16B}"/>
              </a:ext>
            </a:extLst>
          </p:cNvPr>
          <p:cNvSpPr>
            <a:spLocks noGrp="1"/>
          </p:cNvSpPr>
          <p:nvPr>
            <p:ph idx="1"/>
          </p:nvPr>
        </p:nvSpPr>
        <p:spPr>
          <a:xfrm>
            <a:off x="3586290" y="5126791"/>
            <a:ext cx="5019420" cy="335820"/>
          </a:xfrm>
        </p:spPr>
        <p:txBody>
          <a:bodyPr>
            <a:normAutofit/>
          </a:bodyPr>
          <a:lstStyle/>
          <a:p>
            <a:pPr marL="0" indent="0" algn="ctr">
              <a:buNone/>
            </a:pPr>
            <a:r>
              <a:rPr lang="en-GB" sz="1050" dirty="0">
                <a:latin typeface="Arial" panose="020B0604020202020204" pitchFamily="34" charset="0"/>
                <a:cs typeface="Arial" panose="020B0604020202020204" pitchFamily="34" charset="0"/>
              </a:rPr>
              <a:t>Fig 6. Reporting Page Wireframe</a:t>
            </a:r>
          </a:p>
        </p:txBody>
      </p:sp>
      <p:pic>
        <p:nvPicPr>
          <p:cNvPr id="4" name="Picture 3" descr="A screenshot of a computer&#10;&#10;AI-generated content may be incorrect.">
            <a:extLst>
              <a:ext uri="{FF2B5EF4-FFF2-40B4-BE49-F238E27FC236}">
                <a16:creationId xmlns:a16="http://schemas.microsoft.com/office/drawing/2014/main" id="{1E3DCCDC-D9D0-F8B3-B22A-86B0B811028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23216" y="583077"/>
            <a:ext cx="7945555" cy="4464201"/>
          </a:xfrm>
          <a:prstGeom prst="rect">
            <a:avLst/>
          </a:prstGeom>
          <a:noFill/>
          <a:ln>
            <a:solidFill>
              <a:schemeClr val="tx1"/>
            </a:solidFill>
          </a:ln>
        </p:spPr>
      </p:pic>
    </p:spTree>
    <p:extLst>
      <p:ext uri="{BB962C8B-B14F-4D97-AF65-F5344CB8AC3E}">
        <p14:creationId xmlns:p14="http://schemas.microsoft.com/office/powerpoint/2010/main" val="32095829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907C4512-A1A8-37F3-D1F0-A27DEE316665}"/>
            </a:ext>
          </a:extLst>
        </p:cNvPr>
        <p:cNvGrpSpPr/>
        <p:nvPr/>
      </p:nvGrpSpPr>
      <p:grpSpPr>
        <a:xfrm>
          <a:off x="0" y="0"/>
          <a:ext cx="0" cy="0"/>
          <a:chOff x="0" y="0"/>
          <a:chExt cx="0" cy="0"/>
        </a:xfrm>
      </p:grpSpPr>
      <p:sp>
        <p:nvSpPr>
          <p:cNvPr id="7" name="Content Placeholder 2">
            <a:extLst>
              <a:ext uri="{FF2B5EF4-FFF2-40B4-BE49-F238E27FC236}">
                <a16:creationId xmlns:a16="http://schemas.microsoft.com/office/drawing/2014/main" id="{22CABD29-8298-7D6F-E5FE-983717C84ADE}"/>
              </a:ext>
            </a:extLst>
          </p:cNvPr>
          <p:cNvSpPr>
            <a:spLocks noGrp="1"/>
          </p:cNvSpPr>
          <p:nvPr>
            <p:ph idx="1"/>
          </p:nvPr>
        </p:nvSpPr>
        <p:spPr>
          <a:xfrm>
            <a:off x="3586290" y="5126791"/>
            <a:ext cx="5019420" cy="335820"/>
          </a:xfrm>
        </p:spPr>
        <p:txBody>
          <a:bodyPr>
            <a:normAutofit/>
          </a:bodyPr>
          <a:lstStyle/>
          <a:p>
            <a:pPr marL="0" indent="0" algn="ctr">
              <a:buNone/>
            </a:pPr>
            <a:r>
              <a:rPr lang="en-GB" sz="1050" dirty="0">
                <a:latin typeface="Arial" panose="020B0604020202020204" pitchFamily="34" charset="0"/>
                <a:cs typeface="Arial" panose="020B0604020202020204" pitchFamily="34" charset="0"/>
              </a:rPr>
              <a:t>Fig 7. Admin Page Wireframe</a:t>
            </a:r>
          </a:p>
        </p:txBody>
      </p:sp>
      <p:pic>
        <p:nvPicPr>
          <p:cNvPr id="2" name="Picture 1" descr="A computer screen shot of a computer&#10;&#10;AI-generated content may be incorrect.">
            <a:extLst>
              <a:ext uri="{FF2B5EF4-FFF2-40B4-BE49-F238E27FC236}">
                <a16:creationId xmlns:a16="http://schemas.microsoft.com/office/drawing/2014/main" id="{727ED7DB-412A-7EA1-D166-DF20FD54AD1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23216" y="583077"/>
            <a:ext cx="7945556" cy="4464201"/>
          </a:xfrm>
          <a:prstGeom prst="rect">
            <a:avLst/>
          </a:prstGeom>
          <a:noFill/>
          <a:ln>
            <a:solidFill>
              <a:schemeClr val="tx1"/>
            </a:solidFill>
          </a:ln>
        </p:spPr>
      </p:pic>
    </p:spTree>
    <p:extLst>
      <p:ext uri="{BB962C8B-B14F-4D97-AF65-F5344CB8AC3E}">
        <p14:creationId xmlns:p14="http://schemas.microsoft.com/office/powerpoint/2010/main" val="38433603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F95BD411-D453-8232-058A-3AA24AD7CFA6}"/>
            </a:ext>
          </a:extLst>
        </p:cNvPr>
        <p:cNvGrpSpPr/>
        <p:nvPr/>
      </p:nvGrpSpPr>
      <p:grpSpPr>
        <a:xfrm>
          <a:off x="0" y="0"/>
          <a:ext cx="0" cy="0"/>
          <a:chOff x="0" y="0"/>
          <a:chExt cx="0" cy="0"/>
        </a:xfrm>
      </p:grpSpPr>
      <p:sp>
        <p:nvSpPr>
          <p:cNvPr id="9" name="Content Placeholder 2">
            <a:extLst>
              <a:ext uri="{FF2B5EF4-FFF2-40B4-BE49-F238E27FC236}">
                <a16:creationId xmlns:a16="http://schemas.microsoft.com/office/drawing/2014/main" id="{173BCB3E-2668-6C98-696B-D61DD9350DB6}"/>
              </a:ext>
            </a:extLst>
          </p:cNvPr>
          <p:cNvSpPr>
            <a:spLocks noGrp="1"/>
          </p:cNvSpPr>
          <p:nvPr>
            <p:ph idx="1"/>
          </p:nvPr>
        </p:nvSpPr>
        <p:spPr>
          <a:xfrm>
            <a:off x="850390" y="1247400"/>
            <a:ext cx="10537317" cy="4217399"/>
          </a:xfrm>
        </p:spPr>
        <p:txBody>
          <a:bodyPr>
            <a:noAutofit/>
          </a:bodyPr>
          <a:lstStyle/>
          <a:p>
            <a:pPr marL="0" indent="0">
              <a:buNone/>
            </a:pPr>
            <a:r>
              <a:rPr lang="en-GB" sz="2200" dirty="0">
                <a:latin typeface="Arial" panose="020B0604020202020204" pitchFamily="34" charset="0"/>
                <a:cs typeface="Arial" panose="020B0604020202020204" pitchFamily="34" charset="0"/>
              </a:rPr>
              <a:t>The project relies on institutional infrastructure, modern software tools and collaboration with stakeholders.</a:t>
            </a:r>
          </a:p>
          <a:p>
            <a:pPr marL="0" indent="0">
              <a:buNone/>
            </a:pPr>
            <a:r>
              <a:rPr lang="en-GB" sz="2200" dirty="0">
                <a:latin typeface="Arial" panose="020B0604020202020204" pitchFamily="34" charset="0"/>
                <a:cs typeface="Arial" panose="020B0604020202020204" pitchFamily="34" charset="0"/>
              </a:rPr>
              <a:t>Ethical considerations, including GDPR compliance and staff consent are built into all stages of development.</a:t>
            </a:r>
          </a:p>
          <a:p>
            <a:pPr marL="0" indent="0">
              <a:buNone/>
            </a:pPr>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Software: Visual Studio, SQL Server, GitHub, Bootstrap</a:t>
            </a:r>
          </a:p>
          <a:p>
            <a:r>
              <a:rPr lang="en-GB" sz="2200" dirty="0">
                <a:latin typeface="Arial" panose="020B0604020202020204" pitchFamily="34" charset="0"/>
                <a:cs typeface="Arial" panose="020B0604020202020204" pitchFamily="34" charset="0"/>
              </a:rPr>
              <a:t>Hardware: University servers and staff Laptops/PCs</a:t>
            </a:r>
          </a:p>
          <a:p>
            <a:r>
              <a:rPr lang="en-GB" sz="2200" dirty="0">
                <a:latin typeface="Arial" panose="020B0604020202020204" pitchFamily="34" charset="0"/>
                <a:cs typeface="Arial" panose="020B0604020202020204" pitchFamily="34" charset="0"/>
              </a:rPr>
              <a:t>People: Registry staff, IT support, developer</a:t>
            </a:r>
          </a:p>
          <a:p>
            <a:r>
              <a:rPr lang="en-GB" sz="2200" dirty="0">
                <a:latin typeface="Arial" panose="020B0604020202020204" pitchFamily="34" charset="0"/>
                <a:cs typeface="Arial" panose="020B0604020202020204" pitchFamily="34" charset="0"/>
              </a:rPr>
              <a:t>Ethics: GDPR compliance and data security</a:t>
            </a:r>
          </a:p>
        </p:txBody>
      </p:sp>
      <p:sp>
        <p:nvSpPr>
          <p:cNvPr id="10" name="Title 1">
            <a:extLst>
              <a:ext uri="{FF2B5EF4-FFF2-40B4-BE49-F238E27FC236}">
                <a16:creationId xmlns:a16="http://schemas.microsoft.com/office/drawing/2014/main" id="{CDD442DA-4DB7-A006-C82F-CDDE7AC28F52}"/>
              </a:ext>
            </a:extLst>
          </p:cNvPr>
          <p:cNvSpPr>
            <a:spLocks noGrp="1"/>
          </p:cNvSpPr>
          <p:nvPr>
            <p:ph type="title"/>
          </p:nvPr>
        </p:nvSpPr>
        <p:spPr>
          <a:xfrm>
            <a:off x="804293" y="368619"/>
            <a:ext cx="7619707" cy="662782"/>
          </a:xfrm>
        </p:spPr>
        <p:txBody>
          <a:bodyPr>
            <a:noAutofit/>
          </a:bodyPr>
          <a:lstStyle/>
          <a:p>
            <a:r>
              <a:rPr lang="en-GB" sz="4000" dirty="0">
                <a:latin typeface="Arial" panose="020B0604020202020204" pitchFamily="34" charset="0"/>
                <a:cs typeface="Arial" panose="020B0604020202020204" pitchFamily="34" charset="0"/>
              </a:rPr>
              <a:t>Resources &amp; Materials</a:t>
            </a:r>
          </a:p>
        </p:txBody>
      </p:sp>
    </p:spTree>
    <p:extLst>
      <p:ext uri="{BB962C8B-B14F-4D97-AF65-F5344CB8AC3E}">
        <p14:creationId xmlns:p14="http://schemas.microsoft.com/office/powerpoint/2010/main" val="22690670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B58EAA6B-AABF-9729-05B6-629F242BAA8F}"/>
            </a:ext>
          </a:extLst>
        </p:cNvPr>
        <p:cNvGrpSpPr/>
        <p:nvPr/>
      </p:nvGrpSpPr>
      <p:grpSpPr>
        <a:xfrm>
          <a:off x="0" y="0"/>
          <a:ext cx="0" cy="0"/>
          <a:chOff x="0" y="0"/>
          <a:chExt cx="0" cy="0"/>
        </a:xfrm>
      </p:grpSpPr>
      <p:sp>
        <p:nvSpPr>
          <p:cNvPr id="9" name="Content Placeholder 2">
            <a:extLst>
              <a:ext uri="{FF2B5EF4-FFF2-40B4-BE49-F238E27FC236}">
                <a16:creationId xmlns:a16="http://schemas.microsoft.com/office/drawing/2014/main" id="{9820F079-677B-DAC0-38CF-B98839220F26}"/>
              </a:ext>
            </a:extLst>
          </p:cNvPr>
          <p:cNvSpPr>
            <a:spLocks noGrp="1"/>
          </p:cNvSpPr>
          <p:nvPr>
            <p:ph idx="1"/>
          </p:nvPr>
        </p:nvSpPr>
        <p:spPr>
          <a:xfrm>
            <a:off x="850390" y="1247400"/>
            <a:ext cx="10537317" cy="4217399"/>
          </a:xfrm>
        </p:spPr>
        <p:txBody>
          <a:bodyPr>
            <a:noAutofit/>
          </a:bodyPr>
          <a:lstStyle/>
          <a:p>
            <a:pPr marL="0" indent="0">
              <a:buNone/>
            </a:pPr>
            <a:r>
              <a:rPr lang="en-GB" sz="2200" dirty="0">
                <a:latin typeface="Arial" panose="020B0604020202020204" pitchFamily="34" charset="0"/>
                <a:cs typeface="Arial" panose="020B0604020202020204" pitchFamily="34" charset="0"/>
              </a:rPr>
              <a:t>The project follows a structured plan using Work Breakdown Structures, </a:t>
            </a:r>
            <a:r>
              <a:rPr lang="en-GB" sz="2200" dirty="0" err="1">
                <a:latin typeface="Arial" panose="020B0604020202020204" pitchFamily="34" charset="0"/>
                <a:cs typeface="Arial" panose="020B0604020202020204" pitchFamily="34" charset="0"/>
              </a:rPr>
              <a:t>MoSCoW</a:t>
            </a:r>
            <a:r>
              <a:rPr lang="en-GB" sz="2200" dirty="0">
                <a:latin typeface="Arial" panose="020B0604020202020204" pitchFamily="34" charset="0"/>
                <a:cs typeface="Arial" panose="020B0604020202020204" pitchFamily="34" charset="0"/>
              </a:rPr>
              <a:t> prioritisation and a 24-week Gantt chart.</a:t>
            </a:r>
          </a:p>
          <a:p>
            <a:pPr marL="0" indent="0">
              <a:buNone/>
            </a:pPr>
            <a:r>
              <a:rPr lang="en-GB" sz="2200" dirty="0">
                <a:latin typeface="Arial" panose="020B0604020202020204" pitchFamily="34" charset="0"/>
                <a:cs typeface="Arial" panose="020B0604020202020204" pitchFamily="34" charset="0"/>
              </a:rPr>
              <a:t>A Minimum Viable Product (MVP) approach ensures that essential features are delivered first, while additional functionality can be added later.</a:t>
            </a:r>
          </a:p>
          <a:p>
            <a:pPr marL="0" indent="0">
              <a:buNone/>
            </a:pPr>
            <a:endParaRPr lang="en-GB" sz="2200" dirty="0">
              <a:latin typeface="Arial" panose="020B0604020202020204" pitchFamily="34" charset="0"/>
              <a:cs typeface="Arial" panose="020B0604020202020204" pitchFamily="34" charset="0"/>
            </a:endParaRPr>
          </a:p>
          <a:p>
            <a:pPr marL="0" indent="0">
              <a:buNone/>
            </a:pPr>
            <a:r>
              <a:rPr lang="en-GB" sz="2200" dirty="0" err="1">
                <a:latin typeface="Arial" panose="020B0604020202020204" pitchFamily="34" charset="0"/>
                <a:cs typeface="Arial" panose="020B0604020202020204" pitchFamily="34" charset="0"/>
              </a:rPr>
              <a:t>MoSCoW</a:t>
            </a:r>
            <a:r>
              <a:rPr lang="en-GB" sz="2200" dirty="0">
                <a:latin typeface="Arial" panose="020B0604020202020204" pitchFamily="34" charset="0"/>
                <a:cs typeface="Arial" panose="020B0604020202020204" pitchFamily="34" charset="0"/>
              </a:rPr>
              <a:t> </a:t>
            </a:r>
          </a:p>
          <a:p>
            <a:r>
              <a:rPr lang="en-GB" sz="2200" dirty="0">
                <a:latin typeface="Arial" panose="020B0604020202020204" pitchFamily="34" charset="0"/>
                <a:cs typeface="Arial" panose="020B0604020202020204" pitchFamily="34" charset="0"/>
              </a:rPr>
              <a:t>Must-Have: Performance, data migration, SITS integration, secure login, bilingual</a:t>
            </a:r>
          </a:p>
          <a:p>
            <a:r>
              <a:rPr lang="en-GB" sz="2200" dirty="0">
                <a:latin typeface="Arial" panose="020B0604020202020204" pitchFamily="34" charset="0"/>
                <a:cs typeface="Arial" panose="020B0604020202020204" pitchFamily="34" charset="0"/>
              </a:rPr>
              <a:t>Should-Have: Reporting dashboard</a:t>
            </a:r>
          </a:p>
          <a:p>
            <a:r>
              <a:rPr lang="en-GB" sz="2200" dirty="0">
                <a:latin typeface="Arial" panose="020B0604020202020204" pitchFamily="34" charset="0"/>
                <a:cs typeface="Arial" panose="020B0604020202020204" pitchFamily="34" charset="0"/>
              </a:rPr>
              <a:t>Could-Have: Analytics and insights</a:t>
            </a:r>
          </a:p>
          <a:p>
            <a:r>
              <a:rPr lang="en-GB" sz="2200" dirty="0">
                <a:latin typeface="Arial" panose="020B0604020202020204" pitchFamily="34" charset="0"/>
                <a:cs typeface="Arial" panose="020B0604020202020204" pitchFamily="34" charset="0"/>
              </a:rPr>
              <a:t>Won’t-Have: Timetabling integration with </a:t>
            </a:r>
            <a:r>
              <a:rPr lang="en-GB" sz="2200" dirty="0" err="1">
                <a:latin typeface="Arial" panose="020B0604020202020204" pitchFamily="34" charset="0"/>
                <a:cs typeface="Arial" panose="020B0604020202020204" pitchFamily="34" charset="0"/>
              </a:rPr>
              <a:t>Celcat</a:t>
            </a:r>
            <a:r>
              <a:rPr lang="en-GB" sz="2200" dirty="0">
                <a:latin typeface="Arial" panose="020B0604020202020204" pitchFamily="34" charset="0"/>
                <a:cs typeface="Arial" panose="020B0604020202020204" pitchFamily="34" charset="0"/>
              </a:rPr>
              <a:t> (future project)</a:t>
            </a:r>
          </a:p>
        </p:txBody>
      </p:sp>
      <p:sp>
        <p:nvSpPr>
          <p:cNvPr id="10" name="Title 1">
            <a:extLst>
              <a:ext uri="{FF2B5EF4-FFF2-40B4-BE49-F238E27FC236}">
                <a16:creationId xmlns:a16="http://schemas.microsoft.com/office/drawing/2014/main" id="{11653D81-2CB8-9C0F-5A3A-B4D25DCE6EEE}"/>
              </a:ext>
            </a:extLst>
          </p:cNvPr>
          <p:cNvSpPr>
            <a:spLocks noGrp="1"/>
          </p:cNvSpPr>
          <p:nvPr>
            <p:ph type="title"/>
          </p:nvPr>
        </p:nvSpPr>
        <p:spPr>
          <a:xfrm>
            <a:off x="804293" y="368619"/>
            <a:ext cx="7619707" cy="662782"/>
          </a:xfrm>
        </p:spPr>
        <p:txBody>
          <a:bodyPr>
            <a:noAutofit/>
          </a:bodyPr>
          <a:lstStyle/>
          <a:p>
            <a:r>
              <a:rPr lang="en-GB" sz="4000" dirty="0">
                <a:latin typeface="Arial" panose="020B0604020202020204" pitchFamily="34" charset="0"/>
                <a:cs typeface="Arial" panose="020B0604020202020204" pitchFamily="34" charset="0"/>
              </a:rPr>
              <a:t>Project Plan</a:t>
            </a:r>
          </a:p>
        </p:txBody>
      </p:sp>
    </p:spTree>
    <p:extLst>
      <p:ext uri="{BB962C8B-B14F-4D97-AF65-F5344CB8AC3E}">
        <p14:creationId xmlns:p14="http://schemas.microsoft.com/office/powerpoint/2010/main" val="20891289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FC9A251F-937D-E3AD-D4C0-F33E55031950}"/>
            </a:ext>
          </a:extLst>
        </p:cNvPr>
        <p:cNvGrpSpPr/>
        <p:nvPr/>
      </p:nvGrpSpPr>
      <p:grpSpPr>
        <a:xfrm>
          <a:off x="0" y="0"/>
          <a:ext cx="0" cy="0"/>
          <a:chOff x="0" y="0"/>
          <a:chExt cx="0" cy="0"/>
        </a:xfrm>
      </p:grpSpPr>
      <p:pic>
        <p:nvPicPr>
          <p:cNvPr id="4" name="image7.png">
            <a:extLst>
              <a:ext uri="{FF2B5EF4-FFF2-40B4-BE49-F238E27FC236}">
                <a16:creationId xmlns:a16="http://schemas.microsoft.com/office/drawing/2014/main" id="{FDCA9D72-0799-AB13-21E4-2F57DA9A694D}"/>
              </a:ext>
            </a:extLst>
          </p:cNvPr>
          <p:cNvPicPr/>
          <p:nvPr/>
        </p:nvPicPr>
        <p:blipFill>
          <a:blip r:embed="rId3"/>
          <a:srcRect/>
          <a:stretch>
            <a:fillRect/>
          </a:stretch>
        </p:blipFill>
        <p:spPr>
          <a:xfrm>
            <a:off x="1368268" y="616207"/>
            <a:ext cx="9700461" cy="4406366"/>
          </a:xfrm>
          <a:prstGeom prst="rect">
            <a:avLst/>
          </a:prstGeom>
          <a:ln>
            <a:solidFill>
              <a:schemeClr val="tx1"/>
            </a:solidFill>
          </a:ln>
        </p:spPr>
      </p:pic>
      <p:sp>
        <p:nvSpPr>
          <p:cNvPr id="7" name="Content Placeholder 2">
            <a:extLst>
              <a:ext uri="{FF2B5EF4-FFF2-40B4-BE49-F238E27FC236}">
                <a16:creationId xmlns:a16="http://schemas.microsoft.com/office/drawing/2014/main" id="{0AD71F5A-14F4-83D3-7C8E-C253B27E2402}"/>
              </a:ext>
            </a:extLst>
          </p:cNvPr>
          <p:cNvSpPr>
            <a:spLocks noGrp="1"/>
          </p:cNvSpPr>
          <p:nvPr>
            <p:ph idx="1"/>
          </p:nvPr>
        </p:nvSpPr>
        <p:spPr>
          <a:xfrm>
            <a:off x="3586290" y="5126791"/>
            <a:ext cx="5019420" cy="335820"/>
          </a:xfrm>
        </p:spPr>
        <p:txBody>
          <a:bodyPr>
            <a:normAutofit/>
          </a:bodyPr>
          <a:lstStyle/>
          <a:p>
            <a:pPr marL="0" indent="0" algn="ctr">
              <a:buNone/>
            </a:pPr>
            <a:r>
              <a:rPr lang="en-GB" sz="1050" dirty="0">
                <a:latin typeface="Arial" panose="020B0604020202020204" pitchFamily="34" charset="0"/>
                <a:cs typeface="Arial" panose="020B0604020202020204" pitchFamily="34" charset="0"/>
              </a:rPr>
              <a:t>Fig 8. Gantt Chart</a:t>
            </a:r>
          </a:p>
        </p:txBody>
      </p:sp>
      <p:sp>
        <p:nvSpPr>
          <p:cNvPr id="5" name="Rectangle 4">
            <a:extLst>
              <a:ext uri="{FF2B5EF4-FFF2-40B4-BE49-F238E27FC236}">
                <a16:creationId xmlns:a16="http://schemas.microsoft.com/office/drawing/2014/main" id="{F228BF8E-EDCE-032C-933E-3716DD12EF79}"/>
              </a:ext>
            </a:extLst>
          </p:cNvPr>
          <p:cNvSpPr/>
          <p:nvPr/>
        </p:nvSpPr>
        <p:spPr>
          <a:xfrm>
            <a:off x="1444487" y="1205948"/>
            <a:ext cx="569843" cy="10601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BD54F1E5-F286-ADD1-4C60-76BCD6689729}"/>
              </a:ext>
            </a:extLst>
          </p:cNvPr>
          <p:cNvSpPr/>
          <p:nvPr/>
        </p:nvSpPr>
        <p:spPr>
          <a:xfrm>
            <a:off x="1919149" y="1475924"/>
            <a:ext cx="69195" cy="10601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062242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428FE2AB-59F0-0FCF-FE6E-778B24526BB2}"/>
            </a:ext>
          </a:extLst>
        </p:cNvPr>
        <p:cNvGrpSpPr/>
        <p:nvPr/>
      </p:nvGrpSpPr>
      <p:grpSpPr>
        <a:xfrm>
          <a:off x="0" y="0"/>
          <a:ext cx="0" cy="0"/>
          <a:chOff x="0" y="0"/>
          <a:chExt cx="0" cy="0"/>
        </a:xfrm>
      </p:grpSpPr>
      <p:sp>
        <p:nvSpPr>
          <p:cNvPr id="7" name="Content Placeholder 2">
            <a:extLst>
              <a:ext uri="{FF2B5EF4-FFF2-40B4-BE49-F238E27FC236}">
                <a16:creationId xmlns:a16="http://schemas.microsoft.com/office/drawing/2014/main" id="{E0E26F92-547B-5DE4-172C-E8B0BFF83F23}"/>
              </a:ext>
            </a:extLst>
          </p:cNvPr>
          <p:cNvSpPr>
            <a:spLocks noGrp="1"/>
          </p:cNvSpPr>
          <p:nvPr>
            <p:ph idx="1"/>
          </p:nvPr>
        </p:nvSpPr>
        <p:spPr>
          <a:xfrm>
            <a:off x="3586290" y="5126791"/>
            <a:ext cx="5019420" cy="335820"/>
          </a:xfrm>
        </p:spPr>
        <p:txBody>
          <a:bodyPr>
            <a:normAutofit/>
          </a:bodyPr>
          <a:lstStyle/>
          <a:p>
            <a:pPr marL="0" indent="0" algn="ctr">
              <a:buNone/>
            </a:pPr>
            <a:r>
              <a:rPr lang="en-GB" sz="1050" dirty="0">
                <a:latin typeface="Arial" panose="020B0604020202020204" pitchFamily="34" charset="0"/>
                <a:cs typeface="Arial" panose="020B0604020202020204" pitchFamily="34" charset="0"/>
              </a:rPr>
              <a:t>Fig . Work Breakdown Structure</a:t>
            </a:r>
          </a:p>
        </p:txBody>
      </p:sp>
      <p:pic>
        <p:nvPicPr>
          <p:cNvPr id="3" name="image9.png" descr="A diagram of a work breakdown structure&#10;&#10;AI-generated content may be incorrect.">
            <a:extLst>
              <a:ext uri="{FF2B5EF4-FFF2-40B4-BE49-F238E27FC236}">
                <a16:creationId xmlns:a16="http://schemas.microsoft.com/office/drawing/2014/main" id="{6024E5C0-6778-0DBE-F3C4-C5C0A530BCC3}"/>
              </a:ext>
            </a:extLst>
          </p:cNvPr>
          <p:cNvPicPr/>
          <p:nvPr/>
        </p:nvPicPr>
        <p:blipFill rotWithShape="1">
          <a:blip r:embed="rId3"/>
          <a:srcRect t="9582"/>
          <a:stretch>
            <a:fillRect/>
          </a:stretch>
        </p:blipFill>
        <p:spPr bwMode="auto">
          <a:xfrm>
            <a:off x="2123216" y="616207"/>
            <a:ext cx="7966417" cy="4406366"/>
          </a:xfrm>
          <a:prstGeom prst="rect">
            <a:avLst/>
          </a:prstGeom>
          <a:ln>
            <a:solidFill>
              <a:schemeClr val="tx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2129764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62599880-8274-6760-069F-99A09FC164B5}"/>
            </a:ext>
          </a:extLst>
        </p:cNvPr>
        <p:cNvGrpSpPr/>
        <p:nvPr/>
      </p:nvGrpSpPr>
      <p:grpSpPr>
        <a:xfrm>
          <a:off x="0" y="0"/>
          <a:ext cx="0" cy="0"/>
          <a:chOff x="0" y="0"/>
          <a:chExt cx="0" cy="0"/>
        </a:xfrm>
      </p:grpSpPr>
      <p:sp>
        <p:nvSpPr>
          <p:cNvPr id="9" name="Content Placeholder 2">
            <a:extLst>
              <a:ext uri="{FF2B5EF4-FFF2-40B4-BE49-F238E27FC236}">
                <a16:creationId xmlns:a16="http://schemas.microsoft.com/office/drawing/2014/main" id="{AAE1DBB0-C7D2-18E1-B9D9-4AB1E377569E}"/>
              </a:ext>
            </a:extLst>
          </p:cNvPr>
          <p:cNvSpPr>
            <a:spLocks noGrp="1"/>
          </p:cNvSpPr>
          <p:nvPr>
            <p:ph idx="1"/>
          </p:nvPr>
        </p:nvSpPr>
        <p:spPr>
          <a:xfrm>
            <a:off x="850390" y="1247400"/>
            <a:ext cx="10537317" cy="4217399"/>
          </a:xfrm>
        </p:spPr>
        <p:txBody>
          <a:bodyPr>
            <a:noAutofit/>
          </a:bodyPr>
          <a:lstStyle/>
          <a:p>
            <a:pPr marL="0" indent="0">
              <a:buNone/>
            </a:pPr>
            <a:r>
              <a:rPr lang="en-GB" sz="2200" dirty="0">
                <a:latin typeface="Arial" panose="020B0604020202020204" pitchFamily="34" charset="0"/>
                <a:cs typeface="Arial" panose="020B0604020202020204" pitchFamily="34" charset="0"/>
              </a:rPr>
              <a:t>The research draws on both academic and industry sources covering accessibility, digital transformation, database scalability and secure system design. A complete reference list is available within the assignment.</a:t>
            </a:r>
          </a:p>
          <a:p>
            <a:pPr marL="0" indent="0">
              <a:buNone/>
            </a:pPr>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Ofqual (2021) – Exam adjustments and accessibility</a:t>
            </a:r>
          </a:p>
          <a:p>
            <a:r>
              <a:rPr lang="en-GB" sz="2200" dirty="0">
                <a:latin typeface="Arial" panose="020B0604020202020204" pitchFamily="34" charset="0"/>
                <a:cs typeface="Arial" panose="020B0604020202020204" pitchFamily="34" charset="0"/>
              </a:rPr>
              <a:t>Cao (2023) – Information systems for accommodations</a:t>
            </a:r>
          </a:p>
          <a:p>
            <a:r>
              <a:rPr lang="en-GB" sz="2200" dirty="0">
                <a:latin typeface="Arial" panose="020B0604020202020204" pitchFamily="34" charset="0"/>
                <a:cs typeface="Arial" panose="020B0604020202020204" pitchFamily="34" charset="0"/>
              </a:rPr>
              <a:t>Weber et al. (2005) – Digital vs manual data management</a:t>
            </a:r>
          </a:p>
          <a:p>
            <a:r>
              <a:rPr lang="en-GB" sz="2200" dirty="0">
                <a:latin typeface="Arial" panose="020B0604020202020204" pitchFamily="34" charset="0"/>
                <a:cs typeface="Arial" panose="020B0604020202020204" pitchFamily="34" charset="0"/>
              </a:rPr>
              <a:t>Bright et al. (2025) – Cloud-based student systems</a:t>
            </a:r>
          </a:p>
          <a:p>
            <a:r>
              <a:rPr lang="en-GB" sz="2200" dirty="0">
                <a:latin typeface="Arial" panose="020B0604020202020204" pitchFamily="34" charset="0"/>
                <a:cs typeface="Arial" panose="020B0604020202020204" pitchFamily="34" charset="0"/>
              </a:rPr>
              <a:t>Sagi (2023), </a:t>
            </a:r>
            <a:r>
              <a:rPr lang="en-GB" sz="2200" dirty="0" err="1">
                <a:latin typeface="Arial" panose="020B0604020202020204" pitchFamily="34" charset="0"/>
                <a:cs typeface="Arial" panose="020B0604020202020204" pitchFamily="34" charset="0"/>
              </a:rPr>
              <a:t>Tupsakhare</a:t>
            </a:r>
            <a:r>
              <a:rPr lang="en-GB" sz="2200" dirty="0">
                <a:latin typeface="Arial" panose="020B0604020202020204" pitchFamily="34" charset="0"/>
                <a:cs typeface="Arial" panose="020B0604020202020204" pitchFamily="34" charset="0"/>
              </a:rPr>
              <a:t> (2020) – SQL Server scalability and migration</a:t>
            </a:r>
          </a:p>
          <a:p>
            <a:r>
              <a:rPr lang="en-GB" sz="2200" dirty="0">
                <a:latin typeface="Arial" panose="020B0604020202020204" pitchFamily="34" charset="0"/>
                <a:cs typeface="Arial" panose="020B0604020202020204" pitchFamily="34" charset="0"/>
              </a:rPr>
              <a:t>OWASP (2020), </a:t>
            </a:r>
            <a:r>
              <a:rPr lang="en-GB" sz="2200" dirty="0" err="1">
                <a:latin typeface="Arial" panose="020B0604020202020204" pitchFamily="34" charset="0"/>
                <a:cs typeface="Arial" panose="020B0604020202020204" pitchFamily="34" charset="0"/>
              </a:rPr>
              <a:t>Gobeo</a:t>
            </a:r>
            <a:r>
              <a:rPr lang="en-GB" sz="2200" dirty="0">
                <a:latin typeface="Arial" panose="020B0604020202020204" pitchFamily="34" charset="0"/>
                <a:cs typeface="Arial" panose="020B0604020202020204" pitchFamily="34" charset="0"/>
              </a:rPr>
              <a:t> (2020) – GDPR and system security</a:t>
            </a:r>
          </a:p>
        </p:txBody>
      </p:sp>
      <p:sp>
        <p:nvSpPr>
          <p:cNvPr id="10" name="Title 1">
            <a:extLst>
              <a:ext uri="{FF2B5EF4-FFF2-40B4-BE49-F238E27FC236}">
                <a16:creationId xmlns:a16="http://schemas.microsoft.com/office/drawing/2014/main" id="{4A22BC95-7E21-43D6-5BBC-D9784D4A221B}"/>
              </a:ext>
            </a:extLst>
          </p:cNvPr>
          <p:cNvSpPr>
            <a:spLocks noGrp="1"/>
          </p:cNvSpPr>
          <p:nvPr>
            <p:ph type="title"/>
          </p:nvPr>
        </p:nvSpPr>
        <p:spPr>
          <a:xfrm>
            <a:off x="804293" y="368619"/>
            <a:ext cx="7619707" cy="662782"/>
          </a:xfrm>
        </p:spPr>
        <p:txBody>
          <a:bodyPr>
            <a:noAutofit/>
          </a:bodyPr>
          <a:lstStyle/>
          <a:p>
            <a:r>
              <a:rPr lang="en-GB" sz="4000"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38215516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238</TotalTime>
  <Words>736</Words>
  <Application>Microsoft Office PowerPoint</Application>
  <PresentationFormat>Widescreen</PresentationFormat>
  <Paragraphs>78</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Aptos</vt:lpstr>
      <vt:lpstr>Aptos Display</vt:lpstr>
      <vt:lpstr>Arial</vt:lpstr>
      <vt:lpstr>Office Theme</vt:lpstr>
      <vt:lpstr>Exam Concession Management System</vt:lpstr>
      <vt:lpstr>Research Context</vt:lpstr>
      <vt:lpstr>PowerPoint Presentation</vt:lpstr>
      <vt:lpstr>Research Problem</vt:lpstr>
      <vt:lpstr>PowerPoint Presentation</vt:lpstr>
      <vt:lpstr>Research Aim &amp; Objective</vt:lpstr>
      <vt:lpstr>Literature Review</vt:lpstr>
      <vt:lpstr>Research &amp; Development</vt:lpstr>
      <vt:lpstr>PowerPoint Presentation</vt:lpstr>
      <vt:lpstr>PowerPoint Presentation</vt:lpstr>
      <vt:lpstr>PowerPoint Presentation</vt:lpstr>
      <vt:lpstr>PowerPoint Presentation</vt:lpstr>
      <vt:lpstr>Resources &amp; Materials</vt:lpstr>
      <vt:lpstr>Project Plan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Nick Aldous (2237649)</dc:creator>
  <cp:lastModifiedBy>Nick Aldous (2237649)</cp:lastModifiedBy>
  <cp:revision>11</cp:revision>
  <dcterms:created xsi:type="dcterms:W3CDTF">2025-09-09T12:49:03Z</dcterms:created>
  <dcterms:modified xsi:type="dcterms:W3CDTF">2025-09-11T21:07:00Z</dcterms:modified>
</cp:coreProperties>
</file>