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sldIdLst>
    <p:sldId id="260" r:id="rId5"/>
    <p:sldId id="258" r:id="rId6"/>
    <p:sldId id="261" r:id="rId7"/>
    <p:sldId id="262" r:id="rId8"/>
    <p:sldId id="263" r:id="rId9"/>
    <p:sldId id="264" r:id="rId10"/>
    <p:sldId id="265" r:id="rId11"/>
    <p:sldId id="266" r:id="rId12"/>
    <p:sldId id="267" r:id="rId13"/>
    <p:sldId id="269" r:id="rId14"/>
    <p:sldId id="268" r:id="rId15"/>
    <p:sldId id="27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FC0C46E-0556-4A0D-A6EA-B11DB2ACA844}" v="1" dt="2024-01-13T16:17:57.41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82" autoAdjust="0"/>
  </p:normalViewPr>
  <p:slideViewPr>
    <p:cSldViewPr snapToGrid="0">
      <p:cViewPr varScale="1">
        <p:scale>
          <a:sx n="93" d="100"/>
          <a:sy n="93" d="100"/>
        </p:scale>
        <p:origin x="1176"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ucy Egan (2218418)" userId="S::2218418@student.uwtsd.ac.uk::cbd7dcd6-5d41-4b6d-9ef3-315a9205802f" providerId="AD" clId="Web-{6FC0C46E-0556-4A0D-A6EA-B11DB2ACA844}"/>
    <pc:docChg chg="delSld">
      <pc:chgData name="Lucy Egan (2218418)" userId="S::2218418@student.uwtsd.ac.uk::cbd7dcd6-5d41-4b6d-9ef3-315a9205802f" providerId="AD" clId="Web-{6FC0C46E-0556-4A0D-A6EA-B11DB2ACA844}" dt="2024-01-13T16:17:57.411" v="0"/>
      <pc:docMkLst>
        <pc:docMk/>
      </pc:docMkLst>
      <pc:sldChg chg="del">
        <pc:chgData name="Lucy Egan (2218418)" userId="S::2218418@student.uwtsd.ac.uk::cbd7dcd6-5d41-4b6d-9ef3-315a9205802f" providerId="AD" clId="Web-{6FC0C46E-0556-4A0D-A6EA-B11DB2ACA844}" dt="2024-01-13T16:17:57.411" v="0"/>
        <pc:sldMkLst>
          <pc:docMk/>
          <pc:sldMk cId="2786911276" sldId="256"/>
        </pc:sldMkLst>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F9FE110-C433-4E2D-8044-35E912AFB84D}" type="datetimeFigureOut">
              <a:rPr lang="en-GB" smtClean="0"/>
              <a:t>21/01/2024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65C42C2-D0B4-401D-B5AC-5471FEE9FB3D}" type="slidenum">
              <a:rPr lang="en-GB" smtClean="0"/>
              <a:t>‹#›</a:t>
            </a:fld>
            <a:endParaRPr lang="en-GB"/>
          </a:p>
        </p:txBody>
      </p:sp>
      <p:sp>
        <p:nvSpPr>
          <p:cNvPr id="7" name="Rectangle 6">
            <a:extLst>
              <a:ext uri="{FF2B5EF4-FFF2-40B4-BE49-F238E27FC236}">
                <a16:creationId xmlns:a16="http://schemas.microsoft.com/office/drawing/2014/main" id="{C51FC065-F36B-B9E0-CD89-A9AC6B93013F}"/>
              </a:ext>
            </a:extLst>
          </p:cNvPr>
          <p:cNvSpPr/>
          <p:nvPr userDrawn="1"/>
        </p:nvSpPr>
        <p:spPr>
          <a:xfrm>
            <a:off x="1" y="0"/>
            <a:ext cx="2448559" cy="1122363"/>
          </a:xfrm>
          <a:prstGeom prst="rect">
            <a:avLst/>
          </a:prstGeom>
          <a:blipFill dpi="0" rotWithShape="1">
            <a:blip r:embed="rId2">
              <a:alphaModFix amt="27000"/>
            </a:blip>
            <a:srcRect/>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5939373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F9FE110-C433-4E2D-8044-35E912AFB84D}" type="datetimeFigureOut">
              <a:rPr lang="en-GB" smtClean="0"/>
              <a:t>21/01/2024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65C42C2-D0B4-401D-B5AC-5471FEE9FB3D}" type="slidenum">
              <a:rPr lang="en-GB" smtClean="0"/>
              <a:t>‹#›</a:t>
            </a:fld>
            <a:endParaRPr lang="en-GB"/>
          </a:p>
        </p:txBody>
      </p:sp>
    </p:spTree>
    <p:extLst>
      <p:ext uri="{BB962C8B-B14F-4D97-AF65-F5344CB8AC3E}">
        <p14:creationId xmlns:p14="http://schemas.microsoft.com/office/powerpoint/2010/main" val="18402166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F9FE110-C433-4E2D-8044-35E912AFB84D}" type="datetimeFigureOut">
              <a:rPr lang="en-GB" smtClean="0"/>
              <a:t>21/01/2024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65C42C2-D0B4-401D-B5AC-5471FEE9FB3D}" type="slidenum">
              <a:rPr lang="en-GB" smtClean="0"/>
              <a:t>‹#›</a:t>
            </a:fld>
            <a:endParaRPr lang="en-GB"/>
          </a:p>
        </p:txBody>
      </p:sp>
    </p:spTree>
    <p:extLst>
      <p:ext uri="{BB962C8B-B14F-4D97-AF65-F5344CB8AC3E}">
        <p14:creationId xmlns:p14="http://schemas.microsoft.com/office/powerpoint/2010/main" val="39580616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F9FE110-C433-4E2D-8044-35E912AFB84D}" type="datetimeFigureOut">
              <a:rPr lang="en-GB" smtClean="0"/>
              <a:t>21/01/2024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65C42C2-D0B4-401D-B5AC-5471FEE9FB3D}" type="slidenum">
              <a:rPr lang="en-GB" smtClean="0"/>
              <a:t>‹#›</a:t>
            </a:fld>
            <a:endParaRPr lang="en-GB"/>
          </a:p>
        </p:txBody>
      </p:sp>
      <p:sp>
        <p:nvSpPr>
          <p:cNvPr id="8" name="Rectangle 7">
            <a:extLst>
              <a:ext uri="{FF2B5EF4-FFF2-40B4-BE49-F238E27FC236}">
                <a16:creationId xmlns:a16="http://schemas.microsoft.com/office/drawing/2014/main" id="{3EE143BD-4F82-0E8A-BF40-FF5D7DCED579}"/>
              </a:ext>
            </a:extLst>
          </p:cNvPr>
          <p:cNvSpPr/>
          <p:nvPr userDrawn="1"/>
        </p:nvSpPr>
        <p:spPr>
          <a:xfrm>
            <a:off x="0" y="0"/>
            <a:ext cx="2479040" cy="1325563"/>
          </a:xfrm>
          <a:prstGeom prst="rect">
            <a:avLst/>
          </a:prstGeom>
          <a:blipFill>
            <a:blip r:embed="rId2">
              <a:alphaModFix amt="27000"/>
            </a:blip>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5992011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F9FE110-C433-4E2D-8044-35E912AFB84D}" type="datetimeFigureOut">
              <a:rPr lang="en-GB" smtClean="0"/>
              <a:t>21/01/2024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65C42C2-D0B4-401D-B5AC-5471FEE9FB3D}" type="slidenum">
              <a:rPr lang="en-GB" smtClean="0"/>
              <a:t>‹#›</a:t>
            </a:fld>
            <a:endParaRPr lang="en-GB"/>
          </a:p>
        </p:txBody>
      </p:sp>
    </p:spTree>
    <p:extLst>
      <p:ext uri="{BB962C8B-B14F-4D97-AF65-F5344CB8AC3E}">
        <p14:creationId xmlns:p14="http://schemas.microsoft.com/office/powerpoint/2010/main" val="4041668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F9FE110-C433-4E2D-8044-35E912AFB84D}" type="datetimeFigureOut">
              <a:rPr lang="en-GB" smtClean="0"/>
              <a:t>21/01/2024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65C42C2-D0B4-401D-B5AC-5471FEE9FB3D}" type="slidenum">
              <a:rPr lang="en-GB" smtClean="0"/>
              <a:t>‹#›</a:t>
            </a:fld>
            <a:endParaRPr lang="en-GB"/>
          </a:p>
        </p:txBody>
      </p:sp>
    </p:spTree>
    <p:extLst>
      <p:ext uri="{BB962C8B-B14F-4D97-AF65-F5344CB8AC3E}">
        <p14:creationId xmlns:p14="http://schemas.microsoft.com/office/powerpoint/2010/main" val="26069363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F9FE110-C433-4E2D-8044-35E912AFB84D}" type="datetimeFigureOut">
              <a:rPr lang="en-GB" smtClean="0"/>
              <a:t>21/01/2024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65C42C2-D0B4-401D-B5AC-5471FEE9FB3D}" type="slidenum">
              <a:rPr lang="en-GB" smtClean="0"/>
              <a:t>‹#›</a:t>
            </a:fld>
            <a:endParaRPr lang="en-GB"/>
          </a:p>
        </p:txBody>
      </p:sp>
      <p:sp>
        <p:nvSpPr>
          <p:cNvPr id="5" name="Rectangle 4">
            <a:extLst>
              <a:ext uri="{FF2B5EF4-FFF2-40B4-BE49-F238E27FC236}">
                <a16:creationId xmlns:a16="http://schemas.microsoft.com/office/drawing/2014/main" id="{4709E34E-CE78-13D6-F171-FF758760631B}"/>
              </a:ext>
            </a:extLst>
          </p:cNvPr>
          <p:cNvSpPr/>
          <p:nvPr userDrawn="1"/>
        </p:nvSpPr>
        <p:spPr>
          <a:xfrm>
            <a:off x="0" y="0"/>
            <a:ext cx="3230880" cy="1280160"/>
          </a:xfrm>
          <a:prstGeom prst="rect">
            <a:avLst/>
          </a:prstGeom>
          <a:blipFill>
            <a:blip r:embed="rId2">
              <a:alphaModFix amt="27000"/>
            </a:blip>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011639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F9FE110-C433-4E2D-8044-35E912AFB84D}" type="datetimeFigureOut">
              <a:rPr lang="en-GB" smtClean="0"/>
              <a:t>21/01/2024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65C42C2-D0B4-401D-B5AC-5471FEE9FB3D}" type="slidenum">
              <a:rPr lang="en-GB" smtClean="0"/>
              <a:t>‹#›</a:t>
            </a:fld>
            <a:endParaRPr lang="en-GB"/>
          </a:p>
        </p:txBody>
      </p:sp>
    </p:spTree>
    <p:extLst>
      <p:ext uri="{BB962C8B-B14F-4D97-AF65-F5344CB8AC3E}">
        <p14:creationId xmlns:p14="http://schemas.microsoft.com/office/powerpoint/2010/main" val="6836032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F9FE110-C433-4E2D-8044-35E912AFB84D}" type="datetimeFigureOut">
              <a:rPr lang="en-GB" smtClean="0"/>
              <a:t>21/01/2024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65C42C2-D0B4-401D-B5AC-5471FEE9FB3D}" type="slidenum">
              <a:rPr lang="en-GB" smtClean="0"/>
              <a:t>‹#›</a:t>
            </a:fld>
            <a:endParaRPr lang="en-GB"/>
          </a:p>
        </p:txBody>
      </p:sp>
    </p:spTree>
    <p:extLst>
      <p:ext uri="{BB962C8B-B14F-4D97-AF65-F5344CB8AC3E}">
        <p14:creationId xmlns:p14="http://schemas.microsoft.com/office/powerpoint/2010/main" val="17695944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F9FE110-C433-4E2D-8044-35E912AFB84D}" type="datetimeFigureOut">
              <a:rPr lang="en-GB" smtClean="0"/>
              <a:t>21/01/2024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65C42C2-D0B4-401D-B5AC-5471FEE9FB3D}" type="slidenum">
              <a:rPr lang="en-GB" smtClean="0"/>
              <a:t>‹#›</a:t>
            </a:fld>
            <a:endParaRPr lang="en-GB"/>
          </a:p>
        </p:txBody>
      </p:sp>
    </p:spTree>
    <p:extLst>
      <p:ext uri="{BB962C8B-B14F-4D97-AF65-F5344CB8AC3E}">
        <p14:creationId xmlns:p14="http://schemas.microsoft.com/office/powerpoint/2010/main" val="23199120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F9FE110-C433-4E2D-8044-35E912AFB84D}" type="datetimeFigureOut">
              <a:rPr lang="en-GB" smtClean="0"/>
              <a:t>21/01/2024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65C42C2-D0B4-401D-B5AC-5471FEE9FB3D}" type="slidenum">
              <a:rPr lang="en-GB" smtClean="0"/>
              <a:t>‹#›</a:t>
            </a:fld>
            <a:endParaRPr lang="en-GB"/>
          </a:p>
        </p:txBody>
      </p:sp>
    </p:spTree>
    <p:extLst>
      <p:ext uri="{BB962C8B-B14F-4D97-AF65-F5344CB8AC3E}">
        <p14:creationId xmlns:p14="http://schemas.microsoft.com/office/powerpoint/2010/main" val="11045786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F9FE110-C433-4E2D-8044-35E912AFB84D}" type="datetimeFigureOut">
              <a:rPr lang="en-GB" smtClean="0"/>
              <a:t>21/01/2024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65C42C2-D0B4-401D-B5AC-5471FEE9FB3D}" type="slidenum">
              <a:rPr lang="en-GB" smtClean="0"/>
              <a:t>‹#›</a:t>
            </a:fld>
            <a:endParaRPr lang="en-GB"/>
          </a:p>
        </p:txBody>
      </p:sp>
    </p:spTree>
    <p:extLst>
      <p:ext uri="{BB962C8B-B14F-4D97-AF65-F5344CB8AC3E}">
        <p14:creationId xmlns:p14="http://schemas.microsoft.com/office/powerpoint/2010/main" val="234819387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tmp"/><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image" Target="../media/image5.tmp"/><Relationship Id="rId1" Type="http://schemas.openxmlformats.org/officeDocument/2006/relationships/slideLayout" Target="../slideLayouts/slideLayout7.xml"/><Relationship Id="rId4" Type="http://schemas.openxmlformats.org/officeDocument/2006/relationships/hyperlink" Target="https://appsportal.npt.gov.uk/ords/idocs12/f?p=Planning:2:0::NO::P2_REFERENCE:P2023/0858"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9AE333A-ED4D-2480-91D1-7D2AC990CDA3}"/>
              </a:ext>
            </a:extLst>
          </p:cNvPr>
          <p:cNvSpPr/>
          <p:nvPr/>
        </p:nvSpPr>
        <p:spPr>
          <a:xfrm>
            <a:off x="474845" y="1523799"/>
            <a:ext cx="11242307" cy="3477875"/>
          </a:xfrm>
          <a:prstGeom prst="rect">
            <a:avLst/>
          </a:prstGeom>
          <a:noFill/>
        </p:spPr>
        <p:txBody>
          <a:bodyPr wrap="square" lIns="91440" tIns="45720" rIns="91440" bIns="45720">
            <a:spAutoFit/>
          </a:bodyPr>
          <a:lstStyle/>
          <a:p>
            <a:pPr algn="ctr"/>
            <a:r>
              <a:rPr lang="en-US" sz="4400" b="0" cap="none" spc="0" dirty="0">
                <a:ln w="0"/>
                <a:solidFill>
                  <a:schemeClr val="tx1"/>
                </a:solidFill>
                <a:effectLst>
                  <a:outerShdw blurRad="38100" dist="19050" dir="2700000" algn="tl" rotWithShape="0">
                    <a:schemeClr val="dk1">
                      <a:alpha val="40000"/>
                    </a:schemeClr>
                  </a:outerShdw>
                </a:effectLst>
              </a:rPr>
              <a:t>Project DRAGON</a:t>
            </a:r>
          </a:p>
          <a:p>
            <a:pPr algn="ctr"/>
            <a:r>
              <a:rPr lang="en-US" sz="4400" dirty="0">
                <a:ln w="0"/>
                <a:effectLst>
                  <a:outerShdw blurRad="38100" dist="19050" dir="2700000" algn="tl" rotWithShape="0">
                    <a:schemeClr val="dk1">
                      <a:alpha val="40000"/>
                    </a:schemeClr>
                  </a:outerShdw>
                </a:effectLst>
              </a:rPr>
              <a:t>By </a:t>
            </a:r>
          </a:p>
          <a:p>
            <a:pPr algn="ctr"/>
            <a:r>
              <a:rPr lang="en-US" sz="4400" dirty="0">
                <a:ln w="0"/>
                <a:effectLst>
                  <a:outerShdw blurRad="38100" dist="19050" dir="2700000" algn="tl" rotWithShape="0">
                    <a:schemeClr val="dk1">
                      <a:alpha val="40000"/>
                    </a:schemeClr>
                  </a:outerShdw>
                </a:effectLst>
              </a:rPr>
              <a:t>LanzaTech UK Ltd.</a:t>
            </a:r>
          </a:p>
          <a:p>
            <a:pPr algn="ctr"/>
            <a:endParaRPr lang="en-US" sz="4400" b="0" cap="none" spc="0" dirty="0">
              <a:ln w="0"/>
              <a:solidFill>
                <a:schemeClr val="tx1"/>
              </a:solidFill>
              <a:effectLst>
                <a:outerShdw blurRad="38100" dist="19050" dir="2700000" algn="tl" rotWithShape="0">
                  <a:schemeClr val="dk1">
                    <a:alpha val="40000"/>
                  </a:schemeClr>
                </a:outerShdw>
              </a:effectLst>
            </a:endParaRPr>
          </a:p>
          <a:p>
            <a:pPr algn="ctr"/>
            <a:r>
              <a:rPr lang="en-US" sz="4400" dirty="0">
                <a:ln w="0"/>
                <a:effectLst>
                  <a:outerShdw blurRad="38100" dist="19050" dir="2700000" algn="tl" rotWithShape="0">
                    <a:schemeClr val="dk1">
                      <a:alpha val="40000"/>
                    </a:schemeClr>
                  </a:outerShdw>
                </a:effectLst>
              </a:rPr>
              <a:t>Summary of EIA Review</a:t>
            </a:r>
            <a:endParaRPr lang="en-US" sz="4400" b="0" cap="none" spc="0" dirty="0">
              <a:ln w="0"/>
              <a:solidFill>
                <a:schemeClr val="tx1"/>
              </a:solidFill>
              <a:effectLst>
                <a:outerShdw blurRad="38100" dist="19050" dir="2700000" algn="tl" rotWithShape="0">
                  <a:schemeClr val="dk1">
                    <a:alpha val="40000"/>
                  </a:schemeClr>
                </a:outerShdw>
              </a:effectLst>
            </a:endParaRPr>
          </a:p>
        </p:txBody>
      </p:sp>
      <p:sp>
        <p:nvSpPr>
          <p:cNvPr id="3" name="TextBox 2">
            <a:extLst>
              <a:ext uri="{FF2B5EF4-FFF2-40B4-BE49-F238E27FC236}">
                <a16:creationId xmlns:a16="http://schemas.microsoft.com/office/drawing/2014/main" id="{BE51E83C-AAC6-5013-AB91-C5633CB5DE90}"/>
              </a:ext>
            </a:extLst>
          </p:cNvPr>
          <p:cNvSpPr txBox="1"/>
          <p:nvPr/>
        </p:nvSpPr>
        <p:spPr>
          <a:xfrm>
            <a:off x="4462377" y="5237067"/>
            <a:ext cx="3267242" cy="646331"/>
          </a:xfrm>
          <a:prstGeom prst="rect">
            <a:avLst/>
          </a:prstGeom>
          <a:noFill/>
        </p:spPr>
        <p:txBody>
          <a:bodyPr wrap="square" rtlCol="0">
            <a:spAutoFit/>
          </a:bodyPr>
          <a:lstStyle/>
          <a:p>
            <a:pPr algn="ctr"/>
            <a:r>
              <a:rPr lang="en-GB" dirty="0"/>
              <a:t>By – Paul Davies </a:t>
            </a:r>
            <a:endParaRPr lang="en-GB" sz="1800" b="0" i="0" u="none" strike="noStrike" baseline="0" dirty="0">
              <a:solidFill>
                <a:srgbClr val="000000"/>
              </a:solidFill>
              <a:latin typeface="Times New Roman" panose="02020603050405020304" pitchFamily="18" charset="0"/>
            </a:endParaRPr>
          </a:p>
          <a:p>
            <a:pPr algn="ctr"/>
            <a:r>
              <a:rPr lang="en-GB" sz="1800" b="0" i="1" u="none" strike="noStrike" baseline="0" dirty="0">
                <a:solidFill>
                  <a:srgbClr val="035FC1"/>
                </a:solidFill>
              </a:rPr>
              <a:t>2203997@student.uwtsd.ac.uk </a:t>
            </a:r>
            <a:endParaRPr lang="en-GB" dirty="0"/>
          </a:p>
        </p:txBody>
      </p:sp>
    </p:spTree>
    <p:extLst>
      <p:ext uri="{BB962C8B-B14F-4D97-AF65-F5344CB8AC3E}">
        <p14:creationId xmlns:p14="http://schemas.microsoft.com/office/powerpoint/2010/main" val="22071916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288C018-B0F2-00C9-0444-C6E4462A5A36}"/>
              </a:ext>
            </a:extLst>
          </p:cNvPr>
          <p:cNvSpPr txBox="1"/>
          <p:nvPr/>
        </p:nvSpPr>
        <p:spPr>
          <a:xfrm>
            <a:off x="3600919" y="291513"/>
            <a:ext cx="5770880" cy="769441"/>
          </a:xfrm>
          <a:prstGeom prst="rect">
            <a:avLst/>
          </a:prstGeom>
          <a:noFill/>
        </p:spPr>
        <p:txBody>
          <a:bodyPr wrap="square" rtlCol="0">
            <a:spAutoFit/>
          </a:bodyPr>
          <a:lstStyle/>
          <a:p>
            <a:r>
              <a:rPr lang="en-GB" sz="4400" dirty="0"/>
              <a:t>Who are LanzaTech ?</a:t>
            </a:r>
          </a:p>
        </p:txBody>
      </p:sp>
      <p:sp>
        <p:nvSpPr>
          <p:cNvPr id="4" name="TextBox 3">
            <a:extLst>
              <a:ext uri="{FF2B5EF4-FFF2-40B4-BE49-F238E27FC236}">
                <a16:creationId xmlns:a16="http://schemas.microsoft.com/office/drawing/2014/main" id="{A9F72027-8B6C-0951-4B98-E9BEEAEAF946}"/>
              </a:ext>
            </a:extLst>
          </p:cNvPr>
          <p:cNvSpPr txBox="1"/>
          <p:nvPr/>
        </p:nvSpPr>
        <p:spPr>
          <a:xfrm>
            <a:off x="202095" y="1463701"/>
            <a:ext cx="11787809" cy="646331"/>
          </a:xfrm>
          <a:prstGeom prst="rect">
            <a:avLst/>
          </a:prstGeom>
          <a:noFill/>
        </p:spPr>
        <p:txBody>
          <a:bodyPr wrap="square" rtlCol="0">
            <a:spAutoFit/>
          </a:bodyPr>
          <a:lstStyle/>
          <a:p>
            <a:r>
              <a:rPr lang="en-GB" dirty="0"/>
              <a:t>LanzaTech is a Chicago, USA headquarter company with approx. 18 years' experience in creating Sustainable Aviation fuel (SAV) and / or chemicals, by using waste carbon converted by bacteria to ethanol which can then to turned into SAV.</a:t>
            </a:r>
          </a:p>
        </p:txBody>
      </p:sp>
      <p:pic>
        <p:nvPicPr>
          <p:cNvPr id="7" name="Picture 6" descr="A screenshot of a diagram&#10;&#10;Description automatically generated">
            <a:extLst>
              <a:ext uri="{FF2B5EF4-FFF2-40B4-BE49-F238E27FC236}">
                <a16:creationId xmlns:a16="http://schemas.microsoft.com/office/drawing/2014/main" id="{9A4DCE1B-F565-3419-B820-975259397CD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2095" y="2355574"/>
            <a:ext cx="11787809" cy="4329278"/>
          </a:xfrm>
          <a:prstGeom prst="rect">
            <a:avLst/>
          </a:prstGeom>
        </p:spPr>
      </p:pic>
    </p:spTree>
    <p:extLst>
      <p:ext uri="{BB962C8B-B14F-4D97-AF65-F5344CB8AC3E}">
        <p14:creationId xmlns:p14="http://schemas.microsoft.com/office/powerpoint/2010/main" val="35458056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8EADF1B-BF0C-8844-D691-96DE1CCE3F0D}"/>
              </a:ext>
            </a:extLst>
          </p:cNvPr>
          <p:cNvSpPr txBox="1"/>
          <p:nvPr/>
        </p:nvSpPr>
        <p:spPr>
          <a:xfrm>
            <a:off x="3359217" y="313586"/>
            <a:ext cx="8277726" cy="646331"/>
          </a:xfrm>
          <a:prstGeom prst="rect">
            <a:avLst/>
          </a:prstGeom>
          <a:noFill/>
        </p:spPr>
        <p:txBody>
          <a:bodyPr wrap="square" rtlCol="0">
            <a:spAutoFit/>
          </a:bodyPr>
          <a:lstStyle/>
          <a:p>
            <a:r>
              <a:rPr lang="en-GB" b="1"/>
              <a:t>A concept image of what the plant could look like </a:t>
            </a:r>
            <a:r>
              <a:rPr lang="en-GB"/>
              <a:t>(Image: LanzaTech)</a:t>
            </a:r>
          </a:p>
          <a:p>
            <a:r>
              <a:rPr lang="en-GB"/>
              <a:t>Source - https://www.lanzadragon.wales/the-proposals</a:t>
            </a:r>
            <a:endParaRPr lang="en-GB" dirty="0"/>
          </a:p>
        </p:txBody>
      </p:sp>
      <p:pic>
        <p:nvPicPr>
          <p:cNvPr id="3" name="Picture 2">
            <a:extLst>
              <a:ext uri="{FF2B5EF4-FFF2-40B4-BE49-F238E27FC236}">
                <a16:creationId xmlns:a16="http://schemas.microsoft.com/office/drawing/2014/main" id="{853C6E87-7F12-91EB-C0AC-3498168EF4D1}"/>
              </a:ext>
            </a:extLst>
          </p:cNvPr>
          <p:cNvPicPr>
            <a:picLocks noChangeAspect="1"/>
          </p:cNvPicPr>
          <p:nvPr/>
        </p:nvPicPr>
        <p:blipFill>
          <a:blip r:embed="rId2"/>
          <a:stretch>
            <a:fillRect/>
          </a:stretch>
        </p:blipFill>
        <p:spPr>
          <a:xfrm>
            <a:off x="270933" y="1343378"/>
            <a:ext cx="11627556" cy="5514622"/>
          </a:xfrm>
          <a:prstGeom prst="rect">
            <a:avLst/>
          </a:prstGeom>
        </p:spPr>
      </p:pic>
    </p:spTree>
    <p:extLst>
      <p:ext uri="{BB962C8B-B14F-4D97-AF65-F5344CB8AC3E}">
        <p14:creationId xmlns:p14="http://schemas.microsoft.com/office/powerpoint/2010/main" val="27627436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9C700A5-B323-1F57-EACE-BD464A794183}"/>
              </a:ext>
            </a:extLst>
          </p:cNvPr>
          <p:cNvSpPr txBox="1"/>
          <p:nvPr/>
        </p:nvSpPr>
        <p:spPr>
          <a:xfrm>
            <a:off x="3470393" y="337932"/>
            <a:ext cx="7433083" cy="769441"/>
          </a:xfrm>
          <a:prstGeom prst="rect">
            <a:avLst/>
          </a:prstGeom>
          <a:noFill/>
        </p:spPr>
        <p:txBody>
          <a:bodyPr wrap="square">
            <a:spAutoFit/>
          </a:bodyPr>
          <a:lstStyle/>
          <a:p>
            <a:r>
              <a:rPr lang="en-GB" sz="4400" dirty="0"/>
              <a:t>Overview of Project DRAGON</a:t>
            </a:r>
          </a:p>
        </p:txBody>
      </p:sp>
      <p:pic>
        <p:nvPicPr>
          <p:cNvPr id="5" name="Picture 4">
            <a:extLst>
              <a:ext uri="{FF2B5EF4-FFF2-40B4-BE49-F238E27FC236}">
                <a16:creationId xmlns:a16="http://schemas.microsoft.com/office/drawing/2014/main" id="{EE559640-8D86-E9ED-751B-8356BBDBD85C}"/>
              </a:ext>
            </a:extLst>
          </p:cNvPr>
          <p:cNvPicPr>
            <a:picLocks noChangeAspect="1"/>
          </p:cNvPicPr>
          <p:nvPr/>
        </p:nvPicPr>
        <p:blipFill>
          <a:blip r:embed="rId2"/>
          <a:stretch>
            <a:fillRect/>
          </a:stretch>
        </p:blipFill>
        <p:spPr>
          <a:xfrm>
            <a:off x="268907" y="1269735"/>
            <a:ext cx="11654186" cy="5250333"/>
          </a:xfrm>
          <a:prstGeom prst="rect">
            <a:avLst/>
          </a:prstGeom>
        </p:spPr>
      </p:pic>
    </p:spTree>
    <p:extLst>
      <p:ext uri="{BB962C8B-B14F-4D97-AF65-F5344CB8AC3E}">
        <p14:creationId xmlns:p14="http://schemas.microsoft.com/office/powerpoint/2010/main" val="23541999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9BFBF1-5D8F-DCB7-BDF8-15AC4E7A3A4C}"/>
              </a:ext>
            </a:extLst>
          </p:cNvPr>
          <p:cNvSpPr txBox="1"/>
          <p:nvPr/>
        </p:nvSpPr>
        <p:spPr>
          <a:xfrm>
            <a:off x="3250095" y="0"/>
            <a:ext cx="7643191" cy="769441"/>
          </a:xfrm>
          <a:prstGeom prst="rect">
            <a:avLst/>
          </a:prstGeom>
          <a:noFill/>
        </p:spPr>
        <p:txBody>
          <a:bodyPr wrap="square" rtlCol="0">
            <a:spAutoFit/>
          </a:bodyPr>
          <a:lstStyle/>
          <a:p>
            <a:r>
              <a:rPr lang="en-GB" sz="4400" dirty="0"/>
              <a:t>Area of Proposed Development</a:t>
            </a:r>
          </a:p>
        </p:txBody>
      </p:sp>
      <p:pic>
        <p:nvPicPr>
          <p:cNvPr id="5" name="Picture 4" descr="An aerial view of a city&#10;&#10;Description automatically generated">
            <a:extLst>
              <a:ext uri="{FF2B5EF4-FFF2-40B4-BE49-F238E27FC236}">
                <a16:creationId xmlns:a16="http://schemas.microsoft.com/office/drawing/2014/main" id="{A972C410-916E-42DC-B8D1-565E138647C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66" y="1752861"/>
            <a:ext cx="6099866" cy="4001911"/>
          </a:xfrm>
          <a:prstGeom prst="rect">
            <a:avLst/>
          </a:prstGeom>
        </p:spPr>
      </p:pic>
      <p:pic>
        <p:nvPicPr>
          <p:cNvPr id="6" name="Picture 5">
            <a:extLst>
              <a:ext uri="{FF2B5EF4-FFF2-40B4-BE49-F238E27FC236}">
                <a16:creationId xmlns:a16="http://schemas.microsoft.com/office/drawing/2014/main" id="{43CB648D-A5BF-4275-B462-8BA8E701D682}"/>
              </a:ext>
            </a:extLst>
          </p:cNvPr>
          <p:cNvPicPr>
            <a:picLocks noChangeAspect="1"/>
          </p:cNvPicPr>
          <p:nvPr/>
        </p:nvPicPr>
        <p:blipFill>
          <a:blip r:embed="rId3"/>
          <a:stretch>
            <a:fillRect/>
          </a:stretch>
        </p:blipFill>
        <p:spPr>
          <a:xfrm>
            <a:off x="6096000" y="1752861"/>
            <a:ext cx="6096000" cy="4031932"/>
          </a:xfrm>
          <a:prstGeom prst="rect">
            <a:avLst/>
          </a:prstGeom>
        </p:spPr>
      </p:pic>
      <p:sp>
        <p:nvSpPr>
          <p:cNvPr id="7" name="TextBox 6">
            <a:extLst>
              <a:ext uri="{FF2B5EF4-FFF2-40B4-BE49-F238E27FC236}">
                <a16:creationId xmlns:a16="http://schemas.microsoft.com/office/drawing/2014/main" id="{A39EC0B5-BECA-5A20-BA75-B16AF5CA4910}"/>
              </a:ext>
            </a:extLst>
          </p:cNvPr>
          <p:cNvSpPr txBox="1"/>
          <p:nvPr/>
        </p:nvSpPr>
        <p:spPr>
          <a:xfrm>
            <a:off x="0" y="5934670"/>
            <a:ext cx="5770880" cy="369332"/>
          </a:xfrm>
          <a:prstGeom prst="rect">
            <a:avLst/>
          </a:prstGeom>
          <a:noFill/>
        </p:spPr>
        <p:txBody>
          <a:bodyPr wrap="square" rtlCol="0">
            <a:spAutoFit/>
          </a:bodyPr>
          <a:lstStyle/>
          <a:p>
            <a:r>
              <a:rPr lang="en-GB" dirty="0"/>
              <a:t>Source - https://www.lanzadragon.wales/the-proposals</a:t>
            </a:r>
          </a:p>
        </p:txBody>
      </p:sp>
      <p:sp>
        <p:nvSpPr>
          <p:cNvPr id="8" name="TextBox 7">
            <a:extLst>
              <a:ext uri="{FF2B5EF4-FFF2-40B4-BE49-F238E27FC236}">
                <a16:creationId xmlns:a16="http://schemas.microsoft.com/office/drawing/2014/main" id="{46E5DE2C-6F81-A2C1-B6F4-331FFD8C3976}"/>
              </a:ext>
            </a:extLst>
          </p:cNvPr>
          <p:cNvSpPr txBox="1"/>
          <p:nvPr/>
        </p:nvSpPr>
        <p:spPr>
          <a:xfrm>
            <a:off x="6096000" y="5842337"/>
            <a:ext cx="5770880" cy="923330"/>
          </a:xfrm>
          <a:prstGeom prst="rect">
            <a:avLst/>
          </a:prstGeom>
          <a:noFill/>
        </p:spPr>
        <p:txBody>
          <a:bodyPr wrap="square" rtlCol="0">
            <a:spAutoFit/>
          </a:bodyPr>
          <a:lstStyle/>
          <a:p>
            <a:r>
              <a:rPr lang="en-GB" dirty="0"/>
              <a:t>Source - </a:t>
            </a:r>
            <a:r>
              <a:rPr lang="en-GB" u="sng" dirty="0">
                <a:hlinkClick r:id="rId4">
                  <a:extLst>
                    <a:ext uri="{A12FA001-AC4F-418D-AE19-62706E023703}">
                      <ahyp:hlinkClr xmlns:ahyp="http://schemas.microsoft.com/office/drawing/2018/hyperlinkcolor" val="tx"/>
                    </a:ext>
                  </a:extLst>
                </a:hlinkClick>
              </a:rPr>
              <a:t>https://appsportal.npt.gov.uk/ords/idocs12/f?p=Planning:2:0::NO::P2_REFERENCE:P2023/0858</a:t>
            </a:r>
            <a:endParaRPr lang="en-GB" dirty="0"/>
          </a:p>
        </p:txBody>
      </p:sp>
      <p:sp>
        <p:nvSpPr>
          <p:cNvPr id="9" name="TextBox 8">
            <a:extLst>
              <a:ext uri="{FF2B5EF4-FFF2-40B4-BE49-F238E27FC236}">
                <a16:creationId xmlns:a16="http://schemas.microsoft.com/office/drawing/2014/main" id="{A4676132-0013-2841-64C7-6EDDDEC1E2C5}"/>
              </a:ext>
            </a:extLst>
          </p:cNvPr>
          <p:cNvSpPr txBox="1"/>
          <p:nvPr/>
        </p:nvSpPr>
        <p:spPr>
          <a:xfrm>
            <a:off x="3250095" y="693416"/>
            <a:ext cx="6163412" cy="646331"/>
          </a:xfrm>
          <a:prstGeom prst="rect">
            <a:avLst/>
          </a:prstGeom>
          <a:noFill/>
        </p:spPr>
        <p:txBody>
          <a:bodyPr wrap="square" rtlCol="0">
            <a:spAutoFit/>
          </a:bodyPr>
          <a:lstStyle/>
          <a:p>
            <a:r>
              <a:rPr lang="en-GB" dirty="0"/>
              <a:t>Bottom left aerial view of site location, </a:t>
            </a:r>
          </a:p>
          <a:p>
            <a:r>
              <a:rPr lang="en-GB" dirty="0"/>
              <a:t>Bottom right outline map of area for the EIA Scoping </a:t>
            </a:r>
            <a:r>
              <a:rPr lang="en-GB" dirty="0">
                <a:solidFill>
                  <a:srgbClr val="00B050"/>
                </a:solidFill>
              </a:rPr>
              <a:t>(Green)</a:t>
            </a:r>
          </a:p>
        </p:txBody>
      </p:sp>
    </p:spTree>
    <p:extLst>
      <p:ext uri="{BB962C8B-B14F-4D97-AF65-F5344CB8AC3E}">
        <p14:creationId xmlns:p14="http://schemas.microsoft.com/office/powerpoint/2010/main" val="8328985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A133804-FFBE-916B-953A-FCD48289E67F}"/>
              </a:ext>
            </a:extLst>
          </p:cNvPr>
          <p:cNvSpPr txBox="1"/>
          <p:nvPr/>
        </p:nvSpPr>
        <p:spPr>
          <a:xfrm>
            <a:off x="4199821" y="373749"/>
            <a:ext cx="3792353" cy="769441"/>
          </a:xfrm>
          <a:prstGeom prst="rect">
            <a:avLst/>
          </a:prstGeom>
          <a:noFill/>
        </p:spPr>
        <p:txBody>
          <a:bodyPr wrap="square" rtlCol="0">
            <a:spAutoFit/>
          </a:bodyPr>
          <a:lstStyle/>
          <a:p>
            <a:r>
              <a:rPr lang="en-GB" sz="4400" dirty="0"/>
              <a:t>The EIA Review</a:t>
            </a:r>
          </a:p>
        </p:txBody>
      </p:sp>
      <p:sp>
        <p:nvSpPr>
          <p:cNvPr id="3" name="TextBox 2">
            <a:extLst>
              <a:ext uri="{FF2B5EF4-FFF2-40B4-BE49-F238E27FC236}">
                <a16:creationId xmlns:a16="http://schemas.microsoft.com/office/drawing/2014/main" id="{1BBF5094-2B0A-02CE-6A09-87F9D9020D11}"/>
              </a:ext>
            </a:extLst>
          </p:cNvPr>
          <p:cNvSpPr txBox="1"/>
          <p:nvPr/>
        </p:nvSpPr>
        <p:spPr>
          <a:xfrm>
            <a:off x="335279" y="1313471"/>
            <a:ext cx="11521439" cy="5078313"/>
          </a:xfrm>
          <a:prstGeom prst="rect">
            <a:avLst/>
          </a:prstGeom>
          <a:noFill/>
        </p:spPr>
        <p:txBody>
          <a:bodyPr wrap="square" rtlCol="0">
            <a:spAutoFit/>
          </a:bodyPr>
          <a:lstStyle/>
          <a:p>
            <a:r>
              <a:rPr lang="en-GB" dirty="0"/>
              <a:t>The EIA Report produced by Turley (May 2023) is very comprehensive 2000-page document, they have tasked several companies with conducting surveys in their specialist areas and these are illustrated within the Appendices of the report.</a:t>
            </a:r>
          </a:p>
          <a:p>
            <a:endParaRPr lang="en-GB" dirty="0"/>
          </a:p>
          <a:p>
            <a:r>
              <a:rPr lang="en-GB" dirty="0"/>
              <a:t>The review looks at the –</a:t>
            </a:r>
          </a:p>
          <a:p>
            <a:endParaRPr lang="en-GB" dirty="0"/>
          </a:p>
          <a:p>
            <a:pPr algn="l"/>
            <a:r>
              <a:rPr lang="en-GB" b="1" i="0" dirty="0">
                <a:effectLst/>
              </a:rPr>
              <a:t>Legal Compliance and Policy Alignment</a:t>
            </a:r>
            <a:r>
              <a:rPr lang="en-GB" b="0" i="0" dirty="0">
                <a:effectLst/>
              </a:rPr>
              <a:t>: </a:t>
            </a:r>
            <a:r>
              <a:rPr lang="en-GB" sz="1800" b="0" i="0" u="none" strike="noStrike" baseline="0" dirty="0"/>
              <a:t>The Environmental Impact Assessment (Agriculture) (Wales) Regulations 2017, Town and Country Planning, Wales (Environmental Impact Assessment) Regulations 2017. Policy After Brexit' (2019). </a:t>
            </a:r>
          </a:p>
          <a:p>
            <a:pPr algn="l"/>
            <a:endParaRPr lang="en-GB" sz="1800" b="0" i="0" u="none" strike="noStrike" baseline="0" dirty="0"/>
          </a:p>
          <a:p>
            <a:pPr algn="l"/>
            <a:r>
              <a:rPr lang="en-GB" b="1" dirty="0"/>
              <a:t>Stakeholders: </a:t>
            </a:r>
            <a:r>
              <a:rPr lang="en-GB" b="0" i="0" dirty="0">
                <a:effectLst/>
              </a:rPr>
              <a:t>Neath Port Talbot County Bourgh Council (</a:t>
            </a:r>
            <a:r>
              <a:rPr lang="en-GB" dirty="0"/>
              <a:t>NPTCBC), Natural Resources Wales (NRW), Associated British Ports (ABP), Port Health Authority, Public Webinar, </a:t>
            </a:r>
            <a:r>
              <a:rPr lang="en-GB" sz="1800" b="0" i="0" u="none" strike="noStrike" baseline="0" dirty="0"/>
              <a:t>(not an exhaustive list) </a:t>
            </a:r>
          </a:p>
          <a:p>
            <a:pPr algn="l"/>
            <a:endParaRPr lang="en-GB" dirty="0"/>
          </a:p>
          <a:p>
            <a:r>
              <a:rPr lang="en-GB" b="1" dirty="0"/>
              <a:t>Key Environmental Topics: </a:t>
            </a:r>
            <a:r>
              <a:rPr lang="en-GB" dirty="0"/>
              <a:t>Scoping Reports - Listings to follow.</a:t>
            </a:r>
          </a:p>
          <a:p>
            <a:endParaRPr lang="en-GB" dirty="0"/>
          </a:p>
          <a:p>
            <a:r>
              <a:rPr lang="en-GB" b="1" i="0" dirty="0">
                <a:effectLst/>
              </a:rPr>
              <a:t>Socio-Economic Studies: </a:t>
            </a:r>
            <a:r>
              <a:rPr lang="en-GB" sz="1800" b="0" i="0" u="none" strike="noStrike" baseline="0" dirty="0"/>
              <a:t>following the Well-being of Future Generations (Wales) Act 2015. </a:t>
            </a:r>
            <a:endParaRPr lang="en-GB" b="1" i="0" dirty="0">
              <a:effectLst/>
            </a:endParaRPr>
          </a:p>
          <a:p>
            <a:endParaRPr lang="en-GB" b="1" dirty="0"/>
          </a:p>
          <a:p>
            <a:r>
              <a:rPr lang="en-GB" b="1" i="0" dirty="0">
                <a:effectLst/>
              </a:rPr>
              <a:t>Recommendations and Mitigation Measures</a:t>
            </a:r>
            <a:r>
              <a:rPr lang="en-GB" b="0" i="0" dirty="0">
                <a:effectLst/>
              </a:rPr>
              <a:t>: Environmental Management Plan (EMP) Primary, Secondary and Tertiary Mitigation Measures.</a:t>
            </a:r>
            <a:endParaRPr lang="en-GB" dirty="0"/>
          </a:p>
          <a:p>
            <a:endParaRPr lang="en-GB" dirty="0"/>
          </a:p>
        </p:txBody>
      </p:sp>
    </p:spTree>
    <p:extLst>
      <p:ext uri="{BB962C8B-B14F-4D97-AF65-F5344CB8AC3E}">
        <p14:creationId xmlns:p14="http://schemas.microsoft.com/office/powerpoint/2010/main" val="15303554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0AA032A-D97F-72BA-91A9-442206B3B305}"/>
              </a:ext>
            </a:extLst>
          </p:cNvPr>
          <p:cNvSpPr txBox="1"/>
          <p:nvPr/>
        </p:nvSpPr>
        <p:spPr>
          <a:xfrm>
            <a:off x="3293030" y="278671"/>
            <a:ext cx="7969718" cy="1046440"/>
          </a:xfrm>
          <a:prstGeom prst="rect">
            <a:avLst/>
          </a:prstGeom>
          <a:noFill/>
        </p:spPr>
        <p:txBody>
          <a:bodyPr wrap="square" rtlCol="0">
            <a:spAutoFit/>
          </a:bodyPr>
          <a:lstStyle/>
          <a:p>
            <a:r>
              <a:rPr lang="en-US" sz="4400" b="0" cap="none" spc="0" dirty="0">
                <a:ln w="0"/>
                <a:solidFill>
                  <a:schemeClr val="tx1"/>
                </a:solidFill>
              </a:rPr>
              <a:t>Topics within the EIA Scoped ‘in’</a:t>
            </a:r>
          </a:p>
          <a:p>
            <a:endParaRPr lang="en-GB" dirty="0"/>
          </a:p>
        </p:txBody>
      </p:sp>
      <p:graphicFrame>
        <p:nvGraphicFramePr>
          <p:cNvPr id="3" name="Table 2">
            <a:extLst>
              <a:ext uri="{FF2B5EF4-FFF2-40B4-BE49-F238E27FC236}">
                <a16:creationId xmlns:a16="http://schemas.microsoft.com/office/drawing/2014/main" id="{DCDBA8E4-319B-E22C-1A13-3008DEA89C08}"/>
              </a:ext>
            </a:extLst>
          </p:cNvPr>
          <p:cNvGraphicFramePr>
            <a:graphicFrameLocks noGrp="1"/>
          </p:cNvGraphicFramePr>
          <p:nvPr>
            <p:extLst>
              <p:ext uri="{D42A27DB-BD31-4B8C-83A1-F6EECF244321}">
                <p14:modId xmlns:p14="http://schemas.microsoft.com/office/powerpoint/2010/main" val="2794919257"/>
              </p:ext>
            </p:extLst>
          </p:nvPr>
        </p:nvGraphicFramePr>
        <p:xfrm>
          <a:off x="311426" y="1325111"/>
          <a:ext cx="11569148" cy="5349460"/>
        </p:xfrm>
        <a:graphic>
          <a:graphicData uri="http://schemas.openxmlformats.org/drawingml/2006/table">
            <a:tbl>
              <a:tblPr firstRow="1" bandRow="1">
                <a:tableStyleId>{5C22544A-7EE6-4342-B048-85BDC9FD1C3A}</a:tableStyleId>
              </a:tblPr>
              <a:tblGrid>
                <a:gridCol w="2743200">
                  <a:extLst>
                    <a:ext uri="{9D8B030D-6E8A-4147-A177-3AD203B41FA5}">
                      <a16:colId xmlns:a16="http://schemas.microsoft.com/office/drawing/2014/main" val="3145871521"/>
                    </a:ext>
                  </a:extLst>
                </a:gridCol>
                <a:gridCol w="8825948">
                  <a:extLst>
                    <a:ext uri="{9D8B030D-6E8A-4147-A177-3AD203B41FA5}">
                      <a16:colId xmlns:a16="http://schemas.microsoft.com/office/drawing/2014/main" val="2751341147"/>
                    </a:ext>
                  </a:extLst>
                </a:gridCol>
              </a:tblGrid>
              <a:tr h="619192">
                <a:tc>
                  <a:txBody>
                    <a:bodyPr/>
                    <a:lstStyle/>
                    <a:p>
                      <a:pPr>
                        <a:lnSpc>
                          <a:spcPct val="107000"/>
                        </a:lnSpc>
                        <a:spcAft>
                          <a:spcPts val="800"/>
                        </a:spcAft>
                      </a:pPr>
                      <a:r>
                        <a:rPr lang="en-GB" sz="1800" dirty="0">
                          <a:effectLst/>
                        </a:rPr>
                        <a:t>Topics ‘scoped in’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52342" marR="52342" marT="7270" marB="0" anchor="ctr">
                    <a:solidFill>
                      <a:schemeClr val="accent6"/>
                    </a:solidFill>
                  </a:tcPr>
                </a:tc>
                <a:tc>
                  <a:txBody>
                    <a:bodyPr/>
                    <a:lstStyle/>
                    <a:p>
                      <a:pPr marL="100330">
                        <a:lnSpc>
                          <a:spcPct val="107000"/>
                        </a:lnSpc>
                        <a:spcAft>
                          <a:spcPts val="800"/>
                        </a:spcAft>
                      </a:pPr>
                      <a:r>
                        <a:rPr lang="en-GB" sz="1800" dirty="0">
                          <a:effectLst/>
                        </a:rPr>
                        <a:t>Companies tasked with Report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solidFill>
                      <a:schemeClr val="accent6"/>
                    </a:solidFill>
                  </a:tcPr>
                </a:tc>
                <a:extLst>
                  <a:ext uri="{0D108BD9-81ED-4DB2-BD59-A6C34878D82A}">
                    <a16:rowId xmlns:a16="http://schemas.microsoft.com/office/drawing/2014/main" val="2203834225"/>
                  </a:ext>
                </a:extLst>
              </a:tr>
              <a:tr h="547504">
                <a:tc>
                  <a:txBody>
                    <a:bodyPr/>
                    <a:lstStyle/>
                    <a:p>
                      <a:pPr>
                        <a:lnSpc>
                          <a:spcPct val="107000"/>
                        </a:lnSpc>
                        <a:spcAft>
                          <a:spcPts val="800"/>
                        </a:spcAft>
                      </a:pPr>
                      <a:r>
                        <a:rPr lang="en-GB" sz="1800" dirty="0">
                          <a:effectLst/>
                        </a:rPr>
                        <a:t>Major accidents and / or disasters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52342" marR="52342" marT="7270" marB="0" anchor="ctr">
                    <a:solidFill>
                      <a:schemeClr val="bg2"/>
                    </a:solidFill>
                  </a:tcPr>
                </a:tc>
                <a:tc>
                  <a:txBody>
                    <a:bodyPr/>
                    <a:lstStyle/>
                    <a:p>
                      <a:pPr>
                        <a:lnSpc>
                          <a:spcPct val="107000"/>
                        </a:lnSpc>
                      </a:pPr>
                      <a:r>
                        <a:rPr lang="en-GB" sz="1800" dirty="0">
                          <a:effectLst/>
                        </a:rPr>
                        <a:t>Turley – Control of Major Accident Hazards (COMAH) 2015 Public Information Records from HSE79 Effects Likely / Significant  </a:t>
                      </a:r>
                      <a:endPar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solidFill>
                      <a:schemeClr val="bg2"/>
                    </a:solidFill>
                  </a:tcPr>
                </a:tc>
                <a:extLst>
                  <a:ext uri="{0D108BD9-81ED-4DB2-BD59-A6C34878D82A}">
                    <a16:rowId xmlns:a16="http://schemas.microsoft.com/office/drawing/2014/main" val="2681974847"/>
                  </a:ext>
                </a:extLst>
              </a:tr>
              <a:tr h="404679">
                <a:tc>
                  <a:txBody>
                    <a:bodyPr/>
                    <a:lstStyle/>
                    <a:p>
                      <a:pPr>
                        <a:lnSpc>
                          <a:spcPct val="107000"/>
                        </a:lnSpc>
                        <a:spcAft>
                          <a:spcPts val="800"/>
                        </a:spcAft>
                      </a:pPr>
                      <a:r>
                        <a:rPr lang="en-GB" sz="1800">
                          <a:effectLst/>
                        </a:rPr>
                        <a:t>Terrestrial ecology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52342" marR="52342" marT="7270" marB="0" anchor="ctr">
                    <a:noFill/>
                  </a:tcPr>
                </a:tc>
                <a:tc>
                  <a:txBody>
                    <a:bodyPr/>
                    <a:lstStyle/>
                    <a:p>
                      <a:pPr marL="100330">
                        <a:lnSpc>
                          <a:spcPct val="107000"/>
                        </a:lnSpc>
                        <a:spcAft>
                          <a:spcPts val="800"/>
                        </a:spcAft>
                      </a:pPr>
                      <a:r>
                        <a:rPr lang="en-GB" sz="1800" dirty="0">
                          <a:effectLst/>
                        </a:rPr>
                        <a:t>RPS – A Tetra Tech Company. The Environment (Wales) Act (2016) Effects Unlikely / Not Significant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noFill/>
                  </a:tcPr>
                </a:tc>
                <a:extLst>
                  <a:ext uri="{0D108BD9-81ED-4DB2-BD59-A6C34878D82A}">
                    <a16:rowId xmlns:a16="http://schemas.microsoft.com/office/drawing/2014/main" val="1610237694"/>
                  </a:ext>
                </a:extLst>
              </a:tr>
              <a:tr h="541591">
                <a:tc>
                  <a:txBody>
                    <a:bodyPr/>
                    <a:lstStyle/>
                    <a:p>
                      <a:pPr>
                        <a:lnSpc>
                          <a:spcPct val="107000"/>
                        </a:lnSpc>
                        <a:spcAft>
                          <a:spcPts val="800"/>
                        </a:spcAft>
                      </a:pPr>
                      <a:r>
                        <a:rPr lang="en-GB" sz="1800" dirty="0">
                          <a:effectLst/>
                        </a:rPr>
                        <a:t>Landscape and visual amenity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52342" marR="52342" marT="7270" marB="0" anchor="ctr">
                    <a:solidFill>
                      <a:schemeClr val="bg2"/>
                    </a:solidFill>
                  </a:tcPr>
                </a:tc>
                <a:tc>
                  <a:txBody>
                    <a:bodyPr/>
                    <a:lstStyle/>
                    <a:p>
                      <a:pPr>
                        <a:lnSpc>
                          <a:spcPct val="107000"/>
                        </a:lnSpc>
                        <a:spcAft>
                          <a:spcPts val="800"/>
                        </a:spcAft>
                      </a:pPr>
                      <a:r>
                        <a:rPr lang="en-GB" sz="1800" dirty="0">
                          <a:effectLst/>
                        </a:rPr>
                        <a:t>Turley - Landscape Institute (2019) Technical Guidance Note 06/19 on the Visual Representation of Development Proposals  Effects Unlikely / Not Significant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solidFill>
                      <a:schemeClr val="bg2"/>
                    </a:solidFill>
                  </a:tcPr>
                </a:tc>
                <a:extLst>
                  <a:ext uri="{0D108BD9-81ED-4DB2-BD59-A6C34878D82A}">
                    <a16:rowId xmlns:a16="http://schemas.microsoft.com/office/drawing/2014/main" val="2454932275"/>
                  </a:ext>
                </a:extLst>
              </a:tr>
              <a:tr h="330528">
                <a:tc>
                  <a:txBody>
                    <a:bodyPr/>
                    <a:lstStyle/>
                    <a:p>
                      <a:pPr>
                        <a:lnSpc>
                          <a:spcPct val="107000"/>
                        </a:lnSpc>
                        <a:spcAft>
                          <a:spcPts val="800"/>
                        </a:spcAft>
                      </a:pPr>
                      <a:r>
                        <a:rPr lang="en-GB" sz="1800" dirty="0">
                          <a:effectLst/>
                        </a:rPr>
                        <a:t>Socio-economics and human health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52342" marR="52342" marT="7270" marB="0" anchor="ctr">
                    <a:noFill/>
                  </a:tcPr>
                </a:tc>
                <a:tc>
                  <a:txBody>
                    <a:bodyPr/>
                    <a:lstStyle/>
                    <a:p>
                      <a:pPr>
                        <a:lnSpc>
                          <a:spcPct val="107000"/>
                        </a:lnSpc>
                        <a:spcAft>
                          <a:spcPts val="800"/>
                        </a:spcAft>
                      </a:pPr>
                      <a:r>
                        <a:rPr lang="en-GB" sz="1800" dirty="0">
                          <a:effectLst/>
                        </a:rPr>
                        <a:t>Turley – Stats Wales (2022). National Survey for Wales  Effects Unlikely / Not Significant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noFill/>
                  </a:tcPr>
                </a:tc>
                <a:extLst>
                  <a:ext uri="{0D108BD9-81ED-4DB2-BD59-A6C34878D82A}">
                    <a16:rowId xmlns:a16="http://schemas.microsoft.com/office/drawing/2014/main" val="91913363"/>
                  </a:ext>
                </a:extLst>
              </a:tr>
              <a:tr h="404679">
                <a:tc>
                  <a:txBody>
                    <a:bodyPr/>
                    <a:lstStyle/>
                    <a:p>
                      <a:pPr>
                        <a:lnSpc>
                          <a:spcPct val="107000"/>
                        </a:lnSpc>
                        <a:spcAft>
                          <a:spcPts val="800"/>
                        </a:spcAft>
                      </a:pPr>
                      <a:r>
                        <a:rPr lang="en-GB" sz="1800" dirty="0">
                          <a:effectLst/>
                        </a:rPr>
                        <a:t>Climate change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52342" marR="52342" marT="7270" marB="0" anchor="ctr">
                    <a:solidFill>
                      <a:schemeClr val="bg2"/>
                    </a:solidFill>
                  </a:tcPr>
                </a:tc>
                <a:tc>
                  <a:txBody>
                    <a:bodyPr/>
                    <a:lstStyle/>
                    <a:p>
                      <a:pPr>
                        <a:lnSpc>
                          <a:spcPct val="107000"/>
                        </a:lnSpc>
                        <a:spcAft>
                          <a:spcPts val="800"/>
                        </a:spcAft>
                      </a:pPr>
                      <a:r>
                        <a:rPr lang="en-GB" sz="1800" dirty="0">
                          <a:effectLst/>
                        </a:rPr>
                        <a:t>Turley - HM Government (2022). UK Climate Change Risk Assessment.  Effects Likely / Significant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solidFill>
                      <a:schemeClr val="bg2"/>
                    </a:solidFill>
                  </a:tcPr>
                </a:tc>
                <a:extLst>
                  <a:ext uri="{0D108BD9-81ED-4DB2-BD59-A6C34878D82A}">
                    <a16:rowId xmlns:a16="http://schemas.microsoft.com/office/drawing/2014/main" val="1238726972"/>
                  </a:ext>
                </a:extLst>
              </a:tr>
              <a:tr h="553707">
                <a:tc>
                  <a:txBody>
                    <a:bodyPr/>
                    <a:lstStyle/>
                    <a:p>
                      <a:pPr>
                        <a:lnSpc>
                          <a:spcPct val="107000"/>
                        </a:lnSpc>
                        <a:spcAft>
                          <a:spcPts val="800"/>
                        </a:spcAft>
                      </a:pPr>
                      <a:r>
                        <a:rPr lang="en-GB" sz="1800">
                          <a:effectLst/>
                        </a:rPr>
                        <a:t>Air quality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52342" marR="52342" marT="7270" marB="0" anchor="ctr">
                    <a:noFill/>
                  </a:tcPr>
                </a:tc>
                <a:tc>
                  <a:txBody>
                    <a:bodyPr/>
                    <a:lstStyle/>
                    <a:p>
                      <a:pPr>
                        <a:lnSpc>
                          <a:spcPct val="107000"/>
                        </a:lnSpc>
                        <a:spcAft>
                          <a:spcPts val="800"/>
                        </a:spcAft>
                      </a:pPr>
                      <a:r>
                        <a:rPr lang="en-GB" sz="1800" dirty="0">
                          <a:effectLst/>
                        </a:rPr>
                        <a:t>Turley - DEFRA (2022). Local Air Quality Management Technical Guidance (TG22).  Effects Likely / Significant (During Construction)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noFill/>
                  </a:tcPr>
                </a:tc>
                <a:extLst>
                  <a:ext uri="{0D108BD9-81ED-4DB2-BD59-A6C34878D82A}">
                    <a16:rowId xmlns:a16="http://schemas.microsoft.com/office/drawing/2014/main" val="1172405331"/>
                  </a:ext>
                </a:extLst>
              </a:tr>
              <a:tr h="690619">
                <a:tc>
                  <a:txBody>
                    <a:bodyPr/>
                    <a:lstStyle/>
                    <a:p>
                      <a:pPr>
                        <a:lnSpc>
                          <a:spcPct val="107000"/>
                        </a:lnSpc>
                        <a:spcAft>
                          <a:spcPts val="800"/>
                        </a:spcAft>
                      </a:pPr>
                      <a:r>
                        <a:rPr lang="en-GB" sz="1800" dirty="0">
                          <a:effectLst/>
                        </a:rPr>
                        <a:t>Noise and vibration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52342" marR="52342" marT="7270" marB="0" anchor="ctr">
                    <a:solidFill>
                      <a:schemeClr val="bg2"/>
                    </a:solidFill>
                  </a:tcPr>
                </a:tc>
                <a:tc>
                  <a:txBody>
                    <a:bodyPr/>
                    <a:lstStyle/>
                    <a:p>
                      <a:pPr>
                        <a:lnSpc>
                          <a:spcPct val="107000"/>
                        </a:lnSpc>
                        <a:spcAft>
                          <a:spcPts val="800"/>
                        </a:spcAft>
                      </a:pPr>
                      <a:r>
                        <a:rPr lang="en-GB" sz="1800" dirty="0">
                          <a:effectLst/>
                        </a:rPr>
                        <a:t>Turley - British Standards Institute (2019) BS 4142:2014+A1:2019 ‘Methods for rating and assessing industrial and commercial sound’  Effects Likely / Significant (During Construction)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solidFill>
                      <a:schemeClr val="bg2"/>
                    </a:solidFill>
                  </a:tcPr>
                </a:tc>
                <a:extLst>
                  <a:ext uri="{0D108BD9-81ED-4DB2-BD59-A6C34878D82A}">
                    <a16:rowId xmlns:a16="http://schemas.microsoft.com/office/drawing/2014/main" val="1603922064"/>
                  </a:ext>
                </a:extLst>
              </a:tr>
              <a:tr h="547504">
                <a:tc>
                  <a:txBody>
                    <a:bodyPr/>
                    <a:lstStyle/>
                    <a:p>
                      <a:pPr>
                        <a:lnSpc>
                          <a:spcPct val="107000"/>
                        </a:lnSpc>
                        <a:spcAft>
                          <a:spcPts val="800"/>
                        </a:spcAft>
                      </a:pPr>
                      <a:r>
                        <a:rPr lang="en-GB" sz="1800">
                          <a:effectLst/>
                        </a:rPr>
                        <a:t>Marine ecology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52342" marR="52342" marT="7270" marB="0" anchor="ctr">
                    <a:noFill/>
                  </a:tcPr>
                </a:tc>
                <a:tc>
                  <a:txBody>
                    <a:bodyPr/>
                    <a:lstStyle/>
                    <a:p>
                      <a:pPr>
                        <a:lnSpc>
                          <a:spcPct val="107000"/>
                        </a:lnSpc>
                        <a:spcAft>
                          <a:spcPts val="800"/>
                        </a:spcAft>
                      </a:pPr>
                      <a:r>
                        <a:rPr lang="en-GB" sz="1800" dirty="0">
                          <a:effectLst/>
                        </a:rPr>
                        <a:t>Turley - CIEEM (2018). Guidelines for Ecological Impact Assessment in the UK and Ireland (Terrestrial, Freshwater, Coastal and Marine).  Effects Likely / Significant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noFill/>
                  </a:tcPr>
                </a:tc>
                <a:extLst>
                  <a:ext uri="{0D108BD9-81ED-4DB2-BD59-A6C34878D82A}">
                    <a16:rowId xmlns:a16="http://schemas.microsoft.com/office/drawing/2014/main" val="3106074730"/>
                  </a:ext>
                </a:extLst>
              </a:tr>
            </a:tbl>
          </a:graphicData>
        </a:graphic>
      </p:graphicFrame>
    </p:spTree>
    <p:extLst>
      <p:ext uri="{BB962C8B-B14F-4D97-AF65-F5344CB8AC3E}">
        <p14:creationId xmlns:p14="http://schemas.microsoft.com/office/powerpoint/2010/main" val="35497913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9CA8F22-A89A-0882-5E79-59F74E3557D1}"/>
              </a:ext>
            </a:extLst>
          </p:cNvPr>
          <p:cNvSpPr txBox="1"/>
          <p:nvPr/>
        </p:nvSpPr>
        <p:spPr>
          <a:xfrm>
            <a:off x="3334127" y="357781"/>
            <a:ext cx="7969718" cy="1046440"/>
          </a:xfrm>
          <a:prstGeom prst="rect">
            <a:avLst/>
          </a:prstGeom>
          <a:noFill/>
        </p:spPr>
        <p:txBody>
          <a:bodyPr wrap="square" rtlCol="0">
            <a:spAutoFit/>
          </a:bodyPr>
          <a:lstStyle/>
          <a:p>
            <a:r>
              <a:rPr lang="en-US" sz="4400" b="0" cap="none" spc="0" dirty="0">
                <a:ln w="0"/>
                <a:solidFill>
                  <a:schemeClr val="tx1"/>
                </a:solidFill>
              </a:rPr>
              <a:t>Topics within the EIA Scoped ‘</a:t>
            </a:r>
            <a:r>
              <a:rPr lang="en-US" sz="4400" dirty="0">
                <a:ln w="0"/>
              </a:rPr>
              <a:t>out</a:t>
            </a:r>
            <a:r>
              <a:rPr lang="en-US" sz="4400" b="0" cap="none" spc="0" dirty="0">
                <a:ln w="0"/>
                <a:solidFill>
                  <a:schemeClr val="tx1"/>
                </a:solidFill>
              </a:rPr>
              <a:t>’</a:t>
            </a:r>
          </a:p>
          <a:p>
            <a:endParaRPr lang="en-GB" dirty="0"/>
          </a:p>
        </p:txBody>
      </p:sp>
      <p:graphicFrame>
        <p:nvGraphicFramePr>
          <p:cNvPr id="3" name="Table 2">
            <a:extLst>
              <a:ext uri="{FF2B5EF4-FFF2-40B4-BE49-F238E27FC236}">
                <a16:creationId xmlns:a16="http://schemas.microsoft.com/office/drawing/2014/main" id="{FD747709-1A72-595E-8CDA-E6ECF711163B}"/>
              </a:ext>
            </a:extLst>
          </p:cNvPr>
          <p:cNvGraphicFramePr>
            <a:graphicFrameLocks noGrp="1"/>
          </p:cNvGraphicFramePr>
          <p:nvPr>
            <p:extLst>
              <p:ext uri="{D42A27DB-BD31-4B8C-83A1-F6EECF244321}">
                <p14:modId xmlns:p14="http://schemas.microsoft.com/office/powerpoint/2010/main" val="2863128250"/>
              </p:ext>
            </p:extLst>
          </p:nvPr>
        </p:nvGraphicFramePr>
        <p:xfrm>
          <a:off x="261504" y="1339960"/>
          <a:ext cx="11668991" cy="4704706"/>
        </p:xfrm>
        <a:graphic>
          <a:graphicData uri="http://schemas.openxmlformats.org/drawingml/2006/table">
            <a:tbl>
              <a:tblPr firstRow="1" bandRow="1">
                <a:tableStyleId>{5C22544A-7EE6-4342-B048-85BDC9FD1C3A}</a:tableStyleId>
              </a:tblPr>
              <a:tblGrid>
                <a:gridCol w="4214243">
                  <a:extLst>
                    <a:ext uri="{9D8B030D-6E8A-4147-A177-3AD203B41FA5}">
                      <a16:colId xmlns:a16="http://schemas.microsoft.com/office/drawing/2014/main" val="3083744827"/>
                    </a:ext>
                  </a:extLst>
                </a:gridCol>
                <a:gridCol w="7454748">
                  <a:extLst>
                    <a:ext uri="{9D8B030D-6E8A-4147-A177-3AD203B41FA5}">
                      <a16:colId xmlns:a16="http://schemas.microsoft.com/office/drawing/2014/main" val="2167430785"/>
                    </a:ext>
                  </a:extLst>
                </a:gridCol>
              </a:tblGrid>
              <a:tr h="578049">
                <a:tc>
                  <a:txBody>
                    <a:bodyPr/>
                    <a:lstStyle/>
                    <a:p>
                      <a:pPr>
                        <a:lnSpc>
                          <a:spcPct val="107000"/>
                        </a:lnSpc>
                        <a:spcAft>
                          <a:spcPts val="800"/>
                        </a:spcAft>
                      </a:pPr>
                      <a:r>
                        <a:rPr lang="en-GB" sz="1800" dirty="0">
                          <a:effectLst/>
                        </a:rPr>
                        <a:t>Topics ‘scoped out’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55628" marR="55628" marT="7726" marB="0" anchor="ctr">
                    <a:solidFill>
                      <a:schemeClr val="accent6"/>
                    </a:solidFill>
                  </a:tcPr>
                </a:tc>
                <a:tc>
                  <a:txBody>
                    <a:bodyPr/>
                    <a:lstStyle/>
                    <a:p>
                      <a:pPr marL="41910">
                        <a:lnSpc>
                          <a:spcPct val="107000"/>
                        </a:lnSpc>
                        <a:spcAft>
                          <a:spcPts val="800"/>
                        </a:spcAft>
                      </a:pPr>
                      <a:r>
                        <a:rPr lang="en-GB" sz="1800" dirty="0">
                          <a:effectLst/>
                        </a:rPr>
                        <a:t>Companies tasked with Report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solidFill>
                      <a:schemeClr val="accent6"/>
                    </a:solidFill>
                  </a:tcPr>
                </a:tc>
                <a:extLst>
                  <a:ext uri="{0D108BD9-81ED-4DB2-BD59-A6C34878D82A}">
                    <a16:rowId xmlns:a16="http://schemas.microsoft.com/office/drawing/2014/main" val="3728212952"/>
                  </a:ext>
                </a:extLst>
              </a:tr>
              <a:tr h="578049">
                <a:tc>
                  <a:txBody>
                    <a:bodyPr/>
                    <a:lstStyle/>
                    <a:p>
                      <a:pPr>
                        <a:lnSpc>
                          <a:spcPct val="107000"/>
                        </a:lnSpc>
                        <a:spcAft>
                          <a:spcPts val="800"/>
                        </a:spcAft>
                      </a:pPr>
                      <a:r>
                        <a:rPr lang="en-GB" sz="1800">
                          <a:effectLst/>
                        </a:rPr>
                        <a:t>Built heritage and archaeology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55628" marR="55628" marT="7726" marB="0" anchor="ctr">
                    <a:solidFill>
                      <a:schemeClr val="bg2"/>
                    </a:solidFill>
                  </a:tcPr>
                </a:tc>
                <a:tc>
                  <a:txBody>
                    <a:bodyPr/>
                    <a:lstStyle/>
                    <a:p>
                      <a:pPr>
                        <a:lnSpc>
                          <a:spcPct val="107000"/>
                        </a:lnSpc>
                        <a:spcAft>
                          <a:spcPts val="800"/>
                        </a:spcAft>
                      </a:pPr>
                      <a:r>
                        <a:rPr lang="en-GB" sz="1800" dirty="0">
                          <a:effectLst/>
                        </a:rPr>
                        <a:t>The Environmental Dimension Partnership Ltd, 2023 - Not Significant / Considered in the ES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solidFill>
                      <a:schemeClr val="bg2"/>
                    </a:solidFill>
                  </a:tcPr>
                </a:tc>
                <a:extLst>
                  <a:ext uri="{0D108BD9-81ED-4DB2-BD59-A6C34878D82A}">
                    <a16:rowId xmlns:a16="http://schemas.microsoft.com/office/drawing/2014/main" val="1212310740"/>
                  </a:ext>
                </a:extLst>
              </a:tr>
              <a:tr h="618206">
                <a:tc>
                  <a:txBody>
                    <a:bodyPr/>
                    <a:lstStyle/>
                    <a:p>
                      <a:pPr>
                        <a:lnSpc>
                          <a:spcPct val="107000"/>
                        </a:lnSpc>
                        <a:spcAft>
                          <a:spcPts val="800"/>
                        </a:spcAft>
                      </a:pPr>
                      <a:r>
                        <a:rPr lang="en-GB" sz="1800" dirty="0">
                          <a:effectLst/>
                        </a:rPr>
                        <a:t>Ground conditions, soils and contamination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55628" marR="55628" marT="7726" marB="0" anchor="ctr">
                    <a:noFill/>
                  </a:tcPr>
                </a:tc>
                <a:tc>
                  <a:txBody>
                    <a:bodyPr/>
                    <a:lstStyle/>
                    <a:p>
                      <a:pPr>
                        <a:lnSpc>
                          <a:spcPct val="107000"/>
                        </a:lnSpc>
                        <a:spcAft>
                          <a:spcPts val="800"/>
                        </a:spcAft>
                      </a:pPr>
                      <a:r>
                        <a:rPr lang="en-GB" sz="1800" dirty="0">
                          <a:effectLst/>
                        </a:rPr>
                        <a:t>Brimstone Site Investigation Ltd, 2023 - Not Significant / Considered in the 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noFill/>
                  </a:tcPr>
                </a:tc>
                <a:extLst>
                  <a:ext uri="{0D108BD9-81ED-4DB2-BD59-A6C34878D82A}">
                    <a16:rowId xmlns:a16="http://schemas.microsoft.com/office/drawing/2014/main" val="333533802"/>
                  </a:ext>
                </a:extLst>
              </a:tr>
              <a:tr h="578049">
                <a:tc>
                  <a:txBody>
                    <a:bodyPr/>
                    <a:lstStyle/>
                    <a:p>
                      <a:pPr>
                        <a:lnSpc>
                          <a:spcPct val="107000"/>
                        </a:lnSpc>
                        <a:spcAft>
                          <a:spcPts val="800"/>
                        </a:spcAft>
                      </a:pPr>
                      <a:r>
                        <a:rPr lang="en-GB" sz="1800">
                          <a:effectLst/>
                        </a:rPr>
                        <a:t>Flood risk and hydrology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55628" marR="55628" marT="7726" marB="0" anchor="ctr">
                    <a:solidFill>
                      <a:schemeClr val="bg2"/>
                    </a:solidFill>
                  </a:tcPr>
                </a:tc>
                <a:tc>
                  <a:txBody>
                    <a:bodyPr/>
                    <a:lstStyle/>
                    <a:p>
                      <a:pPr>
                        <a:lnSpc>
                          <a:spcPct val="107000"/>
                        </a:lnSpc>
                        <a:spcAft>
                          <a:spcPts val="800"/>
                        </a:spcAft>
                      </a:pPr>
                      <a:r>
                        <a:rPr lang="en-GB" sz="1800" dirty="0">
                          <a:effectLst/>
                        </a:rPr>
                        <a:t>JBA Consulting, 2023 - Not Significant / Considered in the 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solidFill>
                      <a:schemeClr val="bg2"/>
                    </a:solidFill>
                  </a:tcPr>
                </a:tc>
                <a:extLst>
                  <a:ext uri="{0D108BD9-81ED-4DB2-BD59-A6C34878D82A}">
                    <a16:rowId xmlns:a16="http://schemas.microsoft.com/office/drawing/2014/main" val="3979581023"/>
                  </a:ext>
                </a:extLst>
              </a:tr>
              <a:tr h="578049">
                <a:tc>
                  <a:txBody>
                    <a:bodyPr/>
                    <a:lstStyle/>
                    <a:p>
                      <a:pPr>
                        <a:lnSpc>
                          <a:spcPct val="107000"/>
                        </a:lnSpc>
                        <a:spcAft>
                          <a:spcPts val="800"/>
                        </a:spcAft>
                      </a:pPr>
                      <a:r>
                        <a:rPr lang="en-GB" sz="1800">
                          <a:effectLst/>
                        </a:rPr>
                        <a:t>Transport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55628" marR="55628" marT="7726" marB="0" anchor="ctr">
                    <a:noFill/>
                  </a:tcPr>
                </a:tc>
                <a:tc>
                  <a:txBody>
                    <a:bodyPr/>
                    <a:lstStyle/>
                    <a:p>
                      <a:pPr>
                        <a:lnSpc>
                          <a:spcPct val="107000"/>
                        </a:lnSpc>
                        <a:spcAft>
                          <a:spcPts val="800"/>
                        </a:spcAft>
                      </a:pPr>
                      <a:r>
                        <a:rPr lang="en-GB" sz="1800">
                          <a:effectLst/>
                        </a:rPr>
                        <a:t>SCP, 2023 - Not Significant / Considered in the ES</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noFill/>
                  </a:tcPr>
                </a:tc>
                <a:extLst>
                  <a:ext uri="{0D108BD9-81ED-4DB2-BD59-A6C34878D82A}">
                    <a16:rowId xmlns:a16="http://schemas.microsoft.com/office/drawing/2014/main" val="1939295259"/>
                  </a:ext>
                </a:extLst>
              </a:tr>
              <a:tr h="618206">
                <a:tc>
                  <a:txBody>
                    <a:bodyPr/>
                    <a:lstStyle/>
                    <a:p>
                      <a:pPr>
                        <a:lnSpc>
                          <a:spcPct val="107000"/>
                        </a:lnSpc>
                        <a:spcAft>
                          <a:spcPts val="800"/>
                        </a:spcAft>
                      </a:pPr>
                      <a:r>
                        <a:rPr lang="en-GB" sz="1800">
                          <a:effectLst/>
                        </a:rPr>
                        <a:t>Marine Navigation and Marine Recreational Resource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55628" marR="55628" marT="7726" marB="0" anchor="ctr">
                    <a:solidFill>
                      <a:schemeClr val="bg2"/>
                    </a:solidFill>
                  </a:tcPr>
                </a:tc>
                <a:tc>
                  <a:txBody>
                    <a:bodyPr/>
                    <a:lstStyle/>
                    <a:p>
                      <a:pPr>
                        <a:lnSpc>
                          <a:spcPct val="107000"/>
                        </a:lnSpc>
                        <a:spcAft>
                          <a:spcPts val="800"/>
                        </a:spcAft>
                      </a:pPr>
                      <a:r>
                        <a:rPr lang="en-GB" sz="1800" dirty="0">
                          <a:effectLst/>
                        </a:rPr>
                        <a:t>Turley, 2023 - Not Significant / Considered in the 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solidFill>
                      <a:schemeClr val="bg2"/>
                    </a:solidFill>
                  </a:tcPr>
                </a:tc>
                <a:extLst>
                  <a:ext uri="{0D108BD9-81ED-4DB2-BD59-A6C34878D82A}">
                    <a16:rowId xmlns:a16="http://schemas.microsoft.com/office/drawing/2014/main" val="2785340543"/>
                  </a:ext>
                </a:extLst>
              </a:tr>
              <a:tr h="578049">
                <a:tc>
                  <a:txBody>
                    <a:bodyPr/>
                    <a:lstStyle/>
                    <a:p>
                      <a:pPr>
                        <a:lnSpc>
                          <a:spcPct val="107000"/>
                        </a:lnSpc>
                        <a:spcAft>
                          <a:spcPts val="800"/>
                        </a:spcAft>
                      </a:pPr>
                      <a:r>
                        <a:rPr lang="en-GB" sz="1800">
                          <a:effectLst/>
                        </a:rPr>
                        <a:t>Lighting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55628" marR="55628" marT="7726" marB="0" anchor="ctr">
                    <a:noFill/>
                  </a:tcPr>
                </a:tc>
                <a:tc>
                  <a:txBody>
                    <a:bodyPr/>
                    <a:lstStyle/>
                    <a:p>
                      <a:pPr>
                        <a:lnSpc>
                          <a:spcPct val="107000"/>
                        </a:lnSpc>
                        <a:spcAft>
                          <a:spcPts val="800"/>
                        </a:spcAft>
                      </a:pPr>
                      <a:r>
                        <a:rPr lang="en-GB" sz="1800" dirty="0">
                          <a:effectLst/>
                        </a:rPr>
                        <a:t>AECOM Limited, 2023 - Not Significant / Considered in the 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noFill/>
                  </a:tcPr>
                </a:tc>
                <a:extLst>
                  <a:ext uri="{0D108BD9-81ED-4DB2-BD59-A6C34878D82A}">
                    <a16:rowId xmlns:a16="http://schemas.microsoft.com/office/drawing/2014/main" val="1239001874"/>
                  </a:ext>
                </a:extLst>
              </a:tr>
              <a:tr h="578049">
                <a:tc>
                  <a:txBody>
                    <a:bodyPr/>
                    <a:lstStyle/>
                    <a:p>
                      <a:pPr>
                        <a:lnSpc>
                          <a:spcPct val="107000"/>
                        </a:lnSpc>
                        <a:spcAft>
                          <a:spcPts val="800"/>
                        </a:spcAft>
                      </a:pPr>
                      <a:r>
                        <a:rPr lang="en-GB" sz="1800">
                          <a:effectLst/>
                        </a:rPr>
                        <a:t>Waste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55628" marR="55628" marT="7726" marB="0" anchor="ctr">
                    <a:solidFill>
                      <a:schemeClr val="bg2"/>
                    </a:solidFill>
                  </a:tcPr>
                </a:tc>
                <a:tc>
                  <a:txBody>
                    <a:bodyPr/>
                    <a:lstStyle/>
                    <a:p>
                      <a:pPr>
                        <a:lnSpc>
                          <a:spcPct val="107000"/>
                        </a:lnSpc>
                        <a:spcAft>
                          <a:spcPts val="800"/>
                        </a:spcAft>
                      </a:pPr>
                      <a:r>
                        <a:rPr lang="en-GB" sz="1800" dirty="0">
                          <a:effectLst/>
                        </a:rPr>
                        <a:t>Stopford Limited, 2023 - Not Significant / Considered in the 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solidFill>
                      <a:schemeClr val="bg2"/>
                    </a:solidFill>
                  </a:tcPr>
                </a:tc>
                <a:extLst>
                  <a:ext uri="{0D108BD9-81ED-4DB2-BD59-A6C34878D82A}">
                    <a16:rowId xmlns:a16="http://schemas.microsoft.com/office/drawing/2014/main" val="1558076110"/>
                  </a:ext>
                </a:extLst>
              </a:tr>
            </a:tbl>
          </a:graphicData>
        </a:graphic>
      </p:graphicFrame>
      <p:sp>
        <p:nvSpPr>
          <p:cNvPr id="4" name="TextBox 3">
            <a:extLst>
              <a:ext uri="{FF2B5EF4-FFF2-40B4-BE49-F238E27FC236}">
                <a16:creationId xmlns:a16="http://schemas.microsoft.com/office/drawing/2014/main" id="{64E5C72C-1235-6177-3966-7034808B54BD}"/>
              </a:ext>
            </a:extLst>
          </p:cNvPr>
          <p:cNvSpPr txBox="1"/>
          <p:nvPr/>
        </p:nvSpPr>
        <p:spPr>
          <a:xfrm>
            <a:off x="733777" y="6044666"/>
            <a:ext cx="10724443" cy="646331"/>
          </a:xfrm>
          <a:prstGeom prst="rect">
            <a:avLst/>
          </a:prstGeom>
          <a:noFill/>
        </p:spPr>
        <p:txBody>
          <a:bodyPr wrap="square" rtlCol="0">
            <a:spAutoFit/>
          </a:bodyPr>
          <a:lstStyle/>
          <a:p>
            <a:r>
              <a:rPr lang="en-GB" dirty="0"/>
              <a:t>Scoped ‘in’ or ‘out’ approach was discussed with Neath Port Talbot Council and Natural Resources Wales. All ‘scoped out’ topics would receive further investigation in Environmental Statement (ES).</a:t>
            </a:r>
          </a:p>
        </p:txBody>
      </p:sp>
    </p:spTree>
    <p:extLst>
      <p:ext uri="{BB962C8B-B14F-4D97-AF65-F5344CB8AC3E}">
        <p14:creationId xmlns:p14="http://schemas.microsoft.com/office/powerpoint/2010/main" val="25135343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55AFA1C-769E-22B3-68AF-EE15A8FC08E1}"/>
              </a:ext>
            </a:extLst>
          </p:cNvPr>
          <p:cNvSpPr txBox="1"/>
          <p:nvPr/>
        </p:nvSpPr>
        <p:spPr>
          <a:xfrm>
            <a:off x="3901043" y="451198"/>
            <a:ext cx="5881036" cy="769441"/>
          </a:xfrm>
          <a:prstGeom prst="rect">
            <a:avLst/>
          </a:prstGeom>
          <a:noFill/>
        </p:spPr>
        <p:txBody>
          <a:bodyPr wrap="square" rtlCol="0">
            <a:spAutoFit/>
          </a:bodyPr>
          <a:lstStyle/>
          <a:p>
            <a:r>
              <a:rPr lang="en-GB" sz="4400" dirty="0"/>
              <a:t>Mitigation Measures</a:t>
            </a:r>
          </a:p>
        </p:txBody>
      </p:sp>
      <p:sp>
        <p:nvSpPr>
          <p:cNvPr id="5" name="TextBox 4">
            <a:extLst>
              <a:ext uri="{FF2B5EF4-FFF2-40B4-BE49-F238E27FC236}">
                <a16:creationId xmlns:a16="http://schemas.microsoft.com/office/drawing/2014/main" id="{636C8CB1-769E-23C5-858A-5F7D92E58C3C}"/>
              </a:ext>
            </a:extLst>
          </p:cNvPr>
          <p:cNvSpPr txBox="1"/>
          <p:nvPr/>
        </p:nvSpPr>
        <p:spPr>
          <a:xfrm>
            <a:off x="275690" y="1408209"/>
            <a:ext cx="11640620" cy="4801314"/>
          </a:xfrm>
          <a:prstGeom prst="rect">
            <a:avLst/>
          </a:prstGeom>
          <a:noFill/>
        </p:spPr>
        <p:txBody>
          <a:bodyPr wrap="square" rtlCol="0">
            <a:spAutoFit/>
          </a:bodyPr>
          <a:lstStyle/>
          <a:p>
            <a:pPr algn="l"/>
            <a:r>
              <a:rPr lang="en-GB" dirty="0"/>
              <a:t>Turley Have collated a full list of Mitigation strategies within their EMP document -  </a:t>
            </a:r>
            <a:endParaRPr lang="en-GB" sz="1800" b="0" i="0" u="none" strike="noStrike" baseline="0" dirty="0">
              <a:solidFill>
                <a:srgbClr val="000000"/>
              </a:solidFill>
              <a:latin typeface="Calibri" panose="020F0502020204030204" pitchFamily="34" charset="0"/>
            </a:endParaRPr>
          </a:p>
          <a:p>
            <a:r>
              <a:rPr lang="fr-FR" sz="1800" b="0" i="0" u="none" strike="noStrike" baseline="0" dirty="0" err="1">
                <a:latin typeface="Calibri" panose="020F0502020204030204" pitchFamily="34" charset="0"/>
              </a:rPr>
              <a:t>Environmental</a:t>
            </a:r>
            <a:r>
              <a:rPr lang="fr-FR" sz="1800" b="0" i="0" u="none" strike="noStrike" baseline="0" dirty="0">
                <a:latin typeface="Calibri" panose="020F0502020204030204" pitchFamily="34" charset="0"/>
              </a:rPr>
              <a:t> </a:t>
            </a:r>
            <a:r>
              <a:rPr lang="fr-FR" sz="1800" b="0" i="0" u="none" strike="noStrike" baseline="0" dirty="0" err="1">
                <a:latin typeface="Calibri" panose="020F0502020204030204" pitchFamily="34" charset="0"/>
              </a:rPr>
              <a:t>Statement</a:t>
            </a:r>
            <a:r>
              <a:rPr lang="fr-FR" sz="1800" b="0" i="0" u="none" strike="noStrike" baseline="0" dirty="0">
                <a:latin typeface="Calibri" panose="020F0502020204030204" pitchFamily="34" charset="0"/>
              </a:rPr>
              <a:t> (ES) Volume 3: </a:t>
            </a:r>
            <a:r>
              <a:rPr lang="fr-FR" sz="1800" b="0" i="0" u="none" strike="noStrike" baseline="0" dirty="0" err="1">
                <a:latin typeface="Calibri" panose="020F0502020204030204" pitchFamily="34" charset="0"/>
              </a:rPr>
              <a:t>Environmental</a:t>
            </a:r>
            <a:r>
              <a:rPr lang="fr-FR" sz="1800" b="0" i="0" u="none" strike="noStrike" baseline="0" dirty="0">
                <a:latin typeface="Calibri" panose="020F0502020204030204" pitchFamily="34" charset="0"/>
              </a:rPr>
              <a:t> Management Plan (</a:t>
            </a:r>
            <a:r>
              <a:rPr lang="fr-FR" sz="1800" b="0" i="0" u="none" strike="noStrike" baseline="0" dirty="0" err="1">
                <a:latin typeface="Calibri" panose="020F0502020204030204" pitchFamily="34" charset="0"/>
              </a:rPr>
              <a:t>November</a:t>
            </a:r>
            <a:r>
              <a:rPr lang="fr-FR" sz="1800" b="0" i="0" u="none" strike="noStrike" baseline="0" dirty="0">
                <a:latin typeface="Calibri" panose="020F0502020204030204" pitchFamily="34" charset="0"/>
              </a:rPr>
              <a:t> 2023) </a:t>
            </a:r>
            <a:r>
              <a:rPr lang="fr-FR" sz="1800" b="1" i="0" u="none" strike="noStrike" baseline="0" dirty="0">
                <a:latin typeface="Calibri" panose="020F0502020204030204" pitchFamily="34" charset="0"/>
              </a:rPr>
              <a:t>Table:1</a:t>
            </a:r>
          </a:p>
          <a:p>
            <a:pPr algn="l"/>
            <a:endParaRPr lang="en-GB" sz="1800" b="0" i="0" u="none" strike="noStrike" baseline="0" dirty="0">
              <a:solidFill>
                <a:srgbClr val="000000"/>
              </a:solidFill>
              <a:latin typeface="Calibri" panose="020F0502020204030204" pitchFamily="34" charset="0"/>
            </a:endParaRPr>
          </a:p>
          <a:p>
            <a:r>
              <a:rPr lang="en-GB" sz="1800" b="1" i="0" u="none" strike="noStrike" baseline="0" dirty="0">
                <a:solidFill>
                  <a:srgbClr val="000000"/>
                </a:solidFill>
                <a:latin typeface="Calibri" panose="020F0502020204030204" pitchFamily="34" charset="0"/>
              </a:rPr>
              <a:t>Primary </a:t>
            </a:r>
            <a:r>
              <a:rPr lang="en-GB" sz="1800" i="0" u="none" strike="noStrike" baseline="0" dirty="0">
                <a:solidFill>
                  <a:srgbClr val="000000"/>
                </a:solidFill>
                <a:latin typeface="Calibri" panose="020F0502020204030204" pitchFamily="34" charset="0"/>
              </a:rPr>
              <a:t>– modifications to the location or design of the Proposed Scheme made during the pre-application stage that are an inherent part of the project</a:t>
            </a:r>
            <a:r>
              <a:rPr lang="en-GB" dirty="0">
                <a:solidFill>
                  <a:srgbClr val="000000"/>
                </a:solidFill>
                <a:latin typeface="Calibri" panose="020F0502020204030204" pitchFamily="34" charset="0"/>
              </a:rPr>
              <a:t>. Preliminary Environmental Management Plan (PEMP)</a:t>
            </a:r>
            <a:endParaRPr lang="en-GB" sz="1800" i="0" u="none" strike="noStrike" baseline="0" dirty="0">
              <a:solidFill>
                <a:srgbClr val="000000"/>
              </a:solidFill>
              <a:latin typeface="Calibri" panose="020F0502020204030204" pitchFamily="34" charset="0"/>
            </a:endParaRPr>
          </a:p>
          <a:p>
            <a:endParaRPr lang="en-GB" sz="1800" i="0" u="none" strike="noStrike" baseline="0" dirty="0">
              <a:solidFill>
                <a:srgbClr val="000000"/>
              </a:solidFill>
              <a:latin typeface="Calibri" panose="020F0502020204030204" pitchFamily="34" charset="0"/>
            </a:endParaRPr>
          </a:p>
          <a:p>
            <a:r>
              <a:rPr lang="en-GB" sz="1800" b="1" i="0" u="none" strike="noStrike" baseline="0" dirty="0">
                <a:solidFill>
                  <a:srgbClr val="000000"/>
                </a:solidFill>
                <a:latin typeface="Calibri" panose="020F0502020204030204" pitchFamily="34" charset="0"/>
              </a:rPr>
              <a:t>Secondary </a:t>
            </a:r>
            <a:r>
              <a:rPr lang="en-GB" sz="1800" i="0" u="none" strike="noStrike" baseline="0" dirty="0">
                <a:solidFill>
                  <a:srgbClr val="000000"/>
                </a:solidFill>
                <a:latin typeface="Calibri" panose="020F0502020204030204" pitchFamily="34" charset="0"/>
              </a:rPr>
              <a:t>– actions that will require further activity in order to achieve the anticipated outcome and agreed by </a:t>
            </a:r>
            <a:r>
              <a:rPr lang="en-GB" b="0" i="0" dirty="0">
                <a:effectLst/>
              </a:rPr>
              <a:t>Neath Port Talbot County Borough Council (NPTCBC) Environmental Management Plan (EMP)</a:t>
            </a:r>
            <a:endParaRPr lang="en-GB" sz="1800" i="0" u="none" strike="noStrike" baseline="0" dirty="0"/>
          </a:p>
          <a:p>
            <a:endParaRPr lang="en-GB" sz="1800" i="0" u="none" strike="noStrike" baseline="0" dirty="0">
              <a:solidFill>
                <a:srgbClr val="000000"/>
              </a:solidFill>
              <a:latin typeface="Calibri" panose="020F0502020204030204" pitchFamily="34" charset="0"/>
            </a:endParaRPr>
          </a:p>
          <a:p>
            <a:r>
              <a:rPr lang="en-GB" sz="1800" b="1" i="0" u="none" strike="noStrike" baseline="0" dirty="0">
                <a:solidFill>
                  <a:srgbClr val="000000"/>
                </a:solidFill>
                <a:latin typeface="Calibri" panose="020F0502020204030204" pitchFamily="34" charset="0"/>
              </a:rPr>
              <a:t>Tertiary </a:t>
            </a:r>
            <a:r>
              <a:rPr lang="en-GB" sz="1800" i="0" u="none" strike="noStrike" baseline="0" dirty="0">
                <a:solidFill>
                  <a:srgbClr val="000000"/>
                </a:solidFill>
                <a:latin typeface="Calibri" panose="020F0502020204030204" pitchFamily="34" charset="0"/>
              </a:rPr>
              <a:t>– actions that would occur with or without input from the EIA feeding into the design process. These include standard environmental management practices required by law or common industry procedures. They cover general construction management, dust, noise, and light control, waste and contamination handling, health and safety protocols, and archaeological surveys, all detailed in the Construction Environmental Management Plan (CEMP).</a:t>
            </a:r>
          </a:p>
          <a:p>
            <a:endParaRPr lang="en-GB" sz="1800" b="0" i="0" u="none" strike="noStrike" baseline="0" dirty="0">
              <a:solidFill>
                <a:srgbClr val="000000"/>
              </a:solidFill>
              <a:latin typeface="Calibri" panose="020F0502020204030204" pitchFamily="34" charset="0"/>
            </a:endParaRPr>
          </a:p>
          <a:p>
            <a:r>
              <a:rPr lang="en-GB" dirty="0">
                <a:solidFill>
                  <a:srgbClr val="000000"/>
                </a:solidFill>
                <a:latin typeface="Calibri" panose="020F0502020204030204" pitchFamily="34" charset="0"/>
              </a:rPr>
              <a:t>These</a:t>
            </a:r>
            <a:r>
              <a:rPr lang="fr-FR" dirty="0">
                <a:solidFill>
                  <a:srgbClr val="000000"/>
                </a:solidFill>
                <a:latin typeface="Calibri" panose="020F0502020204030204" pitchFamily="34" charset="0"/>
              </a:rPr>
              <a:t> </a:t>
            </a:r>
            <a:r>
              <a:rPr lang="en-GB" dirty="0">
                <a:solidFill>
                  <a:srgbClr val="000000"/>
                </a:solidFill>
                <a:latin typeface="Calibri" panose="020F0502020204030204" pitchFamily="34" charset="0"/>
              </a:rPr>
              <a:t>measures</a:t>
            </a:r>
            <a:r>
              <a:rPr lang="fr-FR" dirty="0">
                <a:solidFill>
                  <a:srgbClr val="000000"/>
                </a:solidFill>
                <a:latin typeface="Calibri" panose="020F0502020204030204" pitchFamily="34" charset="0"/>
              </a:rPr>
              <a:t> </a:t>
            </a:r>
            <a:r>
              <a:rPr lang="fr-FR" dirty="0" err="1">
                <a:solidFill>
                  <a:srgbClr val="000000"/>
                </a:solidFill>
                <a:latin typeface="Calibri" panose="020F0502020204030204" pitchFamily="34" charset="0"/>
              </a:rPr>
              <a:t>fall</a:t>
            </a:r>
            <a:r>
              <a:rPr lang="fr-FR" dirty="0">
                <a:solidFill>
                  <a:srgbClr val="000000"/>
                </a:solidFill>
                <a:latin typeface="Calibri" panose="020F0502020204030204" pitchFamily="34" charset="0"/>
              </a:rPr>
              <a:t> </a:t>
            </a:r>
            <a:r>
              <a:rPr lang="fr-FR" dirty="0" err="1">
                <a:solidFill>
                  <a:srgbClr val="000000"/>
                </a:solidFill>
                <a:latin typeface="Calibri" panose="020F0502020204030204" pitchFamily="34" charset="0"/>
              </a:rPr>
              <a:t>in-line</a:t>
            </a:r>
            <a:r>
              <a:rPr lang="fr-FR" dirty="0">
                <a:solidFill>
                  <a:srgbClr val="000000"/>
                </a:solidFill>
                <a:latin typeface="Calibri" panose="020F0502020204030204" pitchFamily="34" charset="0"/>
              </a:rPr>
              <a:t> </a:t>
            </a:r>
            <a:r>
              <a:rPr lang="en-GB" dirty="0">
                <a:solidFill>
                  <a:srgbClr val="000000"/>
                </a:solidFill>
                <a:latin typeface="Calibri" panose="020F0502020204030204" pitchFamily="34" charset="0"/>
              </a:rPr>
              <a:t>with</a:t>
            </a:r>
            <a:r>
              <a:rPr lang="fr-FR" dirty="0">
                <a:solidFill>
                  <a:srgbClr val="000000"/>
                </a:solidFill>
                <a:latin typeface="Calibri" panose="020F0502020204030204" pitchFamily="34" charset="0"/>
              </a:rPr>
              <a:t> - </a:t>
            </a:r>
            <a:r>
              <a:rPr lang="en-GB" sz="1800" b="0" i="0" u="none" strike="noStrike" baseline="0" dirty="0">
                <a:solidFill>
                  <a:srgbClr val="000000"/>
                </a:solidFill>
              </a:rPr>
              <a:t>IEMA (2016). EIA Guide to Delivering Quality Development. </a:t>
            </a:r>
            <a:endParaRPr lang="fr-FR" dirty="0">
              <a:solidFill>
                <a:srgbClr val="000000"/>
              </a:solidFill>
              <a:latin typeface="Calibri" panose="020F0502020204030204" pitchFamily="34" charset="0"/>
            </a:endParaRPr>
          </a:p>
          <a:p>
            <a:r>
              <a:rPr lang="fr-FR" sz="1800" b="0" i="0" u="none" strike="noStrike" baseline="0" dirty="0">
                <a:solidFill>
                  <a:srgbClr val="000000"/>
                </a:solidFill>
                <a:latin typeface="Calibri" panose="020F0502020204030204" pitchFamily="34" charset="0"/>
              </a:rPr>
              <a:t>	</a:t>
            </a:r>
          </a:p>
          <a:p>
            <a:endParaRPr lang="en-GB" dirty="0"/>
          </a:p>
        </p:txBody>
      </p:sp>
    </p:spTree>
    <p:extLst>
      <p:ext uri="{BB962C8B-B14F-4D97-AF65-F5344CB8AC3E}">
        <p14:creationId xmlns:p14="http://schemas.microsoft.com/office/powerpoint/2010/main" val="5037626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EE9F609-3C5F-E53C-C555-B7F8931F36F4}"/>
              </a:ext>
            </a:extLst>
          </p:cNvPr>
          <p:cNvSpPr/>
          <p:nvPr/>
        </p:nvSpPr>
        <p:spPr>
          <a:xfrm>
            <a:off x="5093161" y="525223"/>
            <a:ext cx="2005677" cy="769441"/>
          </a:xfrm>
          <a:prstGeom prst="rect">
            <a:avLst/>
          </a:prstGeom>
          <a:noFill/>
        </p:spPr>
        <p:txBody>
          <a:bodyPr wrap="none" lIns="91440" tIns="45720" rIns="91440" bIns="45720">
            <a:spAutoFit/>
          </a:bodyPr>
          <a:lstStyle/>
          <a:p>
            <a:pPr algn="ctr"/>
            <a:r>
              <a:rPr lang="en-US" sz="4400" b="0" cap="none" spc="0" dirty="0">
                <a:ln w="0"/>
                <a:solidFill>
                  <a:schemeClr val="tx1"/>
                </a:solidFill>
              </a:rPr>
              <a:t>Critique</a:t>
            </a:r>
          </a:p>
        </p:txBody>
      </p:sp>
      <p:sp>
        <p:nvSpPr>
          <p:cNvPr id="3" name="TextBox 2">
            <a:extLst>
              <a:ext uri="{FF2B5EF4-FFF2-40B4-BE49-F238E27FC236}">
                <a16:creationId xmlns:a16="http://schemas.microsoft.com/office/drawing/2014/main" id="{6E68D6B8-57BA-1CE8-71EB-6B67A879B746}"/>
              </a:ext>
            </a:extLst>
          </p:cNvPr>
          <p:cNvSpPr txBox="1"/>
          <p:nvPr/>
        </p:nvSpPr>
        <p:spPr>
          <a:xfrm>
            <a:off x="414390" y="1623437"/>
            <a:ext cx="11363218" cy="4619854"/>
          </a:xfrm>
          <a:prstGeom prst="rect">
            <a:avLst/>
          </a:prstGeom>
          <a:noFill/>
        </p:spPr>
        <p:txBody>
          <a:bodyPr wrap="square" rtlCol="0">
            <a:spAutoFit/>
          </a:bodyPr>
          <a:lstStyle/>
          <a:p>
            <a:pPr algn="just"/>
            <a:r>
              <a:rPr lang="en-GB" b="1" i="0" dirty="0">
                <a:effectLst/>
              </a:rPr>
              <a:t>Positives:</a:t>
            </a:r>
          </a:p>
          <a:p>
            <a:pPr algn="just">
              <a:lnSpc>
                <a:spcPct val="150000"/>
              </a:lnSpc>
            </a:pPr>
            <a:r>
              <a:rPr lang="en-GB" i="0" dirty="0">
                <a:effectLst/>
              </a:rPr>
              <a:t>The EIA does a good job following rules and managing important environmental concerns like air quality and water. It also involves the community and deals with both immediate and long-term environmental impacts, thinking about the future. It follows the law and involves the public, and it's flexible in reaching its environmental goals while keeping high standards.</a:t>
            </a:r>
          </a:p>
          <a:p>
            <a:pPr algn="just"/>
            <a:endParaRPr lang="en-GB" i="0" dirty="0">
              <a:effectLst/>
            </a:endParaRPr>
          </a:p>
          <a:p>
            <a:pPr algn="just"/>
            <a:r>
              <a:rPr lang="en-GB" b="1" i="0" dirty="0">
                <a:effectLst/>
              </a:rPr>
              <a:t>Negatives:</a:t>
            </a:r>
            <a:endParaRPr lang="en-GB" i="0" dirty="0">
              <a:effectLst/>
            </a:endParaRPr>
          </a:p>
          <a:p>
            <a:pPr algn="just">
              <a:lnSpc>
                <a:spcPct val="150000"/>
              </a:lnSpc>
            </a:pPr>
            <a:r>
              <a:rPr lang="en-GB" i="0" dirty="0">
                <a:effectLst/>
              </a:rPr>
              <a:t>The report could benefit from a more thorough examination of long-term sustainability, nature, and how it affects people's lives. It doesn't think enough about different viewpoints, climate change, or involving the community. It also lacks plans for extreme situations and needs better ways to put ideas into action. It should also focus on fairness and how it affects future generations. The suggestions for improvement follow UK policies after Brexit, which highlight environmental rules, community involvement, and making construction better for the environment.</a:t>
            </a:r>
            <a:endParaRPr lang="en-GB" dirty="0"/>
          </a:p>
        </p:txBody>
      </p:sp>
    </p:spTree>
    <p:extLst>
      <p:ext uri="{BB962C8B-B14F-4D97-AF65-F5344CB8AC3E}">
        <p14:creationId xmlns:p14="http://schemas.microsoft.com/office/powerpoint/2010/main" val="11378594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77AE146-9A93-23DC-22E7-2F1C6728A259}"/>
              </a:ext>
            </a:extLst>
          </p:cNvPr>
          <p:cNvSpPr/>
          <p:nvPr/>
        </p:nvSpPr>
        <p:spPr>
          <a:xfrm>
            <a:off x="4750117" y="424011"/>
            <a:ext cx="2691764" cy="769441"/>
          </a:xfrm>
          <a:prstGeom prst="rect">
            <a:avLst/>
          </a:prstGeom>
          <a:noFill/>
        </p:spPr>
        <p:txBody>
          <a:bodyPr wrap="none" lIns="91440" tIns="45720" rIns="91440" bIns="45720">
            <a:spAutoFit/>
          </a:bodyPr>
          <a:lstStyle/>
          <a:p>
            <a:pPr algn="ctr"/>
            <a:r>
              <a:rPr lang="en-US" sz="4400" b="0" cap="none" spc="0" dirty="0">
                <a:ln w="0"/>
                <a:solidFill>
                  <a:schemeClr val="tx1"/>
                </a:solidFill>
              </a:rPr>
              <a:t>Conclusion</a:t>
            </a:r>
          </a:p>
        </p:txBody>
      </p:sp>
      <p:sp>
        <p:nvSpPr>
          <p:cNvPr id="3" name="TextBox 2">
            <a:extLst>
              <a:ext uri="{FF2B5EF4-FFF2-40B4-BE49-F238E27FC236}">
                <a16:creationId xmlns:a16="http://schemas.microsoft.com/office/drawing/2014/main" id="{42BF0B96-9BF3-AFA6-B20D-422A8FD53C99}"/>
              </a:ext>
            </a:extLst>
          </p:cNvPr>
          <p:cNvSpPr txBox="1"/>
          <p:nvPr/>
        </p:nvSpPr>
        <p:spPr>
          <a:xfrm>
            <a:off x="614737" y="1742320"/>
            <a:ext cx="10962525" cy="4306948"/>
          </a:xfrm>
          <a:prstGeom prst="rect">
            <a:avLst/>
          </a:prstGeom>
          <a:noFill/>
        </p:spPr>
        <p:txBody>
          <a:bodyPr wrap="square" rtlCol="0">
            <a:spAutoFit/>
          </a:bodyPr>
          <a:lstStyle/>
          <a:p>
            <a:pPr algn="just">
              <a:lnSpc>
                <a:spcPct val="150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report provides a thorough analysis of environmental impacts, focusing on ecology and air quality while </a:t>
            </a:r>
            <a:r>
              <a:rPr lang="en-GB" dirty="0">
                <a:latin typeface="Calibri" panose="020F0502020204030204" pitchFamily="34" charset="0"/>
                <a:ea typeface="Calibri" panose="020F0502020204030204" pitchFamily="34" charset="0"/>
                <a:cs typeface="Times New Roman" panose="02020603050405020304" pitchFamily="18" charset="0"/>
              </a:rPr>
              <a:t>e</a:t>
            </a:r>
            <a:r>
              <a:rPr lang="en-GB" sz="1800" dirty="0">
                <a:effectLst/>
                <a:latin typeface="Calibri" panose="020F0502020204030204" pitchFamily="34" charset="0"/>
                <a:ea typeface="Calibri" panose="020F0502020204030204" pitchFamily="34" charset="0"/>
                <a:cs typeface="Times New Roman" panose="02020603050405020304" pitchFamily="18" charset="0"/>
              </a:rPr>
              <a:t>xcluding less critical topics. It emphasises the importance of considering the environment in decision-making. For Project Dragon, </a:t>
            </a:r>
            <a:r>
              <a:rPr lang="en-GB" dirty="0">
                <a:latin typeface="Calibri" panose="020F0502020204030204" pitchFamily="34" charset="0"/>
                <a:ea typeface="Calibri" panose="020F0502020204030204" pitchFamily="34" charset="0"/>
                <a:cs typeface="Times New Roman" panose="02020603050405020304" pitchFamily="18" charset="0"/>
              </a:rPr>
              <a:t>I would</a:t>
            </a:r>
            <a:r>
              <a:rPr lang="en-GB" sz="1800" dirty="0">
                <a:effectLst/>
                <a:latin typeface="Calibri" panose="020F0502020204030204" pitchFamily="34" charset="0"/>
                <a:ea typeface="Calibri" panose="020F0502020204030204" pitchFamily="34" charset="0"/>
                <a:cs typeface="Times New Roman" panose="02020603050405020304" pitchFamily="18" charset="0"/>
              </a:rPr>
              <a:t> suggest that sustainability should be a top priority, with a focus on technologies that are good for the environment, protecting nature, controlling pollution, and involving the community. </a:t>
            </a:r>
            <a:r>
              <a:rPr lang="en-GB" dirty="0">
                <a:latin typeface="Calibri" panose="020F0502020204030204" pitchFamily="34" charset="0"/>
                <a:ea typeface="Calibri" panose="020F0502020204030204" pitchFamily="34" charset="0"/>
                <a:cs typeface="Times New Roman" panose="02020603050405020304" pitchFamily="18" charset="0"/>
              </a:rPr>
              <a:t>I would</a:t>
            </a:r>
            <a:r>
              <a:rPr lang="en-GB" sz="1800" dirty="0">
                <a:effectLst/>
                <a:latin typeface="Calibri" panose="020F0502020204030204" pitchFamily="34" charset="0"/>
                <a:ea typeface="Calibri" panose="020F0502020204030204" pitchFamily="34" charset="0"/>
                <a:cs typeface="Times New Roman" panose="02020603050405020304" pitchFamily="18" charset="0"/>
              </a:rPr>
              <a:t> also highlight the need to adapt to climate change and align with sustainability goals. Looking at the bigger picture, Project Dragon's plan aligns with goals for a sustainable future but can do more. It could better protect nature, follow strong ethical guidelines, and go beyond minimum requirements to benefit the environment and society. This approach would align with the evolving principles of sustainability and ethics.</a:t>
            </a:r>
            <a:endParaRPr lang="en-GB"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This brief overview captures the essential findings and insights from the EIA report of Project DRAGON, highlighting the critical aspects of the project's environmental planning and policies.</a:t>
            </a:r>
          </a:p>
        </p:txBody>
      </p:sp>
    </p:spTree>
    <p:extLst>
      <p:ext uri="{BB962C8B-B14F-4D97-AF65-F5344CB8AC3E}">
        <p14:creationId xmlns:p14="http://schemas.microsoft.com/office/powerpoint/2010/main" val="19258084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3DF0C22-A834-D0CF-F7AF-BB1B65585302}"/>
              </a:ext>
            </a:extLst>
          </p:cNvPr>
          <p:cNvSpPr txBox="1"/>
          <p:nvPr/>
        </p:nvSpPr>
        <p:spPr>
          <a:xfrm>
            <a:off x="4102813" y="3044279"/>
            <a:ext cx="3986373" cy="769441"/>
          </a:xfrm>
          <a:prstGeom prst="rect">
            <a:avLst/>
          </a:prstGeom>
          <a:noFill/>
        </p:spPr>
        <p:txBody>
          <a:bodyPr wrap="square" rtlCol="0">
            <a:spAutoFit/>
          </a:bodyPr>
          <a:lstStyle/>
          <a:p>
            <a:r>
              <a:rPr lang="en-GB" sz="4400" dirty="0"/>
              <a:t>Any Questions ?</a:t>
            </a:r>
          </a:p>
        </p:txBody>
      </p:sp>
    </p:spTree>
    <p:extLst>
      <p:ext uri="{BB962C8B-B14F-4D97-AF65-F5344CB8AC3E}">
        <p14:creationId xmlns:p14="http://schemas.microsoft.com/office/powerpoint/2010/main" val="74737132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a63f3a6f-16eb-4ca4-beb2-4f87f0c91b55" xsi:nil="true"/>
    <lcf76f155ced4ddcb4097134ff3c332f xmlns="5e4a8a2b-071a-43f3-ba94-c7426236c764">
      <Terms xmlns="http://schemas.microsoft.com/office/infopath/2007/PartnerControls"/>
    </lcf76f155ced4ddcb4097134ff3c332f>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244A2AAC6175794380721E2EDD335AA4" ma:contentTypeVersion="9" ma:contentTypeDescription="Create a new document." ma:contentTypeScope="" ma:versionID="ed5daa0a1f0c601765f1eebba5ce8b23">
  <xsd:schema xmlns:xsd="http://www.w3.org/2001/XMLSchema" xmlns:xs="http://www.w3.org/2001/XMLSchema" xmlns:p="http://schemas.microsoft.com/office/2006/metadata/properties" xmlns:ns2="5e4a8a2b-071a-43f3-ba94-c7426236c764" xmlns:ns3="a63f3a6f-16eb-4ca4-beb2-4f87f0c91b55" targetNamespace="http://schemas.microsoft.com/office/2006/metadata/properties" ma:root="true" ma:fieldsID="9b3a3ed52f0ef4a92dc296f41ea3c38f" ns2:_="" ns3:_="">
    <xsd:import namespace="5e4a8a2b-071a-43f3-ba94-c7426236c764"/>
    <xsd:import namespace="a63f3a6f-16eb-4ca4-beb2-4f87f0c91b55"/>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lcf76f155ced4ddcb4097134ff3c332f" minOccurs="0"/>
                <xsd:element ref="ns3:TaxCatchAll"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e4a8a2b-071a-43f3-ba94-c7426236c76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a63f3a6f-16eb-4ca4-beb2-4f87f0c91b55"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30116a83-7ae9-4fac-8080-c82c35ace50e}" ma:internalName="TaxCatchAll" ma:showField="CatchAllData" ma:web="a63f3a6f-16eb-4ca4-beb2-4f87f0c91b55">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B7C9D57-077D-4BD9-8FB8-56D3A8CC501F}">
  <ds:schemaRefs>
    <ds:schemaRef ds:uri="http://schemas.microsoft.com/office/2006/metadata/properties"/>
    <ds:schemaRef ds:uri="http://schemas.microsoft.com/office/infopath/2007/PartnerControls"/>
    <ds:schemaRef ds:uri="a63f3a6f-16eb-4ca4-beb2-4f87f0c91b55"/>
    <ds:schemaRef ds:uri="5e4a8a2b-071a-43f3-ba94-c7426236c764"/>
  </ds:schemaRefs>
</ds:datastoreItem>
</file>

<file path=customXml/itemProps2.xml><?xml version="1.0" encoding="utf-8"?>
<ds:datastoreItem xmlns:ds="http://schemas.openxmlformats.org/officeDocument/2006/customXml" ds:itemID="{B6CD31C5-591E-4850-AB38-048E3FBDA95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e4a8a2b-071a-43f3-ba94-c7426236c764"/>
    <ds:schemaRef ds:uri="a63f3a6f-16eb-4ca4-beb2-4f87f0c91b5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9F702A9-6369-40BB-BAE3-E8A9E86F6EDE}">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2013 - 2022 Theme</Template>
  <TotalTime>351</TotalTime>
  <Words>1253</Words>
  <Application>Microsoft Office PowerPoint</Application>
  <PresentationFormat>Widescreen</PresentationFormat>
  <Paragraphs>90</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Calibri Light</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Lucy Egan</dc:creator>
  <cp:lastModifiedBy>Paul Davies</cp:lastModifiedBy>
  <cp:revision>11</cp:revision>
  <dcterms:created xsi:type="dcterms:W3CDTF">2024-01-13T16:14:37Z</dcterms:created>
  <dcterms:modified xsi:type="dcterms:W3CDTF">2024-01-21T18:39:44Z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0x010100244A2AAC6175794380721E2EDD335AA4</vt:lpwstr>
  </property>
</Properties>
</file>