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8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5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4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FDEAA-0279-472B-83E5-A7F50220D35C}" type="datetimeFigureOut">
              <a:rPr lang="en-GB" smtClean="0"/>
              <a:t>20/11/2013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5BB4A-8CDF-4A88-90FA-F8FE6AA5F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6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Adapted from material in chapters 4 and 10 of Weaver, Success In</a:t>
            </a:r>
            <a:r>
              <a:rPr lang="en-GB" baseline="0" dirty="0" smtClean="0"/>
              <a:t> Your Project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Ch5, p108 (Weaver, Success In</a:t>
            </a:r>
            <a:r>
              <a:rPr lang="en-GB" baseline="0" dirty="0" smtClean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Ch5, p109 (Weaver, Success In</a:t>
            </a:r>
            <a:r>
              <a:rPr lang="en-GB" baseline="0" smtClean="0"/>
              <a:t> Your Project)</a:t>
            </a:r>
            <a:endParaRPr lang="en-GB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79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5521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Project Planning </a:t>
            </a:r>
            <a:r>
              <a:rPr lang="en-GB" smtClean="0"/>
              <a:t>and Setup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Getting organised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possible to successfully complete a project without proper planning, but it will be much harder and far more stressful</a:t>
            </a:r>
          </a:p>
          <a:p>
            <a:r>
              <a:rPr lang="en-GB" dirty="0" smtClean="0"/>
              <a:t>Planning and setting up a project in advance saves a lot of time and effort in the long term</a:t>
            </a:r>
          </a:p>
          <a:p>
            <a:r>
              <a:rPr lang="en-GB" dirty="0" smtClean="0"/>
              <a:t>Not everything needs to be done on a computer</a:t>
            </a:r>
          </a:p>
          <a:p>
            <a:pPr lvl="1"/>
            <a:r>
              <a:rPr lang="en-GB" dirty="0" smtClean="0"/>
              <a:t>Use the most efficient mechanism, not the most technologically impressive</a:t>
            </a:r>
          </a:p>
          <a:p>
            <a:r>
              <a:rPr lang="en-GB" dirty="0" smtClean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85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Filing system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Background documents</a:t>
            </a:r>
          </a:p>
          <a:p>
            <a:r>
              <a:rPr lang="en-GB" dirty="0" smtClean="0"/>
              <a:t>Project start-up documents</a:t>
            </a:r>
          </a:p>
          <a:p>
            <a:r>
              <a:rPr lang="en-GB" dirty="0" smtClean="0"/>
              <a:t>Project plans</a:t>
            </a:r>
          </a:p>
          <a:p>
            <a:r>
              <a:rPr lang="en-GB" dirty="0" smtClean="0"/>
              <a:t>Literature search results</a:t>
            </a:r>
          </a:p>
          <a:p>
            <a:r>
              <a:rPr lang="en-GB" dirty="0" smtClean="0"/>
              <a:t>System development documents &amp; models</a:t>
            </a:r>
          </a:p>
          <a:p>
            <a:r>
              <a:rPr lang="en-GB" dirty="0" smtClean="0"/>
              <a:t>Fact-finding results</a:t>
            </a:r>
          </a:p>
          <a:p>
            <a:r>
              <a:rPr lang="en-GB" dirty="0" smtClean="0"/>
              <a:t>Project control documents</a:t>
            </a:r>
          </a:p>
          <a:p>
            <a:r>
              <a:rPr lang="en-GB" dirty="0" smtClean="0"/>
              <a:t>Correspondence</a:t>
            </a:r>
          </a:p>
          <a:p>
            <a:r>
              <a:rPr lang="en-GB" dirty="0" smtClean="0"/>
              <a:t>Draft reports</a:t>
            </a:r>
          </a:p>
          <a:p>
            <a:r>
              <a:rPr lang="en-GB" dirty="0" smtClean="0"/>
              <a:t>Project handbook</a:t>
            </a:r>
          </a:p>
          <a:p>
            <a:r>
              <a:rPr lang="en-GB" dirty="0" smtClean="0"/>
              <a:t>Meeting agendas and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534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Your project notebook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be relatively informal, and contain things such as</a:t>
            </a:r>
          </a:p>
          <a:p>
            <a:pPr lvl="1"/>
            <a:r>
              <a:rPr lang="en-GB" dirty="0" smtClean="0"/>
              <a:t>A diary with brief notes on what you have done each day</a:t>
            </a:r>
          </a:p>
          <a:p>
            <a:pPr lvl="1"/>
            <a:r>
              <a:rPr lang="en-GB" dirty="0" smtClean="0"/>
              <a:t>A to-do list (regularly updated!)</a:t>
            </a:r>
          </a:p>
          <a:p>
            <a:pPr lvl="1"/>
            <a:r>
              <a:rPr lang="en-GB" dirty="0" smtClean="0"/>
              <a:t>Questions for your supervisor and follow-up actions for yourself</a:t>
            </a:r>
          </a:p>
          <a:p>
            <a:pPr lvl="1"/>
            <a:r>
              <a:rPr lang="en-GB" dirty="0" smtClean="0"/>
              <a:t>Ideas on how to solve problems or address requirements</a:t>
            </a:r>
          </a:p>
          <a:p>
            <a:pPr lvl="1"/>
            <a:r>
              <a:rPr lang="en-GB" dirty="0" smtClean="0"/>
              <a:t>Notes on newly-identified issues or risks</a:t>
            </a:r>
          </a:p>
          <a:p>
            <a:pPr lvl="1"/>
            <a:r>
              <a:rPr lang="en-GB" dirty="0" smtClean="0"/>
              <a:t>Useful bits of information such as websites or software tools that you come across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949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Project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plan a project; don’t just start doing things</a:t>
            </a:r>
          </a:p>
          <a:p>
            <a:r>
              <a:rPr lang="en-GB" dirty="0" smtClean="0"/>
              <a:t>Whenever you start something you need to know 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hy are you doing it?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is the planned outcome?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ow long it will take?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you will do once you’ve finished?</a:t>
            </a:r>
          </a:p>
          <a:p>
            <a:r>
              <a:rPr lang="en-GB" dirty="0" smtClean="0"/>
              <a:t>Your project will almost certainly not go according to plan, but a good plan can adapt to change</a:t>
            </a:r>
          </a:p>
          <a:p>
            <a:r>
              <a:rPr lang="en-GB" dirty="0" smtClean="0"/>
              <a:t>Plans therefore need to be monitored carefully and (sometimes) adjusted as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461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plan should attempt to do the following:</a:t>
            </a:r>
          </a:p>
          <a:p>
            <a:pPr lvl="1"/>
            <a:r>
              <a:rPr lang="en-GB" dirty="0" smtClean="0"/>
              <a:t>Ensure you can complete all necessary activities in time</a:t>
            </a:r>
          </a:p>
          <a:p>
            <a:pPr lvl="1"/>
            <a:r>
              <a:rPr lang="en-GB" dirty="0" smtClean="0"/>
              <a:t>Establish what you need to do each day</a:t>
            </a:r>
          </a:p>
          <a:p>
            <a:pPr lvl="1"/>
            <a:r>
              <a:rPr lang="en-GB" dirty="0" smtClean="0"/>
              <a:t>Identify when you need to obtain certain skills</a:t>
            </a:r>
          </a:p>
          <a:p>
            <a:pPr lvl="1"/>
            <a:r>
              <a:rPr lang="en-GB" dirty="0" smtClean="0"/>
              <a:t>Identify project dependencies and conflicts</a:t>
            </a:r>
          </a:p>
          <a:p>
            <a:pPr lvl="1"/>
            <a:r>
              <a:rPr lang="en-GB" dirty="0" smtClean="0"/>
              <a:t>Demonstrate you your markers that you have thought out the project carefully</a:t>
            </a:r>
          </a:p>
          <a:p>
            <a:pPr lvl="1"/>
            <a:r>
              <a:rPr lang="en-GB" dirty="0" smtClean="0"/>
              <a:t>Enable you to track progress</a:t>
            </a:r>
          </a:p>
          <a:p>
            <a:pPr lvl="1"/>
            <a:r>
              <a:rPr lang="en-GB" dirty="0" smtClean="0"/>
              <a:t>Identify when you need to have access to particular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032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produce an effective plan you need to identify a set of small tasks you can schedule</a:t>
            </a:r>
          </a:p>
          <a:p>
            <a:r>
              <a:rPr lang="en-GB" dirty="0" smtClean="0"/>
              <a:t>A task is something that cannot be </a:t>
            </a:r>
            <a:r>
              <a:rPr lang="en-GB" i="1" dirty="0" smtClean="0"/>
              <a:t>meaningfully</a:t>
            </a:r>
            <a:r>
              <a:rPr lang="en-GB" dirty="0" smtClean="0"/>
              <a:t> broken down further but is small enough to estimated accurately</a:t>
            </a:r>
          </a:p>
          <a:p>
            <a:r>
              <a:rPr lang="en-GB" dirty="0" smtClean="0"/>
              <a:t>This will normally be between 2 and 15 hours (most are between 4 and 10)</a:t>
            </a:r>
          </a:p>
          <a:p>
            <a:pPr lvl="1"/>
            <a:r>
              <a:rPr lang="en-GB" dirty="0" smtClean="0"/>
              <a:t>Anything smaller than this is too detailed</a:t>
            </a:r>
          </a:p>
          <a:p>
            <a:pPr lvl="1"/>
            <a:r>
              <a:rPr lang="en-GB" dirty="0" smtClean="0"/>
              <a:t>Anything larger than this will be difficult to estimate effectively</a:t>
            </a:r>
          </a:p>
          <a:p>
            <a:pPr lvl="1"/>
            <a:r>
              <a:rPr lang="en-GB" dirty="0" smtClean="0"/>
              <a:t>Larger tasks will also contain smaller tasks that should themselves be scheduled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19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step is to create a </a:t>
            </a:r>
            <a:r>
              <a:rPr lang="en-GB" i="1" dirty="0" smtClean="0"/>
              <a:t>work breakdown structure</a:t>
            </a:r>
            <a:endParaRPr lang="en-GB" dirty="0" smtClean="0"/>
          </a:p>
          <a:p>
            <a:r>
              <a:rPr lang="en-GB" dirty="0" smtClean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</a:t>
            </a:r>
            <a:r>
              <a:rPr lang="en-GB" dirty="0" smtClean="0"/>
              <a:t>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585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792088"/>
          </a:xfrm>
        </p:spPr>
        <p:txBody>
          <a:bodyPr/>
          <a:lstStyle/>
          <a:p>
            <a:r>
              <a:rPr lang="en-GB" dirty="0" smtClean="0"/>
              <a:t>Phase-level work breakdown structure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843808" y="184482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0: </a:t>
            </a:r>
            <a:r>
              <a:rPr lang="en-GB" dirty="0" smtClean="0"/>
              <a:t>Machine translation project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1: Literature review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051720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2: Capture </a:t>
            </a:r>
            <a:r>
              <a:rPr lang="en-GB" sz="1600" dirty="0" err="1" smtClean="0"/>
              <a:t>req’ments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3:Design system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615139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4: Implement prototype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5868144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5: Critical evaluation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6: Write final report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299695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270892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299695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10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296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Next, split each phase into the activities involved in that </a:t>
            </a:r>
            <a:r>
              <a:rPr lang="en-GB" dirty="0" smtClean="0"/>
              <a:t>phase</a:t>
            </a:r>
            <a:r>
              <a:rPr lang="en-GB" dirty="0"/>
              <a:t> </a:t>
            </a:r>
            <a:r>
              <a:rPr lang="en-GB" dirty="0" smtClean="0"/>
              <a:t>to produce a second</a:t>
            </a:r>
            <a:r>
              <a:rPr lang="en-GB" dirty="0" smtClean="0"/>
              <a:t>-level </a:t>
            </a:r>
            <a:r>
              <a:rPr lang="en-GB" dirty="0" smtClean="0"/>
              <a:t>work breakdown structure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843808" y="256490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  <a:r>
              <a:rPr lang="en-GB" dirty="0" smtClean="0"/>
              <a:t>: Capture </a:t>
            </a:r>
            <a:r>
              <a:rPr lang="en-GB" dirty="0" err="1" smtClean="0"/>
              <a:t>req’ments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2.1</a:t>
            </a:r>
            <a:r>
              <a:rPr lang="en-GB" sz="1600" dirty="0" smtClean="0"/>
              <a:t>: </a:t>
            </a:r>
            <a:r>
              <a:rPr lang="en-GB" sz="1600" dirty="0" smtClean="0"/>
              <a:t>Conduct workshop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051720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2.2</a:t>
            </a:r>
            <a:r>
              <a:rPr lang="en-GB" sz="1600" dirty="0" smtClean="0"/>
              <a:t>: </a:t>
            </a:r>
            <a:r>
              <a:rPr lang="en-GB" sz="1600" dirty="0" smtClean="0"/>
              <a:t>Examine previous study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2.3: Interview users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615139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2.4: Model existing system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5868144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2.5 Define &amp; document </a:t>
            </a:r>
            <a:r>
              <a:rPr lang="en-GB" sz="1600" dirty="0" err="1" smtClean="0"/>
              <a:t>req’ments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2.6: Investigate poss. </a:t>
            </a:r>
            <a:r>
              <a:rPr lang="en-GB" sz="1600" dirty="0" err="1" smtClean="0"/>
              <a:t>sol’ns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371703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342900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371703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369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944216"/>
          </a:xfrm>
        </p:spPr>
        <p:txBody>
          <a:bodyPr/>
          <a:lstStyle/>
          <a:p>
            <a:r>
              <a:rPr lang="en-GB" dirty="0" smtClean="0"/>
              <a:t>At this point some of the tasks are still likely to be too big to estimate effectively</a:t>
            </a:r>
          </a:p>
          <a:p>
            <a:pPr lvl="1"/>
            <a:r>
              <a:rPr lang="en-GB" dirty="0" smtClean="0"/>
              <a:t>Some tasks may take weeks</a:t>
            </a:r>
          </a:p>
          <a:p>
            <a:pPr lvl="1"/>
            <a:r>
              <a:rPr lang="en-GB" dirty="0" smtClean="0"/>
              <a:t>These tasks will need to be split further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568969" y="328498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2.4</a:t>
            </a:r>
            <a:r>
              <a:rPr lang="en-GB" dirty="0" smtClean="0"/>
              <a:t>: Model existing system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4911079"/>
            <a:ext cx="1512168" cy="1232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2.4.1</a:t>
            </a:r>
            <a:r>
              <a:rPr lang="en-GB" sz="1600" dirty="0" smtClean="0"/>
              <a:t>: </a:t>
            </a:r>
            <a:r>
              <a:rPr lang="en-GB" sz="1600" dirty="0" smtClean="0"/>
              <a:t>Produce business activity model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627784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2.4.2</a:t>
            </a:r>
            <a:r>
              <a:rPr lang="en-GB" sz="1600" dirty="0" smtClean="0"/>
              <a:t>: </a:t>
            </a:r>
            <a:r>
              <a:rPr lang="en-GB" sz="1600" dirty="0" smtClean="0"/>
              <a:t>Produce logical data model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499992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2.4.3: Create user catalogue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6382362" y="4919378"/>
            <a:ext cx="1512168" cy="1224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2.4.4:Produce technical infrastructure diagram</a:t>
            </a:r>
            <a:endParaRPr lang="en-GB" sz="160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511660" y="4437112"/>
            <a:ext cx="5626786" cy="829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4" idx="2"/>
          </p:cNvCxnSpPr>
          <p:nvPr/>
        </p:nvCxnSpPr>
        <p:spPr>
          <a:xfrm flipV="1">
            <a:off x="4325053" y="414908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5" idx="0"/>
          </p:cNvCxnSpPr>
          <p:nvPr/>
        </p:nvCxnSpPr>
        <p:spPr>
          <a:xfrm flipV="1">
            <a:off x="1511660" y="4437113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0"/>
          </p:cNvCxnSpPr>
          <p:nvPr/>
        </p:nvCxnSpPr>
        <p:spPr>
          <a:xfrm flipV="1">
            <a:off x="3383868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8" idx="0"/>
          </p:cNvCxnSpPr>
          <p:nvPr/>
        </p:nvCxnSpPr>
        <p:spPr>
          <a:xfrm flipV="1">
            <a:off x="5256076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0" idx="0"/>
          </p:cNvCxnSpPr>
          <p:nvPr/>
        </p:nvCxnSpPr>
        <p:spPr>
          <a:xfrm flipV="1">
            <a:off x="7138446" y="4445412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45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timings to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task list is complete you should estimate how many hours each task will take</a:t>
            </a:r>
          </a:p>
          <a:p>
            <a:pPr lvl="1"/>
            <a:r>
              <a:rPr lang="en-GB" dirty="0" smtClean="0"/>
              <a:t>Task length – how many hours are needed, e.g. 6 hours</a:t>
            </a:r>
          </a:p>
          <a:p>
            <a:pPr lvl="1"/>
            <a:r>
              <a:rPr lang="en-GB" dirty="0" smtClean="0"/>
              <a:t>Task duration – those hours may have to be split over 2 days, so the duration would be 2 days</a:t>
            </a:r>
          </a:p>
          <a:p>
            <a:r>
              <a:rPr lang="en-GB" dirty="0" smtClean="0"/>
              <a:t>A 40-credit module requires 400 hours of work</a:t>
            </a:r>
          </a:p>
          <a:p>
            <a:pPr lvl="1"/>
            <a:r>
              <a:rPr lang="en-GB" dirty="0" smtClean="0"/>
              <a:t>Approximately 65 6-hour tasks</a:t>
            </a:r>
          </a:p>
          <a:p>
            <a:pPr lvl="1"/>
            <a:r>
              <a:rPr lang="en-GB" dirty="0" smtClean="0"/>
              <a:t>Less than 2 pages at one task per line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Consider </a:t>
            </a:r>
            <a:r>
              <a:rPr lang="en-GB" dirty="0" err="1" smtClean="0">
                <a:sym typeface="Wingdings" pitchFamily="2" charset="2"/>
              </a:rPr>
              <a:t>timeboxing</a:t>
            </a:r>
            <a:r>
              <a:rPr lang="en-GB" dirty="0" smtClean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183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task dependencies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of the tasks will come in a logical order</a:t>
            </a:r>
          </a:p>
          <a:p>
            <a:pPr lvl="1"/>
            <a:r>
              <a:rPr lang="en-GB" dirty="0" smtClean="0"/>
              <a:t>You cannot demonstrate a prototype before building it!</a:t>
            </a:r>
          </a:p>
          <a:p>
            <a:r>
              <a:rPr lang="en-GB" dirty="0" smtClean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 smtClean="0"/>
              <a:t>Defining requirements are probably independent of learning Java</a:t>
            </a:r>
          </a:p>
          <a:p>
            <a:r>
              <a:rPr lang="en-GB" dirty="0" smtClean="0"/>
              <a:t>These can be shown in a Gantt chart, with each chain shown as a linked set of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1601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planning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Constraints need to be considered when planning a project</a:t>
            </a:r>
          </a:p>
          <a:p>
            <a:r>
              <a:rPr lang="en-GB" dirty="0" smtClean="0"/>
              <a:t>Obvious constraints are presentation dates and hand-in dates</a:t>
            </a:r>
          </a:p>
          <a:p>
            <a:pPr lvl="1"/>
            <a:r>
              <a:rPr lang="en-GB" dirty="0" smtClean="0"/>
              <a:t>These are shown as milestones</a:t>
            </a:r>
          </a:p>
          <a:p>
            <a:r>
              <a:rPr lang="en-GB" dirty="0" smtClean="0"/>
              <a:t>Less obvious constraints include the availability of resources</a:t>
            </a:r>
          </a:p>
          <a:p>
            <a:pPr lvl="1"/>
            <a:r>
              <a:rPr lang="en-GB" dirty="0" smtClean="0"/>
              <a:t>Access to specific equipment or people</a:t>
            </a:r>
          </a:p>
          <a:p>
            <a:pPr lvl="1"/>
            <a:r>
              <a:rPr lang="en-GB" dirty="0" smtClean="0"/>
              <a:t>Holidays</a:t>
            </a:r>
          </a:p>
          <a:p>
            <a:pPr lvl="1"/>
            <a:r>
              <a:rPr lang="en-GB" dirty="0" smtClean="0"/>
              <a:t>Other </a:t>
            </a:r>
            <a:r>
              <a:rPr lang="en-GB" dirty="0" err="1" smtClean="0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288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Contingency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</a:t>
            </a:r>
            <a:r>
              <a:rPr lang="en-GB" b="1" dirty="0" smtClean="0"/>
              <a:t>will</a:t>
            </a:r>
            <a:r>
              <a:rPr lang="en-GB" dirty="0" smtClean="0"/>
              <a:t> be over-optimistic in what you think you can do in a set period of time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0578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Scheduling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an appropriate software package to create a Gantt chart</a:t>
            </a:r>
          </a:p>
          <a:p>
            <a:r>
              <a:rPr lang="en-GB" dirty="0" smtClean="0"/>
              <a:t>Create the task list before setting any timings</a:t>
            </a:r>
          </a:p>
          <a:p>
            <a:r>
              <a:rPr lang="en-GB" dirty="0" smtClean="0"/>
              <a:t>Add any milestones and their dates</a:t>
            </a:r>
          </a:p>
          <a:p>
            <a:r>
              <a:rPr lang="en-GB" dirty="0" smtClean="0"/>
              <a:t>Identify task and milestone dependencies by linking tasks with arrows</a:t>
            </a:r>
          </a:p>
          <a:p>
            <a:r>
              <a:rPr lang="en-GB" dirty="0" smtClean="0"/>
              <a:t>Take each task in turn and add the start date and projected length</a:t>
            </a:r>
          </a:p>
          <a:p>
            <a:r>
              <a:rPr lang="en-GB" dirty="0" smtClean="0"/>
              <a:t>Double-check that you will complete all tasks by their respective milestones and that you are not trying to do too many things in parallel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2722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If it doesn’t fit…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may need to tweak some of your tasks to make sure that you can complete the project in the time allotted</a:t>
            </a:r>
          </a:p>
          <a:p>
            <a:r>
              <a:rPr lang="en-GB" dirty="0" smtClean="0"/>
              <a:t>If it doesn’t fit after this, you </a:t>
            </a:r>
            <a:r>
              <a:rPr lang="en-GB" b="1" dirty="0" smtClean="0"/>
              <a:t>must</a:t>
            </a:r>
            <a:r>
              <a:rPr lang="en-GB" dirty="0" smtClean="0"/>
              <a:t> discuss this with your supervisor</a:t>
            </a:r>
          </a:p>
          <a:p>
            <a:pPr lvl="1"/>
            <a:r>
              <a:rPr lang="en-GB" dirty="0" smtClean="0"/>
              <a:t>You may have to change your project objectives or otherwise reduce the scope of your project</a:t>
            </a:r>
          </a:p>
          <a:p>
            <a:r>
              <a:rPr lang="en-GB" dirty="0" smtClean="0"/>
              <a:t>You </a:t>
            </a:r>
            <a:r>
              <a:rPr lang="en-GB" b="1" dirty="0" smtClean="0"/>
              <a:t>must not</a:t>
            </a:r>
            <a:r>
              <a:rPr lang="en-GB" dirty="0" smtClean="0"/>
              <a:t> just cut time off tasks until it fits</a:t>
            </a:r>
          </a:p>
          <a:p>
            <a:pPr lvl="1"/>
            <a:r>
              <a:rPr lang="en-GB" dirty="0" smtClean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 smtClean="0"/>
              <a:t>Neither of these is likely to have a happy ending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30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 dirty="0" smtClean="0"/>
              <a:t>: Writing the project proposal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Homework: Identify your project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18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</p:spTree>
    <p:extLst>
      <p:ext uri="{BB962C8B-B14F-4D97-AF65-F5344CB8AC3E}">
        <p14:creationId xmlns:p14="http://schemas.microsoft.com/office/powerpoint/2010/main" val="376456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7895</TotalTime>
  <Words>1160</Words>
  <Application>Microsoft Office PowerPoint</Application>
  <PresentationFormat>On-screen Show (4:3)</PresentationFormat>
  <Paragraphs>143</Paragraphs>
  <Slides>18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Nik2013</vt:lpstr>
      <vt:lpstr>Research Methods</vt:lpstr>
      <vt:lpstr>Getting organised</vt:lpstr>
      <vt:lpstr>Filing system sections</vt:lpstr>
      <vt:lpstr>Your project notebook</vt:lpstr>
      <vt:lpstr>Project planning</vt:lpstr>
      <vt:lpstr>The project plan</vt:lpstr>
      <vt:lpstr>Producing a task list</vt:lpstr>
      <vt:lpstr>Producing a task list</vt:lpstr>
      <vt:lpstr>Producing a task list</vt:lpstr>
      <vt:lpstr>Producing a task list</vt:lpstr>
      <vt:lpstr>Producing a task list</vt:lpstr>
      <vt:lpstr>Adding timings to tasks</vt:lpstr>
      <vt:lpstr>Identifying task dependencies</vt:lpstr>
      <vt:lpstr>Identifying planning constraints</vt:lpstr>
      <vt:lpstr>Contingency planning</vt:lpstr>
      <vt:lpstr>Scheduling</vt:lpstr>
      <vt:lpstr>If it doesn’t fit…</vt:lpstr>
      <vt:lpstr>Coming Soon…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Dr Nik Whitehead</cp:lastModifiedBy>
  <cp:revision>49</cp:revision>
  <dcterms:created xsi:type="dcterms:W3CDTF">2013-10-10T10:13:16Z</dcterms:created>
  <dcterms:modified xsi:type="dcterms:W3CDTF">2013-11-20T18:03:29Z</dcterms:modified>
</cp:coreProperties>
</file>