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58" r:id="rId5"/>
    <p:sldId id="276" r:id="rId6"/>
    <p:sldId id="259" r:id="rId7"/>
    <p:sldId id="260" r:id="rId8"/>
    <p:sldId id="262" r:id="rId9"/>
    <p:sldId id="261" r:id="rId10"/>
    <p:sldId id="263" r:id="rId11"/>
    <p:sldId id="265" r:id="rId12"/>
    <p:sldId id="266" r:id="rId13"/>
    <p:sldId id="274" r:id="rId14"/>
    <p:sldId id="275" r:id="rId15"/>
    <p:sldId id="267" r:id="rId16"/>
    <p:sldId id="269" r:id="rId17"/>
    <p:sldId id="270" r:id="rId18"/>
    <p:sldId id="271" r:id="rId19"/>
    <p:sldId id="268" r:id="rId20"/>
    <p:sldId id="272" r:id="rId21"/>
    <p:sldId id="273"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A8617B-FDA4-48A7-BC57-1ADE67D8C438}" v="1" dt="2023-10-26T09:27:57.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9CA8617B-FDA4-48A7-BC57-1ADE67D8C438}"/>
    <pc:docChg chg="delSld">
      <pc:chgData name="Jenna M Evans" userId="6c9f55aa-0478-479f-8655-88af9ac6cd37" providerId="ADAL" clId="{9CA8617B-FDA4-48A7-BC57-1ADE67D8C438}" dt="2023-10-26T09:27:41.241" v="0" actId="2696"/>
      <pc:docMkLst>
        <pc:docMk/>
      </pc:docMkLst>
      <pc:sldChg chg="del">
        <pc:chgData name="Jenna M Evans" userId="6c9f55aa-0478-479f-8655-88af9ac6cd37" providerId="ADAL" clId="{9CA8617B-FDA4-48A7-BC57-1ADE67D8C438}" dt="2023-10-26T09:27:41.241" v="0" actId="2696"/>
        <pc:sldMkLst>
          <pc:docMk/>
          <pc:sldMk cId="2262570729" sldId="26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6E2BDA-CED6-41FD-A0D8-FF83CC41651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74197E-5DD6-4B9C-B256-8AAEFD1998F8}">
      <dgm:prSet/>
      <dgm:spPr/>
      <dgm:t>
        <a:bodyPr/>
        <a:lstStyle/>
        <a:p>
          <a:r>
            <a:rPr lang="en-GB"/>
            <a:t>Open and closed questions(will you this to explore and clarify and to encourage conversations)</a:t>
          </a:r>
          <a:endParaRPr lang="en-US"/>
        </a:p>
      </dgm:t>
    </dgm:pt>
    <dgm:pt modelId="{0C381885-ABF7-4C1F-BE0D-A8CE3FF15EE9}" type="parTrans" cxnId="{98DE13BF-1727-48C3-93AB-8C2BAF7D0A59}">
      <dgm:prSet/>
      <dgm:spPr/>
      <dgm:t>
        <a:bodyPr/>
        <a:lstStyle/>
        <a:p>
          <a:endParaRPr lang="en-US"/>
        </a:p>
      </dgm:t>
    </dgm:pt>
    <dgm:pt modelId="{10FB5A83-C54B-482A-A067-429D1D1BDD09}" type="sibTrans" cxnId="{98DE13BF-1727-48C3-93AB-8C2BAF7D0A59}">
      <dgm:prSet/>
      <dgm:spPr/>
      <dgm:t>
        <a:bodyPr/>
        <a:lstStyle/>
        <a:p>
          <a:endParaRPr lang="en-US"/>
        </a:p>
      </dgm:t>
    </dgm:pt>
    <dgm:pt modelId="{9572C7BF-9A3B-42FF-AA8F-B2D1A2943FF1}">
      <dgm:prSet/>
      <dgm:spPr/>
      <dgm:t>
        <a:bodyPr/>
        <a:lstStyle/>
        <a:p>
          <a:r>
            <a:rPr lang="en-GB"/>
            <a:t>Reflection </a:t>
          </a:r>
          <a:endParaRPr lang="en-US"/>
        </a:p>
      </dgm:t>
    </dgm:pt>
    <dgm:pt modelId="{CA7C6DE9-E21A-4AE3-8551-66D8CB8EBB3E}" type="parTrans" cxnId="{D709F7C0-1591-4DCD-8741-3B0184651342}">
      <dgm:prSet/>
      <dgm:spPr/>
      <dgm:t>
        <a:bodyPr/>
        <a:lstStyle/>
        <a:p>
          <a:endParaRPr lang="en-US"/>
        </a:p>
      </dgm:t>
    </dgm:pt>
    <dgm:pt modelId="{AD5E1784-57C0-4D71-AE2E-B552538B446E}" type="sibTrans" cxnId="{D709F7C0-1591-4DCD-8741-3B0184651342}">
      <dgm:prSet/>
      <dgm:spPr/>
      <dgm:t>
        <a:bodyPr/>
        <a:lstStyle/>
        <a:p>
          <a:endParaRPr lang="en-US"/>
        </a:p>
      </dgm:t>
    </dgm:pt>
    <dgm:pt modelId="{D98782B0-8CAD-47EA-BE06-6ED20EC52BFA}">
      <dgm:prSet/>
      <dgm:spPr/>
      <dgm:t>
        <a:bodyPr/>
        <a:lstStyle/>
        <a:p>
          <a:r>
            <a:rPr lang="en-GB"/>
            <a:t>Paraphrasing</a:t>
          </a:r>
          <a:endParaRPr lang="en-US"/>
        </a:p>
      </dgm:t>
    </dgm:pt>
    <dgm:pt modelId="{F5556B92-619C-4267-97CE-A292A3EE6EFA}" type="parTrans" cxnId="{214CA3C4-EADE-4C52-8C3D-98D7A1437B47}">
      <dgm:prSet/>
      <dgm:spPr/>
      <dgm:t>
        <a:bodyPr/>
        <a:lstStyle/>
        <a:p>
          <a:endParaRPr lang="en-US"/>
        </a:p>
      </dgm:t>
    </dgm:pt>
    <dgm:pt modelId="{BBC96607-4924-4A71-9181-B0255F923AD0}" type="sibTrans" cxnId="{214CA3C4-EADE-4C52-8C3D-98D7A1437B47}">
      <dgm:prSet/>
      <dgm:spPr/>
      <dgm:t>
        <a:bodyPr/>
        <a:lstStyle/>
        <a:p>
          <a:endParaRPr lang="en-US"/>
        </a:p>
      </dgm:t>
    </dgm:pt>
    <dgm:pt modelId="{BEBF7355-163B-4274-A92E-42E155B2B1EF}">
      <dgm:prSet/>
      <dgm:spPr/>
      <dgm:t>
        <a:bodyPr/>
        <a:lstStyle/>
        <a:p>
          <a:r>
            <a:rPr lang="en-GB"/>
            <a:t>To be emotionally intelligent to bodily, eye, facial and voice behaviour </a:t>
          </a:r>
          <a:endParaRPr lang="en-US"/>
        </a:p>
      </dgm:t>
    </dgm:pt>
    <dgm:pt modelId="{9648DCE9-E754-4691-A73F-3DF5D8B35F34}" type="parTrans" cxnId="{5F3BEC11-58A0-436B-814E-07F640A2B2CB}">
      <dgm:prSet/>
      <dgm:spPr/>
      <dgm:t>
        <a:bodyPr/>
        <a:lstStyle/>
        <a:p>
          <a:endParaRPr lang="en-US"/>
        </a:p>
      </dgm:t>
    </dgm:pt>
    <dgm:pt modelId="{4ED1FE70-83FE-46AD-9A43-9ABFB78ED30E}" type="sibTrans" cxnId="{5F3BEC11-58A0-436B-814E-07F640A2B2CB}">
      <dgm:prSet/>
      <dgm:spPr/>
      <dgm:t>
        <a:bodyPr/>
        <a:lstStyle/>
        <a:p>
          <a:endParaRPr lang="en-US"/>
        </a:p>
      </dgm:t>
    </dgm:pt>
    <dgm:pt modelId="{3CE5DC11-6D99-4401-80E3-FE53BFE5DD9B}" type="pres">
      <dgm:prSet presAssocID="{E96E2BDA-CED6-41FD-A0D8-FF83CC416516}" presName="root" presStyleCnt="0">
        <dgm:presLayoutVars>
          <dgm:dir/>
          <dgm:resizeHandles val="exact"/>
        </dgm:presLayoutVars>
      </dgm:prSet>
      <dgm:spPr/>
    </dgm:pt>
    <dgm:pt modelId="{FF79D94C-5FC3-4E91-9631-818556282E5A}" type="pres">
      <dgm:prSet presAssocID="{1274197E-5DD6-4B9C-B256-8AAEFD1998F8}" presName="compNode" presStyleCnt="0"/>
      <dgm:spPr/>
    </dgm:pt>
    <dgm:pt modelId="{4A0A68DA-A6CE-4620-950A-10F21832D4AC}" type="pres">
      <dgm:prSet presAssocID="{1274197E-5DD6-4B9C-B256-8AAEFD1998F8}" presName="bgRect" presStyleLbl="bgShp" presStyleIdx="0" presStyleCnt="4"/>
      <dgm:spPr/>
    </dgm:pt>
    <dgm:pt modelId="{9EA8856C-8C32-4F40-AEFF-01C680F09581}" type="pres">
      <dgm:prSet presAssocID="{1274197E-5DD6-4B9C-B256-8AAEFD1998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07E0F594-4A85-41E9-ADF0-B239960478B2}" type="pres">
      <dgm:prSet presAssocID="{1274197E-5DD6-4B9C-B256-8AAEFD1998F8}" presName="spaceRect" presStyleCnt="0"/>
      <dgm:spPr/>
    </dgm:pt>
    <dgm:pt modelId="{AF5D0AC9-0027-4C69-9B0C-2B3D753B6B24}" type="pres">
      <dgm:prSet presAssocID="{1274197E-5DD6-4B9C-B256-8AAEFD1998F8}" presName="parTx" presStyleLbl="revTx" presStyleIdx="0" presStyleCnt="4">
        <dgm:presLayoutVars>
          <dgm:chMax val="0"/>
          <dgm:chPref val="0"/>
        </dgm:presLayoutVars>
      </dgm:prSet>
      <dgm:spPr/>
    </dgm:pt>
    <dgm:pt modelId="{6A13F5D6-1FC4-42EC-8271-6BC0E91C664C}" type="pres">
      <dgm:prSet presAssocID="{10FB5A83-C54B-482A-A067-429D1D1BDD09}" presName="sibTrans" presStyleCnt="0"/>
      <dgm:spPr/>
    </dgm:pt>
    <dgm:pt modelId="{6C3A164F-8ABF-4BC0-AAB3-7DC98517F3AA}" type="pres">
      <dgm:prSet presAssocID="{9572C7BF-9A3B-42FF-AA8F-B2D1A2943FF1}" presName="compNode" presStyleCnt="0"/>
      <dgm:spPr/>
    </dgm:pt>
    <dgm:pt modelId="{48486F5E-A174-4DCB-B4A2-49AB068024C5}" type="pres">
      <dgm:prSet presAssocID="{9572C7BF-9A3B-42FF-AA8F-B2D1A2943FF1}" presName="bgRect" presStyleLbl="bgShp" presStyleIdx="1" presStyleCnt="4"/>
      <dgm:spPr/>
    </dgm:pt>
    <dgm:pt modelId="{DA37C649-603C-4FD7-A83F-ACA8E8C434AA}" type="pres">
      <dgm:prSet presAssocID="{9572C7BF-9A3B-42FF-AA8F-B2D1A2943F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15A625A4-AC44-4E26-AD7A-60F3F4661A0F}" type="pres">
      <dgm:prSet presAssocID="{9572C7BF-9A3B-42FF-AA8F-B2D1A2943FF1}" presName="spaceRect" presStyleCnt="0"/>
      <dgm:spPr/>
    </dgm:pt>
    <dgm:pt modelId="{6FAE393F-FCA6-47EB-A68C-12011654129A}" type="pres">
      <dgm:prSet presAssocID="{9572C7BF-9A3B-42FF-AA8F-B2D1A2943FF1}" presName="parTx" presStyleLbl="revTx" presStyleIdx="1" presStyleCnt="4">
        <dgm:presLayoutVars>
          <dgm:chMax val="0"/>
          <dgm:chPref val="0"/>
        </dgm:presLayoutVars>
      </dgm:prSet>
      <dgm:spPr/>
    </dgm:pt>
    <dgm:pt modelId="{1FD09760-36F8-43A7-9BB0-EF69E12323B1}" type="pres">
      <dgm:prSet presAssocID="{AD5E1784-57C0-4D71-AE2E-B552538B446E}" presName="sibTrans" presStyleCnt="0"/>
      <dgm:spPr/>
    </dgm:pt>
    <dgm:pt modelId="{4A9BEC62-1D26-4237-B5DF-FDD756D61DF2}" type="pres">
      <dgm:prSet presAssocID="{D98782B0-8CAD-47EA-BE06-6ED20EC52BFA}" presName="compNode" presStyleCnt="0"/>
      <dgm:spPr/>
    </dgm:pt>
    <dgm:pt modelId="{4A8AED8D-58AF-42C5-AE92-82B5D77A79AA}" type="pres">
      <dgm:prSet presAssocID="{D98782B0-8CAD-47EA-BE06-6ED20EC52BFA}" presName="bgRect" presStyleLbl="bgShp" presStyleIdx="2" presStyleCnt="4"/>
      <dgm:spPr/>
    </dgm:pt>
    <dgm:pt modelId="{5895D3A0-4F25-4211-BB52-4C3989F76C73}" type="pres">
      <dgm:prSet presAssocID="{D98782B0-8CAD-47EA-BE06-6ED20EC52BF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C7629BBD-FF04-4551-A41C-730886AD9052}" type="pres">
      <dgm:prSet presAssocID="{D98782B0-8CAD-47EA-BE06-6ED20EC52BFA}" presName="spaceRect" presStyleCnt="0"/>
      <dgm:spPr/>
    </dgm:pt>
    <dgm:pt modelId="{0A995D05-80E3-47E8-8135-DFBA93E61667}" type="pres">
      <dgm:prSet presAssocID="{D98782B0-8CAD-47EA-BE06-6ED20EC52BFA}" presName="parTx" presStyleLbl="revTx" presStyleIdx="2" presStyleCnt="4">
        <dgm:presLayoutVars>
          <dgm:chMax val="0"/>
          <dgm:chPref val="0"/>
        </dgm:presLayoutVars>
      </dgm:prSet>
      <dgm:spPr/>
    </dgm:pt>
    <dgm:pt modelId="{9AFA8508-D9C2-4B89-8A16-C994F17BFB71}" type="pres">
      <dgm:prSet presAssocID="{BBC96607-4924-4A71-9181-B0255F923AD0}" presName="sibTrans" presStyleCnt="0"/>
      <dgm:spPr/>
    </dgm:pt>
    <dgm:pt modelId="{71DD4CF1-7A67-4D1A-91C8-409C3D2220D3}" type="pres">
      <dgm:prSet presAssocID="{BEBF7355-163B-4274-A92E-42E155B2B1EF}" presName="compNode" presStyleCnt="0"/>
      <dgm:spPr/>
    </dgm:pt>
    <dgm:pt modelId="{8B0C9392-E4EC-4BAD-8D1E-446CC72982B4}" type="pres">
      <dgm:prSet presAssocID="{BEBF7355-163B-4274-A92E-42E155B2B1EF}" presName="bgRect" presStyleLbl="bgShp" presStyleIdx="3" presStyleCnt="4"/>
      <dgm:spPr/>
    </dgm:pt>
    <dgm:pt modelId="{B53A48BA-3F99-4599-9A9A-3D8F00FF2979}" type="pres">
      <dgm:prSet presAssocID="{BEBF7355-163B-4274-A92E-42E155B2B1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s"/>
        </a:ext>
      </dgm:extLst>
    </dgm:pt>
    <dgm:pt modelId="{5B4587DB-39DE-42D3-B28D-BF95D0AEAC8C}" type="pres">
      <dgm:prSet presAssocID="{BEBF7355-163B-4274-A92E-42E155B2B1EF}" presName="spaceRect" presStyleCnt="0"/>
      <dgm:spPr/>
    </dgm:pt>
    <dgm:pt modelId="{36284279-B7AA-4A19-8E53-ECCB83D524E2}" type="pres">
      <dgm:prSet presAssocID="{BEBF7355-163B-4274-A92E-42E155B2B1EF}" presName="parTx" presStyleLbl="revTx" presStyleIdx="3" presStyleCnt="4">
        <dgm:presLayoutVars>
          <dgm:chMax val="0"/>
          <dgm:chPref val="0"/>
        </dgm:presLayoutVars>
      </dgm:prSet>
      <dgm:spPr/>
    </dgm:pt>
  </dgm:ptLst>
  <dgm:cxnLst>
    <dgm:cxn modelId="{5F3BEC11-58A0-436B-814E-07F640A2B2CB}" srcId="{E96E2BDA-CED6-41FD-A0D8-FF83CC416516}" destId="{BEBF7355-163B-4274-A92E-42E155B2B1EF}" srcOrd="3" destOrd="0" parTransId="{9648DCE9-E754-4691-A73F-3DF5D8B35F34}" sibTransId="{4ED1FE70-83FE-46AD-9A43-9ABFB78ED30E}"/>
    <dgm:cxn modelId="{A2B94326-59F0-40BC-A44C-6FB44162577C}" type="presOf" srcId="{E96E2BDA-CED6-41FD-A0D8-FF83CC416516}" destId="{3CE5DC11-6D99-4401-80E3-FE53BFE5DD9B}" srcOrd="0" destOrd="0" presId="urn:microsoft.com/office/officeart/2018/2/layout/IconVerticalSolidList"/>
    <dgm:cxn modelId="{7C83583F-B0A1-4A4A-998E-C1E88236931D}" type="presOf" srcId="{1274197E-5DD6-4B9C-B256-8AAEFD1998F8}" destId="{AF5D0AC9-0027-4C69-9B0C-2B3D753B6B24}" srcOrd="0" destOrd="0" presId="urn:microsoft.com/office/officeart/2018/2/layout/IconVerticalSolidList"/>
    <dgm:cxn modelId="{7A9D4466-EA89-4513-90D1-B16EFCAE103E}" type="presOf" srcId="{BEBF7355-163B-4274-A92E-42E155B2B1EF}" destId="{36284279-B7AA-4A19-8E53-ECCB83D524E2}" srcOrd="0" destOrd="0" presId="urn:microsoft.com/office/officeart/2018/2/layout/IconVerticalSolidList"/>
    <dgm:cxn modelId="{FAFCB4A9-A8AF-4BB5-817A-B63C2FF92817}" type="presOf" srcId="{D98782B0-8CAD-47EA-BE06-6ED20EC52BFA}" destId="{0A995D05-80E3-47E8-8135-DFBA93E61667}" srcOrd="0" destOrd="0" presId="urn:microsoft.com/office/officeart/2018/2/layout/IconVerticalSolidList"/>
    <dgm:cxn modelId="{98DE13BF-1727-48C3-93AB-8C2BAF7D0A59}" srcId="{E96E2BDA-CED6-41FD-A0D8-FF83CC416516}" destId="{1274197E-5DD6-4B9C-B256-8AAEFD1998F8}" srcOrd="0" destOrd="0" parTransId="{0C381885-ABF7-4C1F-BE0D-A8CE3FF15EE9}" sibTransId="{10FB5A83-C54B-482A-A067-429D1D1BDD09}"/>
    <dgm:cxn modelId="{D709F7C0-1591-4DCD-8741-3B0184651342}" srcId="{E96E2BDA-CED6-41FD-A0D8-FF83CC416516}" destId="{9572C7BF-9A3B-42FF-AA8F-B2D1A2943FF1}" srcOrd="1" destOrd="0" parTransId="{CA7C6DE9-E21A-4AE3-8551-66D8CB8EBB3E}" sibTransId="{AD5E1784-57C0-4D71-AE2E-B552538B446E}"/>
    <dgm:cxn modelId="{214CA3C4-EADE-4C52-8C3D-98D7A1437B47}" srcId="{E96E2BDA-CED6-41FD-A0D8-FF83CC416516}" destId="{D98782B0-8CAD-47EA-BE06-6ED20EC52BFA}" srcOrd="2" destOrd="0" parTransId="{F5556B92-619C-4267-97CE-A292A3EE6EFA}" sibTransId="{BBC96607-4924-4A71-9181-B0255F923AD0}"/>
    <dgm:cxn modelId="{F458EFED-E96A-4481-8EFF-1E0541F34D34}" type="presOf" srcId="{9572C7BF-9A3B-42FF-AA8F-B2D1A2943FF1}" destId="{6FAE393F-FCA6-47EB-A68C-12011654129A}" srcOrd="0" destOrd="0" presId="urn:microsoft.com/office/officeart/2018/2/layout/IconVerticalSolidList"/>
    <dgm:cxn modelId="{BABDCB5D-6B78-4857-8786-C8DCDAC4E35E}" type="presParOf" srcId="{3CE5DC11-6D99-4401-80E3-FE53BFE5DD9B}" destId="{FF79D94C-5FC3-4E91-9631-818556282E5A}" srcOrd="0" destOrd="0" presId="urn:microsoft.com/office/officeart/2018/2/layout/IconVerticalSolidList"/>
    <dgm:cxn modelId="{C46E27D0-F23F-478E-882F-4EF73B6A6A9B}" type="presParOf" srcId="{FF79D94C-5FC3-4E91-9631-818556282E5A}" destId="{4A0A68DA-A6CE-4620-950A-10F21832D4AC}" srcOrd="0" destOrd="0" presId="urn:microsoft.com/office/officeart/2018/2/layout/IconVerticalSolidList"/>
    <dgm:cxn modelId="{0C0F92D9-D7EA-492D-BD04-11B785F16A8B}" type="presParOf" srcId="{FF79D94C-5FC3-4E91-9631-818556282E5A}" destId="{9EA8856C-8C32-4F40-AEFF-01C680F09581}" srcOrd="1" destOrd="0" presId="urn:microsoft.com/office/officeart/2018/2/layout/IconVerticalSolidList"/>
    <dgm:cxn modelId="{C1A791C3-AEF9-401D-A11A-2C73AF0FD2AE}" type="presParOf" srcId="{FF79D94C-5FC3-4E91-9631-818556282E5A}" destId="{07E0F594-4A85-41E9-ADF0-B239960478B2}" srcOrd="2" destOrd="0" presId="urn:microsoft.com/office/officeart/2018/2/layout/IconVerticalSolidList"/>
    <dgm:cxn modelId="{6DB58D51-9A64-4EC7-A1A0-0F6A5616E117}" type="presParOf" srcId="{FF79D94C-5FC3-4E91-9631-818556282E5A}" destId="{AF5D0AC9-0027-4C69-9B0C-2B3D753B6B24}" srcOrd="3" destOrd="0" presId="urn:microsoft.com/office/officeart/2018/2/layout/IconVerticalSolidList"/>
    <dgm:cxn modelId="{EB17F249-AAFD-4ED6-83C2-D5C20ACB273C}" type="presParOf" srcId="{3CE5DC11-6D99-4401-80E3-FE53BFE5DD9B}" destId="{6A13F5D6-1FC4-42EC-8271-6BC0E91C664C}" srcOrd="1" destOrd="0" presId="urn:microsoft.com/office/officeart/2018/2/layout/IconVerticalSolidList"/>
    <dgm:cxn modelId="{ADE0FF01-CAF1-4172-AE08-6AC5B51F0916}" type="presParOf" srcId="{3CE5DC11-6D99-4401-80E3-FE53BFE5DD9B}" destId="{6C3A164F-8ABF-4BC0-AAB3-7DC98517F3AA}" srcOrd="2" destOrd="0" presId="urn:microsoft.com/office/officeart/2018/2/layout/IconVerticalSolidList"/>
    <dgm:cxn modelId="{351269F4-1DB5-4AA7-942C-33B25D2E911F}" type="presParOf" srcId="{6C3A164F-8ABF-4BC0-AAB3-7DC98517F3AA}" destId="{48486F5E-A174-4DCB-B4A2-49AB068024C5}" srcOrd="0" destOrd="0" presId="urn:microsoft.com/office/officeart/2018/2/layout/IconVerticalSolidList"/>
    <dgm:cxn modelId="{8D7412F2-67BD-4E8A-927F-FC3283A8978D}" type="presParOf" srcId="{6C3A164F-8ABF-4BC0-AAB3-7DC98517F3AA}" destId="{DA37C649-603C-4FD7-A83F-ACA8E8C434AA}" srcOrd="1" destOrd="0" presId="urn:microsoft.com/office/officeart/2018/2/layout/IconVerticalSolidList"/>
    <dgm:cxn modelId="{63F9F911-579B-47A1-9426-8A5DE764786D}" type="presParOf" srcId="{6C3A164F-8ABF-4BC0-AAB3-7DC98517F3AA}" destId="{15A625A4-AC44-4E26-AD7A-60F3F4661A0F}" srcOrd="2" destOrd="0" presId="urn:microsoft.com/office/officeart/2018/2/layout/IconVerticalSolidList"/>
    <dgm:cxn modelId="{36DCA4C5-AF7E-4EE9-9B10-A1225795C4DE}" type="presParOf" srcId="{6C3A164F-8ABF-4BC0-AAB3-7DC98517F3AA}" destId="{6FAE393F-FCA6-47EB-A68C-12011654129A}" srcOrd="3" destOrd="0" presId="urn:microsoft.com/office/officeart/2018/2/layout/IconVerticalSolidList"/>
    <dgm:cxn modelId="{64DFF4E2-0219-4D7E-BF58-66E22060FA47}" type="presParOf" srcId="{3CE5DC11-6D99-4401-80E3-FE53BFE5DD9B}" destId="{1FD09760-36F8-43A7-9BB0-EF69E12323B1}" srcOrd="3" destOrd="0" presId="urn:microsoft.com/office/officeart/2018/2/layout/IconVerticalSolidList"/>
    <dgm:cxn modelId="{BFD3205B-66DA-4357-838B-14547087A27B}" type="presParOf" srcId="{3CE5DC11-6D99-4401-80E3-FE53BFE5DD9B}" destId="{4A9BEC62-1D26-4237-B5DF-FDD756D61DF2}" srcOrd="4" destOrd="0" presId="urn:microsoft.com/office/officeart/2018/2/layout/IconVerticalSolidList"/>
    <dgm:cxn modelId="{DC367AB9-09D8-49B9-9B3E-4332B4C2518E}" type="presParOf" srcId="{4A9BEC62-1D26-4237-B5DF-FDD756D61DF2}" destId="{4A8AED8D-58AF-42C5-AE92-82B5D77A79AA}" srcOrd="0" destOrd="0" presId="urn:microsoft.com/office/officeart/2018/2/layout/IconVerticalSolidList"/>
    <dgm:cxn modelId="{231E4CA1-EF97-454A-B179-C04FE3B0F83A}" type="presParOf" srcId="{4A9BEC62-1D26-4237-B5DF-FDD756D61DF2}" destId="{5895D3A0-4F25-4211-BB52-4C3989F76C73}" srcOrd="1" destOrd="0" presId="urn:microsoft.com/office/officeart/2018/2/layout/IconVerticalSolidList"/>
    <dgm:cxn modelId="{44F41F4E-5AA4-465C-9E16-730725BAD479}" type="presParOf" srcId="{4A9BEC62-1D26-4237-B5DF-FDD756D61DF2}" destId="{C7629BBD-FF04-4551-A41C-730886AD9052}" srcOrd="2" destOrd="0" presId="urn:microsoft.com/office/officeart/2018/2/layout/IconVerticalSolidList"/>
    <dgm:cxn modelId="{14A3DCDE-63A1-4DD4-AA3A-F28B24FBAF3E}" type="presParOf" srcId="{4A9BEC62-1D26-4237-B5DF-FDD756D61DF2}" destId="{0A995D05-80E3-47E8-8135-DFBA93E61667}" srcOrd="3" destOrd="0" presId="urn:microsoft.com/office/officeart/2018/2/layout/IconVerticalSolidList"/>
    <dgm:cxn modelId="{C3FC4D36-0847-411F-B358-6C6A122E0BBF}" type="presParOf" srcId="{3CE5DC11-6D99-4401-80E3-FE53BFE5DD9B}" destId="{9AFA8508-D9C2-4B89-8A16-C994F17BFB71}" srcOrd="5" destOrd="0" presId="urn:microsoft.com/office/officeart/2018/2/layout/IconVerticalSolidList"/>
    <dgm:cxn modelId="{901B0BED-37A2-4A83-9CF6-356ADB991FCF}" type="presParOf" srcId="{3CE5DC11-6D99-4401-80E3-FE53BFE5DD9B}" destId="{71DD4CF1-7A67-4D1A-91C8-409C3D2220D3}" srcOrd="6" destOrd="0" presId="urn:microsoft.com/office/officeart/2018/2/layout/IconVerticalSolidList"/>
    <dgm:cxn modelId="{B2A12ADA-768F-496B-9E6B-5F5DE4DA00F5}" type="presParOf" srcId="{71DD4CF1-7A67-4D1A-91C8-409C3D2220D3}" destId="{8B0C9392-E4EC-4BAD-8D1E-446CC72982B4}" srcOrd="0" destOrd="0" presId="urn:microsoft.com/office/officeart/2018/2/layout/IconVerticalSolidList"/>
    <dgm:cxn modelId="{32D0A626-6A43-462C-9C9B-FBA143DC5C88}" type="presParOf" srcId="{71DD4CF1-7A67-4D1A-91C8-409C3D2220D3}" destId="{B53A48BA-3F99-4599-9A9A-3D8F00FF2979}" srcOrd="1" destOrd="0" presId="urn:microsoft.com/office/officeart/2018/2/layout/IconVerticalSolidList"/>
    <dgm:cxn modelId="{FC3D61E9-B7AE-45A1-9D61-BABFD9BECEE6}" type="presParOf" srcId="{71DD4CF1-7A67-4D1A-91C8-409C3D2220D3}" destId="{5B4587DB-39DE-42D3-B28D-BF95D0AEAC8C}" srcOrd="2" destOrd="0" presId="urn:microsoft.com/office/officeart/2018/2/layout/IconVerticalSolidList"/>
    <dgm:cxn modelId="{1BBF3B0A-4B60-41F8-929A-8746A73B9347}" type="presParOf" srcId="{71DD4CF1-7A67-4D1A-91C8-409C3D2220D3}" destId="{36284279-B7AA-4A19-8E53-ECCB83D524E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9A5727-834A-42B1-993F-C52D10B188E3}"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375F2D35-33DA-4838-BE3A-F7DDBF00793F}">
      <dgm:prSet/>
      <dgm:spPr/>
      <dgm:t>
        <a:bodyPr/>
        <a:lstStyle/>
        <a:p>
          <a:r>
            <a:rPr lang="en-GB"/>
            <a:t>Outdoor activities such as canoeing, abseiling, hiking</a:t>
          </a:r>
          <a:endParaRPr lang="en-US"/>
        </a:p>
      </dgm:t>
    </dgm:pt>
    <dgm:pt modelId="{4CFD1C07-87EE-418E-B58B-804E04804FBD}" type="parTrans" cxnId="{4FE5C8A2-AEFA-47E1-845A-CC9676A64097}">
      <dgm:prSet/>
      <dgm:spPr/>
      <dgm:t>
        <a:bodyPr/>
        <a:lstStyle/>
        <a:p>
          <a:endParaRPr lang="en-US"/>
        </a:p>
      </dgm:t>
    </dgm:pt>
    <dgm:pt modelId="{1C007D40-CA71-4846-B6C1-B45CA19A090A}" type="sibTrans" cxnId="{4FE5C8A2-AEFA-47E1-845A-CC9676A64097}">
      <dgm:prSet/>
      <dgm:spPr/>
      <dgm:t>
        <a:bodyPr/>
        <a:lstStyle/>
        <a:p>
          <a:endParaRPr lang="en-US"/>
        </a:p>
      </dgm:t>
    </dgm:pt>
    <dgm:pt modelId="{9260200B-DC30-43ED-B1D0-791CA2DCE6AA}">
      <dgm:prSet/>
      <dgm:spPr/>
      <dgm:t>
        <a:bodyPr/>
        <a:lstStyle/>
        <a:p>
          <a:r>
            <a:rPr lang="en-GB"/>
            <a:t>Cooking</a:t>
          </a:r>
          <a:endParaRPr lang="en-US"/>
        </a:p>
      </dgm:t>
    </dgm:pt>
    <dgm:pt modelId="{C3AE178E-CDE0-4EBD-9B98-96CCFA157339}" type="parTrans" cxnId="{BEEA339D-F9FC-48E8-8E25-7BCD9BB509BA}">
      <dgm:prSet/>
      <dgm:spPr/>
      <dgm:t>
        <a:bodyPr/>
        <a:lstStyle/>
        <a:p>
          <a:endParaRPr lang="en-US"/>
        </a:p>
      </dgm:t>
    </dgm:pt>
    <dgm:pt modelId="{026C987D-B128-4C37-8322-2F4ADF096ED1}" type="sibTrans" cxnId="{BEEA339D-F9FC-48E8-8E25-7BCD9BB509BA}">
      <dgm:prSet/>
      <dgm:spPr/>
      <dgm:t>
        <a:bodyPr/>
        <a:lstStyle/>
        <a:p>
          <a:endParaRPr lang="en-US"/>
        </a:p>
      </dgm:t>
    </dgm:pt>
    <dgm:pt modelId="{A75769CA-53F4-4103-B085-46AA22F4EB71}">
      <dgm:prSet/>
      <dgm:spPr/>
      <dgm:t>
        <a:bodyPr/>
        <a:lstStyle/>
        <a:p>
          <a:r>
            <a:rPr lang="en-GB"/>
            <a:t>Arts and crafts</a:t>
          </a:r>
          <a:endParaRPr lang="en-US"/>
        </a:p>
      </dgm:t>
    </dgm:pt>
    <dgm:pt modelId="{9513E877-D51C-4987-91F6-30650C6F0FD5}" type="parTrans" cxnId="{09AD1113-1075-46BA-8FBA-D75048D89B2D}">
      <dgm:prSet/>
      <dgm:spPr/>
      <dgm:t>
        <a:bodyPr/>
        <a:lstStyle/>
        <a:p>
          <a:endParaRPr lang="en-US"/>
        </a:p>
      </dgm:t>
    </dgm:pt>
    <dgm:pt modelId="{C987AEC0-1908-445D-8B2E-274D687417F0}" type="sibTrans" cxnId="{09AD1113-1075-46BA-8FBA-D75048D89B2D}">
      <dgm:prSet/>
      <dgm:spPr/>
      <dgm:t>
        <a:bodyPr/>
        <a:lstStyle/>
        <a:p>
          <a:endParaRPr lang="en-US"/>
        </a:p>
      </dgm:t>
    </dgm:pt>
    <dgm:pt modelId="{27F11393-8C7A-4740-8884-937FA808CB06}">
      <dgm:prSet/>
      <dgm:spPr/>
      <dgm:t>
        <a:bodyPr/>
        <a:lstStyle/>
        <a:p>
          <a:r>
            <a:rPr lang="en-GB"/>
            <a:t>Sports games such as football</a:t>
          </a:r>
          <a:endParaRPr lang="en-US"/>
        </a:p>
      </dgm:t>
    </dgm:pt>
    <dgm:pt modelId="{A6DA30C9-C2AF-4BC5-8216-2182DB3A783B}" type="parTrans" cxnId="{3D40217A-E36A-4947-B752-5792BE67CDE7}">
      <dgm:prSet/>
      <dgm:spPr/>
      <dgm:t>
        <a:bodyPr/>
        <a:lstStyle/>
        <a:p>
          <a:endParaRPr lang="en-US"/>
        </a:p>
      </dgm:t>
    </dgm:pt>
    <dgm:pt modelId="{0B882F0E-F693-4BFD-B27C-DDD8720FD11B}" type="sibTrans" cxnId="{3D40217A-E36A-4947-B752-5792BE67CDE7}">
      <dgm:prSet/>
      <dgm:spPr/>
      <dgm:t>
        <a:bodyPr/>
        <a:lstStyle/>
        <a:p>
          <a:endParaRPr lang="en-US"/>
        </a:p>
      </dgm:t>
    </dgm:pt>
    <dgm:pt modelId="{E26B27D3-7E1B-4F6C-80E1-CE209C1AEBF5}">
      <dgm:prSet/>
      <dgm:spPr/>
      <dgm:t>
        <a:bodyPr/>
        <a:lstStyle/>
        <a:p>
          <a:r>
            <a:rPr lang="en-GB"/>
            <a:t>Gardening</a:t>
          </a:r>
          <a:endParaRPr lang="en-US"/>
        </a:p>
      </dgm:t>
    </dgm:pt>
    <dgm:pt modelId="{FEB442A1-CDC6-44F0-975E-7F4CE220D302}" type="parTrans" cxnId="{4FBDE676-2EE5-41C0-916C-5FFBA0FB2896}">
      <dgm:prSet/>
      <dgm:spPr/>
      <dgm:t>
        <a:bodyPr/>
        <a:lstStyle/>
        <a:p>
          <a:endParaRPr lang="en-US"/>
        </a:p>
      </dgm:t>
    </dgm:pt>
    <dgm:pt modelId="{75F76E8D-9DD5-4DD6-967F-1BCBB75FFEBD}" type="sibTrans" cxnId="{4FBDE676-2EE5-41C0-916C-5FFBA0FB2896}">
      <dgm:prSet/>
      <dgm:spPr/>
      <dgm:t>
        <a:bodyPr/>
        <a:lstStyle/>
        <a:p>
          <a:endParaRPr lang="en-US"/>
        </a:p>
      </dgm:t>
    </dgm:pt>
    <dgm:pt modelId="{2B6CDC18-28A3-419E-8C92-E476C087F25C}">
      <dgm:prSet/>
      <dgm:spPr/>
      <dgm:t>
        <a:bodyPr/>
        <a:lstStyle/>
        <a:p>
          <a:r>
            <a:rPr lang="en-GB"/>
            <a:t>Workshops</a:t>
          </a:r>
          <a:endParaRPr lang="en-US"/>
        </a:p>
      </dgm:t>
    </dgm:pt>
    <dgm:pt modelId="{6CF7B6D0-AB36-4E3E-9D10-D3A3C90AFD36}" type="parTrans" cxnId="{7646ED87-F356-49B9-9BEC-2BAF6E502CC6}">
      <dgm:prSet/>
      <dgm:spPr/>
      <dgm:t>
        <a:bodyPr/>
        <a:lstStyle/>
        <a:p>
          <a:endParaRPr lang="en-US"/>
        </a:p>
      </dgm:t>
    </dgm:pt>
    <dgm:pt modelId="{5C2957E2-ED52-4929-A17F-247F323DBF2C}" type="sibTrans" cxnId="{7646ED87-F356-49B9-9BEC-2BAF6E502CC6}">
      <dgm:prSet/>
      <dgm:spPr/>
      <dgm:t>
        <a:bodyPr/>
        <a:lstStyle/>
        <a:p>
          <a:endParaRPr lang="en-US"/>
        </a:p>
      </dgm:t>
    </dgm:pt>
    <dgm:pt modelId="{1FEE6340-2A2D-474C-9327-ACD649A6D55C}">
      <dgm:prSet/>
      <dgm:spPr/>
      <dgm:t>
        <a:bodyPr/>
        <a:lstStyle/>
        <a:p>
          <a:r>
            <a:rPr lang="en-GB"/>
            <a:t>Star program</a:t>
          </a:r>
          <a:endParaRPr lang="en-US"/>
        </a:p>
      </dgm:t>
    </dgm:pt>
    <dgm:pt modelId="{9B601F8E-A741-49F6-A579-F7454F172BB8}" type="parTrans" cxnId="{035D422A-6C79-4D40-A332-3578ECBDAF21}">
      <dgm:prSet/>
      <dgm:spPr/>
      <dgm:t>
        <a:bodyPr/>
        <a:lstStyle/>
        <a:p>
          <a:endParaRPr lang="en-US"/>
        </a:p>
      </dgm:t>
    </dgm:pt>
    <dgm:pt modelId="{82545DBB-348A-41D7-9CB7-0328892C436E}" type="sibTrans" cxnId="{035D422A-6C79-4D40-A332-3578ECBDAF21}">
      <dgm:prSet/>
      <dgm:spPr/>
      <dgm:t>
        <a:bodyPr/>
        <a:lstStyle/>
        <a:p>
          <a:endParaRPr lang="en-US"/>
        </a:p>
      </dgm:t>
    </dgm:pt>
    <dgm:pt modelId="{014B6D8E-104C-46E6-A9EE-84281F22E757}">
      <dgm:prSet/>
      <dgm:spPr/>
      <dgm:t>
        <a:bodyPr/>
        <a:lstStyle/>
        <a:p>
          <a:r>
            <a:rPr lang="en-GB"/>
            <a:t>Residential trips</a:t>
          </a:r>
          <a:endParaRPr lang="en-US"/>
        </a:p>
      </dgm:t>
    </dgm:pt>
    <dgm:pt modelId="{340F2636-D9E5-42FD-B2A6-1BD2713DD874}" type="parTrans" cxnId="{772DB714-CB76-45CD-936D-8419C76D4E8D}">
      <dgm:prSet/>
      <dgm:spPr/>
      <dgm:t>
        <a:bodyPr/>
        <a:lstStyle/>
        <a:p>
          <a:endParaRPr lang="en-US"/>
        </a:p>
      </dgm:t>
    </dgm:pt>
    <dgm:pt modelId="{8C8ED449-F66B-4EF8-AFF0-F6B1B761A631}" type="sibTrans" cxnId="{772DB714-CB76-45CD-936D-8419C76D4E8D}">
      <dgm:prSet/>
      <dgm:spPr/>
      <dgm:t>
        <a:bodyPr/>
        <a:lstStyle/>
        <a:p>
          <a:endParaRPr lang="en-US"/>
        </a:p>
      </dgm:t>
    </dgm:pt>
    <dgm:pt modelId="{7A866889-2DE5-4AE0-A0AD-BDAD06B44A50}">
      <dgm:prSet/>
      <dgm:spPr/>
      <dgm:t>
        <a:bodyPr/>
        <a:lstStyle/>
        <a:p>
          <a:r>
            <a:rPr lang="en-GB"/>
            <a:t>Bowling</a:t>
          </a:r>
          <a:endParaRPr lang="en-US"/>
        </a:p>
      </dgm:t>
    </dgm:pt>
    <dgm:pt modelId="{56954F8B-9432-49F7-A390-3BDFDB748DD2}" type="parTrans" cxnId="{D029E8F8-4A4F-4977-B35F-48B8BC982A52}">
      <dgm:prSet/>
      <dgm:spPr/>
      <dgm:t>
        <a:bodyPr/>
        <a:lstStyle/>
        <a:p>
          <a:endParaRPr lang="en-US"/>
        </a:p>
      </dgm:t>
    </dgm:pt>
    <dgm:pt modelId="{5F9A2D2E-7DE8-4C9B-8F67-F9AABE343C90}" type="sibTrans" cxnId="{D029E8F8-4A4F-4977-B35F-48B8BC982A52}">
      <dgm:prSet/>
      <dgm:spPr/>
      <dgm:t>
        <a:bodyPr/>
        <a:lstStyle/>
        <a:p>
          <a:endParaRPr lang="en-US"/>
        </a:p>
      </dgm:t>
    </dgm:pt>
    <dgm:pt modelId="{0651C016-90EC-4179-B283-4A2B58A26A7F}">
      <dgm:prSet/>
      <dgm:spPr/>
      <dgm:t>
        <a:bodyPr/>
        <a:lstStyle/>
        <a:p>
          <a:r>
            <a:rPr lang="en-GB"/>
            <a:t>Quizzes and bingo </a:t>
          </a:r>
          <a:endParaRPr lang="en-US"/>
        </a:p>
      </dgm:t>
    </dgm:pt>
    <dgm:pt modelId="{87F2AE73-2213-4ED0-B61E-65912B2544C9}" type="parTrans" cxnId="{5F653DDE-3D1C-4613-BC36-96A54961F388}">
      <dgm:prSet/>
      <dgm:spPr/>
      <dgm:t>
        <a:bodyPr/>
        <a:lstStyle/>
        <a:p>
          <a:endParaRPr lang="en-US"/>
        </a:p>
      </dgm:t>
    </dgm:pt>
    <dgm:pt modelId="{CCB96C50-6784-48AA-8184-9BA518E7483C}" type="sibTrans" cxnId="{5F653DDE-3D1C-4613-BC36-96A54961F388}">
      <dgm:prSet/>
      <dgm:spPr/>
      <dgm:t>
        <a:bodyPr/>
        <a:lstStyle/>
        <a:p>
          <a:endParaRPr lang="en-US"/>
        </a:p>
      </dgm:t>
    </dgm:pt>
    <dgm:pt modelId="{57A74D33-CACB-4757-B9D2-C614B7C7168B}" type="pres">
      <dgm:prSet presAssocID="{339A5727-834A-42B1-993F-C52D10B188E3}" presName="diagram" presStyleCnt="0">
        <dgm:presLayoutVars>
          <dgm:dir/>
          <dgm:resizeHandles val="exact"/>
        </dgm:presLayoutVars>
      </dgm:prSet>
      <dgm:spPr/>
    </dgm:pt>
    <dgm:pt modelId="{CAE2CF40-C102-49BF-9293-838B4A356C5B}" type="pres">
      <dgm:prSet presAssocID="{375F2D35-33DA-4838-BE3A-F7DDBF00793F}" presName="node" presStyleLbl="node1" presStyleIdx="0" presStyleCnt="10">
        <dgm:presLayoutVars>
          <dgm:bulletEnabled val="1"/>
        </dgm:presLayoutVars>
      </dgm:prSet>
      <dgm:spPr/>
    </dgm:pt>
    <dgm:pt modelId="{B2E1074E-26BA-4E74-993D-33196E9CC5D0}" type="pres">
      <dgm:prSet presAssocID="{1C007D40-CA71-4846-B6C1-B45CA19A090A}" presName="sibTrans" presStyleCnt="0"/>
      <dgm:spPr/>
    </dgm:pt>
    <dgm:pt modelId="{AAEAA5E2-1BF4-41DC-8268-EE36865CF76E}" type="pres">
      <dgm:prSet presAssocID="{9260200B-DC30-43ED-B1D0-791CA2DCE6AA}" presName="node" presStyleLbl="node1" presStyleIdx="1" presStyleCnt="10">
        <dgm:presLayoutVars>
          <dgm:bulletEnabled val="1"/>
        </dgm:presLayoutVars>
      </dgm:prSet>
      <dgm:spPr/>
    </dgm:pt>
    <dgm:pt modelId="{DEAA7A0F-A210-420F-8771-F6D25D4441D0}" type="pres">
      <dgm:prSet presAssocID="{026C987D-B128-4C37-8322-2F4ADF096ED1}" presName="sibTrans" presStyleCnt="0"/>
      <dgm:spPr/>
    </dgm:pt>
    <dgm:pt modelId="{567A0D37-2602-4C59-B1A3-D72319293187}" type="pres">
      <dgm:prSet presAssocID="{A75769CA-53F4-4103-B085-46AA22F4EB71}" presName="node" presStyleLbl="node1" presStyleIdx="2" presStyleCnt="10">
        <dgm:presLayoutVars>
          <dgm:bulletEnabled val="1"/>
        </dgm:presLayoutVars>
      </dgm:prSet>
      <dgm:spPr/>
    </dgm:pt>
    <dgm:pt modelId="{C28D4B87-5D82-4F0D-A836-367A755FE743}" type="pres">
      <dgm:prSet presAssocID="{C987AEC0-1908-445D-8B2E-274D687417F0}" presName="sibTrans" presStyleCnt="0"/>
      <dgm:spPr/>
    </dgm:pt>
    <dgm:pt modelId="{CC0C1E08-25CA-44DD-B069-DCE0BB442841}" type="pres">
      <dgm:prSet presAssocID="{27F11393-8C7A-4740-8884-937FA808CB06}" presName="node" presStyleLbl="node1" presStyleIdx="3" presStyleCnt="10">
        <dgm:presLayoutVars>
          <dgm:bulletEnabled val="1"/>
        </dgm:presLayoutVars>
      </dgm:prSet>
      <dgm:spPr/>
    </dgm:pt>
    <dgm:pt modelId="{E92764BA-644C-4D60-B8B9-0E6254E75F57}" type="pres">
      <dgm:prSet presAssocID="{0B882F0E-F693-4BFD-B27C-DDD8720FD11B}" presName="sibTrans" presStyleCnt="0"/>
      <dgm:spPr/>
    </dgm:pt>
    <dgm:pt modelId="{4E37DC87-E870-46C8-9F94-4DC8E0543306}" type="pres">
      <dgm:prSet presAssocID="{E26B27D3-7E1B-4F6C-80E1-CE209C1AEBF5}" presName="node" presStyleLbl="node1" presStyleIdx="4" presStyleCnt="10">
        <dgm:presLayoutVars>
          <dgm:bulletEnabled val="1"/>
        </dgm:presLayoutVars>
      </dgm:prSet>
      <dgm:spPr/>
    </dgm:pt>
    <dgm:pt modelId="{D18C789A-E99A-45E4-A9F9-72C53233A13B}" type="pres">
      <dgm:prSet presAssocID="{75F76E8D-9DD5-4DD6-967F-1BCBB75FFEBD}" presName="sibTrans" presStyleCnt="0"/>
      <dgm:spPr/>
    </dgm:pt>
    <dgm:pt modelId="{CCCDB6BB-9EDE-430C-8D06-C3A5231739B4}" type="pres">
      <dgm:prSet presAssocID="{2B6CDC18-28A3-419E-8C92-E476C087F25C}" presName="node" presStyleLbl="node1" presStyleIdx="5" presStyleCnt="10">
        <dgm:presLayoutVars>
          <dgm:bulletEnabled val="1"/>
        </dgm:presLayoutVars>
      </dgm:prSet>
      <dgm:spPr/>
    </dgm:pt>
    <dgm:pt modelId="{DA3BFA58-785B-4E02-AF9D-5DC626E332C9}" type="pres">
      <dgm:prSet presAssocID="{5C2957E2-ED52-4929-A17F-247F323DBF2C}" presName="sibTrans" presStyleCnt="0"/>
      <dgm:spPr/>
    </dgm:pt>
    <dgm:pt modelId="{A44D4041-EC35-43B6-A17E-86AAE07C0BAC}" type="pres">
      <dgm:prSet presAssocID="{1FEE6340-2A2D-474C-9327-ACD649A6D55C}" presName="node" presStyleLbl="node1" presStyleIdx="6" presStyleCnt="10">
        <dgm:presLayoutVars>
          <dgm:bulletEnabled val="1"/>
        </dgm:presLayoutVars>
      </dgm:prSet>
      <dgm:spPr/>
    </dgm:pt>
    <dgm:pt modelId="{AFED61FA-DE75-4C9A-96AF-224C161EC46E}" type="pres">
      <dgm:prSet presAssocID="{82545DBB-348A-41D7-9CB7-0328892C436E}" presName="sibTrans" presStyleCnt="0"/>
      <dgm:spPr/>
    </dgm:pt>
    <dgm:pt modelId="{390F9226-26DF-4075-B9F9-32B316EDB448}" type="pres">
      <dgm:prSet presAssocID="{014B6D8E-104C-46E6-A9EE-84281F22E757}" presName="node" presStyleLbl="node1" presStyleIdx="7" presStyleCnt="10">
        <dgm:presLayoutVars>
          <dgm:bulletEnabled val="1"/>
        </dgm:presLayoutVars>
      </dgm:prSet>
      <dgm:spPr/>
    </dgm:pt>
    <dgm:pt modelId="{963EE306-0C2F-4F2E-ABC9-A80C53547D03}" type="pres">
      <dgm:prSet presAssocID="{8C8ED449-F66B-4EF8-AFF0-F6B1B761A631}" presName="sibTrans" presStyleCnt="0"/>
      <dgm:spPr/>
    </dgm:pt>
    <dgm:pt modelId="{707B868E-75F8-4831-AFA6-4F66BACB97BA}" type="pres">
      <dgm:prSet presAssocID="{7A866889-2DE5-4AE0-A0AD-BDAD06B44A50}" presName="node" presStyleLbl="node1" presStyleIdx="8" presStyleCnt="10">
        <dgm:presLayoutVars>
          <dgm:bulletEnabled val="1"/>
        </dgm:presLayoutVars>
      </dgm:prSet>
      <dgm:spPr/>
    </dgm:pt>
    <dgm:pt modelId="{A633EA3E-094B-42FC-87C9-E731FCC74D9A}" type="pres">
      <dgm:prSet presAssocID="{5F9A2D2E-7DE8-4C9B-8F67-F9AABE343C90}" presName="sibTrans" presStyleCnt="0"/>
      <dgm:spPr/>
    </dgm:pt>
    <dgm:pt modelId="{22FE0FA1-E2B9-454B-B76A-FACC941FCC20}" type="pres">
      <dgm:prSet presAssocID="{0651C016-90EC-4179-B283-4A2B58A26A7F}" presName="node" presStyleLbl="node1" presStyleIdx="9" presStyleCnt="10">
        <dgm:presLayoutVars>
          <dgm:bulletEnabled val="1"/>
        </dgm:presLayoutVars>
      </dgm:prSet>
      <dgm:spPr/>
    </dgm:pt>
  </dgm:ptLst>
  <dgm:cxnLst>
    <dgm:cxn modelId="{C1C8FD00-E45C-4596-AA01-A28F2FEF26D1}" type="presOf" srcId="{1FEE6340-2A2D-474C-9327-ACD649A6D55C}" destId="{A44D4041-EC35-43B6-A17E-86AAE07C0BAC}" srcOrd="0" destOrd="0" presId="urn:microsoft.com/office/officeart/2005/8/layout/default"/>
    <dgm:cxn modelId="{09AD1113-1075-46BA-8FBA-D75048D89B2D}" srcId="{339A5727-834A-42B1-993F-C52D10B188E3}" destId="{A75769CA-53F4-4103-B085-46AA22F4EB71}" srcOrd="2" destOrd="0" parTransId="{9513E877-D51C-4987-91F6-30650C6F0FD5}" sibTransId="{C987AEC0-1908-445D-8B2E-274D687417F0}"/>
    <dgm:cxn modelId="{772DB714-CB76-45CD-936D-8419C76D4E8D}" srcId="{339A5727-834A-42B1-993F-C52D10B188E3}" destId="{014B6D8E-104C-46E6-A9EE-84281F22E757}" srcOrd="7" destOrd="0" parTransId="{340F2636-D9E5-42FD-B2A6-1BD2713DD874}" sibTransId="{8C8ED449-F66B-4EF8-AFF0-F6B1B761A631}"/>
    <dgm:cxn modelId="{B275DC1A-BC04-4E26-B604-292189675CF9}" type="presOf" srcId="{9260200B-DC30-43ED-B1D0-791CA2DCE6AA}" destId="{AAEAA5E2-1BF4-41DC-8268-EE36865CF76E}" srcOrd="0" destOrd="0" presId="urn:microsoft.com/office/officeart/2005/8/layout/default"/>
    <dgm:cxn modelId="{035D422A-6C79-4D40-A332-3578ECBDAF21}" srcId="{339A5727-834A-42B1-993F-C52D10B188E3}" destId="{1FEE6340-2A2D-474C-9327-ACD649A6D55C}" srcOrd="6" destOrd="0" parTransId="{9B601F8E-A741-49F6-A579-F7454F172BB8}" sibTransId="{82545DBB-348A-41D7-9CB7-0328892C436E}"/>
    <dgm:cxn modelId="{94AA7A45-2482-4594-A509-0901AE539716}" type="presOf" srcId="{339A5727-834A-42B1-993F-C52D10B188E3}" destId="{57A74D33-CACB-4757-B9D2-C614B7C7168B}" srcOrd="0" destOrd="0" presId="urn:microsoft.com/office/officeart/2005/8/layout/default"/>
    <dgm:cxn modelId="{3610F268-F853-49C8-84D7-AF991CE19CD0}" type="presOf" srcId="{7A866889-2DE5-4AE0-A0AD-BDAD06B44A50}" destId="{707B868E-75F8-4831-AFA6-4F66BACB97BA}" srcOrd="0" destOrd="0" presId="urn:microsoft.com/office/officeart/2005/8/layout/default"/>
    <dgm:cxn modelId="{4FBDE676-2EE5-41C0-916C-5FFBA0FB2896}" srcId="{339A5727-834A-42B1-993F-C52D10B188E3}" destId="{E26B27D3-7E1B-4F6C-80E1-CE209C1AEBF5}" srcOrd="4" destOrd="0" parTransId="{FEB442A1-CDC6-44F0-975E-7F4CE220D302}" sibTransId="{75F76E8D-9DD5-4DD6-967F-1BCBB75FFEBD}"/>
    <dgm:cxn modelId="{3D40217A-E36A-4947-B752-5792BE67CDE7}" srcId="{339A5727-834A-42B1-993F-C52D10B188E3}" destId="{27F11393-8C7A-4740-8884-937FA808CB06}" srcOrd="3" destOrd="0" parTransId="{A6DA30C9-C2AF-4BC5-8216-2182DB3A783B}" sibTransId="{0B882F0E-F693-4BFD-B27C-DDD8720FD11B}"/>
    <dgm:cxn modelId="{7646ED87-F356-49B9-9BEC-2BAF6E502CC6}" srcId="{339A5727-834A-42B1-993F-C52D10B188E3}" destId="{2B6CDC18-28A3-419E-8C92-E476C087F25C}" srcOrd="5" destOrd="0" parTransId="{6CF7B6D0-AB36-4E3E-9D10-D3A3C90AFD36}" sibTransId="{5C2957E2-ED52-4929-A17F-247F323DBF2C}"/>
    <dgm:cxn modelId="{0875198E-2779-41D0-B03A-3554EC470ED1}" type="presOf" srcId="{014B6D8E-104C-46E6-A9EE-84281F22E757}" destId="{390F9226-26DF-4075-B9F9-32B316EDB448}" srcOrd="0" destOrd="0" presId="urn:microsoft.com/office/officeart/2005/8/layout/default"/>
    <dgm:cxn modelId="{BEEA339D-F9FC-48E8-8E25-7BCD9BB509BA}" srcId="{339A5727-834A-42B1-993F-C52D10B188E3}" destId="{9260200B-DC30-43ED-B1D0-791CA2DCE6AA}" srcOrd="1" destOrd="0" parTransId="{C3AE178E-CDE0-4EBD-9B98-96CCFA157339}" sibTransId="{026C987D-B128-4C37-8322-2F4ADF096ED1}"/>
    <dgm:cxn modelId="{4FE5C8A2-AEFA-47E1-845A-CC9676A64097}" srcId="{339A5727-834A-42B1-993F-C52D10B188E3}" destId="{375F2D35-33DA-4838-BE3A-F7DDBF00793F}" srcOrd="0" destOrd="0" parTransId="{4CFD1C07-87EE-418E-B58B-804E04804FBD}" sibTransId="{1C007D40-CA71-4846-B6C1-B45CA19A090A}"/>
    <dgm:cxn modelId="{14206BAF-812D-4BAF-926D-434F5DB4FFCD}" type="presOf" srcId="{A75769CA-53F4-4103-B085-46AA22F4EB71}" destId="{567A0D37-2602-4C59-B1A3-D72319293187}" srcOrd="0" destOrd="0" presId="urn:microsoft.com/office/officeart/2005/8/layout/default"/>
    <dgm:cxn modelId="{E5B4FAC3-9F34-4C10-8502-0AA0F3C25195}" type="presOf" srcId="{27F11393-8C7A-4740-8884-937FA808CB06}" destId="{CC0C1E08-25CA-44DD-B069-DCE0BB442841}" srcOrd="0" destOrd="0" presId="urn:microsoft.com/office/officeart/2005/8/layout/default"/>
    <dgm:cxn modelId="{5C5537D8-3B8A-4F89-BAF6-F113721DE264}" type="presOf" srcId="{375F2D35-33DA-4838-BE3A-F7DDBF00793F}" destId="{CAE2CF40-C102-49BF-9293-838B4A356C5B}" srcOrd="0" destOrd="0" presId="urn:microsoft.com/office/officeart/2005/8/layout/default"/>
    <dgm:cxn modelId="{D4690DD9-6F24-480F-A7E7-04007E5B9789}" type="presOf" srcId="{2B6CDC18-28A3-419E-8C92-E476C087F25C}" destId="{CCCDB6BB-9EDE-430C-8D06-C3A5231739B4}" srcOrd="0" destOrd="0" presId="urn:microsoft.com/office/officeart/2005/8/layout/default"/>
    <dgm:cxn modelId="{5F653DDE-3D1C-4613-BC36-96A54961F388}" srcId="{339A5727-834A-42B1-993F-C52D10B188E3}" destId="{0651C016-90EC-4179-B283-4A2B58A26A7F}" srcOrd="9" destOrd="0" parTransId="{87F2AE73-2213-4ED0-B61E-65912B2544C9}" sibTransId="{CCB96C50-6784-48AA-8184-9BA518E7483C}"/>
    <dgm:cxn modelId="{4C9C02E0-18FD-4E28-86BF-DD06C14C86C3}" type="presOf" srcId="{E26B27D3-7E1B-4F6C-80E1-CE209C1AEBF5}" destId="{4E37DC87-E870-46C8-9F94-4DC8E0543306}" srcOrd="0" destOrd="0" presId="urn:microsoft.com/office/officeart/2005/8/layout/default"/>
    <dgm:cxn modelId="{184706E4-1E67-4B00-83D8-7DB6C39677D3}" type="presOf" srcId="{0651C016-90EC-4179-B283-4A2B58A26A7F}" destId="{22FE0FA1-E2B9-454B-B76A-FACC941FCC20}" srcOrd="0" destOrd="0" presId="urn:microsoft.com/office/officeart/2005/8/layout/default"/>
    <dgm:cxn modelId="{D029E8F8-4A4F-4977-B35F-48B8BC982A52}" srcId="{339A5727-834A-42B1-993F-C52D10B188E3}" destId="{7A866889-2DE5-4AE0-A0AD-BDAD06B44A50}" srcOrd="8" destOrd="0" parTransId="{56954F8B-9432-49F7-A390-3BDFDB748DD2}" sibTransId="{5F9A2D2E-7DE8-4C9B-8F67-F9AABE343C90}"/>
    <dgm:cxn modelId="{BB6C26E0-4518-4078-BA4D-9A56EE7C1123}" type="presParOf" srcId="{57A74D33-CACB-4757-B9D2-C614B7C7168B}" destId="{CAE2CF40-C102-49BF-9293-838B4A356C5B}" srcOrd="0" destOrd="0" presId="urn:microsoft.com/office/officeart/2005/8/layout/default"/>
    <dgm:cxn modelId="{47832769-5493-4CFB-BDD7-55AC7C571FA0}" type="presParOf" srcId="{57A74D33-CACB-4757-B9D2-C614B7C7168B}" destId="{B2E1074E-26BA-4E74-993D-33196E9CC5D0}" srcOrd="1" destOrd="0" presId="urn:microsoft.com/office/officeart/2005/8/layout/default"/>
    <dgm:cxn modelId="{DD78C88F-D4D7-43F5-8BA8-B82650C0149A}" type="presParOf" srcId="{57A74D33-CACB-4757-B9D2-C614B7C7168B}" destId="{AAEAA5E2-1BF4-41DC-8268-EE36865CF76E}" srcOrd="2" destOrd="0" presId="urn:microsoft.com/office/officeart/2005/8/layout/default"/>
    <dgm:cxn modelId="{90C7A78F-1D73-4B0A-B1A1-E001834DEA38}" type="presParOf" srcId="{57A74D33-CACB-4757-B9D2-C614B7C7168B}" destId="{DEAA7A0F-A210-420F-8771-F6D25D4441D0}" srcOrd="3" destOrd="0" presId="urn:microsoft.com/office/officeart/2005/8/layout/default"/>
    <dgm:cxn modelId="{2895C4B2-102C-4F92-A8F6-08B2E043E2C7}" type="presParOf" srcId="{57A74D33-CACB-4757-B9D2-C614B7C7168B}" destId="{567A0D37-2602-4C59-B1A3-D72319293187}" srcOrd="4" destOrd="0" presId="urn:microsoft.com/office/officeart/2005/8/layout/default"/>
    <dgm:cxn modelId="{05A0996B-7E2A-4004-8B0A-D50AF8BA1A6E}" type="presParOf" srcId="{57A74D33-CACB-4757-B9D2-C614B7C7168B}" destId="{C28D4B87-5D82-4F0D-A836-367A755FE743}" srcOrd="5" destOrd="0" presId="urn:microsoft.com/office/officeart/2005/8/layout/default"/>
    <dgm:cxn modelId="{F36C523F-2686-4571-830A-B6106AA0942C}" type="presParOf" srcId="{57A74D33-CACB-4757-B9D2-C614B7C7168B}" destId="{CC0C1E08-25CA-44DD-B069-DCE0BB442841}" srcOrd="6" destOrd="0" presId="urn:microsoft.com/office/officeart/2005/8/layout/default"/>
    <dgm:cxn modelId="{48403BFC-117B-445D-B90D-D5BD31AFF6C8}" type="presParOf" srcId="{57A74D33-CACB-4757-B9D2-C614B7C7168B}" destId="{E92764BA-644C-4D60-B8B9-0E6254E75F57}" srcOrd="7" destOrd="0" presId="urn:microsoft.com/office/officeart/2005/8/layout/default"/>
    <dgm:cxn modelId="{DD963A6E-F1B2-4974-91ED-4BB8EA227D61}" type="presParOf" srcId="{57A74D33-CACB-4757-B9D2-C614B7C7168B}" destId="{4E37DC87-E870-46C8-9F94-4DC8E0543306}" srcOrd="8" destOrd="0" presId="urn:microsoft.com/office/officeart/2005/8/layout/default"/>
    <dgm:cxn modelId="{A1F6ABAF-3B8C-4DEC-8EE7-2E592C13AD8E}" type="presParOf" srcId="{57A74D33-CACB-4757-B9D2-C614B7C7168B}" destId="{D18C789A-E99A-45E4-A9F9-72C53233A13B}" srcOrd="9" destOrd="0" presId="urn:microsoft.com/office/officeart/2005/8/layout/default"/>
    <dgm:cxn modelId="{27AF8696-D759-41EF-9B9F-F6BAFB710BC8}" type="presParOf" srcId="{57A74D33-CACB-4757-B9D2-C614B7C7168B}" destId="{CCCDB6BB-9EDE-430C-8D06-C3A5231739B4}" srcOrd="10" destOrd="0" presId="urn:microsoft.com/office/officeart/2005/8/layout/default"/>
    <dgm:cxn modelId="{1779B844-0BF2-4A7D-8FBE-0948B069427A}" type="presParOf" srcId="{57A74D33-CACB-4757-B9D2-C614B7C7168B}" destId="{DA3BFA58-785B-4E02-AF9D-5DC626E332C9}" srcOrd="11" destOrd="0" presId="urn:microsoft.com/office/officeart/2005/8/layout/default"/>
    <dgm:cxn modelId="{31490764-F9C5-4924-9903-FF4864A4496C}" type="presParOf" srcId="{57A74D33-CACB-4757-B9D2-C614B7C7168B}" destId="{A44D4041-EC35-43B6-A17E-86AAE07C0BAC}" srcOrd="12" destOrd="0" presId="urn:microsoft.com/office/officeart/2005/8/layout/default"/>
    <dgm:cxn modelId="{FEBD9D40-09FF-43FB-B125-71486D08C06E}" type="presParOf" srcId="{57A74D33-CACB-4757-B9D2-C614B7C7168B}" destId="{AFED61FA-DE75-4C9A-96AF-224C161EC46E}" srcOrd="13" destOrd="0" presId="urn:microsoft.com/office/officeart/2005/8/layout/default"/>
    <dgm:cxn modelId="{0B2D6E19-4E90-4840-8A29-675424A78753}" type="presParOf" srcId="{57A74D33-CACB-4757-B9D2-C614B7C7168B}" destId="{390F9226-26DF-4075-B9F9-32B316EDB448}" srcOrd="14" destOrd="0" presId="urn:microsoft.com/office/officeart/2005/8/layout/default"/>
    <dgm:cxn modelId="{3C1009F2-F9BC-43F7-98A2-6AEB0EB3C345}" type="presParOf" srcId="{57A74D33-CACB-4757-B9D2-C614B7C7168B}" destId="{963EE306-0C2F-4F2E-ABC9-A80C53547D03}" srcOrd="15" destOrd="0" presId="urn:microsoft.com/office/officeart/2005/8/layout/default"/>
    <dgm:cxn modelId="{8674491B-CD69-4677-8A91-5977C15A623A}" type="presParOf" srcId="{57A74D33-CACB-4757-B9D2-C614B7C7168B}" destId="{707B868E-75F8-4831-AFA6-4F66BACB97BA}" srcOrd="16" destOrd="0" presId="urn:microsoft.com/office/officeart/2005/8/layout/default"/>
    <dgm:cxn modelId="{662B44D1-0C2B-4217-B89C-7823C037BA66}" type="presParOf" srcId="{57A74D33-CACB-4757-B9D2-C614B7C7168B}" destId="{A633EA3E-094B-42FC-87C9-E731FCC74D9A}" srcOrd="17" destOrd="0" presId="urn:microsoft.com/office/officeart/2005/8/layout/default"/>
    <dgm:cxn modelId="{8506C3CD-FEBB-4643-A854-045F71DAD43D}" type="presParOf" srcId="{57A74D33-CACB-4757-B9D2-C614B7C7168B}" destId="{22FE0FA1-E2B9-454B-B76A-FACC941FCC20}"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68D09-3634-4844-A262-5D4DA2466C5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FA28D5-F48A-421C-A606-A0595B3B4E10}">
      <dgm:prSet/>
      <dgm:spPr/>
      <dgm:t>
        <a:bodyPr/>
        <a:lstStyle/>
        <a:p>
          <a:pPr>
            <a:defRPr cap="all"/>
          </a:pPr>
          <a:r>
            <a:rPr lang="en-GB"/>
            <a:t>STEP 1 – We would contact CCC housing department and open a homelessness duty case.</a:t>
          </a:r>
          <a:endParaRPr lang="en-US"/>
        </a:p>
      </dgm:t>
    </dgm:pt>
    <dgm:pt modelId="{21B0D5A0-6D54-420C-802D-22D82FD00BFA}" type="parTrans" cxnId="{D0852C44-67C6-46BC-BEEA-15E86E00A1E9}">
      <dgm:prSet/>
      <dgm:spPr/>
      <dgm:t>
        <a:bodyPr/>
        <a:lstStyle/>
        <a:p>
          <a:endParaRPr lang="en-US"/>
        </a:p>
      </dgm:t>
    </dgm:pt>
    <dgm:pt modelId="{241E8B71-23BE-4730-BCDB-832CF6B8A493}" type="sibTrans" cxnId="{D0852C44-67C6-46BC-BEEA-15E86E00A1E9}">
      <dgm:prSet/>
      <dgm:spPr/>
      <dgm:t>
        <a:bodyPr/>
        <a:lstStyle/>
        <a:p>
          <a:endParaRPr lang="en-US"/>
        </a:p>
      </dgm:t>
    </dgm:pt>
    <dgm:pt modelId="{9592BC12-9B0B-446E-8700-BFD7E1BB6037}">
      <dgm:prSet/>
      <dgm:spPr/>
      <dgm:t>
        <a:bodyPr/>
        <a:lstStyle/>
        <a:p>
          <a:pPr>
            <a:defRPr cap="all"/>
          </a:pPr>
          <a:r>
            <a:rPr lang="en-GB"/>
            <a:t>• STEP 2 – You would then explain your situation and how you are being affected. Housing would contact social services if you are under the age of 17 years old. </a:t>
          </a:r>
          <a:endParaRPr lang="en-US"/>
        </a:p>
      </dgm:t>
    </dgm:pt>
    <dgm:pt modelId="{07756819-3689-421D-B257-14FAE7FDEE5E}" type="parTrans" cxnId="{3BE872F1-E162-4C3A-9E73-127180D5BF7E}">
      <dgm:prSet/>
      <dgm:spPr/>
      <dgm:t>
        <a:bodyPr/>
        <a:lstStyle/>
        <a:p>
          <a:endParaRPr lang="en-US"/>
        </a:p>
      </dgm:t>
    </dgm:pt>
    <dgm:pt modelId="{DC6A3E7E-5722-4CDE-83D8-B0D287433BF9}" type="sibTrans" cxnId="{3BE872F1-E162-4C3A-9E73-127180D5BF7E}">
      <dgm:prSet/>
      <dgm:spPr/>
      <dgm:t>
        <a:bodyPr/>
        <a:lstStyle/>
        <a:p>
          <a:endParaRPr lang="en-US"/>
        </a:p>
      </dgm:t>
    </dgm:pt>
    <dgm:pt modelId="{EA216B1F-FE07-400C-B847-F6D6AF87E848}">
      <dgm:prSet/>
      <dgm:spPr/>
      <dgm:t>
        <a:bodyPr/>
        <a:lstStyle/>
        <a:p>
          <a:pPr>
            <a:defRPr cap="all"/>
          </a:pPr>
          <a:r>
            <a:rPr lang="en-GB"/>
            <a:t>• STEP 3 – Housing will want to confirm with family members you are homeless and cannot return home and see if you are have other family members you could stay with and possibly consider mediation </a:t>
          </a:r>
          <a:endParaRPr lang="en-US"/>
        </a:p>
      </dgm:t>
    </dgm:pt>
    <dgm:pt modelId="{DA6BB847-0CD3-417E-A5E5-FE3DA844AD2D}" type="parTrans" cxnId="{BB999F1C-A176-46A0-B2D3-4044C3FB0ED5}">
      <dgm:prSet/>
      <dgm:spPr/>
      <dgm:t>
        <a:bodyPr/>
        <a:lstStyle/>
        <a:p>
          <a:endParaRPr lang="en-US"/>
        </a:p>
      </dgm:t>
    </dgm:pt>
    <dgm:pt modelId="{FE1B82DF-8E3C-4102-BA88-884D4841CB99}" type="sibTrans" cxnId="{BB999F1C-A176-46A0-B2D3-4044C3FB0ED5}">
      <dgm:prSet/>
      <dgm:spPr/>
      <dgm:t>
        <a:bodyPr/>
        <a:lstStyle/>
        <a:p>
          <a:endParaRPr lang="en-US"/>
        </a:p>
      </dgm:t>
    </dgm:pt>
    <dgm:pt modelId="{546F5F67-BB8E-409A-9894-F398D07684B7}" type="pres">
      <dgm:prSet presAssocID="{51468D09-3634-4844-A262-5D4DA2466C51}" presName="root" presStyleCnt="0">
        <dgm:presLayoutVars>
          <dgm:dir/>
          <dgm:resizeHandles val="exact"/>
        </dgm:presLayoutVars>
      </dgm:prSet>
      <dgm:spPr/>
    </dgm:pt>
    <dgm:pt modelId="{630886B9-DE41-44B9-B730-B6FB407836F5}" type="pres">
      <dgm:prSet presAssocID="{B1FA28D5-F48A-421C-A606-A0595B3B4E10}" presName="compNode" presStyleCnt="0"/>
      <dgm:spPr/>
    </dgm:pt>
    <dgm:pt modelId="{70F9E582-D2A2-4E2E-8DC8-D3E52FA6FBFD}" type="pres">
      <dgm:prSet presAssocID="{B1FA28D5-F48A-421C-A606-A0595B3B4E10}" presName="iconBgRect" presStyleLbl="bgShp" presStyleIdx="0" presStyleCnt="3"/>
      <dgm:spPr>
        <a:prstGeom prst="round2DiagRect">
          <a:avLst>
            <a:gd name="adj1" fmla="val 29727"/>
            <a:gd name="adj2" fmla="val 0"/>
          </a:avLst>
        </a:prstGeom>
      </dgm:spPr>
    </dgm:pt>
    <dgm:pt modelId="{1CCBC3F0-3FEC-405B-8F38-E8D6CEC8C14C}" type="pres">
      <dgm:prSet presAssocID="{B1FA28D5-F48A-421C-A606-A0595B3B4E1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21CD5B51-6452-46C8-A23C-5974FAC1B4CD}" type="pres">
      <dgm:prSet presAssocID="{B1FA28D5-F48A-421C-A606-A0595B3B4E10}" presName="spaceRect" presStyleCnt="0"/>
      <dgm:spPr/>
    </dgm:pt>
    <dgm:pt modelId="{A82D7C9C-0583-4B07-8ED1-2C7F80AA7EF2}" type="pres">
      <dgm:prSet presAssocID="{B1FA28D5-F48A-421C-A606-A0595B3B4E10}" presName="textRect" presStyleLbl="revTx" presStyleIdx="0" presStyleCnt="3">
        <dgm:presLayoutVars>
          <dgm:chMax val="1"/>
          <dgm:chPref val="1"/>
        </dgm:presLayoutVars>
      </dgm:prSet>
      <dgm:spPr/>
    </dgm:pt>
    <dgm:pt modelId="{3D75886F-A22D-49CC-BF06-F8E5E9BE1F73}" type="pres">
      <dgm:prSet presAssocID="{241E8B71-23BE-4730-BCDB-832CF6B8A493}" presName="sibTrans" presStyleCnt="0"/>
      <dgm:spPr/>
    </dgm:pt>
    <dgm:pt modelId="{5BEB729C-CB8E-4278-AEA5-C67ACFD8BD75}" type="pres">
      <dgm:prSet presAssocID="{9592BC12-9B0B-446E-8700-BFD7E1BB6037}" presName="compNode" presStyleCnt="0"/>
      <dgm:spPr/>
    </dgm:pt>
    <dgm:pt modelId="{2B659304-D949-4C6E-A228-31F8670913D7}" type="pres">
      <dgm:prSet presAssocID="{9592BC12-9B0B-446E-8700-BFD7E1BB6037}" presName="iconBgRect" presStyleLbl="bgShp" presStyleIdx="1" presStyleCnt="3"/>
      <dgm:spPr>
        <a:prstGeom prst="round2DiagRect">
          <a:avLst>
            <a:gd name="adj1" fmla="val 29727"/>
            <a:gd name="adj2" fmla="val 0"/>
          </a:avLst>
        </a:prstGeom>
      </dgm:spPr>
    </dgm:pt>
    <dgm:pt modelId="{D7291487-0D7C-4323-9C5C-34112F9E79D5}" type="pres">
      <dgm:prSet presAssocID="{9592BC12-9B0B-446E-8700-BFD7E1BB60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B0B1D7B4-7AC9-40D7-BFD3-2995B14CE698}" type="pres">
      <dgm:prSet presAssocID="{9592BC12-9B0B-446E-8700-BFD7E1BB6037}" presName="spaceRect" presStyleCnt="0"/>
      <dgm:spPr/>
    </dgm:pt>
    <dgm:pt modelId="{D709E6D8-206A-4EF9-AC77-518C93AC1681}" type="pres">
      <dgm:prSet presAssocID="{9592BC12-9B0B-446E-8700-BFD7E1BB6037}" presName="textRect" presStyleLbl="revTx" presStyleIdx="1" presStyleCnt="3">
        <dgm:presLayoutVars>
          <dgm:chMax val="1"/>
          <dgm:chPref val="1"/>
        </dgm:presLayoutVars>
      </dgm:prSet>
      <dgm:spPr/>
    </dgm:pt>
    <dgm:pt modelId="{4A20F416-80EB-4535-BEDE-FDC9D806CEEF}" type="pres">
      <dgm:prSet presAssocID="{DC6A3E7E-5722-4CDE-83D8-B0D287433BF9}" presName="sibTrans" presStyleCnt="0"/>
      <dgm:spPr/>
    </dgm:pt>
    <dgm:pt modelId="{DAAA652A-DCDE-4756-83DF-A57784AEFB78}" type="pres">
      <dgm:prSet presAssocID="{EA216B1F-FE07-400C-B847-F6D6AF87E848}" presName="compNode" presStyleCnt="0"/>
      <dgm:spPr/>
    </dgm:pt>
    <dgm:pt modelId="{D02CE0FC-EB18-42B2-AA56-1C458A7A99F8}" type="pres">
      <dgm:prSet presAssocID="{EA216B1F-FE07-400C-B847-F6D6AF87E848}" presName="iconBgRect" presStyleLbl="bgShp" presStyleIdx="2" presStyleCnt="3"/>
      <dgm:spPr>
        <a:prstGeom prst="round2DiagRect">
          <a:avLst>
            <a:gd name="adj1" fmla="val 29727"/>
            <a:gd name="adj2" fmla="val 0"/>
          </a:avLst>
        </a:prstGeom>
      </dgm:spPr>
    </dgm:pt>
    <dgm:pt modelId="{2E54733F-4C34-4A0D-85D3-1406220750A7}" type="pres">
      <dgm:prSet presAssocID="{EA216B1F-FE07-400C-B847-F6D6AF87E8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6FE0414A-7C7B-4BD9-87E0-69FB614757A5}" type="pres">
      <dgm:prSet presAssocID="{EA216B1F-FE07-400C-B847-F6D6AF87E848}" presName="spaceRect" presStyleCnt="0"/>
      <dgm:spPr/>
    </dgm:pt>
    <dgm:pt modelId="{0AD101CB-D451-4CB9-8E13-76951DFA20CA}" type="pres">
      <dgm:prSet presAssocID="{EA216B1F-FE07-400C-B847-F6D6AF87E848}" presName="textRect" presStyleLbl="revTx" presStyleIdx="2" presStyleCnt="3">
        <dgm:presLayoutVars>
          <dgm:chMax val="1"/>
          <dgm:chPref val="1"/>
        </dgm:presLayoutVars>
      </dgm:prSet>
      <dgm:spPr/>
    </dgm:pt>
  </dgm:ptLst>
  <dgm:cxnLst>
    <dgm:cxn modelId="{BB999F1C-A176-46A0-B2D3-4044C3FB0ED5}" srcId="{51468D09-3634-4844-A262-5D4DA2466C51}" destId="{EA216B1F-FE07-400C-B847-F6D6AF87E848}" srcOrd="2" destOrd="0" parTransId="{DA6BB847-0CD3-417E-A5E5-FE3DA844AD2D}" sibTransId="{FE1B82DF-8E3C-4102-BA88-884D4841CB99}"/>
    <dgm:cxn modelId="{4B8A8F3E-83DD-45A2-AB4D-AB58F9290AC6}" type="presOf" srcId="{51468D09-3634-4844-A262-5D4DA2466C51}" destId="{546F5F67-BB8E-409A-9894-F398D07684B7}" srcOrd="0" destOrd="0" presId="urn:microsoft.com/office/officeart/2018/5/layout/IconLeafLabelList"/>
    <dgm:cxn modelId="{D0852C44-67C6-46BC-BEEA-15E86E00A1E9}" srcId="{51468D09-3634-4844-A262-5D4DA2466C51}" destId="{B1FA28D5-F48A-421C-A606-A0595B3B4E10}" srcOrd="0" destOrd="0" parTransId="{21B0D5A0-6D54-420C-802D-22D82FD00BFA}" sibTransId="{241E8B71-23BE-4730-BCDB-832CF6B8A493}"/>
    <dgm:cxn modelId="{638FF547-4949-480D-B895-415541F649A5}" type="presOf" srcId="{EA216B1F-FE07-400C-B847-F6D6AF87E848}" destId="{0AD101CB-D451-4CB9-8E13-76951DFA20CA}" srcOrd="0" destOrd="0" presId="urn:microsoft.com/office/officeart/2018/5/layout/IconLeafLabelList"/>
    <dgm:cxn modelId="{F34F366F-1320-4C49-82B8-E4F9052B1D2D}" type="presOf" srcId="{9592BC12-9B0B-446E-8700-BFD7E1BB6037}" destId="{D709E6D8-206A-4EF9-AC77-518C93AC1681}" srcOrd="0" destOrd="0" presId="urn:microsoft.com/office/officeart/2018/5/layout/IconLeafLabelList"/>
    <dgm:cxn modelId="{9127786F-C086-41E3-B399-75A66314B3AF}" type="presOf" srcId="{B1FA28D5-F48A-421C-A606-A0595B3B4E10}" destId="{A82D7C9C-0583-4B07-8ED1-2C7F80AA7EF2}" srcOrd="0" destOrd="0" presId="urn:microsoft.com/office/officeart/2018/5/layout/IconLeafLabelList"/>
    <dgm:cxn modelId="{3BE872F1-E162-4C3A-9E73-127180D5BF7E}" srcId="{51468D09-3634-4844-A262-5D4DA2466C51}" destId="{9592BC12-9B0B-446E-8700-BFD7E1BB6037}" srcOrd="1" destOrd="0" parTransId="{07756819-3689-421D-B257-14FAE7FDEE5E}" sibTransId="{DC6A3E7E-5722-4CDE-83D8-B0D287433BF9}"/>
    <dgm:cxn modelId="{830043B5-C665-4881-AC52-51F55CC90E40}" type="presParOf" srcId="{546F5F67-BB8E-409A-9894-F398D07684B7}" destId="{630886B9-DE41-44B9-B730-B6FB407836F5}" srcOrd="0" destOrd="0" presId="urn:microsoft.com/office/officeart/2018/5/layout/IconLeafLabelList"/>
    <dgm:cxn modelId="{AC453FCB-38FD-470F-8057-F8A129F0827F}" type="presParOf" srcId="{630886B9-DE41-44B9-B730-B6FB407836F5}" destId="{70F9E582-D2A2-4E2E-8DC8-D3E52FA6FBFD}" srcOrd="0" destOrd="0" presId="urn:microsoft.com/office/officeart/2018/5/layout/IconLeafLabelList"/>
    <dgm:cxn modelId="{76538DDE-EC67-4ADB-92A1-960DBD21D0D1}" type="presParOf" srcId="{630886B9-DE41-44B9-B730-B6FB407836F5}" destId="{1CCBC3F0-3FEC-405B-8F38-E8D6CEC8C14C}" srcOrd="1" destOrd="0" presId="urn:microsoft.com/office/officeart/2018/5/layout/IconLeafLabelList"/>
    <dgm:cxn modelId="{FAB43863-D63C-45BA-81BB-246C4F75948F}" type="presParOf" srcId="{630886B9-DE41-44B9-B730-B6FB407836F5}" destId="{21CD5B51-6452-46C8-A23C-5974FAC1B4CD}" srcOrd="2" destOrd="0" presId="urn:microsoft.com/office/officeart/2018/5/layout/IconLeafLabelList"/>
    <dgm:cxn modelId="{5B261788-C4BA-4945-98E7-E3B69A9DDFD9}" type="presParOf" srcId="{630886B9-DE41-44B9-B730-B6FB407836F5}" destId="{A82D7C9C-0583-4B07-8ED1-2C7F80AA7EF2}" srcOrd="3" destOrd="0" presId="urn:microsoft.com/office/officeart/2018/5/layout/IconLeafLabelList"/>
    <dgm:cxn modelId="{475AF3EB-8937-4165-8A1E-C18CD662CB35}" type="presParOf" srcId="{546F5F67-BB8E-409A-9894-F398D07684B7}" destId="{3D75886F-A22D-49CC-BF06-F8E5E9BE1F73}" srcOrd="1" destOrd="0" presId="urn:microsoft.com/office/officeart/2018/5/layout/IconLeafLabelList"/>
    <dgm:cxn modelId="{C119CBF2-9794-49A1-B1E6-447CC39A14F1}" type="presParOf" srcId="{546F5F67-BB8E-409A-9894-F398D07684B7}" destId="{5BEB729C-CB8E-4278-AEA5-C67ACFD8BD75}" srcOrd="2" destOrd="0" presId="urn:microsoft.com/office/officeart/2018/5/layout/IconLeafLabelList"/>
    <dgm:cxn modelId="{FFB59083-BD51-4524-9A27-80CB36881F5F}" type="presParOf" srcId="{5BEB729C-CB8E-4278-AEA5-C67ACFD8BD75}" destId="{2B659304-D949-4C6E-A228-31F8670913D7}" srcOrd="0" destOrd="0" presId="urn:microsoft.com/office/officeart/2018/5/layout/IconLeafLabelList"/>
    <dgm:cxn modelId="{0406477E-00F7-4202-9DF9-1338545CA0B4}" type="presParOf" srcId="{5BEB729C-CB8E-4278-AEA5-C67ACFD8BD75}" destId="{D7291487-0D7C-4323-9C5C-34112F9E79D5}" srcOrd="1" destOrd="0" presId="urn:microsoft.com/office/officeart/2018/5/layout/IconLeafLabelList"/>
    <dgm:cxn modelId="{E49A8480-DDFA-46D0-AEFE-9DB98318F4CA}" type="presParOf" srcId="{5BEB729C-CB8E-4278-AEA5-C67ACFD8BD75}" destId="{B0B1D7B4-7AC9-40D7-BFD3-2995B14CE698}" srcOrd="2" destOrd="0" presId="urn:microsoft.com/office/officeart/2018/5/layout/IconLeafLabelList"/>
    <dgm:cxn modelId="{C4C841CF-07F4-4843-BB66-7C029BAAF3E9}" type="presParOf" srcId="{5BEB729C-CB8E-4278-AEA5-C67ACFD8BD75}" destId="{D709E6D8-206A-4EF9-AC77-518C93AC1681}" srcOrd="3" destOrd="0" presId="urn:microsoft.com/office/officeart/2018/5/layout/IconLeafLabelList"/>
    <dgm:cxn modelId="{49735310-6FAA-48D9-BAFE-561ED511B76C}" type="presParOf" srcId="{546F5F67-BB8E-409A-9894-F398D07684B7}" destId="{4A20F416-80EB-4535-BEDE-FDC9D806CEEF}" srcOrd="3" destOrd="0" presId="urn:microsoft.com/office/officeart/2018/5/layout/IconLeafLabelList"/>
    <dgm:cxn modelId="{5E3893DD-F79C-4389-95D0-CAEA8A86E913}" type="presParOf" srcId="{546F5F67-BB8E-409A-9894-F398D07684B7}" destId="{DAAA652A-DCDE-4756-83DF-A57784AEFB78}" srcOrd="4" destOrd="0" presId="urn:microsoft.com/office/officeart/2018/5/layout/IconLeafLabelList"/>
    <dgm:cxn modelId="{38B858DC-734B-4650-B622-233DB056ABE7}" type="presParOf" srcId="{DAAA652A-DCDE-4756-83DF-A57784AEFB78}" destId="{D02CE0FC-EB18-42B2-AA56-1C458A7A99F8}" srcOrd="0" destOrd="0" presId="urn:microsoft.com/office/officeart/2018/5/layout/IconLeafLabelList"/>
    <dgm:cxn modelId="{CA9225FE-5E5A-44D8-8634-7BB007F54D73}" type="presParOf" srcId="{DAAA652A-DCDE-4756-83DF-A57784AEFB78}" destId="{2E54733F-4C34-4A0D-85D3-1406220750A7}" srcOrd="1" destOrd="0" presId="urn:microsoft.com/office/officeart/2018/5/layout/IconLeafLabelList"/>
    <dgm:cxn modelId="{6173C52B-7182-43D8-A93E-C7E89BD26D1B}" type="presParOf" srcId="{DAAA652A-DCDE-4756-83DF-A57784AEFB78}" destId="{6FE0414A-7C7B-4BD9-87E0-69FB614757A5}" srcOrd="2" destOrd="0" presId="urn:microsoft.com/office/officeart/2018/5/layout/IconLeafLabelList"/>
    <dgm:cxn modelId="{D54EEFFF-56F7-4B8D-A92F-C5BCA11248A0}" type="presParOf" srcId="{DAAA652A-DCDE-4756-83DF-A57784AEFB78}" destId="{0AD101CB-D451-4CB9-8E13-76951DFA20CA}"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EC5202-4567-43EA-A612-DF8D213FFC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9D819B-EF97-421C-9DF8-BF923A9A8061}">
      <dgm:prSet/>
      <dgm:spPr/>
      <dgm:t>
        <a:bodyPr/>
        <a:lstStyle/>
        <a:p>
          <a:r>
            <a:rPr lang="en-GB"/>
            <a:t>Very limited availability due to the demands of housing and housing crisis. </a:t>
          </a:r>
          <a:endParaRPr lang="en-US"/>
        </a:p>
      </dgm:t>
    </dgm:pt>
    <dgm:pt modelId="{67D8CE4A-4ECA-4CB0-9570-906875230F02}" type="parTrans" cxnId="{0100F60F-9083-4E6C-9D2D-746552EC5817}">
      <dgm:prSet/>
      <dgm:spPr/>
      <dgm:t>
        <a:bodyPr/>
        <a:lstStyle/>
        <a:p>
          <a:endParaRPr lang="en-US"/>
        </a:p>
      </dgm:t>
    </dgm:pt>
    <dgm:pt modelId="{96C6BC40-285A-40B9-AF4B-FC419925BBF3}" type="sibTrans" cxnId="{0100F60F-9083-4E6C-9D2D-746552EC5817}">
      <dgm:prSet/>
      <dgm:spPr/>
      <dgm:t>
        <a:bodyPr/>
        <a:lstStyle/>
        <a:p>
          <a:endParaRPr lang="en-US"/>
        </a:p>
      </dgm:t>
    </dgm:pt>
    <dgm:pt modelId="{6C718A7C-98E4-4710-9254-A4ECAD48DF7C}">
      <dgm:prSet/>
      <dgm:spPr/>
      <dgm:t>
        <a:bodyPr/>
        <a:lstStyle/>
        <a:p>
          <a:r>
            <a:rPr lang="en-GB"/>
            <a:t>We would sometime refer to a panel where your name would be up for discussion and what was available in the area and the needs of the young person</a:t>
          </a:r>
          <a:endParaRPr lang="en-US"/>
        </a:p>
      </dgm:t>
    </dgm:pt>
    <dgm:pt modelId="{C5858E24-0DCC-46F0-8DC6-B0623F75ECDE}" type="parTrans" cxnId="{3035F620-C745-4E58-88D1-847BDB8DB3AC}">
      <dgm:prSet/>
      <dgm:spPr/>
      <dgm:t>
        <a:bodyPr/>
        <a:lstStyle/>
        <a:p>
          <a:endParaRPr lang="en-US"/>
        </a:p>
      </dgm:t>
    </dgm:pt>
    <dgm:pt modelId="{81D7C6C3-8751-4643-884B-6C1DA6ACC5CF}" type="sibTrans" cxnId="{3035F620-C745-4E58-88D1-847BDB8DB3AC}">
      <dgm:prSet/>
      <dgm:spPr/>
      <dgm:t>
        <a:bodyPr/>
        <a:lstStyle/>
        <a:p>
          <a:endParaRPr lang="en-US"/>
        </a:p>
      </dgm:t>
    </dgm:pt>
    <dgm:pt modelId="{4F9D6114-50B7-426C-ACCF-A5A9511BDBA5}">
      <dgm:prSet/>
      <dgm:spPr/>
      <dgm:t>
        <a:bodyPr/>
        <a:lstStyle/>
        <a:p>
          <a:r>
            <a:rPr lang="en-GB"/>
            <a:t>What is available?</a:t>
          </a:r>
          <a:endParaRPr lang="en-US"/>
        </a:p>
      </dgm:t>
    </dgm:pt>
    <dgm:pt modelId="{EA69B362-2145-4EC5-A82B-C055ED637FD0}" type="parTrans" cxnId="{AE1E5066-5D47-4216-8812-FF0B06DB1370}">
      <dgm:prSet/>
      <dgm:spPr/>
      <dgm:t>
        <a:bodyPr/>
        <a:lstStyle/>
        <a:p>
          <a:endParaRPr lang="en-US"/>
        </a:p>
      </dgm:t>
    </dgm:pt>
    <dgm:pt modelId="{F92AF4F9-4E75-494E-8279-894BFECC46BB}" type="sibTrans" cxnId="{AE1E5066-5D47-4216-8812-FF0B06DB1370}">
      <dgm:prSet/>
      <dgm:spPr/>
      <dgm:t>
        <a:bodyPr/>
        <a:lstStyle/>
        <a:p>
          <a:endParaRPr lang="en-US"/>
        </a:p>
      </dgm:t>
    </dgm:pt>
    <dgm:pt modelId="{A0764226-07CD-4AF0-A047-1E31B06CB419}" type="pres">
      <dgm:prSet presAssocID="{15EC5202-4567-43EA-A612-DF8D213FFC22}" presName="root" presStyleCnt="0">
        <dgm:presLayoutVars>
          <dgm:dir/>
          <dgm:resizeHandles val="exact"/>
        </dgm:presLayoutVars>
      </dgm:prSet>
      <dgm:spPr/>
    </dgm:pt>
    <dgm:pt modelId="{778B1EBF-5F1C-4DF1-9BE9-686AE1500F1D}" type="pres">
      <dgm:prSet presAssocID="{CF9D819B-EF97-421C-9DF8-BF923A9A8061}" presName="compNode" presStyleCnt="0"/>
      <dgm:spPr/>
    </dgm:pt>
    <dgm:pt modelId="{B6F2A8E4-14F2-4CF8-9F2B-81B47BC69E45}" type="pres">
      <dgm:prSet presAssocID="{CF9D819B-EF97-421C-9DF8-BF923A9A8061}" presName="bgRect" presStyleLbl="bgShp" presStyleIdx="0" presStyleCnt="3"/>
      <dgm:spPr/>
    </dgm:pt>
    <dgm:pt modelId="{22843A56-6E38-4933-997A-1AD3DE10D54B}" type="pres">
      <dgm:prSet presAssocID="{CF9D819B-EF97-421C-9DF8-BF923A9A80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33F7FF6B-03E4-4131-84C8-9A85B6DCDBFD}" type="pres">
      <dgm:prSet presAssocID="{CF9D819B-EF97-421C-9DF8-BF923A9A8061}" presName="spaceRect" presStyleCnt="0"/>
      <dgm:spPr/>
    </dgm:pt>
    <dgm:pt modelId="{A16D1AE3-E9B8-4427-B3BE-40933F1305B4}" type="pres">
      <dgm:prSet presAssocID="{CF9D819B-EF97-421C-9DF8-BF923A9A8061}" presName="parTx" presStyleLbl="revTx" presStyleIdx="0" presStyleCnt="3">
        <dgm:presLayoutVars>
          <dgm:chMax val="0"/>
          <dgm:chPref val="0"/>
        </dgm:presLayoutVars>
      </dgm:prSet>
      <dgm:spPr/>
    </dgm:pt>
    <dgm:pt modelId="{D2B7C27A-45D9-44A6-8B78-5B6CAD328442}" type="pres">
      <dgm:prSet presAssocID="{96C6BC40-285A-40B9-AF4B-FC419925BBF3}" presName="sibTrans" presStyleCnt="0"/>
      <dgm:spPr/>
    </dgm:pt>
    <dgm:pt modelId="{DB10493F-6050-4E98-B945-AB540B39224D}" type="pres">
      <dgm:prSet presAssocID="{6C718A7C-98E4-4710-9254-A4ECAD48DF7C}" presName="compNode" presStyleCnt="0"/>
      <dgm:spPr/>
    </dgm:pt>
    <dgm:pt modelId="{D91BADF1-A2B0-4EF1-987F-4574F2793569}" type="pres">
      <dgm:prSet presAssocID="{6C718A7C-98E4-4710-9254-A4ECAD48DF7C}" presName="bgRect" presStyleLbl="bgShp" presStyleIdx="1" presStyleCnt="3"/>
      <dgm:spPr/>
    </dgm:pt>
    <dgm:pt modelId="{ECE524C9-CE50-4A6E-B48D-CECC49FB9283}" type="pres">
      <dgm:prSet presAssocID="{6C718A7C-98E4-4710-9254-A4ECAD48DF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F1A174C2-A799-4CC3-B019-06C6FAA2C66D}" type="pres">
      <dgm:prSet presAssocID="{6C718A7C-98E4-4710-9254-A4ECAD48DF7C}" presName="spaceRect" presStyleCnt="0"/>
      <dgm:spPr/>
    </dgm:pt>
    <dgm:pt modelId="{8184F218-946E-4C62-9096-6BEED82D0C49}" type="pres">
      <dgm:prSet presAssocID="{6C718A7C-98E4-4710-9254-A4ECAD48DF7C}" presName="parTx" presStyleLbl="revTx" presStyleIdx="1" presStyleCnt="3">
        <dgm:presLayoutVars>
          <dgm:chMax val="0"/>
          <dgm:chPref val="0"/>
        </dgm:presLayoutVars>
      </dgm:prSet>
      <dgm:spPr/>
    </dgm:pt>
    <dgm:pt modelId="{F3D922FD-6A16-4AC1-AE46-36113BCAFF4C}" type="pres">
      <dgm:prSet presAssocID="{81D7C6C3-8751-4643-884B-6C1DA6ACC5CF}" presName="sibTrans" presStyleCnt="0"/>
      <dgm:spPr/>
    </dgm:pt>
    <dgm:pt modelId="{6873C60A-E026-46D0-9B3F-185E5A5C4F5A}" type="pres">
      <dgm:prSet presAssocID="{4F9D6114-50B7-426C-ACCF-A5A9511BDBA5}" presName="compNode" presStyleCnt="0"/>
      <dgm:spPr/>
    </dgm:pt>
    <dgm:pt modelId="{D457711F-19AA-43FB-8A0E-E5DF910D6F44}" type="pres">
      <dgm:prSet presAssocID="{4F9D6114-50B7-426C-ACCF-A5A9511BDBA5}" presName="bgRect" presStyleLbl="bgShp" presStyleIdx="2" presStyleCnt="3"/>
      <dgm:spPr/>
    </dgm:pt>
    <dgm:pt modelId="{7D32A965-E6FA-459C-BA44-799DD5C0E3A9}" type="pres">
      <dgm:prSet presAssocID="{4F9D6114-50B7-426C-ACCF-A5A9511BDB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95B783A8-6207-4207-92C6-0BCB7AB5F063}" type="pres">
      <dgm:prSet presAssocID="{4F9D6114-50B7-426C-ACCF-A5A9511BDBA5}" presName="spaceRect" presStyleCnt="0"/>
      <dgm:spPr/>
    </dgm:pt>
    <dgm:pt modelId="{013563D8-51BD-4CC4-A5BF-515FB70B9569}" type="pres">
      <dgm:prSet presAssocID="{4F9D6114-50B7-426C-ACCF-A5A9511BDBA5}" presName="parTx" presStyleLbl="revTx" presStyleIdx="2" presStyleCnt="3">
        <dgm:presLayoutVars>
          <dgm:chMax val="0"/>
          <dgm:chPref val="0"/>
        </dgm:presLayoutVars>
      </dgm:prSet>
      <dgm:spPr/>
    </dgm:pt>
  </dgm:ptLst>
  <dgm:cxnLst>
    <dgm:cxn modelId="{0100F60F-9083-4E6C-9D2D-746552EC5817}" srcId="{15EC5202-4567-43EA-A612-DF8D213FFC22}" destId="{CF9D819B-EF97-421C-9DF8-BF923A9A8061}" srcOrd="0" destOrd="0" parTransId="{67D8CE4A-4ECA-4CB0-9570-906875230F02}" sibTransId="{96C6BC40-285A-40B9-AF4B-FC419925BBF3}"/>
    <dgm:cxn modelId="{26222F1B-091F-4ED2-A60D-7F072EBE789D}" type="presOf" srcId="{CF9D819B-EF97-421C-9DF8-BF923A9A8061}" destId="{A16D1AE3-E9B8-4427-B3BE-40933F1305B4}" srcOrd="0" destOrd="0" presId="urn:microsoft.com/office/officeart/2018/2/layout/IconVerticalSolidList"/>
    <dgm:cxn modelId="{3035F620-C745-4E58-88D1-847BDB8DB3AC}" srcId="{15EC5202-4567-43EA-A612-DF8D213FFC22}" destId="{6C718A7C-98E4-4710-9254-A4ECAD48DF7C}" srcOrd="1" destOrd="0" parTransId="{C5858E24-0DCC-46F0-8DC6-B0623F75ECDE}" sibTransId="{81D7C6C3-8751-4643-884B-6C1DA6ACC5CF}"/>
    <dgm:cxn modelId="{AE1E5066-5D47-4216-8812-FF0B06DB1370}" srcId="{15EC5202-4567-43EA-A612-DF8D213FFC22}" destId="{4F9D6114-50B7-426C-ACCF-A5A9511BDBA5}" srcOrd="2" destOrd="0" parTransId="{EA69B362-2145-4EC5-A82B-C055ED637FD0}" sibTransId="{F92AF4F9-4E75-494E-8279-894BFECC46BB}"/>
    <dgm:cxn modelId="{38337E58-64CB-4605-B8ED-6235A5796EAB}" type="presOf" srcId="{4F9D6114-50B7-426C-ACCF-A5A9511BDBA5}" destId="{013563D8-51BD-4CC4-A5BF-515FB70B9569}" srcOrd="0" destOrd="0" presId="urn:microsoft.com/office/officeart/2018/2/layout/IconVerticalSolidList"/>
    <dgm:cxn modelId="{C2515799-4961-4106-9905-57E5CAF8024D}" type="presOf" srcId="{6C718A7C-98E4-4710-9254-A4ECAD48DF7C}" destId="{8184F218-946E-4C62-9096-6BEED82D0C49}" srcOrd="0" destOrd="0" presId="urn:microsoft.com/office/officeart/2018/2/layout/IconVerticalSolidList"/>
    <dgm:cxn modelId="{CE7406F3-DCA4-41E2-951E-BAC8187567D3}" type="presOf" srcId="{15EC5202-4567-43EA-A612-DF8D213FFC22}" destId="{A0764226-07CD-4AF0-A047-1E31B06CB419}" srcOrd="0" destOrd="0" presId="urn:microsoft.com/office/officeart/2018/2/layout/IconVerticalSolidList"/>
    <dgm:cxn modelId="{1535490C-52AB-41FE-9EE2-799287B50F64}" type="presParOf" srcId="{A0764226-07CD-4AF0-A047-1E31B06CB419}" destId="{778B1EBF-5F1C-4DF1-9BE9-686AE1500F1D}" srcOrd="0" destOrd="0" presId="urn:microsoft.com/office/officeart/2018/2/layout/IconVerticalSolidList"/>
    <dgm:cxn modelId="{A71C999C-7E57-4C19-92D6-A0D9E281ECED}" type="presParOf" srcId="{778B1EBF-5F1C-4DF1-9BE9-686AE1500F1D}" destId="{B6F2A8E4-14F2-4CF8-9F2B-81B47BC69E45}" srcOrd="0" destOrd="0" presId="urn:microsoft.com/office/officeart/2018/2/layout/IconVerticalSolidList"/>
    <dgm:cxn modelId="{C5C8A152-0DB8-45EF-B941-4BF3B7291243}" type="presParOf" srcId="{778B1EBF-5F1C-4DF1-9BE9-686AE1500F1D}" destId="{22843A56-6E38-4933-997A-1AD3DE10D54B}" srcOrd="1" destOrd="0" presId="urn:microsoft.com/office/officeart/2018/2/layout/IconVerticalSolidList"/>
    <dgm:cxn modelId="{142364A7-FBA5-4EB6-9128-7F58B07AA338}" type="presParOf" srcId="{778B1EBF-5F1C-4DF1-9BE9-686AE1500F1D}" destId="{33F7FF6B-03E4-4131-84C8-9A85B6DCDBFD}" srcOrd="2" destOrd="0" presId="urn:microsoft.com/office/officeart/2018/2/layout/IconVerticalSolidList"/>
    <dgm:cxn modelId="{B95C3CA9-AE73-4D9A-8940-F4F183E5AE2C}" type="presParOf" srcId="{778B1EBF-5F1C-4DF1-9BE9-686AE1500F1D}" destId="{A16D1AE3-E9B8-4427-B3BE-40933F1305B4}" srcOrd="3" destOrd="0" presId="urn:microsoft.com/office/officeart/2018/2/layout/IconVerticalSolidList"/>
    <dgm:cxn modelId="{8248A92B-6CE0-4CF2-8A98-A04E91B4268B}" type="presParOf" srcId="{A0764226-07CD-4AF0-A047-1E31B06CB419}" destId="{D2B7C27A-45D9-44A6-8B78-5B6CAD328442}" srcOrd="1" destOrd="0" presId="urn:microsoft.com/office/officeart/2018/2/layout/IconVerticalSolidList"/>
    <dgm:cxn modelId="{3EFB9A75-205C-4B76-AB62-34E1DE3D15F8}" type="presParOf" srcId="{A0764226-07CD-4AF0-A047-1E31B06CB419}" destId="{DB10493F-6050-4E98-B945-AB540B39224D}" srcOrd="2" destOrd="0" presId="urn:microsoft.com/office/officeart/2018/2/layout/IconVerticalSolidList"/>
    <dgm:cxn modelId="{49EF2A11-3EE4-42FE-B855-E565E6E89F80}" type="presParOf" srcId="{DB10493F-6050-4E98-B945-AB540B39224D}" destId="{D91BADF1-A2B0-4EF1-987F-4574F2793569}" srcOrd="0" destOrd="0" presId="urn:microsoft.com/office/officeart/2018/2/layout/IconVerticalSolidList"/>
    <dgm:cxn modelId="{6FD291A5-979B-40EB-A104-419ED2CFED12}" type="presParOf" srcId="{DB10493F-6050-4E98-B945-AB540B39224D}" destId="{ECE524C9-CE50-4A6E-B48D-CECC49FB9283}" srcOrd="1" destOrd="0" presId="urn:microsoft.com/office/officeart/2018/2/layout/IconVerticalSolidList"/>
    <dgm:cxn modelId="{B54A718D-22DC-486E-A132-A9A7498E0193}" type="presParOf" srcId="{DB10493F-6050-4E98-B945-AB540B39224D}" destId="{F1A174C2-A799-4CC3-B019-06C6FAA2C66D}" srcOrd="2" destOrd="0" presId="urn:microsoft.com/office/officeart/2018/2/layout/IconVerticalSolidList"/>
    <dgm:cxn modelId="{3B440517-3417-4C4F-B47F-AA3E0036F63F}" type="presParOf" srcId="{DB10493F-6050-4E98-B945-AB540B39224D}" destId="{8184F218-946E-4C62-9096-6BEED82D0C49}" srcOrd="3" destOrd="0" presId="urn:microsoft.com/office/officeart/2018/2/layout/IconVerticalSolidList"/>
    <dgm:cxn modelId="{A60CCB11-6597-40B9-A067-DCAC72B70404}" type="presParOf" srcId="{A0764226-07CD-4AF0-A047-1E31B06CB419}" destId="{F3D922FD-6A16-4AC1-AE46-36113BCAFF4C}" srcOrd="3" destOrd="0" presId="urn:microsoft.com/office/officeart/2018/2/layout/IconVerticalSolidList"/>
    <dgm:cxn modelId="{13863B27-C6B2-48E2-8735-89038CDFE9AC}" type="presParOf" srcId="{A0764226-07CD-4AF0-A047-1E31B06CB419}" destId="{6873C60A-E026-46D0-9B3F-185E5A5C4F5A}" srcOrd="4" destOrd="0" presId="urn:microsoft.com/office/officeart/2018/2/layout/IconVerticalSolidList"/>
    <dgm:cxn modelId="{39EB39CA-4610-4B93-A418-F2A6E6601F9B}" type="presParOf" srcId="{6873C60A-E026-46D0-9B3F-185E5A5C4F5A}" destId="{D457711F-19AA-43FB-8A0E-E5DF910D6F44}" srcOrd="0" destOrd="0" presId="urn:microsoft.com/office/officeart/2018/2/layout/IconVerticalSolidList"/>
    <dgm:cxn modelId="{5D17B4CE-CA39-43DD-B420-F62D9418DA5D}" type="presParOf" srcId="{6873C60A-E026-46D0-9B3F-185E5A5C4F5A}" destId="{7D32A965-E6FA-459C-BA44-799DD5C0E3A9}" srcOrd="1" destOrd="0" presId="urn:microsoft.com/office/officeart/2018/2/layout/IconVerticalSolidList"/>
    <dgm:cxn modelId="{EC57E371-0264-43E9-97F4-D54AF0703D80}" type="presParOf" srcId="{6873C60A-E026-46D0-9B3F-185E5A5C4F5A}" destId="{95B783A8-6207-4207-92C6-0BCB7AB5F063}" srcOrd="2" destOrd="0" presId="urn:microsoft.com/office/officeart/2018/2/layout/IconVerticalSolidList"/>
    <dgm:cxn modelId="{4E41FCFD-E7FD-4648-BC14-7369EDC49247}" type="presParOf" srcId="{6873C60A-E026-46D0-9B3F-185E5A5C4F5A}" destId="{013563D8-51BD-4CC4-A5BF-515FB70B956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68A11F-8287-4A4E-BB49-09AF56D3C041}"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683F0F3-0996-4F41-884D-42C02D1DF8BF}">
      <dgm:prSet/>
      <dgm:spPr/>
      <dgm:t>
        <a:bodyPr/>
        <a:lstStyle/>
        <a:p>
          <a:r>
            <a:rPr lang="en-GB"/>
            <a:t>Speak to the staff Contact local housing team on Llanelli 01554 899389 or 0300 333 2222 (out of hours) </a:t>
          </a:r>
          <a:endParaRPr lang="en-US"/>
        </a:p>
      </dgm:t>
    </dgm:pt>
    <dgm:pt modelId="{F249156A-0435-43FB-A50B-62F0C28933A3}" type="parTrans" cxnId="{86690804-2082-496F-9981-17E1BBCB96D6}">
      <dgm:prSet/>
      <dgm:spPr/>
      <dgm:t>
        <a:bodyPr/>
        <a:lstStyle/>
        <a:p>
          <a:endParaRPr lang="en-US"/>
        </a:p>
      </dgm:t>
    </dgm:pt>
    <dgm:pt modelId="{353F768D-E144-471B-A17D-EDBE45418047}" type="sibTrans" cxnId="{86690804-2082-496F-9981-17E1BBCB96D6}">
      <dgm:prSet/>
      <dgm:spPr/>
      <dgm:t>
        <a:bodyPr/>
        <a:lstStyle/>
        <a:p>
          <a:endParaRPr lang="en-US"/>
        </a:p>
      </dgm:t>
    </dgm:pt>
    <dgm:pt modelId="{A1A10703-423C-4858-BD99-F11E42D3D462}">
      <dgm:prSet/>
      <dgm:spPr/>
      <dgm:t>
        <a:bodyPr/>
        <a:lstStyle/>
        <a:p>
          <a:r>
            <a:rPr lang="en-GB"/>
            <a:t>Council HWBs Childline 0800 1111 </a:t>
          </a:r>
          <a:endParaRPr lang="en-US"/>
        </a:p>
      </dgm:t>
    </dgm:pt>
    <dgm:pt modelId="{E5E42654-CE1E-4B95-9E49-87128BA7E6FD}" type="parTrans" cxnId="{86293897-370D-4EE2-8E91-7EAD63239D67}">
      <dgm:prSet/>
      <dgm:spPr/>
      <dgm:t>
        <a:bodyPr/>
        <a:lstStyle/>
        <a:p>
          <a:endParaRPr lang="en-US"/>
        </a:p>
      </dgm:t>
    </dgm:pt>
    <dgm:pt modelId="{F71E05C5-CBB9-4BEF-97DA-BE4EFAE837E4}" type="sibTrans" cxnId="{86293897-370D-4EE2-8E91-7EAD63239D67}">
      <dgm:prSet/>
      <dgm:spPr/>
      <dgm:t>
        <a:bodyPr/>
        <a:lstStyle/>
        <a:p>
          <a:endParaRPr lang="en-US"/>
        </a:p>
      </dgm:t>
    </dgm:pt>
    <dgm:pt modelId="{5E0DD3A5-0259-4D61-B665-00E503B0358B}">
      <dgm:prSet/>
      <dgm:spPr/>
      <dgm:t>
        <a:bodyPr/>
        <a:lstStyle/>
        <a:p>
          <a:r>
            <a:rPr lang="en-GB"/>
            <a:t>Shelter Cymru - 08000 495495 </a:t>
          </a:r>
          <a:endParaRPr lang="en-US"/>
        </a:p>
      </dgm:t>
    </dgm:pt>
    <dgm:pt modelId="{4126CE1C-34B6-482E-AB3E-7E2E72BA33CF}" type="parTrans" cxnId="{4ACEEAA5-9BD7-4972-A74C-76D76EA0598A}">
      <dgm:prSet/>
      <dgm:spPr/>
      <dgm:t>
        <a:bodyPr/>
        <a:lstStyle/>
        <a:p>
          <a:endParaRPr lang="en-US"/>
        </a:p>
      </dgm:t>
    </dgm:pt>
    <dgm:pt modelId="{73FC6A27-15AC-4A8C-92E2-D0EBD3B1FB4B}" type="sibTrans" cxnId="{4ACEEAA5-9BD7-4972-A74C-76D76EA0598A}">
      <dgm:prSet/>
      <dgm:spPr/>
      <dgm:t>
        <a:bodyPr/>
        <a:lstStyle/>
        <a:p>
          <a:endParaRPr lang="en-US"/>
        </a:p>
      </dgm:t>
    </dgm:pt>
    <dgm:pt modelId="{2FF30625-963C-4DF6-8731-74D07DA4F24B}">
      <dgm:prSet/>
      <dgm:spPr/>
      <dgm:t>
        <a:bodyPr/>
        <a:lstStyle/>
        <a:p>
          <a:r>
            <a:rPr lang="en-GB"/>
            <a:t>Advice for young people - Shelter Cymru </a:t>
          </a:r>
          <a:endParaRPr lang="en-US"/>
        </a:p>
      </dgm:t>
    </dgm:pt>
    <dgm:pt modelId="{F774BD42-AB2D-478A-941A-17A0E0C914E5}" type="parTrans" cxnId="{5EE7C1FC-4EE4-4A33-AD95-E7A9DDF261B5}">
      <dgm:prSet/>
      <dgm:spPr/>
      <dgm:t>
        <a:bodyPr/>
        <a:lstStyle/>
        <a:p>
          <a:endParaRPr lang="en-US"/>
        </a:p>
      </dgm:t>
    </dgm:pt>
    <dgm:pt modelId="{F714D9B6-CE33-478C-8A4A-08C9BA725645}" type="sibTrans" cxnId="{5EE7C1FC-4EE4-4A33-AD95-E7A9DDF261B5}">
      <dgm:prSet/>
      <dgm:spPr/>
      <dgm:t>
        <a:bodyPr/>
        <a:lstStyle/>
        <a:p>
          <a:endParaRPr lang="en-US"/>
        </a:p>
      </dgm:t>
    </dgm:pt>
    <dgm:pt modelId="{AD9641E7-9212-4BEF-AB0F-254EA4285F61}">
      <dgm:prSet/>
      <dgm:spPr/>
      <dgm:t>
        <a:bodyPr/>
        <a:lstStyle/>
        <a:p>
          <a:r>
            <a:rPr lang="en-GB"/>
            <a:t>Carmarthenshire Youth Support Service - 01554 744322, Facebook</a:t>
          </a:r>
          <a:endParaRPr lang="en-US"/>
        </a:p>
      </dgm:t>
    </dgm:pt>
    <dgm:pt modelId="{8E549194-19A4-47AC-8704-5A7F82210552}" type="parTrans" cxnId="{E4357CF1-0890-4D54-9017-0B5EE758CF70}">
      <dgm:prSet/>
      <dgm:spPr/>
      <dgm:t>
        <a:bodyPr/>
        <a:lstStyle/>
        <a:p>
          <a:endParaRPr lang="en-US"/>
        </a:p>
      </dgm:t>
    </dgm:pt>
    <dgm:pt modelId="{40CE37BA-A62E-4F84-B494-3016494094CA}" type="sibTrans" cxnId="{E4357CF1-0890-4D54-9017-0B5EE758CF70}">
      <dgm:prSet/>
      <dgm:spPr/>
      <dgm:t>
        <a:bodyPr/>
        <a:lstStyle/>
        <a:p>
          <a:endParaRPr lang="en-US"/>
        </a:p>
      </dgm:t>
    </dgm:pt>
    <dgm:pt modelId="{41CADE56-C85D-43B8-9B86-D06058181DA8}" type="pres">
      <dgm:prSet presAssocID="{6768A11F-8287-4A4E-BB49-09AF56D3C041}" presName="linear" presStyleCnt="0">
        <dgm:presLayoutVars>
          <dgm:animLvl val="lvl"/>
          <dgm:resizeHandles val="exact"/>
        </dgm:presLayoutVars>
      </dgm:prSet>
      <dgm:spPr/>
    </dgm:pt>
    <dgm:pt modelId="{7141B76F-A120-43D1-B873-92353F8CAB97}" type="pres">
      <dgm:prSet presAssocID="{6683F0F3-0996-4F41-884D-42C02D1DF8BF}" presName="parentText" presStyleLbl="node1" presStyleIdx="0" presStyleCnt="5">
        <dgm:presLayoutVars>
          <dgm:chMax val="0"/>
          <dgm:bulletEnabled val="1"/>
        </dgm:presLayoutVars>
      </dgm:prSet>
      <dgm:spPr/>
    </dgm:pt>
    <dgm:pt modelId="{B17E6645-589B-4FB5-B74B-A178CD280F80}" type="pres">
      <dgm:prSet presAssocID="{353F768D-E144-471B-A17D-EDBE45418047}" presName="spacer" presStyleCnt="0"/>
      <dgm:spPr/>
    </dgm:pt>
    <dgm:pt modelId="{34A6434F-05E6-446E-B445-0940199F5537}" type="pres">
      <dgm:prSet presAssocID="{A1A10703-423C-4858-BD99-F11E42D3D462}" presName="parentText" presStyleLbl="node1" presStyleIdx="1" presStyleCnt="5">
        <dgm:presLayoutVars>
          <dgm:chMax val="0"/>
          <dgm:bulletEnabled val="1"/>
        </dgm:presLayoutVars>
      </dgm:prSet>
      <dgm:spPr/>
    </dgm:pt>
    <dgm:pt modelId="{18C1C170-166C-4849-B102-A47B8C0AEB8E}" type="pres">
      <dgm:prSet presAssocID="{F71E05C5-CBB9-4BEF-97DA-BE4EFAE837E4}" presName="spacer" presStyleCnt="0"/>
      <dgm:spPr/>
    </dgm:pt>
    <dgm:pt modelId="{83DFD140-42C2-4B01-9E7A-B0935DBE21DB}" type="pres">
      <dgm:prSet presAssocID="{5E0DD3A5-0259-4D61-B665-00E503B0358B}" presName="parentText" presStyleLbl="node1" presStyleIdx="2" presStyleCnt="5">
        <dgm:presLayoutVars>
          <dgm:chMax val="0"/>
          <dgm:bulletEnabled val="1"/>
        </dgm:presLayoutVars>
      </dgm:prSet>
      <dgm:spPr/>
    </dgm:pt>
    <dgm:pt modelId="{DC4A9BE9-579E-47C0-97A2-9B8DFE354E2E}" type="pres">
      <dgm:prSet presAssocID="{73FC6A27-15AC-4A8C-92E2-D0EBD3B1FB4B}" presName="spacer" presStyleCnt="0"/>
      <dgm:spPr/>
    </dgm:pt>
    <dgm:pt modelId="{4DC1AA25-7720-4B2A-A7E7-AD75B985A731}" type="pres">
      <dgm:prSet presAssocID="{2FF30625-963C-4DF6-8731-74D07DA4F24B}" presName="parentText" presStyleLbl="node1" presStyleIdx="3" presStyleCnt="5">
        <dgm:presLayoutVars>
          <dgm:chMax val="0"/>
          <dgm:bulletEnabled val="1"/>
        </dgm:presLayoutVars>
      </dgm:prSet>
      <dgm:spPr/>
    </dgm:pt>
    <dgm:pt modelId="{ABCC0B7D-F23E-4522-9ADB-DD3AC51A5FB9}" type="pres">
      <dgm:prSet presAssocID="{F714D9B6-CE33-478C-8A4A-08C9BA725645}" presName="spacer" presStyleCnt="0"/>
      <dgm:spPr/>
    </dgm:pt>
    <dgm:pt modelId="{E9D855B3-B7A2-4124-B17D-12F8407A407D}" type="pres">
      <dgm:prSet presAssocID="{AD9641E7-9212-4BEF-AB0F-254EA4285F61}" presName="parentText" presStyleLbl="node1" presStyleIdx="4" presStyleCnt="5">
        <dgm:presLayoutVars>
          <dgm:chMax val="0"/>
          <dgm:bulletEnabled val="1"/>
        </dgm:presLayoutVars>
      </dgm:prSet>
      <dgm:spPr/>
    </dgm:pt>
  </dgm:ptLst>
  <dgm:cxnLst>
    <dgm:cxn modelId="{86690804-2082-496F-9981-17E1BBCB96D6}" srcId="{6768A11F-8287-4A4E-BB49-09AF56D3C041}" destId="{6683F0F3-0996-4F41-884D-42C02D1DF8BF}" srcOrd="0" destOrd="0" parTransId="{F249156A-0435-43FB-A50B-62F0C28933A3}" sibTransId="{353F768D-E144-471B-A17D-EDBE45418047}"/>
    <dgm:cxn modelId="{A5EFD81B-8C2E-4F59-BE7C-FD9949FAA75A}" type="presOf" srcId="{5E0DD3A5-0259-4D61-B665-00E503B0358B}" destId="{83DFD140-42C2-4B01-9E7A-B0935DBE21DB}" srcOrd="0" destOrd="0" presId="urn:microsoft.com/office/officeart/2005/8/layout/vList2"/>
    <dgm:cxn modelId="{75E1FD20-BE68-47EE-950C-C5E9E98A1CC2}" type="presOf" srcId="{6683F0F3-0996-4F41-884D-42C02D1DF8BF}" destId="{7141B76F-A120-43D1-B873-92353F8CAB97}" srcOrd="0" destOrd="0" presId="urn:microsoft.com/office/officeart/2005/8/layout/vList2"/>
    <dgm:cxn modelId="{2C0CB15E-6FF1-4A68-A9AA-5DAE89915440}" type="presOf" srcId="{AD9641E7-9212-4BEF-AB0F-254EA4285F61}" destId="{E9D855B3-B7A2-4124-B17D-12F8407A407D}" srcOrd="0" destOrd="0" presId="urn:microsoft.com/office/officeart/2005/8/layout/vList2"/>
    <dgm:cxn modelId="{86293897-370D-4EE2-8E91-7EAD63239D67}" srcId="{6768A11F-8287-4A4E-BB49-09AF56D3C041}" destId="{A1A10703-423C-4858-BD99-F11E42D3D462}" srcOrd="1" destOrd="0" parTransId="{E5E42654-CE1E-4B95-9E49-87128BA7E6FD}" sibTransId="{F71E05C5-CBB9-4BEF-97DA-BE4EFAE837E4}"/>
    <dgm:cxn modelId="{4ACEEAA5-9BD7-4972-A74C-76D76EA0598A}" srcId="{6768A11F-8287-4A4E-BB49-09AF56D3C041}" destId="{5E0DD3A5-0259-4D61-B665-00E503B0358B}" srcOrd="2" destOrd="0" parTransId="{4126CE1C-34B6-482E-AB3E-7E2E72BA33CF}" sibTransId="{73FC6A27-15AC-4A8C-92E2-D0EBD3B1FB4B}"/>
    <dgm:cxn modelId="{36E067C9-4455-4016-9FD3-1424C60F6509}" type="presOf" srcId="{6768A11F-8287-4A4E-BB49-09AF56D3C041}" destId="{41CADE56-C85D-43B8-9B86-D06058181DA8}" srcOrd="0" destOrd="0" presId="urn:microsoft.com/office/officeart/2005/8/layout/vList2"/>
    <dgm:cxn modelId="{E4357CF1-0890-4D54-9017-0B5EE758CF70}" srcId="{6768A11F-8287-4A4E-BB49-09AF56D3C041}" destId="{AD9641E7-9212-4BEF-AB0F-254EA4285F61}" srcOrd="4" destOrd="0" parTransId="{8E549194-19A4-47AC-8704-5A7F82210552}" sibTransId="{40CE37BA-A62E-4F84-B494-3016494094CA}"/>
    <dgm:cxn modelId="{09D05BF2-3E76-42F9-92C7-A833837AEEAB}" type="presOf" srcId="{A1A10703-423C-4858-BD99-F11E42D3D462}" destId="{34A6434F-05E6-446E-B445-0940199F5537}" srcOrd="0" destOrd="0" presId="urn:microsoft.com/office/officeart/2005/8/layout/vList2"/>
    <dgm:cxn modelId="{6ACBF0F3-EE32-481C-AAD8-8D6BC833841A}" type="presOf" srcId="{2FF30625-963C-4DF6-8731-74D07DA4F24B}" destId="{4DC1AA25-7720-4B2A-A7E7-AD75B985A731}" srcOrd="0" destOrd="0" presId="urn:microsoft.com/office/officeart/2005/8/layout/vList2"/>
    <dgm:cxn modelId="{5EE7C1FC-4EE4-4A33-AD95-E7A9DDF261B5}" srcId="{6768A11F-8287-4A4E-BB49-09AF56D3C041}" destId="{2FF30625-963C-4DF6-8731-74D07DA4F24B}" srcOrd="3" destOrd="0" parTransId="{F774BD42-AB2D-478A-941A-17A0E0C914E5}" sibTransId="{F714D9B6-CE33-478C-8A4A-08C9BA725645}"/>
    <dgm:cxn modelId="{0FDBB33B-4106-430D-813D-E8913A4A447F}" type="presParOf" srcId="{41CADE56-C85D-43B8-9B86-D06058181DA8}" destId="{7141B76F-A120-43D1-B873-92353F8CAB97}" srcOrd="0" destOrd="0" presId="urn:microsoft.com/office/officeart/2005/8/layout/vList2"/>
    <dgm:cxn modelId="{7805E24A-1765-468A-813A-D126A1ABCDC1}" type="presParOf" srcId="{41CADE56-C85D-43B8-9B86-D06058181DA8}" destId="{B17E6645-589B-4FB5-B74B-A178CD280F80}" srcOrd="1" destOrd="0" presId="urn:microsoft.com/office/officeart/2005/8/layout/vList2"/>
    <dgm:cxn modelId="{422F0472-42C2-436E-8B66-3DD2BB905497}" type="presParOf" srcId="{41CADE56-C85D-43B8-9B86-D06058181DA8}" destId="{34A6434F-05E6-446E-B445-0940199F5537}" srcOrd="2" destOrd="0" presId="urn:microsoft.com/office/officeart/2005/8/layout/vList2"/>
    <dgm:cxn modelId="{CC166856-9B8E-4EBB-88E3-84168432E83D}" type="presParOf" srcId="{41CADE56-C85D-43B8-9B86-D06058181DA8}" destId="{18C1C170-166C-4849-B102-A47B8C0AEB8E}" srcOrd="3" destOrd="0" presId="urn:microsoft.com/office/officeart/2005/8/layout/vList2"/>
    <dgm:cxn modelId="{3FE2E4F4-2469-4F3A-8906-62D2AA8011D2}" type="presParOf" srcId="{41CADE56-C85D-43B8-9B86-D06058181DA8}" destId="{83DFD140-42C2-4B01-9E7A-B0935DBE21DB}" srcOrd="4" destOrd="0" presId="urn:microsoft.com/office/officeart/2005/8/layout/vList2"/>
    <dgm:cxn modelId="{7BB004A9-E17A-414C-9D5A-04091D332CCE}" type="presParOf" srcId="{41CADE56-C85D-43B8-9B86-D06058181DA8}" destId="{DC4A9BE9-579E-47C0-97A2-9B8DFE354E2E}" srcOrd="5" destOrd="0" presId="urn:microsoft.com/office/officeart/2005/8/layout/vList2"/>
    <dgm:cxn modelId="{5E970A0D-D094-44DF-AC4F-D25729E7FFC8}" type="presParOf" srcId="{41CADE56-C85D-43B8-9B86-D06058181DA8}" destId="{4DC1AA25-7720-4B2A-A7E7-AD75B985A731}" srcOrd="6" destOrd="0" presId="urn:microsoft.com/office/officeart/2005/8/layout/vList2"/>
    <dgm:cxn modelId="{989CF37E-3691-49D7-AA64-776F1D1259F2}" type="presParOf" srcId="{41CADE56-C85D-43B8-9B86-D06058181DA8}" destId="{ABCC0B7D-F23E-4522-9ADB-DD3AC51A5FB9}" srcOrd="7" destOrd="0" presId="urn:microsoft.com/office/officeart/2005/8/layout/vList2"/>
    <dgm:cxn modelId="{EC0FEAC2-A1C5-494D-94AE-AE73915601BA}" type="presParOf" srcId="{41CADE56-C85D-43B8-9B86-D06058181DA8}" destId="{E9D855B3-B7A2-4124-B17D-12F8407A407D}"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A68DA-A6CE-4620-950A-10F21832D4AC}">
      <dsp:nvSpPr>
        <dsp:cNvPr id="0" name=""/>
        <dsp:cNvSpPr/>
      </dsp:nvSpPr>
      <dsp:spPr>
        <a:xfrm>
          <a:off x="0" y="2315"/>
          <a:ext cx="6261100" cy="11734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8856C-8C32-4F40-AEFF-01C680F09581}">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5D0AC9-0027-4C69-9B0C-2B3D753B6B24}">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Open and closed questions(will you this to explore and clarify and to encourage conversations)</a:t>
          </a:r>
          <a:endParaRPr lang="en-US" sz="2200" kern="1200"/>
        </a:p>
      </dsp:txBody>
      <dsp:txXfrm>
        <a:off x="1355324" y="2315"/>
        <a:ext cx="4905775" cy="1173440"/>
      </dsp:txXfrm>
    </dsp:sp>
    <dsp:sp modelId="{48486F5E-A174-4DCB-B4A2-49AB068024C5}">
      <dsp:nvSpPr>
        <dsp:cNvPr id="0" name=""/>
        <dsp:cNvSpPr/>
      </dsp:nvSpPr>
      <dsp:spPr>
        <a:xfrm>
          <a:off x="0" y="1469116"/>
          <a:ext cx="6261100" cy="11734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7C649-603C-4FD7-A83F-ACA8E8C434AA}">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AE393F-FCA6-47EB-A68C-12011654129A}">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Reflection </a:t>
          </a:r>
          <a:endParaRPr lang="en-US" sz="2200" kern="1200"/>
        </a:p>
      </dsp:txBody>
      <dsp:txXfrm>
        <a:off x="1355324" y="1469116"/>
        <a:ext cx="4905775" cy="1173440"/>
      </dsp:txXfrm>
    </dsp:sp>
    <dsp:sp modelId="{4A8AED8D-58AF-42C5-AE92-82B5D77A79AA}">
      <dsp:nvSpPr>
        <dsp:cNvPr id="0" name=""/>
        <dsp:cNvSpPr/>
      </dsp:nvSpPr>
      <dsp:spPr>
        <a:xfrm>
          <a:off x="0" y="2935917"/>
          <a:ext cx="6261100" cy="11734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5D3A0-4F25-4211-BB52-4C3989F76C73}">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995D05-80E3-47E8-8135-DFBA93E61667}">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Paraphrasing</a:t>
          </a:r>
          <a:endParaRPr lang="en-US" sz="2200" kern="1200"/>
        </a:p>
      </dsp:txBody>
      <dsp:txXfrm>
        <a:off x="1355324" y="2935917"/>
        <a:ext cx="4905775" cy="1173440"/>
      </dsp:txXfrm>
    </dsp:sp>
    <dsp:sp modelId="{8B0C9392-E4EC-4BAD-8D1E-446CC72982B4}">
      <dsp:nvSpPr>
        <dsp:cNvPr id="0" name=""/>
        <dsp:cNvSpPr/>
      </dsp:nvSpPr>
      <dsp:spPr>
        <a:xfrm>
          <a:off x="0" y="4402718"/>
          <a:ext cx="6261100" cy="11734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3A48BA-3F99-4599-9A9A-3D8F00FF2979}">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284279-B7AA-4A19-8E53-ECCB83D524E2}">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To be emotionally intelligent to bodily, eye, facial and voice behaviour </a:t>
          </a:r>
          <a:endParaRPr lang="en-US" sz="2200" kern="1200"/>
        </a:p>
      </dsp:txBody>
      <dsp:txXfrm>
        <a:off x="1355324" y="4402718"/>
        <a:ext cx="4905775" cy="1173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2CF40-C102-49BF-9293-838B4A356C5B}">
      <dsp:nvSpPr>
        <dsp:cNvPr id="0" name=""/>
        <dsp:cNvSpPr/>
      </dsp:nvSpPr>
      <dsp:spPr>
        <a:xfrm>
          <a:off x="0" y="147835"/>
          <a:ext cx="1956593" cy="1173956"/>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Outdoor activities such as canoeing, abseiling, hiking</a:t>
          </a:r>
          <a:endParaRPr lang="en-US" sz="1900" kern="1200"/>
        </a:p>
      </dsp:txBody>
      <dsp:txXfrm>
        <a:off x="0" y="147835"/>
        <a:ext cx="1956593" cy="1173956"/>
      </dsp:txXfrm>
    </dsp:sp>
    <dsp:sp modelId="{AAEAA5E2-1BF4-41DC-8268-EE36865CF76E}">
      <dsp:nvSpPr>
        <dsp:cNvPr id="0" name=""/>
        <dsp:cNvSpPr/>
      </dsp:nvSpPr>
      <dsp:spPr>
        <a:xfrm>
          <a:off x="2152253" y="147835"/>
          <a:ext cx="1956593" cy="1173956"/>
        </a:xfrm>
        <a:prstGeom prst="rect">
          <a:avLst/>
        </a:prstGeom>
        <a:gradFill rotWithShape="0">
          <a:gsLst>
            <a:gs pos="0">
              <a:schemeClr val="accent2">
                <a:hueOff val="-513343"/>
                <a:satOff val="-178"/>
                <a:lumOff val="65"/>
                <a:alphaOff val="0"/>
                <a:tint val="94000"/>
                <a:satMod val="103000"/>
                <a:lumMod val="102000"/>
              </a:schemeClr>
            </a:gs>
            <a:gs pos="50000">
              <a:schemeClr val="accent2">
                <a:hueOff val="-513343"/>
                <a:satOff val="-178"/>
                <a:lumOff val="65"/>
                <a:alphaOff val="0"/>
                <a:shade val="100000"/>
                <a:satMod val="110000"/>
                <a:lumMod val="100000"/>
              </a:schemeClr>
            </a:gs>
            <a:gs pos="100000">
              <a:schemeClr val="accent2">
                <a:hueOff val="-513343"/>
                <a:satOff val="-178"/>
                <a:lumOff val="65"/>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Cooking</a:t>
          </a:r>
          <a:endParaRPr lang="en-US" sz="1900" kern="1200"/>
        </a:p>
      </dsp:txBody>
      <dsp:txXfrm>
        <a:off x="2152253" y="147835"/>
        <a:ext cx="1956593" cy="1173956"/>
      </dsp:txXfrm>
    </dsp:sp>
    <dsp:sp modelId="{567A0D37-2602-4C59-B1A3-D72319293187}">
      <dsp:nvSpPr>
        <dsp:cNvPr id="0" name=""/>
        <dsp:cNvSpPr/>
      </dsp:nvSpPr>
      <dsp:spPr>
        <a:xfrm>
          <a:off x="4304506" y="147835"/>
          <a:ext cx="1956593" cy="1173956"/>
        </a:xfrm>
        <a:prstGeom prst="rect">
          <a:avLst/>
        </a:prstGeom>
        <a:gradFill rotWithShape="0">
          <a:gsLst>
            <a:gs pos="0">
              <a:schemeClr val="accent2">
                <a:hueOff val="-1026687"/>
                <a:satOff val="-356"/>
                <a:lumOff val="131"/>
                <a:alphaOff val="0"/>
                <a:tint val="94000"/>
                <a:satMod val="103000"/>
                <a:lumMod val="102000"/>
              </a:schemeClr>
            </a:gs>
            <a:gs pos="50000">
              <a:schemeClr val="accent2">
                <a:hueOff val="-1026687"/>
                <a:satOff val="-356"/>
                <a:lumOff val="131"/>
                <a:alphaOff val="0"/>
                <a:shade val="100000"/>
                <a:satMod val="110000"/>
                <a:lumMod val="100000"/>
              </a:schemeClr>
            </a:gs>
            <a:gs pos="100000">
              <a:schemeClr val="accent2">
                <a:hueOff val="-1026687"/>
                <a:satOff val="-356"/>
                <a:lumOff val="13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Arts and crafts</a:t>
          </a:r>
          <a:endParaRPr lang="en-US" sz="1900" kern="1200"/>
        </a:p>
      </dsp:txBody>
      <dsp:txXfrm>
        <a:off x="4304506" y="147835"/>
        <a:ext cx="1956593" cy="1173956"/>
      </dsp:txXfrm>
    </dsp:sp>
    <dsp:sp modelId="{CC0C1E08-25CA-44DD-B069-DCE0BB442841}">
      <dsp:nvSpPr>
        <dsp:cNvPr id="0" name=""/>
        <dsp:cNvSpPr/>
      </dsp:nvSpPr>
      <dsp:spPr>
        <a:xfrm>
          <a:off x="0" y="1517451"/>
          <a:ext cx="1956593" cy="1173956"/>
        </a:xfrm>
        <a:prstGeom prst="rect">
          <a:avLst/>
        </a:prstGeom>
        <a:gradFill rotWithShape="0">
          <a:gsLst>
            <a:gs pos="0">
              <a:schemeClr val="accent2">
                <a:hueOff val="-1540030"/>
                <a:satOff val="-534"/>
                <a:lumOff val="196"/>
                <a:alphaOff val="0"/>
                <a:tint val="94000"/>
                <a:satMod val="103000"/>
                <a:lumMod val="102000"/>
              </a:schemeClr>
            </a:gs>
            <a:gs pos="50000">
              <a:schemeClr val="accent2">
                <a:hueOff val="-1540030"/>
                <a:satOff val="-534"/>
                <a:lumOff val="196"/>
                <a:alphaOff val="0"/>
                <a:shade val="100000"/>
                <a:satMod val="110000"/>
                <a:lumMod val="100000"/>
              </a:schemeClr>
            </a:gs>
            <a:gs pos="100000">
              <a:schemeClr val="accent2">
                <a:hueOff val="-1540030"/>
                <a:satOff val="-534"/>
                <a:lumOff val="19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Sports games such as football</a:t>
          </a:r>
          <a:endParaRPr lang="en-US" sz="1900" kern="1200"/>
        </a:p>
      </dsp:txBody>
      <dsp:txXfrm>
        <a:off x="0" y="1517451"/>
        <a:ext cx="1956593" cy="1173956"/>
      </dsp:txXfrm>
    </dsp:sp>
    <dsp:sp modelId="{4E37DC87-E870-46C8-9F94-4DC8E0543306}">
      <dsp:nvSpPr>
        <dsp:cNvPr id="0" name=""/>
        <dsp:cNvSpPr/>
      </dsp:nvSpPr>
      <dsp:spPr>
        <a:xfrm>
          <a:off x="2152253" y="1517451"/>
          <a:ext cx="1956593" cy="1173956"/>
        </a:xfrm>
        <a:prstGeom prst="rect">
          <a:avLst/>
        </a:prstGeom>
        <a:gradFill rotWithShape="0">
          <a:gsLst>
            <a:gs pos="0">
              <a:schemeClr val="accent2">
                <a:hueOff val="-2053374"/>
                <a:satOff val="-712"/>
                <a:lumOff val="261"/>
                <a:alphaOff val="0"/>
                <a:tint val="94000"/>
                <a:satMod val="103000"/>
                <a:lumMod val="102000"/>
              </a:schemeClr>
            </a:gs>
            <a:gs pos="50000">
              <a:schemeClr val="accent2">
                <a:hueOff val="-2053374"/>
                <a:satOff val="-712"/>
                <a:lumOff val="261"/>
                <a:alphaOff val="0"/>
                <a:shade val="100000"/>
                <a:satMod val="110000"/>
                <a:lumMod val="100000"/>
              </a:schemeClr>
            </a:gs>
            <a:gs pos="100000">
              <a:schemeClr val="accent2">
                <a:hueOff val="-2053374"/>
                <a:satOff val="-712"/>
                <a:lumOff val="26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Gardening</a:t>
          </a:r>
          <a:endParaRPr lang="en-US" sz="1900" kern="1200"/>
        </a:p>
      </dsp:txBody>
      <dsp:txXfrm>
        <a:off x="2152253" y="1517451"/>
        <a:ext cx="1956593" cy="1173956"/>
      </dsp:txXfrm>
    </dsp:sp>
    <dsp:sp modelId="{CCCDB6BB-9EDE-430C-8D06-C3A5231739B4}">
      <dsp:nvSpPr>
        <dsp:cNvPr id="0" name=""/>
        <dsp:cNvSpPr/>
      </dsp:nvSpPr>
      <dsp:spPr>
        <a:xfrm>
          <a:off x="4304506" y="1517451"/>
          <a:ext cx="1956593" cy="1173956"/>
        </a:xfrm>
        <a:prstGeom prst="rect">
          <a:avLst/>
        </a:prstGeom>
        <a:gradFill rotWithShape="0">
          <a:gsLst>
            <a:gs pos="0">
              <a:schemeClr val="accent2">
                <a:hueOff val="-2566717"/>
                <a:satOff val="-891"/>
                <a:lumOff val="327"/>
                <a:alphaOff val="0"/>
                <a:tint val="94000"/>
                <a:satMod val="103000"/>
                <a:lumMod val="102000"/>
              </a:schemeClr>
            </a:gs>
            <a:gs pos="50000">
              <a:schemeClr val="accent2">
                <a:hueOff val="-2566717"/>
                <a:satOff val="-891"/>
                <a:lumOff val="327"/>
                <a:alphaOff val="0"/>
                <a:shade val="100000"/>
                <a:satMod val="110000"/>
                <a:lumMod val="100000"/>
              </a:schemeClr>
            </a:gs>
            <a:gs pos="100000">
              <a:schemeClr val="accent2">
                <a:hueOff val="-2566717"/>
                <a:satOff val="-891"/>
                <a:lumOff val="32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Workshops</a:t>
          </a:r>
          <a:endParaRPr lang="en-US" sz="1900" kern="1200"/>
        </a:p>
      </dsp:txBody>
      <dsp:txXfrm>
        <a:off x="4304506" y="1517451"/>
        <a:ext cx="1956593" cy="1173956"/>
      </dsp:txXfrm>
    </dsp:sp>
    <dsp:sp modelId="{A44D4041-EC35-43B6-A17E-86AAE07C0BAC}">
      <dsp:nvSpPr>
        <dsp:cNvPr id="0" name=""/>
        <dsp:cNvSpPr/>
      </dsp:nvSpPr>
      <dsp:spPr>
        <a:xfrm>
          <a:off x="0" y="2887067"/>
          <a:ext cx="1956593" cy="1173956"/>
        </a:xfrm>
        <a:prstGeom prst="rect">
          <a:avLst/>
        </a:prstGeom>
        <a:gradFill rotWithShape="0">
          <a:gsLst>
            <a:gs pos="0">
              <a:schemeClr val="accent2">
                <a:hueOff val="-3080061"/>
                <a:satOff val="-1069"/>
                <a:lumOff val="392"/>
                <a:alphaOff val="0"/>
                <a:tint val="94000"/>
                <a:satMod val="103000"/>
                <a:lumMod val="102000"/>
              </a:schemeClr>
            </a:gs>
            <a:gs pos="50000">
              <a:schemeClr val="accent2">
                <a:hueOff val="-3080061"/>
                <a:satOff val="-1069"/>
                <a:lumOff val="392"/>
                <a:alphaOff val="0"/>
                <a:shade val="100000"/>
                <a:satMod val="110000"/>
                <a:lumMod val="100000"/>
              </a:schemeClr>
            </a:gs>
            <a:gs pos="100000">
              <a:schemeClr val="accent2">
                <a:hueOff val="-3080061"/>
                <a:satOff val="-1069"/>
                <a:lumOff val="39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Star program</a:t>
          </a:r>
          <a:endParaRPr lang="en-US" sz="1900" kern="1200"/>
        </a:p>
      </dsp:txBody>
      <dsp:txXfrm>
        <a:off x="0" y="2887067"/>
        <a:ext cx="1956593" cy="1173956"/>
      </dsp:txXfrm>
    </dsp:sp>
    <dsp:sp modelId="{390F9226-26DF-4075-B9F9-32B316EDB448}">
      <dsp:nvSpPr>
        <dsp:cNvPr id="0" name=""/>
        <dsp:cNvSpPr/>
      </dsp:nvSpPr>
      <dsp:spPr>
        <a:xfrm>
          <a:off x="2152253" y="2887067"/>
          <a:ext cx="1956593" cy="1173956"/>
        </a:xfrm>
        <a:prstGeom prst="rect">
          <a:avLst/>
        </a:prstGeom>
        <a:gradFill rotWithShape="0">
          <a:gsLst>
            <a:gs pos="0">
              <a:schemeClr val="accent2">
                <a:hueOff val="-3593404"/>
                <a:satOff val="-1247"/>
                <a:lumOff val="457"/>
                <a:alphaOff val="0"/>
                <a:tint val="94000"/>
                <a:satMod val="103000"/>
                <a:lumMod val="102000"/>
              </a:schemeClr>
            </a:gs>
            <a:gs pos="50000">
              <a:schemeClr val="accent2">
                <a:hueOff val="-3593404"/>
                <a:satOff val="-1247"/>
                <a:lumOff val="457"/>
                <a:alphaOff val="0"/>
                <a:shade val="100000"/>
                <a:satMod val="110000"/>
                <a:lumMod val="100000"/>
              </a:schemeClr>
            </a:gs>
            <a:gs pos="100000">
              <a:schemeClr val="accent2">
                <a:hueOff val="-3593404"/>
                <a:satOff val="-1247"/>
                <a:lumOff val="45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Residential trips</a:t>
          </a:r>
          <a:endParaRPr lang="en-US" sz="1900" kern="1200"/>
        </a:p>
      </dsp:txBody>
      <dsp:txXfrm>
        <a:off x="2152253" y="2887067"/>
        <a:ext cx="1956593" cy="1173956"/>
      </dsp:txXfrm>
    </dsp:sp>
    <dsp:sp modelId="{707B868E-75F8-4831-AFA6-4F66BACB97BA}">
      <dsp:nvSpPr>
        <dsp:cNvPr id="0" name=""/>
        <dsp:cNvSpPr/>
      </dsp:nvSpPr>
      <dsp:spPr>
        <a:xfrm>
          <a:off x="4304506" y="2887067"/>
          <a:ext cx="1956593" cy="1173956"/>
        </a:xfrm>
        <a:prstGeom prst="rect">
          <a:avLst/>
        </a:prstGeom>
        <a:gradFill rotWithShape="0">
          <a:gsLst>
            <a:gs pos="0">
              <a:schemeClr val="accent2">
                <a:hueOff val="-4106747"/>
                <a:satOff val="-1425"/>
                <a:lumOff val="523"/>
                <a:alphaOff val="0"/>
                <a:tint val="94000"/>
                <a:satMod val="103000"/>
                <a:lumMod val="102000"/>
              </a:schemeClr>
            </a:gs>
            <a:gs pos="50000">
              <a:schemeClr val="accent2">
                <a:hueOff val="-4106747"/>
                <a:satOff val="-1425"/>
                <a:lumOff val="523"/>
                <a:alphaOff val="0"/>
                <a:shade val="100000"/>
                <a:satMod val="110000"/>
                <a:lumMod val="100000"/>
              </a:schemeClr>
            </a:gs>
            <a:gs pos="100000">
              <a:schemeClr val="accent2">
                <a:hueOff val="-4106747"/>
                <a:satOff val="-1425"/>
                <a:lumOff val="52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Bowling</a:t>
          </a:r>
          <a:endParaRPr lang="en-US" sz="1900" kern="1200"/>
        </a:p>
      </dsp:txBody>
      <dsp:txXfrm>
        <a:off x="4304506" y="2887067"/>
        <a:ext cx="1956593" cy="1173956"/>
      </dsp:txXfrm>
    </dsp:sp>
    <dsp:sp modelId="{22FE0FA1-E2B9-454B-B76A-FACC941FCC20}">
      <dsp:nvSpPr>
        <dsp:cNvPr id="0" name=""/>
        <dsp:cNvSpPr/>
      </dsp:nvSpPr>
      <dsp:spPr>
        <a:xfrm>
          <a:off x="2152253" y="4256682"/>
          <a:ext cx="1956593" cy="1173956"/>
        </a:xfrm>
        <a:prstGeom prst="rect">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Quizzes and bingo </a:t>
          </a:r>
          <a:endParaRPr lang="en-US" sz="1900" kern="1200"/>
        </a:p>
      </dsp:txBody>
      <dsp:txXfrm>
        <a:off x="2152253" y="4256682"/>
        <a:ext cx="1956593" cy="1173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9E582-D2A2-4E2E-8DC8-D3E52FA6FBFD}">
      <dsp:nvSpPr>
        <dsp:cNvPr id="0" name=""/>
        <dsp:cNvSpPr/>
      </dsp:nvSpPr>
      <dsp:spPr>
        <a:xfrm>
          <a:off x="383300" y="1387297"/>
          <a:ext cx="1132312" cy="11323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BC3F0-3FEC-405B-8F38-E8D6CEC8C14C}">
      <dsp:nvSpPr>
        <dsp:cNvPr id="0" name=""/>
        <dsp:cNvSpPr/>
      </dsp:nvSpPr>
      <dsp:spPr>
        <a:xfrm>
          <a:off x="624612" y="1628610"/>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2D7C9C-0583-4B07-8ED1-2C7F80AA7EF2}">
      <dsp:nvSpPr>
        <dsp:cNvPr id="0" name=""/>
        <dsp:cNvSpPr/>
      </dsp:nvSpPr>
      <dsp:spPr>
        <a:xfrm>
          <a:off x="21331" y="2872297"/>
          <a:ext cx="1856250" cy="131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STEP 1 – We would contact CCC housing department and open a homelessness duty case.</a:t>
          </a:r>
          <a:endParaRPr lang="en-US" sz="1100" kern="1200"/>
        </a:p>
      </dsp:txBody>
      <dsp:txXfrm>
        <a:off x="21331" y="2872297"/>
        <a:ext cx="1856250" cy="1318879"/>
      </dsp:txXfrm>
    </dsp:sp>
    <dsp:sp modelId="{2B659304-D949-4C6E-A228-31F8670913D7}">
      <dsp:nvSpPr>
        <dsp:cNvPr id="0" name=""/>
        <dsp:cNvSpPr/>
      </dsp:nvSpPr>
      <dsp:spPr>
        <a:xfrm>
          <a:off x="2564393" y="1387297"/>
          <a:ext cx="1132312" cy="11323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291487-0D7C-4323-9C5C-34112F9E79D5}">
      <dsp:nvSpPr>
        <dsp:cNvPr id="0" name=""/>
        <dsp:cNvSpPr/>
      </dsp:nvSpPr>
      <dsp:spPr>
        <a:xfrm>
          <a:off x="2805706" y="1628610"/>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09E6D8-206A-4EF9-AC77-518C93AC1681}">
      <dsp:nvSpPr>
        <dsp:cNvPr id="0" name=""/>
        <dsp:cNvSpPr/>
      </dsp:nvSpPr>
      <dsp:spPr>
        <a:xfrm>
          <a:off x="2202425" y="2872297"/>
          <a:ext cx="1856250" cy="131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 STEP 2 – You would then explain your situation and how you are being affected. Housing would contact social services if you are under the age of 17 years old. </a:t>
          </a:r>
          <a:endParaRPr lang="en-US" sz="1100" kern="1200"/>
        </a:p>
      </dsp:txBody>
      <dsp:txXfrm>
        <a:off x="2202425" y="2872297"/>
        <a:ext cx="1856250" cy="1318879"/>
      </dsp:txXfrm>
    </dsp:sp>
    <dsp:sp modelId="{D02CE0FC-EB18-42B2-AA56-1C458A7A99F8}">
      <dsp:nvSpPr>
        <dsp:cNvPr id="0" name=""/>
        <dsp:cNvSpPr/>
      </dsp:nvSpPr>
      <dsp:spPr>
        <a:xfrm>
          <a:off x="4745487" y="1387297"/>
          <a:ext cx="1132312" cy="11323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4733F-4C34-4A0D-85D3-1406220750A7}">
      <dsp:nvSpPr>
        <dsp:cNvPr id="0" name=""/>
        <dsp:cNvSpPr/>
      </dsp:nvSpPr>
      <dsp:spPr>
        <a:xfrm>
          <a:off x="4986800" y="1628610"/>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D101CB-D451-4CB9-8E13-76951DFA20CA}">
      <dsp:nvSpPr>
        <dsp:cNvPr id="0" name=""/>
        <dsp:cNvSpPr/>
      </dsp:nvSpPr>
      <dsp:spPr>
        <a:xfrm>
          <a:off x="4383518" y="2872297"/>
          <a:ext cx="1856250" cy="131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 STEP 3 – Housing will want to confirm with family members you are homeless and cannot return home and see if you are have other family members you could stay with and possibly consider mediation </a:t>
          </a:r>
          <a:endParaRPr lang="en-US" sz="1100" kern="1200"/>
        </a:p>
      </dsp:txBody>
      <dsp:txXfrm>
        <a:off x="4383518" y="2872297"/>
        <a:ext cx="1856250" cy="13188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F2A8E4-14F2-4CF8-9F2B-81B47BC69E45}">
      <dsp:nvSpPr>
        <dsp:cNvPr id="0" name=""/>
        <dsp:cNvSpPr/>
      </dsp:nvSpPr>
      <dsp:spPr>
        <a:xfrm>
          <a:off x="0" y="680"/>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43A56-6E38-4933-997A-1AD3DE10D54B}">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6D1AE3-E9B8-4427-B3BE-40933F1305B4}">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GB" sz="1800" kern="1200"/>
            <a:t>Very limited availability due to the demands of housing and housing crisis. </a:t>
          </a:r>
          <a:endParaRPr lang="en-US" sz="1800" kern="1200"/>
        </a:p>
      </dsp:txBody>
      <dsp:txXfrm>
        <a:off x="1840447" y="680"/>
        <a:ext cx="4420652" cy="1593460"/>
      </dsp:txXfrm>
    </dsp:sp>
    <dsp:sp modelId="{D91BADF1-A2B0-4EF1-987F-4574F2793569}">
      <dsp:nvSpPr>
        <dsp:cNvPr id="0" name=""/>
        <dsp:cNvSpPr/>
      </dsp:nvSpPr>
      <dsp:spPr>
        <a:xfrm>
          <a:off x="0" y="1992507"/>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524C9-CE50-4A6E-B48D-CECC49FB9283}">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84F218-946E-4C62-9096-6BEED82D0C49}">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GB" sz="1800" kern="1200"/>
            <a:t>We would sometime refer to a panel where your name would be up for discussion and what was available in the area and the needs of the young person</a:t>
          </a:r>
          <a:endParaRPr lang="en-US" sz="1800" kern="1200"/>
        </a:p>
      </dsp:txBody>
      <dsp:txXfrm>
        <a:off x="1840447" y="1992507"/>
        <a:ext cx="4420652" cy="1593460"/>
      </dsp:txXfrm>
    </dsp:sp>
    <dsp:sp modelId="{D457711F-19AA-43FB-8A0E-E5DF910D6F44}">
      <dsp:nvSpPr>
        <dsp:cNvPr id="0" name=""/>
        <dsp:cNvSpPr/>
      </dsp:nvSpPr>
      <dsp:spPr>
        <a:xfrm>
          <a:off x="0" y="3984333"/>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32A965-E6FA-459C-BA44-799DD5C0E3A9}">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3563D8-51BD-4CC4-A5BF-515FB70B9569}">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GB" sz="1800" kern="1200"/>
            <a:t>What is available?</a:t>
          </a:r>
          <a:endParaRPr lang="en-US" sz="1800" kern="1200"/>
        </a:p>
      </dsp:txBody>
      <dsp:txXfrm>
        <a:off x="1840447" y="3984333"/>
        <a:ext cx="4420652" cy="1593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1B76F-A120-43D1-B873-92353F8CAB97}">
      <dsp:nvSpPr>
        <dsp:cNvPr id="0" name=""/>
        <dsp:cNvSpPr/>
      </dsp:nvSpPr>
      <dsp:spPr>
        <a:xfrm>
          <a:off x="0" y="41537"/>
          <a:ext cx="6261100" cy="10530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Speak to the staff Contact local housing team on Llanelli 01554 899389 or 0300 333 2222 (out of hours) </a:t>
          </a:r>
          <a:endParaRPr lang="en-US" sz="2000" kern="1200"/>
        </a:p>
      </dsp:txBody>
      <dsp:txXfrm>
        <a:off x="51403" y="92940"/>
        <a:ext cx="6158294" cy="950194"/>
      </dsp:txXfrm>
    </dsp:sp>
    <dsp:sp modelId="{34A6434F-05E6-446E-B445-0940199F5537}">
      <dsp:nvSpPr>
        <dsp:cNvPr id="0" name=""/>
        <dsp:cNvSpPr/>
      </dsp:nvSpPr>
      <dsp:spPr>
        <a:xfrm>
          <a:off x="0" y="1152137"/>
          <a:ext cx="6261100" cy="1053000"/>
        </a:xfrm>
        <a:prstGeom prst="roundRect">
          <a:avLst/>
        </a:prstGeom>
        <a:gradFill rotWithShape="0">
          <a:gsLst>
            <a:gs pos="0">
              <a:schemeClr val="accent2">
                <a:hueOff val="-1155023"/>
                <a:satOff val="-401"/>
                <a:lumOff val="147"/>
                <a:alphaOff val="0"/>
                <a:tint val="94000"/>
                <a:satMod val="103000"/>
                <a:lumMod val="102000"/>
              </a:schemeClr>
            </a:gs>
            <a:gs pos="50000">
              <a:schemeClr val="accent2">
                <a:hueOff val="-1155023"/>
                <a:satOff val="-401"/>
                <a:lumOff val="147"/>
                <a:alphaOff val="0"/>
                <a:shade val="100000"/>
                <a:satMod val="110000"/>
                <a:lumMod val="100000"/>
              </a:schemeClr>
            </a:gs>
            <a:gs pos="100000">
              <a:schemeClr val="accent2">
                <a:hueOff val="-1155023"/>
                <a:satOff val="-401"/>
                <a:lumOff val="14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Council HWBs Childline 0800 1111 </a:t>
          </a:r>
          <a:endParaRPr lang="en-US" sz="2000" kern="1200"/>
        </a:p>
      </dsp:txBody>
      <dsp:txXfrm>
        <a:off x="51403" y="1203540"/>
        <a:ext cx="6158294" cy="950194"/>
      </dsp:txXfrm>
    </dsp:sp>
    <dsp:sp modelId="{83DFD140-42C2-4B01-9E7A-B0935DBE21DB}">
      <dsp:nvSpPr>
        <dsp:cNvPr id="0" name=""/>
        <dsp:cNvSpPr/>
      </dsp:nvSpPr>
      <dsp:spPr>
        <a:xfrm>
          <a:off x="0" y="2262737"/>
          <a:ext cx="6261100" cy="1053000"/>
        </a:xfrm>
        <a:prstGeom prst="roundRect">
          <a:avLst/>
        </a:prstGeom>
        <a:gradFill rotWithShape="0">
          <a:gsLst>
            <a:gs pos="0">
              <a:schemeClr val="accent2">
                <a:hueOff val="-2310045"/>
                <a:satOff val="-802"/>
                <a:lumOff val="294"/>
                <a:alphaOff val="0"/>
                <a:tint val="94000"/>
                <a:satMod val="103000"/>
                <a:lumMod val="102000"/>
              </a:schemeClr>
            </a:gs>
            <a:gs pos="50000">
              <a:schemeClr val="accent2">
                <a:hueOff val="-2310045"/>
                <a:satOff val="-802"/>
                <a:lumOff val="294"/>
                <a:alphaOff val="0"/>
                <a:shade val="100000"/>
                <a:satMod val="110000"/>
                <a:lumMod val="100000"/>
              </a:schemeClr>
            </a:gs>
            <a:gs pos="100000">
              <a:schemeClr val="accent2">
                <a:hueOff val="-2310045"/>
                <a:satOff val="-802"/>
                <a:lumOff val="29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Shelter Cymru - 08000 495495 </a:t>
          </a:r>
          <a:endParaRPr lang="en-US" sz="2000" kern="1200"/>
        </a:p>
      </dsp:txBody>
      <dsp:txXfrm>
        <a:off x="51403" y="2314140"/>
        <a:ext cx="6158294" cy="950194"/>
      </dsp:txXfrm>
    </dsp:sp>
    <dsp:sp modelId="{4DC1AA25-7720-4B2A-A7E7-AD75B985A731}">
      <dsp:nvSpPr>
        <dsp:cNvPr id="0" name=""/>
        <dsp:cNvSpPr/>
      </dsp:nvSpPr>
      <dsp:spPr>
        <a:xfrm>
          <a:off x="0" y="3373337"/>
          <a:ext cx="6261100" cy="1053000"/>
        </a:xfrm>
        <a:prstGeom prst="roundRect">
          <a:avLst/>
        </a:prstGeom>
        <a:gradFill rotWithShape="0">
          <a:gsLst>
            <a:gs pos="0">
              <a:schemeClr val="accent2">
                <a:hueOff val="-3465068"/>
                <a:satOff val="-1202"/>
                <a:lumOff val="441"/>
                <a:alphaOff val="0"/>
                <a:tint val="94000"/>
                <a:satMod val="103000"/>
                <a:lumMod val="102000"/>
              </a:schemeClr>
            </a:gs>
            <a:gs pos="50000">
              <a:schemeClr val="accent2">
                <a:hueOff val="-3465068"/>
                <a:satOff val="-1202"/>
                <a:lumOff val="441"/>
                <a:alphaOff val="0"/>
                <a:shade val="100000"/>
                <a:satMod val="110000"/>
                <a:lumMod val="100000"/>
              </a:schemeClr>
            </a:gs>
            <a:gs pos="100000">
              <a:schemeClr val="accent2">
                <a:hueOff val="-3465068"/>
                <a:satOff val="-1202"/>
                <a:lumOff val="44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Advice for young people - Shelter Cymru </a:t>
          </a:r>
          <a:endParaRPr lang="en-US" sz="2000" kern="1200"/>
        </a:p>
      </dsp:txBody>
      <dsp:txXfrm>
        <a:off x="51403" y="3424740"/>
        <a:ext cx="6158294" cy="950194"/>
      </dsp:txXfrm>
    </dsp:sp>
    <dsp:sp modelId="{E9D855B3-B7A2-4124-B17D-12F8407A407D}">
      <dsp:nvSpPr>
        <dsp:cNvPr id="0" name=""/>
        <dsp:cNvSpPr/>
      </dsp:nvSpPr>
      <dsp:spPr>
        <a:xfrm>
          <a:off x="0" y="4483937"/>
          <a:ext cx="6261100" cy="1053000"/>
        </a:xfrm>
        <a:prstGeom prst="roundRect">
          <a:avLst/>
        </a:prstGeom>
        <a:gradFill rotWithShape="0">
          <a:gsLst>
            <a:gs pos="0">
              <a:schemeClr val="accent2">
                <a:hueOff val="-4620091"/>
                <a:satOff val="-1603"/>
                <a:lumOff val="588"/>
                <a:alphaOff val="0"/>
                <a:tint val="94000"/>
                <a:satMod val="103000"/>
                <a:lumMod val="102000"/>
              </a:schemeClr>
            </a:gs>
            <a:gs pos="50000">
              <a:schemeClr val="accent2">
                <a:hueOff val="-4620091"/>
                <a:satOff val="-1603"/>
                <a:lumOff val="588"/>
                <a:alphaOff val="0"/>
                <a:shade val="100000"/>
                <a:satMod val="110000"/>
                <a:lumMod val="100000"/>
              </a:schemeClr>
            </a:gs>
            <a:gs pos="100000">
              <a:schemeClr val="accent2">
                <a:hueOff val="-4620091"/>
                <a:satOff val="-1603"/>
                <a:lumOff val="58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Carmarthenshire Youth Support Service - 01554 744322, Facebook</a:t>
          </a:r>
          <a:endParaRPr lang="en-US" sz="2000" kern="1200"/>
        </a:p>
      </dsp:txBody>
      <dsp:txXfrm>
        <a:off x="51403" y="4535340"/>
        <a:ext cx="6158294" cy="9501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10/26/2023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10/26/2023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png"/><Relationship Id="rId7" Type="http://schemas.openxmlformats.org/officeDocument/2006/relationships/image" Target="../media/image26.jpe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25.jpeg"/><Relationship Id="rId11" Type="http://schemas.openxmlformats.org/officeDocument/2006/relationships/image" Target="../media/image30.jpeg"/><Relationship Id="rId5" Type="http://schemas.openxmlformats.org/officeDocument/2006/relationships/image" Target="../media/image13.png"/><Relationship Id="rId10" Type="http://schemas.openxmlformats.org/officeDocument/2006/relationships/image" Target="../media/image29.jpeg"/><Relationship Id="rId4" Type="http://schemas.openxmlformats.org/officeDocument/2006/relationships/image" Target="../media/image3.png"/><Relationship Id="rId9" Type="http://schemas.openxmlformats.org/officeDocument/2006/relationships/image" Target="../media/image28.jpeg"/></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43.jpe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2.xml.rels><?xml version="1.0" encoding="UTF-8" standalone="yes"?>
<Relationships xmlns="http://schemas.openxmlformats.org/package/2006/relationships"><Relationship Id="rId3" Type="http://schemas.openxmlformats.org/officeDocument/2006/relationships/hyperlink" Target="https://www.wcupa.edu/coral/tuckmanStagesGroupDelvelopment.%5baccessed" TargetMode="External"/><Relationship Id="rId2" Type="http://schemas.openxmlformats.org/officeDocument/2006/relationships/hyperlink" Target="https://moodle.uwtsd.ac.uk/pluginfile.php/844900/mod_resource/content/1/ECYW4004%20Lecture%202%20280923_.ppt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6941BAC-F716-2F0D-2BA5-1DB1622EBD11}"/>
              </a:ext>
            </a:extLst>
          </p:cNvPr>
          <p:cNvSpPr>
            <a:spLocks noGrp="1"/>
          </p:cNvSpPr>
          <p:nvPr>
            <p:ph type="subTitle" idx="1"/>
          </p:nvPr>
        </p:nvSpPr>
        <p:spPr>
          <a:xfrm>
            <a:off x="680322" y="4394039"/>
            <a:ext cx="6752109" cy="1117687"/>
          </a:xfrm>
        </p:spPr>
        <p:txBody>
          <a:bodyPr>
            <a:normAutofit/>
          </a:bodyPr>
          <a:lstStyle/>
          <a:p>
            <a:r>
              <a:rPr lang="en-GB"/>
              <a:t>My presentation – ECYW4004 Counselling skills, mindfulness and therapeutic practice </a:t>
            </a:r>
            <a:endParaRPr lang="en-GB" dirty="0"/>
          </a:p>
        </p:txBody>
      </p:sp>
      <p:pic>
        <p:nvPicPr>
          <p:cNvPr id="5" name="Picture 4">
            <a:extLst>
              <a:ext uri="{FF2B5EF4-FFF2-40B4-BE49-F238E27FC236}">
                <a16:creationId xmlns:a16="http://schemas.microsoft.com/office/drawing/2014/main" id="{6E04B26B-A142-9A9D-9A56-8C88AEABFD20}"/>
              </a:ext>
            </a:extLst>
          </p:cNvPr>
          <p:cNvPicPr>
            <a:picLocks noChangeAspect="1"/>
          </p:cNvPicPr>
          <p:nvPr/>
        </p:nvPicPr>
        <p:blipFill rotWithShape="1">
          <a:blip r:embed="rId2"/>
          <a:srcRect l="18432" r="36258" b="2"/>
          <a:stretch/>
        </p:blipFill>
        <p:spPr>
          <a:xfrm>
            <a:off x="7550980" y="10"/>
            <a:ext cx="4637843" cy="6857990"/>
          </a:xfrm>
          <a:prstGeom prst="rect">
            <a:avLst/>
          </a:prstGeom>
          <a:ln>
            <a:noFill/>
          </a:ln>
          <a:effectLst/>
        </p:spPr>
      </p:pic>
      <p:pic>
        <p:nvPicPr>
          <p:cNvPr id="9" name="Picture 8">
            <a:extLst>
              <a:ext uri="{FF2B5EF4-FFF2-40B4-BE49-F238E27FC236}">
                <a16:creationId xmlns:a16="http://schemas.microsoft.com/office/drawing/2014/main" id="{743009EE-325B-406F-9F0A-55946080EE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11" name="Rectangle 10">
            <a:extLst>
              <a:ext uri="{FF2B5EF4-FFF2-40B4-BE49-F238E27FC236}">
                <a16:creationId xmlns:a16="http://schemas.microsoft.com/office/drawing/2014/main" id="{236AC274-BE9A-45C1-B759-EA13659D0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F28785-C485-A18A-B29F-2D5BF71CF8F1}"/>
              </a:ext>
            </a:extLst>
          </p:cNvPr>
          <p:cNvSpPr>
            <a:spLocks noGrp="1"/>
          </p:cNvSpPr>
          <p:nvPr>
            <p:ph type="ctrTitle"/>
          </p:nvPr>
        </p:nvSpPr>
        <p:spPr>
          <a:xfrm>
            <a:off x="680322" y="2733709"/>
            <a:ext cx="6752110" cy="1373070"/>
          </a:xfrm>
        </p:spPr>
        <p:txBody>
          <a:bodyPr>
            <a:normAutofit/>
          </a:bodyPr>
          <a:lstStyle/>
          <a:p>
            <a:r>
              <a:rPr lang="en-GB"/>
              <a:t>2219820 Jenna Evans </a:t>
            </a:r>
            <a:endParaRPr lang="en-GB" dirty="0"/>
          </a:p>
        </p:txBody>
      </p:sp>
    </p:spTree>
    <p:extLst>
      <p:ext uri="{BB962C8B-B14F-4D97-AF65-F5344CB8AC3E}">
        <p14:creationId xmlns:p14="http://schemas.microsoft.com/office/powerpoint/2010/main" val="2458361034"/>
      </p:ext>
    </p:extLst>
  </p:cSld>
  <p:clrMapOvr>
    <a:masterClrMapping/>
  </p:clrMapOvr>
  <mc:AlternateContent xmlns:mc="http://schemas.openxmlformats.org/markup-compatibility/2006" xmlns:p14="http://schemas.microsoft.com/office/powerpoint/2010/main">
    <mc:Choice Requires="p14">
      <p:transition spd="slow" p14:dur="2000" advTm="3805"/>
    </mc:Choice>
    <mc:Fallback xmlns="">
      <p:transition spd="slow" advTm="3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97529DD-0019-4F2B-AAE6-A82A2FADB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F4B5AAB9-9C0B-4191-9D8C-E92806CC26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07B0D32C-9323-4E07-8AE3-7AFF933481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CE97D32F-1315-4522-AF1E-BCA3A653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E5DADF0-4577-4642-B07A-3E27915F3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id="{64B153C4-23B2-3CDC-A62A-381B91BED588}"/>
              </a:ext>
            </a:extLst>
          </p:cNvPr>
          <p:cNvSpPr>
            <a:spLocks noGrp="1"/>
          </p:cNvSpPr>
          <p:nvPr>
            <p:ph type="body" idx="1"/>
          </p:nvPr>
        </p:nvSpPr>
        <p:spPr>
          <a:xfrm>
            <a:off x="680322" y="4394039"/>
            <a:ext cx="6752109" cy="1117687"/>
          </a:xfrm>
        </p:spPr>
        <p:txBody>
          <a:bodyPr vert="horz" lIns="91440" tIns="45720" rIns="91440" bIns="45720" rtlCol="0">
            <a:normAutofit/>
          </a:bodyPr>
          <a:lstStyle/>
          <a:p>
            <a:r>
              <a:rPr lang="en-US" sz="1400">
                <a:solidFill>
                  <a:schemeClr val="tx1"/>
                </a:solidFill>
              </a:rPr>
              <a:t>In this presentation I will touch upon the importance of understanding the skills, tools and approaches to build meaningful relationships with young people and how the workshop method I have chosen can build meaningful relationships in a group environment and on a one-to-one basis. I will also reflect on the theories that work within group work. </a:t>
            </a:r>
          </a:p>
        </p:txBody>
      </p:sp>
      <p:pic>
        <p:nvPicPr>
          <p:cNvPr id="5" name="Picture 4">
            <a:extLst>
              <a:ext uri="{FF2B5EF4-FFF2-40B4-BE49-F238E27FC236}">
                <a16:creationId xmlns:a16="http://schemas.microsoft.com/office/drawing/2014/main" id="{EB6309D3-A43E-30BA-D86A-57368D7111F2}"/>
              </a:ext>
            </a:extLst>
          </p:cNvPr>
          <p:cNvPicPr>
            <a:picLocks noChangeAspect="1"/>
          </p:cNvPicPr>
          <p:nvPr/>
        </p:nvPicPr>
        <p:blipFill rotWithShape="1">
          <a:blip r:embed="rId5"/>
          <a:srcRect l="26589" r="32835"/>
          <a:stretch/>
        </p:blipFill>
        <p:spPr>
          <a:xfrm>
            <a:off x="7550980" y="10"/>
            <a:ext cx="4637843" cy="6857990"/>
          </a:xfrm>
          <a:prstGeom prst="rect">
            <a:avLst/>
          </a:prstGeom>
          <a:ln>
            <a:noFill/>
          </a:ln>
          <a:effectLst/>
        </p:spPr>
      </p:pic>
      <p:pic>
        <p:nvPicPr>
          <p:cNvPr id="19" name="Picture 18">
            <a:extLst>
              <a:ext uri="{FF2B5EF4-FFF2-40B4-BE49-F238E27FC236}">
                <a16:creationId xmlns:a16="http://schemas.microsoft.com/office/drawing/2014/main" id="{743009EE-325B-406F-9F0A-55946080EE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21" name="Rectangle 20">
            <a:extLst>
              <a:ext uri="{FF2B5EF4-FFF2-40B4-BE49-F238E27FC236}">
                <a16:creationId xmlns:a16="http://schemas.microsoft.com/office/drawing/2014/main" id="{236AC274-BE9A-45C1-B759-EA13659D0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BF84B6F-E0E6-CC9B-26CF-2C169C736C1C}"/>
              </a:ext>
            </a:extLst>
          </p:cNvPr>
          <p:cNvSpPr>
            <a:spLocks noGrp="1"/>
          </p:cNvSpPr>
          <p:nvPr>
            <p:ph type="title"/>
          </p:nvPr>
        </p:nvSpPr>
        <p:spPr>
          <a:xfrm>
            <a:off x="680322" y="2733709"/>
            <a:ext cx="6752110" cy="1373070"/>
          </a:xfrm>
        </p:spPr>
        <p:txBody>
          <a:bodyPr vert="horz" lIns="91440" tIns="45720" rIns="91440" bIns="45720" rtlCol="0" anchor="b">
            <a:normAutofit/>
          </a:bodyPr>
          <a:lstStyle/>
          <a:p>
            <a:r>
              <a:rPr lang="en-US" sz="5400"/>
              <a:t>Introduction</a:t>
            </a:r>
          </a:p>
        </p:txBody>
      </p:sp>
    </p:spTree>
    <p:extLst>
      <p:ext uri="{BB962C8B-B14F-4D97-AF65-F5344CB8AC3E}">
        <p14:creationId xmlns:p14="http://schemas.microsoft.com/office/powerpoint/2010/main" val="1522550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9F19-DF36-FB7F-9F4B-E5CB948E61AD}"/>
              </a:ext>
            </a:extLst>
          </p:cNvPr>
          <p:cNvSpPr>
            <a:spLocks noGrp="1"/>
          </p:cNvSpPr>
          <p:nvPr>
            <p:ph type="title"/>
          </p:nvPr>
        </p:nvSpPr>
        <p:spPr/>
        <p:txBody>
          <a:bodyPr/>
          <a:lstStyle/>
          <a:p>
            <a:r>
              <a:rPr lang="en-GB" dirty="0"/>
              <a:t>Features of group work</a:t>
            </a:r>
          </a:p>
        </p:txBody>
      </p:sp>
      <p:sp>
        <p:nvSpPr>
          <p:cNvPr id="3" name="Content Placeholder 2">
            <a:extLst>
              <a:ext uri="{FF2B5EF4-FFF2-40B4-BE49-F238E27FC236}">
                <a16:creationId xmlns:a16="http://schemas.microsoft.com/office/drawing/2014/main" id="{9779C6DC-536C-649B-ED1E-D364C4FF81B3}"/>
              </a:ext>
            </a:extLst>
          </p:cNvPr>
          <p:cNvSpPr>
            <a:spLocks noGrp="1"/>
          </p:cNvSpPr>
          <p:nvPr>
            <p:ph idx="1"/>
          </p:nvPr>
        </p:nvSpPr>
        <p:spPr/>
        <p:txBody>
          <a:bodyPr/>
          <a:lstStyle/>
          <a:p>
            <a:r>
              <a:rPr lang="en-GB" dirty="0"/>
              <a:t>We work within groups in an informal and formal way, and we adjust these by the what the group involves. There are vital features within a group such the roles, interaction, the end goal and norms. We all think differently and have different point of views which is unique, and we must build on respecting these viewpoints and openly discuss them. (Lewis, PowerPoint, 2023)</a:t>
            </a:r>
          </a:p>
          <a:p>
            <a:r>
              <a:rPr lang="en-GB" dirty="0"/>
              <a:t> Kolb and Fry(1975) learning cycle is a useful method to use within learning experiences within the group. (Sapin, 2009 pg. 135)</a:t>
            </a:r>
          </a:p>
        </p:txBody>
      </p:sp>
    </p:spTree>
    <p:extLst>
      <p:ext uri="{BB962C8B-B14F-4D97-AF65-F5344CB8AC3E}">
        <p14:creationId xmlns:p14="http://schemas.microsoft.com/office/powerpoint/2010/main" val="242145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F2EC7C-E163-43C8-95E1-D68C83433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001F58BE-3411-44B5-9B4D-1474DD4AD574}"/>
              </a:ext>
            </a:extLst>
          </p:cNvPr>
          <p:cNvPicPr>
            <a:picLocks noChangeAspect="1"/>
          </p:cNvPicPr>
          <p:nvPr/>
        </p:nvPicPr>
        <p:blipFill rotWithShape="1">
          <a:blip r:embed="rId2">
            <a:alphaModFix amt="15000"/>
            <a:grayscl/>
          </a:blip>
          <a:srcRect t="15414"/>
          <a:stretch/>
        </p:blipFill>
        <p:spPr>
          <a:xfrm>
            <a:off x="-608749" y="753227"/>
            <a:ext cx="12192000" cy="6858001"/>
          </a:xfrm>
          <a:prstGeom prst="rect">
            <a:avLst/>
          </a:prstGeom>
        </p:spPr>
      </p:pic>
      <p:pic>
        <p:nvPicPr>
          <p:cNvPr id="11" name="Picture 10">
            <a:extLst>
              <a:ext uri="{FF2B5EF4-FFF2-40B4-BE49-F238E27FC236}">
                <a16:creationId xmlns:a16="http://schemas.microsoft.com/office/drawing/2014/main" id="{57E9ED38-2B6B-4DE5-852E-9C04BC33F7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sp>
        <p:nvSpPr>
          <p:cNvPr id="13" name="Rectangle 12">
            <a:extLst>
              <a:ext uri="{FF2B5EF4-FFF2-40B4-BE49-F238E27FC236}">
                <a16:creationId xmlns:a16="http://schemas.microsoft.com/office/drawing/2014/main" id="{B7708FB3-3153-4642-9643-178CEC5EC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D589A46-B614-013E-E735-31D01A26EE15}"/>
              </a:ext>
            </a:extLst>
          </p:cNvPr>
          <p:cNvSpPr>
            <a:spLocks noGrp="1"/>
          </p:cNvSpPr>
          <p:nvPr>
            <p:ph type="title"/>
          </p:nvPr>
        </p:nvSpPr>
        <p:spPr>
          <a:xfrm>
            <a:off x="680321" y="753228"/>
            <a:ext cx="9613861" cy="1080938"/>
          </a:xfrm>
        </p:spPr>
        <p:txBody>
          <a:bodyPr>
            <a:normAutofit/>
          </a:bodyPr>
          <a:lstStyle/>
          <a:p>
            <a:r>
              <a:rPr lang="en-GB" sz="2500"/>
              <a:t>Skills you need to work with young people to be able to build a meaningful relationship within a group and one to one</a:t>
            </a:r>
          </a:p>
        </p:txBody>
      </p:sp>
      <p:pic>
        <p:nvPicPr>
          <p:cNvPr id="15" name="Picture 14">
            <a:extLst>
              <a:ext uri="{FF2B5EF4-FFF2-40B4-BE49-F238E27FC236}">
                <a16:creationId xmlns:a16="http://schemas.microsoft.com/office/drawing/2014/main" id="{FEDB5B53-2430-4E88-8159-E988DB380D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a:extLst>
              <a:ext uri="{FF2B5EF4-FFF2-40B4-BE49-F238E27FC236}">
                <a16:creationId xmlns:a16="http://schemas.microsoft.com/office/drawing/2014/main" id="{660614B3-AE58-4129-BD79-6512D61E3E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D00A368-B39B-DC82-6B1C-58D0ADE95D3B}"/>
              </a:ext>
            </a:extLst>
          </p:cNvPr>
          <p:cNvSpPr>
            <a:spLocks noGrp="1"/>
          </p:cNvSpPr>
          <p:nvPr>
            <p:ph idx="1"/>
          </p:nvPr>
        </p:nvSpPr>
        <p:spPr>
          <a:xfrm>
            <a:off x="680321" y="2336873"/>
            <a:ext cx="9613861" cy="3395060"/>
          </a:xfrm>
        </p:spPr>
        <p:txBody>
          <a:bodyPr numCol="2" anchor="ctr">
            <a:normAutofit lnSpcReduction="10000"/>
          </a:bodyPr>
          <a:lstStyle/>
          <a:p>
            <a:pPr lvl="1"/>
            <a:r>
              <a:rPr lang="en-GB" sz="1900" dirty="0"/>
              <a:t>Prepared                                              </a:t>
            </a:r>
          </a:p>
          <a:p>
            <a:pPr lvl="1"/>
            <a:r>
              <a:rPr lang="en-GB" sz="1900" dirty="0"/>
              <a:t>Focused</a:t>
            </a:r>
          </a:p>
          <a:p>
            <a:pPr lvl="1"/>
            <a:r>
              <a:rPr lang="en-GB" sz="1900" dirty="0"/>
              <a:t>Motivated</a:t>
            </a:r>
          </a:p>
          <a:p>
            <a:pPr lvl="1"/>
            <a:r>
              <a:rPr lang="en-GB" sz="1900" dirty="0"/>
              <a:t>Assertive</a:t>
            </a:r>
          </a:p>
          <a:p>
            <a:pPr lvl="1"/>
            <a:r>
              <a:rPr lang="en-GB" sz="1900" dirty="0"/>
              <a:t>Fair and honest</a:t>
            </a:r>
          </a:p>
          <a:p>
            <a:pPr lvl="1"/>
            <a:r>
              <a:rPr lang="en-GB" sz="1900" dirty="0"/>
              <a:t>Consistent</a:t>
            </a:r>
          </a:p>
          <a:p>
            <a:pPr lvl="1"/>
            <a:r>
              <a:rPr lang="en-GB" sz="1900" dirty="0"/>
              <a:t>Flexible</a:t>
            </a:r>
          </a:p>
          <a:p>
            <a:pPr lvl="1"/>
            <a:r>
              <a:rPr lang="en-GB" sz="1900" dirty="0"/>
              <a:t>Patience</a:t>
            </a:r>
          </a:p>
          <a:p>
            <a:pPr lvl="1"/>
            <a:r>
              <a:rPr lang="en-GB" sz="1900" dirty="0"/>
              <a:t>Emotionally intelligent</a:t>
            </a:r>
          </a:p>
          <a:p>
            <a:pPr marL="1828800" lvl="4" indent="0">
              <a:buNone/>
            </a:pPr>
            <a:endParaRPr lang="en-GB" sz="1900" dirty="0"/>
          </a:p>
          <a:p>
            <a:pPr marL="1828800" lvl="4" indent="0">
              <a:buNone/>
            </a:pPr>
            <a:endParaRPr lang="en-GB" sz="1900" dirty="0"/>
          </a:p>
          <a:p>
            <a:pPr lvl="4"/>
            <a:r>
              <a:rPr lang="en-GB" sz="1900" dirty="0"/>
              <a:t>Adaptive </a:t>
            </a:r>
          </a:p>
          <a:p>
            <a:pPr lvl="4"/>
            <a:r>
              <a:rPr lang="en-GB" sz="1900" dirty="0"/>
              <a:t>Good communicator </a:t>
            </a:r>
          </a:p>
          <a:p>
            <a:pPr lvl="4"/>
            <a:r>
              <a:rPr lang="en-GB" sz="1900" dirty="0"/>
              <a:t>Listening skills</a:t>
            </a:r>
          </a:p>
          <a:p>
            <a:pPr lvl="4"/>
            <a:r>
              <a:rPr lang="en-GB" sz="1900" dirty="0"/>
              <a:t>Open minded and non-judgemental</a:t>
            </a:r>
          </a:p>
          <a:p>
            <a:pPr lvl="4"/>
            <a:r>
              <a:rPr lang="en-GB" sz="1900" dirty="0"/>
              <a:t>Management skills </a:t>
            </a:r>
          </a:p>
          <a:p>
            <a:pPr lvl="4"/>
            <a:r>
              <a:rPr lang="en-GB" sz="1900" dirty="0"/>
              <a:t>Organisational skills</a:t>
            </a:r>
          </a:p>
          <a:p>
            <a:pPr lvl="4"/>
            <a:r>
              <a:rPr lang="en-GB" sz="1900" dirty="0"/>
              <a:t>Enthusiastic</a:t>
            </a:r>
          </a:p>
          <a:p>
            <a:pPr marL="1828800" lvl="4" indent="0">
              <a:buNone/>
            </a:pPr>
            <a:r>
              <a:rPr lang="en-GB" sz="1900" dirty="0"/>
              <a:t>(Lewis, </a:t>
            </a:r>
            <a:r>
              <a:rPr lang="en-GB" sz="1900" dirty="0" err="1"/>
              <a:t>Powerpoint</a:t>
            </a:r>
            <a:r>
              <a:rPr lang="en-GB" sz="1900" dirty="0"/>
              <a:t>, 2023)</a:t>
            </a:r>
          </a:p>
          <a:p>
            <a:pPr marL="1828800" lvl="4" indent="0">
              <a:buNone/>
            </a:pPr>
            <a:endParaRPr lang="en-GB" sz="1900" dirty="0"/>
          </a:p>
        </p:txBody>
      </p:sp>
    </p:spTree>
    <p:extLst>
      <p:ext uri="{BB962C8B-B14F-4D97-AF65-F5344CB8AC3E}">
        <p14:creationId xmlns:p14="http://schemas.microsoft.com/office/powerpoint/2010/main" val="3800949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E11A8B-D353-4867-842B-40B7BABC9E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F0C50D17-020B-418B-BE67-DC7DEA17D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E9D5520-887C-4E25-9F91-49EBA2FB3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One in a crowd">
            <a:extLst>
              <a:ext uri="{FF2B5EF4-FFF2-40B4-BE49-F238E27FC236}">
                <a16:creationId xmlns:a16="http://schemas.microsoft.com/office/drawing/2014/main" id="{78B6281E-950E-DDE2-3D9E-12E8F06A4538}"/>
              </a:ext>
            </a:extLst>
          </p:cNvPr>
          <p:cNvPicPr>
            <a:picLocks noChangeAspect="1"/>
          </p:cNvPicPr>
          <p:nvPr/>
        </p:nvPicPr>
        <p:blipFill rotWithShape="1">
          <a:blip r:embed="rId3"/>
          <a:srcRect l="20771" r="12579" b="-2"/>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C2E52CAC-158C-4DC7-AA1C-F582FFF73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BCF6109-B8BA-865B-5BCD-8F603C6AE308}"/>
              </a:ext>
            </a:extLst>
          </p:cNvPr>
          <p:cNvSpPr>
            <a:spLocks noGrp="1"/>
          </p:cNvSpPr>
          <p:nvPr>
            <p:ph type="title"/>
          </p:nvPr>
        </p:nvSpPr>
        <p:spPr>
          <a:xfrm>
            <a:off x="680321" y="753228"/>
            <a:ext cx="5041629" cy="1080938"/>
          </a:xfrm>
        </p:spPr>
        <p:txBody>
          <a:bodyPr>
            <a:normAutofit/>
          </a:bodyPr>
          <a:lstStyle/>
          <a:p>
            <a:r>
              <a:rPr lang="en-GB" sz="3300"/>
              <a:t>Skills we use for working it out within a group </a:t>
            </a:r>
          </a:p>
        </p:txBody>
      </p:sp>
      <p:pic>
        <p:nvPicPr>
          <p:cNvPr id="15" name="Picture 14">
            <a:extLst>
              <a:ext uri="{FF2B5EF4-FFF2-40B4-BE49-F238E27FC236}">
                <a16:creationId xmlns:a16="http://schemas.microsoft.com/office/drawing/2014/main" id="{83211ECD-2CC2-43D9-A32B-E8669250EF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B2A9D137-D2BE-3A7E-6BDE-157A50A45BDD}"/>
              </a:ext>
            </a:extLst>
          </p:cNvPr>
          <p:cNvSpPr>
            <a:spLocks noGrp="1"/>
          </p:cNvSpPr>
          <p:nvPr>
            <p:ph idx="1"/>
          </p:nvPr>
        </p:nvSpPr>
        <p:spPr>
          <a:xfrm>
            <a:off x="680322" y="2336873"/>
            <a:ext cx="5041628" cy="3599316"/>
          </a:xfrm>
        </p:spPr>
        <p:txBody>
          <a:bodyPr>
            <a:normAutofit/>
          </a:bodyPr>
          <a:lstStyle/>
          <a:p>
            <a:r>
              <a:rPr lang="en-GB" sz="1700" dirty="0"/>
              <a:t>Establishing agreements</a:t>
            </a:r>
          </a:p>
          <a:p>
            <a:r>
              <a:rPr lang="en-GB" sz="1700" dirty="0"/>
              <a:t>To know when to intervene</a:t>
            </a:r>
          </a:p>
          <a:p>
            <a:r>
              <a:rPr lang="en-GB" sz="1700" dirty="0"/>
              <a:t>Understanding group processes</a:t>
            </a:r>
          </a:p>
          <a:p>
            <a:r>
              <a:rPr lang="en-GB" sz="1700" dirty="0"/>
              <a:t>Recognising changes within the group </a:t>
            </a:r>
          </a:p>
          <a:p>
            <a:r>
              <a:rPr lang="en-GB" sz="1700" dirty="0"/>
              <a:t>To understand different ways to make decisions </a:t>
            </a:r>
          </a:p>
          <a:p>
            <a:r>
              <a:rPr lang="en-GB" sz="1700" dirty="0"/>
              <a:t>Working and resolving conflict</a:t>
            </a:r>
          </a:p>
          <a:p>
            <a:r>
              <a:rPr lang="en-GB" sz="1700" dirty="0"/>
              <a:t>Reviewing development and the group dynamics </a:t>
            </a:r>
          </a:p>
          <a:p>
            <a:r>
              <a:rPr lang="en-GB" sz="1700" dirty="0"/>
              <a:t>Moving decisions on </a:t>
            </a:r>
          </a:p>
          <a:p>
            <a:pPr marL="0" indent="0">
              <a:buNone/>
            </a:pPr>
            <a:r>
              <a:rPr lang="en-GB" sz="1700" dirty="0"/>
              <a:t>(Sapin, 2009, pg136)</a:t>
            </a:r>
          </a:p>
        </p:txBody>
      </p:sp>
    </p:spTree>
    <p:extLst>
      <p:ext uri="{BB962C8B-B14F-4D97-AF65-F5344CB8AC3E}">
        <p14:creationId xmlns:p14="http://schemas.microsoft.com/office/powerpoint/2010/main" val="28259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97529DD-0019-4F2B-AAE6-A82A2FADB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9">
            <a:extLst>
              <a:ext uri="{FF2B5EF4-FFF2-40B4-BE49-F238E27FC236}">
                <a16:creationId xmlns:a16="http://schemas.microsoft.com/office/drawing/2014/main" id="{F4B5AAB9-9C0B-4191-9D8C-E92806CC26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2" name="Picture 11">
            <a:extLst>
              <a:ext uri="{FF2B5EF4-FFF2-40B4-BE49-F238E27FC236}">
                <a16:creationId xmlns:a16="http://schemas.microsoft.com/office/drawing/2014/main" id="{07B0D32C-9323-4E07-8AE3-7AFF933481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4" name="Rectangle 13">
            <a:extLst>
              <a:ext uri="{FF2B5EF4-FFF2-40B4-BE49-F238E27FC236}">
                <a16:creationId xmlns:a16="http://schemas.microsoft.com/office/drawing/2014/main" id="{CE97D32F-1315-4522-AF1E-BCA3A653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E5DADF0-4577-4642-B07A-3E27915F3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6022B7FE-2A92-64F4-2F55-73D4F6B7CAE7}"/>
              </a:ext>
            </a:extLst>
          </p:cNvPr>
          <p:cNvPicPr>
            <a:picLocks noChangeAspect="1"/>
          </p:cNvPicPr>
          <p:nvPr/>
        </p:nvPicPr>
        <p:blipFill rotWithShape="1">
          <a:blip r:embed="rId5"/>
          <a:srcRect l="14312" r="27028" b="-1"/>
          <a:stretch/>
        </p:blipFill>
        <p:spPr>
          <a:xfrm>
            <a:off x="6093556" y="10"/>
            <a:ext cx="6095267" cy="6857990"/>
          </a:xfrm>
          <a:prstGeom prst="rect">
            <a:avLst/>
          </a:prstGeom>
          <a:ln>
            <a:noFill/>
          </a:ln>
          <a:effectLst/>
        </p:spPr>
      </p:pic>
      <p:pic>
        <p:nvPicPr>
          <p:cNvPr id="18" name="Picture 17">
            <a:extLst>
              <a:ext uri="{FF2B5EF4-FFF2-40B4-BE49-F238E27FC236}">
                <a16:creationId xmlns:a16="http://schemas.microsoft.com/office/drawing/2014/main" id="{E90A7C3D-1FC7-4C37-8669-8C877FD3D5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20" name="Rectangle 19">
            <a:extLst>
              <a:ext uri="{FF2B5EF4-FFF2-40B4-BE49-F238E27FC236}">
                <a16:creationId xmlns:a16="http://schemas.microsoft.com/office/drawing/2014/main" id="{C578452F-B2D5-499F-8735-DF8811127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4F0F1D9-8AA1-5480-1168-A5C1DE8579CE}"/>
              </a:ext>
            </a:extLst>
          </p:cNvPr>
          <p:cNvSpPr>
            <a:spLocks noGrp="1"/>
          </p:cNvSpPr>
          <p:nvPr>
            <p:ph type="title"/>
          </p:nvPr>
        </p:nvSpPr>
        <p:spPr>
          <a:xfrm>
            <a:off x="680322" y="2403231"/>
            <a:ext cx="5192940" cy="2133600"/>
          </a:xfrm>
        </p:spPr>
        <p:txBody>
          <a:bodyPr vert="horz" lIns="91440" tIns="45720" rIns="91440" bIns="45720" rtlCol="0" anchor="b">
            <a:normAutofit/>
          </a:bodyPr>
          <a:lstStyle/>
          <a:p>
            <a:pPr algn="r"/>
            <a:r>
              <a:rPr lang="en-US" sz="2600" dirty="0"/>
              <a:t>“Like a builder youth workers must first clear the ground before digging the foundations”</a:t>
            </a:r>
            <a:br>
              <a:rPr lang="en-US" sz="2600" dirty="0"/>
            </a:br>
            <a:r>
              <a:rPr lang="en-US" sz="2600" dirty="0"/>
              <a:t>(Jeff’s and Smith,2010) </a:t>
            </a:r>
          </a:p>
        </p:txBody>
      </p:sp>
    </p:spTree>
    <p:extLst>
      <p:ext uri="{BB962C8B-B14F-4D97-AF65-F5344CB8AC3E}">
        <p14:creationId xmlns:p14="http://schemas.microsoft.com/office/powerpoint/2010/main" val="3309658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E11A8B-D353-4867-842B-40B7BABC9E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F0C50D17-020B-418B-BE67-DC7DEA17D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E9D5520-887C-4E25-9F91-49EBA2FB3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Skydivers make a formation above the clouds">
            <a:extLst>
              <a:ext uri="{FF2B5EF4-FFF2-40B4-BE49-F238E27FC236}">
                <a16:creationId xmlns:a16="http://schemas.microsoft.com/office/drawing/2014/main" id="{FBAF9619-C13E-68B8-FFE2-9BB75AF088A9}"/>
              </a:ext>
            </a:extLst>
          </p:cNvPr>
          <p:cNvPicPr>
            <a:picLocks noChangeAspect="1"/>
          </p:cNvPicPr>
          <p:nvPr/>
        </p:nvPicPr>
        <p:blipFill rotWithShape="1">
          <a:blip r:embed="rId3"/>
          <a:srcRect l="25145" r="15537"/>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C2E52CAC-158C-4DC7-AA1C-F582FFF73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B76813-7C4E-A14C-68B8-6B48B5A0399B}"/>
              </a:ext>
            </a:extLst>
          </p:cNvPr>
          <p:cNvSpPr>
            <a:spLocks noGrp="1"/>
          </p:cNvSpPr>
          <p:nvPr>
            <p:ph type="title"/>
          </p:nvPr>
        </p:nvSpPr>
        <p:spPr>
          <a:xfrm>
            <a:off x="680321" y="753228"/>
            <a:ext cx="5041629" cy="1080938"/>
          </a:xfrm>
        </p:spPr>
        <p:txBody>
          <a:bodyPr>
            <a:normAutofit/>
          </a:bodyPr>
          <a:lstStyle/>
          <a:p>
            <a:r>
              <a:rPr lang="en-GB" sz="2000"/>
              <a:t>Tools we may use to work with young people to build on the relationship within a group or one to one</a:t>
            </a:r>
          </a:p>
        </p:txBody>
      </p:sp>
      <p:pic>
        <p:nvPicPr>
          <p:cNvPr id="15" name="Picture 14">
            <a:extLst>
              <a:ext uri="{FF2B5EF4-FFF2-40B4-BE49-F238E27FC236}">
                <a16:creationId xmlns:a16="http://schemas.microsoft.com/office/drawing/2014/main" id="{83211ECD-2CC2-43D9-A32B-E8669250EF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6DA0923A-8748-2E57-D65E-905A72ACBD50}"/>
              </a:ext>
            </a:extLst>
          </p:cNvPr>
          <p:cNvSpPr>
            <a:spLocks noGrp="1"/>
          </p:cNvSpPr>
          <p:nvPr>
            <p:ph idx="1"/>
          </p:nvPr>
        </p:nvSpPr>
        <p:spPr>
          <a:xfrm>
            <a:off x="680322" y="2336873"/>
            <a:ext cx="5041628" cy="3599316"/>
          </a:xfrm>
        </p:spPr>
        <p:txBody>
          <a:bodyPr>
            <a:normAutofit lnSpcReduction="10000"/>
          </a:bodyPr>
          <a:lstStyle/>
          <a:p>
            <a:r>
              <a:rPr lang="en-GB" sz="2000" dirty="0"/>
              <a:t>Maslow’s hierarchy of needs (Sapin, 2009, pg77)</a:t>
            </a:r>
          </a:p>
          <a:p>
            <a:r>
              <a:rPr lang="en-GB" sz="2000" dirty="0"/>
              <a:t>Tuckman’s stage of group development</a:t>
            </a:r>
            <a:r>
              <a:rPr lang="en-GB" sz="1600" dirty="0"/>
              <a:t>(CROGERS@wcupa.edu)</a:t>
            </a:r>
            <a:r>
              <a:rPr lang="en-GB" sz="2000" dirty="0"/>
              <a:t> </a:t>
            </a:r>
          </a:p>
          <a:p>
            <a:r>
              <a:rPr lang="en-GB" sz="2000" dirty="0"/>
              <a:t>Egan’s three stage helping model(Lewis, Lecture notes,2023)</a:t>
            </a:r>
          </a:p>
          <a:p>
            <a:r>
              <a:rPr lang="en-GB" sz="2000" dirty="0"/>
              <a:t>Counselling skills and interpersonal skills </a:t>
            </a:r>
          </a:p>
          <a:p>
            <a:r>
              <a:rPr lang="en-GB" sz="2000" dirty="0"/>
              <a:t>Person centred approach</a:t>
            </a:r>
          </a:p>
          <a:p>
            <a:r>
              <a:rPr lang="en-GB" sz="2000" dirty="0"/>
              <a:t>Professional curiosity </a:t>
            </a:r>
          </a:p>
          <a:p>
            <a:r>
              <a:rPr lang="en-GB" sz="2000" dirty="0"/>
              <a:t>Gibbs reflective cycle (</a:t>
            </a:r>
            <a:r>
              <a:rPr lang="en-GB" sz="2000" dirty="0" err="1"/>
              <a:t>Gibbs.G</a:t>
            </a:r>
            <a:r>
              <a:rPr lang="en-GB" sz="2000" dirty="0"/>
              <a:t>, 2020)</a:t>
            </a:r>
          </a:p>
          <a:p>
            <a:endParaRPr lang="en-GB" sz="2000" dirty="0"/>
          </a:p>
          <a:p>
            <a:endParaRPr lang="en-GB" sz="2000" dirty="0"/>
          </a:p>
        </p:txBody>
      </p:sp>
    </p:spTree>
    <p:extLst>
      <p:ext uri="{BB962C8B-B14F-4D97-AF65-F5344CB8AC3E}">
        <p14:creationId xmlns:p14="http://schemas.microsoft.com/office/powerpoint/2010/main" val="2966371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7" name="Group 1036">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038" name="Rectangle 1037">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4.6. In-depth Look: Tuckman’s Model – Five Stages of Team Development ...">
            <a:extLst>
              <a:ext uri="{FF2B5EF4-FFF2-40B4-BE49-F238E27FC236}">
                <a16:creationId xmlns:a16="http://schemas.microsoft.com/office/drawing/2014/main" id="{C96F7B0A-1A52-54B0-6874-8DEAEDB2CF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568" y="1741096"/>
            <a:ext cx="3209544" cy="3073138"/>
          </a:xfrm>
          <a:prstGeom prst="rect">
            <a:avLst/>
          </a:prstGeom>
          <a:noFill/>
          <a:extLst>
            <a:ext uri="{909E8E84-426E-40DD-AFC4-6F175D3DCCD1}">
              <a14:hiddenFill xmlns:a14="http://schemas.microsoft.com/office/drawing/2010/main">
                <a:solidFill>
                  <a:srgbClr val="FFFFFF"/>
                </a:solidFill>
              </a14:hiddenFill>
            </a:ext>
          </a:extLst>
        </p:spPr>
      </p:pic>
      <p:grpSp>
        <p:nvGrpSpPr>
          <p:cNvPr id="1041" name="Group 1040">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042" name="Rectangle 1041">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30" name="Picture 6" descr="Gibb’s Reflective Cycle | Sarah Stewart's Eportfolio">
            <a:extLst>
              <a:ext uri="{FF2B5EF4-FFF2-40B4-BE49-F238E27FC236}">
                <a16:creationId xmlns:a16="http://schemas.microsoft.com/office/drawing/2014/main" id="{DBBCA6AF-79A0-5437-EC2B-59F715AB17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87333" y="1769179"/>
            <a:ext cx="3209544" cy="3016971"/>
          </a:xfrm>
          <a:prstGeom prst="rect">
            <a:avLst/>
          </a:prstGeom>
          <a:noFill/>
          <a:extLst>
            <a:ext uri="{909E8E84-426E-40DD-AFC4-6F175D3DCCD1}">
              <a14:hiddenFill xmlns:a14="http://schemas.microsoft.com/office/drawing/2010/main">
                <a:solidFill>
                  <a:srgbClr val="FFFFFF"/>
                </a:solidFill>
              </a14:hiddenFill>
            </a:ext>
          </a:extLst>
        </p:spPr>
      </p:pic>
      <p:grpSp>
        <p:nvGrpSpPr>
          <p:cNvPr id="1045" name="Group 1044">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1046" name="Rectangle 1045">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8" name="Picture 4" descr="Maslow's hierarchy of needs - Wikipedia">
            <a:extLst>
              <a:ext uri="{FF2B5EF4-FFF2-40B4-BE49-F238E27FC236}">
                <a16:creationId xmlns:a16="http://schemas.microsoft.com/office/drawing/2014/main" id="{4E13AC72-1878-835D-A37E-F112D4A3165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75887" y="2062050"/>
            <a:ext cx="3209544" cy="2431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2243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CB9E49-7BC9-4333-469E-D88F6B8B6A26}"/>
              </a:ext>
            </a:extLst>
          </p:cNvPr>
          <p:cNvSpPr>
            <a:spLocks noGrp="1"/>
          </p:cNvSpPr>
          <p:nvPr>
            <p:ph type="title"/>
          </p:nvPr>
        </p:nvSpPr>
        <p:spPr>
          <a:xfrm>
            <a:off x="680321" y="2063262"/>
            <a:ext cx="3739279" cy="2661052"/>
          </a:xfrm>
        </p:spPr>
        <p:txBody>
          <a:bodyPr>
            <a:normAutofit/>
          </a:bodyPr>
          <a:lstStyle/>
          <a:p>
            <a:pPr algn="r"/>
            <a:r>
              <a:rPr lang="en-GB" sz="3100" dirty="0"/>
              <a:t>Skills that may help build the relationship and counselling side of the relationship </a:t>
            </a:r>
          </a:p>
        </p:txBody>
      </p:sp>
      <p:graphicFrame>
        <p:nvGraphicFramePr>
          <p:cNvPr id="5" name="Content Placeholder 2">
            <a:extLst>
              <a:ext uri="{FF2B5EF4-FFF2-40B4-BE49-F238E27FC236}">
                <a16:creationId xmlns:a16="http://schemas.microsoft.com/office/drawing/2014/main" id="{319942F6-5344-9710-7E78-A2378CC6CA4C}"/>
              </a:ext>
            </a:extLst>
          </p:cNvPr>
          <p:cNvGraphicFramePr>
            <a:graphicFrameLocks noGrp="1"/>
          </p:cNvGraphicFramePr>
          <p:nvPr>
            <p:ph idx="1"/>
            <p:extLst>
              <p:ext uri="{D42A27DB-BD31-4B8C-83A1-F6EECF244321}">
                <p14:modId xmlns:p14="http://schemas.microsoft.com/office/powerpoint/2010/main" val="4093570849"/>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3183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DFF72-D39B-C60E-B189-7006C10B9472}"/>
              </a:ext>
            </a:extLst>
          </p:cNvPr>
          <p:cNvSpPr>
            <a:spLocks noGrp="1"/>
          </p:cNvSpPr>
          <p:nvPr>
            <p:ph type="title"/>
          </p:nvPr>
        </p:nvSpPr>
        <p:spPr/>
        <p:txBody>
          <a:bodyPr/>
          <a:lstStyle/>
          <a:p>
            <a:r>
              <a:rPr lang="en-GB" dirty="0"/>
              <a:t>Approaches that we can use to build on the relationship </a:t>
            </a:r>
          </a:p>
        </p:txBody>
      </p:sp>
      <p:sp>
        <p:nvSpPr>
          <p:cNvPr id="3" name="Content Placeholder 2">
            <a:extLst>
              <a:ext uri="{FF2B5EF4-FFF2-40B4-BE49-F238E27FC236}">
                <a16:creationId xmlns:a16="http://schemas.microsoft.com/office/drawing/2014/main" id="{A92AD9DC-DF9F-9722-FB67-72DBDB4F395B}"/>
              </a:ext>
            </a:extLst>
          </p:cNvPr>
          <p:cNvSpPr>
            <a:spLocks noGrp="1"/>
          </p:cNvSpPr>
          <p:nvPr>
            <p:ph idx="1"/>
          </p:nvPr>
        </p:nvSpPr>
        <p:spPr>
          <a:xfrm>
            <a:off x="680321" y="2336872"/>
            <a:ext cx="9613861" cy="4297607"/>
          </a:xfrm>
        </p:spPr>
        <p:txBody>
          <a:bodyPr>
            <a:normAutofit lnSpcReduction="10000"/>
          </a:bodyPr>
          <a:lstStyle/>
          <a:p>
            <a:r>
              <a:rPr lang="en-GB" sz="2000" dirty="0"/>
              <a:t>Clear boundaries</a:t>
            </a:r>
          </a:p>
          <a:p>
            <a:r>
              <a:rPr lang="en-GB" sz="2000" dirty="0"/>
              <a:t>Reflect and learn </a:t>
            </a:r>
          </a:p>
          <a:p>
            <a:r>
              <a:rPr lang="en-GB" sz="2000" dirty="0"/>
              <a:t>Communication skills </a:t>
            </a:r>
          </a:p>
          <a:p>
            <a:r>
              <a:rPr lang="en-GB" sz="2000" dirty="0"/>
              <a:t>Counselling skills</a:t>
            </a:r>
          </a:p>
          <a:p>
            <a:r>
              <a:rPr lang="en-GB" sz="2000" dirty="0"/>
              <a:t>Showing Empathy</a:t>
            </a:r>
          </a:p>
          <a:p>
            <a:pPr marL="0" indent="0">
              <a:buNone/>
            </a:pPr>
            <a:r>
              <a:rPr lang="en-GB" sz="2000" u="sng" dirty="0"/>
              <a:t>Different facilitating styles </a:t>
            </a:r>
          </a:p>
          <a:p>
            <a:r>
              <a:rPr lang="en-GB" sz="2000" dirty="0"/>
              <a:t>Authoritarian mode</a:t>
            </a:r>
          </a:p>
          <a:p>
            <a:r>
              <a:rPr lang="en-GB" sz="2000" dirty="0"/>
              <a:t>Consultive </a:t>
            </a:r>
          </a:p>
          <a:p>
            <a:r>
              <a:rPr lang="en-GB" sz="2000" dirty="0"/>
              <a:t>Enabling</a:t>
            </a:r>
          </a:p>
          <a:p>
            <a:pPr marL="0" indent="0">
              <a:buNone/>
            </a:pPr>
            <a:r>
              <a:rPr lang="en-GB" sz="2000" dirty="0"/>
              <a:t>(Harrison and wise, 2008, </a:t>
            </a:r>
            <a:r>
              <a:rPr lang="en-GB" sz="2000" dirty="0" err="1"/>
              <a:t>pg</a:t>
            </a:r>
            <a:r>
              <a:rPr lang="en-GB" sz="2000" dirty="0"/>
              <a:t> 129) state that the most empowering style with whom we work with is the enabling style because it encourages participation by group members and climate of support and co-operation. </a:t>
            </a:r>
          </a:p>
          <a:p>
            <a:endParaRPr lang="en-GB" dirty="0"/>
          </a:p>
        </p:txBody>
      </p:sp>
    </p:spTree>
    <p:extLst>
      <p:ext uri="{BB962C8B-B14F-4D97-AF65-F5344CB8AC3E}">
        <p14:creationId xmlns:p14="http://schemas.microsoft.com/office/powerpoint/2010/main" val="888258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DF1EFA-4AA2-2F3A-E211-555EC956C465}"/>
              </a:ext>
            </a:extLst>
          </p:cNvPr>
          <p:cNvSpPr>
            <a:spLocks noGrp="1"/>
          </p:cNvSpPr>
          <p:nvPr>
            <p:ph type="title"/>
          </p:nvPr>
        </p:nvSpPr>
        <p:spPr>
          <a:xfrm>
            <a:off x="680321" y="2063262"/>
            <a:ext cx="3739279" cy="2661052"/>
          </a:xfrm>
        </p:spPr>
        <p:txBody>
          <a:bodyPr>
            <a:normAutofit/>
          </a:bodyPr>
          <a:lstStyle/>
          <a:p>
            <a:pPr algn="r"/>
            <a:r>
              <a:rPr lang="en-GB" sz="4400"/>
              <a:t>Methods to use within a group or one to one.</a:t>
            </a:r>
          </a:p>
        </p:txBody>
      </p:sp>
      <p:graphicFrame>
        <p:nvGraphicFramePr>
          <p:cNvPr id="5" name="Content Placeholder 2">
            <a:extLst>
              <a:ext uri="{FF2B5EF4-FFF2-40B4-BE49-F238E27FC236}">
                <a16:creationId xmlns:a16="http://schemas.microsoft.com/office/drawing/2014/main" id="{65BB2E0C-9A9E-B796-F5CD-2BDE5C8E322F}"/>
              </a:ext>
            </a:extLst>
          </p:cNvPr>
          <p:cNvGraphicFramePr>
            <a:graphicFrameLocks noGrp="1"/>
          </p:cNvGraphicFramePr>
          <p:nvPr>
            <p:ph idx="1"/>
            <p:extLst>
              <p:ext uri="{D42A27DB-BD31-4B8C-83A1-F6EECF244321}">
                <p14:modId xmlns:p14="http://schemas.microsoft.com/office/powerpoint/2010/main" val="3381011218"/>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6695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058" name="Picture 1057">
            <a:extLst>
              <a:ext uri="{FF2B5EF4-FFF2-40B4-BE49-F238E27FC236}">
                <a16:creationId xmlns:a16="http://schemas.microsoft.com/office/drawing/2014/main" id="{A97529DD-0019-4F2B-AAE6-A82A2FADB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60" name="Picture 1059">
            <a:extLst>
              <a:ext uri="{FF2B5EF4-FFF2-40B4-BE49-F238E27FC236}">
                <a16:creationId xmlns:a16="http://schemas.microsoft.com/office/drawing/2014/main" id="{F4B5AAB9-9C0B-4191-9D8C-E92806CC26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062" name="Picture 1061">
            <a:extLst>
              <a:ext uri="{FF2B5EF4-FFF2-40B4-BE49-F238E27FC236}">
                <a16:creationId xmlns:a16="http://schemas.microsoft.com/office/drawing/2014/main" id="{07B0D32C-9323-4E07-8AE3-7AFF933481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064" name="Rectangle 1063">
            <a:extLst>
              <a:ext uri="{FF2B5EF4-FFF2-40B4-BE49-F238E27FC236}">
                <a16:creationId xmlns:a16="http://schemas.microsoft.com/office/drawing/2014/main" id="{CE97D32F-1315-4522-AF1E-BCA3A653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6" name="Rectangle 1065">
            <a:extLst>
              <a:ext uri="{FF2B5EF4-FFF2-40B4-BE49-F238E27FC236}">
                <a16:creationId xmlns:a16="http://schemas.microsoft.com/office/drawing/2014/main" id="{DE5DADF0-4577-4642-B07A-3E27915F3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Image result for homeless ">
            <a:extLst>
              <a:ext uri="{FF2B5EF4-FFF2-40B4-BE49-F238E27FC236}">
                <a16:creationId xmlns:a16="http://schemas.microsoft.com/office/drawing/2014/main" id="{BD7290C5-31ED-0302-6BD1-80D543B28D9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304"/>
          <a:stretch/>
        </p:blipFill>
        <p:spPr bwMode="auto">
          <a:xfrm>
            <a:off x="-3176" y="10"/>
            <a:ext cx="12192000" cy="6857991"/>
          </a:xfrm>
          <a:prstGeom prst="rect">
            <a:avLst/>
          </a:prstGeom>
          <a:noFill/>
          <a:extLst>
            <a:ext uri="{909E8E84-426E-40DD-AFC4-6F175D3DCCD1}">
              <a14:hiddenFill xmlns:a14="http://schemas.microsoft.com/office/drawing/2010/main">
                <a:solidFill>
                  <a:srgbClr val="FFFFFF"/>
                </a:solidFill>
              </a14:hiddenFill>
            </a:ext>
          </a:extLst>
        </p:spPr>
      </p:pic>
      <p:sp>
        <p:nvSpPr>
          <p:cNvPr id="1068" name="Rectangle 1067">
            <a:extLst>
              <a:ext uri="{FF2B5EF4-FFF2-40B4-BE49-F238E27FC236}">
                <a16:creationId xmlns:a16="http://schemas.microsoft.com/office/drawing/2014/main" id="{8C8D824E-2FE2-436D-BA86-C0386D8FA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0D783C-2409-5E7C-62FB-8B3A9E0A307E}"/>
              </a:ext>
            </a:extLst>
          </p:cNvPr>
          <p:cNvSpPr>
            <a:spLocks noGrp="1"/>
          </p:cNvSpPr>
          <p:nvPr>
            <p:ph type="title"/>
          </p:nvPr>
        </p:nvSpPr>
        <p:spPr>
          <a:xfrm>
            <a:off x="680322" y="4402667"/>
            <a:ext cx="8133478" cy="940240"/>
          </a:xfrm>
        </p:spPr>
        <p:txBody>
          <a:bodyPr vert="horz" lIns="91440" tIns="45720" rIns="91440" bIns="45720" rtlCol="0" anchor="b">
            <a:normAutofit/>
          </a:bodyPr>
          <a:lstStyle/>
          <a:p>
            <a:pPr algn="r"/>
            <a:r>
              <a:rPr lang="en-US" sz="1900"/>
              <a:t>The activity I have picked is a workshop which will be undertaken with a variety of groups and touch upon the housing process and homeless information. </a:t>
            </a:r>
          </a:p>
        </p:txBody>
      </p:sp>
      <p:sp>
        <p:nvSpPr>
          <p:cNvPr id="1070" name="Rectangle 1069">
            <a:extLst>
              <a:ext uri="{FF2B5EF4-FFF2-40B4-BE49-F238E27FC236}">
                <a16:creationId xmlns:a16="http://schemas.microsoft.com/office/drawing/2014/main" id="{D4E62E99-E55A-4404-B79D-9C8CC8523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72" name="Rectangle 1071">
            <a:extLst>
              <a:ext uri="{FF2B5EF4-FFF2-40B4-BE49-F238E27FC236}">
                <a16:creationId xmlns:a16="http://schemas.microsoft.com/office/drawing/2014/main" id="{6F2B71E6-6516-4BB6-B895-35E8F2892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4" name="Rectangle 1073">
            <a:extLst>
              <a:ext uri="{FF2B5EF4-FFF2-40B4-BE49-F238E27FC236}">
                <a16:creationId xmlns:a16="http://schemas.microsoft.com/office/drawing/2014/main" id="{7BB39608-D59B-4A40-BD24-A3B510F02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539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24C23A-4EF2-E182-FBC3-29CAB11022A0}"/>
              </a:ext>
            </a:extLst>
          </p:cNvPr>
          <p:cNvSpPr>
            <a:spLocks noGrp="1"/>
          </p:cNvSpPr>
          <p:nvPr>
            <p:ph type="title"/>
          </p:nvPr>
        </p:nvSpPr>
        <p:spPr>
          <a:xfrm>
            <a:off x="680321" y="2063262"/>
            <a:ext cx="3739279" cy="2661052"/>
          </a:xfrm>
        </p:spPr>
        <p:txBody>
          <a:bodyPr>
            <a:normAutofit/>
          </a:bodyPr>
          <a:lstStyle/>
          <a:p>
            <a:pPr algn="r"/>
            <a:r>
              <a:rPr lang="en-GB" sz="4400">
                <a:solidFill>
                  <a:srgbClr val="FFFFFF"/>
                </a:solidFill>
              </a:rPr>
              <a:t>Why this method works?</a:t>
            </a:r>
          </a:p>
        </p:txBody>
      </p:sp>
      <p:sp>
        <p:nvSpPr>
          <p:cNvPr id="3" name="Content Placeholder 2">
            <a:extLst>
              <a:ext uri="{FF2B5EF4-FFF2-40B4-BE49-F238E27FC236}">
                <a16:creationId xmlns:a16="http://schemas.microsoft.com/office/drawing/2014/main" id="{BEBFD002-2BD4-DDE9-69D2-79DA0CC165AB}"/>
              </a:ext>
            </a:extLst>
          </p:cNvPr>
          <p:cNvSpPr>
            <a:spLocks noGrp="1"/>
          </p:cNvSpPr>
          <p:nvPr>
            <p:ph idx="1"/>
          </p:nvPr>
        </p:nvSpPr>
        <p:spPr>
          <a:xfrm>
            <a:off x="5287995" y="661106"/>
            <a:ext cx="6257362" cy="5503101"/>
          </a:xfrm>
        </p:spPr>
        <p:txBody>
          <a:bodyPr anchor="ctr">
            <a:normAutofit/>
          </a:bodyPr>
          <a:lstStyle/>
          <a:p>
            <a:r>
              <a:rPr lang="en-GB" sz="2000">
                <a:solidFill>
                  <a:srgbClr val="FFFFFF"/>
                </a:solidFill>
              </a:rPr>
              <a:t>We deliver these workshops within a year group in a school, and I find this is a very useful as it delivers information to the young people in a discreet way without them asking directly as some young people may find themselves have issues at home and are worried about housing in the future.</a:t>
            </a:r>
          </a:p>
          <a:p>
            <a:r>
              <a:rPr lang="en-GB" sz="2000">
                <a:solidFill>
                  <a:srgbClr val="FFFFFF"/>
                </a:solidFill>
              </a:rPr>
              <a:t>We provide formative information in a informal way and it can be engaging and interactive by getting the group involved in activities such as guess who and a budgeting sheet on how everyone is so different. </a:t>
            </a:r>
          </a:p>
          <a:p>
            <a:r>
              <a:rPr lang="en-GB" sz="2000">
                <a:solidFill>
                  <a:srgbClr val="FFFFFF"/>
                </a:solidFill>
              </a:rPr>
              <a:t>To deliver these sessions to raise awareness and what is out there for support and how to access it.</a:t>
            </a:r>
          </a:p>
          <a:p>
            <a:r>
              <a:rPr lang="en-GB" sz="2000">
                <a:solidFill>
                  <a:srgbClr val="FFFFFF"/>
                </a:solidFill>
              </a:rPr>
              <a:t>We also deliver these workshops with young people who are awaiting accommodation to  inform them of the challenges we face and what is expected when they have their own tenancy and to help set them up to manage their own place. </a:t>
            </a:r>
          </a:p>
          <a:p>
            <a:endParaRPr lang="en-GB" sz="2000">
              <a:solidFill>
                <a:srgbClr val="FFFFFF"/>
              </a:solidFill>
            </a:endParaRPr>
          </a:p>
        </p:txBody>
      </p:sp>
    </p:spTree>
    <p:extLst>
      <p:ext uri="{BB962C8B-B14F-4D97-AF65-F5344CB8AC3E}">
        <p14:creationId xmlns:p14="http://schemas.microsoft.com/office/powerpoint/2010/main" val="2755045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50C3F1-6ED6-93C6-B785-B63B0C241AF0}"/>
              </a:ext>
            </a:extLst>
          </p:cNvPr>
          <p:cNvSpPr>
            <a:spLocks noGrp="1"/>
          </p:cNvSpPr>
          <p:nvPr>
            <p:ph type="title"/>
          </p:nvPr>
        </p:nvSpPr>
        <p:spPr>
          <a:xfrm>
            <a:off x="680321" y="2063262"/>
            <a:ext cx="3739279" cy="2661052"/>
          </a:xfrm>
        </p:spPr>
        <p:txBody>
          <a:bodyPr>
            <a:normAutofit/>
          </a:bodyPr>
          <a:lstStyle/>
          <a:p>
            <a:pPr algn="r"/>
            <a:r>
              <a:rPr lang="en-GB" sz="4400">
                <a:solidFill>
                  <a:srgbClr val="FFFFFF"/>
                </a:solidFill>
              </a:rPr>
              <a:t>How does this method build meaningful relationships </a:t>
            </a:r>
          </a:p>
        </p:txBody>
      </p:sp>
      <p:sp>
        <p:nvSpPr>
          <p:cNvPr id="3" name="Content Placeholder 2">
            <a:extLst>
              <a:ext uri="{FF2B5EF4-FFF2-40B4-BE49-F238E27FC236}">
                <a16:creationId xmlns:a16="http://schemas.microsoft.com/office/drawing/2014/main" id="{45D0C89D-E004-60CB-6D7F-56051E9A5138}"/>
              </a:ext>
            </a:extLst>
          </p:cNvPr>
          <p:cNvSpPr>
            <a:spLocks noGrp="1"/>
          </p:cNvSpPr>
          <p:nvPr>
            <p:ph idx="1"/>
          </p:nvPr>
        </p:nvSpPr>
        <p:spPr>
          <a:xfrm>
            <a:off x="5287995" y="661106"/>
            <a:ext cx="6257362" cy="5503101"/>
          </a:xfrm>
        </p:spPr>
        <p:txBody>
          <a:bodyPr anchor="ctr">
            <a:normAutofit/>
          </a:bodyPr>
          <a:lstStyle/>
          <a:p>
            <a:r>
              <a:rPr lang="en-GB" sz="1700" dirty="0">
                <a:solidFill>
                  <a:srgbClr val="FFFFFF"/>
                </a:solidFill>
              </a:rPr>
              <a:t>We work together as a group and provide the information to the young people for them to have the tools to be able to understand the process and what is expected we build our relationships within the group as they trust us to deliver this information and we actively listen to their views and input’s.</a:t>
            </a:r>
          </a:p>
          <a:p>
            <a:r>
              <a:rPr lang="en-GB" sz="1700" dirty="0">
                <a:solidFill>
                  <a:srgbClr val="FFFFFF"/>
                </a:solidFill>
              </a:rPr>
              <a:t>We are communicating effectively, in a way the young people understand, we also deliver these sessions on a one-to-one basis if the young person prefers this, so we are adaptable to the young person's needs.  </a:t>
            </a:r>
          </a:p>
          <a:p>
            <a:r>
              <a:rPr lang="en-GB" sz="1700" dirty="0">
                <a:solidFill>
                  <a:srgbClr val="FFFFFF"/>
                </a:solidFill>
              </a:rPr>
              <a:t>We are patient, enthusiastic and emotionally intelligent within a group as we pick up on young people’s ques. We would use Maslow’s hierarchy of needs theory within this kind of work and what are the basic needs and have the young people’s input and what is important to them. </a:t>
            </a:r>
          </a:p>
          <a:p>
            <a:r>
              <a:rPr lang="en-GB" sz="1700" dirty="0">
                <a:solidFill>
                  <a:srgbClr val="FFFFFF"/>
                </a:solidFill>
              </a:rPr>
              <a:t>Leaving the young people have a voice and it's valued within the group and getting the group actively involved </a:t>
            </a:r>
          </a:p>
        </p:txBody>
      </p:sp>
    </p:spTree>
    <p:extLst>
      <p:ext uri="{BB962C8B-B14F-4D97-AF65-F5344CB8AC3E}">
        <p14:creationId xmlns:p14="http://schemas.microsoft.com/office/powerpoint/2010/main" val="3720696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3DE3E-37A4-2E43-099F-721AADC69053}"/>
              </a:ext>
            </a:extLst>
          </p:cNvPr>
          <p:cNvSpPr>
            <a:spLocks noGrp="1"/>
          </p:cNvSpPr>
          <p:nvPr>
            <p:ph type="title"/>
          </p:nvPr>
        </p:nvSpPr>
        <p:spPr/>
        <p:txBody>
          <a:bodyPr/>
          <a:lstStyle/>
          <a:p>
            <a:r>
              <a:rPr lang="en-GB" dirty="0"/>
              <a:t>What does homeless look like?</a:t>
            </a:r>
          </a:p>
        </p:txBody>
      </p:sp>
      <p:sp>
        <p:nvSpPr>
          <p:cNvPr id="3" name="Content Placeholder 2">
            <a:extLst>
              <a:ext uri="{FF2B5EF4-FFF2-40B4-BE49-F238E27FC236}">
                <a16:creationId xmlns:a16="http://schemas.microsoft.com/office/drawing/2014/main" id="{C4657A17-6C8D-3DCC-C2C9-6F308FB84E60}"/>
              </a:ext>
            </a:extLst>
          </p:cNvPr>
          <p:cNvSpPr>
            <a:spLocks noGrp="1"/>
          </p:cNvSpPr>
          <p:nvPr>
            <p:ph sz="half" idx="1"/>
          </p:nvPr>
        </p:nvSpPr>
        <p:spPr>
          <a:xfrm>
            <a:off x="680321" y="2164152"/>
            <a:ext cx="10119759" cy="4521127"/>
          </a:xfrm>
        </p:spPr>
        <p:txBody>
          <a:bodyPr/>
          <a:lstStyle/>
          <a:p>
            <a:r>
              <a:rPr lang="en-GB" dirty="0"/>
              <a:t>You don’t have to be sleeping rough to be homeless</a:t>
            </a:r>
          </a:p>
          <a:p>
            <a:r>
              <a:rPr lang="en-GB" dirty="0"/>
              <a:t>You can still have a roof over you and be homeless</a:t>
            </a:r>
          </a:p>
          <a:p>
            <a:r>
              <a:rPr lang="en-GB" dirty="0"/>
              <a:t>Sofa surfing, staying at friends, B and B and living in poor conditions</a:t>
            </a:r>
          </a:p>
          <a:p>
            <a:r>
              <a:rPr lang="en-GB" dirty="0"/>
              <a:t>If you don’t have a safe place to call home you may be experiencing “hidden homelessness”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415628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061" name="Picture 2060">
            <a:extLst>
              <a:ext uri="{FF2B5EF4-FFF2-40B4-BE49-F238E27FC236}">
                <a16:creationId xmlns:a16="http://schemas.microsoft.com/office/drawing/2014/main" id="{2F74CD13-E6E2-4BA1-A746-26D1A485D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063" name="Picture 2062">
            <a:extLst>
              <a:ext uri="{FF2B5EF4-FFF2-40B4-BE49-F238E27FC236}">
                <a16:creationId xmlns:a16="http://schemas.microsoft.com/office/drawing/2014/main" id="{B346EC20-981A-4C3D-BE3E-545E9E7AA9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065" name="Picture 2064">
            <a:extLst>
              <a:ext uri="{FF2B5EF4-FFF2-40B4-BE49-F238E27FC236}">
                <a16:creationId xmlns:a16="http://schemas.microsoft.com/office/drawing/2014/main" id="{1679C49F-A469-46CB-BDFA-0DD516D5A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067" name="Rectangle 2066">
            <a:extLst>
              <a:ext uri="{FF2B5EF4-FFF2-40B4-BE49-F238E27FC236}">
                <a16:creationId xmlns:a16="http://schemas.microsoft.com/office/drawing/2014/main" id="{2EF22102-83EB-49F5-99EC-1534C57EE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69" name="Rectangle 2068">
            <a:extLst>
              <a:ext uri="{FF2B5EF4-FFF2-40B4-BE49-F238E27FC236}">
                <a16:creationId xmlns:a16="http://schemas.microsoft.com/office/drawing/2014/main" id="{0EC250B3-686F-4E97-8FFD-8AE8ECD5D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71" name="Rectangle 2070">
            <a:extLst>
              <a:ext uri="{FF2B5EF4-FFF2-40B4-BE49-F238E27FC236}">
                <a16:creationId xmlns:a16="http://schemas.microsoft.com/office/drawing/2014/main" id="{051B451F-9DD5-4A5A-90B8-11C90CC93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73" name="Picture 2072">
            <a:extLst>
              <a:ext uri="{FF2B5EF4-FFF2-40B4-BE49-F238E27FC236}">
                <a16:creationId xmlns:a16="http://schemas.microsoft.com/office/drawing/2014/main" id="{F6849804-AEAB-40AC-A061-92831A9F4E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075" name="Picture 2074">
            <a:extLst>
              <a:ext uri="{FF2B5EF4-FFF2-40B4-BE49-F238E27FC236}">
                <a16:creationId xmlns:a16="http://schemas.microsoft.com/office/drawing/2014/main" id="{D65D459B-87BB-48ED-841D-560ACDFFB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077" name="Rectangle 2076">
            <a:extLst>
              <a:ext uri="{FF2B5EF4-FFF2-40B4-BE49-F238E27FC236}">
                <a16:creationId xmlns:a16="http://schemas.microsoft.com/office/drawing/2014/main" id="{13F257CF-45AD-4564-AF51-CEDAA4786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A13792-2BFF-8CDB-F28F-EC50E8F65EA6}"/>
              </a:ext>
            </a:extLst>
          </p:cNvPr>
          <p:cNvSpPr>
            <a:spLocks noGrp="1"/>
          </p:cNvSpPr>
          <p:nvPr>
            <p:ph type="title"/>
          </p:nvPr>
        </p:nvSpPr>
        <p:spPr>
          <a:xfrm>
            <a:off x="680322" y="2063262"/>
            <a:ext cx="3957666" cy="2661138"/>
          </a:xfrm>
        </p:spPr>
        <p:txBody>
          <a:bodyPr vert="horz" lIns="91440" tIns="45720" rIns="91440" bIns="45720" rtlCol="0" anchor="b">
            <a:normAutofit/>
          </a:bodyPr>
          <a:lstStyle/>
          <a:p>
            <a:pPr algn="r"/>
            <a:r>
              <a:rPr lang="en-US" sz="5400" dirty="0"/>
              <a:t>Priorities and support agencies </a:t>
            </a:r>
          </a:p>
        </p:txBody>
      </p:sp>
      <p:sp>
        <p:nvSpPr>
          <p:cNvPr id="2079" name="Rectangle 2078">
            <a:extLst>
              <a:ext uri="{FF2B5EF4-FFF2-40B4-BE49-F238E27FC236}">
                <a16:creationId xmlns:a16="http://schemas.microsoft.com/office/drawing/2014/main" id="{93D76AED-7D20-4061-8AC1-25828C873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7" y="488844"/>
            <a:ext cx="3378077" cy="352604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Job centre ">
            <a:extLst>
              <a:ext uri="{FF2B5EF4-FFF2-40B4-BE49-F238E27FC236}">
                <a16:creationId xmlns:a16="http://schemas.microsoft.com/office/drawing/2014/main" id="{0784E9EA-41B8-8924-023E-1797F89E059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81807" y="925522"/>
            <a:ext cx="3156838" cy="2671931"/>
          </a:xfrm>
          <a:prstGeom prst="rect">
            <a:avLst/>
          </a:prstGeom>
          <a:noFill/>
          <a:extLst>
            <a:ext uri="{909E8E84-426E-40DD-AFC4-6F175D3DCCD1}">
              <a14:hiddenFill xmlns:a14="http://schemas.microsoft.com/office/drawing/2010/main">
                <a:solidFill>
                  <a:srgbClr val="FFFFFF"/>
                </a:solidFill>
              </a14:hiddenFill>
            </a:ext>
          </a:extLst>
        </p:spPr>
      </p:pic>
      <p:sp>
        <p:nvSpPr>
          <p:cNvPr id="2081" name="Rectangle 2080">
            <a:extLst>
              <a:ext uri="{FF2B5EF4-FFF2-40B4-BE49-F238E27FC236}">
                <a16:creationId xmlns:a16="http://schemas.microsoft.com/office/drawing/2014/main" id="{20F4BA7B-1C92-49A8-BD52-9DBD81E81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488844"/>
            <a:ext cx="2739690" cy="2480872"/>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food bank">
            <a:extLst>
              <a:ext uri="{FF2B5EF4-FFF2-40B4-BE49-F238E27FC236}">
                <a16:creationId xmlns:a16="http://schemas.microsoft.com/office/drawing/2014/main" id="{2BC6AADC-392F-FB2E-535B-342036ED9CD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115074" y="925522"/>
            <a:ext cx="2451616" cy="1618066"/>
          </a:xfrm>
          <a:prstGeom prst="rect">
            <a:avLst/>
          </a:prstGeom>
          <a:noFill/>
          <a:extLst>
            <a:ext uri="{909E8E84-426E-40DD-AFC4-6F175D3DCCD1}">
              <a14:hiddenFill xmlns:a14="http://schemas.microsoft.com/office/drawing/2010/main">
                <a:solidFill>
                  <a:srgbClr val="FFFFFF"/>
                </a:solidFill>
              </a14:hiddenFill>
            </a:ext>
          </a:extLst>
        </p:spPr>
      </p:pic>
      <p:sp>
        <p:nvSpPr>
          <p:cNvPr id="2083" name="Rectangle 2082">
            <a:extLst>
              <a:ext uri="{FF2B5EF4-FFF2-40B4-BE49-F238E27FC236}">
                <a16:creationId xmlns:a16="http://schemas.microsoft.com/office/drawing/2014/main" id="{474942DA-ED3B-4AAA-B541-219ADEF8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7" y="4175751"/>
            <a:ext cx="3378077" cy="22028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carmarthenshire county council">
            <a:extLst>
              <a:ext uri="{FF2B5EF4-FFF2-40B4-BE49-F238E27FC236}">
                <a16:creationId xmlns:a16="http://schemas.microsoft.com/office/drawing/2014/main" id="{72DD719F-E98F-FAC1-5A10-8C85E20A3FB6}"/>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09667" y="4452648"/>
            <a:ext cx="3056740" cy="1757625"/>
          </a:xfrm>
          <a:prstGeom prst="rect">
            <a:avLst/>
          </a:prstGeom>
          <a:noFill/>
          <a:extLst>
            <a:ext uri="{909E8E84-426E-40DD-AFC4-6F175D3DCCD1}">
              <a14:hiddenFill xmlns:a14="http://schemas.microsoft.com/office/drawing/2010/main">
                <a:solidFill>
                  <a:srgbClr val="FFFFFF"/>
                </a:solidFill>
              </a14:hiddenFill>
            </a:ext>
          </a:extLst>
        </p:spPr>
      </p:pic>
      <p:sp>
        <p:nvSpPr>
          <p:cNvPr id="2085" name="Rectangle 2084">
            <a:extLst>
              <a:ext uri="{FF2B5EF4-FFF2-40B4-BE49-F238E27FC236}">
                <a16:creationId xmlns:a16="http://schemas.microsoft.com/office/drawing/2014/main" id="{EE6BC664-B276-412B-9A49-3E33213B8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80" y="3130583"/>
            <a:ext cx="2739690" cy="3248034"/>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Shelter cymru">
            <a:extLst>
              <a:ext uri="{FF2B5EF4-FFF2-40B4-BE49-F238E27FC236}">
                <a16:creationId xmlns:a16="http://schemas.microsoft.com/office/drawing/2014/main" id="{B2F3318C-ACD8-86F6-CDF2-AA82AD0404E7}"/>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9115072" y="3478749"/>
            <a:ext cx="2451617" cy="253615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DDAS drug and alcohol">
            <a:extLst>
              <a:ext uri="{FF2B5EF4-FFF2-40B4-BE49-F238E27FC236}">
                <a16:creationId xmlns:a16="http://schemas.microsoft.com/office/drawing/2014/main" id="{45F13237-E720-15A1-C182-B03476E4CDD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59155" y="5118380"/>
            <a:ext cx="2482079" cy="162001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biscuit fund charity">
            <a:extLst>
              <a:ext uri="{FF2B5EF4-FFF2-40B4-BE49-F238E27FC236}">
                <a16:creationId xmlns:a16="http://schemas.microsoft.com/office/drawing/2014/main" id="{58A06EC4-0ADF-ADBD-F649-25C8340954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90295" y="371782"/>
            <a:ext cx="1906881" cy="1227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26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7284DE-91C9-00FB-CFE4-FA187754205F}"/>
              </a:ext>
            </a:extLst>
          </p:cNvPr>
          <p:cNvSpPr>
            <a:spLocks noGrp="1"/>
          </p:cNvSpPr>
          <p:nvPr>
            <p:ph type="title"/>
          </p:nvPr>
        </p:nvSpPr>
        <p:spPr>
          <a:xfrm>
            <a:off x="680321" y="2063262"/>
            <a:ext cx="3739279" cy="2661052"/>
          </a:xfrm>
        </p:spPr>
        <p:txBody>
          <a:bodyPr>
            <a:normAutofit/>
          </a:bodyPr>
          <a:lstStyle/>
          <a:p>
            <a:pPr algn="r"/>
            <a:r>
              <a:rPr lang="en-GB" sz="4400"/>
              <a:t>Application process </a:t>
            </a:r>
          </a:p>
        </p:txBody>
      </p:sp>
      <p:graphicFrame>
        <p:nvGraphicFramePr>
          <p:cNvPr id="5" name="Content Placeholder 2">
            <a:extLst>
              <a:ext uri="{FF2B5EF4-FFF2-40B4-BE49-F238E27FC236}">
                <a16:creationId xmlns:a16="http://schemas.microsoft.com/office/drawing/2014/main" id="{C99864B2-80F9-22A3-9EF6-7C6221EDF37B}"/>
              </a:ext>
            </a:extLst>
          </p:cNvPr>
          <p:cNvGraphicFramePr>
            <a:graphicFrameLocks noGrp="1"/>
          </p:cNvGraphicFramePr>
          <p:nvPr>
            <p:ph idx="1"/>
            <p:extLst>
              <p:ext uri="{D42A27DB-BD31-4B8C-83A1-F6EECF244321}">
                <p14:modId xmlns:p14="http://schemas.microsoft.com/office/powerpoint/2010/main" val="4061155616"/>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2226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BC123A-88C2-495A-29E0-F0C2DB67FA1B}"/>
              </a:ext>
            </a:extLst>
          </p:cNvPr>
          <p:cNvSpPr>
            <a:spLocks noGrp="1"/>
          </p:cNvSpPr>
          <p:nvPr>
            <p:ph type="title"/>
          </p:nvPr>
        </p:nvSpPr>
        <p:spPr>
          <a:xfrm>
            <a:off x="680321" y="2063262"/>
            <a:ext cx="3739279" cy="2661052"/>
          </a:xfrm>
        </p:spPr>
        <p:txBody>
          <a:bodyPr>
            <a:normAutofit/>
          </a:bodyPr>
          <a:lstStyle/>
          <a:p>
            <a:pPr algn="r"/>
            <a:r>
              <a:rPr lang="en-GB" sz="3700"/>
              <a:t>Options for accommodation </a:t>
            </a:r>
          </a:p>
        </p:txBody>
      </p:sp>
      <p:graphicFrame>
        <p:nvGraphicFramePr>
          <p:cNvPr id="5" name="Content Placeholder 2">
            <a:extLst>
              <a:ext uri="{FF2B5EF4-FFF2-40B4-BE49-F238E27FC236}">
                <a16:creationId xmlns:a16="http://schemas.microsoft.com/office/drawing/2014/main" id="{26A85BE2-A456-C1C7-9F31-2DF67E80E571}"/>
              </a:ext>
            </a:extLst>
          </p:cNvPr>
          <p:cNvGraphicFramePr>
            <a:graphicFrameLocks noGrp="1"/>
          </p:cNvGraphicFramePr>
          <p:nvPr>
            <p:ph idx="1"/>
            <p:extLst>
              <p:ext uri="{D42A27DB-BD31-4B8C-83A1-F6EECF244321}">
                <p14:modId xmlns:p14="http://schemas.microsoft.com/office/powerpoint/2010/main" val="2247910117"/>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02210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87D353-FDAA-B5D2-28E2-1239E4A5C31D}"/>
              </a:ext>
            </a:extLst>
          </p:cNvPr>
          <p:cNvSpPr>
            <a:spLocks noGrp="1"/>
          </p:cNvSpPr>
          <p:nvPr>
            <p:ph type="body" idx="1"/>
          </p:nvPr>
        </p:nvSpPr>
        <p:spPr>
          <a:xfrm>
            <a:off x="680322" y="2885441"/>
            <a:ext cx="9613860" cy="3050748"/>
          </a:xfrm>
        </p:spPr>
        <p:txBody>
          <a:bodyPr/>
          <a:lstStyle/>
          <a:p>
            <a:r>
              <a:rPr lang="en-GB" dirty="0"/>
              <a:t>We touch upon a case scenario and set the scene and explain what the young person is experiencing and what would we need to do to help the crisis and what support we can set to do after the crisis is resolved and who can help us.</a:t>
            </a:r>
          </a:p>
        </p:txBody>
      </p:sp>
    </p:spTree>
    <p:extLst>
      <p:ext uri="{BB962C8B-B14F-4D97-AF65-F5344CB8AC3E}">
        <p14:creationId xmlns:p14="http://schemas.microsoft.com/office/powerpoint/2010/main" val="1702449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81" name="Picture 3080">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083" name="Picture 3082">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085" name="Rectangle 3084">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87" name="Rectangle 3086">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89" name="Rectangle 3088">
            <a:extLst>
              <a:ext uri="{FF2B5EF4-FFF2-40B4-BE49-F238E27FC236}">
                <a16:creationId xmlns:a16="http://schemas.microsoft.com/office/drawing/2014/main" id="{C267B0E0-0B85-4B6D-AFCD-0083F94E1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91" name="Picture 3090">
            <a:extLst>
              <a:ext uri="{FF2B5EF4-FFF2-40B4-BE49-F238E27FC236}">
                <a16:creationId xmlns:a16="http://schemas.microsoft.com/office/drawing/2014/main" id="{741DAC6C-9C47-44AD-89C8-BABF948434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3093" name="Rectangle 3092">
            <a:extLst>
              <a:ext uri="{FF2B5EF4-FFF2-40B4-BE49-F238E27FC236}">
                <a16:creationId xmlns:a16="http://schemas.microsoft.com/office/drawing/2014/main" id="{1879D0B7-5E33-4D25-B4AC-FAC80502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2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95" name="Picture 3094">
            <a:extLst>
              <a:ext uri="{FF2B5EF4-FFF2-40B4-BE49-F238E27FC236}">
                <a16:creationId xmlns:a16="http://schemas.microsoft.com/office/drawing/2014/main" id="{34A3F9D9-DEBA-4F2F-B136-85B1AEF091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3097" name="Rectangle 3096">
            <a:extLst>
              <a:ext uri="{FF2B5EF4-FFF2-40B4-BE49-F238E27FC236}">
                <a16:creationId xmlns:a16="http://schemas.microsoft.com/office/drawing/2014/main" id="{E75F9095-798C-4EF6-ABD0-3498021F8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F0DA9B5-EE81-A512-41FB-4359829EF35D}"/>
              </a:ext>
            </a:extLst>
          </p:cNvPr>
          <p:cNvSpPr>
            <a:spLocks noGrp="1"/>
          </p:cNvSpPr>
          <p:nvPr>
            <p:ph type="title"/>
          </p:nvPr>
        </p:nvSpPr>
        <p:spPr>
          <a:xfrm>
            <a:off x="680322" y="2403231"/>
            <a:ext cx="5192940" cy="2133600"/>
          </a:xfrm>
        </p:spPr>
        <p:txBody>
          <a:bodyPr vert="horz" lIns="91440" tIns="45720" rIns="91440" bIns="45720" rtlCol="0" anchor="b">
            <a:normAutofit/>
          </a:bodyPr>
          <a:lstStyle/>
          <a:p>
            <a:pPr algn="r"/>
            <a:r>
              <a:rPr lang="en-US" sz="5400"/>
              <a:t>Budgeting sheet </a:t>
            </a:r>
          </a:p>
        </p:txBody>
      </p:sp>
      <p:pic>
        <p:nvPicPr>
          <p:cNvPr id="3074" name="Picture 2" descr="Image result for budget sheet">
            <a:extLst>
              <a:ext uri="{FF2B5EF4-FFF2-40B4-BE49-F238E27FC236}">
                <a16:creationId xmlns:a16="http://schemas.microsoft.com/office/drawing/2014/main" id="{322F5DC8-B42E-467E-1450-E739E9FBABD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74635" y="640080"/>
            <a:ext cx="3932377" cy="557784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925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85FFDC-0CAD-450C-A1F1-75E392CC8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672BDB-4ABD-40E5-A8B8-F7340E3BD8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B1FA2BC7-3F19-4E1C-B3D1-19995D9F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62FF40B5-1E36-4442-8D28-D1AA571AD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3C09592-2DB2-47C0-A5CB-BD39288D1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18F39F-BA85-5B66-50E2-0BE214335B95}"/>
              </a:ext>
            </a:extLst>
          </p:cNvPr>
          <p:cNvSpPr>
            <a:spLocks noGrp="1"/>
          </p:cNvSpPr>
          <p:nvPr>
            <p:ph type="title"/>
          </p:nvPr>
        </p:nvSpPr>
        <p:spPr>
          <a:xfrm>
            <a:off x="680321" y="2063262"/>
            <a:ext cx="3739279" cy="2661052"/>
          </a:xfrm>
        </p:spPr>
        <p:txBody>
          <a:bodyPr>
            <a:normAutofit/>
          </a:bodyPr>
          <a:lstStyle/>
          <a:p>
            <a:pPr algn="r"/>
            <a:r>
              <a:rPr lang="en-GB" sz="3100"/>
              <a:t>Important Telephone numbers if you experience any homelessness crisis</a:t>
            </a:r>
          </a:p>
        </p:txBody>
      </p:sp>
      <p:graphicFrame>
        <p:nvGraphicFramePr>
          <p:cNvPr id="5" name="Content Placeholder 2">
            <a:extLst>
              <a:ext uri="{FF2B5EF4-FFF2-40B4-BE49-F238E27FC236}">
                <a16:creationId xmlns:a16="http://schemas.microsoft.com/office/drawing/2014/main" id="{D02B1E4D-48C2-C9F9-CC01-57E398CC7640}"/>
              </a:ext>
            </a:extLst>
          </p:cNvPr>
          <p:cNvGraphicFramePr>
            <a:graphicFrameLocks noGrp="1"/>
          </p:cNvGraphicFramePr>
          <p:nvPr>
            <p:ph idx="1"/>
            <p:extLst>
              <p:ext uri="{D42A27DB-BD31-4B8C-83A1-F6EECF244321}">
                <p14:modId xmlns:p14="http://schemas.microsoft.com/office/powerpoint/2010/main" val="78944718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9595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9A378-4E70-17BB-EBEE-C8C381D4681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8E65C6B-9AA8-E532-C666-83CBC5671B2F}"/>
              </a:ext>
            </a:extLst>
          </p:cNvPr>
          <p:cNvSpPr>
            <a:spLocks noGrp="1"/>
          </p:cNvSpPr>
          <p:nvPr>
            <p:ph idx="1"/>
          </p:nvPr>
        </p:nvSpPr>
        <p:spPr/>
        <p:txBody>
          <a:bodyPr>
            <a:normAutofit fontScale="77500" lnSpcReduction="20000"/>
          </a:bodyPr>
          <a:lstStyle/>
          <a:p>
            <a:r>
              <a:rPr lang="en-GB" sz="1800" dirty="0">
                <a:effectLst/>
                <a:latin typeface="Times New Roman" panose="02020603050405020304" pitchFamily="18" charset="0"/>
                <a:ea typeface="Times New Roman" panose="02020603050405020304" pitchFamily="18" charset="0"/>
              </a:rPr>
              <a:t>Lewis. A,(</a:t>
            </a:r>
            <a:r>
              <a:rPr lang="en-GB" sz="1800" i="1" dirty="0">
                <a:effectLst/>
                <a:latin typeface="Times New Roman" panose="02020603050405020304" pitchFamily="18" charset="0"/>
                <a:ea typeface="Times New Roman" panose="02020603050405020304" pitchFamily="18" charset="0"/>
              </a:rPr>
              <a:t>2023)’ Lecture notes 28.09.23, Part 1,’Powerpoint presentation, counselling skills, mindfulness and therapeutic practice.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https://moodle.uwtsd.ac.uk/pluginfile.php/844900/mod_resource/content/1/ECYW4004%20Lecture%202%20280923_.pptx</a:t>
            </a:r>
            <a:r>
              <a:rPr lang="en-GB" sz="1800" dirty="0">
                <a:effectLst/>
                <a:latin typeface="Times New Roman" panose="02020603050405020304" pitchFamily="18" charset="0"/>
                <a:ea typeface="Times New Roman" panose="02020603050405020304" pitchFamily="18" charset="0"/>
              </a:rPr>
              <a:t>] [accessed: 20</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October 2023]</a:t>
            </a:r>
          </a:p>
          <a:p>
            <a:r>
              <a:rPr lang="en-GB" sz="1800" dirty="0">
                <a:effectLst/>
                <a:latin typeface="Times New Roman" panose="02020603050405020304" pitchFamily="18" charset="0"/>
                <a:ea typeface="Times New Roman" panose="02020603050405020304" pitchFamily="18" charset="0"/>
              </a:rPr>
              <a:t>By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Kolb’s learning styles and experiential learning cycle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Simply Psychology</a:t>
            </a:r>
            <a:r>
              <a:rPr lang="en-GB" sz="1800" dirty="0">
                <a:effectLst/>
                <a:latin typeface="Times New Roman" panose="02020603050405020304" pitchFamily="18" charset="0"/>
                <a:ea typeface="Times New Roman" panose="02020603050405020304" pitchFamily="18" charset="0"/>
              </a:rPr>
              <a:t>. Available at: https://www.simplypsychology.org/learning-kolb.html (Accessed: 23 October 2023). </a:t>
            </a:r>
          </a:p>
          <a:p>
            <a:r>
              <a:rPr lang="en-GB" sz="1800" dirty="0" err="1">
                <a:effectLst/>
                <a:latin typeface="Times New Roman" panose="02020603050405020304" pitchFamily="18" charset="0"/>
                <a:ea typeface="Times New Roman" panose="02020603050405020304" pitchFamily="18" charset="0"/>
              </a:rPr>
              <a:t>Sapin,K</a:t>
            </a:r>
            <a:r>
              <a:rPr lang="en-GB" sz="1800" dirty="0">
                <a:effectLst/>
                <a:latin typeface="Times New Roman" panose="02020603050405020304" pitchFamily="18" charset="0"/>
                <a:ea typeface="Times New Roman" panose="02020603050405020304" pitchFamily="18" charset="0"/>
              </a:rPr>
              <a:t>, 2009,</a:t>
            </a:r>
            <a:r>
              <a:rPr lang="en-GB" sz="1800" i="1" dirty="0">
                <a:effectLst/>
                <a:latin typeface="Times New Roman" panose="02020603050405020304" pitchFamily="18" charset="0"/>
                <a:ea typeface="Times New Roman" panose="02020603050405020304" pitchFamily="18" charset="0"/>
              </a:rPr>
              <a:t> Building Bridges, Essential skills for working it out, </a:t>
            </a:r>
            <a:r>
              <a:rPr lang="en-GB" sz="1800" dirty="0">
                <a:effectLst/>
                <a:latin typeface="Times New Roman" panose="02020603050405020304" pitchFamily="18" charset="0"/>
                <a:ea typeface="Times New Roman" panose="02020603050405020304" pitchFamily="18" charset="0"/>
              </a:rPr>
              <a:t>Sage publications, Pg 136</a:t>
            </a:r>
          </a:p>
          <a:p>
            <a:r>
              <a:rPr lang="en-GB" sz="1800" dirty="0">
                <a:effectLst/>
                <a:latin typeface="Times New Roman" panose="02020603050405020304" pitchFamily="18" charset="0"/>
                <a:ea typeface="Times New Roman" panose="02020603050405020304" pitchFamily="18" charset="0"/>
              </a:rPr>
              <a:t>Jeff and Smith, 2010, </a:t>
            </a:r>
            <a:r>
              <a:rPr lang="en-GB" sz="1800" i="1" dirty="0">
                <a:effectLst/>
                <a:latin typeface="Times New Roman" panose="02020603050405020304" pitchFamily="18" charset="0"/>
                <a:ea typeface="Times New Roman" panose="02020603050405020304" pitchFamily="18" charset="0"/>
              </a:rPr>
              <a:t>Clearing the ground, </a:t>
            </a:r>
            <a:r>
              <a:rPr lang="en-GB" sz="1800" dirty="0">
                <a:effectLst/>
                <a:latin typeface="Times New Roman" panose="02020603050405020304" pitchFamily="18" charset="0"/>
                <a:ea typeface="Times New Roman" panose="02020603050405020304" pitchFamily="18" charset="0"/>
              </a:rPr>
              <a:t>Bloomsbury publishing Plc, Pg 42</a:t>
            </a:r>
          </a:p>
          <a:p>
            <a:r>
              <a:rPr lang="en-GB" sz="1800" dirty="0">
                <a:effectLst/>
                <a:latin typeface="Times New Roman" panose="02020603050405020304" pitchFamily="18" charset="0"/>
                <a:ea typeface="Times New Roman" panose="02020603050405020304" pitchFamily="18" charset="0"/>
              </a:rPr>
              <a:t>Sapin, K,2009,</a:t>
            </a:r>
            <a:r>
              <a:rPr lang="en-GB" sz="1800" i="1" dirty="0">
                <a:effectLst/>
                <a:latin typeface="Times New Roman" panose="02020603050405020304" pitchFamily="18" charset="0"/>
                <a:ea typeface="Times New Roman" panose="02020603050405020304" pitchFamily="18" charset="0"/>
              </a:rPr>
              <a:t> Bringing young people together, </a:t>
            </a:r>
            <a:r>
              <a:rPr lang="en-GB" sz="1800" dirty="0">
                <a:effectLst/>
                <a:latin typeface="Times New Roman" panose="02020603050405020304" pitchFamily="18" charset="0"/>
                <a:ea typeface="Times New Roman" panose="02020603050405020304" pitchFamily="18" charset="0"/>
              </a:rPr>
              <a:t>Sage Publications</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Pg 77</a:t>
            </a:r>
          </a:p>
          <a:p>
            <a:r>
              <a:rPr lang="en-GB" sz="1800" dirty="0">
                <a:latin typeface="Times New Roman" panose="02020603050405020304" pitchFamily="18" charset="0"/>
                <a:ea typeface="Times New Roman" panose="02020603050405020304" pitchFamily="18" charset="0"/>
              </a:rPr>
              <a:t>Harrison R and Wise C, </a:t>
            </a:r>
            <a:r>
              <a:rPr lang="en-GB" sz="1800" i="1" dirty="0">
                <a:latin typeface="Times New Roman" panose="02020603050405020304" pitchFamily="18" charset="0"/>
                <a:ea typeface="Times New Roman" panose="02020603050405020304" pitchFamily="18" charset="0"/>
              </a:rPr>
              <a:t>Working with groups , </a:t>
            </a:r>
            <a:r>
              <a:rPr lang="en-GB" sz="1800" dirty="0">
                <a:latin typeface="Times New Roman" panose="02020603050405020304" pitchFamily="18" charset="0"/>
                <a:ea typeface="Times New Roman" panose="02020603050405020304" pitchFamily="18" charset="0"/>
              </a:rPr>
              <a:t>Sage publications, Pg 129</a:t>
            </a:r>
            <a:endParaRPr lang="en-GB" sz="1800" i="1" dirty="0">
              <a:effectLst/>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 Gibbs’ reflective cycle</a:t>
            </a:r>
            <a:r>
              <a:rPr lang="en-GB" sz="1800" dirty="0">
                <a:effectLst/>
                <a:latin typeface="Times New Roman" panose="02020603050405020304" pitchFamily="18" charset="0"/>
                <a:ea typeface="Times New Roman" panose="02020603050405020304" pitchFamily="18" charset="0"/>
              </a:rPr>
              <a:t> (1970) </a:t>
            </a:r>
            <a:r>
              <a:rPr lang="en-GB" sz="1800" i="1" dirty="0">
                <a:effectLst/>
                <a:latin typeface="Times New Roman" panose="02020603050405020304" pitchFamily="18" charset="0"/>
                <a:ea typeface="Times New Roman" panose="02020603050405020304" pitchFamily="18" charset="0"/>
              </a:rPr>
              <a:t>The University of Edinburgh</a:t>
            </a:r>
            <a:r>
              <a:rPr lang="en-GB" sz="1800" dirty="0">
                <a:effectLst/>
                <a:latin typeface="Times New Roman" panose="02020603050405020304" pitchFamily="18" charset="0"/>
                <a:ea typeface="Times New Roman" panose="02020603050405020304" pitchFamily="18" charset="0"/>
              </a:rPr>
              <a:t>. Available at: https://www.ed.ac.uk/reflection/reflectors-toolkit/reflecting-on-experience/gibbs-reflective. (Accessed: 24 October 2023). </a:t>
            </a:r>
          </a:p>
          <a:p>
            <a:r>
              <a:rPr lang="en-GB" sz="1800" dirty="0">
                <a:effectLst/>
                <a:latin typeface="Times New Roman" panose="02020603050405020304" pitchFamily="18" charset="0"/>
                <a:ea typeface="Times New Roman" panose="02020603050405020304" pitchFamily="18" charset="0"/>
              </a:rPr>
              <a:t>CROGERS@wcupa.edu (no date) </a:t>
            </a:r>
            <a:r>
              <a:rPr lang="en-GB" sz="1800" i="1" dirty="0">
                <a:effectLst/>
                <a:latin typeface="Times New Roman" panose="02020603050405020304" pitchFamily="18" charset="0"/>
                <a:ea typeface="Times New Roman" panose="02020603050405020304" pitchFamily="18" charset="0"/>
              </a:rPr>
              <a:t>Collaborative on-line research and learning</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Tuckman’s Stages of Group Development - WCU of PA</a:t>
            </a:r>
            <a:r>
              <a:rPr lang="en-GB" sz="1800" dirty="0">
                <a:effectLst/>
                <a:latin typeface="Times New Roman" panose="02020603050405020304" pitchFamily="18" charset="0"/>
                <a:ea typeface="Times New Roman" panose="02020603050405020304" pitchFamily="18" charset="0"/>
              </a:rPr>
              <a:t>.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https://www.wcupa.edu/coral/tuckmanStagesGroupDelvelopment.[accessed</a:t>
            </a:r>
            <a:r>
              <a:rPr lang="en-GB" sz="1800" dirty="0">
                <a:effectLst/>
                <a:latin typeface="Times New Roman" panose="02020603050405020304" pitchFamily="18" charset="0"/>
                <a:ea typeface="Times New Roman" panose="02020603050405020304" pitchFamily="18" charset="0"/>
              </a:rPr>
              <a:t> 24</a:t>
            </a:r>
            <a:r>
              <a:rPr lang="en-GB" sz="1800" baseline="30000" dirty="0">
                <a:effectLst/>
                <a:latin typeface="Times New Roman" panose="02020603050405020304" pitchFamily="18" charset="0"/>
                <a:ea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rPr>
              <a:t> October 2023] </a:t>
            </a:r>
          </a:p>
          <a:p>
            <a:r>
              <a:rPr lang="en-GB" sz="1800" i="1" dirty="0">
                <a:effectLst/>
                <a:latin typeface="Times New Roman" panose="02020603050405020304" pitchFamily="18" charset="0"/>
                <a:ea typeface="Times New Roman" panose="02020603050405020304" pitchFamily="18" charset="0"/>
              </a:rPr>
              <a:t>A guide to the 5 levels of Maslow’s hierarchy of needs - 2023</a:t>
            </a:r>
            <a:r>
              <a:rPr lang="en-GB" sz="1800" dirty="0">
                <a:effectLst/>
                <a:latin typeface="Times New Roman" panose="02020603050405020304" pitchFamily="18" charset="0"/>
                <a:ea typeface="Times New Roman" panose="02020603050405020304" pitchFamily="18" charset="0"/>
              </a:rPr>
              <a:t> (no date) </a:t>
            </a:r>
            <a:r>
              <a:rPr lang="en-GB" sz="1800" i="1" dirty="0" err="1">
                <a:effectLst/>
                <a:latin typeface="Times New Roman" panose="02020603050405020304" pitchFamily="18" charset="0"/>
                <a:ea typeface="Times New Roman" panose="02020603050405020304" pitchFamily="18" charset="0"/>
              </a:rPr>
              <a:t>MasterClass</a:t>
            </a:r>
            <a:r>
              <a:rPr lang="en-GB" sz="1800" dirty="0">
                <a:effectLst/>
                <a:latin typeface="Times New Roman" panose="02020603050405020304" pitchFamily="18" charset="0"/>
                <a:ea typeface="Times New Roman" panose="02020603050405020304" pitchFamily="18" charset="0"/>
              </a:rPr>
              <a:t>. Available at: https://www.masterclass.com/articles/a-guide-to-the-5-levels-of-maslows-hierarchy-of-needs [Accessed: 23 October 2023]. </a:t>
            </a:r>
          </a:p>
          <a:p>
            <a:endParaRPr lang="en-GB" dirty="0"/>
          </a:p>
        </p:txBody>
      </p:sp>
    </p:spTree>
    <p:extLst>
      <p:ext uri="{BB962C8B-B14F-4D97-AF65-F5344CB8AC3E}">
        <p14:creationId xmlns:p14="http://schemas.microsoft.com/office/powerpoint/2010/main" val="235755590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TM04033917[[fn=Berlin]]</Template>
  <TotalTime>1001</TotalTime>
  <Words>1507</Words>
  <Application>Microsoft Office PowerPoint</Application>
  <PresentationFormat>Widescreen</PresentationFormat>
  <Paragraphs>117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Times New Roman</vt:lpstr>
      <vt:lpstr>Trebuchet MS</vt:lpstr>
      <vt:lpstr>Berlin</vt:lpstr>
      <vt:lpstr>2219820 Jenna Evans </vt:lpstr>
      <vt:lpstr>Introduction</vt:lpstr>
      <vt:lpstr>Features of group work</vt:lpstr>
      <vt:lpstr>Skills you need to work with young people to be able to build a meaningful relationship within a group and one to one</vt:lpstr>
      <vt:lpstr>Skills we use for working it out within a group </vt:lpstr>
      <vt:lpstr>“Like a builder youth workers must first clear the ground before digging the foundations” (Jeff’s and Smith,2010) </vt:lpstr>
      <vt:lpstr>Tools we may use to work with young people to build on the relationship within a group or one to one</vt:lpstr>
      <vt:lpstr>PowerPoint Presentation</vt:lpstr>
      <vt:lpstr>Skills that may help build the relationship and counselling side of the relationship </vt:lpstr>
      <vt:lpstr>Approaches that we can use to build on the relationship </vt:lpstr>
      <vt:lpstr>Methods to use within a group or one to one.</vt:lpstr>
      <vt:lpstr>The activity I have picked is a workshop which will be undertaken with a variety of groups and touch upon the housing process and homeless information. </vt:lpstr>
      <vt:lpstr>Why this method works?</vt:lpstr>
      <vt:lpstr>How does this method build meaningful relationships </vt:lpstr>
      <vt:lpstr>What does homeless look like?</vt:lpstr>
      <vt:lpstr>Priorities and support agencies </vt:lpstr>
      <vt:lpstr>Application process </vt:lpstr>
      <vt:lpstr>Options for accommodation </vt:lpstr>
      <vt:lpstr>PowerPoint Presentation</vt:lpstr>
      <vt:lpstr>Budgeting sheet </vt:lpstr>
      <vt:lpstr>Important Telephone numbers if you experience any homelessness crisis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2219820 Jenna Evans</dc:title>
  <dc:creator>Jenna</dc:creator>
  <cp:lastModifiedBy>Jenna</cp:lastModifiedBy>
  <cp:revision>2</cp:revision>
  <dcterms:created xsi:type="dcterms:W3CDTF">2023-10-17T13:04:22Z</dcterms:created>
  <dcterms:modified xsi:type="dcterms:W3CDTF">2023-10-26T09:28:01Z</dcterms:modified>
</cp:coreProperties>
</file>