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2" r:id="rId1"/>
  </p:sldMasterIdLst>
  <p:notesMasterIdLst>
    <p:notesMasterId r:id="rId9"/>
  </p:notesMasterIdLst>
  <p:sldIdLst>
    <p:sldId id="256" r:id="rId2"/>
    <p:sldId id="264" r:id="rId3"/>
    <p:sldId id="257" r:id="rId4"/>
    <p:sldId id="259" r:id="rId5"/>
    <p:sldId id="260" r:id="rId6"/>
    <p:sldId id="262" r:id="rId7"/>
    <p:sldId id="258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5AD99-0AAF-4717-9AA0-AA507BA2BD92}" type="datetimeFigureOut">
              <a:rPr lang="en-GB" smtClean="0"/>
              <a:t>09/06/2020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A19446-9203-4AD6-B4F2-CEF6E166F8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061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19446-9203-4AD6-B4F2-CEF6E166F80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559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19446-9203-4AD6-B4F2-CEF6E166F80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701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19446-9203-4AD6-B4F2-CEF6E166F80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5508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19446-9203-4AD6-B4F2-CEF6E166F80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44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A19446-9203-4AD6-B4F2-CEF6E166F80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197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580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954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3003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881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0188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903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39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830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09-Jun-20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94333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41444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722441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55900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322592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40192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5921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603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09-Jun-20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997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  <p:sldLayoutId id="2147483855" r:id="rId13"/>
    <p:sldLayoutId id="2147483856" r:id="rId14"/>
    <p:sldLayoutId id="2147483857" r:id="rId15"/>
    <p:sldLayoutId id="2147483858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story.com/topics/ancient-history/classical-greece" TargetMode="Externa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metmuseum.org/art/collection/search/259354" TargetMode="External"/><Relationship Id="rId12" Type="http://schemas.openxmlformats.org/officeDocument/2006/relationships/hyperlink" Target="https://courses.lumenlearning.com/boundless-arthistory/chapter/the-hellenistic-period/#:~:text=Other%20examples%20of%20grand%20and,oracle%20site%20in%20Didyma%2C%20Turkey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www.ancient.eu/Archaic_Period/" TargetMode="External"/><Relationship Id="rId11" Type="http://schemas.openxmlformats.org/officeDocument/2006/relationships/hyperlink" Target="https://ancient-greece.org/architecture/parthenon.html" TargetMode="External"/><Relationship Id="rId5" Type="http://schemas.openxmlformats.org/officeDocument/2006/relationships/hyperlink" Target="https://www.theartstory.org/movement/classical-greek-and-roman-art/" TargetMode="External"/><Relationship Id="rId10" Type="http://schemas.openxmlformats.org/officeDocument/2006/relationships/hyperlink" Target="https://courses.lumenlearning.com/boundless-arthistory/chapter/the-archaic-period/" TargetMode="External"/><Relationship Id="rId4" Type="http://schemas.openxmlformats.org/officeDocument/2006/relationships/hyperlink" Target="https://greeklandscapes.com/archaic-art/" TargetMode="External"/><Relationship Id="rId9" Type="http://schemas.openxmlformats.org/officeDocument/2006/relationships/hyperlink" Target="https://www.history.com/topics/ancient-history/hellenistic-gree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B1ECF-17CD-4BB4-B1B8-221888818B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noFill/>
        </p:spPr>
        <p:txBody>
          <a:bodyPr/>
          <a:lstStyle/>
          <a:p>
            <a:r>
              <a:rPr lang="en-US" dirty="0"/>
              <a:t>Comparing art forms in Ancient Greece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A9638A-66E1-4CA8-8A8F-EB9F228DB3D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Agne Gabriunaite</a:t>
            </a:r>
          </a:p>
          <a:p>
            <a:r>
              <a:rPr lang="en-GB" dirty="0"/>
              <a:t>1902512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E61BF18-6606-4649-92D9-9D29899276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99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66"/>
    </mc:Choice>
    <mc:Fallback>
      <p:transition spd="slow" advTm="11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36364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79991-D142-4345-BE2B-4B005D3E6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periods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FF1D1-2A4B-45BA-A67E-671E7FDBD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Archaic period</a:t>
            </a:r>
            <a:r>
              <a:rPr lang="en-GB" sz="2400" dirty="0"/>
              <a:t> – approx. 750 – 500 BCE</a:t>
            </a:r>
          </a:p>
          <a:p>
            <a:r>
              <a:rPr lang="en-GB" sz="2400" dirty="0"/>
              <a:t>Classical period – approx. 500 – 336 BCE</a:t>
            </a:r>
          </a:p>
          <a:p>
            <a:r>
              <a:rPr lang="en-GB" sz="2400" dirty="0"/>
              <a:t>Hellenic period – approx. 336 – 146 BCE </a:t>
            </a:r>
            <a:endParaRPr lang="en-US" sz="24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02F6682-9696-4797-9636-F704E16BC5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711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852"/>
    </mc:Choice>
    <mc:Fallback>
      <p:transition spd="slow" advTm="71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2DDE8-DD13-4146-928C-D159781F5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Sculptures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19B87-D4C0-49A5-819C-4698807E6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44662"/>
            <a:ext cx="8596668" cy="3880773"/>
          </a:xfrm>
        </p:spPr>
        <p:txBody>
          <a:bodyPr/>
          <a:lstStyle/>
          <a:p>
            <a:r>
              <a:rPr lang="en-US" dirty="0"/>
              <a:t>Difference poses and features 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D73986-09FE-4B55-9E23-CA7009DE4F5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634" t="2321" r="22693" b="6181"/>
          <a:stretch/>
        </p:blipFill>
        <p:spPr>
          <a:xfrm>
            <a:off x="677334" y="1707011"/>
            <a:ext cx="2240664" cy="51509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4C0FA6-9577-4FFC-BF88-01F3C77DC37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526" t="5539" r="19348" b="4410"/>
          <a:stretch/>
        </p:blipFill>
        <p:spPr>
          <a:xfrm>
            <a:off x="4196862" y="1891287"/>
            <a:ext cx="2138289" cy="49667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AAE655-CF9F-40B5-8350-987F984A0CC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287" t="6093" r="25582" b="3776"/>
          <a:stretch/>
        </p:blipFill>
        <p:spPr>
          <a:xfrm>
            <a:off x="7174523" y="1707009"/>
            <a:ext cx="1549544" cy="5150991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575FD7F-3E37-4260-AF83-580748BB59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772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245"/>
    </mc:Choice>
    <mc:Fallback>
      <p:transition spd="slow" advTm="109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313A5-B8B0-478F-BB8E-2E3E3340B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Pottery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06752A-793B-4480-9C4D-FAC64425E97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229" t="7351" r="7078" b="10585"/>
          <a:stretch/>
        </p:blipFill>
        <p:spPr>
          <a:xfrm>
            <a:off x="350699" y="1767451"/>
            <a:ext cx="3441640" cy="46474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54EA61-56E6-4B9A-9EEC-582F2467F55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003" t="15110" r="5498" b="17306"/>
          <a:stretch/>
        </p:blipFill>
        <p:spPr>
          <a:xfrm rot="5400000">
            <a:off x="3788195" y="2529646"/>
            <a:ext cx="4647421" cy="31230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B7D351-A8A5-41FC-B7A3-23FDEE0A894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080" t="10898" r="22266" b="19042"/>
          <a:stretch/>
        </p:blipFill>
        <p:spPr>
          <a:xfrm rot="5400000">
            <a:off x="7723131" y="2475792"/>
            <a:ext cx="4647420" cy="323073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99F125C-4F4F-4626-8F9F-D20255B509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985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37"/>
    </mc:Choice>
    <mc:Fallback>
      <p:transition spd="slow" advTm="57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18B53-D6AB-40BA-A46B-13FD44447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510" y="684408"/>
            <a:ext cx="8596668" cy="1320800"/>
          </a:xfrm>
        </p:spPr>
        <p:txBody>
          <a:bodyPr/>
          <a:lstStyle/>
          <a:p>
            <a:r>
              <a:rPr lang="en-US" dirty="0"/>
              <a:t>Paintings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66A6C4-6FA8-4E43-8DF2-5D851E8F1ED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445" t="24550" r="6786" b="20864"/>
          <a:stretch/>
        </p:blipFill>
        <p:spPr>
          <a:xfrm>
            <a:off x="-50876" y="2165900"/>
            <a:ext cx="5744708" cy="29857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AD30E3-6836-4B42-9870-24D2F54D22A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9245" t="11787" r="24395" b="10560"/>
          <a:stretch/>
        </p:blipFill>
        <p:spPr>
          <a:xfrm rot="5400000">
            <a:off x="5560166" y="1774614"/>
            <a:ext cx="3766678" cy="33087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CB12ABD-0C2F-4104-BE2F-C3A340ED3CF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5172" t="11996" r="15499" b="26783"/>
          <a:stretch/>
        </p:blipFill>
        <p:spPr>
          <a:xfrm rot="5400000">
            <a:off x="8571373" y="2047436"/>
            <a:ext cx="4168384" cy="2763129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02951CC-A166-4049-8AAF-EBD53F565D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038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693"/>
    </mc:Choice>
    <mc:Fallback>
      <p:transition spd="slow" advTm="98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26323-8422-46C6-BCB5-028A6465A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Architecture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327FD7-603A-4AD8-A85A-DD1DB880FFE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163" t="14877" r="4027" b="30432"/>
          <a:stretch/>
        </p:blipFill>
        <p:spPr>
          <a:xfrm>
            <a:off x="96635" y="1270000"/>
            <a:ext cx="5052140" cy="25746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A0561F7-4779-4785-9A88-6ECCF2AAEE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635" y="4096712"/>
            <a:ext cx="5284763" cy="27612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7F25F0-0E9F-4DE2-8B67-19190CDA840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3595"/>
          <a:stretch/>
        </p:blipFill>
        <p:spPr>
          <a:xfrm>
            <a:off x="6096000" y="1930400"/>
            <a:ext cx="4947138" cy="32059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80D54E-0383-4F9A-9AE6-84E55AFBCEE1}"/>
              </a:ext>
            </a:extLst>
          </p:cNvPr>
          <p:cNvSpPr txBox="1"/>
          <p:nvPr/>
        </p:nvSpPr>
        <p:spPr>
          <a:xfrm>
            <a:off x="96635" y="1270000"/>
            <a:ext cx="952566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1.                                                             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                                                                                       3.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2.</a:t>
            </a:r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06FA9FE-C256-4D34-A007-0484545488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521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712"/>
    </mc:Choice>
    <mc:Fallback>
      <p:transition spd="slow" advTm="150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5E3E-D37D-42AE-9E45-0CF375643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90" y="581465"/>
            <a:ext cx="8596668" cy="1320800"/>
          </a:xfrm>
        </p:spPr>
        <p:txBody>
          <a:bodyPr/>
          <a:lstStyle/>
          <a:p>
            <a:r>
              <a:rPr lang="en-US" dirty="0"/>
              <a:t>Bibliography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1207E-4374-486E-99E1-67BB06906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948" y="1266092"/>
            <a:ext cx="9973994" cy="5472333"/>
          </a:xfrm>
        </p:spPr>
        <p:txBody>
          <a:bodyPr>
            <a:normAutofit/>
          </a:bodyPr>
          <a:lstStyle/>
          <a:p>
            <a:r>
              <a:rPr lang="en-US" dirty="0">
                <a:hlinkClick r:id="rId4"/>
              </a:rPr>
              <a:t>https://greeklandscapes.com/archaic-art/</a:t>
            </a:r>
            <a:r>
              <a:rPr lang="en-US" dirty="0"/>
              <a:t> Last accessed 07</a:t>
            </a:r>
            <a:r>
              <a:rPr lang="en-US" baseline="30000" dirty="0"/>
              <a:t>th</a:t>
            </a:r>
            <a:r>
              <a:rPr lang="en-US" dirty="0"/>
              <a:t> June 2020</a:t>
            </a:r>
          </a:p>
          <a:p>
            <a:r>
              <a:rPr lang="en-US" dirty="0"/>
              <a:t> </a:t>
            </a:r>
            <a:r>
              <a:rPr lang="en-US" dirty="0">
                <a:hlinkClick r:id="rId5"/>
              </a:rPr>
              <a:t>https://www.theartstory.org/movement/classical-greek-and-roman-art/</a:t>
            </a:r>
            <a:r>
              <a:rPr lang="en-US" dirty="0"/>
              <a:t>  Last accessed 07th June 2020</a:t>
            </a:r>
          </a:p>
          <a:p>
            <a:r>
              <a:rPr lang="en-GB" dirty="0">
                <a:hlinkClick r:id="rId6"/>
              </a:rPr>
              <a:t>https://www.ancient.eu/Archaic_Period/</a:t>
            </a:r>
            <a:r>
              <a:rPr lang="en-GB" dirty="0"/>
              <a:t> Last accessed 8</a:t>
            </a:r>
            <a:r>
              <a:rPr lang="en-GB" baseline="30000" dirty="0"/>
              <a:t>th</a:t>
            </a:r>
            <a:r>
              <a:rPr lang="en-GB" dirty="0"/>
              <a:t> June 2020</a:t>
            </a:r>
          </a:p>
          <a:p>
            <a:r>
              <a:rPr lang="en-GB" dirty="0">
                <a:hlinkClick r:id="rId7"/>
              </a:rPr>
              <a:t>https://www.metmuseum.org/art/collection/search/259354</a:t>
            </a:r>
            <a:r>
              <a:rPr lang="en-GB" dirty="0"/>
              <a:t> </a:t>
            </a:r>
            <a:r>
              <a:rPr lang="en-US" dirty="0"/>
              <a:t>Last accessed 8th June 2020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>
                <a:hlinkClick r:id="rId8"/>
              </a:rPr>
              <a:t>https://www.history.com/topics/ancient-history/classical-greece</a:t>
            </a:r>
            <a:r>
              <a:rPr lang="en-GB" dirty="0"/>
              <a:t> </a:t>
            </a:r>
            <a:r>
              <a:rPr lang="en-US" dirty="0"/>
              <a:t>Last accessed 8th June 2020</a:t>
            </a:r>
            <a:endParaRPr lang="en-GB" dirty="0"/>
          </a:p>
          <a:p>
            <a:r>
              <a:rPr lang="en-GB" dirty="0">
                <a:hlinkClick r:id="rId9"/>
              </a:rPr>
              <a:t>https://www.history.com/topics/ancient-history/hellenistic-greece</a:t>
            </a:r>
            <a:r>
              <a:rPr lang="en-GB" dirty="0"/>
              <a:t> </a:t>
            </a:r>
            <a:r>
              <a:rPr lang="en-US" dirty="0"/>
              <a:t>Last accessed 8th June 2020</a:t>
            </a:r>
            <a:endParaRPr lang="en-GB" dirty="0"/>
          </a:p>
          <a:p>
            <a:r>
              <a:rPr lang="en-GB" dirty="0">
                <a:hlinkClick r:id="rId10"/>
              </a:rPr>
              <a:t>https://courses.lumenlearning.com/boundless-arthistory/chapter/the-archaic-period/</a:t>
            </a:r>
            <a:r>
              <a:rPr lang="en-GB" dirty="0"/>
              <a:t> </a:t>
            </a:r>
            <a:r>
              <a:rPr lang="en-US" dirty="0"/>
              <a:t>Last accessed 9</a:t>
            </a:r>
            <a:r>
              <a:rPr lang="en-US" baseline="30000" dirty="0"/>
              <a:t>th</a:t>
            </a:r>
            <a:r>
              <a:rPr lang="en-US" dirty="0"/>
              <a:t> June 2020</a:t>
            </a:r>
          </a:p>
          <a:p>
            <a:r>
              <a:rPr lang="en-US" dirty="0">
                <a:hlinkClick r:id="rId11"/>
              </a:rPr>
              <a:t>https://ancient-greece.org/architecture/parthenon.html</a:t>
            </a:r>
            <a:r>
              <a:rPr lang="en-US" dirty="0"/>
              <a:t> Last accessed 9th June 2020</a:t>
            </a:r>
          </a:p>
          <a:p>
            <a:r>
              <a:rPr lang="en-US" dirty="0">
                <a:hlinkClick r:id="rId12"/>
              </a:rPr>
              <a:t>https://courses.lumenlearning.com/boundless-arthistory/chapter/the-hellenistic-period/#:~:text=Other%20examples%20of%20grand%20and,oracle%20site%20in%20Didyma%2C%20Turkey</a:t>
            </a:r>
            <a:r>
              <a:rPr lang="en-US" dirty="0"/>
              <a:t>. Last accessed 9th </a:t>
            </a:r>
            <a:r>
              <a:rPr lang="en-US"/>
              <a:t>June 2020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E6B785C-7413-4204-92C2-0C2B2900BF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439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8"/>
    </mc:Choice>
    <mc:Fallback>
      <p:transition spd="slow" advTm="9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8114</TotalTime>
  <Words>242</Words>
  <Application>Microsoft Office PowerPoint</Application>
  <PresentationFormat>Widescreen</PresentationFormat>
  <Paragraphs>42</Paragraphs>
  <Slides>7</Slides>
  <Notes>5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Wingdings 3</vt:lpstr>
      <vt:lpstr>Facet</vt:lpstr>
      <vt:lpstr>Comparing art forms in Ancient Greece </vt:lpstr>
      <vt:lpstr>Time periods</vt:lpstr>
      <vt:lpstr>Sculptures </vt:lpstr>
      <vt:lpstr>Pottery</vt:lpstr>
      <vt:lpstr>Paintings</vt:lpstr>
      <vt:lpstr>Architecture 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Agne Gabriunaite</dc:creator>
  <cp:lastModifiedBy>Agne Gabriunaite</cp:lastModifiedBy>
  <cp:revision>49</cp:revision>
  <dcterms:created xsi:type="dcterms:W3CDTF">2020-06-03T13:17:05Z</dcterms:created>
  <dcterms:modified xsi:type="dcterms:W3CDTF">2020-06-09T19:47:39Z</dcterms:modified>
</cp:coreProperties>
</file>