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257" r:id="rId5"/>
    <p:sldId id="273" r:id="rId6"/>
    <p:sldId id="563" r:id="rId7"/>
    <p:sldId id="650" r:id="rId8"/>
    <p:sldId id="642" r:id="rId9"/>
    <p:sldId id="260" r:id="rId10"/>
    <p:sldId id="258" r:id="rId11"/>
    <p:sldId id="269" r:id="rId12"/>
    <p:sldId id="652" r:id="rId13"/>
    <p:sldId id="653" r:id="rId14"/>
    <p:sldId id="658" r:id="rId15"/>
    <p:sldId id="651" r:id="rId16"/>
    <p:sldId id="661" r:id="rId17"/>
    <p:sldId id="641" r:id="rId18"/>
    <p:sldId id="628" r:id="rId19"/>
    <p:sldId id="659" r:id="rId20"/>
    <p:sldId id="662" r:id="rId21"/>
    <p:sldId id="657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>
      <p:cViewPr varScale="1">
        <p:scale>
          <a:sx n="94" d="100"/>
          <a:sy n="94" d="100"/>
        </p:scale>
        <p:origin x="110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40210-9A76-4288-B9FD-2E6EF58FA949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A8173-6EA7-483C-A1E0-CFB4950086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981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5349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1955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50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2442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555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kind of activity can encourage healthy eating among children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7996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6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7334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kind of activity can encourage healthy eating among children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5249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https://www.hwb.com.au/why-is-nutrition-important/</a:t>
            </a:r>
          </a:p>
        </p:txBody>
      </p:sp>
    </p:spTree>
    <p:extLst>
      <p:ext uri="{BB962C8B-B14F-4D97-AF65-F5344CB8AC3E}">
        <p14:creationId xmlns:p14="http://schemas.microsoft.com/office/powerpoint/2010/main" val="14626783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4016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19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Google search Physical activity campaign in UK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76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and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23">
            <a:extLst>
              <a:ext uri="{FF2B5EF4-FFF2-40B4-BE49-F238E27FC236}">
                <a16:creationId xmlns:a16="http://schemas.microsoft.com/office/drawing/2014/main" id="{E90710C3-BF7A-F548-B418-3A0A8213631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797154" y="4811315"/>
            <a:ext cx="2635793" cy="597434"/>
          </a:xfrm>
        </p:spPr>
        <p:txBody>
          <a:bodyPr/>
          <a:lstStyle>
            <a:lvl1pPr marL="0" indent="0">
              <a:buNone/>
              <a:defRPr b="0" i="0">
                <a:solidFill>
                  <a:srgbClr val="0F3758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Caption of image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3A060D27-FA01-9B46-B9F6-9222EF682582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897007" y="1774903"/>
            <a:ext cx="2436086" cy="2815289"/>
          </a:xfrm>
        </p:spPr>
        <p:txBody>
          <a:bodyPr>
            <a:normAutofit/>
          </a:bodyPr>
          <a:lstStyle>
            <a:lvl1pPr algn="l">
              <a:defRPr sz="1800" b="1" i="0">
                <a:latin typeface="Montserrat SemiBold" pitchFamily="2" charset="77"/>
              </a:defRPr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endParaRPr lang="en-US" dirty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146B7075-00A2-0F41-81C1-8D5FEDEBC80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604794" y="1364061"/>
            <a:ext cx="2949178" cy="4382677"/>
          </a:xfrm>
        </p:spPr>
        <p:txBody>
          <a:bodyPr>
            <a:normAutofit/>
          </a:bodyPr>
          <a:lstStyle>
            <a:lvl1pPr marL="0" indent="0">
              <a:buNone/>
              <a:defRPr sz="1800" b="0">
                <a:solidFill>
                  <a:srgbClr val="0F3758"/>
                </a:solidFill>
                <a:latin typeface="+mn-lt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 dirty="0"/>
              <a:t>text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EB215AE-78AD-A54E-BE54-BA055DAA7055}"/>
              </a:ext>
            </a:extLst>
          </p:cNvPr>
          <p:cNvCxnSpPr>
            <a:cxnSpLocks/>
          </p:cNvCxnSpPr>
          <p:nvPr userDrawn="1"/>
        </p:nvCxnSpPr>
        <p:spPr>
          <a:xfrm>
            <a:off x="592865" y="1274922"/>
            <a:ext cx="7910557" cy="0"/>
          </a:xfrm>
          <a:prstGeom prst="line">
            <a:avLst/>
          </a:prstGeom>
          <a:ln w="31750" cmpd="sng">
            <a:solidFill>
              <a:srgbClr val="0F3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273D6E85-05C5-F149-BE2A-4CE3C338CD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2865" y="111353"/>
            <a:ext cx="7886700" cy="1325563"/>
          </a:xfrm>
        </p:spPr>
        <p:txBody>
          <a:bodyPr/>
          <a:lstStyle/>
          <a:p>
            <a:r>
              <a:rPr lang="en-GB" dirty="0"/>
              <a:t>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4113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hape, icon, circle&#10;&#10;Description automatically generated">
            <a:extLst>
              <a:ext uri="{FF2B5EF4-FFF2-40B4-BE49-F238E27FC236}">
                <a16:creationId xmlns:a16="http://schemas.microsoft.com/office/drawing/2014/main" id="{50FF8467-65FA-4344-83C9-97C43737DDC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-1982961" y="823992"/>
            <a:ext cx="5143500" cy="6858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3D18F35-95AA-6E41-8827-13947BD0619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5748293" y="-701780"/>
            <a:ext cx="5143500" cy="6858000"/>
          </a:xfrm>
          <a:prstGeom prst="rect">
            <a:avLst/>
          </a:prstGeom>
        </p:spPr>
      </p:pic>
      <p:pic>
        <p:nvPicPr>
          <p:cNvPr id="19" name="Picture 18" descr="Icon&#10;&#10;Description automatically generated with medium confidence">
            <a:extLst>
              <a:ext uri="{FF2B5EF4-FFF2-40B4-BE49-F238E27FC236}">
                <a16:creationId xmlns:a16="http://schemas.microsoft.com/office/drawing/2014/main" id="{ACB4BD71-6C84-AC4A-A48E-965B6282C30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50000"/>
          </a:blip>
          <a:stretch>
            <a:fillRect/>
          </a:stretch>
        </p:blipFill>
        <p:spPr>
          <a:xfrm rot="7923834">
            <a:off x="2446877" y="5434487"/>
            <a:ext cx="4894518" cy="3670889"/>
          </a:xfrm>
          <a:prstGeom prst="rect">
            <a:avLst/>
          </a:prstGeom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16370A69-6BE0-9544-B618-8CCD4CF07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793" y="161212"/>
            <a:ext cx="7886700" cy="1325563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01321C3-01BF-E148-ACD3-0BDA93E257B8}"/>
              </a:ext>
            </a:extLst>
          </p:cNvPr>
          <p:cNvCxnSpPr>
            <a:cxnSpLocks/>
          </p:cNvCxnSpPr>
          <p:nvPr userDrawn="1"/>
        </p:nvCxnSpPr>
        <p:spPr>
          <a:xfrm>
            <a:off x="592865" y="1274922"/>
            <a:ext cx="7910557" cy="0"/>
          </a:xfrm>
          <a:prstGeom prst="line">
            <a:avLst/>
          </a:prstGeom>
          <a:ln w="31750" cmpd="sng">
            <a:solidFill>
              <a:srgbClr val="0F37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9599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26/05/2025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3588" y="2317232"/>
            <a:ext cx="7992888" cy="1440160"/>
          </a:xfrm>
        </p:spPr>
        <p:txBody>
          <a:bodyPr>
            <a:noAutofit/>
          </a:bodyPr>
          <a:lstStyle/>
          <a:p>
            <a:br>
              <a:rPr lang="en-GB" sz="3600" b="1" i="1" dirty="0">
                <a:solidFill>
                  <a:schemeClr val="bg1"/>
                </a:solidFill>
              </a:rPr>
            </a:br>
            <a:br>
              <a:rPr lang="en-GB" sz="3600" b="1" i="1" dirty="0">
                <a:solidFill>
                  <a:schemeClr val="bg1"/>
                </a:solidFill>
              </a:rPr>
            </a:br>
            <a:r>
              <a:rPr lang="en-GB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Epidemiology and Public Health Development</a:t>
            </a:r>
            <a:br>
              <a:rPr lang="en-GB" sz="3600" b="1" i="1" dirty="0">
                <a:solidFill>
                  <a:schemeClr val="bg1"/>
                </a:solidFill>
              </a:rPr>
            </a:br>
            <a:br>
              <a:rPr lang="en-GB" sz="3600" b="1" i="1" dirty="0">
                <a:solidFill>
                  <a:schemeClr val="bg1"/>
                </a:solidFill>
              </a:rPr>
            </a:br>
            <a:br>
              <a:rPr lang="en-GB" sz="3600" b="1" i="1" dirty="0">
                <a:solidFill>
                  <a:schemeClr val="bg1"/>
                </a:solidFill>
              </a:rPr>
            </a:br>
            <a:r>
              <a:rPr lang="en-GB" sz="2800" b="1" i="1" dirty="0">
                <a:solidFill>
                  <a:schemeClr val="bg1"/>
                </a:solidFill>
              </a:rPr>
              <a:t>Group Presentation (Practice intervention)</a:t>
            </a:r>
            <a:br>
              <a:rPr lang="en-GB" sz="3600" b="1" dirty="0">
                <a:solidFill>
                  <a:schemeClr val="bg1"/>
                </a:solidFill>
              </a:rPr>
            </a:br>
            <a:br>
              <a:rPr lang="en-GB" sz="3600" b="1" dirty="0">
                <a:solidFill>
                  <a:schemeClr val="bg1"/>
                </a:solidFill>
              </a:rPr>
            </a:br>
            <a:br>
              <a:rPr lang="en-GB" sz="3600" b="1" dirty="0">
                <a:solidFill>
                  <a:schemeClr val="bg1"/>
                </a:solidFill>
              </a:rPr>
            </a:br>
            <a:endParaRPr lang="en-GB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7A4DBEA-D6A2-4952-8612-2F1B35E2CE46}"/>
              </a:ext>
            </a:extLst>
          </p:cNvPr>
          <p:cNvSpPr txBox="1">
            <a:spLocks/>
          </p:cNvSpPr>
          <p:nvPr/>
        </p:nvSpPr>
        <p:spPr>
          <a:xfrm>
            <a:off x="251520" y="5445224"/>
            <a:ext cx="799288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sz="2000" b="1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3DE40DA-47CD-4349-9D54-BB22EFAEF32A}"/>
              </a:ext>
            </a:extLst>
          </p:cNvPr>
          <p:cNvSpPr/>
          <p:nvPr/>
        </p:nvSpPr>
        <p:spPr>
          <a:xfrm>
            <a:off x="1259632" y="4293096"/>
            <a:ext cx="7200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 Unpacking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C86698-6A23-DDA2-C8F3-F3AA14DC0E00}"/>
              </a:ext>
            </a:extLst>
          </p:cNvPr>
          <p:cNvSpPr txBox="1"/>
          <p:nvPr/>
        </p:nvSpPr>
        <p:spPr>
          <a:xfrm>
            <a:off x="1259632" y="2348880"/>
            <a:ext cx="72008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Foundations of Social Epidemiology</a:t>
            </a:r>
          </a:p>
        </p:txBody>
      </p:sp>
    </p:spTree>
    <p:extLst>
      <p:ext uri="{BB962C8B-B14F-4D97-AF65-F5344CB8AC3E}">
        <p14:creationId xmlns:p14="http://schemas.microsoft.com/office/powerpoint/2010/main" val="1607094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AE554-579C-3A40-B8CD-51B7AFB9D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404664"/>
            <a:ext cx="7886700" cy="994172"/>
          </a:xfrm>
        </p:spPr>
        <p:txBody>
          <a:bodyPr/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Aims of the Session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804B3F-DEEF-7743-A3EE-39C8D8D83AFC}"/>
              </a:ext>
            </a:extLst>
          </p:cNvPr>
          <p:cNvSpPr txBox="1"/>
          <p:nvPr/>
        </p:nvSpPr>
        <p:spPr>
          <a:xfrm>
            <a:off x="1718631" y="2472430"/>
            <a:ext cx="502369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To understand</a:t>
            </a:r>
          </a:p>
          <a:p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What is expected in the assessment?</a:t>
            </a:r>
          </a:p>
        </p:txBody>
      </p:sp>
    </p:spTree>
    <p:extLst>
      <p:ext uri="{BB962C8B-B14F-4D97-AF65-F5344CB8AC3E}">
        <p14:creationId xmlns:p14="http://schemas.microsoft.com/office/powerpoint/2010/main" val="3073188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885A1-ACE4-43AE-A426-741D3EE6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9876" y="1214754"/>
            <a:ext cx="6904248" cy="2383035"/>
          </a:xfrm>
        </p:spPr>
        <p:txBody>
          <a:bodyPr anchor="b">
            <a:normAutofit/>
          </a:bodyPr>
          <a:lstStyle/>
          <a:p>
            <a:pPr algn="ctr"/>
            <a:r>
              <a:rPr lang="en-GB" b="1" i="1" dirty="0">
                <a:solidFill>
                  <a:schemeClr val="tx1"/>
                </a:solidFill>
              </a:rPr>
              <a:t>What does the Presentation entails?</a:t>
            </a:r>
          </a:p>
        </p:txBody>
      </p:sp>
      <p:pic>
        <p:nvPicPr>
          <p:cNvPr id="9" name="Picture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37C711EA-9372-4697-B331-856902736E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2835" y="3669559"/>
            <a:ext cx="1461166" cy="1683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93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E310F-AC0F-6247-A1A3-D83D22A66EFE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1001031" y="1676722"/>
            <a:ext cx="7141937" cy="3504556"/>
          </a:xfrm>
        </p:spPr>
        <p:txBody>
          <a:bodyPr>
            <a:normAutofit fontScale="92500"/>
          </a:bodyPr>
          <a:lstStyle/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 have been commissioned by the local council to plan and design a campaign to promote a positive health behaviour. – focus on the whole population – </a:t>
            </a:r>
          </a:p>
          <a:p>
            <a:pPr marL="0" indent="0" defTabSz="685800">
              <a:spcBef>
                <a:spcPts val="0"/>
              </a:spcBef>
              <a:buNone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Choose from any of these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Sleep hygiene, Healthy Relationships, Sexual Health, Antisocial Lifestyle, Screening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 need to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focus/choose a particular age group</a:t>
            </a: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 can look at other campaigns but yours should be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UNIQUE</a:t>
            </a:r>
          </a:p>
          <a:p>
            <a:pPr marL="0" indent="0">
              <a:buNone/>
            </a:pPr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6AD988C-A2F9-154E-B3F3-B48F68581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04664"/>
            <a:ext cx="7886700" cy="994172"/>
          </a:xfrm>
        </p:spPr>
        <p:txBody>
          <a:bodyPr/>
          <a:lstStyle/>
          <a:p>
            <a:pPr algn="ctr"/>
            <a: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</a:rPr>
              <a:t>Group PowerPoint Presentation</a:t>
            </a:r>
          </a:p>
        </p:txBody>
      </p:sp>
    </p:spTree>
    <p:extLst>
      <p:ext uri="{BB962C8B-B14F-4D97-AF65-F5344CB8AC3E}">
        <p14:creationId xmlns:p14="http://schemas.microsoft.com/office/powerpoint/2010/main" val="19944939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E310F-AC0F-6247-A1A3-D83D22A66EFE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1255126" y="1906087"/>
            <a:ext cx="7141937" cy="3504556"/>
          </a:xfrm>
        </p:spPr>
        <p:txBody>
          <a:bodyPr>
            <a:normAutofit lnSpcReduction="10000"/>
          </a:bodyPr>
          <a:lstStyle/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Step one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as a group, complete the following: </a:t>
            </a: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defTabSz="685800">
              <a:spcBef>
                <a:spcPts val="0"/>
              </a:spcBef>
              <a:buNone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lide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1 =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title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pictures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that identify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chosen population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target activity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and is interesting to see and read!</a:t>
            </a: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E.g., You can type “Children sleeping hygiene” image on google to get a good image to use</a:t>
            </a: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6AD988C-A2F9-154E-B3F3-B48F68581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53185"/>
            <a:ext cx="7886700" cy="994172"/>
          </a:xfrm>
        </p:spPr>
        <p:txBody>
          <a:bodyPr/>
          <a:lstStyle/>
          <a:p>
            <a:pPr algn="ctr"/>
            <a: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</a:rPr>
              <a:t>Step one: Slide 1</a:t>
            </a:r>
          </a:p>
        </p:txBody>
      </p:sp>
    </p:spTree>
    <p:extLst>
      <p:ext uri="{BB962C8B-B14F-4D97-AF65-F5344CB8AC3E}">
        <p14:creationId xmlns:p14="http://schemas.microsoft.com/office/powerpoint/2010/main" val="130823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1502C9-AE8C-496F-9172-4B40BB4CB965}"/>
              </a:ext>
            </a:extLst>
          </p:cNvPr>
          <p:cNvSpPr txBox="1"/>
          <p:nvPr/>
        </p:nvSpPr>
        <p:spPr>
          <a:xfrm>
            <a:off x="6420018" y="2027077"/>
            <a:ext cx="2429122" cy="2351534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pPr algn="ctr" defTabSz="685800">
              <a:lnSpc>
                <a:spcPct val="83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3600" cap="all" spc="-75">
                <a:solidFill>
                  <a:srgbClr val="FFFFFF"/>
                </a:solidFill>
                <a:latin typeface="+mj-lt"/>
              </a:rPr>
              <a:t>Catchy Title and Clever use of images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7E095C-1204-4F14-B411-1FD2C0C2FE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647" y="978002"/>
            <a:ext cx="5182040" cy="286307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DDE4E87-0268-465E-B232-94DACDA97F5D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369825" y="4341691"/>
            <a:ext cx="5182040" cy="90036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ABE6229-DA77-6EEC-A350-8365444D38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796" y="921045"/>
            <a:ext cx="9144000" cy="495895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C040867-2CED-E625-D5CE-B7CDC932D12F}"/>
              </a:ext>
            </a:extLst>
          </p:cNvPr>
          <p:cNvSpPr/>
          <p:nvPr/>
        </p:nvSpPr>
        <p:spPr>
          <a:xfrm flipH="1" flipV="1">
            <a:off x="448647" y="2204862"/>
            <a:ext cx="2611185" cy="1368151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453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F1EE3-EDC0-418C-8775-68A4C0C250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20018" y="2027077"/>
            <a:ext cx="2429122" cy="2351534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Factors that inform design</a:t>
            </a:r>
            <a:endParaRPr lang="en-GB" sz="360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B56B64-FC4A-46CE-A2E7-C392B027A7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20018" y="4388390"/>
            <a:ext cx="2429122" cy="1122612"/>
          </a:xfrm>
        </p:spPr>
        <p:txBody>
          <a:bodyPr>
            <a:normAutofit fontScale="47500" lnSpcReduction="20000"/>
          </a:bodyPr>
          <a:lstStyle/>
          <a:p>
            <a:pPr>
              <a:spcAft>
                <a:spcPts val="450"/>
              </a:spcAft>
            </a:pPr>
            <a:r>
              <a:rPr lang="en-GB">
                <a:solidFill>
                  <a:srgbClr val="FFFFFF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Plan a health promotion project for a specific target population: refer to how it meets priorities set out in </a:t>
            </a:r>
            <a:r>
              <a:rPr lang="en-GB" sz="1800" b="1" u="sng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needs assessment</a:t>
            </a:r>
          </a:p>
          <a:p>
            <a:pPr>
              <a:spcAft>
                <a:spcPts val="450"/>
              </a:spcAft>
            </a:pPr>
            <a:endParaRPr lang="en-GB">
              <a:solidFill>
                <a:srgbClr val="FFFFFF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spcAft>
                <a:spcPts val="450"/>
              </a:spcAft>
            </a:pPr>
            <a:endParaRPr lang="en-GB">
              <a:solidFill>
                <a:srgbClr val="FFFFFF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E1ADFF-5686-4C4D-B903-8875338FD8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394" y="1715968"/>
            <a:ext cx="5182040" cy="342014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E6E095F-1C19-A24E-2080-FAD4C4D077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96752"/>
            <a:ext cx="9144001" cy="458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744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CFCD2F9-B702-4666-8388-C90812F00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2290" y="1337310"/>
            <a:ext cx="1904238" cy="1234440"/>
          </a:xfrm>
        </p:spPr>
        <p:txBody>
          <a:bodyPr/>
          <a:lstStyle/>
          <a:p>
            <a:r>
              <a:rPr lang="en-US" sz="1800"/>
              <a:t>Identifying demographics in the diagram</a:t>
            </a:r>
            <a:endParaRPr lang="en-GB" sz="1800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DA019279-36CB-4D34-9CEC-66EE1C624A3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7753" r="7753"/>
          <a:stretch/>
        </p:blipFill>
        <p:spPr>
          <a:xfrm>
            <a:off x="171449" y="971763"/>
            <a:ext cx="6398514" cy="4786884"/>
          </a:xfr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7EB9C91-AC4B-4A19-B866-E1CD078174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72300" y="2925974"/>
            <a:ext cx="1824228" cy="2626614"/>
          </a:xfrm>
        </p:spPr>
        <p:txBody>
          <a:bodyPr>
            <a:normAutofit/>
          </a:bodyPr>
          <a:lstStyle/>
          <a:p>
            <a:r>
              <a:rPr lang="en-US" sz="1800" dirty="0"/>
              <a:t>Needs assessment indicated:</a:t>
            </a:r>
          </a:p>
          <a:p>
            <a:r>
              <a:rPr lang="en-US" sz="1800" dirty="0"/>
              <a:t>Age</a:t>
            </a:r>
          </a:p>
          <a:p>
            <a:r>
              <a:rPr lang="en-US" sz="1800" dirty="0"/>
              <a:t>Gender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7327861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E310F-AC0F-6247-A1A3-D83D22A66EFE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1255126" y="1906087"/>
            <a:ext cx="7141937" cy="3504556"/>
          </a:xfrm>
        </p:spPr>
        <p:txBody>
          <a:bodyPr>
            <a:normAutofit/>
          </a:bodyPr>
          <a:lstStyle/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Step one: as a group, complete the following: </a:t>
            </a:r>
          </a:p>
          <a:p>
            <a:pPr marL="0" indent="0" defTabSz="685800">
              <a:spcBef>
                <a:spcPts val="0"/>
              </a:spcBef>
              <a:buNone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defTabSz="685800">
              <a:spcBef>
                <a:spcPts val="0"/>
              </a:spcBef>
              <a:buNone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 Slide which details the activity – </a:t>
            </a: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6-8 weekly sessions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with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eye catching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activity image, </a:t>
            </a: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State the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aims and content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of the activities. This must be written. </a:t>
            </a: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6AD988C-A2F9-154E-B3F3-B48F68581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04664"/>
            <a:ext cx="7886700" cy="994172"/>
          </a:xfrm>
        </p:spPr>
        <p:txBody>
          <a:bodyPr/>
          <a:lstStyle/>
          <a:p>
            <a:pPr algn="ctr"/>
            <a: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</a:rPr>
              <a:t>Step one: Slide 2</a:t>
            </a:r>
          </a:p>
        </p:txBody>
      </p:sp>
    </p:spTree>
    <p:extLst>
      <p:ext uri="{BB962C8B-B14F-4D97-AF65-F5344CB8AC3E}">
        <p14:creationId xmlns:p14="http://schemas.microsoft.com/office/powerpoint/2010/main" val="18960734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E310F-AC0F-6247-A1A3-D83D22A66EFE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1255126" y="1906087"/>
            <a:ext cx="7141937" cy="3504556"/>
          </a:xfrm>
        </p:spPr>
        <p:txBody>
          <a:bodyPr>
            <a:normAutofit lnSpcReduction="10000"/>
          </a:bodyPr>
          <a:lstStyle/>
          <a:p>
            <a:pPr marL="0" indent="0" defTabSz="685800">
              <a:spcBef>
                <a:spcPts val="0"/>
              </a:spcBef>
              <a:buNone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Working in groups search for examples of some weekly activities that can be used to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promote</a:t>
            </a: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Sleep hygiene</a:t>
            </a: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Screening</a:t>
            </a: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Antisocial lifestyle</a:t>
            </a:r>
          </a:p>
          <a:p>
            <a:pPr marL="0" indent="0" defTabSz="685800">
              <a:spcBef>
                <a:spcPts val="0"/>
              </a:spcBef>
              <a:buNone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6-8 weekly sessions, </a:t>
            </a:r>
          </a:p>
          <a:p>
            <a:pPr marL="0" indent="0" defTabSz="685800">
              <a:spcBef>
                <a:spcPts val="0"/>
              </a:spcBef>
              <a:buNone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2100" b="1" dirty="0">
                <a:latin typeface="Arial" panose="020B0604020202020204" pitchFamily="34" charset="0"/>
                <a:cs typeface="Arial" panose="020B0604020202020204" pitchFamily="34" charset="0"/>
              </a:rPr>
              <a:t>Feedback your findings to the whole class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6AD988C-A2F9-154E-B3F3-B48F68581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2744" y="332656"/>
            <a:ext cx="7886700" cy="994172"/>
          </a:xfrm>
        </p:spPr>
        <p:txBody>
          <a:bodyPr/>
          <a:lstStyle/>
          <a:p>
            <a:pPr algn="ctr"/>
            <a: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</a:rPr>
              <a:t>Activity: Step one: Slide 2</a:t>
            </a:r>
          </a:p>
        </p:txBody>
      </p:sp>
    </p:spTree>
    <p:extLst>
      <p:ext uri="{BB962C8B-B14F-4D97-AF65-F5344CB8AC3E}">
        <p14:creationId xmlns:p14="http://schemas.microsoft.com/office/powerpoint/2010/main" val="270651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E310F-AC0F-6247-A1A3-D83D22A66EFE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1199965" y="1772816"/>
            <a:ext cx="7141937" cy="350455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Rationale and focus slides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342900" lvl="0" indent="-342900" rtl="0"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State the </a:t>
            </a:r>
            <a:r>
              <a:rPr lang="en-GB" sz="24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rationale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for your campaign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Refer to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national guidelines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and indicate using statistics whether your age group are meeting the guidelines.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Short term and long term consequences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of poor habits for chosen focus: short term = daily life (e.g. changes in behaviour) long-term = future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Identify </a:t>
            </a:r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3 key aims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of the </a:t>
            </a:r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campaign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and explain the benefit of achieving those aims.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Ensure your aims can be measured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6AD988C-A2F9-154E-B3F3-B48F68581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430736"/>
            <a:ext cx="7886700" cy="994172"/>
          </a:xfrm>
        </p:spPr>
        <p:txBody>
          <a:bodyPr/>
          <a:lstStyle/>
          <a:p>
            <a:pPr algn="ctr"/>
            <a: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</a:rPr>
              <a:t>Group member 1</a:t>
            </a:r>
          </a:p>
        </p:txBody>
      </p:sp>
    </p:spTree>
    <p:extLst>
      <p:ext uri="{BB962C8B-B14F-4D97-AF65-F5344CB8AC3E}">
        <p14:creationId xmlns:p14="http://schemas.microsoft.com/office/powerpoint/2010/main" val="41033782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E310F-AC0F-6247-A1A3-D83D22A66EFE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899592" y="1676722"/>
            <a:ext cx="7636351" cy="35045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For example: 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Assuming your chosen focus is sleep hygiene or healthy relationships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 need to state the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Short term and long term consequences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unhealthy relationships or bad sleep hygiene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 your chosen population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This should be presented on separate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slides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or beside each other and </a:t>
            </a:r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well titled with an image by the side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6AD988C-A2F9-154E-B3F3-B48F68581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260648"/>
            <a:ext cx="7886700" cy="994172"/>
          </a:xfrm>
        </p:spPr>
        <p:txBody>
          <a:bodyPr/>
          <a:lstStyle/>
          <a:p>
            <a:pPr algn="ctr"/>
            <a: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</a:rPr>
              <a:t>For example: Group member 1</a:t>
            </a:r>
          </a:p>
        </p:txBody>
      </p:sp>
    </p:spTree>
    <p:extLst>
      <p:ext uri="{BB962C8B-B14F-4D97-AF65-F5344CB8AC3E}">
        <p14:creationId xmlns:p14="http://schemas.microsoft.com/office/powerpoint/2010/main" val="15519344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E310F-AC0F-6247-A1A3-D83D22A66EFE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1255125" y="1772816"/>
            <a:ext cx="7141937" cy="3504556"/>
          </a:xfrm>
        </p:spPr>
        <p:txBody>
          <a:bodyPr>
            <a:normAutofit/>
          </a:bodyPr>
          <a:lstStyle/>
          <a:p>
            <a:pPr marL="0" indent="0" defTabSz="685800">
              <a:spcBef>
                <a:spcPts val="0"/>
              </a:spcBef>
              <a:buNone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Working in groups search for the </a:t>
            </a:r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short and long term consequences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</a:p>
          <a:p>
            <a:pPr marL="0" indent="0" defTabSz="685800">
              <a:spcBef>
                <a:spcPts val="0"/>
              </a:spcBef>
              <a:buNone/>
              <a:defRPr/>
            </a:pPr>
            <a:endParaRPr lang="en-GB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Unhealthy relationships</a:t>
            </a:r>
          </a:p>
          <a:p>
            <a:pPr algn="ctr"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Bad sleep hygiene</a:t>
            </a:r>
          </a:p>
          <a:p>
            <a:pPr marL="0" indent="0" defTabSz="685800">
              <a:spcBef>
                <a:spcPts val="0"/>
              </a:spcBef>
              <a:buNone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defTabSz="685800">
              <a:spcBef>
                <a:spcPts val="0"/>
              </a:spcBef>
              <a:buNone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685800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2100" b="1" dirty="0">
                <a:latin typeface="Arial" panose="020B0604020202020204" pitchFamily="34" charset="0"/>
                <a:cs typeface="Arial" panose="020B0604020202020204" pitchFamily="34" charset="0"/>
              </a:rPr>
              <a:t>Feedback your findings to the whole class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6AD988C-A2F9-154E-B3F3-B48F68581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2744" y="332656"/>
            <a:ext cx="7886700" cy="994172"/>
          </a:xfrm>
        </p:spPr>
        <p:txBody>
          <a:bodyPr/>
          <a:lstStyle/>
          <a:p>
            <a:pPr algn="ctr"/>
            <a: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</a:rPr>
              <a:t>Activity</a:t>
            </a:r>
          </a:p>
        </p:txBody>
      </p:sp>
    </p:spTree>
    <p:extLst>
      <p:ext uri="{BB962C8B-B14F-4D97-AF65-F5344CB8AC3E}">
        <p14:creationId xmlns:p14="http://schemas.microsoft.com/office/powerpoint/2010/main" val="27043422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E310F-AC0F-6247-A1A3-D83D22A66EFE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1043608" y="1628800"/>
            <a:ext cx="7141937" cy="3816424"/>
          </a:xfrm>
        </p:spPr>
        <p:txBody>
          <a:bodyPr>
            <a:normAutofit fontScale="92500" lnSpcReduction="20000"/>
          </a:bodyPr>
          <a:lstStyle/>
          <a:p>
            <a:pPr lvl="0" rtl="0"/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Identify </a:t>
            </a:r>
            <a:r>
              <a:rPr lang="en-US" sz="24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types of evaluation </a:t>
            </a: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and explain how this was achieved in your campaign and ways of measuring whether the aims have been achieved.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Create an </a:t>
            </a:r>
            <a:r>
              <a:rPr lang="en-US" sz="24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eye-catching poster</a:t>
            </a: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to advertise the campaign: include the campaign </a:t>
            </a:r>
            <a:r>
              <a:rPr lang="en-US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title/slogan</a:t>
            </a: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24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focus</a:t>
            </a:r>
            <a:r>
              <a:rPr lang="en-US" sz="2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</a:t>
            </a: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the</a:t>
            </a:r>
            <a:r>
              <a:rPr lang="en-US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activities</a:t>
            </a:r>
            <a:r>
              <a:rPr lang="en-US" sz="2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and</a:t>
            </a:r>
            <a:r>
              <a:rPr lang="en-US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benefits.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Identify potential partners that is </a:t>
            </a:r>
            <a:r>
              <a:rPr lang="en-US" sz="24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organisations</a:t>
            </a: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in the </a:t>
            </a:r>
            <a:r>
              <a:rPr lang="en-US" sz="24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local area</a:t>
            </a: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and those available </a:t>
            </a:r>
            <a:r>
              <a:rPr lang="en-US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nationally </a:t>
            </a: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using their specified logo and state the aims of their campaign. 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Identify some of the</a:t>
            </a:r>
            <a:r>
              <a:rPr lang="en-US" sz="24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resources</a:t>
            </a: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used in the identified campaigns that can be replicated/used in your campaign. </a:t>
            </a:r>
            <a:r>
              <a:rPr lang="en-US" sz="24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6AD988C-A2F9-154E-B3F3-B48F68581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404664"/>
            <a:ext cx="7886700" cy="994172"/>
          </a:xfrm>
        </p:spPr>
        <p:txBody>
          <a:bodyPr/>
          <a:lstStyle/>
          <a:p>
            <a:pPr algn="ctr"/>
            <a: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</a:rPr>
              <a:t>Group member 2</a:t>
            </a:r>
          </a:p>
        </p:txBody>
      </p:sp>
    </p:spTree>
    <p:extLst>
      <p:ext uri="{BB962C8B-B14F-4D97-AF65-F5344CB8AC3E}">
        <p14:creationId xmlns:p14="http://schemas.microsoft.com/office/powerpoint/2010/main" val="6352623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E310F-AC0F-6247-A1A3-D83D22A66EFE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1187624" y="1544749"/>
            <a:ext cx="7141937" cy="3768502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rtl="0"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Outline the </a:t>
            </a:r>
            <a:r>
              <a:rPr lang="en-US" sz="24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physiological, sociological and psychological</a:t>
            </a: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BENEFITS of making the change in </a:t>
            </a:r>
            <a:r>
              <a:rPr lang="en-US" sz="2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behaviour</a:t>
            </a: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you are encouraging and support the slide with relevant image.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Identify </a:t>
            </a:r>
            <a:r>
              <a:rPr lang="en-US" sz="24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2/3 health </a:t>
            </a:r>
            <a:r>
              <a:rPr lang="en-US" sz="24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behavioural</a:t>
            </a:r>
            <a:r>
              <a:rPr lang="en-US" sz="24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theories/model</a:t>
            </a: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that explain </a:t>
            </a:r>
            <a:r>
              <a:rPr lang="en-US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barriers</a:t>
            </a: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to changing </a:t>
            </a:r>
            <a:r>
              <a:rPr lang="en-US" sz="2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behaviour</a:t>
            </a: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and ensure the models images are included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Identify </a:t>
            </a:r>
            <a:r>
              <a:rPr lang="en-US" sz="24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solutions</a:t>
            </a:r>
            <a:r>
              <a:rPr lang="en-US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in the campaign to overcome individual challenges.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6AD988C-A2F9-154E-B3F3-B48F68581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404664"/>
            <a:ext cx="7886700" cy="994172"/>
          </a:xfrm>
        </p:spPr>
        <p:txBody>
          <a:bodyPr/>
          <a:lstStyle/>
          <a:p>
            <a:pPr algn="ctr"/>
            <a:r>
              <a:rPr lang="en-GB" sz="3375" b="1" dirty="0">
                <a:latin typeface="Arial" panose="020B0604020202020204" pitchFamily="34" charset="0"/>
                <a:cs typeface="Arial" panose="020B0604020202020204" pitchFamily="34" charset="0"/>
              </a:rPr>
              <a:t>Group member 3</a:t>
            </a:r>
          </a:p>
        </p:txBody>
      </p:sp>
    </p:spTree>
    <p:extLst>
      <p:ext uri="{BB962C8B-B14F-4D97-AF65-F5344CB8AC3E}">
        <p14:creationId xmlns:p14="http://schemas.microsoft.com/office/powerpoint/2010/main" val="1346897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E310F-AC0F-6247-A1A3-D83D22A66EFE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1187624" y="1544749"/>
            <a:ext cx="7141937" cy="3768502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/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As a group complete the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reference list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slide and ensure all the articles used in the presentation slides appear on the reference slide and are listed in alphabetical order following the Harvard referencing style.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Note: Use relevant images of the target group </a:t>
            </a:r>
            <a:r>
              <a:rPr lang="en-US" sz="2400" b="1" i="1" dirty="0">
                <a:latin typeface="Arial" panose="020B0604020202020204" pitchFamily="34" charset="0"/>
                <a:ea typeface="Times New Roman" panose="02020603050405020304" pitchFamily="18" charset="0"/>
              </a:rPr>
              <a:t>engaging in a kind of activity </a:t>
            </a:r>
            <a:r>
              <a:rPr lang="en-US" sz="24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where applicable to show your creativity on relevant slides.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6AD988C-A2F9-154E-B3F3-B48F68581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404664"/>
            <a:ext cx="7886700" cy="994172"/>
          </a:xfrm>
        </p:spPr>
        <p:txBody>
          <a:bodyPr/>
          <a:lstStyle/>
          <a:p>
            <a:pPr algn="ctr"/>
            <a:r>
              <a:rPr lang="en-GB" sz="3375" b="1" dirty="0">
                <a:latin typeface="Arial" panose="020B0604020202020204" pitchFamily="34" charset="0"/>
                <a:cs typeface="Arial" panose="020B0604020202020204" pitchFamily="34" charset="0"/>
              </a:rPr>
              <a:t>All Group members</a:t>
            </a:r>
          </a:p>
        </p:txBody>
      </p:sp>
    </p:spTree>
    <p:extLst>
      <p:ext uri="{BB962C8B-B14F-4D97-AF65-F5344CB8AC3E}">
        <p14:creationId xmlns:p14="http://schemas.microsoft.com/office/powerpoint/2010/main" val="25759207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CC7C401-7212-CF7B-9FA4-6C09D7F98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65DDD7-929E-DE20-61C8-34893F63F255}"/>
              </a:ext>
            </a:extLst>
          </p:cNvPr>
          <p:cNvSpPr txBox="1"/>
          <p:nvPr/>
        </p:nvSpPr>
        <p:spPr>
          <a:xfrm>
            <a:off x="1403648" y="2060848"/>
            <a:ext cx="4572000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Please provide a list of</a:t>
            </a:r>
            <a:r>
              <a:rPr lang="en-GB" sz="2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local </a:t>
            </a:r>
            <a:r>
              <a:rPr lang="en-GB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and </a:t>
            </a:r>
            <a:r>
              <a:rPr lang="en-GB" sz="2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national</a:t>
            </a:r>
            <a:r>
              <a:rPr lang="en-GB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potential organisations for these areas:</a:t>
            </a:r>
          </a:p>
          <a:p>
            <a:endParaRPr lang="en-GB" sz="22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Antisocial Lifestyle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Sexual Health</a:t>
            </a:r>
            <a:endParaRPr lang="en-GB" sz="2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Screening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2699890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82B06-CF30-5FC0-21AC-2F0D3DAEA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Example of potential partners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85A6637-DB2F-7C98-209B-6BF12BCFAB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58557" y="1600200"/>
            <a:ext cx="7426885" cy="3916363"/>
          </a:xfrm>
        </p:spPr>
      </p:pic>
    </p:spTree>
    <p:extLst>
      <p:ext uri="{BB962C8B-B14F-4D97-AF65-F5344CB8AC3E}">
        <p14:creationId xmlns:p14="http://schemas.microsoft.com/office/powerpoint/2010/main" val="34399885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1C78B1F6210C4E9A58F73BA6479D21" ma:contentTypeVersion="2" ma:contentTypeDescription="Create a new document." ma:contentTypeScope="" ma:versionID="52f795333ace41bef08649b18825776b">
  <xsd:schema xmlns:xsd="http://www.w3.org/2001/XMLSchema" xmlns:xs="http://www.w3.org/2001/XMLSchema" xmlns:p="http://schemas.microsoft.com/office/2006/metadata/properties" xmlns:ns3="f856874f-9946-48cd-ac29-4cb76853c4c1" targetNamespace="http://schemas.microsoft.com/office/2006/metadata/properties" ma:root="true" ma:fieldsID="7a6da204620c827d4f9b8b623575ef93" ns3:_="">
    <xsd:import namespace="f856874f-9946-48cd-ac29-4cb76853c4c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56874f-9946-48cd-ac29-4cb76853c4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f856874f-9946-48cd-ac29-4cb76853c4c1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3D7929B-5B4C-4CAE-8D27-458BB31CA3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856874f-9946-48cd-ac29-4cb76853c4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0</TotalTime>
  <Words>754</Words>
  <Application>Microsoft Office PowerPoint</Application>
  <PresentationFormat>On-screen Show (4:3)</PresentationFormat>
  <Paragraphs>95</Paragraphs>
  <Slides>18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Myriad Pro</vt:lpstr>
      <vt:lpstr>Arial</vt:lpstr>
      <vt:lpstr>Calibri</vt:lpstr>
      <vt:lpstr>Montserrat SemiBold</vt:lpstr>
      <vt:lpstr>Symbol</vt:lpstr>
      <vt:lpstr>Times New Roman</vt:lpstr>
      <vt:lpstr>Wingdings</vt:lpstr>
      <vt:lpstr>20140311PresentationUWTSDTemplate</vt:lpstr>
      <vt:lpstr>  Social Epidemiology and Public Health Development   Group Presentation (Practice intervention)   </vt:lpstr>
      <vt:lpstr>Aims of the Session</vt:lpstr>
      <vt:lpstr>What does the Presentation entails?</vt:lpstr>
      <vt:lpstr>Group PowerPoint Presentation</vt:lpstr>
      <vt:lpstr>Step one: Slide 1</vt:lpstr>
      <vt:lpstr>PowerPoint Presentation</vt:lpstr>
      <vt:lpstr>Factors that inform design</vt:lpstr>
      <vt:lpstr>Identifying demographics in the diagram</vt:lpstr>
      <vt:lpstr>Step one: Slide 2</vt:lpstr>
      <vt:lpstr>Activity: Step one: Slide 2</vt:lpstr>
      <vt:lpstr>Group member 1</vt:lpstr>
      <vt:lpstr>For example: Group member 1</vt:lpstr>
      <vt:lpstr>Activity</vt:lpstr>
      <vt:lpstr>Group member 2</vt:lpstr>
      <vt:lpstr>Group member 3</vt:lpstr>
      <vt:lpstr>All Group members</vt:lpstr>
      <vt:lpstr>Activity</vt:lpstr>
      <vt:lpstr>Example of potential partners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Hamdi Hussain</cp:lastModifiedBy>
  <cp:revision>39</cp:revision>
  <dcterms:created xsi:type="dcterms:W3CDTF">2015-04-14T15:21:28Z</dcterms:created>
  <dcterms:modified xsi:type="dcterms:W3CDTF">2025-05-27T07:41:40Z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0x010100341C78B1F6210C4E9A58F73BA6479D21</vt:lpwstr>
  </property>
</Properties>
</file>