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7" r:id="rId5"/>
    <p:sldId id="272" r:id="rId6"/>
    <p:sldId id="274" r:id="rId7"/>
    <p:sldId id="280" r:id="rId8"/>
    <p:sldId id="276" r:id="rId9"/>
    <p:sldId id="281" r:id="rId10"/>
    <p:sldId id="282" r:id="rId11"/>
    <p:sldId id="277" r:id="rId12"/>
    <p:sldId id="278" r:id="rId13"/>
    <p:sldId id="279" r:id="rId14"/>
    <p:sldId id="283" r:id="rId15"/>
    <p:sldId id="275" r:id="rId16"/>
    <p:sldId id="286" r:id="rId17"/>
    <p:sldId id="284" r:id="rId18"/>
    <p:sldId id="285" r:id="rId19"/>
    <p:sldId id="287" r:id="rId20"/>
    <p:sldId id="288" r:id="rId21"/>
    <p:sldId id="289" r:id="rId22"/>
    <p:sldId id="27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288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280" autoAdjust="0"/>
  </p:normalViewPr>
  <p:slideViewPr>
    <p:cSldViewPr>
      <p:cViewPr varScale="1">
        <p:scale>
          <a:sx n="87" d="100"/>
          <a:sy n="87" d="100"/>
        </p:scale>
        <p:origin x="1315" y="29"/>
      </p:cViewPr>
      <p:guideLst>
        <p:guide pos="288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11/10/2017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11/10/2017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0613" y="990600"/>
            <a:ext cx="6345302" cy="3200400"/>
          </a:xfrm>
        </p:spPr>
        <p:txBody>
          <a:bodyPr>
            <a:normAutofit/>
          </a:bodyPr>
          <a:lstStyle>
            <a:lvl1pPr>
              <a:defRPr sz="450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0613" y="4267200"/>
            <a:ext cx="6345302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9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97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9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9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9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9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9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0613" y="2057401"/>
            <a:ext cx="6345303" cy="2666999"/>
          </a:xfrm>
        </p:spPr>
        <p:txBody>
          <a:bodyPr anchor="b">
            <a:normAutofit/>
          </a:bodyPr>
          <a:lstStyle>
            <a:lvl1pPr algn="l">
              <a:defRPr sz="3601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3" y="4876800"/>
            <a:ext cx="6345303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342991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9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974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9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9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949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9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9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0612" y="1676400"/>
            <a:ext cx="3525930" cy="44958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2738" y="1676401"/>
            <a:ext cx="3525930" cy="44958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11/10/2017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3526775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70612" y="2516458"/>
            <a:ext cx="3526775" cy="3655743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676400"/>
            <a:ext cx="3528363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1800" b="0"/>
            </a:lvl1pPr>
            <a:lvl2pPr marL="342991" indent="0">
              <a:buNone/>
              <a:defRPr sz="1500" b="1"/>
            </a:lvl2pPr>
            <a:lvl3pPr marL="685983" indent="0">
              <a:buNone/>
              <a:defRPr sz="1350" b="1"/>
            </a:lvl3pPr>
            <a:lvl4pPr marL="1028974" indent="0">
              <a:buNone/>
              <a:defRPr sz="1200" b="1"/>
            </a:lvl4pPr>
            <a:lvl5pPr marL="1371966" indent="0">
              <a:buNone/>
              <a:defRPr sz="1200" b="1"/>
            </a:lvl5pPr>
            <a:lvl6pPr marL="1714957" indent="0">
              <a:buNone/>
              <a:defRPr sz="1200" b="1"/>
            </a:lvl6pPr>
            <a:lvl7pPr marL="2057949" indent="0">
              <a:buNone/>
              <a:defRPr sz="1200" b="1"/>
            </a:lvl7pPr>
            <a:lvl8pPr marL="2400940" indent="0">
              <a:buNone/>
              <a:defRPr sz="1200" b="1"/>
            </a:lvl8pPr>
            <a:lvl9pPr marL="2743932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516458"/>
            <a:ext cx="3528363" cy="3655743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 marL="1200470">
              <a:defRPr sz="1200"/>
            </a:lvl6pPr>
            <a:lvl7pPr marL="1406265">
              <a:defRPr sz="1200"/>
            </a:lvl7pPr>
            <a:lvl8pPr marL="1612060">
              <a:defRPr sz="1200"/>
            </a:lvl8pPr>
            <a:lvl9pPr marL="1817855"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11/10/2017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11/10/2017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11/10/2017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rmAutofit/>
          </a:bodyPr>
          <a:lstStyle>
            <a:lvl1pPr algn="l">
              <a:defRPr sz="2401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0612" y="685800"/>
            <a:ext cx="4630356" cy="5486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35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627" y="1676400"/>
            <a:ext cx="2858244" cy="2438400"/>
          </a:xfrm>
        </p:spPr>
        <p:txBody>
          <a:bodyPr anchor="b">
            <a:noAutofit/>
          </a:bodyPr>
          <a:lstStyle>
            <a:lvl1pPr algn="l">
              <a:defRPr sz="2401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142107" y="0"/>
            <a:ext cx="4458862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1800"/>
            </a:lvl1pPr>
            <a:lvl2pPr marL="342991" indent="0">
              <a:buNone/>
              <a:defRPr sz="2101"/>
            </a:lvl2pPr>
            <a:lvl3pPr marL="685983" indent="0">
              <a:buNone/>
              <a:defRPr sz="1800"/>
            </a:lvl3pPr>
            <a:lvl4pPr marL="1028974" indent="0">
              <a:buNone/>
              <a:defRPr sz="1500"/>
            </a:lvl4pPr>
            <a:lvl5pPr marL="1371966" indent="0">
              <a:buNone/>
              <a:defRPr sz="1500"/>
            </a:lvl5pPr>
            <a:lvl6pPr marL="1714957" indent="0">
              <a:buNone/>
              <a:defRPr sz="1500"/>
            </a:lvl6pPr>
            <a:lvl7pPr marL="2057949" indent="0">
              <a:buNone/>
              <a:defRPr sz="1500"/>
            </a:lvl7pPr>
            <a:lvl8pPr marL="2400940" indent="0">
              <a:buNone/>
              <a:defRPr sz="1500"/>
            </a:lvl8pPr>
            <a:lvl9pPr marL="2743932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29627" y="4191000"/>
            <a:ext cx="2858244" cy="1524000"/>
          </a:xfrm>
        </p:spPr>
        <p:txBody>
          <a:bodyPr>
            <a:normAutofit/>
          </a:bodyPr>
          <a:lstStyle>
            <a:lvl1pPr marL="0" indent="0">
              <a:buNone/>
              <a:defRPr sz="1350"/>
            </a:lvl1pPr>
            <a:lvl2pPr marL="342991" indent="0">
              <a:buNone/>
              <a:defRPr sz="900"/>
            </a:lvl2pPr>
            <a:lvl3pPr marL="685983" indent="0">
              <a:buNone/>
              <a:defRPr sz="750"/>
            </a:lvl3pPr>
            <a:lvl4pPr marL="1028974" indent="0">
              <a:buNone/>
              <a:defRPr sz="675"/>
            </a:lvl4pPr>
            <a:lvl5pPr marL="1371966" indent="0">
              <a:buNone/>
              <a:defRPr sz="675"/>
            </a:lvl5pPr>
            <a:lvl6pPr marL="1714957" indent="0">
              <a:buNone/>
              <a:defRPr sz="675"/>
            </a:lvl6pPr>
            <a:lvl7pPr marL="2057949" indent="0">
              <a:buNone/>
              <a:defRPr sz="675"/>
            </a:lvl7pPr>
            <a:lvl8pPr marL="2400940" indent="0">
              <a:buNone/>
              <a:defRPr sz="675"/>
            </a:lvl8pPr>
            <a:lvl9pPr marL="2743932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200470">
              <a:defRPr/>
            </a:lvl6pPr>
            <a:lvl7pPr marL="1406265">
              <a:defRPr/>
            </a:lvl7pPr>
            <a:lvl8pPr marL="1612060">
              <a:defRPr/>
            </a:lvl8pPr>
            <a:lvl9pPr marL="1817855"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916" y="381000"/>
            <a:ext cx="1429121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70613" y="381000"/>
            <a:ext cx="6230973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825"/>
            </a:lvl1pPr>
          </a:lstStyle>
          <a:p>
            <a:fld id="{3CD9712D-992A-4AB1-A5C2-575F75921AA2}" type="datetimeFigureOut">
              <a:rPr lang="en-US" smtClean="0"/>
              <a:pPr/>
              <a:t>11/10/2017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825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825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27624" y="0"/>
            <a:ext cx="8516377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5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70612" y="381000"/>
            <a:ext cx="7202776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0612" y="1676400"/>
            <a:ext cx="7202776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54085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11/10/2017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39992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685983" rtl="0" eaLnBrk="1" latinLnBrk="0" hangingPunct="1">
        <a:lnSpc>
          <a:spcPct val="90000"/>
        </a:lnSpc>
        <a:spcBef>
          <a:spcPct val="0"/>
        </a:spcBef>
        <a:buNone/>
        <a:defRPr sz="270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67923" indent="-171496" algn="l" defTabSz="685983" rtl="0" eaLnBrk="1" latinLnBrk="0" hangingPunct="1">
        <a:lnSpc>
          <a:spcPct val="90000"/>
        </a:lnSpc>
        <a:spcBef>
          <a:spcPts val="12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377291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583085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788880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994675" indent="-171496" algn="l" defTabSz="685983" rtl="0" eaLnBrk="1" latinLnBrk="0" hangingPunct="1">
        <a:lnSpc>
          <a:spcPct val="90000"/>
        </a:lnSpc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470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406265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612060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817855" indent="-171496" algn="l" defTabSz="685983" rtl="0" eaLnBrk="1" latinLnBrk="0" hangingPunct="1">
        <a:spcBef>
          <a:spcPts val="450"/>
        </a:spcBef>
        <a:buFont typeface="Euphemia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91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983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974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966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957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949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940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932" algn="l" defTabSz="685983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pa.org.uk/" TargetMode="External"/><Relationship Id="rId7" Type="http://schemas.openxmlformats.org/officeDocument/2006/relationships/hyperlink" Target="http://www.wrap.org.uk/" TargetMode="External"/><Relationship Id="rId2" Type="http://schemas.openxmlformats.org/officeDocument/2006/relationships/hyperlink" Target="http://www.biogen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alesadcentre.org.uk/" TargetMode="External"/><Relationship Id="rId5" Type="http://schemas.openxmlformats.org/officeDocument/2006/relationships/hyperlink" Target="http://www.adbioresources.org/" TargetMode="External"/><Relationship Id="rId4" Type="http://schemas.openxmlformats.org/officeDocument/2006/relationships/hyperlink" Target="http://www.biocycle.n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Anaerobic Digestion and Composting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Waste and Resource Management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MSc Environmental Conservation &amp; Management</a:t>
            </a:r>
          </a:p>
          <a:p>
            <a:r>
              <a:rPr lang="en-US" dirty="0"/>
              <a:t>MSc Property &amp; Facilities Management</a:t>
            </a:r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Outline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is Anaerobic Digestion (AD)?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34380-1825-4C8F-AABC-5FD4202CC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Anaerobic Digestion (AD)?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DD380C-7B15-4ED7-967B-4CCF9AFA5BCA}"/>
              </a:ext>
            </a:extLst>
          </p:cNvPr>
          <p:cNvSpPr txBox="1"/>
          <p:nvPr/>
        </p:nvSpPr>
        <p:spPr>
          <a:xfrm>
            <a:off x="12950" y="6547190"/>
            <a:ext cx="1464503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ABDA</a:t>
            </a:r>
          </a:p>
        </p:txBody>
      </p:sp>
      <p:pic>
        <p:nvPicPr>
          <p:cNvPr id="9" name="Content Placeholder 8" descr="A picture containing text, map&#10;&#10;Description generated with high confidence">
            <a:extLst>
              <a:ext uri="{FF2B5EF4-FFF2-40B4-BE49-F238E27FC236}">
                <a16:creationId xmlns:a16="http://schemas.microsoft.com/office/drawing/2014/main" id="{ADEE4716-DAAB-4368-A9F6-78AA988642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676399"/>
            <a:ext cx="5760640" cy="5083803"/>
          </a:xfrm>
        </p:spPr>
      </p:pic>
    </p:spTree>
    <p:extLst>
      <p:ext uri="{BB962C8B-B14F-4D97-AF65-F5344CB8AC3E}">
        <p14:creationId xmlns:p14="http://schemas.microsoft.com/office/powerpoint/2010/main" val="2209325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64608-870A-4938-B693-A2FB4261E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746" y="332656"/>
            <a:ext cx="2665284" cy="887760"/>
          </a:xfrm>
        </p:spPr>
        <p:txBody>
          <a:bodyPr/>
          <a:lstStyle/>
          <a:p>
            <a:r>
              <a:rPr lang="en-GB" dirty="0"/>
              <a:t>The AD process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C53BD7F-415E-4DB7-9F2B-BA88565A00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6030" y="460803"/>
            <a:ext cx="5595297" cy="596210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0797312-7321-4621-A997-814723773920}"/>
              </a:ext>
            </a:extLst>
          </p:cNvPr>
          <p:cNvSpPr txBox="1"/>
          <p:nvPr/>
        </p:nvSpPr>
        <p:spPr>
          <a:xfrm>
            <a:off x="12950" y="6547190"/>
            <a:ext cx="1464503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ABDA</a:t>
            </a:r>
          </a:p>
        </p:txBody>
      </p:sp>
    </p:spTree>
    <p:extLst>
      <p:ext uri="{BB962C8B-B14F-4D97-AF65-F5344CB8AC3E}">
        <p14:creationId xmlns:p14="http://schemas.microsoft.com/office/powerpoint/2010/main" val="3864764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906A7-7CFC-44DB-8207-8E1AFCA05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Products of 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C80AE-FF56-4941-BCCD-AFA583EC1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Biogas – CO2 and methane mix</a:t>
            </a:r>
          </a:p>
          <a:p>
            <a:r>
              <a:rPr lang="en-GB" dirty="0" err="1"/>
              <a:t>Digestate</a:t>
            </a:r>
            <a:r>
              <a:rPr lang="en-GB" dirty="0"/>
              <a:t> – nitrogen-rich fertiliser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25B156-BB1C-4853-AD15-DCCBCB6FE5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2708919"/>
            <a:ext cx="6840760" cy="37814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E090DA-90A2-44C0-B7E4-D245B1C7F015}"/>
              </a:ext>
            </a:extLst>
          </p:cNvPr>
          <p:cNvSpPr txBox="1"/>
          <p:nvPr/>
        </p:nvSpPr>
        <p:spPr>
          <a:xfrm>
            <a:off x="12950" y="6547190"/>
            <a:ext cx="5553315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AD Strategy &amp; Action Plan 2011 – DEFRA / DECC</a:t>
            </a:r>
          </a:p>
        </p:txBody>
      </p:sp>
    </p:spTree>
    <p:extLst>
      <p:ext uri="{BB962C8B-B14F-4D97-AF65-F5344CB8AC3E}">
        <p14:creationId xmlns:p14="http://schemas.microsoft.com/office/powerpoint/2010/main" val="2113260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FD8AA-2FD6-4042-BB00-A570683626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Bioresources</a:t>
            </a:r>
            <a:endParaRPr lang="en-GB" dirty="0"/>
          </a:p>
        </p:txBody>
      </p:sp>
      <p:pic>
        <p:nvPicPr>
          <p:cNvPr id="5" name="Content Placeholder 4" descr="A close up of a logo&#10;&#10;Description generated with high confidence">
            <a:extLst>
              <a:ext uri="{FF2B5EF4-FFF2-40B4-BE49-F238E27FC236}">
                <a16:creationId xmlns:a16="http://schemas.microsoft.com/office/drawing/2014/main" id="{25F452AB-5C7C-43A4-BE53-D1E3E95D01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676400"/>
            <a:ext cx="5040560" cy="494721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D845CB-6FA9-4439-86AA-7031FF457B29}"/>
              </a:ext>
            </a:extLst>
          </p:cNvPr>
          <p:cNvSpPr txBox="1"/>
          <p:nvPr/>
        </p:nvSpPr>
        <p:spPr>
          <a:xfrm>
            <a:off x="12950" y="6547190"/>
            <a:ext cx="1464503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ABDA</a:t>
            </a:r>
          </a:p>
        </p:txBody>
      </p:sp>
    </p:spTree>
    <p:extLst>
      <p:ext uri="{BB962C8B-B14F-4D97-AF65-F5344CB8AC3E}">
        <p14:creationId xmlns:p14="http://schemas.microsoft.com/office/powerpoint/2010/main" val="2352867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6870B-EB08-419E-9D66-5F8355A29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Bioplastic</a:t>
            </a:r>
          </a:p>
        </p:txBody>
      </p:sp>
      <p:pic>
        <p:nvPicPr>
          <p:cNvPr id="5" name="Content Placeholder 4" descr="A picture containing cup, table, sitting, coffee&#10;&#10;Description generated with very high confidence">
            <a:extLst>
              <a:ext uri="{FF2B5EF4-FFF2-40B4-BE49-F238E27FC236}">
                <a16:creationId xmlns:a16="http://schemas.microsoft.com/office/drawing/2014/main" id="{A57A16CB-EC30-44A7-B8C2-6D1AB8E264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963" y="2320954"/>
            <a:ext cx="7204075" cy="320669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2DB1EE-F0FE-4A03-BECF-0F689209047D}"/>
              </a:ext>
            </a:extLst>
          </p:cNvPr>
          <p:cNvSpPr txBox="1"/>
          <p:nvPr/>
        </p:nvSpPr>
        <p:spPr>
          <a:xfrm>
            <a:off x="12950" y="6547190"/>
            <a:ext cx="2504275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Biome Bioplastic</a:t>
            </a:r>
          </a:p>
        </p:txBody>
      </p:sp>
    </p:spTree>
    <p:extLst>
      <p:ext uri="{BB962C8B-B14F-4D97-AF65-F5344CB8AC3E}">
        <p14:creationId xmlns:p14="http://schemas.microsoft.com/office/powerpoint/2010/main" val="476746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72737-5501-4095-9087-093D0F353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AD considered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7D0F8-398C-4534-AC92-7F5D856C8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612" y="1676400"/>
            <a:ext cx="3670753" cy="4848944"/>
          </a:xfrm>
        </p:spPr>
        <p:txBody>
          <a:bodyPr/>
          <a:lstStyle/>
          <a:p>
            <a:r>
              <a:rPr lang="en-GB" dirty="0"/>
              <a:t>Better way of dealing with organic wastes</a:t>
            </a:r>
          </a:p>
          <a:p>
            <a:r>
              <a:rPr lang="en-GB" dirty="0"/>
              <a:t>Reducing GHG emissions</a:t>
            </a:r>
          </a:p>
          <a:p>
            <a:r>
              <a:rPr lang="en-GB" dirty="0"/>
              <a:t>Produces energy – renewable source</a:t>
            </a:r>
          </a:p>
          <a:p>
            <a:r>
              <a:rPr lang="en-GB" dirty="0"/>
              <a:t>Produces natural fertiliser</a:t>
            </a:r>
          </a:p>
          <a:p>
            <a:r>
              <a:rPr lang="en-GB" dirty="0"/>
              <a:t>Can count towards recycling targets</a:t>
            </a:r>
          </a:p>
          <a:p>
            <a:r>
              <a:rPr lang="en-GB" dirty="0"/>
              <a:t>Plant production quick &amp; relatively easy</a:t>
            </a:r>
          </a:p>
          <a:p>
            <a:r>
              <a:rPr lang="en-GB" dirty="0"/>
              <a:t>Directly assists in meeting zero waste targets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8C631344-E350-474C-8F19-4A0ED9C42A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1365" y="1988840"/>
            <a:ext cx="4218085" cy="4179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27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9C381-D991-482B-98E4-DFB917CFC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Categorisation of AD plants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2312D-7FF3-435C-8850-F5DDB12066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waste type accepted: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Sewage Sludge only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Farm products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Off-farm generated feedstocks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Co-digestion with sludge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54B046-BC33-429E-A874-653B2CF58D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648" y="3501416"/>
            <a:ext cx="3389248" cy="2704619"/>
          </a:xfrm>
          <a:prstGeom prst="rect">
            <a:avLst/>
          </a:prstGeom>
        </p:spPr>
      </p:pic>
      <p:pic>
        <p:nvPicPr>
          <p:cNvPr id="6" name="Picture 5" descr="A large building&#10;&#10;Description generated with high confidence">
            <a:extLst>
              <a:ext uri="{FF2B5EF4-FFF2-40B4-BE49-F238E27FC236}">
                <a16:creationId xmlns:a16="http://schemas.microsoft.com/office/drawing/2014/main" id="{BE9FCC01-FD4E-4530-AC1C-687E36C97E4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59"/>
          <a:stretch/>
        </p:blipFill>
        <p:spPr>
          <a:xfrm>
            <a:off x="5528617" y="620688"/>
            <a:ext cx="3420747" cy="26559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BB3A1F-FC65-48C4-B48F-5126024BCD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3728" y="3717032"/>
            <a:ext cx="3214946" cy="278092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78FFCE-73E0-4530-BC3F-B2E807CF7E1A}"/>
              </a:ext>
            </a:extLst>
          </p:cNvPr>
          <p:cNvSpPr txBox="1"/>
          <p:nvPr/>
        </p:nvSpPr>
        <p:spPr>
          <a:xfrm>
            <a:off x="12950" y="6547190"/>
            <a:ext cx="2072042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Biocycle.net</a:t>
            </a:r>
          </a:p>
        </p:txBody>
      </p:sp>
    </p:spTree>
    <p:extLst>
      <p:ext uri="{BB962C8B-B14F-4D97-AF65-F5344CB8AC3E}">
        <p14:creationId xmlns:p14="http://schemas.microsoft.com/office/powerpoint/2010/main" val="784622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256DD-DDBE-46BB-93A7-96ECAEA69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Technologies available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23142-EB73-4923-9591-82CFB60BFE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Wet</a:t>
            </a:r>
          </a:p>
          <a:p>
            <a:r>
              <a:rPr lang="en-GB" dirty="0"/>
              <a:t>Dry</a:t>
            </a:r>
          </a:p>
          <a:p>
            <a:r>
              <a:rPr lang="en-GB" dirty="0"/>
              <a:t>Mesophilic</a:t>
            </a:r>
          </a:p>
          <a:p>
            <a:r>
              <a:rPr lang="en-GB" dirty="0"/>
              <a:t>Thermophilic</a:t>
            </a:r>
          </a:p>
          <a:p>
            <a:r>
              <a:rPr lang="en-GB" dirty="0"/>
              <a:t>Single stage</a:t>
            </a:r>
          </a:p>
          <a:p>
            <a:r>
              <a:rPr lang="en-GB" dirty="0"/>
              <a:t>Multi-stage</a:t>
            </a:r>
          </a:p>
        </p:txBody>
      </p:sp>
    </p:spTree>
    <p:extLst>
      <p:ext uri="{BB962C8B-B14F-4D97-AF65-F5344CB8AC3E}">
        <p14:creationId xmlns:p14="http://schemas.microsoft.com/office/powerpoint/2010/main" val="423810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170FD-5F30-4525-B8A9-72B693F78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Feedstocks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098A3-C0C6-44BE-AEA9-1D015D81F1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Food waste</a:t>
            </a:r>
          </a:p>
          <a:p>
            <a:r>
              <a:rPr lang="en-GB" dirty="0"/>
              <a:t>Farm manure &amp; slurry</a:t>
            </a:r>
          </a:p>
          <a:p>
            <a:r>
              <a:rPr lang="en-GB" dirty="0"/>
              <a:t>Sewage sludge</a:t>
            </a:r>
          </a:p>
          <a:p>
            <a:r>
              <a:rPr lang="en-GB" dirty="0"/>
              <a:t>Purpose-grown crops for energy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C2E58B-EB68-476A-B3C2-254FF1CE96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492" y="4386972"/>
            <a:ext cx="2837521" cy="18848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AF3DCE-920A-426F-9A65-C8C3E8F0DD20}"/>
              </a:ext>
            </a:extLst>
          </p:cNvPr>
          <p:cNvSpPr txBox="1"/>
          <p:nvPr/>
        </p:nvSpPr>
        <p:spPr>
          <a:xfrm>
            <a:off x="12950" y="6547190"/>
            <a:ext cx="5986767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Sources: US News / Shutterstock / </a:t>
            </a:r>
            <a:r>
              <a:rPr lang="en-GB" sz="1600" dirty="0" err="1"/>
              <a:t>inhabitat</a:t>
            </a:r>
            <a:r>
              <a:rPr lang="en-GB" sz="1600" dirty="0"/>
              <a:t> / The Ecologist</a:t>
            </a:r>
          </a:p>
        </p:txBody>
      </p:sp>
      <p:pic>
        <p:nvPicPr>
          <p:cNvPr id="7" name="Picture 6" descr="A dirt road&#10;&#10;Description generated with high confidence">
            <a:extLst>
              <a:ext uri="{FF2B5EF4-FFF2-40B4-BE49-F238E27FC236}">
                <a16:creationId xmlns:a16="http://schemas.microsoft.com/office/drawing/2014/main" id="{3C77C34A-A81E-4EA7-B109-34B02B245D5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0331" y="4383983"/>
            <a:ext cx="3384376" cy="19066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6EFF4D0-9949-4982-B198-D9E6065624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6116" y="2204864"/>
            <a:ext cx="2984773" cy="191212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3BCDA4E-D727-48D5-A8C2-F279F4C11F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7025" y="4478422"/>
            <a:ext cx="2298886" cy="1724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467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46DB0-277F-4D25-8F32-9D746CC45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AD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79F91C-9DB4-4C4E-973B-2E773B24D4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1024" t="15927" r="19288" b="59799"/>
          <a:stretch/>
        </p:blipFill>
        <p:spPr>
          <a:xfrm>
            <a:off x="1283699" y="1696506"/>
            <a:ext cx="3017096" cy="20925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5929DE7-0927-484B-A2DE-1A5ACB3E2F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6300" t="51400" r="20075" b="26200"/>
          <a:stretch/>
        </p:blipFill>
        <p:spPr>
          <a:xfrm>
            <a:off x="4572000" y="1714980"/>
            <a:ext cx="3324608" cy="17731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89ABD0C-CF0A-439E-898B-571005A2CB7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9450" t="12201" r="18500" b="71000"/>
          <a:stretch/>
        </p:blipFill>
        <p:spPr>
          <a:xfrm>
            <a:off x="1043608" y="4080225"/>
            <a:ext cx="3687752" cy="15804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57DF6F-307F-413E-B329-9DEA83500C6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9450" t="52800" r="20075" b="13601"/>
          <a:stretch/>
        </p:blipFill>
        <p:spPr>
          <a:xfrm>
            <a:off x="5076056" y="3645024"/>
            <a:ext cx="2893792" cy="26711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830BCC1-B123-40F0-AEC6-C683A9F2CE87}"/>
              </a:ext>
            </a:extLst>
          </p:cNvPr>
          <p:cNvSpPr txBox="1"/>
          <p:nvPr/>
        </p:nvSpPr>
        <p:spPr>
          <a:xfrm>
            <a:off x="12950" y="6547190"/>
            <a:ext cx="1464503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ABDA</a:t>
            </a:r>
          </a:p>
        </p:txBody>
      </p:sp>
    </p:spTree>
    <p:extLst>
      <p:ext uri="{BB962C8B-B14F-4D97-AF65-F5344CB8AC3E}">
        <p14:creationId xmlns:p14="http://schemas.microsoft.com/office/powerpoint/2010/main" val="289947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730CD-1B96-46B1-B90E-F2185D765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study: Lower </a:t>
            </a:r>
            <a:r>
              <a:rPr lang="en-GB" dirty="0" err="1"/>
              <a:t>Reule</a:t>
            </a:r>
            <a:r>
              <a:rPr lang="en-GB" dirty="0"/>
              <a:t> Farm, Wolverhampton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D32926-5F8A-436C-909D-E19944222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1844824"/>
            <a:ext cx="6779352" cy="42571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8C9BC89-F13D-443A-AA0D-70027AC64EA8}"/>
              </a:ext>
            </a:extLst>
          </p:cNvPr>
          <p:cNvSpPr txBox="1"/>
          <p:nvPr/>
        </p:nvSpPr>
        <p:spPr>
          <a:xfrm>
            <a:off x="12950" y="6547190"/>
            <a:ext cx="5553315" cy="3139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AD Strategy &amp; Action Plan 2011 – DEFRA / DECC</a:t>
            </a:r>
          </a:p>
        </p:txBody>
      </p:sp>
    </p:spTree>
    <p:extLst>
      <p:ext uri="{BB962C8B-B14F-4D97-AF65-F5344CB8AC3E}">
        <p14:creationId xmlns:p14="http://schemas.microsoft.com/office/powerpoint/2010/main" val="251141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CFDFB-D1DC-4CE5-9329-BB8B7564C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Composting – what is it?</a:t>
            </a:r>
          </a:p>
        </p:txBody>
      </p:sp>
      <p:pic>
        <p:nvPicPr>
          <p:cNvPr id="9" name="Content Placeholder 8" descr="A picture containing person, indoor, ground&#10;&#10;Description generated with high confidence">
            <a:extLst>
              <a:ext uri="{FF2B5EF4-FFF2-40B4-BE49-F238E27FC236}">
                <a16:creationId xmlns:a16="http://schemas.microsoft.com/office/drawing/2014/main" id="{35B2F56F-D21C-4B3A-AC68-A9863F0AA3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988840"/>
            <a:ext cx="5400600" cy="4050450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5072D77-4731-48D1-8D9F-CE4420A7C9BC}"/>
              </a:ext>
            </a:extLst>
          </p:cNvPr>
          <p:cNvSpPr txBox="1"/>
          <p:nvPr/>
        </p:nvSpPr>
        <p:spPr>
          <a:xfrm>
            <a:off x="12950" y="6547190"/>
            <a:ext cx="2110778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Build Daily</a:t>
            </a:r>
          </a:p>
        </p:txBody>
      </p:sp>
    </p:spTree>
    <p:extLst>
      <p:ext uri="{BB962C8B-B14F-4D97-AF65-F5344CB8AC3E}">
        <p14:creationId xmlns:p14="http://schemas.microsoft.com/office/powerpoint/2010/main" val="1004808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E29A5-2DE8-4F2C-8A54-DF8F8B299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Vermicomposting</a:t>
            </a:r>
          </a:p>
        </p:txBody>
      </p:sp>
      <p:pic>
        <p:nvPicPr>
          <p:cNvPr id="5" name="Content Placeholder 4" descr="A worm on the ground&#10;&#10;Description generated with very high confidence">
            <a:extLst>
              <a:ext uri="{FF2B5EF4-FFF2-40B4-BE49-F238E27FC236}">
                <a16:creationId xmlns:a16="http://schemas.microsoft.com/office/drawing/2014/main" id="{E9C1BFA7-3916-4F3F-A889-06FE0F351C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191608"/>
            <a:ext cx="5151488" cy="354164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EE5A33-BA7F-4AF4-A129-12E4CD9270EA}"/>
              </a:ext>
            </a:extLst>
          </p:cNvPr>
          <p:cNvSpPr txBox="1"/>
          <p:nvPr/>
        </p:nvSpPr>
        <p:spPr>
          <a:xfrm>
            <a:off x="12950" y="6547190"/>
            <a:ext cx="2542826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Planet Natural</a:t>
            </a:r>
          </a:p>
        </p:txBody>
      </p:sp>
    </p:spTree>
    <p:extLst>
      <p:ext uri="{BB962C8B-B14F-4D97-AF65-F5344CB8AC3E}">
        <p14:creationId xmlns:p14="http://schemas.microsoft.com/office/powerpoint/2010/main" val="2317287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C350C-F25E-47F3-87CA-CBD2F5D68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 windrow composting</a:t>
            </a:r>
          </a:p>
        </p:txBody>
      </p:sp>
      <p:pic>
        <p:nvPicPr>
          <p:cNvPr id="5" name="Content Placeholder 4" descr="A picture containing grass, outdoor, sky, tree&#10;&#10;Description generated with very high confidence">
            <a:extLst>
              <a:ext uri="{FF2B5EF4-FFF2-40B4-BE49-F238E27FC236}">
                <a16:creationId xmlns:a16="http://schemas.microsoft.com/office/drawing/2014/main" id="{D658FB25-F2F8-46B3-9064-BA28758719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564904"/>
            <a:ext cx="8475428" cy="230425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39C656-2BD3-4C78-9091-8C1B8B1E5FFD}"/>
              </a:ext>
            </a:extLst>
          </p:cNvPr>
          <p:cNvSpPr txBox="1"/>
          <p:nvPr/>
        </p:nvSpPr>
        <p:spPr>
          <a:xfrm>
            <a:off x="12950" y="6547190"/>
            <a:ext cx="2542826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Tamar Energy</a:t>
            </a:r>
          </a:p>
        </p:txBody>
      </p:sp>
    </p:spTree>
    <p:extLst>
      <p:ext uri="{BB962C8B-B14F-4D97-AF65-F5344CB8AC3E}">
        <p14:creationId xmlns:p14="http://schemas.microsoft.com/office/powerpoint/2010/main" val="2481019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E2902-956C-4E7E-90C6-D3F2DCEBA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In-vessel composting</a:t>
            </a:r>
          </a:p>
        </p:txBody>
      </p:sp>
      <p:pic>
        <p:nvPicPr>
          <p:cNvPr id="5" name="Content Placeholder 4" descr="A picture containing outdoor, sky, building, train&#10;&#10;Description generated with very high confidence">
            <a:extLst>
              <a:ext uri="{FF2B5EF4-FFF2-40B4-BE49-F238E27FC236}">
                <a16:creationId xmlns:a16="http://schemas.microsoft.com/office/drawing/2014/main" id="{D23C7ABC-3E94-49B3-9888-6A11C30D2E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963" y="1898154"/>
            <a:ext cx="7204075" cy="405229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96B0DE6-E8A1-48BD-BA3D-A161CC6B9F4D}"/>
              </a:ext>
            </a:extLst>
          </p:cNvPr>
          <p:cNvSpPr txBox="1"/>
          <p:nvPr/>
        </p:nvSpPr>
        <p:spPr>
          <a:xfrm>
            <a:off x="12950" y="6547190"/>
            <a:ext cx="2542826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YouTube</a:t>
            </a:r>
          </a:p>
        </p:txBody>
      </p:sp>
    </p:spTree>
    <p:extLst>
      <p:ext uri="{BB962C8B-B14F-4D97-AF65-F5344CB8AC3E}">
        <p14:creationId xmlns:p14="http://schemas.microsoft.com/office/powerpoint/2010/main" val="2657069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83A65-66B8-4C1A-8509-66B72EB0E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In-vessel composting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ACB3943-07EF-47A2-9E7D-EE611DBD72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4800" y="1676400"/>
            <a:ext cx="5994400" cy="4495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4196D9C-1E24-471D-A3AA-189432FA0FA0}"/>
              </a:ext>
            </a:extLst>
          </p:cNvPr>
          <p:cNvSpPr txBox="1"/>
          <p:nvPr/>
        </p:nvSpPr>
        <p:spPr>
          <a:xfrm>
            <a:off x="12950" y="6547190"/>
            <a:ext cx="3190898" cy="313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Source: </a:t>
            </a:r>
            <a:r>
              <a:rPr lang="en-GB" sz="1600" dirty="0" err="1"/>
              <a:t>Smidley</a:t>
            </a:r>
            <a:r>
              <a:rPr lang="en-GB" sz="1600" dirty="0"/>
              <a:t> Manufacturing</a:t>
            </a:r>
          </a:p>
        </p:txBody>
      </p:sp>
    </p:spTree>
    <p:extLst>
      <p:ext uri="{BB962C8B-B14F-4D97-AF65-F5344CB8AC3E}">
        <p14:creationId xmlns:p14="http://schemas.microsoft.com/office/powerpoint/2010/main" val="2854278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E34D8-302D-423C-B26E-E2DFEA9F9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2BF04-980D-4317-8D08-4BEE67AF8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676400"/>
            <a:ext cx="7920880" cy="4495800"/>
          </a:xfrm>
        </p:spPr>
        <p:txBody>
          <a:bodyPr/>
          <a:lstStyle/>
          <a:p>
            <a:r>
              <a:rPr lang="en-GB" dirty="0"/>
              <a:t>Biogen (</a:t>
            </a:r>
            <a:r>
              <a:rPr lang="en-GB" dirty="0">
                <a:hlinkClick r:id="rId2"/>
              </a:rPr>
              <a:t>www.biogen.co.uk</a:t>
            </a:r>
            <a:r>
              <a:rPr lang="en-GB" dirty="0"/>
              <a:t>) </a:t>
            </a:r>
          </a:p>
          <a:p>
            <a:r>
              <a:rPr lang="en-GB" dirty="0"/>
              <a:t>Scottish Environmental Protection Agency (</a:t>
            </a:r>
            <a:r>
              <a:rPr lang="en-GB" dirty="0">
                <a:hlinkClick r:id="rId3"/>
              </a:rPr>
              <a:t>www.sepa.org.uk</a:t>
            </a:r>
            <a:r>
              <a:rPr lang="en-GB" dirty="0"/>
              <a:t>) </a:t>
            </a:r>
          </a:p>
          <a:p>
            <a:r>
              <a:rPr lang="en-GB" dirty="0"/>
              <a:t>Anaerobic Digestion Strategy &amp; Action Plan 2011 (DEFRA / DECC)</a:t>
            </a:r>
          </a:p>
          <a:p>
            <a:r>
              <a:rPr lang="en-GB" dirty="0" err="1"/>
              <a:t>Biocycle</a:t>
            </a:r>
            <a:r>
              <a:rPr lang="en-GB" dirty="0"/>
              <a:t> – The Organics recycling authority (</a:t>
            </a:r>
            <a:r>
              <a:rPr lang="en-GB" dirty="0">
                <a:hlinkClick r:id="rId4"/>
              </a:rPr>
              <a:t>www.biocycle.net</a:t>
            </a:r>
            <a:r>
              <a:rPr lang="en-GB" dirty="0"/>
              <a:t>)</a:t>
            </a:r>
          </a:p>
          <a:p>
            <a:r>
              <a:rPr lang="en-GB" dirty="0"/>
              <a:t>Anaerobic Digestion and </a:t>
            </a:r>
            <a:r>
              <a:rPr lang="en-GB" dirty="0" err="1"/>
              <a:t>Bioresources</a:t>
            </a:r>
            <a:r>
              <a:rPr lang="en-GB" dirty="0"/>
              <a:t> Association (</a:t>
            </a:r>
            <a:r>
              <a:rPr lang="en-GB" dirty="0">
                <a:hlinkClick r:id="rId5"/>
              </a:rPr>
              <a:t>www.adbioresources.org</a:t>
            </a:r>
            <a:r>
              <a:rPr lang="en-GB" dirty="0"/>
              <a:t>)</a:t>
            </a:r>
          </a:p>
          <a:p>
            <a:r>
              <a:rPr lang="en-GB" dirty="0"/>
              <a:t>Wales Centre of Excellence for Anaerobic Digestion (</a:t>
            </a:r>
            <a:r>
              <a:rPr lang="en-GB" dirty="0">
                <a:hlinkClick r:id="rId6"/>
              </a:rPr>
              <a:t>www.walesadcentre.org.uk</a:t>
            </a:r>
            <a:r>
              <a:rPr lang="en-GB" dirty="0"/>
              <a:t>) </a:t>
            </a:r>
          </a:p>
          <a:p>
            <a:r>
              <a:rPr lang="en-GB" dirty="0"/>
              <a:t>WRAP (</a:t>
            </a:r>
            <a:r>
              <a:rPr lang="en-GB" dirty="0">
                <a:hlinkClick r:id="rId7"/>
              </a:rPr>
              <a:t>www.wrap.org.uk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283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0F249165-F638-412C-8E0A-DFB7045CA2E0}">
  <ds:schemaRefs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4873beb7-5857-4685-be1f-d57550cc96cc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694</TotalTime>
  <Words>323</Words>
  <Application>Microsoft Office PowerPoint</Application>
  <PresentationFormat>On-screen Show (4:3)</PresentationFormat>
  <Paragraphs>71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Euphemia</vt:lpstr>
      <vt:lpstr>Serenity 16x9</vt:lpstr>
      <vt:lpstr>Anaerobic Digestion and Composting</vt:lpstr>
      <vt:lpstr>Outline</vt:lpstr>
      <vt:lpstr>What is Anaerobic Digestion (AD)?</vt:lpstr>
      <vt:lpstr>The AD process</vt:lpstr>
      <vt:lpstr>Products of AD</vt:lpstr>
      <vt:lpstr>Bioresources</vt:lpstr>
      <vt:lpstr>Bioplastic</vt:lpstr>
      <vt:lpstr>Why is AD considered important?</vt:lpstr>
      <vt:lpstr>Categorisation of AD plants</vt:lpstr>
      <vt:lpstr>Technologies available</vt:lpstr>
      <vt:lpstr>Feedstocks </vt:lpstr>
      <vt:lpstr>Benefits of AD</vt:lpstr>
      <vt:lpstr>Case study: Lower Reule Farm, Wolverhampton</vt:lpstr>
      <vt:lpstr>Composting – what is it?</vt:lpstr>
      <vt:lpstr>Vermicomposting</vt:lpstr>
      <vt:lpstr>Open windrow composting</vt:lpstr>
      <vt:lpstr>In-vessel composting</vt:lpstr>
      <vt:lpstr>In-vessel composting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Landfill</dc:title>
  <dc:creator>Owner</dc:creator>
  <cp:lastModifiedBy>Owner</cp:lastModifiedBy>
  <cp:revision>45</cp:revision>
  <dcterms:created xsi:type="dcterms:W3CDTF">2017-10-23T14:27:05Z</dcterms:created>
  <dcterms:modified xsi:type="dcterms:W3CDTF">2017-11-10T14:47:33Z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