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41"/>
  </p:notesMasterIdLst>
  <p:sldIdLst>
    <p:sldId id="256" r:id="rId2"/>
    <p:sldId id="257" r:id="rId3"/>
    <p:sldId id="258" r:id="rId4"/>
    <p:sldId id="267" r:id="rId5"/>
    <p:sldId id="259" r:id="rId6"/>
    <p:sldId id="265" r:id="rId7"/>
    <p:sldId id="272" r:id="rId8"/>
    <p:sldId id="260" r:id="rId9"/>
    <p:sldId id="264" r:id="rId10"/>
    <p:sldId id="268" r:id="rId11"/>
    <p:sldId id="261" r:id="rId12"/>
    <p:sldId id="269" r:id="rId13"/>
    <p:sldId id="271" r:id="rId14"/>
    <p:sldId id="273" r:id="rId15"/>
    <p:sldId id="274" r:id="rId16"/>
    <p:sldId id="275" r:id="rId17"/>
    <p:sldId id="298"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97" r:id="rId31"/>
    <p:sldId id="290" r:id="rId32"/>
    <p:sldId id="288" r:id="rId33"/>
    <p:sldId id="289" r:id="rId34"/>
    <p:sldId id="291" r:id="rId35"/>
    <p:sldId id="292" r:id="rId36"/>
    <p:sldId id="293" r:id="rId37"/>
    <p:sldId id="294" r:id="rId38"/>
    <p:sldId id="295" r:id="rId39"/>
    <p:sldId id="29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13317-D301-46BB-A085-5460C3324480}" v="213" dt="2023-07-12T18:22:32.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14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5E013317-D301-46BB-A085-5460C3324480}"/>
    <pc:docChg chg="undo custSel addSld modSld sldOrd">
      <pc:chgData name="Sujeewa Herath" userId="e5350ab0-0c1d-4953-8d97-39bf0c1d0ffc" providerId="ADAL" clId="{5E013317-D301-46BB-A085-5460C3324480}" dt="2023-07-14T11:30:12.214" v="509" actId="680"/>
      <pc:docMkLst>
        <pc:docMk/>
      </pc:docMkLst>
      <pc:sldChg chg="modSp mod">
        <pc:chgData name="Sujeewa Herath" userId="e5350ab0-0c1d-4953-8d97-39bf0c1d0ffc" providerId="ADAL" clId="{5E013317-D301-46BB-A085-5460C3324480}" dt="2023-07-12T13:41:50.495" v="289" actId="20577"/>
        <pc:sldMkLst>
          <pc:docMk/>
          <pc:sldMk cId="931426937" sldId="256"/>
        </pc:sldMkLst>
        <pc:spChg chg="mod">
          <ac:chgData name="Sujeewa Herath" userId="e5350ab0-0c1d-4953-8d97-39bf0c1d0ffc" providerId="ADAL" clId="{5E013317-D301-46BB-A085-5460C3324480}" dt="2023-07-12T13:41:50.495" v="289" actId="20577"/>
          <ac:spMkLst>
            <pc:docMk/>
            <pc:sldMk cId="931426937" sldId="256"/>
            <ac:spMk id="3" creationId="{C1C6E6F1-F721-D34B-4EC3-ED63C05846CC}"/>
          </ac:spMkLst>
        </pc:spChg>
      </pc:sldChg>
      <pc:sldChg chg="modSp">
        <pc:chgData name="Sujeewa Herath" userId="e5350ab0-0c1d-4953-8d97-39bf0c1d0ffc" providerId="ADAL" clId="{5E013317-D301-46BB-A085-5460C3324480}" dt="2023-07-12T08:18:29.826" v="15" actId="313"/>
        <pc:sldMkLst>
          <pc:docMk/>
          <pc:sldMk cId="1597419012" sldId="258"/>
        </pc:sldMkLst>
        <pc:graphicFrameChg chg="mod">
          <ac:chgData name="Sujeewa Herath" userId="e5350ab0-0c1d-4953-8d97-39bf0c1d0ffc" providerId="ADAL" clId="{5E013317-D301-46BB-A085-5460C3324480}" dt="2023-07-12T08:18:29.826" v="15" actId="313"/>
          <ac:graphicFrameMkLst>
            <pc:docMk/>
            <pc:sldMk cId="1597419012" sldId="258"/>
            <ac:graphicFrameMk id="5" creationId="{5FE2591F-917C-BAD4-254E-DF07A9EE124C}"/>
          </ac:graphicFrameMkLst>
        </pc:graphicFrameChg>
      </pc:sldChg>
      <pc:sldChg chg="modSp mod">
        <pc:chgData name="Sujeewa Herath" userId="e5350ab0-0c1d-4953-8d97-39bf0c1d0ffc" providerId="ADAL" clId="{5E013317-D301-46BB-A085-5460C3324480}" dt="2023-07-12T08:57:09.408" v="261" actId="5793"/>
        <pc:sldMkLst>
          <pc:docMk/>
          <pc:sldMk cId="1954707715" sldId="260"/>
        </pc:sldMkLst>
        <pc:spChg chg="mod">
          <ac:chgData name="Sujeewa Herath" userId="e5350ab0-0c1d-4953-8d97-39bf0c1d0ffc" providerId="ADAL" clId="{5E013317-D301-46BB-A085-5460C3324480}" dt="2023-07-12T08:57:09.408" v="261" actId="5793"/>
          <ac:spMkLst>
            <pc:docMk/>
            <pc:sldMk cId="1954707715" sldId="260"/>
            <ac:spMk id="13" creationId="{EA112099-868B-E1BF-2296-4D9EB7BDBD84}"/>
          </ac:spMkLst>
        </pc:spChg>
      </pc:sldChg>
      <pc:sldChg chg="modSp mod">
        <pc:chgData name="Sujeewa Herath" userId="e5350ab0-0c1d-4953-8d97-39bf0c1d0ffc" providerId="ADAL" clId="{5E013317-D301-46BB-A085-5460C3324480}" dt="2023-07-12T08:28:51.394" v="46" actId="20577"/>
        <pc:sldMkLst>
          <pc:docMk/>
          <pc:sldMk cId="1181845500" sldId="265"/>
        </pc:sldMkLst>
        <pc:graphicFrameChg chg="mod modGraphic">
          <ac:chgData name="Sujeewa Herath" userId="e5350ab0-0c1d-4953-8d97-39bf0c1d0ffc" providerId="ADAL" clId="{5E013317-D301-46BB-A085-5460C3324480}" dt="2023-07-12T08:28:51.394" v="46" actId="20577"/>
          <ac:graphicFrameMkLst>
            <pc:docMk/>
            <pc:sldMk cId="1181845500" sldId="265"/>
            <ac:graphicFrameMk id="4" creationId="{6C2C069E-ED1D-0148-D635-ECF3828010DE}"/>
          </ac:graphicFrameMkLst>
        </pc:graphicFrameChg>
      </pc:sldChg>
      <pc:sldChg chg="modSp mod">
        <pc:chgData name="Sujeewa Herath" userId="e5350ab0-0c1d-4953-8d97-39bf0c1d0ffc" providerId="ADAL" clId="{5E013317-D301-46BB-A085-5460C3324480}" dt="2023-07-12T08:21:51.982" v="18"/>
        <pc:sldMkLst>
          <pc:docMk/>
          <pc:sldMk cId="2426335084" sldId="267"/>
        </pc:sldMkLst>
        <pc:spChg chg="mod">
          <ac:chgData name="Sujeewa Herath" userId="e5350ab0-0c1d-4953-8d97-39bf0c1d0ffc" providerId="ADAL" clId="{5E013317-D301-46BB-A085-5460C3324480}" dt="2023-07-12T08:21:51.982" v="18"/>
          <ac:spMkLst>
            <pc:docMk/>
            <pc:sldMk cId="2426335084" sldId="267"/>
            <ac:spMk id="3" creationId="{44C382D2-01FF-0E43-C914-992D523730F0}"/>
          </ac:spMkLst>
        </pc:spChg>
      </pc:sldChg>
      <pc:sldChg chg="addSp delSp modSp mod">
        <pc:chgData name="Sujeewa Herath" userId="e5350ab0-0c1d-4953-8d97-39bf0c1d0ffc" providerId="ADAL" clId="{5E013317-D301-46BB-A085-5460C3324480}" dt="2023-07-12T18:22:32.687" v="483" actId="1076"/>
        <pc:sldMkLst>
          <pc:docMk/>
          <pc:sldMk cId="3261940059" sldId="268"/>
        </pc:sldMkLst>
        <pc:spChg chg="add del mod">
          <ac:chgData name="Sujeewa Herath" userId="e5350ab0-0c1d-4953-8d97-39bf0c1d0ffc" providerId="ADAL" clId="{5E013317-D301-46BB-A085-5460C3324480}" dt="2023-07-12T18:22:32.687" v="483" actId="1076"/>
          <ac:spMkLst>
            <pc:docMk/>
            <pc:sldMk cId="3261940059" sldId="268"/>
            <ac:spMk id="3" creationId="{353BECA2-5CEF-5BE2-79E2-8EBFBC227A61}"/>
          </ac:spMkLst>
        </pc:spChg>
        <pc:graphicFrameChg chg="add del">
          <ac:chgData name="Sujeewa Herath" userId="e5350ab0-0c1d-4953-8d97-39bf0c1d0ffc" providerId="ADAL" clId="{5E013317-D301-46BB-A085-5460C3324480}" dt="2023-07-12T18:22:15.202" v="482" actId="26606"/>
          <ac:graphicFrameMkLst>
            <pc:docMk/>
            <pc:sldMk cId="3261940059" sldId="268"/>
            <ac:graphicFrameMk id="19" creationId="{0C7B5792-95EA-05CB-172A-BF12D2C4F74C}"/>
          </ac:graphicFrameMkLst>
        </pc:graphicFrameChg>
        <pc:picChg chg="mod">
          <ac:chgData name="Sujeewa Herath" userId="e5350ab0-0c1d-4953-8d97-39bf0c1d0ffc" providerId="ADAL" clId="{5E013317-D301-46BB-A085-5460C3324480}" dt="2023-07-12T17:32:15.344" v="343" actId="14100"/>
          <ac:picMkLst>
            <pc:docMk/>
            <pc:sldMk cId="3261940059" sldId="268"/>
            <ac:picMk id="5" creationId="{27FE7A45-59B6-1C1E-A34E-93C7E8F5FC84}"/>
          </ac:picMkLst>
        </pc:picChg>
      </pc:sldChg>
      <pc:sldChg chg="addSp delSp modSp mod">
        <pc:chgData name="Sujeewa Herath" userId="e5350ab0-0c1d-4953-8d97-39bf0c1d0ffc" providerId="ADAL" clId="{5E013317-D301-46BB-A085-5460C3324480}" dt="2023-07-12T18:19:26.882" v="403" actId="313"/>
        <pc:sldMkLst>
          <pc:docMk/>
          <pc:sldMk cId="2155928241" sldId="269"/>
        </pc:sldMkLst>
        <pc:spChg chg="mod">
          <ac:chgData name="Sujeewa Herath" userId="e5350ab0-0c1d-4953-8d97-39bf0c1d0ffc" providerId="ADAL" clId="{5E013317-D301-46BB-A085-5460C3324480}" dt="2023-07-12T18:18:13.066" v="390" actId="313"/>
          <ac:spMkLst>
            <pc:docMk/>
            <pc:sldMk cId="2155928241" sldId="269"/>
            <ac:spMk id="3" creationId="{55041186-73C1-3AFF-52D0-295C2F9687BC}"/>
          </ac:spMkLst>
        </pc:spChg>
        <pc:spChg chg="mod">
          <ac:chgData name="Sujeewa Herath" userId="e5350ab0-0c1d-4953-8d97-39bf0c1d0ffc" providerId="ADAL" clId="{5E013317-D301-46BB-A085-5460C3324480}" dt="2023-07-12T18:19:26.882" v="403" actId="313"/>
          <ac:spMkLst>
            <pc:docMk/>
            <pc:sldMk cId="2155928241" sldId="269"/>
            <ac:spMk id="6" creationId="{A3FEBFA5-44C7-2E6A-5FA2-7579CFD753DE}"/>
          </ac:spMkLst>
        </pc:spChg>
        <pc:graphicFrameChg chg="add del modGraphic">
          <ac:chgData name="Sujeewa Herath" userId="e5350ab0-0c1d-4953-8d97-39bf0c1d0ffc" providerId="ADAL" clId="{5E013317-D301-46BB-A085-5460C3324480}" dt="2023-07-12T17:19:48.151" v="339" actId="478"/>
          <ac:graphicFrameMkLst>
            <pc:docMk/>
            <pc:sldMk cId="2155928241" sldId="269"/>
            <ac:graphicFrameMk id="5" creationId="{E72D1077-BCB7-D97F-D02E-EDF8C8A7DB3C}"/>
          </ac:graphicFrameMkLst>
        </pc:graphicFrameChg>
      </pc:sldChg>
      <pc:sldChg chg="modSp mod">
        <pc:chgData name="Sujeewa Herath" userId="e5350ab0-0c1d-4953-8d97-39bf0c1d0ffc" providerId="ADAL" clId="{5E013317-D301-46BB-A085-5460C3324480}" dt="2023-07-12T08:30:38.388" v="48" actId="1076"/>
        <pc:sldMkLst>
          <pc:docMk/>
          <pc:sldMk cId="3822383948" sldId="273"/>
        </pc:sldMkLst>
        <pc:spChg chg="mod">
          <ac:chgData name="Sujeewa Herath" userId="e5350ab0-0c1d-4953-8d97-39bf0c1d0ffc" providerId="ADAL" clId="{5E013317-D301-46BB-A085-5460C3324480}" dt="2023-07-12T08:30:38.388" v="48" actId="1076"/>
          <ac:spMkLst>
            <pc:docMk/>
            <pc:sldMk cId="3822383948" sldId="273"/>
            <ac:spMk id="6" creationId="{FBDDD8F1-E3C4-774C-253B-C8C664F6DD9D}"/>
          </ac:spMkLst>
        </pc:spChg>
      </pc:sldChg>
      <pc:sldChg chg="modSp mod">
        <pc:chgData name="Sujeewa Herath" userId="e5350ab0-0c1d-4953-8d97-39bf0c1d0ffc" providerId="ADAL" clId="{5E013317-D301-46BB-A085-5460C3324480}" dt="2023-07-12T08:30:05.722" v="47" actId="114"/>
        <pc:sldMkLst>
          <pc:docMk/>
          <pc:sldMk cId="3308768375" sldId="274"/>
        </pc:sldMkLst>
        <pc:spChg chg="mod">
          <ac:chgData name="Sujeewa Herath" userId="e5350ab0-0c1d-4953-8d97-39bf0c1d0ffc" providerId="ADAL" clId="{5E013317-D301-46BB-A085-5460C3324480}" dt="2023-07-12T08:30:05.722" v="47" actId="114"/>
          <ac:spMkLst>
            <pc:docMk/>
            <pc:sldMk cId="3308768375" sldId="274"/>
            <ac:spMk id="3" creationId="{D2FFCDDB-1921-FCE4-9092-1F2EDFA99B96}"/>
          </ac:spMkLst>
        </pc:spChg>
      </pc:sldChg>
      <pc:sldChg chg="new">
        <pc:chgData name="Sujeewa Herath" userId="e5350ab0-0c1d-4953-8d97-39bf0c1d0ffc" providerId="ADAL" clId="{5E013317-D301-46BB-A085-5460C3324480}" dt="2023-07-13T22:39:04.736" v="484" actId="680"/>
        <pc:sldMkLst>
          <pc:docMk/>
          <pc:sldMk cId="2261188939" sldId="275"/>
        </pc:sldMkLst>
      </pc:sldChg>
      <pc:sldChg chg="new">
        <pc:chgData name="Sujeewa Herath" userId="e5350ab0-0c1d-4953-8d97-39bf0c1d0ffc" providerId="ADAL" clId="{5E013317-D301-46BB-A085-5460C3324480}" dt="2023-07-13T22:39:04.765" v="485" actId="680"/>
        <pc:sldMkLst>
          <pc:docMk/>
          <pc:sldMk cId="932236298" sldId="276"/>
        </pc:sldMkLst>
      </pc:sldChg>
      <pc:sldChg chg="new">
        <pc:chgData name="Sujeewa Herath" userId="e5350ab0-0c1d-4953-8d97-39bf0c1d0ffc" providerId="ADAL" clId="{5E013317-D301-46BB-A085-5460C3324480}" dt="2023-07-13T22:39:04.789" v="486" actId="680"/>
        <pc:sldMkLst>
          <pc:docMk/>
          <pc:sldMk cId="3883407620" sldId="277"/>
        </pc:sldMkLst>
      </pc:sldChg>
      <pc:sldChg chg="new">
        <pc:chgData name="Sujeewa Herath" userId="e5350ab0-0c1d-4953-8d97-39bf0c1d0ffc" providerId="ADAL" clId="{5E013317-D301-46BB-A085-5460C3324480}" dt="2023-07-13T22:39:04.965" v="487" actId="680"/>
        <pc:sldMkLst>
          <pc:docMk/>
          <pc:sldMk cId="2880461257" sldId="278"/>
        </pc:sldMkLst>
      </pc:sldChg>
      <pc:sldChg chg="new">
        <pc:chgData name="Sujeewa Herath" userId="e5350ab0-0c1d-4953-8d97-39bf0c1d0ffc" providerId="ADAL" clId="{5E013317-D301-46BB-A085-5460C3324480}" dt="2023-07-13T22:39:05.117" v="488" actId="680"/>
        <pc:sldMkLst>
          <pc:docMk/>
          <pc:sldMk cId="1547214010" sldId="279"/>
        </pc:sldMkLst>
      </pc:sldChg>
      <pc:sldChg chg="new">
        <pc:chgData name="Sujeewa Herath" userId="e5350ab0-0c1d-4953-8d97-39bf0c1d0ffc" providerId="ADAL" clId="{5E013317-D301-46BB-A085-5460C3324480}" dt="2023-07-13T22:39:05.286" v="489" actId="680"/>
        <pc:sldMkLst>
          <pc:docMk/>
          <pc:sldMk cId="3003217599" sldId="280"/>
        </pc:sldMkLst>
      </pc:sldChg>
      <pc:sldChg chg="new">
        <pc:chgData name="Sujeewa Herath" userId="e5350ab0-0c1d-4953-8d97-39bf0c1d0ffc" providerId="ADAL" clId="{5E013317-D301-46BB-A085-5460C3324480}" dt="2023-07-13T22:39:05.576" v="490" actId="680"/>
        <pc:sldMkLst>
          <pc:docMk/>
          <pc:sldMk cId="3303005552" sldId="281"/>
        </pc:sldMkLst>
      </pc:sldChg>
      <pc:sldChg chg="new">
        <pc:chgData name="Sujeewa Herath" userId="e5350ab0-0c1d-4953-8d97-39bf0c1d0ffc" providerId="ADAL" clId="{5E013317-D301-46BB-A085-5460C3324480}" dt="2023-07-13T22:39:05.767" v="491" actId="680"/>
        <pc:sldMkLst>
          <pc:docMk/>
          <pc:sldMk cId="3658469027" sldId="282"/>
        </pc:sldMkLst>
      </pc:sldChg>
      <pc:sldChg chg="new">
        <pc:chgData name="Sujeewa Herath" userId="e5350ab0-0c1d-4953-8d97-39bf0c1d0ffc" providerId="ADAL" clId="{5E013317-D301-46BB-A085-5460C3324480}" dt="2023-07-13T22:39:05.887" v="492" actId="680"/>
        <pc:sldMkLst>
          <pc:docMk/>
          <pc:sldMk cId="2456499752" sldId="283"/>
        </pc:sldMkLst>
      </pc:sldChg>
      <pc:sldChg chg="new">
        <pc:chgData name="Sujeewa Herath" userId="e5350ab0-0c1d-4953-8d97-39bf0c1d0ffc" providerId="ADAL" clId="{5E013317-D301-46BB-A085-5460C3324480}" dt="2023-07-13T22:39:05.940" v="493" actId="680"/>
        <pc:sldMkLst>
          <pc:docMk/>
          <pc:sldMk cId="1133383499" sldId="284"/>
        </pc:sldMkLst>
      </pc:sldChg>
      <pc:sldChg chg="new">
        <pc:chgData name="Sujeewa Herath" userId="e5350ab0-0c1d-4953-8d97-39bf0c1d0ffc" providerId="ADAL" clId="{5E013317-D301-46BB-A085-5460C3324480}" dt="2023-07-13T22:39:05.987" v="494" actId="680"/>
        <pc:sldMkLst>
          <pc:docMk/>
          <pc:sldMk cId="4280587101" sldId="285"/>
        </pc:sldMkLst>
      </pc:sldChg>
      <pc:sldChg chg="new">
        <pc:chgData name="Sujeewa Herath" userId="e5350ab0-0c1d-4953-8d97-39bf0c1d0ffc" providerId="ADAL" clId="{5E013317-D301-46BB-A085-5460C3324480}" dt="2023-07-13T22:39:06.048" v="495" actId="680"/>
        <pc:sldMkLst>
          <pc:docMk/>
          <pc:sldMk cId="2881718546" sldId="286"/>
        </pc:sldMkLst>
      </pc:sldChg>
      <pc:sldChg chg="new">
        <pc:chgData name="Sujeewa Herath" userId="e5350ab0-0c1d-4953-8d97-39bf0c1d0ffc" providerId="ADAL" clId="{5E013317-D301-46BB-A085-5460C3324480}" dt="2023-07-13T22:39:06.098" v="496" actId="680"/>
        <pc:sldMkLst>
          <pc:docMk/>
          <pc:sldMk cId="2556895777" sldId="287"/>
        </pc:sldMkLst>
      </pc:sldChg>
      <pc:sldChg chg="new">
        <pc:chgData name="Sujeewa Herath" userId="e5350ab0-0c1d-4953-8d97-39bf0c1d0ffc" providerId="ADAL" clId="{5E013317-D301-46BB-A085-5460C3324480}" dt="2023-07-13T22:39:06.162" v="497" actId="680"/>
        <pc:sldMkLst>
          <pc:docMk/>
          <pc:sldMk cId="1742719457" sldId="288"/>
        </pc:sldMkLst>
      </pc:sldChg>
      <pc:sldChg chg="new">
        <pc:chgData name="Sujeewa Herath" userId="e5350ab0-0c1d-4953-8d97-39bf0c1d0ffc" providerId="ADAL" clId="{5E013317-D301-46BB-A085-5460C3324480}" dt="2023-07-13T22:39:06.267" v="498" actId="680"/>
        <pc:sldMkLst>
          <pc:docMk/>
          <pc:sldMk cId="4041511699" sldId="289"/>
        </pc:sldMkLst>
      </pc:sldChg>
      <pc:sldChg chg="new ord">
        <pc:chgData name="Sujeewa Herath" userId="e5350ab0-0c1d-4953-8d97-39bf0c1d0ffc" providerId="ADAL" clId="{5E013317-D301-46BB-A085-5460C3324480}" dt="2023-07-14T11:22:49.310" v="507"/>
        <pc:sldMkLst>
          <pc:docMk/>
          <pc:sldMk cId="2353298810" sldId="290"/>
        </pc:sldMkLst>
      </pc:sldChg>
      <pc:sldChg chg="new">
        <pc:chgData name="Sujeewa Herath" userId="e5350ab0-0c1d-4953-8d97-39bf0c1d0ffc" providerId="ADAL" clId="{5E013317-D301-46BB-A085-5460C3324480}" dt="2023-07-13T22:39:06.346" v="500" actId="680"/>
        <pc:sldMkLst>
          <pc:docMk/>
          <pc:sldMk cId="2529837799" sldId="291"/>
        </pc:sldMkLst>
      </pc:sldChg>
      <pc:sldChg chg="new">
        <pc:chgData name="Sujeewa Herath" userId="e5350ab0-0c1d-4953-8d97-39bf0c1d0ffc" providerId="ADAL" clId="{5E013317-D301-46BB-A085-5460C3324480}" dt="2023-07-13T22:39:06.388" v="501" actId="680"/>
        <pc:sldMkLst>
          <pc:docMk/>
          <pc:sldMk cId="493441334" sldId="292"/>
        </pc:sldMkLst>
      </pc:sldChg>
      <pc:sldChg chg="new">
        <pc:chgData name="Sujeewa Herath" userId="e5350ab0-0c1d-4953-8d97-39bf0c1d0ffc" providerId="ADAL" clId="{5E013317-D301-46BB-A085-5460C3324480}" dt="2023-07-13T22:39:06.422" v="502" actId="680"/>
        <pc:sldMkLst>
          <pc:docMk/>
          <pc:sldMk cId="2058232910" sldId="293"/>
        </pc:sldMkLst>
      </pc:sldChg>
      <pc:sldChg chg="new">
        <pc:chgData name="Sujeewa Herath" userId="e5350ab0-0c1d-4953-8d97-39bf0c1d0ffc" providerId="ADAL" clId="{5E013317-D301-46BB-A085-5460C3324480}" dt="2023-07-13T22:39:06.465" v="503" actId="680"/>
        <pc:sldMkLst>
          <pc:docMk/>
          <pc:sldMk cId="1978450360" sldId="294"/>
        </pc:sldMkLst>
      </pc:sldChg>
      <pc:sldChg chg="new">
        <pc:chgData name="Sujeewa Herath" userId="e5350ab0-0c1d-4953-8d97-39bf0c1d0ffc" providerId="ADAL" clId="{5E013317-D301-46BB-A085-5460C3324480}" dt="2023-07-13T22:39:06.499" v="504" actId="680"/>
        <pc:sldMkLst>
          <pc:docMk/>
          <pc:sldMk cId="95967746" sldId="295"/>
        </pc:sldMkLst>
      </pc:sldChg>
      <pc:sldChg chg="new">
        <pc:chgData name="Sujeewa Herath" userId="e5350ab0-0c1d-4953-8d97-39bf0c1d0ffc" providerId="ADAL" clId="{5E013317-D301-46BB-A085-5460C3324480}" dt="2023-07-13T22:39:06.543" v="505" actId="680"/>
        <pc:sldMkLst>
          <pc:docMk/>
          <pc:sldMk cId="1233630540" sldId="296"/>
        </pc:sldMkLst>
      </pc:sldChg>
      <pc:sldChg chg="add">
        <pc:chgData name="Sujeewa Herath" userId="e5350ab0-0c1d-4953-8d97-39bf0c1d0ffc" providerId="ADAL" clId="{5E013317-D301-46BB-A085-5460C3324480}" dt="2023-07-14T11:22:59.830" v="508" actId="2890"/>
        <pc:sldMkLst>
          <pc:docMk/>
          <pc:sldMk cId="3385433328" sldId="297"/>
        </pc:sldMkLst>
      </pc:sldChg>
      <pc:sldChg chg="new">
        <pc:chgData name="Sujeewa Herath" userId="e5350ab0-0c1d-4953-8d97-39bf0c1d0ffc" providerId="ADAL" clId="{5E013317-D301-46BB-A085-5460C3324480}" dt="2023-07-14T11:30:12.214" v="509" actId="680"/>
        <pc:sldMkLst>
          <pc:docMk/>
          <pc:sldMk cId="822166876" sldId="29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A3529-F09A-41E0-831C-6455F9997557}"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US"/>
        </a:p>
      </dgm:t>
    </dgm:pt>
    <dgm:pt modelId="{B235CBEC-4B16-48AF-BEAC-CEBDE9F31B1B}">
      <dgm:prSet/>
      <dgm:spPr/>
      <dgm:t>
        <a:bodyPr/>
        <a:lstStyle/>
        <a:p>
          <a:pPr>
            <a:lnSpc>
              <a:spcPct val="100000"/>
            </a:lnSpc>
          </a:pPr>
          <a:r>
            <a:rPr lang="en-GB"/>
            <a:t>Resource distribution to meet the current challenges within its environment.</a:t>
          </a:r>
        </a:p>
      </dgm:t>
    </dgm:pt>
    <dgm:pt modelId="{64EF19E3-CA2B-4527-A2FA-A305F371B037}" type="parTrans" cxnId="{AF622B4B-8C67-4975-963C-CF6FA98B53F8}">
      <dgm:prSet/>
      <dgm:spPr/>
      <dgm:t>
        <a:bodyPr/>
        <a:lstStyle/>
        <a:p>
          <a:endParaRPr lang="en-GB"/>
        </a:p>
      </dgm:t>
    </dgm:pt>
    <dgm:pt modelId="{35ED2C41-927C-4B26-8AB3-FD9675B62F3A}" type="sibTrans" cxnId="{AF622B4B-8C67-4975-963C-CF6FA98B53F8}">
      <dgm:prSet/>
      <dgm:spPr/>
      <dgm:t>
        <a:bodyPr/>
        <a:lstStyle/>
        <a:p>
          <a:endParaRPr lang="en-GB"/>
        </a:p>
      </dgm:t>
    </dgm:pt>
    <dgm:pt modelId="{3FBB1FC0-0521-4FF8-94D1-FB131429C2DA}">
      <dgm:prSet/>
      <dgm:spPr/>
      <dgm:t>
        <a:bodyPr/>
        <a:lstStyle/>
        <a:p>
          <a:pPr>
            <a:lnSpc>
              <a:spcPct val="100000"/>
            </a:lnSpc>
          </a:pPr>
          <a:r>
            <a:rPr lang="en-GB"/>
            <a:t>Green Marketing strategies at Amazon</a:t>
          </a:r>
        </a:p>
      </dgm:t>
    </dgm:pt>
    <dgm:pt modelId="{DCBDECE3-A92C-4ABA-AA4A-F63BF77C0931}" type="parTrans" cxnId="{BB27B9B5-01F1-4275-9714-7D2A1ECEABA6}">
      <dgm:prSet/>
      <dgm:spPr/>
      <dgm:t>
        <a:bodyPr/>
        <a:lstStyle/>
        <a:p>
          <a:endParaRPr lang="en-GB"/>
        </a:p>
      </dgm:t>
    </dgm:pt>
    <dgm:pt modelId="{E0A78C65-7764-41E6-B8C1-93BAC50D1254}" type="sibTrans" cxnId="{BB27B9B5-01F1-4275-9714-7D2A1ECEABA6}">
      <dgm:prSet/>
      <dgm:spPr/>
      <dgm:t>
        <a:bodyPr/>
        <a:lstStyle/>
        <a:p>
          <a:endParaRPr lang="en-GB"/>
        </a:p>
      </dgm:t>
    </dgm:pt>
    <dgm:pt modelId="{0C36F083-1D45-4F68-BE0A-95E73AA7C528}">
      <dgm:prSet/>
      <dgm:spPr/>
      <dgm:t>
        <a:bodyPr/>
        <a:lstStyle/>
        <a:p>
          <a:pPr>
            <a:lnSpc>
              <a:spcPct val="100000"/>
            </a:lnSpc>
          </a:pPr>
          <a:r>
            <a:rPr lang="en-GB"/>
            <a:t>     Recommendations</a:t>
          </a:r>
        </a:p>
        <a:p>
          <a:pPr>
            <a:lnSpc>
              <a:spcPct val="100000"/>
            </a:lnSpc>
          </a:pPr>
          <a:r>
            <a:rPr lang="en-GB"/>
            <a:t>   </a:t>
          </a:r>
        </a:p>
      </dgm:t>
    </dgm:pt>
    <dgm:pt modelId="{36A901E3-D675-4CAE-A388-B2760FE5A5E9}" type="parTrans" cxnId="{15491F3B-5B41-4161-8FC7-DE620EF240BC}">
      <dgm:prSet/>
      <dgm:spPr/>
      <dgm:t>
        <a:bodyPr/>
        <a:lstStyle/>
        <a:p>
          <a:endParaRPr lang="en-GB"/>
        </a:p>
      </dgm:t>
    </dgm:pt>
    <dgm:pt modelId="{B8C1E7D0-654D-498E-8907-CCFA346009FD}" type="sibTrans" cxnId="{15491F3B-5B41-4161-8FC7-DE620EF240BC}">
      <dgm:prSet/>
      <dgm:spPr/>
      <dgm:t>
        <a:bodyPr/>
        <a:lstStyle/>
        <a:p>
          <a:endParaRPr lang="en-GB"/>
        </a:p>
      </dgm:t>
    </dgm:pt>
    <dgm:pt modelId="{21BC02B8-826F-4FB8-9290-8A001D5A8D36}">
      <dgm:prSet/>
      <dgm:spPr/>
      <dgm:t>
        <a:bodyPr/>
        <a:lstStyle/>
        <a:p>
          <a:pPr>
            <a:lnSpc>
              <a:spcPct val="100000"/>
            </a:lnSpc>
          </a:pPr>
          <a:r>
            <a:rPr lang="en-GB"/>
            <a:t>Key features inside the business environment  contribute to its market failure/success</a:t>
          </a:r>
        </a:p>
      </dgm:t>
    </dgm:pt>
    <dgm:pt modelId="{E8B704C4-575A-4CA4-AD1A-D383E2E996B1}" type="parTrans" cxnId="{1E4A673A-C645-42EE-97C8-B8221688E945}">
      <dgm:prSet/>
      <dgm:spPr/>
      <dgm:t>
        <a:bodyPr/>
        <a:lstStyle/>
        <a:p>
          <a:endParaRPr lang="en-GB"/>
        </a:p>
      </dgm:t>
    </dgm:pt>
    <dgm:pt modelId="{57B6A970-0DD1-4B83-8249-036770810392}" type="sibTrans" cxnId="{1E4A673A-C645-42EE-97C8-B8221688E945}">
      <dgm:prSet/>
      <dgm:spPr/>
      <dgm:t>
        <a:bodyPr/>
        <a:lstStyle/>
        <a:p>
          <a:endParaRPr lang="en-GB"/>
        </a:p>
      </dgm:t>
    </dgm:pt>
    <dgm:pt modelId="{D9DB08BD-691F-4062-9C16-A6AC7833EDD3}">
      <dgm:prSet/>
      <dgm:spPr/>
      <dgm:t>
        <a:bodyPr/>
        <a:lstStyle/>
        <a:p>
          <a:pPr>
            <a:lnSpc>
              <a:spcPct val="100000"/>
            </a:lnSpc>
          </a:pPr>
          <a:r>
            <a:rPr lang="en-GB"/>
            <a:t>Competitive Strategy for Amazon to achieve its competitive edge  </a:t>
          </a:r>
        </a:p>
      </dgm:t>
    </dgm:pt>
    <dgm:pt modelId="{C41E4BD7-9401-4437-B18C-A5095414B44A}" type="parTrans" cxnId="{D8BE6DED-2466-4BD5-8E0B-A82299790097}">
      <dgm:prSet/>
      <dgm:spPr/>
      <dgm:t>
        <a:bodyPr/>
        <a:lstStyle/>
        <a:p>
          <a:endParaRPr lang="en-GB"/>
        </a:p>
      </dgm:t>
    </dgm:pt>
    <dgm:pt modelId="{4AE3A5FA-EC78-4B42-9C9B-564E4670981A}" type="sibTrans" cxnId="{D8BE6DED-2466-4BD5-8E0B-A82299790097}">
      <dgm:prSet/>
      <dgm:spPr/>
      <dgm:t>
        <a:bodyPr/>
        <a:lstStyle/>
        <a:p>
          <a:endParaRPr lang="en-GB"/>
        </a:p>
      </dgm:t>
    </dgm:pt>
    <dgm:pt modelId="{97A88F6B-1838-48EB-BBDF-547589DD7070}">
      <dgm:prSet/>
      <dgm:spPr/>
      <dgm:t>
        <a:bodyPr/>
        <a:lstStyle/>
        <a:p>
          <a:pPr>
            <a:lnSpc>
              <a:spcPct val="100000"/>
            </a:lnSpc>
          </a:pPr>
          <a:r>
            <a:rPr lang="en-GB"/>
            <a:t>CSR strategies at Amazon</a:t>
          </a:r>
        </a:p>
      </dgm:t>
    </dgm:pt>
    <dgm:pt modelId="{5EBDC1E1-DD39-45A5-8A8D-413676E966CA}" type="parTrans" cxnId="{916AE51C-328B-49AB-872C-AE313DEE0FD4}">
      <dgm:prSet/>
      <dgm:spPr/>
      <dgm:t>
        <a:bodyPr/>
        <a:lstStyle/>
        <a:p>
          <a:endParaRPr lang="en-GB"/>
        </a:p>
      </dgm:t>
    </dgm:pt>
    <dgm:pt modelId="{BF12D452-07D2-4422-88FD-F65E1B26E5C5}" type="sibTrans" cxnId="{916AE51C-328B-49AB-872C-AE313DEE0FD4}">
      <dgm:prSet/>
      <dgm:spPr/>
      <dgm:t>
        <a:bodyPr/>
        <a:lstStyle/>
        <a:p>
          <a:endParaRPr lang="en-GB"/>
        </a:p>
      </dgm:t>
    </dgm:pt>
    <dgm:pt modelId="{F1505E7E-B32A-4274-9FA1-810E0CE3B7D5}" type="pres">
      <dgm:prSet presAssocID="{483A3529-F09A-41E0-831C-6455F9997557}" presName="root" presStyleCnt="0">
        <dgm:presLayoutVars>
          <dgm:dir/>
          <dgm:resizeHandles val="exact"/>
        </dgm:presLayoutVars>
      </dgm:prSet>
      <dgm:spPr/>
    </dgm:pt>
    <dgm:pt modelId="{4806B3CA-E36C-4EDA-81E2-BF1C2F4C49D0}" type="pres">
      <dgm:prSet presAssocID="{21BC02B8-826F-4FB8-9290-8A001D5A8D36}" presName="compNode" presStyleCnt="0"/>
      <dgm:spPr/>
    </dgm:pt>
    <dgm:pt modelId="{C4AF89E7-F944-4DE6-A260-F41A543C7F53}" type="pres">
      <dgm:prSet presAssocID="{21BC02B8-826F-4FB8-9290-8A001D5A8D36}" presName="bgRect" presStyleLbl="bgShp" presStyleIdx="0" presStyleCnt="6"/>
      <dgm:spPr/>
    </dgm:pt>
    <dgm:pt modelId="{ED934C2C-215A-4C87-8163-5181E46367A9}" type="pres">
      <dgm:prSet presAssocID="{21BC02B8-826F-4FB8-9290-8A001D5A8D36}" presName="iconRect" presStyleLbl="node1" presStyleIdx="0" presStyleCnt="6"/>
      <dgm:spPr/>
    </dgm:pt>
    <dgm:pt modelId="{67A991FC-8CCF-4E36-86F3-54A847254D22}" type="pres">
      <dgm:prSet presAssocID="{21BC02B8-826F-4FB8-9290-8A001D5A8D36}" presName="spaceRect" presStyleCnt="0"/>
      <dgm:spPr/>
    </dgm:pt>
    <dgm:pt modelId="{23918DE2-D698-42C9-82DB-A59C8D922926}" type="pres">
      <dgm:prSet presAssocID="{21BC02B8-826F-4FB8-9290-8A001D5A8D36}" presName="parTx" presStyleLbl="revTx" presStyleIdx="0" presStyleCnt="6">
        <dgm:presLayoutVars>
          <dgm:chMax val="0"/>
          <dgm:chPref val="0"/>
        </dgm:presLayoutVars>
      </dgm:prSet>
      <dgm:spPr/>
    </dgm:pt>
    <dgm:pt modelId="{DECBC78A-801D-433C-BAC3-482A6E5631E0}" type="pres">
      <dgm:prSet presAssocID="{57B6A970-0DD1-4B83-8249-036770810392}" presName="sibTrans" presStyleCnt="0"/>
      <dgm:spPr/>
    </dgm:pt>
    <dgm:pt modelId="{A0629106-6349-4557-A721-41D515EDB83F}" type="pres">
      <dgm:prSet presAssocID="{B235CBEC-4B16-48AF-BEAC-CEBDE9F31B1B}" presName="compNode" presStyleCnt="0"/>
      <dgm:spPr/>
    </dgm:pt>
    <dgm:pt modelId="{B296998E-67D9-453F-A5AB-1C851822BB07}" type="pres">
      <dgm:prSet presAssocID="{B235CBEC-4B16-48AF-BEAC-CEBDE9F31B1B}" presName="bgRect" presStyleLbl="bgShp" presStyleIdx="1" presStyleCnt="6"/>
      <dgm:spPr/>
    </dgm:pt>
    <dgm:pt modelId="{3B780E79-C8CB-435C-ADC7-76466DB51971}" type="pres">
      <dgm:prSet presAssocID="{B235CBEC-4B16-48AF-BEAC-CEBDE9F31B1B}" presName="iconRect" presStyleLbl="node1" presStyleIdx="1"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pping cart"/>
        </a:ext>
      </dgm:extLst>
    </dgm:pt>
    <dgm:pt modelId="{43670653-06E0-401E-BFC0-51E360075173}" type="pres">
      <dgm:prSet presAssocID="{B235CBEC-4B16-48AF-BEAC-CEBDE9F31B1B}" presName="spaceRect" presStyleCnt="0"/>
      <dgm:spPr/>
    </dgm:pt>
    <dgm:pt modelId="{180F67FC-87E6-425C-AB5B-1DE47170608E}" type="pres">
      <dgm:prSet presAssocID="{B235CBEC-4B16-48AF-BEAC-CEBDE9F31B1B}" presName="parTx" presStyleLbl="revTx" presStyleIdx="1" presStyleCnt="6">
        <dgm:presLayoutVars>
          <dgm:chMax val="0"/>
          <dgm:chPref val="0"/>
        </dgm:presLayoutVars>
      </dgm:prSet>
      <dgm:spPr/>
    </dgm:pt>
    <dgm:pt modelId="{7023ED1D-A3CF-49E7-9ABA-B02E54390481}" type="pres">
      <dgm:prSet presAssocID="{35ED2C41-927C-4B26-8AB3-FD9675B62F3A}" presName="sibTrans" presStyleCnt="0"/>
      <dgm:spPr/>
    </dgm:pt>
    <dgm:pt modelId="{97163D07-1F6C-4214-8384-12427283E716}" type="pres">
      <dgm:prSet presAssocID="{D9DB08BD-691F-4062-9C16-A6AC7833EDD3}" presName="compNode" presStyleCnt="0"/>
      <dgm:spPr/>
    </dgm:pt>
    <dgm:pt modelId="{6EAF4C47-F28B-410E-95BF-F8A884791710}" type="pres">
      <dgm:prSet presAssocID="{D9DB08BD-691F-4062-9C16-A6AC7833EDD3}" presName="bgRect" presStyleLbl="bgShp" presStyleIdx="2" presStyleCnt="6"/>
      <dgm:spPr/>
    </dgm:pt>
    <dgm:pt modelId="{FB99A2B3-0436-4B9B-8D0F-2A6BC68F9131}" type="pres">
      <dgm:prSet presAssocID="{D9DB08BD-691F-4062-9C16-A6AC7833EDD3}" presName="iconRect" presStyleLbl="node1" presStyleIdx="2" presStyleCnt="6"/>
      <dgm:spPr/>
    </dgm:pt>
    <dgm:pt modelId="{FC033349-1461-4580-89F8-EF1B03D80265}" type="pres">
      <dgm:prSet presAssocID="{D9DB08BD-691F-4062-9C16-A6AC7833EDD3}" presName="spaceRect" presStyleCnt="0"/>
      <dgm:spPr/>
    </dgm:pt>
    <dgm:pt modelId="{3BF834FB-9051-4F20-8AEB-2080D064F1A6}" type="pres">
      <dgm:prSet presAssocID="{D9DB08BD-691F-4062-9C16-A6AC7833EDD3}" presName="parTx" presStyleLbl="revTx" presStyleIdx="2" presStyleCnt="6">
        <dgm:presLayoutVars>
          <dgm:chMax val="0"/>
          <dgm:chPref val="0"/>
        </dgm:presLayoutVars>
      </dgm:prSet>
      <dgm:spPr/>
    </dgm:pt>
    <dgm:pt modelId="{ED79A1D3-7801-45F9-B1D7-C9D52E866AEC}" type="pres">
      <dgm:prSet presAssocID="{4AE3A5FA-EC78-4B42-9C9B-564E4670981A}" presName="sibTrans" presStyleCnt="0"/>
      <dgm:spPr/>
    </dgm:pt>
    <dgm:pt modelId="{9CAF5BAB-EC18-4985-9091-15AF54C2BC97}" type="pres">
      <dgm:prSet presAssocID="{3FBB1FC0-0521-4FF8-94D1-FB131429C2DA}" presName="compNode" presStyleCnt="0"/>
      <dgm:spPr/>
    </dgm:pt>
    <dgm:pt modelId="{B2F6D8E6-7720-4C51-B67C-9D0FD85916FB}" type="pres">
      <dgm:prSet presAssocID="{3FBB1FC0-0521-4FF8-94D1-FB131429C2DA}" presName="bgRect" presStyleLbl="bgShp" presStyleIdx="3" presStyleCnt="6"/>
      <dgm:spPr/>
    </dgm:pt>
    <dgm:pt modelId="{E5911966-74DF-4624-A640-B12797A08630}" type="pres">
      <dgm:prSet presAssocID="{3FBB1FC0-0521-4FF8-94D1-FB131429C2DA}" presName="iconRect" presStyleLbl="node1" presStyleIdx="3"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6F07E7-3787-4545-9D7F-D9A55486A953}" type="pres">
      <dgm:prSet presAssocID="{3FBB1FC0-0521-4FF8-94D1-FB131429C2DA}" presName="spaceRect" presStyleCnt="0"/>
      <dgm:spPr/>
    </dgm:pt>
    <dgm:pt modelId="{E06F3117-4960-483E-A14E-BA1DB76DB1BC}" type="pres">
      <dgm:prSet presAssocID="{3FBB1FC0-0521-4FF8-94D1-FB131429C2DA}" presName="parTx" presStyleLbl="revTx" presStyleIdx="3" presStyleCnt="6">
        <dgm:presLayoutVars>
          <dgm:chMax val="0"/>
          <dgm:chPref val="0"/>
        </dgm:presLayoutVars>
      </dgm:prSet>
      <dgm:spPr/>
    </dgm:pt>
    <dgm:pt modelId="{63B7509B-B2F8-48B8-AFA6-29A5DA611CF1}" type="pres">
      <dgm:prSet presAssocID="{E0A78C65-7764-41E6-B8C1-93BAC50D1254}" presName="sibTrans" presStyleCnt="0"/>
      <dgm:spPr/>
    </dgm:pt>
    <dgm:pt modelId="{FF01E0C1-FCF6-4A53-A960-3D6AB8F9933C}" type="pres">
      <dgm:prSet presAssocID="{97A88F6B-1838-48EB-BBDF-547589DD7070}" presName="compNode" presStyleCnt="0"/>
      <dgm:spPr/>
    </dgm:pt>
    <dgm:pt modelId="{07A15DBA-4843-47F8-B5DB-77C685AF88DA}" type="pres">
      <dgm:prSet presAssocID="{97A88F6B-1838-48EB-BBDF-547589DD7070}" presName="bgRect" presStyleLbl="bgShp" presStyleIdx="4" presStyleCnt="6"/>
      <dgm:spPr/>
    </dgm:pt>
    <dgm:pt modelId="{8DC7328E-C5E6-4059-9E5B-B04C109ED5A7}" type="pres">
      <dgm:prSet presAssocID="{97A88F6B-1838-48EB-BBDF-547589DD7070}" presName="iconRect" presStyleLbl="node1" presStyleIdx="4" presStyleCnt="6"/>
      <dgm:spPr/>
    </dgm:pt>
    <dgm:pt modelId="{099CACB9-BD1F-48B5-A629-419548319B66}" type="pres">
      <dgm:prSet presAssocID="{97A88F6B-1838-48EB-BBDF-547589DD7070}" presName="spaceRect" presStyleCnt="0"/>
      <dgm:spPr/>
    </dgm:pt>
    <dgm:pt modelId="{BE8433F8-494A-4323-8BF5-2049DAAECE76}" type="pres">
      <dgm:prSet presAssocID="{97A88F6B-1838-48EB-BBDF-547589DD7070}" presName="parTx" presStyleLbl="revTx" presStyleIdx="4" presStyleCnt="6">
        <dgm:presLayoutVars>
          <dgm:chMax val="0"/>
          <dgm:chPref val="0"/>
        </dgm:presLayoutVars>
      </dgm:prSet>
      <dgm:spPr/>
    </dgm:pt>
    <dgm:pt modelId="{2256AFBB-278A-4ACF-8526-FB81993FB8FA}" type="pres">
      <dgm:prSet presAssocID="{BF12D452-07D2-4422-88FD-F65E1B26E5C5}" presName="sibTrans" presStyleCnt="0"/>
      <dgm:spPr/>
    </dgm:pt>
    <dgm:pt modelId="{17807CB3-0FBE-4504-BBB6-9254A4B01CA1}" type="pres">
      <dgm:prSet presAssocID="{0C36F083-1D45-4F68-BE0A-95E73AA7C528}" presName="compNode" presStyleCnt="0"/>
      <dgm:spPr/>
    </dgm:pt>
    <dgm:pt modelId="{D19D2138-4371-4E7F-AAED-E6F3CC804544}" type="pres">
      <dgm:prSet presAssocID="{0C36F083-1D45-4F68-BE0A-95E73AA7C528}" presName="bgRect" presStyleLbl="bgShp" presStyleIdx="5" presStyleCnt="6" custLinFactY="100000" custLinFactNeighborX="2421" custLinFactNeighborY="111421"/>
      <dgm:spPr/>
    </dgm:pt>
    <dgm:pt modelId="{9F98AD97-71E9-4A18-85E8-29BB932DFBB0}" type="pres">
      <dgm:prSet presAssocID="{0C36F083-1D45-4F68-BE0A-95E73AA7C528}" presName="iconRect" presStyleLbl="node1" presStyleIdx="5"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6831D5CC-6FD8-4ADF-BB1D-5F41946DE068}" type="pres">
      <dgm:prSet presAssocID="{0C36F083-1D45-4F68-BE0A-95E73AA7C528}" presName="spaceRect" presStyleCnt="0"/>
      <dgm:spPr/>
    </dgm:pt>
    <dgm:pt modelId="{C515C178-E031-4BF8-8B2E-A69130EFB5C0}" type="pres">
      <dgm:prSet presAssocID="{0C36F083-1D45-4F68-BE0A-95E73AA7C528}" presName="parTx" presStyleLbl="revTx" presStyleIdx="5" presStyleCnt="6" custLinFactNeighborX="-4546" custLinFactNeighborY="6395">
        <dgm:presLayoutVars>
          <dgm:chMax val="0"/>
          <dgm:chPref val="0"/>
        </dgm:presLayoutVars>
      </dgm:prSet>
      <dgm:spPr/>
    </dgm:pt>
  </dgm:ptLst>
  <dgm:cxnLst>
    <dgm:cxn modelId="{916AE51C-328B-49AB-872C-AE313DEE0FD4}" srcId="{483A3529-F09A-41E0-831C-6455F9997557}" destId="{97A88F6B-1838-48EB-BBDF-547589DD7070}" srcOrd="4" destOrd="0" parTransId="{5EBDC1E1-DD39-45A5-8A8D-413676E966CA}" sibTransId="{BF12D452-07D2-4422-88FD-F65E1B26E5C5}"/>
    <dgm:cxn modelId="{1E4A673A-C645-42EE-97C8-B8221688E945}" srcId="{483A3529-F09A-41E0-831C-6455F9997557}" destId="{21BC02B8-826F-4FB8-9290-8A001D5A8D36}" srcOrd="0" destOrd="0" parTransId="{E8B704C4-575A-4CA4-AD1A-D383E2E996B1}" sibTransId="{57B6A970-0DD1-4B83-8249-036770810392}"/>
    <dgm:cxn modelId="{15491F3B-5B41-4161-8FC7-DE620EF240BC}" srcId="{483A3529-F09A-41E0-831C-6455F9997557}" destId="{0C36F083-1D45-4F68-BE0A-95E73AA7C528}" srcOrd="5" destOrd="0" parTransId="{36A901E3-D675-4CAE-A388-B2760FE5A5E9}" sibTransId="{B8C1E7D0-654D-498E-8907-CCFA346009FD}"/>
    <dgm:cxn modelId="{CD49545D-EA8A-4E42-A68B-59712D66B86E}" type="presOf" srcId="{B235CBEC-4B16-48AF-BEAC-CEBDE9F31B1B}" destId="{180F67FC-87E6-425C-AB5B-1DE47170608E}" srcOrd="0" destOrd="0" presId="urn:microsoft.com/office/officeart/2018/2/layout/IconVerticalSolidList"/>
    <dgm:cxn modelId="{5CE4AC5E-0E59-4669-9905-B7AD4ABF1F52}" type="presOf" srcId="{97A88F6B-1838-48EB-BBDF-547589DD7070}" destId="{BE8433F8-494A-4323-8BF5-2049DAAECE76}" srcOrd="0" destOrd="0" presId="urn:microsoft.com/office/officeart/2018/2/layout/IconVerticalSolidList"/>
    <dgm:cxn modelId="{AF622B4B-8C67-4975-963C-CF6FA98B53F8}" srcId="{483A3529-F09A-41E0-831C-6455F9997557}" destId="{B235CBEC-4B16-48AF-BEAC-CEBDE9F31B1B}" srcOrd="1" destOrd="0" parTransId="{64EF19E3-CA2B-4527-A2FA-A305F371B037}" sibTransId="{35ED2C41-927C-4B26-8AB3-FD9675B62F3A}"/>
    <dgm:cxn modelId="{5FFA536D-6A47-4510-8B4F-616FBEB0E944}" type="presOf" srcId="{21BC02B8-826F-4FB8-9290-8A001D5A8D36}" destId="{23918DE2-D698-42C9-82DB-A59C8D922926}" srcOrd="0" destOrd="0" presId="urn:microsoft.com/office/officeart/2018/2/layout/IconVerticalSolidList"/>
    <dgm:cxn modelId="{C8017479-0D4B-4AE1-8F31-54084EAB8A29}" type="presOf" srcId="{D9DB08BD-691F-4062-9C16-A6AC7833EDD3}" destId="{3BF834FB-9051-4F20-8AEB-2080D064F1A6}" srcOrd="0" destOrd="0" presId="urn:microsoft.com/office/officeart/2018/2/layout/IconVerticalSolidList"/>
    <dgm:cxn modelId="{EE3E497E-54C9-48C7-A9A0-F6D929420938}" type="presOf" srcId="{3FBB1FC0-0521-4FF8-94D1-FB131429C2DA}" destId="{E06F3117-4960-483E-A14E-BA1DB76DB1BC}" srcOrd="0" destOrd="0" presId="urn:microsoft.com/office/officeart/2018/2/layout/IconVerticalSolidList"/>
    <dgm:cxn modelId="{BB27B9B5-01F1-4275-9714-7D2A1ECEABA6}" srcId="{483A3529-F09A-41E0-831C-6455F9997557}" destId="{3FBB1FC0-0521-4FF8-94D1-FB131429C2DA}" srcOrd="3" destOrd="0" parTransId="{DCBDECE3-A92C-4ABA-AA4A-F63BF77C0931}" sibTransId="{E0A78C65-7764-41E6-B8C1-93BAC50D1254}"/>
    <dgm:cxn modelId="{8A49D4BA-1D5F-4A70-95E9-1FE11550DD19}" type="presOf" srcId="{0C36F083-1D45-4F68-BE0A-95E73AA7C528}" destId="{C515C178-E031-4BF8-8B2E-A69130EFB5C0}" srcOrd="0" destOrd="0" presId="urn:microsoft.com/office/officeart/2018/2/layout/IconVerticalSolidList"/>
    <dgm:cxn modelId="{336005D5-EBAD-4B8F-A1A4-320C84D51930}" type="presOf" srcId="{483A3529-F09A-41E0-831C-6455F9997557}" destId="{F1505E7E-B32A-4274-9FA1-810E0CE3B7D5}" srcOrd="0" destOrd="0" presId="urn:microsoft.com/office/officeart/2018/2/layout/IconVerticalSolidList"/>
    <dgm:cxn modelId="{D8BE6DED-2466-4BD5-8E0B-A82299790097}" srcId="{483A3529-F09A-41E0-831C-6455F9997557}" destId="{D9DB08BD-691F-4062-9C16-A6AC7833EDD3}" srcOrd="2" destOrd="0" parTransId="{C41E4BD7-9401-4437-B18C-A5095414B44A}" sibTransId="{4AE3A5FA-EC78-4B42-9C9B-564E4670981A}"/>
    <dgm:cxn modelId="{9A0F67E6-2B82-4D0D-94E4-A5B790B7F18B}" type="presParOf" srcId="{F1505E7E-B32A-4274-9FA1-810E0CE3B7D5}" destId="{4806B3CA-E36C-4EDA-81E2-BF1C2F4C49D0}" srcOrd="0" destOrd="0" presId="urn:microsoft.com/office/officeart/2018/2/layout/IconVerticalSolidList"/>
    <dgm:cxn modelId="{6A1C7F38-AEC9-42BB-A456-F3D5E0F6A1B7}" type="presParOf" srcId="{4806B3CA-E36C-4EDA-81E2-BF1C2F4C49D0}" destId="{C4AF89E7-F944-4DE6-A260-F41A543C7F53}" srcOrd="0" destOrd="0" presId="urn:microsoft.com/office/officeart/2018/2/layout/IconVerticalSolidList"/>
    <dgm:cxn modelId="{C648459A-4E87-44D0-8C52-999747F9115F}" type="presParOf" srcId="{4806B3CA-E36C-4EDA-81E2-BF1C2F4C49D0}" destId="{ED934C2C-215A-4C87-8163-5181E46367A9}" srcOrd="1" destOrd="0" presId="urn:microsoft.com/office/officeart/2018/2/layout/IconVerticalSolidList"/>
    <dgm:cxn modelId="{C0EC95CF-CA79-47F3-8A4F-FBB4623ACA46}" type="presParOf" srcId="{4806B3CA-E36C-4EDA-81E2-BF1C2F4C49D0}" destId="{67A991FC-8CCF-4E36-86F3-54A847254D22}" srcOrd="2" destOrd="0" presId="urn:microsoft.com/office/officeart/2018/2/layout/IconVerticalSolidList"/>
    <dgm:cxn modelId="{7BBB1D1C-266D-44BF-90E8-84DCBC063FF1}" type="presParOf" srcId="{4806B3CA-E36C-4EDA-81E2-BF1C2F4C49D0}" destId="{23918DE2-D698-42C9-82DB-A59C8D922926}" srcOrd="3" destOrd="0" presId="urn:microsoft.com/office/officeart/2018/2/layout/IconVerticalSolidList"/>
    <dgm:cxn modelId="{FE552C48-E4F0-48C3-B032-6EFA67A279F1}" type="presParOf" srcId="{F1505E7E-B32A-4274-9FA1-810E0CE3B7D5}" destId="{DECBC78A-801D-433C-BAC3-482A6E5631E0}" srcOrd="1" destOrd="0" presId="urn:microsoft.com/office/officeart/2018/2/layout/IconVerticalSolidList"/>
    <dgm:cxn modelId="{3E065FB9-3939-44AA-AEFF-7ADBA6CC7730}" type="presParOf" srcId="{F1505E7E-B32A-4274-9FA1-810E0CE3B7D5}" destId="{A0629106-6349-4557-A721-41D515EDB83F}" srcOrd="2" destOrd="0" presId="urn:microsoft.com/office/officeart/2018/2/layout/IconVerticalSolidList"/>
    <dgm:cxn modelId="{CA1C4B74-F082-4C31-BEBC-B72E7726B587}" type="presParOf" srcId="{A0629106-6349-4557-A721-41D515EDB83F}" destId="{B296998E-67D9-453F-A5AB-1C851822BB07}" srcOrd="0" destOrd="0" presId="urn:microsoft.com/office/officeart/2018/2/layout/IconVerticalSolidList"/>
    <dgm:cxn modelId="{83530D00-68F8-4E6F-9096-1A50CE02041B}" type="presParOf" srcId="{A0629106-6349-4557-A721-41D515EDB83F}" destId="{3B780E79-C8CB-435C-ADC7-76466DB51971}" srcOrd="1" destOrd="0" presId="urn:microsoft.com/office/officeart/2018/2/layout/IconVerticalSolidList"/>
    <dgm:cxn modelId="{5D0E4844-599D-45CD-8B7D-DC81D43D8676}" type="presParOf" srcId="{A0629106-6349-4557-A721-41D515EDB83F}" destId="{43670653-06E0-401E-BFC0-51E360075173}" srcOrd="2" destOrd="0" presId="urn:microsoft.com/office/officeart/2018/2/layout/IconVerticalSolidList"/>
    <dgm:cxn modelId="{D83A7AF3-32CD-4D24-B015-F24887824DB6}" type="presParOf" srcId="{A0629106-6349-4557-A721-41D515EDB83F}" destId="{180F67FC-87E6-425C-AB5B-1DE47170608E}" srcOrd="3" destOrd="0" presId="urn:microsoft.com/office/officeart/2018/2/layout/IconVerticalSolidList"/>
    <dgm:cxn modelId="{51D344AF-DD06-4712-B8F2-C66F5BC4ADC5}" type="presParOf" srcId="{F1505E7E-B32A-4274-9FA1-810E0CE3B7D5}" destId="{7023ED1D-A3CF-49E7-9ABA-B02E54390481}" srcOrd="3" destOrd="0" presId="urn:microsoft.com/office/officeart/2018/2/layout/IconVerticalSolidList"/>
    <dgm:cxn modelId="{8CCF6C1E-858D-438F-9F97-6E356037821A}" type="presParOf" srcId="{F1505E7E-B32A-4274-9FA1-810E0CE3B7D5}" destId="{97163D07-1F6C-4214-8384-12427283E716}" srcOrd="4" destOrd="0" presId="urn:microsoft.com/office/officeart/2018/2/layout/IconVerticalSolidList"/>
    <dgm:cxn modelId="{4BDC0F8B-07F1-423F-8B84-48C8D1ECFB0C}" type="presParOf" srcId="{97163D07-1F6C-4214-8384-12427283E716}" destId="{6EAF4C47-F28B-410E-95BF-F8A884791710}" srcOrd="0" destOrd="0" presId="urn:microsoft.com/office/officeart/2018/2/layout/IconVerticalSolidList"/>
    <dgm:cxn modelId="{6D087EBA-8998-4B2F-9EAC-411E7AA930C9}" type="presParOf" srcId="{97163D07-1F6C-4214-8384-12427283E716}" destId="{FB99A2B3-0436-4B9B-8D0F-2A6BC68F9131}" srcOrd="1" destOrd="0" presId="urn:microsoft.com/office/officeart/2018/2/layout/IconVerticalSolidList"/>
    <dgm:cxn modelId="{E2F7AD13-24F9-4B2B-817B-903B270B9FC2}" type="presParOf" srcId="{97163D07-1F6C-4214-8384-12427283E716}" destId="{FC033349-1461-4580-89F8-EF1B03D80265}" srcOrd="2" destOrd="0" presId="urn:microsoft.com/office/officeart/2018/2/layout/IconVerticalSolidList"/>
    <dgm:cxn modelId="{ADE0423D-24DC-46B2-B1C4-1C55D084E03E}" type="presParOf" srcId="{97163D07-1F6C-4214-8384-12427283E716}" destId="{3BF834FB-9051-4F20-8AEB-2080D064F1A6}" srcOrd="3" destOrd="0" presId="urn:microsoft.com/office/officeart/2018/2/layout/IconVerticalSolidList"/>
    <dgm:cxn modelId="{64FDDAF9-9EFA-4DEC-BDAC-C54B8F00BB55}" type="presParOf" srcId="{F1505E7E-B32A-4274-9FA1-810E0CE3B7D5}" destId="{ED79A1D3-7801-45F9-B1D7-C9D52E866AEC}" srcOrd="5" destOrd="0" presId="urn:microsoft.com/office/officeart/2018/2/layout/IconVerticalSolidList"/>
    <dgm:cxn modelId="{3294C288-ED6F-4B61-A58F-66746D535E16}" type="presParOf" srcId="{F1505E7E-B32A-4274-9FA1-810E0CE3B7D5}" destId="{9CAF5BAB-EC18-4985-9091-15AF54C2BC97}" srcOrd="6" destOrd="0" presId="urn:microsoft.com/office/officeart/2018/2/layout/IconVerticalSolidList"/>
    <dgm:cxn modelId="{930ECA3A-9810-48F1-85C9-A47AC67B7579}" type="presParOf" srcId="{9CAF5BAB-EC18-4985-9091-15AF54C2BC97}" destId="{B2F6D8E6-7720-4C51-B67C-9D0FD85916FB}" srcOrd="0" destOrd="0" presId="urn:microsoft.com/office/officeart/2018/2/layout/IconVerticalSolidList"/>
    <dgm:cxn modelId="{754468C7-6E24-4786-9BDA-0D99AB56420A}" type="presParOf" srcId="{9CAF5BAB-EC18-4985-9091-15AF54C2BC97}" destId="{E5911966-74DF-4624-A640-B12797A08630}" srcOrd="1" destOrd="0" presId="urn:microsoft.com/office/officeart/2018/2/layout/IconVerticalSolidList"/>
    <dgm:cxn modelId="{0CA3AFB9-DE2C-44B9-8D7C-C955018E461C}" type="presParOf" srcId="{9CAF5BAB-EC18-4985-9091-15AF54C2BC97}" destId="{176F07E7-3787-4545-9D7F-D9A55486A953}" srcOrd="2" destOrd="0" presId="urn:microsoft.com/office/officeart/2018/2/layout/IconVerticalSolidList"/>
    <dgm:cxn modelId="{2E3EA977-558E-4A2A-9276-9EE2D12F001D}" type="presParOf" srcId="{9CAF5BAB-EC18-4985-9091-15AF54C2BC97}" destId="{E06F3117-4960-483E-A14E-BA1DB76DB1BC}" srcOrd="3" destOrd="0" presId="urn:microsoft.com/office/officeart/2018/2/layout/IconVerticalSolidList"/>
    <dgm:cxn modelId="{BBE08246-AD56-4D79-9DF3-AC2F0C8C9FDD}" type="presParOf" srcId="{F1505E7E-B32A-4274-9FA1-810E0CE3B7D5}" destId="{63B7509B-B2F8-48B8-AFA6-29A5DA611CF1}" srcOrd="7" destOrd="0" presId="urn:microsoft.com/office/officeart/2018/2/layout/IconVerticalSolidList"/>
    <dgm:cxn modelId="{E9327568-56BF-4ED8-AF03-DE85D99EAE39}" type="presParOf" srcId="{F1505E7E-B32A-4274-9FA1-810E0CE3B7D5}" destId="{FF01E0C1-FCF6-4A53-A960-3D6AB8F9933C}" srcOrd="8" destOrd="0" presId="urn:microsoft.com/office/officeart/2018/2/layout/IconVerticalSolidList"/>
    <dgm:cxn modelId="{4F4A53E3-248B-4CCF-81A8-24A8B301E3F9}" type="presParOf" srcId="{FF01E0C1-FCF6-4A53-A960-3D6AB8F9933C}" destId="{07A15DBA-4843-47F8-B5DB-77C685AF88DA}" srcOrd="0" destOrd="0" presId="urn:microsoft.com/office/officeart/2018/2/layout/IconVerticalSolidList"/>
    <dgm:cxn modelId="{DC651177-63D1-4BAF-9B9C-C3E13E549F5C}" type="presParOf" srcId="{FF01E0C1-FCF6-4A53-A960-3D6AB8F9933C}" destId="{8DC7328E-C5E6-4059-9E5B-B04C109ED5A7}" srcOrd="1" destOrd="0" presId="urn:microsoft.com/office/officeart/2018/2/layout/IconVerticalSolidList"/>
    <dgm:cxn modelId="{AFC4D16A-DBE7-4DF3-AC0D-339660CCCE4F}" type="presParOf" srcId="{FF01E0C1-FCF6-4A53-A960-3D6AB8F9933C}" destId="{099CACB9-BD1F-48B5-A629-419548319B66}" srcOrd="2" destOrd="0" presId="urn:microsoft.com/office/officeart/2018/2/layout/IconVerticalSolidList"/>
    <dgm:cxn modelId="{F53CA82A-D3F8-452F-BF03-55BA0DCFAE28}" type="presParOf" srcId="{FF01E0C1-FCF6-4A53-A960-3D6AB8F9933C}" destId="{BE8433F8-494A-4323-8BF5-2049DAAECE76}" srcOrd="3" destOrd="0" presId="urn:microsoft.com/office/officeart/2018/2/layout/IconVerticalSolidList"/>
    <dgm:cxn modelId="{3DFF2658-EF0B-4E6D-B105-3C275ADDFBEC}" type="presParOf" srcId="{F1505E7E-B32A-4274-9FA1-810E0CE3B7D5}" destId="{2256AFBB-278A-4ACF-8526-FB81993FB8FA}" srcOrd="9" destOrd="0" presId="urn:microsoft.com/office/officeart/2018/2/layout/IconVerticalSolidList"/>
    <dgm:cxn modelId="{0EAFAD8F-075F-47B5-858C-92FA46FF66B7}" type="presParOf" srcId="{F1505E7E-B32A-4274-9FA1-810E0CE3B7D5}" destId="{17807CB3-0FBE-4504-BBB6-9254A4B01CA1}" srcOrd="10" destOrd="0" presId="urn:microsoft.com/office/officeart/2018/2/layout/IconVerticalSolidList"/>
    <dgm:cxn modelId="{75D747CD-C588-443B-87B3-ED8B9F190FEC}" type="presParOf" srcId="{17807CB3-0FBE-4504-BBB6-9254A4B01CA1}" destId="{D19D2138-4371-4E7F-AAED-E6F3CC804544}" srcOrd="0" destOrd="0" presId="urn:microsoft.com/office/officeart/2018/2/layout/IconVerticalSolidList"/>
    <dgm:cxn modelId="{BDBC4E74-FF23-404E-A97D-AAEDF0D616C7}" type="presParOf" srcId="{17807CB3-0FBE-4504-BBB6-9254A4B01CA1}" destId="{9F98AD97-71E9-4A18-85E8-29BB932DFBB0}" srcOrd="1" destOrd="0" presId="urn:microsoft.com/office/officeart/2018/2/layout/IconVerticalSolidList"/>
    <dgm:cxn modelId="{5FA76F12-0E28-4A90-B267-E24FBE1DB887}" type="presParOf" srcId="{17807CB3-0FBE-4504-BBB6-9254A4B01CA1}" destId="{6831D5CC-6FD8-4ADF-BB1D-5F41946DE068}" srcOrd="2" destOrd="0" presId="urn:microsoft.com/office/officeart/2018/2/layout/IconVerticalSolidList"/>
    <dgm:cxn modelId="{9C965BD7-ABC8-4AE4-A859-D1E8CB75FC4E}" type="presParOf" srcId="{17807CB3-0FBE-4504-BBB6-9254A4B01CA1}" destId="{C515C178-E031-4BF8-8B2E-A69130EFB5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F89E7-F944-4DE6-A260-F41A543C7F53}">
      <dsp:nvSpPr>
        <dsp:cNvPr id="0" name=""/>
        <dsp:cNvSpPr/>
      </dsp:nvSpPr>
      <dsp:spPr>
        <a:xfrm>
          <a:off x="0" y="179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34C2C-215A-4C87-8163-5181E46367A9}">
      <dsp:nvSpPr>
        <dsp:cNvPr id="0" name=""/>
        <dsp:cNvSpPr/>
      </dsp:nvSpPr>
      <dsp:spPr>
        <a:xfrm>
          <a:off x="230841" y="173490"/>
          <a:ext cx="419711" cy="4197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3918DE2-D698-42C9-82DB-A59C8D922926}">
      <dsp:nvSpPr>
        <dsp:cNvPr id="0" name=""/>
        <dsp:cNvSpPr/>
      </dsp:nvSpPr>
      <dsp:spPr>
        <a:xfrm>
          <a:off x="881393" y="179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Key features inside the business environment  contribute to its market failure/success</a:t>
          </a:r>
        </a:p>
      </dsp:txBody>
      <dsp:txXfrm>
        <a:off x="881393" y="1790"/>
        <a:ext cx="6019118" cy="763111"/>
      </dsp:txXfrm>
    </dsp:sp>
    <dsp:sp modelId="{B296998E-67D9-453F-A5AB-1C851822BB07}">
      <dsp:nvSpPr>
        <dsp:cNvPr id="0" name=""/>
        <dsp:cNvSpPr/>
      </dsp:nvSpPr>
      <dsp:spPr>
        <a:xfrm>
          <a:off x="0" y="95568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80E79-C8CB-435C-ADC7-76466DB51971}">
      <dsp:nvSpPr>
        <dsp:cNvPr id="0" name=""/>
        <dsp:cNvSpPr/>
      </dsp:nvSpPr>
      <dsp:spPr>
        <a:xfrm>
          <a:off x="230841" y="1127380"/>
          <a:ext cx="419711" cy="419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0F67FC-87E6-425C-AB5B-1DE47170608E}">
      <dsp:nvSpPr>
        <dsp:cNvPr id="0" name=""/>
        <dsp:cNvSpPr/>
      </dsp:nvSpPr>
      <dsp:spPr>
        <a:xfrm>
          <a:off x="881393" y="95568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Resource distribution to meet the current challenges within its environment.</a:t>
          </a:r>
        </a:p>
      </dsp:txBody>
      <dsp:txXfrm>
        <a:off x="881393" y="955680"/>
        <a:ext cx="6019118" cy="763111"/>
      </dsp:txXfrm>
    </dsp:sp>
    <dsp:sp modelId="{6EAF4C47-F28B-410E-95BF-F8A884791710}">
      <dsp:nvSpPr>
        <dsp:cNvPr id="0" name=""/>
        <dsp:cNvSpPr/>
      </dsp:nvSpPr>
      <dsp:spPr>
        <a:xfrm>
          <a:off x="0" y="190956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9A2B3-0436-4B9B-8D0F-2A6BC68F9131}">
      <dsp:nvSpPr>
        <dsp:cNvPr id="0" name=""/>
        <dsp:cNvSpPr/>
      </dsp:nvSpPr>
      <dsp:spPr>
        <a:xfrm>
          <a:off x="230841" y="2081270"/>
          <a:ext cx="419711" cy="419711"/>
        </a:xfrm>
        <a:prstGeom prst="rect">
          <a:avLst/>
        </a:prstGeom>
        <a:solidFill>
          <a:schemeClr val="accent5">
            <a:hueOff val="850848"/>
            <a:satOff val="-9556"/>
            <a:lumOff val="-20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BF834FB-9051-4F20-8AEB-2080D064F1A6}">
      <dsp:nvSpPr>
        <dsp:cNvPr id="0" name=""/>
        <dsp:cNvSpPr/>
      </dsp:nvSpPr>
      <dsp:spPr>
        <a:xfrm>
          <a:off x="881393" y="190956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Competitive Strategy for Amazon to achieve its competitive edge  </a:t>
          </a:r>
        </a:p>
      </dsp:txBody>
      <dsp:txXfrm>
        <a:off x="881393" y="1909569"/>
        <a:ext cx="6019118" cy="763111"/>
      </dsp:txXfrm>
    </dsp:sp>
    <dsp:sp modelId="{B2F6D8E6-7720-4C51-B67C-9D0FD85916FB}">
      <dsp:nvSpPr>
        <dsp:cNvPr id="0" name=""/>
        <dsp:cNvSpPr/>
      </dsp:nvSpPr>
      <dsp:spPr>
        <a:xfrm>
          <a:off x="0" y="286345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1966-74DF-4624-A640-B12797A08630}">
      <dsp:nvSpPr>
        <dsp:cNvPr id="0" name=""/>
        <dsp:cNvSpPr/>
      </dsp:nvSpPr>
      <dsp:spPr>
        <a:xfrm>
          <a:off x="230841" y="3035159"/>
          <a:ext cx="419711" cy="419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06F3117-4960-483E-A14E-BA1DB76DB1BC}">
      <dsp:nvSpPr>
        <dsp:cNvPr id="0" name=""/>
        <dsp:cNvSpPr/>
      </dsp:nvSpPr>
      <dsp:spPr>
        <a:xfrm>
          <a:off x="881393" y="286345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Green Marketing strategies at Amazon</a:t>
          </a:r>
        </a:p>
      </dsp:txBody>
      <dsp:txXfrm>
        <a:off x="881393" y="2863459"/>
        <a:ext cx="6019118" cy="763111"/>
      </dsp:txXfrm>
    </dsp:sp>
    <dsp:sp modelId="{07A15DBA-4843-47F8-B5DB-77C685AF88DA}">
      <dsp:nvSpPr>
        <dsp:cNvPr id="0" name=""/>
        <dsp:cNvSpPr/>
      </dsp:nvSpPr>
      <dsp:spPr>
        <a:xfrm>
          <a:off x="0" y="3817348"/>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C7328E-C5E6-4059-9E5B-B04C109ED5A7}">
      <dsp:nvSpPr>
        <dsp:cNvPr id="0" name=""/>
        <dsp:cNvSpPr/>
      </dsp:nvSpPr>
      <dsp:spPr>
        <a:xfrm>
          <a:off x="230841" y="3989049"/>
          <a:ext cx="419711" cy="419711"/>
        </a:xfrm>
        <a:prstGeom prst="rect">
          <a:avLst/>
        </a:prstGeom>
        <a:solidFill>
          <a:schemeClr val="accent5">
            <a:hueOff val="1701696"/>
            <a:satOff val="-19113"/>
            <a:lumOff val="-407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E8433F8-494A-4323-8BF5-2049DAAECE76}">
      <dsp:nvSpPr>
        <dsp:cNvPr id="0" name=""/>
        <dsp:cNvSpPr/>
      </dsp:nvSpPr>
      <dsp:spPr>
        <a:xfrm>
          <a:off x="881393" y="3817348"/>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CSR strategies at Amazon</a:t>
          </a:r>
        </a:p>
      </dsp:txBody>
      <dsp:txXfrm>
        <a:off x="881393" y="3817348"/>
        <a:ext cx="6019118" cy="763111"/>
      </dsp:txXfrm>
    </dsp:sp>
    <dsp:sp modelId="{D19D2138-4371-4E7F-AAED-E6F3CC804544}">
      <dsp:nvSpPr>
        <dsp:cNvPr id="0" name=""/>
        <dsp:cNvSpPr/>
      </dsp:nvSpPr>
      <dsp:spPr>
        <a:xfrm>
          <a:off x="0" y="477302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8AD97-71E9-4A18-85E8-29BB932DFBB0}">
      <dsp:nvSpPr>
        <dsp:cNvPr id="0" name=""/>
        <dsp:cNvSpPr/>
      </dsp:nvSpPr>
      <dsp:spPr>
        <a:xfrm>
          <a:off x="230841" y="4942938"/>
          <a:ext cx="419711" cy="419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515C178-E031-4BF8-8B2E-A69130EFB5C0}">
      <dsp:nvSpPr>
        <dsp:cNvPr id="0" name=""/>
        <dsp:cNvSpPr/>
      </dsp:nvSpPr>
      <dsp:spPr>
        <a:xfrm>
          <a:off x="607764" y="477302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     Recommendations</a:t>
          </a:r>
        </a:p>
        <a:p>
          <a:pPr marL="0" lvl="0" indent="0" algn="l" defTabSz="711200">
            <a:lnSpc>
              <a:spcPct val="100000"/>
            </a:lnSpc>
            <a:spcBef>
              <a:spcPct val="0"/>
            </a:spcBef>
            <a:spcAft>
              <a:spcPct val="35000"/>
            </a:spcAft>
            <a:buNone/>
          </a:pPr>
          <a:r>
            <a:rPr lang="en-GB" sz="1600" kern="1200"/>
            <a:t>   </a:t>
          </a:r>
        </a:p>
      </dsp:txBody>
      <dsp:txXfrm>
        <a:off x="607764" y="4773029"/>
        <a:ext cx="6019118" cy="7631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58499-BB11-4D6E-AA15-4322D9FB1864}" type="datetimeFigureOut">
              <a:rPr lang="en-GB" smtClean="0"/>
              <a:t>14/07/2023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22BA56-59AB-462D-A100-ED19731E4B40}" type="slidenum">
              <a:rPr lang="en-GB" smtClean="0"/>
              <a:t>‹#›</a:t>
            </a:fld>
            <a:endParaRPr lang="en-GB"/>
          </a:p>
        </p:txBody>
      </p:sp>
    </p:spTree>
    <p:extLst>
      <p:ext uri="{BB962C8B-B14F-4D97-AF65-F5344CB8AC3E}">
        <p14:creationId xmlns:p14="http://schemas.microsoft.com/office/powerpoint/2010/main" val="74720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Amazon dominates e-commerce. Amazon must work hard to protect its brand image due to fierce competition. It prioritises client service and usability. Let's examine Amazon Porter's five forces model to understand how the industry affects it and how it responds. Amazon is diverse. Online video streaming, e-commerce marketplaces, and cloud service providers generate the most money, thus this analysis will focus on them. None of these enterprises reduces mass manufacturing costs through economies of scale. Thus, this component does not provide an entry barrier. Amazon is a market leader with a strong brand. It has enormous warehousing and delivery facilities and economies of scale. Large companies invest heavily in eCommerce solutions, customer service, logistics, and marketing. Thus, it is difficult for a company to overcome this brand image and become market leader. Due to low switching costs, tiny enterprises can attract a limited market. Amazon Porter's five forces study suggests that new entrants pose no threat to the company. </a:t>
            </a:r>
          </a:p>
          <a:p>
            <a:r>
              <a:rPr lang="en-GB" dirty="0"/>
              <a:t>Amazon's competitors illustrate that online retail competition is growing swiftly. Due to cheap switching costs, small brands and startups are growing as the market expands. Walmart, Flipkart, Alibaba, eBay, and Amazon compete fiercely. Amazon has size and significant investment possibilities.</a:t>
            </a:r>
          </a:p>
          <a:p>
            <a:r>
              <a:rPr lang="en-GB" dirty="0"/>
              <a:t>Customers have the ability to access accurate data on online resources, electronic devices, and various other items. In the framework of the Five Forces paradigm, this external factor impacts Amazon's customers' capacity to identify alternatives to its items. The cheap cost of switching make it easier for people to migrate from Amazon to Walmart. Customers can switch companies due to the large availability of substitutes. Walmart stores are an alternative to Amazon's online store. Amazon must consider purchasers' significant bargaining power when tackling business difficulties, according to this Five Forces research.</a:t>
            </a:r>
          </a:p>
          <a:p>
            <a:r>
              <a:rPr lang="en-GB" dirty="0"/>
              <a:t>Amazon eCommerce products are controlled by suppliers. Amazon uses cloud computing hardware and software. Amazon Porter's five forces approach considers supplier bargaining power modest. Small manufacturers, modest forward integration, and supplier scale drive this force. Due to its size and supplier switching ease, Amazon controls the supply chain.</a:t>
            </a:r>
          </a:p>
          <a:p>
            <a:r>
              <a:rPr lang="en-GB" dirty="0"/>
              <a:t>Amazon's methods counter the threat of substitutes. Customers can readily switch suppliers in this Five Forces analysis because to cheap switching costs. Consumers can easily choose Walmart or other retailers over Amazon. Substitutes' high availability and inexpensive prices further impact the organisation. Thus, Amazon's Five Forces research shows that substitution is one of its long-term strategy.</a:t>
            </a:r>
          </a:p>
        </p:txBody>
      </p:sp>
      <p:sp>
        <p:nvSpPr>
          <p:cNvPr id="4" name="Slide Number Placeholder 3"/>
          <p:cNvSpPr>
            <a:spLocks noGrp="1"/>
          </p:cNvSpPr>
          <p:nvPr>
            <p:ph type="sldNum" sz="quarter" idx="5"/>
          </p:nvPr>
        </p:nvSpPr>
        <p:spPr/>
        <p:txBody>
          <a:bodyPr/>
          <a:lstStyle/>
          <a:p>
            <a:fld id="{7D22BA56-59AB-462D-A100-ED19731E4B40}" type="slidenum">
              <a:rPr lang="en-GB" smtClean="0"/>
              <a:t>5</a:t>
            </a:fld>
            <a:endParaRPr lang="en-GB"/>
          </a:p>
        </p:txBody>
      </p:sp>
    </p:spTree>
    <p:extLst>
      <p:ext uri="{BB962C8B-B14F-4D97-AF65-F5344CB8AC3E}">
        <p14:creationId xmlns:p14="http://schemas.microsoft.com/office/powerpoint/2010/main" val="3898256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0CC1D-1967-8921-B5A5-A2A8FE74F7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6CC982-B5C6-747B-0088-CE6D4612B2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75BA25-7046-5D56-87D0-7392BD918850}"/>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6931CDF0-3061-0222-CA4E-CF697894A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2169-597A-A9CA-C8A1-8AD0EEDEC75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8790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3EBE-8C2C-1FD3-040B-DFD00A892C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91A2D6-2A71-5C10-CF5E-D48830D3A2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EF96D-4D09-3CA6-613A-47EA8721E9C2}"/>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DC5B869E-047D-1F28-C8FC-E65DB7177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393BDB-C135-516B-D8C5-3E406B4BCF5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5743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9959A-8787-02AF-C159-062B165E2A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57A3D9-DD5A-3DDF-9C98-295EFE0A74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99CC2A-8653-7113-37A2-A61620BEEF39}"/>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7EFB75D5-F6B9-A20A-5A41-A07DA98DB1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A7E9C1-604F-6F7C-EE61-98EC04702DD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48804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2EB7-E5FA-04FD-D5C6-B4F0BDF74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979A7D-D77F-8138-B7FD-92B10B2740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9D6976-C912-0051-CD2B-31E972481A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859CA5-1AFD-8463-4093-0008A7DE0322}"/>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6" name="Footer Placeholder 5">
            <a:extLst>
              <a:ext uri="{FF2B5EF4-FFF2-40B4-BE49-F238E27FC236}">
                <a16:creationId xmlns:a16="http://schemas.microsoft.com/office/drawing/2014/main" id="{9A85086C-EB18-EAE0-8E83-106AF83725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EA72EF-523B-4A3B-5B43-C3B13A0D5D4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5492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2DD0-E3BB-2E60-E03C-1DA145239E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224FC-EAA3-7D17-4999-1E64D2DE1F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D6DFC8-B85B-BAFF-263F-ED4D7A1024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87AF5-EDA3-C52B-18C1-0DE125E35E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332C3-978A-9D9A-1F76-C3066F715B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3206C5-2780-F0F9-903E-1F5D2E0CDA0E}"/>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8" name="Footer Placeholder 7">
            <a:extLst>
              <a:ext uri="{FF2B5EF4-FFF2-40B4-BE49-F238E27FC236}">
                <a16:creationId xmlns:a16="http://schemas.microsoft.com/office/drawing/2014/main" id="{3235D9EC-977C-A6D6-34FE-F6A682CAC5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4BBEB4-F5FB-0685-9EDB-2F337283861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5322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77BD-07E1-504A-C4CD-4DED626AD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65F6E6-9B70-E200-0474-85D385DF8C83}"/>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4" name="Footer Placeholder 3">
            <a:extLst>
              <a:ext uri="{FF2B5EF4-FFF2-40B4-BE49-F238E27FC236}">
                <a16:creationId xmlns:a16="http://schemas.microsoft.com/office/drawing/2014/main" id="{DD19B4FA-C105-5BCB-12EB-3235C610B8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6F3DE2-431B-F2D8-AF4D-1D70BDD5DC69}"/>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1055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11586-69CE-CBF0-CA83-639A31B08420}"/>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3" name="Footer Placeholder 2">
            <a:extLst>
              <a:ext uri="{FF2B5EF4-FFF2-40B4-BE49-F238E27FC236}">
                <a16:creationId xmlns:a16="http://schemas.microsoft.com/office/drawing/2014/main" id="{A5679018-4879-8AF2-2595-AE68F8194E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927842-0AA4-402E-1612-1EF316645266}"/>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9317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9938-0203-01B3-B8AD-E70A7AF24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F685FC-8366-1FFD-873F-F67B1E64C2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FAA0B7-53BC-D9F4-3976-3516E80246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A14E07-1EDE-4975-EA5F-BD40050E3B13}"/>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6" name="Footer Placeholder 5">
            <a:extLst>
              <a:ext uri="{FF2B5EF4-FFF2-40B4-BE49-F238E27FC236}">
                <a16:creationId xmlns:a16="http://schemas.microsoft.com/office/drawing/2014/main" id="{BA315BE1-C1EC-8B5C-45C4-07DC55CE3F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6F7F28-8170-65EB-E60B-8D95DDD0B42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956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297D-38EA-F4DD-A0B7-79C1618CB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748B98-D24A-F5BE-F2D1-DBA8E48A04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C2CF5C-868C-493D-9683-C9AB8F07CC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02831-4525-5EC2-4ECB-EEDB885F8CA7}"/>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6" name="Footer Placeholder 5">
            <a:extLst>
              <a:ext uri="{FF2B5EF4-FFF2-40B4-BE49-F238E27FC236}">
                <a16:creationId xmlns:a16="http://schemas.microsoft.com/office/drawing/2014/main" id="{E831E6ED-2C6A-774D-3B59-099BE48E84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22B6A-2027-7EBB-1038-97D9B401E131}"/>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0292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6928-8D24-680B-DA7E-3F38EB6141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98C393-8CA4-C881-EECF-8AFD40DC84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E85DB-CCCB-4366-BDE1-F452A1DFEEDB}"/>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A24B3157-C882-09C8-E71B-8CD80888A8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F75F26-56C7-4727-FF02-DB1F03B7431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6116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305F40-1569-6E1D-6581-24D37554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94E956-E5C3-25F4-AAD4-A129726F11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B0DE3-D3D7-940A-BC40-8BAB54CD9397}"/>
              </a:ext>
            </a:extLst>
          </p:cNvPr>
          <p:cNvSpPr>
            <a:spLocks noGrp="1"/>
          </p:cNvSpPr>
          <p:nvPr>
            <p:ph type="dt" sz="half" idx="10"/>
          </p:nvPr>
        </p:nvSpPr>
        <p:spPr/>
        <p:txBody>
          <a:body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BAA3AF4C-BFDB-BF03-EF43-C563D1F3B1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AE54-4F56-C22D-0CBB-803FDE63987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42121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5CAB3D-0EB7-E121-44FB-A51D82CC57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807B1-BFF4-5FE6-73AC-1F3A32A38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817AC-3079-0DAC-5529-9F598975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91109-F4F8-4597-962C-A4F4B7960636}" type="datetimeFigureOut">
              <a:rPr lang="en-US" smtClean="0"/>
              <a:t>7/14/2023</a:t>
            </a:fld>
            <a:endParaRPr lang="en-US"/>
          </a:p>
        </p:txBody>
      </p:sp>
      <p:sp>
        <p:nvSpPr>
          <p:cNvPr id="5" name="Footer Placeholder 4">
            <a:extLst>
              <a:ext uri="{FF2B5EF4-FFF2-40B4-BE49-F238E27FC236}">
                <a16:creationId xmlns:a16="http://schemas.microsoft.com/office/drawing/2014/main" id="{E8539830-09F9-E4F2-84B6-FD7C3E928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997B601-0CFE-FBE9-0A2E-96220F1965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378482009"/>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nbc.com/todd-wasserm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usinessinsider.com/amazon-creating-fleet-of-electric-delivery-vehicles-rivian-2020-2?r=US&amp;IR=T#amazon-says-its-rivian-electric-delivery-vans-now-make-up-1000-vehicles-in-its-delivery-fleet-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hargedretail.co.uk/2022/09/29/amazon-invests-more-than-400m-in-cutting-edge-robotic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ieldify.com/blog/amazon-competitor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hyperlink" Target="https://sustainability.aboutamazon.com/"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argedretail.co.uk/2022/09/29/amazon-invests-more-than-400m-in-cutting-edge-robotics/" TargetMode="External"/><Relationship Id="rId2" Type="http://schemas.openxmlformats.org/officeDocument/2006/relationships/hyperlink" Target="https://www.businessinsider.com/amazon-creating-fleet-of-electric-delivery-vehicles-rivian-2020-2?r=US&amp;IR=T" TargetMode="External"/><Relationship Id="rId1" Type="http://schemas.openxmlformats.org/officeDocument/2006/relationships/slideLayout" Target="../slideLayouts/slideLayout2.xml"/><Relationship Id="rId4" Type="http://schemas.openxmlformats.org/officeDocument/2006/relationships/hyperlink" Target="https://sustainability.about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cnbc.com/todd-wasserman/" TargetMode="External"/><Relationship Id="rId2" Type="http://schemas.openxmlformats.org/officeDocument/2006/relationships/hyperlink" Target="https://www.yieldify.com/blog/amazon-competitors/" TargetMode="External"/><Relationship Id="rId1" Type="http://schemas.openxmlformats.org/officeDocument/2006/relationships/slideLayout" Target="../slideLayouts/slideLayout2.xml"/><Relationship Id="rId5" Type="http://schemas.openxmlformats.org/officeDocument/2006/relationships/hyperlink" Target="https://doi.org/10.4018/978-1-7998-8169-8.ch003" TargetMode="External"/><Relationship Id="rId4" Type="http://schemas.openxmlformats.org/officeDocument/2006/relationships/hyperlink" Target="https://www.cnbc.com/2021/08/29/amazons-biggest-hardest-to-solve-esg-issue-may-be-its-own-workers.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co.uk: Amazon.co.uk eGift Card -Amazon Logo Squid-Print: Gift Cards">
            <a:extLst>
              <a:ext uri="{FF2B5EF4-FFF2-40B4-BE49-F238E27FC236}">
                <a16:creationId xmlns:a16="http://schemas.microsoft.com/office/drawing/2014/main" id="{E154C1CC-D439-B456-924D-1DAD94FFDC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63" r="8994" b="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5C24C-D880-82F0-7126-7DA909929463}"/>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Marketing Management</a:t>
            </a:r>
          </a:p>
        </p:txBody>
      </p:sp>
      <p:sp>
        <p:nvSpPr>
          <p:cNvPr id="3" name="Subtitle 2">
            <a:extLst>
              <a:ext uri="{FF2B5EF4-FFF2-40B4-BE49-F238E27FC236}">
                <a16:creationId xmlns:a16="http://schemas.microsoft.com/office/drawing/2014/main" id="{C1C6E6F1-F721-D34B-4EC3-ED63C05846CC}"/>
              </a:ext>
            </a:extLst>
          </p:cNvPr>
          <p:cNvSpPr>
            <a:spLocks noGrp="1"/>
          </p:cNvSpPr>
          <p:nvPr>
            <p:ph type="subTitle" idx="1"/>
          </p:nvPr>
        </p:nvSpPr>
        <p:spPr>
          <a:xfrm>
            <a:off x="487919" y="4872922"/>
            <a:ext cx="4023359" cy="1208141"/>
          </a:xfrm>
        </p:spPr>
        <p:txBody>
          <a:bodyPr vert="horz" lIns="91440" tIns="45720" rIns="91440" bIns="45720" rtlCol="0" anchor="t">
            <a:normAutofit fontScale="77500" lnSpcReduction="20000"/>
          </a:bodyPr>
          <a:lstStyle/>
          <a:p>
            <a:pPr algn="l"/>
            <a:r>
              <a:rPr lang="en-GB" sz="1400">
                <a:solidFill>
                  <a:schemeClr val="bg1"/>
                </a:solidFill>
              </a:rPr>
              <a:t>Amazon Case study </a:t>
            </a:r>
          </a:p>
          <a:p>
            <a:pPr algn="l"/>
            <a:r>
              <a:rPr lang="en-GB" sz="1400">
                <a:solidFill>
                  <a:schemeClr val="bg1"/>
                </a:solidFill>
              </a:rPr>
              <a:t>LCMB_7001_BIRM</a:t>
            </a:r>
          </a:p>
          <a:p>
            <a:pPr algn="l"/>
            <a:r>
              <a:rPr lang="en-GB" sz="1400">
                <a:solidFill>
                  <a:schemeClr val="bg1"/>
                </a:solidFill>
              </a:rPr>
              <a:t>Mangala </a:t>
            </a:r>
            <a:r>
              <a:rPr lang="en-GB" sz="1400" err="1">
                <a:solidFill>
                  <a:schemeClr val="bg1"/>
                </a:solidFill>
              </a:rPr>
              <a:t>Kalahe</a:t>
            </a:r>
            <a:r>
              <a:rPr lang="en-GB" sz="1400">
                <a:solidFill>
                  <a:schemeClr val="bg1"/>
                </a:solidFill>
              </a:rPr>
              <a:t> Weerasinghe </a:t>
            </a:r>
            <a:r>
              <a:rPr lang="en-GB" sz="1400" err="1">
                <a:solidFill>
                  <a:schemeClr val="bg1"/>
                </a:solidFill>
              </a:rPr>
              <a:t>Hettiarachchige</a:t>
            </a:r>
            <a:endParaRPr lang="en-GB" sz="1400">
              <a:solidFill>
                <a:schemeClr val="bg1"/>
              </a:solidFill>
            </a:endParaRPr>
          </a:p>
          <a:p>
            <a:pPr algn="l"/>
            <a:r>
              <a:rPr lang="en-GB" sz="1400">
                <a:solidFill>
                  <a:schemeClr val="bg1"/>
                </a:solidFill>
              </a:rPr>
              <a:t>(2021927)</a:t>
            </a:r>
            <a:endParaRPr lang="en-GB" sz="1400">
              <a:solidFill>
                <a:schemeClr val="bg1"/>
              </a:solidFill>
              <a:ea typeface="Calibri"/>
              <a:cs typeface="Calibri"/>
            </a:endParaRPr>
          </a:p>
          <a:p>
            <a:pPr algn="l"/>
            <a:r>
              <a:rPr lang="en-GB" sz="1400">
                <a:solidFill>
                  <a:schemeClr val="bg1"/>
                </a:solidFill>
                <a:ea typeface="Calibri"/>
                <a:cs typeface="Calibri"/>
              </a:rPr>
              <a:t>Lecturer Prof. Denis </a:t>
            </a:r>
            <a:r>
              <a:rPr lang="en-GB" sz="1400" err="1">
                <a:solidFill>
                  <a:schemeClr val="bg1"/>
                </a:solidFill>
                <a:ea typeface="Calibri"/>
                <a:cs typeface="Calibri"/>
              </a:rPr>
              <a:t>pepple</a:t>
            </a:r>
            <a:r>
              <a:rPr lang="en-GB" sz="1400">
                <a:solidFill>
                  <a:schemeClr val="bg1"/>
                </a:solidFill>
                <a:ea typeface="Calibri"/>
                <a:cs typeface="Calibri"/>
              </a:rPr>
              <a:t> / </a:t>
            </a:r>
            <a:r>
              <a:rPr lang="en-GB" sz="1400" err="1">
                <a:solidFill>
                  <a:schemeClr val="bg1"/>
                </a:solidFill>
                <a:ea typeface="Calibri"/>
                <a:cs typeface="Calibri"/>
              </a:rPr>
              <a:t>Masud</a:t>
            </a:r>
            <a:r>
              <a:rPr lang="en-GB" sz="1400">
                <a:solidFill>
                  <a:schemeClr val="bg1"/>
                </a:solidFill>
                <a:ea typeface="Calibri"/>
                <a:cs typeface="Calibri"/>
              </a:rPr>
              <a:t> Ibrahim</a:t>
            </a:r>
          </a:p>
          <a:p>
            <a:pPr algn="l"/>
            <a:endParaRPr lang="en-GB" sz="1200" b="1">
              <a:solidFill>
                <a:srgbClr val="373A3C"/>
              </a:solidFill>
              <a:latin typeface="Arial" panose="020B0604020202020204" pitchFamily="34" charset="0"/>
              <a:ea typeface="Calibri"/>
              <a:cs typeface="Arial" panose="020B0604020202020204" pitchFamily="34" charset="0"/>
            </a:endParaRPr>
          </a:p>
          <a:p>
            <a:pPr algn="l"/>
            <a:endParaRPr lang="en-GB" sz="1200" b="1">
              <a:solidFill>
                <a:srgbClr val="373A3C"/>
              </a:solidFill>
              <a:latin typeface="Arial" panose="020B0604020202020204" pitchFamily="34" charset="0"/>
              <a:ea typeface="Calibri"/>
              <a:cs typeface="Arial" panose="020B0604020202020204" pitchFamily="34" charset="0"/>
            </a:endParaRPr>
          </a:p>
          <a:p>
            <a:pPr algn="l"/>
            <a:endParaRPr lang="en-GB" sz="1200" b="1">
              <a:solidFill>
                <a:srgbClr val="373A3C"/>
              </a:solidFill>
              <a:latin typeface="Arial" panose="020B0604020202020204" pitchFamily="34" charset="0"/>
              <a:ea typeface="Calibri"/>
              <a:cs typeface="Arial" panose="020B0604020202020204" pitchFamily="34" charset="0"/>
            </a:endParaRPr>
          </a:p>
          <a:p>
            <a:pPr algn="l"/>
            <a:endParaRPr lang="en-GB" sz="1200" b="1">
              <a:solidFill>
                <a:srgbClr val="373A3C"/>
              </a:solidFill>
              <a:latin typeface="Arial" panose="020B0604020202020204" pitchFamily="34" charset="0"/>
              <a:ea typeface="Calibri"/>
              <a:cs typeface="Arial" panose="020B0604020202020204" pitchFamily="34" charset="0"/>
            </a:endParaRPr>
          </a:p>
          <a:p>
            <a:pPr algn="l"/>
            <a:endParaRPr lang="en-GB" sz="1200">
              <a:solidFill>
                <a:schemeClr val="bg1"/>
              </a:solidFill>
              <a:latin typeface="Arial" panose="020B0604020202020204" pitchFamily="34" charset="0"/>
              <a:ea typeface="Calibri"/>
              <a:cs typeface="Arial" panose="020B0604020202020204" pitchFamily="34" charset="0"/>
            </a:endParaRPr>
          </a:p>
          <a:p>
            <a:pPr algn="l"/>
            <a:endParaRPr lang="en-GB" sz="1400">
              <a:solidFill>
                <a:schemeClr val="bg1"/>
              </a:solidFill>
              <a:ea typeface="Calibri"/>
              <a:cs typeface="Calibri"/>
            </a:endParaRPr>
          </a:p>
          <a:p>
            <a:pPr algn="l"/>
            <a:endParaRPr lang="en-GB" sz="1400">
              <a:solidFill>
                <a:schemeClr val="bg1"/>
              </a:solidFill>
              <a:ea typeface="Calibri"/>
              <a:cs typeface="Calibri"/>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426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23D55-0F24-43E7-A293-162451D59EC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Contents</a:t>
            </a:r>
          </a:p>
        </p:txBody>
      </p:sp>
      <p:pic>
        <p:nvPicPr>
          <p:cNvPr id="7" name="Graphic 6" descr="Books">
            <a:extLst>
              <a:ext uri="{FF2B5EF4-FFF2-40B4-BE49-F238E27FC236}">
                <a16:creationId xmlns:a16="http://schemas.microsoft.com/office/drawing/2014/main" id="{C1396BB1-96CF-0164-73E9-CEC8521B9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CAA24E5-5E7D-4D4F-D44A-C6086A861CF3}"/>
              </a:ext>
            </a:extLst>
          </p:cNvPr>
          <p:cNvSpPr>
            <a:spLocks noGrp="1"/>
          </p:cNvSpPr>
          <p:nvPr>
            <p:ph idx="1"/>
          </p:nvPr>
        </p:nvSpPr>
        <p:spPr>
          <a:xfrm>
            <a:off x="6090574" y="2421682"/>
            <a:ext cx="4977578" cy="3639289"/>
          </a:xfrm>
        </p:spPr>
        <p:txBody>
          <a:bodyPr anchor="ctr">
            <a:normAutofit fontScale="92500" lnSpcReduction="20000"/>
          </a:bodyPr>
          <a:lstStyle/>
          <a:p>
            <a:r>
              <a:rPr lang="en-GB" sz="1800">
                <a:solidFill>
                  <a:schemeClr val="tx2"/>
                </a:solidFill>
              </a:rPr>
              <a:t>Introduction</a:t>
            </a:r>
          </a:p>
          <a:p>
            <a:r>
              <a:rPr lang="en-GB" sz="1800">
                <a:solidFill>
                  <a:schemeClr val="tx2"/>
                </a:solidFill>
              </a:rPr>
              <a:t>Amazon: Brief</a:t>
            </a:r>
          </a:p>
          <a:p>
            <a:r>
              <a:rPr lang="en-GB" sz="1800">
                <a:solidFill>
                  <a:schemeClr val="tx2"/>
                </a:solidFill>
              </a:rPr>
              <a:t> Potter's five forces analysis for Amazon</a:t>
            </a:r>
          </a:p>
          <a:p>
            <a:r>
              <a:rPr lang="en-GB" sz="1800">
                <a:solidFill>
                  <a:schemeClr val="tx2"/>
                </a:solidFill>
              </a:rPr>
              <a:t>4Ps analysis for Amazon</a:t>
            </a:r>
          </a:p>
          <a:p>
            <a:r>
              <a:rPr lang="en-GB" sz="1800">
                <a:solidFill>
                  <a:schemeClr val="tx2"/>
                </a:solidFill>
              </a:rPr>
              <a:t>SWOT analysis for Amazon</a:t>
            </a:r>
          </a:p>
          <a:p>
            <a:r>
              <a:rPr lang="en-GB" sz="1800">
                <a:solidFill>
                  <a:schemeClr val="tx2"/>
                </a:solidFill>
              </a:rPr>
              <a:t>Post Pandemic changes</a:t>
            </a:r>
          </a:p>
          <a:p>
            <a:r>
              <a:rPr lang="en-GB" sz="1800">
                <a:solidFill>
                  <a:schemeClr val="tx2"/>
                </a:solidFill>
              </a:rPr>
              <a:t>Resource distribution </a:t>
            </a:r>
          </a:p>
          <a:p>
            <a:r>
              <a:rPr lang="en-GB" sz="1800">
                <a:solidFill>
                  <a:schemeClr val="tx2"/>
                </a:solidFill>
              </a:rPr>
              <a:t>Competitive Strategy </a:t>
            </a:r>
          </a:p>
          <a:p>
            <a:r>
              <a:rPr lang="en-GB" sz="1800">
                <a:solidFill>
                  <a:schemeClr val="tx2"/>
                </a:solidFill>
              </a:rPr>
              <a:t>Green Marketing and CSR</a:t>
            </a:r>
          </a:p>
          <a:p>
            <a:r>
              <a:rPr lang="en-GB" sz="1800">
                <a:solidFill>
                  <a:schemeClr val="tx2"/>
                </a:solidFill>
              </a:rPr>
              <a:t>Conclusion and recommendation</a:t>
            </a:r>
          </a:p>
          <a:p>
            <a:r>
              <a:rPr lang="en-GB" sz="1800">
                <a:solidFill>
                  <a:schemeClr val="tx2"/>
                </a:solidFill>
              </a:rPr>
              <a:t>References</a:t>
            </a:r>
          </a:p>
          <a:p>
            <a:endParaRPr lang="en-GB" sz="1100">
              <a:solidFill>
                <a:schemeClr val="tx2"/>
              </a:solidFill>
            </a:endParaRPr>
          </a:p>
          <a:p>
            <a:endParaRPr lang="en-GB" sz="11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0816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29A25-8350-16E5-32AE-527AD33159AC}"/>
              </a:ext>
            </a:extLst>
          </p:cNvPr>
          <p:cNvSpPr>
            <a:spLocks noGrp="1"/>
          </p:cNvSpPr>
          <p:nvPr>
            <p:ph type="title"/>
          </p:nvPr>
        </p:nvSpPr>
        <p:spPr>
          <a:xfrm>
            <a:off x="635000" y="640823"/>
            <a:ext cx="3418659" cy="5583148"/>
          </a:xfrm>
        </p:spPr>
        <p:txBody>
          <a:bodyPr anchor="ctr">
            <a:normAutofit/>
          </a:bodyPr>
          <a:lstStyle/>
          <a:p>
            <a:r>
              <a:rPr lang="en-GB" sz="5000"/>
              <a:t>Introduction</a:t>
            </a:r>
            <a:br>
              <a:rPr lang="en-GB" sz="5000"/>
            </a:br>
            <a:br>
              <a:rPr lang="en-GB" sz="5000"/>
            </a:br>
            <a:r>
              <a:rPr lang="en-GB" sz="2400"/>
              <a:t>This presentation is to produce a complete market analysis for Amazon. The market analysis will address the following areas:</a:t>
            </a:r>
            <a:br>
              <a:rPr lang="en-US" sz="2400"/>
            </a:br>
            <a:endParaRPr lang="en-GB" sz="50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E2591F-917C-BAD4-254E-DF07A9EE124C}"/>
              </a:ext>
            </a:extLst>
          </p:cNvPr>
          <p:cNvGraphicFramePr>
            <a:graphicFrameLocks noGrp="1"/>
          </p:cNvGraphicFramePr>
          <p:nvPr>
            <p:ph idx="1"/>
            <p:extLst>
              <p:ext uri="{D42A27DB-BD31-4B8C-83A1-F6EECF244321}">
                <p14:modId xmlns:p14="http://schemas.microsoft.com/office/powerpoint/2010/main" val="10836060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7419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s Emergence into Paid Advertising - Business Tech Today">
            <a:extLst>
              <a:ext uri="{FF2B5EF4-FFF2-40B4-BE49-F238E27FC236}">
                <a16:creationId xmlns:a16="http://schemas.microsoft.com/office/drawing/2014/main" id="{7269F997-4AB8-222D-F3D4-7B8E5B9B3A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88"/>
          <a:stretch/>
        </p:blipFill>
        <p:spPr bwMode="auto">
          <a:xfrm>
            <a:off x="321754" y="10"/>
            <a:ext cx="725272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C382D2-01FF-0E43-C914-992D523730F0}"/>
              </a:ext>
            </a:extLst>
          </p:cNvPr>
          <p:cNvSpPr>
            <a:spLocks noGrp="1"/>
          </p:cNvSpPr>
          <p:nvPr>
            <p:ph idx="1"/>
          </p:nvPr>
        </p:nvSpPr>
        <p:spPr>
          <a:xfrm>
            <a:off x="7577521" y="407475"/>
            <a:ext cx="4292726" cy="6043049"/>
          </a:xfrm>
        </p:spPr>
        <p:txBody>
          <a:bodyPr vert="horz" lIns="91440" tIns="45720" rIns="91440" bIns="45720" rtlCol="0" anchor="t">
            <a:normAutofit/>
          </a:bodyPr>
          <a:lstStyle/>
          <a:p>
            <a:pPr marL="0" indent="0">
              <a:lnSpc>
                <a:spcPct val="150000"/>
              </a:lnSpc>
              <a:buNone/>
            </a:pPr>
            <a:r>
              <a:rPr lang="en-GB" sz="1800" kern="100">
                <a:effectLst/>
                <a:latin typeface="Calibri" panose="020F0502020204030204" pitchFamily="34" charset="0"/>
                <a:ea typeface="DengXian" panose="02010600030101010101" pitchFamily="2" charset="-122"/>
                <a:cs typeface="Arial" panose="020B0604020202020204" pitchFamily="34" charset="0"/>
              </a:rPr>
              <a:t>Online retail is dominated by Amazon. In recent years, the firm has undergone a major transformation that has boosted internet retail. Amazon’s  statistics revealed that  the company's disruptive power has profoundly changed the eCommerce business. Amazon increased recruiting amid the COVID-19 pandemic and had record profits for its commodities and cloud services despite postponing Prime Day to October 2020.</a:t>
            </a:r>
          </a:p>
          <a:p>
            <a:pPr marL="0" indent="0">
              <a:lnSpc>
                <a:spcPct val="150000"/>
              </a:lnSpc>
              <a:buNone/>
            </a:pPr>
            <a:r>
              <a:rPr lang="en-GB" sz="2200">
                <a:latin typeface="Arial"/>
                <a:cs typeface="Arial"/>
              </a:rPr>
              <a:t>(</a:t>
            </a:r>
            <a:r>
              <a:rPr lang="en-GB" sz="2200" b="0" i="0">
                <a:solidFill>
                  <a:srgbClr val="222222"/>
                </a:solidFill>
                <a:effectLst/>
                <a:latin typeface="Arial"/>
                <a:cs typeface="Arial"/>
              </a:rPr>
              <a:t>Zhou,2023, </a:t>
            </a:r>
            <a:r>
              <a:rPr lang="en-GB" sz="2200" b="0" i="0" err="1">
                <a:solidFill>
                  <a:srgbClr val="222222"/>
                </a:solidFill>
                <a:effectLst/>
                <a:latin typeface="Arial"/>
                <a:cs typeface="Arial"/>
              </a:rPr>
              <a:t>Alshmrani</a:t>
            </a:r>
            <a:r>
              <a:rPr lang="en-GB" sz="2200" b="0" i="0">
                <a:solidFill>
                  <a:srgbClr val="222222"/>
                </a:solidFill>
                <a:effectLst/>
                <a:latin typeface="Arial"/>
                <a:cs typeface="Arial"/>
              </a:rPr>
              <a:t>, 2021).</a:t>
            </a:r>
            <a:endParaRPr lang="en-GB" sz="2200">
              <a:latin typeface="Arial"/>
              <a:cs typeface="Arial"/>
            </a:endParaRPr>
          </a:p>
          <a:p>
            <a:endParaRPr lang="en-GB" sz="1700"/>
          </a:p>
          <a:p>
            <a:endParaRPr lang="en-GB" sz="1700"/>
          </a:p>
        </p:txBody>
      </p:sp>
    </p:spTree>
    <p:extLst>
      <p:ext uri="{BB962C8B-B14F-4D97-AF65-F5344CB8AC3E}">
        <p14:creationId xmlns:p14="http://schemas.microsoft.com/office/powerpoint/2010/main" val="2426335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70">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0F173-D116-B0E1-A08E-51288242D01A}"/>
              </a:ext>
            </a:extLst>
          </p:cNvPr>
          <p:cNvSpPr>
            <a:spLocks noGrp="1"/>
          </p:cNvSpPr>
          <p:nvPr>
            <p:ph type="title"/>
          </p:nvPr>
        </p:nvSpPr>
        <p:spPr>
          <a:xfrm>
            <a:off x="252056" y="126701"/>
            <a:ext cx="11095648" cy="1076914"/>
          </a:xfrm>
        </p:spPr>
        <p:txBody>
          <a:bodyPr anchor="ctr">
            <a:normAutofit/>
          </a:bodyPr>
          <a:lstStyle/>
          <a:p>
            <a:r>
              <a:rPr lang="en-GB" sz="2200"/>
              <a:t>Key factors within the business environment  which has an impact on  its market failure/success: Potter's five forces analysis for Amazon</a:t>
            </a:r>
            <a:br>
              <a:rPr lang="en-GB" sz="2200"/>
            </a:br>
            <a:endParaRPr lang="en-GB" sz="2200"/>
          </a:p>
        </p:txBody>
      </p:sp>
      <p:sp>
        <p:nvSpPr>
          <p:cNvPr id="18" name="Rectangle 1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Table 11">
            <a:extLst>
              <a:ext uri="{FF2B5EF4-FFF2-40B4-BE49-F238E27FC236}">
                <a16:creationId xmlns:a16="http://schemas.microsoft.com/office/drawing/2014/main" id="{194D2E95-1B5B-E93A-7A54-963140582E90}"/>
              </a:ext>
            </a:extLst>
          </p:cNvPr>
          <p:cNvGraphicFramePr>
            <a:graphicFrameLocks noGrp="1"/>
          </p:cNvGraphicFramePr>
          <p:nvPr>
            <p:ph idx="1"/>
            <p:extLst>
              <p:ext uri="{D42A27DB-BD31-4B8C-83A1-F6EECF244321}">
                <p14:modId xmlns:p14="http://schemas.microsoft.com/office/powerpoint/2010/main" val="2535958823"/>
              </p:ext>
            </p:extLst>
          </p:nvPr>
        </p:nvGraphicFramePr>
        <p:xfrm>
          <a:off x="250532" y="832069"/>
          <a:ext cx="11486186" cy="5792849"/>
        </p:xfrm>
        <a:graphic>
          <a:graphicData uri="http://schemas.openxmlformats.org/drawingml/2006/table">
            <a:tbl>
              <a:tblPr firstRow="1" bandRow="1">
                <a:noFill/>
                <a:tableStyleId>{5C22544A-7EE6-4342-B048-85BDC9FD1C3A}</a:tableStyleId>
              </a:tblPr>
              <a:tblGrid>
                <a:gridCol w="1901203">
                  <a:extLst>
                    <a:ext uri="{9D8B030D-6E8A-4147-A177-3AD203B41FA5}">
                      <a16:colId xmlns:a16="http://schemas.microsoft.com/office/drawing/2014/main" val="2404071060"/>
                    </a:ext>
                  </a:extLst>
                </a:gridCol>
                <a:gridCol w="2444388">
                  <a:extLst>
                    <a:ext uri="{9D8B030D-6E8A-4147-A177-3AD203B41FA5}">
                      <a16:colId xmlns:a16="http://schemas.microsoft.com/office/drawing/2014/main" val="2124689971"/>
                    </a:ext>
                  </a:extLst>
                </a:gridCol>
                <a:gridCol w="2536766">
                  <a:extLst>
                    <a:ext uri="{9D8B030D-6E8A-4147-A177-3AD203B41FA5}">
                      <a16:colId xmlns:a16="http://schemas.microsoft.com/office/drawing/2014/main" val="3673356495"/>
                    </a:ext>
                  </a:extLst>
                </a:gridCol>
                <a:gridCol w="2014718">
                  <a:extLst>
                    <a:ext uri="{9D8B030D-6E8A-4147-A177-3AD203B41FA5}">
                      <a16:colId xmlns:a16="http://schemas.microsoft.com/office/drawing/2014/main" val="1404799617"/>
                    </a:ext>
                  </a:extLst>
                </a:gridCol>
                <a:gridCol w="2589111">
                  <a:extLst>
                    <a:ext uri="{9D8B030D-6E8A-4147-A177-3AD203B41FA5}">
                      <a16:colId xmlns:a16="http://schemas.microsoft.com/office/drawing/2014/main" val="4037201196"/>
                    </a:ext>
                  </a:extLst>
                </a:gridCol>
              </a:tblGrid>
              <a:tr h="1249337">
                <a:tc>
                  <a:txBody>
                    <a:bodyPr/>
                    <a:lstStyle/>
                    <a:p>
                      <a:r>
                        <a:rPr lang="en-GB" sz="1600" b="1">
                          <a:solidFill>
                            <a:srgbClr val="FFFF00"/>
                          </a:solidFill>
                          <a:latin typeface="Arial"/>
                        </a:rPr>
                        <a:t>Threat of New Entrants: Week threats </a:t>
                      </a:r>
                    </a:p>
                  </a:txBody>
                  <a:tcPr marL="313821" marR="188292" marT="188292" marB="188292">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00"/>
                          </a:solidFill>
                          <a:latin typeface="Arial"/>
                        </a:rPr>
                        <a:t>Threat of Substitutes </a:t>
                      </a:r>
                    </a:p>
                    <a:p>
                      <a:r>
                        <a:rPr lang="en-GB" sz="1600" b="1">
                          <a:solidFill>
                            <a:srgbClr val="FFFF00"/>
                          </a:solidFill>
                          <a:latin typeface="Arial"/>
                        </a:rPr>
                        <a:t>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00"/>
                          </a:solidFill>
                          <a:latin typeface="Arial"/>
                        </a:rPr>
                        <a:t>Competitive Rivalry: 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00"/>
                          </a:solidFill>
                          <a:latin typeface="Arial"/>
                        </a:rPr>
                        <a:t>Bargain power of suppliers: Moderate force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00"/>
                          </a:solidFill>
                          <a:latin typeface="Arial"/>
                        </a:rPr>
                        <a:t>Bargain power of customers(Strong force)  </a:t>
                      </a:r>
                    </a:p>
                  </a:txBody>
                  <a:tcPr marL="313821" marR="188292" marT="188292" marB="188292">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334849980"/>
                  </a:ext>
                </a:extLst>
              </a:tr>
              <a:tr h="799542">
                <a:tc>
                  <a:txBody>
                    <a:bodyPr/>
                    <a:lstStyle/>
                    <a:p>
                      <a:r>
                        <a:rPr lang="en-GB" sz="1600" b="1">
                          <a:solidFill>
                            <a:schemeClr val="tx1">
                              <a:lumMod val="85000"/>
                              <a:lumOff val="15000"/>
                            </a:schemeClr>
                          </a:solidFill>
                          <a:latin typeface="Arial"/>
                        </a:rPr>
                        <a:t>Strong firm hostility</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a:solidFill>
                            <a:schemeClr val="tx1">
                              <a:lumMod val="85000"/>
                              <a:lumOff val="15000"/>
                            </a:schemeClr>
                          </a:solidFill>
                          <a:latin typeface="Arial"/>
                        </a:rPr>
                        <a:t>High availability of substitutes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a:solidFill>
                            <a:schemeClr val="tx1">
                              <a:lumMod val="85000"/>
                              <a:lumOff val="15000"/>
                            </a:schemeClr>
                          </a:solidFill>
                          <a:latin typeface="Arial"/>
                        </a:rPr>
                        <a:t>Cheap switching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a:solidFill>
                            <a:schemeClr val="tx1">
                              <a:lumMod val="85000"/>
                              <a:lumOff val="15000"/>
                            </a:schemeClr>
                          </a:solidFill>
                          <a:latin typeface="Arial"/>
                        </a:rPr>
                        <a:t>Size of the company: Large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a:solidFill>
                            <a:schemeClr val="tx1">
                              <a:lumMod val="85000"/>
                              <a:lumOff val="15000"/>
                            </a:schemeClr>
                          </a:solidFill>
                          <a:latin typeface="Arial"/>
                        </a:rPr>
                        <a:t>Availability of substitute</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extLst>
                  <a:ext uri="{0D108BD9-81ED-4DB2-BD59-A6C34878D82A}">
                    <a16:rowId xmlns:a16="http://schemas.microsoft.com/office/drawing/2014/main" val="248479862"/>
                  </a:ext>
                </a:extLst>
              </a:tr>
              <a:tr h="819054">
                <a:tc>
                  <a:txBody>
                    <a:bodyPr/>
                    <a:lstStyle/>
                    <a:p>
                      <a:r>
                        <a:rPr lang="en-GB" sz="1600" b="1">
                          <a:solidFill>
                            <a:srgbClr val="FF0000"/>
                          </a:solidFill>
                          <a:latin typeface="Arial"/>
                        </a:rPr>
                        <a:t>Strong band image</a:t>
                      </a:r>
                    </a:p>
                  </a:txBody>
                  <a:tcPr marL="313821" marR="188292" marT="188292" marB="188292">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Cheap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a:solidFill>
                            <a:srgbClr val="FF0000"/>
                          </a:solidFill>
                          <a:latin typeface="Arial"/>
                        </a:rPr>
                        <a:t>Small brands and startups  are expanding</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a:solidFill>
                            <a:srgbClr val="FF0000"/>
                          </a:solidFill>
                          <a:latin typeface="Arial"/>
                        </a:rPr>
                        <a:t>High control over the supply chain</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a:solidFill>
                            <a:srgbClr val="FF0000"/>
                          </a:solidFill>
                          <a:latin typeface="Arial"/>
                        </a:rPr>
                        <a:t>Cheap Switching cost</a:t>
                      </a:r>
                    </a:p>
                  </a:txBody>
                  <a:tcPr marL="313821" marR="188292" marT="188292" marB="188292">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extLst>
                  <a:ext uri="{0D108BD9-81ED-4DB2-BD59-A6C34878D82A}">
                    <a16:rowId xmlns:a16="http://schemas.microsoft.com/office/drawing/2014/main" val="100017184"/>
                  </a:ext>
                </a:extLst>
              </a:tr>
              <a:tr h="1648985">
                <a:tc>
                  <a:txBody>
                    <a:bodyPr/>
                    <a:lstStyle/>
                    <a:p>
                      <a:r>
                        <a:rPr lang="en-GB" sz="1600" b="1">
                          <a:solidFill>
                            <a:schemeClr val="tx1">
                              <a:lumMod val="85000"/>
                              <a:lumOff val="15000"/>
                            </a:schemeClr>
                          </a:solidFill>
                          <a:latin typeface="Arial"/>
                        </a:rPr>
                        <a:t>Position as a market leader: a large-scale company with a large investment. </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a:solidFill>
                            <a:schemeClr val="tx1">
                              <a:lumMod val="85000"/>
                              <a:lumOff val="15000"/>
                            </a:schemeClr>
                          </a:solidFill>
                          <a:latin typeface="Arial"/>
                        </a:rPr>
                        <a:t>Walmart physical shops  replace Amazon's online retail service. Amazon competes with other bookshops and smaller merchants.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a:solidFill>
                            <a:schemeClr val="tx1">
                              <a:lumMod val="85000"/>
                              <a:lumOff val="15000"/>
                            </a:schemeClr>
                          </a:solidFill>
                          <a:latin typeface="Arial"/>
                        </a:rPr>
                        <a:t>Walmart, Flipkart, Alibaba, Ebay.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a:solidFill>
                            <a:schemeClr val="tx1">
                              <a:lumMod val="85000"/>
                              <a:lumOff val="15000"/>
                            </a:schemeClr>
                          </a:solidFill>
                          <a:latin typeface="Arial"/>
                        </a:rPr>
                        <a:t>Use of small manufactures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Quality of information is very high</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FF0000">
                        <a:alpha val="14902"/>
                      </a:srgbClr>
                    </a:solidFill>
                  </a:tcPr>
                </a:tc>
                <a:extLst>
                  <a:ext uri="{0D108BD9-81ED-4DB2-BD59-A6C34878D82A}">
                    <a16:rowId xmlns:a16="http://schemas.microsoft.com/office/drawing/2014/main" val="1500984445"/>
                  </a:ext>
                </a:extLst>
              </a:tr>
            </a:tbl>
          </a:graphicData>
        </a:graphic>
      </p:graphicFrame>
    </p:spTree>
    <p:extLst>
      <p:ext uri="{BB962C8B-B14F-4D97-AF65-F5344CB8AC3E}">
        <p14:creationId xmlns:p14="http://schemas.microsoft.com/office/powerpoint/2010/main" val="656552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A837-E34B-136A-4263-3130156B704A}"/>
              </a:ext>
            </a:extLst>
          </p:cNvPr>
          <p:cNvSpPr>
            <a:spLocks noGrp="1"/>
          </p:cNvSpPr>
          <p:nvPr>
            <p:ph type="title"/>
          </p:nvPr>
        </p:nvSpPr>
        <p:spPr>
          <a:xfrm>
            <a:off x="659296" y="-82135"/>
            <a:ext cx="10515600" cy="1325563"/>
          </a:xfrm>
        </p:spPr>
        <p:txBody>
          <a:bodyPr/>
          <a:lstStyle/>
          <a:p>
            <a:r>
              <a:rPr lang="en-GB"/>
              <a:t>4Ps analysis for Amazon(Internal Marketing)</a:t>
            </a:r>
          </a:p>
        </p:txBody>
      </p:sp>
      <p:graphicFrame>
        <p:nvGraphicFramePr>
          <p:cNvPr id="4" name="Table 4">
            <a:extLst>
              <a:ext uri="{FF2B5EF4-FFF2-40B4-BE49-F238E27FC236}">
                <a16:creationId xmlns:a16="http://schemas.microsoft.com/office/drawing/2014/main" id="{6C2C069E-ED1D-0148-D635-ECF3828010DE}"/>
              </a:ext>
            </a:extLst>
          </p:cNvPr>
          <p:cNvGraphicFramePr>
            <a:graphicFrameLocks noGrp="1"/>
          </p:cNvGraphicFramePr>
          <p:nvPr>
            <p:ph idx="1"/>
            <p:extLst>
              <p:ext uri="{D42A27DB-BD31-4B8C-83A1-F6EECF244321}">
                <p14:modId xmlns:p14="http://schemas.microsoft.com/office/powerpoint/2010/main" val="1617635984"/>
              </p:ext>
            </p:extLst>
          </p:nvPr>
        </p:nvGraphicFramePr>
        <p:xfrm>
          <a:off x="470453" y="1110007"/>
          <a:ext cx="10515600" cy="5280853"/>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694984023"/>
                    </a:ext>
                  </a:extLst>
                </a:gridCol>
                <a:gridCol w="2628900">
                  <a:extLst>
                    <a:ext uri="{9D8B030D-6E8A-4147-A177-3AD203B41FA5}">
                      <a16:colId xmlns:a16="http://schemas.microsoft.com/office/drawing/2014/main" val="961140069"/>
                    </a:ext>
                  </a:extLst>
                </a:gridCol>
                <a:gridCol w="2628900">
                  <a:extLst>
                    <a:ext uri="{9D8B030D-6E8A-4147-A177-3AD203B41FA5}">
                      <a16:colId xmlns:a16="http://schemas.microsoft.com/office/drawing/2014/main" val="2645848699"/>
                    </a:ext>
                  </a:extLst>
                </a:gridCol>
                <a:gridCol w="2628900">
                  <a:extLst>
                    <a:ext uri="{9D8B030D-6E8A-4147-A177-3AD203B41FA5}">
                      <a16:colId xmlns:a16="http://schemas.microsoft.com/office/drawing/2014/main" val="1383338491"/>
                    </a:ext>
                  </a:extLst>
                </a:gridCol>
              </a:tblGrid>
              <a:tr h="530749">
                <a:tc>
                  <a:txBody>
                    <a:bodyPr/>
                    <a:lstStyle/>
                    <a:p>
                      <a:r>
                        <a:rPr lang="en-GB"/>
                        <a:t>Product </a:t>
                      </a:r>
                    </a:p>
                  </a:txBody>
                  <a:tcPr/>
                </a:tc>
                <a:tc>
                  <a:txBody>
                    <a:bodyPr/>
                    <a:lstStyle/>
                    <a:p>
                      <a:r>
                        <a:rPr lang="en-GB"/>
                        <a:t>Price</a:t>
                      </a:r>
                    </a:p>
                  </a:txBody>
                  <a:tcPr/>
                </a:tc>
                <a:tc>
                  <a:txBody>
                    <a:bodyPr/>
                    <a:lstStyle/>
                    <a:p>
                      <a:r>
                        <a:rPr lang="en-GB"/>
                        <a:t>Place </a:t>
                      </a:r>
                    </a:p>
                  </a:txBody>
                  <a:tcPr/>
                </a:tc>
                <a:tc>
                  <a:txBody>
                    <a:bodyPr/>
                    <a:lstStyle/>
                    <a:p>
                      <a:r>
                        <a:rPr lang="en-GB"/>
                        <a:t>Promotion</a:t>
                      </a:r>
                    </a:p>
                  </a:txBody>
                  <a:tcPr/>
                </a:tc>
                <a:extLst>
                  <a:ext uri="{0D108BD9-81ED-4DB2-BD59-A6C34878D82A}">
                    <a16:rowId xmlns:a16="http://schemas.microsoft.com/office/drawing/2014/main" val="1646513919"/>
                  </a:ext>
                </a:extLst>
              </a:tr>
              <a:tr h="47501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Amazon currently sells billions of items in several categories, up from  “just books. Shoes, jewellery, clothes, toys, home and kitchen equipment, electronics, books, the outdoors, sports, car accessories, etc,” and art are popular. small businesses' goods are faster selling alongside with Amazon basics. </a:t>
                      </a:r>
                    </a:p>
                    <a:p>
                      <a:pPr lvl="0">
                        <a:buNone/>
                      </a:pPr>
                      <a:r>
                        <a:rPr lang="en-GB" sz="1600" b="0" i="0" u="none" strike="noStrike" noProof="0">
                          <a:solidFill>
                            <a:srgbClr val="222222"/>
                          </a:solidFill>
                          <a:latin typeface="Arial"/>
                        </a:rPr>
                        <a:t>(</a:t>
                      </a:r>
                      <a:r>
                        <a:rPr lang="en-GB" sz="1600" b="0" i="0" u="none" strike="noStrike" noProof="0" err="1">
                          <a:solidFill>
                            <a:srgbClr val="222222"/>
                          </a:solidFill>
                          <a:latin typeface="Arial"/>
                        </a:rPr>
                        <a:t>Ritala</a:t>
                      </a:r>
                      <a:r>
                        <a:rPr lang="en-GB" sz="1600" b="0" i="0" u="none" strike="noStrike" noProof="0">
                          <a:solidFill>
                            <a:srgbClr val="222222"/>
                          </a:solidFill>
                          <a:latin typeface="Arial"/>
                        </a:rPr>
                        <a:t>, Golnam . and Wegmann, 2014)</a:t>
                      </a:r>
                    </a:p>
                  </a:txBody>
                  <a:tcPr/>
                </a:tc>
                <a:tc>
                  <a:txBody>
                    <a:bodyPr/>
                    <a:lstStyle/>
                    <a:p>
                      <a:r>
                        <a:rPr lang="en-GB" sz="1600">
                          <a:latin typeface="Arial"/>
                        </a:rPr>
                        <a:t>Amazon often utilises "competitive pricing," basing its rates on those of its competitors. It lowers prices and offers several options. Amazon also prices using these methods: Promo pricing, Behavioural Pricing and price discrimination.  Its business model lets them update products price frequently. Amazon's best feature makes it impossible to compete(</a:t>
                      </a:r>
                      <a:r>
                        <a:rPr lang="en-GB" sz="1600" b="0" i="0" u="none" strike="noStrike" noProof="0">
                          <a:solidFill>
                            <a:srgbClr val="222222"/>
                          </a:solidFill>
                          <a:latin typeface="Arial"/>
                        </a:rPr>
                        <a:t>Ghose  and Sundararajan,  2006,Cavallo,  2018)..</a:t>
                      </a:r>
                      <a:endParaRPr lang="en-GB" sz="1600">
                        <a:latin typeface="Arial"/>
                      </a:endParaRPr>
                    </a:p>
                  </a:txBody>
                  <a:tcPr/>
                </a:tc>
                <a:tc>
                  <a:txBody>
                    <a:bodyPr/>
                    <a:lstStyle/>
                    <a:p>
                      <a:r>
                        <a:rPr lang="en-GB" sz="1600">
                          <a:latin typeface="Arial"/>
                        </a:rPr>
                        <a:t>Amazon's global online business has risen in recent years. Customers worldwide can now buy millions of goods online. Amazon delivers swiftly worldwide. Fast shipping and fulfilment centres help the company succeed(</a:t>
                      </a:r>
                      <a:r>
                        <a:rPr lang="en-GB" sz="1600" b="0" i="0" u="none" strike="noStrike" noProof="0">
                          <a:solidFill>
                            <a:srgbClr val="000000"/>
                          </a:solidFill>
                          <a:latin typeface="Arial"/>
                        </a:rPr>
                        <a:t>Baboolal-Frank., 2021). </a:t>
                      </a:r>
                      <a:endParaRPr lang="en-GB" sz="1600">
                        <a:latin typeface="Aria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Amazon posits  communication as the main tool to marketing. It commissions an array of adverts to reach clients. In order to establish its recognized bands, they use discounts and offers.  It advertises via TV, billboards, websites, newspapers, and social media. Amazon affiliates exist</a:t>
                      </a:r>
                      <a:r>
                        <a:rPr lang="en-GB" sz="1600">
                          <a:latin typeface="Arial"/>
                        </a:rPr>
                        <a:t>(</a:t>
                      </a:r>
                      <a:r>
                        <a:rPr lang="en-GB" sz="1600" b="0" i="0" u="none" strike="noStrike" noProof="0">
                          <a:solidFill>
                            <a:srgbClr val="222222"/>
                          </a:solidFill>
                          <a:latin typeface="Arial"/>
                        </a:rPr>
                        <a:t>Rahman,  2021.).</a:t>
                      </a:r>
                      <a:endParaRPr lang="en-GB" sz="1600">
                        <a:latin typeface="Arial"/>
                      </a:endParaRPr>
                    </a:p>
                  </a:txBody>
                  <a:tcPr/>
                </a:tc>
                <a:extLst>
                  <a:ext uri="{0D108BD9-81ED-4DB2-BD59-A6C34878D82A}">
                    <a16:rowId xmlns:a16="http://schemas.microsoft.com/office/drawing/2014/main" val="2127389521"/>
                  </a:ext>
                </a:extLst>
              </a:tr>
            </a:tbl>
          </a:graphicData>
        </a:graphic>
      </p:graphicFrame>
    </p:spTree>
    <p:extLst>
      <p:ext uri="{BB962C8B-B14F-4D97-AF65-F5344CB8AC3E}">
        <p14:creationId xmlns:p14="http://schemas.microsoft.com/office/powerpoint/2010/main" val="1181845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F9B21E62-D20A-2BE6-C8A8-95FFEA17CC0A}"/>
              </a:ext>
            </a:extLst>
          </p:cNvPr>
          <p:cNvGraphicFramePr>
            <a:graphicFrameLocks noGrp="1"/>
          </p:cNvGraphicFramePr>
          <p:nvPr>
            <p:ph idx="1"/>
            <p:extLst>
              <p:ext uri="{D42A27DB-BD31-4B8C-83A1-F6EECF244321}">
                <p14:modId xmlns:p14="http://schemas.microsoft.com/office/powerpoint/2010/main" val="3889963994"/>
              </p:ext>
            </p:extLst>
          </p:nvPr>
        </p:nvGraphicFramePr>
        <p:xfrm>
          <a:off x="50223" y="627644"/>
          <a:ext cx="12091554" cy="6794581"/>
        </p:xfrm>
        <a:graphic>
          <a:graphicData uri="http://schemas.openxmlformats.org/drawingml/2006/table">
            <a:tbl>
              <a:tblPr firstRow="1" bandRow="1">
                <a:tableStyleId>{5C22544A-7EE6-4342-B048-85BDC9FD1C3A}</a:tableStyleId>
              </a:tblPr>
              <a:tblGrid>
                <a:gridCol w="6045777">
                  <a:extLst>
                    <a:ext uri="{9D8B030D-6E8A-4147-A177-3AD203B41FA5}">
                      <a16:colId xmlns:a16="http://schemas.microsoft.com/office/drawing/2014/main" val="2095803003"/>
                    </a:ext>
                  </a:extLst>
                </a:gridCol>
                <a:gridCol w="6045777">
                  <a:extLst>
                    <a:ext uri="{9D8B030D-6E8A-4147-A177-3AD203B41FA5}">
                      <a16:colId xmlns:a16="http://schemas.microsoft.com/office/drawing/2014/main" val="3749180954"/>
                    </a:ext>
                  </a:extLst>
                </a:gridCol>
              </a:tblGrid>
              <a:tr h="4264741">
                <a:tc>
                  <a:txBody>
                    <a:bodyPr/>
                    <a:lstStyle/>
                    <a:p>
                      <a:pPr lvl="0" algn="l"/>
                      <a:r>
                        <a:rPr lang="en-GB" sz="1600" b="1"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a:rPr>
                        <a:t>Strengths</a:t>
                      </a:r>
                    </a:p>
                    <a:p>
                      <a:pPr lvl="0" algn="l"/>
                      <a:endParaRPr lang="en-GB" sz="1600" b="0" cap="none" spc="0">
                        <a:ln w="0"/>
                        <a:solidFill>
                          <a:schemeClr val="tx1"/>
                        </a:solidFill>
                        <a:effectLst>
                          <a:outerShdw blurRad="38100" dist="19050" dir="2700000" algn="tl" rotWithShape="0">
                            <a:schemeClr val="dk1">
                              <a:alpha val="40000"/>
                            </a:schemeClr>
                          </a:outerShdw>
                        </a:effectLst>
                        <a:latin typeface="Arial"/>
                      </a:endParaRPr>
                    </a:p>
                    <a:p>
                      <a:pPr lvl="0" algn="l"/>
                      <a:r>
                        <a:rPr lang="en-GB" sz="1600" b="0" cap="none" spc="0">
                          <a:ln w="0"/>
                          <a:solidFill>
                            <a:schemeClr val="tx1"/>
                          </a:solidFill>
                          <a:effectLst>
                            <a:outerShdw blurRad="38100" dist="19050" dir="2700000" algn="tl" rotWithShape="0">
                              <a:schemeClr val="dk1">
                                <a:alpha val="40000"/>
                              </a:schemeClr>
                            </a:outerShdw>
                          </a:effectLst>
                          <a:latin typeface="Arial"/>
                        </a:rPr>
                        <a:t>Amazon's low prices, honesty, and variety of payment and shipping choices make it a global leader in consumer satisfaction. Osita (2014).</a:t>
                      </a:r>
                    </a:p>
                    <a:p>
                      <a:pPr lvl="0" algn="l"/>
                      <a:r>
                        <a:rPr lang="en-GB" sz="1600" b="0" cap="none" spc="0">
                          <a:ln w="0"/>
                          <a:solidFill>
                            <a:schemeClr val="tx1"/>
                          </a:solidFill>
                          <a:effectLst>
                            <a:outerShdw blurRad="38100" dist="19050" dir="2700000" algn="tl" rotWithShape="0">
                              <a:schemeClr val="dk1">
                                <a:alpha val="40000"/>
                              </a:schemeClr>
                            </a:outerShdw>
                          </a:effectLst>
                          <a:latin typeface="Arial"/>
                        </a:rPr>
                        <a:t>Top-notch customer service, the firm management hires only the best. </a:t>
                      </a:r>
                    </a:p>
                    <a:p>
                      <a:pPr lvl="0" algn="l"/>
                      <a:r>
                        <a:rPr lang="en-GB" sz="1600" b="0" cap="none" spc="0">
                          <a:ln w="0"/>
                          <a:solidFill>
                            <a:schemeClr val="tx1"/>
                          </a:solidFill>
                          <a:effectLst>
                            <a:outerShdw blurRad="38100" dist="19050" dir="2700000" algn="tl" rotWithShape="0">
                              <a:schemeClr val="dk1">
                                <a:alpha val="40000"/>
                              </a:schemeClr>
                            </a:outerShdw>
                          </a:effectLst>
                          <a:latin typeface="Arial"/>
                        </a:rPr>
                        <a:t>keeps customers informed of new products and services (Jurevicius, 2020). </a:t>
                      </a:r>
                    </a:p>
                    <a:p>
                      <a:pPr lvl="0" algn="l"/>
                      <a:r>
                        <a:rPr lang="en-GB" sz="1600" b="0" cap="none" spc="0">
                          <a:ln w="0"/>
                          <a:solidFill>
                            <a:schemeClr val="tx1"/>
                          </a:solidFill>
                          <a:effectLst>
                            <a:outerShdw blurRad="38100" dist="19050" dir="2700000" algn="tl" rotWithShape="0">
                              <a:schemeClr val="dk1">
                                <a:alpha val="40000"/>
                              </a:schemeClr>
                            </a:outerShdw>
                          </a:effectLst>
                          <a:latin typeface="Arial"/>
                        </a:rPr>
                        <a:t>Wish list facility. </a:t>
                      </a:r>
                    </a:p>
                    <a:p>
                      <a:pPr lvl="0" algn="l"/>
                      <a:r>
                        <a:rPr lang="en-GB" sz="1600" b="0" cap="none" spc="0">
                          <a:ln w="0"/>
                          <a:solidFill>
                            <a:schemeClr val="tx1"/>
                          </a:solidFill>
                          <a:effectLst>
                            <a:outerShdw blurRad="38100" dist="19050" dir="2700000" algn="tl" rotWithShape="0">
                              <a:schemeClr val="dk1">
                                <a:alpha val="40000"/>
                              </a:schemeClr>
                            </a:outerShdw>
                          </a:effectLst>
                          <a:latin typeface="Arial"/>
                        </a:rPr>
                        <a:t>Fastest customer service and call centre team, which answers customers' FAQs and queries(Jurevicius, 2020).</a:t>
                      </a:r>
                    </a:p>
                    <a:p>
                      <a:endParaRPr lang="en-GB" sz="1600" b="0" cap="none" spc="0">
                        <a:ln w="0"/>
                        <a:solidFill>
                          <a:schemeClr val="tx1"/>
                        </a:solidFill>
                        <a:effectLst>
                          <a:outerShdw blurRad="38100" dist="19050" dir="2700000" algn="tl" rotWithShape="0">
                            <a:schemeClr val="dk1">
                              <a:alpha val="40000"/>
                            </a:schemeClr>
                          </a:outerShdw>
                        </a:effectLst>
                        <a:latin typeface="Arial"/>
                      </a:endParaRPr>
                    </a:p>
                  </a:txBody>
                  <a:tcPr>
                    <a:solidFill>
                      <a:schemeClr val="accent1">
                        <a:lumMod val="60000"/>
                        <a:lumOff val="40000"/>
                      </a:schemeClr>
                    </a:solidFill>
                  </a:tcPr>
                </a:tc>
                <a:tc>
                  <a:txBody>
                    <a:bodyPr/>
                    <a:lstStyle/>
                    <a:p>
                      <a:r>
                        <a:rPr lang="en-GB" sz="1600" b="1" cap="none" spc="0">
                          <a:ln w="22225">
                            <a:solidFill>
                              <a:schemeClr val="accent2"/>
                            </a:solidFill>
                            <a:prstDash val="solid"/>
                          </a:ln>
                          <a:solidFill>
                            <a:schemeClr val="accent2">
                              <a:lumMod val="40000"/>
                              <a:lumOff val="60000"/>
                            </a:schemeClr>
                          </a:solidFill>
                          <a:effectLst/>
                          <a:latin typeface="Arial"/>
                        </a:rPr>
                        <a:t>Weaknesses</a:t>
                      </a:r>
                    </a:p>
                    <a:p>
                      <a:endParaRPr lang="en-GB" sz="1600" b="0" cap="none" spc="0">
                        <a:ln w="0"/>
                        <a:solidFill>
                          <a:schemeClr val="tx1"/>
                        </a:solidFill>
                        <a:effectLst>
                          <a:outerShdw blurRad="38100" dist="19050" dir="2700000" algn="tl" rotWithShape="0">
                            <a:schemeClr val="dk1">
                              <a:alpha val="40000"/>
                            </a:schemeClr>
                          </a:outerShdw>
                        </a:effectLst>
                        <a:latin typeface="Arial"/>
                      </a:endParaRPr>
                    </a:p>
                    <a:p>
                      <a:r>
                        <a:rPr lang="en-GB" sz="1600" b="0" cap="none" spc="0">
                          <a:ln w="0"/>
                          <a:solidFill>
                            <a:schemeClr val="tx1"/>
                          </a:solidFill>
                          <a:effectLst>
                            <a:outerShdw blurRad="38100" dist="19050" dir="2700000" algn="tl" rotWithShape="0">
                              <a:schemeClr val="dk1">
                                <a:alpha val="40000"/>
                              </a:schemeClr>
                            </a:outerShdw>
                          </a:effectLst>
                          <a:latin typeface="Arial"/>
                        </a:rPr>
                        <a:t>Highly accessible business model and competitors can replicate it easily. </a:t>
                      </a:r>
                    </a:p>
                    <a:p>
                      <a:r>
                        <a:rPr lang="en-GB" sz="1600" b="0" cap="none" spc="0">
                          <a:ln w="0"/>
                          <a:solidFill>
                            <a:schemeClr val="tx1"/>
                          </a:solidFill>
                          <a:effectLst>
                            <a:outerShdw blurRad="38100" dist="19050" dir="2700000" algn="tl" rotWithShape="0">
                              <a:schemeClr val="dk1">
                                <a:alpha val="40000"/>
                              </a:schemeClr>
                            </a:outerShdw>
                          </a:effectLst>
                          <a:latin typeface="Arial"/>
                        </a:rPr>
                        <a:t>Product description is not always truly representative to the product, product specification.</a:t>
                      </a:r>
                    </a:p>
                    <a:p>
                      <a:r>
                        <a:rPr lang="en-GB" sz="1600" b="0" cap="none" spc="0">
                          <a:ln w="0"/>
                          <a:solidFill>
                            <a:schemeClr val="tx1"/>
                          </a:solidFill>
                          <a:effectLst>
                            <a:outerShdw blurRad="38100" dist="19050" dir="2700000" algn="tl" rotWithShape="0">
                              <a:schemeClr val="dk1">
                                <a:alpha val="40000"/>
                              </a:schemeClr>
                            </a:outerShdw>
                          </a:effectLst>
                          <a:latin typeface="Arial"/>
                        </a:rPr>
                        <a:t>Difficult to ensure which product accurately match the customer’s need due to large numbers of goods. </a:t>
                      </a:r>
                    </a:p>
                    <a:p>
                      <a:r>
                        <a:rPr lang="en-GB" sz="1600" b="0" cap="none" spc="0">
                          <a:ln w="0"/>
                          <a:solidFill>
                            <a:schemeClr val="tx1"/>
                          </a:solidFill>
                          <a:effectLst>
                            <a:outerShdw blurRad="38100" dist="19050" dir="2700000" algn="tl" rotWithShape="0">
                              <a:schemeClr val="dk1">
                                <a:alpha val="40000"/>
                              </a:schemeClr>
                            </a:outerShdw>
                          </a:effectLst>
                          <a:latin typeface="Arial"/>
                        </a:rPr>
                        <a:t>Company’s bad image of exposing its employees to health and safety issues and it s bad image for tax avoidance(</a:t>
                      </a:r>
                      <a:r>
                        <a:rPr lang="en-GB" sz="1600" b="0" i="0" cap="none" spc="0">
                          <a:ln w="0"/>
                          <a:solidFill>
                            <a:schemeClr val="tx1"/>
                          </a:solidFill>
                          <a:effectLst>
                            <a:outerShdw blurRad="38100" dist="19050" dir="2700000" algn="tl" rotWithShape="0">
                              <a:schemeClr val="dk1">
                                <a:alpha val="40000"/>
                              </a:schemeClr>
                            </a:outerShdw>
                          </a:effectLst>
                          <a:latin typeface="Arial"/>
                        </a:rPr>
                        <a:t>Alshmrani,,2021),</a:t>
                      </a:r>
                      <a:endParaRPr lang="en-GB" sz="1600" b="0" cap="none" spc="0">
                        <a:ln w="0"/>
                        <a:solidFill>
                          <a:schemeClr val="tx1"/>
                        </a:solidFill>
                        <a:effectLst>
                          <a:outerShdw blurRad="38100" dist="19050" dir="2700000" algn="tl" rotWithShape="0">
                            <a:schemeClr val="dk1">
                              <a:alpha val="40000"/>
                            </a:schemeClr>
                          </a:outerShdw>
                        </a:effectLst>
                        <a:latin typeface="Arial"/>
                      </a:endParaRPr>
                    </a:p>
                    <a:p>
                      <a:r>
                        <a:rPr lang="en-GB" sz="1600" b="0" cap="none" spc="0">
                          <a:ln w="0"/>
                          <a:solidFill>
                            <a:schemeClr val="tx1"/>
                          </a:solidFill>
                          <a:effectLst>
                            <a:outerShdw blurRad="38100" dist="19050" dir="2700000" algn="tl" rotWithShape="0">
                              <a:schemeClr val="dk1">
                                <a:alpha val="40000"/>
                              </a:schemeClr>
                            </a:outerShdw>
                          </a:effectLst>
                          <a:latin typeface="Arial"/>
                        </a:rPr>
                        <a:t>For example: “</a:t>
                      </a:r>
                      <a:r>
                        <a:rPr lang="en-GB" sz="1600" b="0" i="0" kern="1200" cap="none" spc="0">
                          <a:ln w="0"/>
                          <a:solidFill>
                            <a:schemeClr val="tx1"/>
                          </a:solidFill>
                          <a:effectLst>
                            <a:outerShdw blurRad="38100" dist="19050" dir="2700000" algn="tl" rotWithShape="0">
                              <a:schemeClr val="dk1">
                                <a:alpha val="40000"/>
                              </a:schemeClr>
                            </a:outerShdw>
                          </a:effectLst>
                          <a:latin typeface="Arial"/>
                          <a:ea typeface="+mn-ea"/>
                          <a:cs typeface="+mn-cs"/>
                        </a:rPr>
                        <a:t>The National Council on Occupational Safety and Health recently included Amazon in its “Dirty Dozen” list of the most dangerous employers in the U.S”(</a:t>
                      </a:r>
                      <a:r>
                        <a:rPr lang="en-GB" sz="1600" b="0" i="0" u="none" strike="noStrike" cap="none" spc="0">
                          <a:ln w="0"/>
                          <a:solidFill>
                            <a:schemeClr val="tx1"/>
                          </a:solidFill>
                          <a:effectLst>
                            <a:outerShdw blurRad="38100" dist="19050" dir="2700000" algn="tl" rotWithShape="0">
                              <a:schemeClr val="dk1">
                                <a:alpha val="40000"/>
                              </a:schemeClr>
                            </a:outerShdw>
                          </a:effectLst>
                          <a:latin typeface="Arial"/>
                          <a:hlinkClick r:id="rId2">
                            <a:extLst>
                              <a:ext uri="{A12FA001-AC4F-418D-AE19-62706E023703}">
                                <ahyp:hlinkClr xmlns:ahyp="http://schemas.microsoft.com/office/drawing/2018/hyperlinkcolor" val="tx"/>
                              </a:ext>
                            </a:extLst>
                          </a:hlinkClick>
                        </a:rPr>
                        <a:t>Wasserman</a:t>
                      </a:r>
                      <a:r>
                        <a:rPr lang="en-GB" sz="1600" b="0" i="0" u="none" strike="noStrike" cap="none" spc="0">
                          <a:ln w="0"/>
                          <a:solidFill>
                            <a:schemeClr val="tx1"/>
                          </a:solidFill>
                          <a:effectLst>
                            <a:outerShdw blurRad="38100" dist="19050" dir="2700000" algn="tl" rotWithShape="0">
                              <a:schemeClr val="dk1">
                                <a:alpha val="40000"/>
                              </a:schemeClr>
                            </a:outerShdw>
                          </a:effectLst>
                          <a:latin typeface="Arial"/>
                        </a:rPr>
                        <a:t>,2021).</a:t>
                      </a:r>
                      <a:endParaRPr lang="en-GB" sz="1600" b="0" cap="none" spc="0">
                        <a:ln w="0"/>
                        <a:solidFill>
                          <a:schemeClr val="tx1"/>
                        </a:solidFill>
                        <a:effectLst>
                          <a:outerShdw blurRad="38100" dist="19050" dir="2700000" algn="tl" rotWithShape="0">
                            <a:schemeClr val="dk1">
                              <a:alpha val="40000"/>
                            </a:schemeClr>
                          </a:outerShdw>
                        </a:effectLst>
                        <a:latin typeface="Arial"/>
                      </a:endParaRPr>
                    </a:p>
                    <a:p>
                      <a:endParaRPr lang="en-GB" sz="1600" b="0" cap="none" spc="0">
                        <a:ln w="0"/>
                        <a:solidFill>
                          <a:schemeClr val="tx1"/>
                        </a:solidFill>
                        <a:effectLst>
                          <a:outerShdw blurRad="38100" dist="19050" dir="2700000" algn="tl" rotWithShape="0">
                            <a:schemeClr val="dk1">
                              <a:alpha val="40000"/>
                            </a:schemeClr>
                          </a:outerShdw>
                        </a:effectLst>
                        <a:latin typeface="Arial"/>
                      </a:endParaRPr>
                    </a:p>
                    <a:p>
                      <a:endParaRPr lang="en-GB" sz="1600" b="0" cap="none" spc="0">
                        <a:ln w="0"/>
                        <a:solidFill>
                          <a:schemeClr val="tx1"/>
                        </a:solidFill>
                        <a:effectLst>
                          <a:outerShdw blurRad="38100" dist="19050" dir="2700000" algn="tl" rotWithShape="0">
                            <a:schemeClr val="dk1">
                              <a:alpha val="40000"/>
                            </a:schemeClr>
                          </a:outerShdw>
                        </a:effectLst>
                        <a:latin typeface="Arial"/>
                      </a:endParaRPr>
                    </a:p>
                    <a:p>
                      <a:endParaRPr lang="en-GB" sz="1600" b="0" cap="none" spc="0">
                        <a:ln w="0"/>
                        <a:solidFill>
                          <a:schemeClr val="tx1"/>
                        </a:solidFill>
                        <a:effectLst>
                          <a:outerShdw blurRad="38100" dist="19050" dir="2700000" algn="tl" rotWithShape="0">
                            <a:schemeClr val="dk1">
                              <a:alpha val="40000"/>
                            </a:schemeClr>
                          </a:outerShdw>
                        </a:effectLst>
                        <a:latin typeface="Arial"/>
                      </a:endParaRPr>
                    </a:p>
                  </a:txBody>
                  <a:tcPr>
                    <a:solidFill>
                      <a:schemeClr val="bg2">
                        <a:lumMod val="75000"/>
                      </a:schemeClr>
                    </a:solidFill>
                  </a:tcPr>
                </a:tc>
                <a:extLst>
                  <a:ext uri="{0D108BD9-81ED-4DB2-BD59-A6C34878D82A}">
                    <a16:rowId xmlns:a16="http://schemas.microsoft.com/office/drawing/2014/main" val="626695718"/>
                  </a:ext>
                </a:extLst>
              </a:tr>
              <a:tr h="2265584">
                <a:tc>
                  <a:txBody>
                    <a:bodyPr/>
                    <a:lstStyle/>
                    <a:p>
                      <a:r>
                        <a:rPr lang="en-GB" sz="1600" b="1" cap="none" spc="0">
                          <a:ln w="22225">
                            <a:solidFill>
                              <a:schemeClr val="accent2"/>
                            </a:solidFill>
                            <a:prstDash val="solid"/>
                          </a:ln>
                          <a:solidFill>
                            <a:srgbClr val="FF0000"/>
                          </a:solidFill>
                          <a:effectLst/>
                          <a:latin typeface="Arial"/>
                        </a:rPr>
                        <a:t>Opportunities</a:t>
                      </a:r>
                    </a:p>
                    <a:p>
                      <a:r>
                        <a:rPr lang="en-GB" sz="1600" kern="1200">
                          <a:solidFill>
                            <a:schemeClr val="dk1"/>
                          </a:solidFill>
                          <a:effectLst/>
                          <a:latin typeface="Arial"/>
                          <a:ea typeface="+mn-ea"/>
                          <a:cs typeface="+mn-cs"/>
                        </a:rPr>
                        <a:t>Ability to gain access to developing  nations and work with market competitors. </a:t>
                      </a:r>
                    </a:p>
                    <a:p>
                      <a:r>
                        <a:rPr lang="en-GB" sz="1600" kern="1200">
                          <a:solidFill>
                            <a:schemeClr val="dk1"/>
                          </a:solidFill>
                          <a:effectLst/>
                          <a:latin typeface="Arial"/>
                          <a:ea typeface="+mn-ea"/>
                          <a:cs typeface="+mn-cs"/>
                        </a:rPr>
                        <a:t>Can expand into electronic marketing due to the rise of technology. </a:t>
                      </a:r>
                    </a:p>
                    <a:p>
                      <a:r>
                        <a:rPr lang="en-GB" sz="1600" kern="1200">
                          <a:solidFill>
                            <a:schemeClr val="dk1"/>
                          </a:solidFill>
                          <a:effectLst/>
                          <a:latin typeface="Arial"/>
                          <a:ea typeface="+mn-ea"/>
                          <a:cs typeface="+mn-cs"/>
                        </a:rPr>
                        <a:t>It may purchase other firms, boosting its market share exponentially. Amazon must offer new deals and coupon codes to new consumers to boost purchases (Bentley, 2020).</a:t>
                      </a:r>
                    </a:p>
                    <a:p>
                      <a:endParaRPr lang="en-GB" sz="1600">
                        <a:latin typeface="Arial"/>
                      </a:endParaRPr>
                    </a:p>
                    <a:p>
                      <a:endParaRPr lang="en-GB" sz="1600">
                        <a:latin typeface="Arial"/>
                      </a:endParaRPr>
                    </a:p>
                  </a:txBody>
                  <a:tcPr>
                    <a:solidFill>
                      <a:srgbClr val="92D050"/>
                    </a:solidFill>
                  </a:tcPr>
                </a:tc>
                <a:tc>
                  <a:txBody>
                    <a:bodyPr/>
                    <a:lstStyle/>
                    <a:p>
                      <a:r>
                        <a:rPr lang="en-GB" sz="1600" b="1" cap="none" spc="0">
                          <a:ln w="12700">
                            <a:solidFill>
                              <a:schemeClr val="accent1"/>
                            </a:solidFill>
                            <a:prstDash val="solid"/>
                          </a:ln>
                          <a:effectLst>
                            <a:outerShdw dist="38100" dir="2640000" algn="bl" rotWithShape="0">
                              <a:schemeClr val="accent1"/>
                            </a:outerShdw>
                          </a:effectLst>
                          <a:latin typeface="Arial"/>
                        </a:rPr>
                        <a:t>Threats</a:t>
                      </a:r>
                    </a:p>
                    <a:p>
                      <a:r>
                        <a:rPr lang="en-GB" sz="1600" b="0" kern="1200" cap="none" spc="0">
                          <a:ln w="0"/>
                          <a:solidFill>
                            <a:schemeClr val="accent1"/>
                          </a:solidFill>
                          <a:effectLst>
                            <a:outerShdw blurRad="38100" dist="25400" dir="5400000" algn="ctr" rotWithShape="0">
                              <a:srgbClr val="6E747A">
                                <a:alpha val="43000"/>
                              </a:srgbClr>
                            </a:outerShdw>
                          </a:effectLst>
                          <a:latin typeface="Arial"/>
                          <a:ea typeface="+mn-ea"/>
                          <a:cs typeface="+mn-cs"/>
                        </a:rPr>
                        <a:t>Walmart and eBay as fierce competitors. </a:t>
                      </a:r>
                    </a:p>
                    <a:p>
                      <a:r>
                        <a:rPr lang="en-GB" sz="1600" b="0" kern="1200" cap="none" spc="0">
                          <a:ln w="0"/>
                          <a:solidFill>
                            <a:schemeClr val="accent1"/>
                          </a:solidFill>
                          <a:effectLst>
                            <a:outerShdw blurRad="38100" dist="25400" dir="5400000" algn="ctr" rotWithShape="0">
                              <a:srgbClr val="6E747A">
                                <a:alpha val="43000"/>
                              </a:srgbClr>
                            </a:outerShdw>
                          </a:effectLst>
                          <a:latin typeface="Arial"/>
                          <a:ea typeface="+mn-ea"/>
                          <a:cs typeface="+mn-cs"/>
                        </a:rPr>
                        <a:t>Some sellers have taken advantage of Amazon's lack of product authenticity checks to sell fraudulent reproductions of high-end brands at full price(Burgess, 2020). This leads losing customer’s trust. </a:t>
                      </a:r>
                    </a:p>
                    <a:p>
                      <a:r>
                        <a:rPr lang="en-GB" sz="1600" b="0" kern="1200" cap="none" spc="0">
                          <a:ln w="0"/>
                          <a:solidFill>
                            <a:schemeClr val="accent1"/>
                          </a:solidFill>
                          <a:effectLst>
                            <a:outerShdw blurRad="38100" dist="25400" dir="5400000" algn="ctr" rotWithShape="0">
                              <a:srgbClr val="6E747A">
                                <a:alpha val="43000"/>
                              </a:srgbClr>
                            </a:outerShdw>
                          </a:effectLst>
                          <a:latin typeface="Arial"/>
                          <a:ea typeface="+mn-ea"/>
                          <a:cs typeface="+mn-cs"/>
                        </a:rPr>
                        <a:t>Hackers have managed to enter Amazon’s customer details and  created the privacy and data protection issues.  (Bera, 2020).</a:t>
                      </a:r>
                    </a:p>
                    <a:p>
                      <a:endParaRPr lang="en-GB" sz="1600">
                        <a:latin typeface="Arial"/>
                      </a:endParaRPr>
                    </a:p>
                  </a:txBody>
                  <a:tcPr>
                    <a:solidFill>
                      <a:schemeClr val="accent1">
                        <a:lumMod val="20000"/>
                        <a:lumOff val="80000"/>
                      </a:schemeClr>
                    </a:solidFill>
                  </a:tcPr>
                </a:tc>
                <a:extLst>
                  <a:ext uri="{0D108BD9-81ED-4DB2-BD59-A6C34878D82A}">
                    <a16:rowId xmlns:a16="http://schemas.microsoft.com/office/drawing/2014/main" val="3411190585"/>
                  </a:ext>
                </a:extLst>
              </a:tr>
            </a:tbl>
          </a:graphicData>
        </a:graphic>
      </p:graphicFrame>
      <p:sp>
        <p:nvSpPr>
          <p:cNvPr id="10" name="TextBox 9">
            <a:extLst>
              <a:ext uri="{FF2B5EF4-FFF2-40B4-BE49-F238E27FC236}">
                <a16:creationId xmlns:a16="http://schemas.microsoft.com/office/drawing/2014/main" id="{1DD12AEF-D466-71E8-B740-E87655669CF1}"/>
              </a:ext>
            </a:extLst>
          </p:cNvPr>
          <p:cNvSpPr txBox="1"/>
          <p:nvPr/>
        </p:nvSpPr>
        <p:spPr>
          <a:xfrm>
            <a:off x="4312228" y="0"/>
            <a:ext cx="3148446"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a:ln w="22225">
                  <a:solidFill>
                    <a:schemeClr val="accent2"/>
                  </a:solidFill>
                  <a:prstDash val="solid"/>
                </a:ln>
                <a:solidFill>
                  <a:schemeClr val="accent2">
                    <a:lumMod val="40000"/>
                    <a:lumOff val="60000"/>
                  </a:schemeClr>
                </a:solidFill>
              </a:rPr>
              <a:t>SWOT Analysis</a:t>
            </a:r>
          </a:p>
        </p:txBody>
      </p:sp>
    </p:spTree>
    <p:extLst>
      <p:ext uri="{BB962C8B-B14F-4D97-AF65-F5344CB8AC3E}">
        <p14:creationId xmlns:p14="http://schemas.microsoft.com/office/powerpoint/2010/main" val="1746565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7C21D5D-6123-60B9-B3B1-6CC95563878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Post Pandemic changes</a:t>
            </a:r>
          </a:p>
        </p:txBody>
      </p:sp>
      <p:sp>
        <p:nvSpPr>
          <p:cNvPr id="13" name="Content Placeholder 2">
            <a:extLst>
              <a:ext uri="{FF2B5EF4-FFF2-40B4-BE49-F238E27FC236}">
                <a16:creationId xmlns:a16="http://schemas.microsoft.com/office/drawing/2014/main" id="{EA112099-868B-E1BF-2296-4D9EB7BDBD84}"/>
              </a:ext>
            </a:extLst>
          </p:cNvPr>
          <p:cNvSpPr>
            <a:spLocks noGrp="1"/>
          </p:cNvSpPr>
          <p:nvPr>
            <p:ph idx="1"/>
          </p:nvPr>
        </p:nvSpPr>
        <p:spPr>
          <a:xfrm>
            <a:off x="838200" y="2586789"/>
            <a:ext cx="10515600" cy="3590174"/>
          </a:xfrm>
        </p:spPr>
        <p:txBody>
          <a:bodyPr vert="horz" lIns="91440" tIns="45720" rIns="91440" bIns="45720" rtlCol="0" anchor="t">
            <a:normAutofit/>
          </a:bodyPr>
          <a:lstStyle/>
          <a:p>
            <a:pPr marL="0" indent="0">
              <a:buNone/>
            </a:pPr>
            <a:r>
              <a:rPr lang="en-GB" sz="1800">
                <a:latin typeface="Arial"/>
                <a:cs typeface="Arial"/>
              </a:rPr>
              <a:t>Post-pandemic marketing at Amazon:   will test our understanding about the 4 Ps of marketing: </a:t>
            </a:r>
          </a:p>
          <a:p>
            <a:pPr marL="0" indent="0">
              <a:buNone/>
            </a:pPr>
            <a:r>
              <a:rPr lang="en-GB" sz="1800">
                <a:latin typeface="Arial"/>
                <a:cs typeface="Arial"/>
              </a:rPr>
              <a:t>“market segmentation, brand value, product innovation, and target marketing”. Innovation on digital infrastructure  outperform the  product innovation. The IT infrastructure and how customers use the website for transactions such as  placing orders, tracking orders  may matter more. Amazon invest extensively in infrastructure innovation, as do brick-and-mortar businesses.</a:t>
            </a:r>
          </a:p>
          <a:p>
            <a:endParaRPr lang="en-GB" sz="1800">
              <a:latin typeface="Arial"/>
              <a:cs typeface="Arial"/>
            </a:endParaRPr>
          </a:p>
          <a:p>
            <a:pPr marL="0" indent="0">
              <a:buNone/>
            </a:pPr>
            <a:r>
              <a:rPr lang="en-GB" sz="1800">
                <a:latin typeface="Arial"/>
                <a:cs typeface="Arial"/>
              </a:rPr>
              <a:t>Externalities: Over 1,000 Amazon electric delivery vans are on the road since 2020.Rivian will build 100,000 electric  vans(delivery)  for the e-commerce giant. “Amazon's Climate Pledge” calls for electric vehicles to reach zero net carbon by 2040(</a:t>
            </a:r>
            <a:r>
              <a:rPr lang="en-GB" sz="1800">
                <a:latin typeface="Arial"/>
                <a:cs typeface="Arial"/>
                <a:hlinkClick r:id="rId2"/>
              </a:rPr>
              <a:t>businessinsider.com</a:t>
            </a:r>
            <a:r>
              <a:rPr lang="en-GB" sz="1800">
                <a:latin typeface="Arial"/>
                <a:cs typeface="Arial"/>
              </a:rPr>
              <a:t>,2022)</a:t>
            </a:r>
          </a:p>
          <a:p>
            <a:pPr marL="0" indent="0">
              <a:buNone/>
            </a:pPr>
            <a:endParaRPr lang="en-GB" sz="1800">
              <a:latin typeface="Arial"/>
              <a:cs typeface="Arial"/>
            </a:endParaRPr>
          </a:p>
        </p:txBody>
      </p:sp>
    </p:spTree>
    <p:extLst>
      <p:ext uri="{BB962C8B-B14F-4D97-AF65-F5344CB8AC3E}">
        <p14:creationId xmlns:p14="http://schemas.microsoft.com/office/powerpoint/2010/main" val="195470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56FD-54F4-992E-229C-323B2918E75D}"/>
              </a:ext>
            </a:extLst>
          </p:cNvPr>
          <p:cNvSpPr>
            <a:spLocks noGrp="1"/>
          </p:cNvSpPr>
          <p:nvPr>
            <p:ph type="title"/>
          </p:nvPr>
        </p:nvSpPr>
        <p:spPr>
          <a:xfrm>
            <a:off x="838200" y="365126"/>
            <a:ext cx="10515600" cy="976657"/>
          </a:xfrm>
        </p:spPr>
        <p:txBody>
          <a:bodyPr>
            <a:normAutofit fontScale="90000"/>
          </a:bodyPr>
          <a:lstStyle/>
          <a:p>
            <a:br>
              <a:rPr lang="en-GB" sz="3600"/>
            </a:br>
            <a:r>
              <a:rPr lang="en-GB" sz="3600"/>
              <a:t>Resource distribution to meet the current challenges within its environment</a:t>
            </a:r>
            <a:br>
              <a:rPr lang="en-GB"/>
            </a:br>
            <a:endParaRPr lang="en-GB"/>
          </a:p>
        </p:txBody>
      </p:sp>
      <p:sp>
        <p:nvSpPr>
          <p:cNvPr id="3" name="Content Placeholder 2">
            <a:extLst>
              <a:ext uri="{FF2B5EF4-FFF2-40B4-BE49-F238E27FC236}">
                <a16:creationId xmlns:a16="http://schemas.microsoft.com/office/drawing/2014/main" id="{05A47B5A-379D-1B29-EFE0-8B097BE5F242}"/>
              </a:ext>
            </a:extLst>
          </p:cNvPr>
          <p:cNvSpPr>
            <a:spLocks noGrp="1"/>
          </p:cNvSpPr>
          <p:nvPr>
            <p:ph idx="1"/>
          </p:nvPr>
        </p:nvSpPr>
        <p:spPr>
          <a:xfrm>
            <a:off x="838200" y="1487693"/>
            <a:ext cx="10515600" cy="4585115"/>
          </a:xfrm>
        </p:spPr>
        <p:txBody>
          <a:bodyPr vert="horz" lIns="91440" tIns="45720" rIns="91440" bIns="45720" rtlCol="0" anchor="t">
            <a:normAutofit fontScale="55000" lnSpcReduction="20000"/>
          </a:bodyPr>
          <a:lstStyle/>
          <a:p>
            <a:r>
              <a:rPr lang="en-GB" sz="3300" b="0" i="0">
                <a:solidFill>
                  <a:srgbClr val="2F3033"/>
                </a:solidFill>
                <a:effectLst/>
                <a:latin typeface="Arial"/>
                <a:cs typeface="Arial"/>
              </a:rPr>
              <a:t>label-free, box-free return drop-off point within a 5-mile radius.</a:t>
            </a:r>
          </a:p>
          <a:p>
            <a:r>
              <a:rPr lang="en-GB" sz="3300">
                <a:solidFill>
                  <a:srgbClr val="2F3033"/>
                </a:solidFill>
                <a:latin typeface="Arial"/>
                <a:cs typeface="Arial"/>
              </a:rPr>
              <a:t>Investing in one day delivery service</a:t>
            </a:r>
          </a:p>
          <a:p>
            <a:r>
              <a:rPr lang="en-GB" sz="3300" b="0" i="0">
                <a:solidFill>
                  <a:srgbClr val="2F3033"/>
                </a:solidFill>
                <a:effectLst/>
                <a:latin typeface="Arial"/>
                <a:cs typeface="Arial"/>
              </a:rPr>
              <a:t>Amazon is more user-friendly than other websites. Improved search and query capabilities, suggestions based on prior purchases, one-click ordering at checkout, extensive user reviews and ratings, and dash buttons for automatic re-buying are major differentiators.</a:t>
            </a:r>
            <a:r>
              <a:rPr lang="en-GB" sz="3300">
                <a:solidFill>
                  <a:srgbClr val="2F3033"/>
                </a:solidFill>
                <a:latin typeface="Arial"/>
                <a:cs typeface="Arial"/>
              </a:rPr>
              <a:t> </a:t>
            </a:r>
          </a:p>
          <a:p>
            <a:r>
              <a:rPr lang="en-GB" sz="3300" b="0" i="0">
                <a:solidFill>
                  <a:srgbClr val="2F3033"/>
                </a:solidFill>
                <a:effectLst/>
                <a:latin typeface="Arial"/>
                <a:cs typeface="Arial"/>
              </a:rPr>
              <a:t>With Prime membership, Amazon has a complete perspective of its customers, including online transactions, purchase frequency, entertainment choices, and geographical demographics. All of this allows Amazon to customise its online experience and experiment with enhancing its functionality.</a:t>
            </a:r>
          </a:p>
          <a:p>
            <a:r>
              <a:rPr lang="en-GB" sz="3300">
                <a:solidFill>
                  <a:srgbClr val="2F3033"/>
                </a:solidFill>
                <a:latin typeface="Arial"/>
                <a:cs typeface="Arial"/>
              </a:rPr>
              <a:t>Amazon PPC  Campaign(Amazon.com).</a:t>
            </a:r>
          </a:p>
          <a:p>
            <a:r>
              <a:rPr lang="en-GB" sz="3300" b="0" i="0">
                <a:solidFill>
                  <a:srgbClr val="2F3033"/>
                </a:solidFill>
                <a:effectLst/>
                <a:latin typeface="Arial"/>
                <a:cs typeface="Arial"/>
              </a:rPr>
              <a:t>Amazon </a:t>
            </a:r>
            <a:r>
              <a:rPr lang="en-GB" sz="3300">
                <a:solidFill>
                  <a:srgbClr val="2F3033"/>
                </a:solidFill>
                <a:latin typeface="Arial"/>
                <a:cs typeface="Arial"/>
              </a:rPr>
              <a:t>market share will be increased to 50%  before 2024. They use big data (purchase history date) to analyse consumer behaviour and optimize their buying experience and supply chain. </a:t>
            </a:r>
          </a:p>
          <a:p>
            <a:r>
              <a:rPr lang="en-GB" sz="3300">
                <a:solidFill>
                  <a:srgbClr val="2F3033"/>
                </a:solidFill>
                <a:latin typeface="Arial"/>
                <a:cs typeface="Arial"/>
              </a:rPr>
              <a:t>Investment in Technology: </a:t>
            </a:r>
            <a:r>
              <a:rPr lang="en-GB" sz="3300">
                <a:latin typeface="Arial"/>
                <a:cs typeface="Arial"/>
              </a:rPr>
              <a:t>“Amazon stated today that it has invested €400 million (£354 million) on innovative retail technology over the last three years”.</a:t>
            </a:r>
          </a:p>
          <a:p>
            <a:pPr marL="0" indent="0">
              <a:buNone/>
            </a:pPr>
            <a:r>
              <a:rPr lang="en-GB" sz="3300">
                <a:latin typeface="Arial"/>
                <a:cs typeface="Arial"/>
              </a:rPr>
              <a:t>In three years, Amazon's European Innovation Lab in Vercelli, Italy, has introduced over 550 new technologies to European fulfilment facilities(</a:t>
            </a:r>
            <a:r>
              <a:rPr lang="en-GB" sz="3300">
                <a:latin typeface="Arial"/>
                <a:cs typeface="Arial"/>
                <a:hlinkClick r:id="rId2"/>
              </a:rPr>
              <a:t>chargedretail.co.uk</a:t>
            </a:r>
            <a:r>
              <a:rPr lang="en-GB" sz="3300">
                <a:latin typeface="Arial"/>
                <a:cs typeface="Arial"/>
              </a:rPr>
              <a:t>, 2022). </a:t>
            </a:r>
          </a:p>
          <a:p>
            <a:endParaRPr lang="en-GB" b="0" i="0">
              <a:solidFill>
                <a:srgbClr val="2F3033"/>
              </a:solidFill>
              <a:effectLst/>
              <a:latin typeface="amazon_ember"/>
            </a:endParaRPr>
          </a:p>
          <a:p>
            <a:endParaRPr lang="en-GB" b="0" i="0">
              <a:solidFill>
                <a:srgbClr val="2F3033"/>
              </a:solidFill>
              <a:effectLst/>
              <a:latin typeface="amazon_ember"/>
            </a:endParaRPr>
          </a:p>
          <a:p>
            <a:endParaRPr lang="en-GB"/>
          </a:p>
        </p:txBody>
      </p:sp>
    </p:spTree>
    <p:extLst>
      <p:ext uri="{BB962C8B-B14F-4D97-AF65-F5344CB8AC3E}">
        <p14:creationId xmlns:p14="http://schemas.microsoft.com/office/powerpoint/2010/main" val="1023881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177B1-CF44-CDDD-0FB7-F5CEADEEF72E}"/>
              </a:ext>
            </a:extLst>
          </p:cNvPr>
          <p:cNvSpPr>
            <a:spLocks noGrp="1"/>
          </p:cNvSpPr>
          <p:nvPr>
            <p:ph type="title"/>
          </p:nvPr>
        </p:nvSpPr>
        <p:spPr>
          <a:xfrm>
            <a:off x="793662" y="386930"/>
            <a:ext cx="10066122" cy="1298448"/>
          </a:xfrm>
        </p:spPr>
        <p:txBody>
          <a:bodyPr anchor="b">
            <a:normAutofit/>
          </a:bodyPr>
          <a:lstStyle/>
          <a:p>
            <a:r>
              <a:rPr lang="en-GB" sz="3000"/>
              <a:t>Competitive Strategy for Amazon to achieve its competitive edge  </a:t>
            </a:r>
            <a:br>
              <a:rPr lang="en-GB" sz="3000"/>
            </a:br>
            <a:endParaRPr lang="en-GB" sz="3000"/>
          </a:p>
        </p:txBody>
      </p:sp>
      <p:sp>
        <p:nvSpPr>
          <p:cNvPr id="17"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BECA2-5CEF-5BE2-79E2-8EBFBC227A61}"/>
              </a:ext>
            </a:extLst>
          </p:cNvPr>
          <p:cNvSpPr>
            <a:spLocks noGrp="1"/>
          </p:cNvSpPr>
          <p:nvPr>
            <p:ph idx="1"/>
          </p:nvPr>
        </p:nvSpPr>
        <p:spPr>
          <a:xfrm>
            <a:off x="865281" y="1407348"/>
            <a:ext cx="6273274" cy="4831611"/>
          </a:xfrm>
        </p:spPr>
        <p:txBody>
          <a:bodyPr anchor="ctr">
            <a:noAutofit/>
          </a:bodyPr>
          <a:lstStyle/>
          <a:p>
            <a:r>
              <a:rPr lang="en-GB" sz="1400">
                <a:latin typeface="Arial"/>
                <a:cs typeface="Arial"/>
              </a:rPr>
              <a:t>Cost Leadership: Fair prices which is convenient  and affordable. </a:t>
            </a:r>
          </a:p>
          <a:p>
            <a:r>
              <a:rPr lang="en-GB" sz="1400">
                <a:latin typeface="Arial"/>
                <a:cs typeface="Arial"/>
              </a:rPr>
              <a:t>Digital Marketing:</a:t>
            </a:r>
          </a:p>
          <a:p>
            <a:r>
              <a:rPr lang="en-GB" sz="1400">
                <a:latin typeface="Arial"/>
                <a:cs typeface="Arial"/>
              </a:rPr>
              <a:t>Using platforms that cater to customers. The technology giant appears to feature a sophisticated user interface that includes, among other things, recent search history and personalised suggestions.</a:t>
            </a:r>
          </a:p>
          <a:p>
            <a:r>
              <a:rPr lang="en-GB" sz="1400">
                <a:latin typeface="Arial"/>
                <a:cs typeface="Arial"/>
              </a:rPr>
              <a:t>They are offering a huge range of goods. Tens of millions of product lines are offered by the largest Internet retailer in the world by revenue. The variety of goods available on Amazon.com are supplied by outside suppliers.</a:t>
            </a:r>
          </a:p>
          <a:p>
            <a:r>
              <a:rPr lang="en-GB" sz="1400">
                <a:latin typeface="Arial"/>
                <a:cs typeface="Arial"/>
              </a:rPr>
              <a:t>Amazon's customer review programme is a digital marketing staple. Amazon users find pre- and post-purchase feedback. Amazon has established a paradigm for effective review services, which are now widely available on several websites. Amazon encourages customers to vote "Helpful" on other customers' feedback. Customers can also ask product-related questions(</a:t>
            </a:r>
            <a:r>
              <a:rPr lang="en-GB" sz="1400" b="0" i="0">
                <a:effectLst/>
                <a:latin typeface="Arial"/>
                <a:cs typeface="Arial"/>
              </a:rPr>
              <a:t>Yildiz,2021).</a:t>
            </a:r>
            <a:r>
              <a:rPr lang="en-GB" sz="1400">
                <a:latin typeface="Arial"/>
                <a:cs typeface="Arial"/>
              </a:rPr>
              <a:t> </a:t>
            </a:r>
            <a:endParaRPr lang="en-GB" sz="1400" b="0" i="0">
              <a:effectLst/>
              <a:latin typeface="Arial"/>
              <a:cs typeface="Arial"/>
            </a:endParaRPr>
          </a:p>
          <a:p>
            <a:r>
              <a:rPr lang="en-GB" sz="1400" err="1">
                <a:latin typeface="Arial"/>
                <a:cs typeface="Arial"/>
              </a:rPr>
              <a:t>Ritala</a:t>
            </a:r>
            <a:r>
              <a:rPr lang="en-GB" sz="1400">
                <a:latin typeface="Arial"/>
                <a:cs typeface="Arial"/>
              </a:rPr>
              <a:t>, et al. (2014) reveals Amazon's  business model for competition, which includes working with rivals to benefit both parties. For example, Amazon and Apple.</a:t>
            </a:r>
          </a:p>
        </p:txBody>
      </p:sp>
      <p:pic>
        <p:nvPicPr>
          <p:cNvPr id="5" name="Picture 4">
            <a:extLst>
              <a:ext uri="{FF2B5EF4-FFF2-40B4-BE49-F238E27FC236}">
                <a16:creationId xmlns:a16="http://schemas.microsoft.com/office/drawing/2014/main" id="{27FE7A45-59B6-1C1E-A34E-93C7E8F5FC84}"/>
              </a:ext>
            </a:extLst>
          </p:cNvPr>
          <p:cNvPicPr>
            <a:picLocks noChangeAspect="1"/>
          </p:cNvPicPr>
          <p:nvPr/>
        </p:nvPicPr>
        <p:blipFill rotWithShape="1">
          <a:blip r:embed="rId2"/>
          <a:srcRect r="2" b="2216"/>
          <a:stretch/>
        </p:blipFill>
        <p:spPr>
          <a:xfrm>
            <a:off x="6967470" y="2203079"/>
            <a:ext cx="4855826" cy="346491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E01D8E-BB59-4452-3FE4-A69987D25740}"/>
              </a:ext>
            </a:extLst>
          </p:cNvPr>
          <p:cNvSpPr txBox="1"/>
          <p:nvPr/>
        </p:nvSpPr>
        <p:spPr>
          <a:xfrm>
            <a:off x="7138555" y="6054293"/>
            <a:ext cx="2254827" cy="369332"/>
          </a:xfrm>
          <a:prstGeom prst="rect">
            <a:avLst/>
          </a:prstGeom>
          <a:noFill/>
        </p:spPr>
        <p:txBody>
          <a:bodyPr wrap="square" rtlCol="0">
            <a:spAutoFit/>
          </a:bodyPr>
          <a:lstStyle/>
          <a:p>
            <a:r>
              <a:rPr lang="en-GB">
                <a:hlinkClick r:id="rId3"/>
              </a:rPr>
              <a:t>(Yieldify</a:t>
            </a:r>
            <a:r>
              <a:rPr lang="en-GB"/>
              <a:t>, 2020)</a:t>
            </a:r>
          </a:p>
        </p:txBody>
      </p:sp>
    </p:spTree>
    <p:extLst>
      <p:ext uri="{BB962C8B-B14F-4D97-AF65-F5344CB8AC3E}">
        <p14:creationId xmlns:p14="http://schemas.microsoft.com/office/powerpoint/2010/main" val="3261940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E247BFB-C772-4F88-2837-9D5DB0EED8C2}"/>
              </a:ext>
            </a:extLst>
          </p:cNvPr>
          <p:cNvSpPr>
            <a:spLocks noGrp="1"/>
          </p:cNvSpPr>
          <p:nvPr>
            <p:ph type="body" idx="1"/>
          </p:nvPr>
        </p:nvSpPr>
        <p:spPr>
          <a:xfrm>
            <a:off x="455926" y="249829"/>
            <a:ext cx="5157787" cy="823912"/>
          </a:xfrm>
        </p:spPr>
        <p:txBody>
          <a:bodyPr>
            <a:normAutofit/>
          </a:bodyPr>
          <a:lstStyle/>
          <a:p>
            <a:r>
              <a:rPr lang="en-GB" sz="2000">
                <a:latin typeface="Arial"/>
                <a:cs typeface="Arial"/>
              </a:rPr>
              <a:t>Market share of US retail e-commerce leaders in June 2022</a:t>
            </a:r>
          </a:p>
        </p:txBody>
      </p:sp>
      <p:pic>
        <p:nvPicPr>
          <p:cNvPr id="5" name="Content Placeholder 4">
            <a:extLst>
              <a:ext uri="{FF2B5EF4-FFF2-40B4-BE49-F238E27FC236}">
                <a16:creationId xmlns:a16="http://schemas.microsoft.com/office/drawing/2014/main" id="{6185F4D4-AC69-8EB8-1289-B0BE72BAEB15}"/>
              </a:ext>
            </a:extLst>
          </p:cNvPr>
          <p:cNvPicPr>
            <a:picLocks noGrp="1" noChangeAspect="1"/>
          </p:cNvPicPr>
          <p:nvPr>
            <p:ph sz="half" idx="2"/>
          </p:nvPr>
        </p:nvPicPr>
        <p:blipFill>
          <a:blip r:embed="rId2"/>
          <a:stretch>
            <a:fillRect/>
          </a:stretch>
        </p:blipFill>
        <p:spPr>
          <a:xfrm>
            <a:off x="703351" y="1753625"/>
            <a:ext cx="5157787" cy="3489295"/>
          </a:xfrm>
        </p:spPr>
      </p:pic>
      <p:sp>
        <p:nvSpPr>
          <p:cNvPr id="7" name="Text Placeholder 6">
            <a:extLst>
              <a:ext uri="{FF2B5EF4-FFF2-40B4-BE49-F238E27FC236}">
                <a16:creationId xmlns:a16="http://schemas.microsoft.com/office/drawing/2014/main" id="{053C1D0E-EC83-7EB0-D451-348524B9F1CE}"/>
              </a:ext>
            </a:extLst>
          </p:cNvPr>
          <p:cNvSpPr>
            <a:spLocks noGrp="1"/>
          </p:cNvSpPr>
          <p:nvPr>
            <p:ph type="body" sz="quarter" idx="3"/>
          </p:nvPr>
        </p:nvSpPr>
        <p:spPr>
          <a:xfrm>
            <a:off x="6095999" y="197232"/>
            <a:ext cx="5183188" cy="823912"/>
          </a:xfrm>
        </p:spPr>
        <p:txBody>
          <a:bodyPr/>
          <a:lstStyle/>
          <a:p>
            <a:r>
              <a:rPr lang="en-GB"/>
              <a:t>Annual Net sale revenue of Amazon from 2004 to 2022</a:t>
            </a:r>
          </a:p>
        </p:txBody>
      </p:sp>
      <p:pic>
        <p:nvPicPr>
          <p:cNvPr id="10" name="Content Placeholder 9">
            <a:extLst>
              <a:ext uri="{FF2B5EF4-FFF2-40B4-BE49-F238E27FC236}">
                <a16:creationId xmlns:a16="http://schemas.microsoft.com/office/drawing/2014/main" id="{A58BD2D5-1948-845C-383E-F5F5599C44B5}"/>
              </a:ext>
            </a:extLst>
          </p:cNvPr>
          <p:cNvPicPr>
            <a:picLocks noGrp="1" noChangeAspect="1"/>
          </p:cNvPicPr>
          <p:nvPr>
            <p:ph sz="quarter" idx="4"/>
          </p:nvPr>
        </p:nvPicPr>
        <p:blipFill>
          <a:blip r:embed="rId3"/>
          <a:stretch>
            <a:fillRect/>
          </a:stretch>
        </p:blipFill>
        <p:spPr>
          <a:xfrm>
            <a:off x="5900224" y="977302"/>
            <a:ext cx="5756145" cy="2520385"/>
          </a:xfrm>
        </p:spPr>
      </p:pic>
      <p:cxnSp>
        <p:nvCxnSpPr>
          <p:cNvPr id="12" name="Straight Connector 11">
            <a:extLst>
              <a:ext uri="{FF2B5EF4-FFF2-40B4-BE49-F238E27FC236}">
                <a16:creationId xmlns:a16="http://schemas.microsoft.com/office/drawing/2014/main" id="{068DC269-00C4-136C-85C7-867F8A217E97}"/>
              </a:ext>
            </a:extLst>
          </p:cNvPr>
          <p:cNvCxnSpPr/>
          <p:nvPr/>
        </p:nvCxnSpPr>
        <p:spPr>
          <a:xfrm>
            <a:off x="5865955" y="-208722"/>
            <a:ext cx="73853"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19E2EF-CDEC-E07C-F50F-B4134822C05E}"/>
              </a:ext>
            </a:extLst>
          </p:cNvPr>
          <p:cNvCxnSpPr/>
          <p:nvPr/>
        </p:nvCxnSpPr>
        <p:spPr>
          <a:xfrm>
            <a:off x="5902881" y="3840473"/>
            <a:ext cx="6289119" cy="0"/>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A2DAC44-C2DD-40D9-1496-85C32DD9B460}"/>
              </a:ext>
            </a:extLst>
          </p:cNvPr>
          <p:cNvPicPr>
            <a:picLocks noChangeAspect="1"/>
          </p:cNvPicPr>
          <p:nvPr/>
        </p:nvPicPr>
        <p:blipFill>
          <a:blip r:embed="rId4"/>
          <a:stretch>
            <a:fillRect/>
          </a:stretch>
        </p:blipFill>
        <p:spPr>
          <a:xfrm>
            <a:off x="5400471" y="3957035"/>
            <a:ext cx="6252192" cy="2906320"/>
          </a:xfrm>
          <a:prstGeom prst="rect">
            <a:avLst/>
          </a:prstGeom>
        </p:spPr>
      </p:pic>
      <p:sp>
        <p:nvSpPr>
          <p:cNvPr id="2" name="TextBox 1">
            <a:extLst>
              <a:ext uri="{FF2B5EF4-FFF2-40B4-BE49-F238E27FC236}">
                <a16:creationId xmlns:a16="http://schemas.microsoft.com/office/drawing/2014/main" id="{79C204FA-E6BC-2EDE-ABA6-33AD05F1A043}"/>
              </a:ext>
            </a:extLst>
          </p:cNvPr>
          <p:cNvSpPr txBox="1"/>
          <p:nvPr/>
        </p:nvSpPr>
        <p:spPr>
          <a:xfrm>
            <a:off x="1306285" y="5670467"/>
            <a:ext cx="40969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cs typeface="Calibri"/>
              </a:rPr>
              <a:t>Statista.com</a:t>
            </a:r>
            <a:endParaRPr lang="en-GB" sz="2000"/>
          </a:p>
        </p:txBody>
      </p:sp>
      <p:sp>
        <p:nvSpPr>
          <p:cNvPr id="3" name="TextBox 2">
            <a:extLst>
              <a:ext uri="{FF2B5EF4-FFF2-40B4-BE49-F238E27FC236}">
                <a16:creationId xmlns:a16="http://schemas.microsoft.com/office/drawing/2014/main" id="{4110DBE2-5FAC-F319-19B3-0A097E09A2C2}"/>
              </a:ext>
            </a:extLst>
          </p:cNvPr>
          <p:cNvSpPr txBox="1"/>
          <p:nvPr/>
        </p:nvSpPr>
        <p:spPr>
          <a:xfrm>
            <a:off x="7283532" y="3562597"/>
            <a:ext cx="288966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Statista.com</a:t>
            </a:r>
          </a:p>
          <a:p>
            <a:pPr algn="l"/>
            <a:endParaRPr lang="en-GB">
              <a:cs typeface="Calibri"/>
            </a:endParaRPr>
          </a:p>
        </p:txBody>
      </p:sp>
    </p:spTree>
    <p:extLst>
      <p:ext uri="{BB962C8B-B14F-4D97-AF65-F5344CB8AC3E}">
        <p14:creationId xmlns:p14="http://schemas.microsoft.com/office/powerpoint/2010/main" val="270563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A5900B-298A-571B-FE93-380B8DB0E2DB}"/>
              </a:ext>
            </a:extLst>
          </p:cNvPr>
          <p:cNvSpPr>
            <a:spLocks noGrp="1"/>
          </p:cNvSpPr>
          <p:nvPr>
            <p:ph type="title"/>
          </p:nvPr>
        </p:nvSpPr>
        <p:spPr>
          <a:xfrm>
            <a:off x="838200" y="1412488"/>
            <a:ext cx="2630557" cy="4363844"/>
          </a:xfrm>
          <a:solidFill>
            <a:schemeClr val="bg2">
              <a:lumMod val="75000"/>
            </a:schemeClr>
          </a:solidFill>
        </p:spPr>
        <p:txBody>
          <a:bodyPr anchor="t">
            <a:normAutofit/>
          </a:bodyPr>
          <a:lstStyle/>
          <a:p>
            <a:r>
              <a:rPr lang="en-GB" sz="4000">
                <a:solidFill>
                  <a:srgbClr val="FFFFFF"/>
                </a:solidFill>
              </a:rPr>
              <a:t>Marketing strategies at Amazon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5041186-73C1-3AFF-52D0-295C2F9687BC}"/>
              </a:ext>
            </a:extLst>
          </p:cNvPr>
          <p:cNvSpPr>
            <a:spLocks noGrp="1"/>
          </p:cNvSpPr>
          <p:nvPr>
            <p:ph sz="half" idx="1"/>
          </p:nvPr>
        </p:nvSpPr>
        <p:spPr>
          <a:xfrm>
            <a:off x="4380855" y="0"/>
            <a:ext cx="3740396" cy="6858000"/>
          </a:xfrm>
          <a:solidFill>
            <a:schemeClr val="bg2"/>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400" b="1">
                <a:ln w="22225">
                  <a:solidFill>
                    <a:schemeClr val="accent2"/>
                  </a:solidFill>
                  <a:prstDash val="solid"/>
                </a:ln>
                <a:solidFill>
                  <a:schemeClr val="accent2">
                    <a:lumMod val="40000"/>
                    <a:lumOff val="60000"/>
                  </a:schemeClr>
                </a:solidFill>
              </a:rPr>
              <a:t>Green Marketing</a:t>
            </a:r>
          </a:p>
          <a:p>
            <a:r>
              <a:rPr lang="en-GB" sz="1600"/>
              <a:t>T</a:t>
            </a:r>
            <a:r>
              <a:rPr lang="en-GB" sz="1600">
                <a:latin typeface="Arial"/>
                <a:cs typeface="Arial"/>
              </a:rPr>
              <a:t>he world's largest corporate renewable energy buyer and plan to use 100% renewable energy by 2025.</a:t>
            </a:r>
          </a:p>
          <a:p>
            <a:r>
              <a:rPr lang="en-GB" sz="1600">
                <a:latin typeface="Arial"/>
                <a:cs typeface="Arial"/>
              </a:rPr>
              <a:t>Use of right-sized, recyclable packaging that reduces waste and ensures damage-free delivery. using lab research, machine learning, materials science, and manufacturing relationships, Amazon  rethinks and simplify sustainable packaging choices across the packaging supply chain.</a:t>
            </a:r>
          </a:p>
          <a:p>
            <a:r>
              <a:rPr lang="en-GB" sz="1600" b="0" i="0">
                <a:effectLst/>
                <a:latin typeface="Arial"/>
                <a:cs typeface="Arial"/>
              </a:rPr>
              <a:t>Decarbonized</a:t>
            </a:r>
            <a:r>
              <a:rPr lang="en-GB" sz="1600">
                <a:latin typeface="Arial"/>
                <a:cs typeface="Arial"/>
              </a:rPr>
              <a:t> </a:t>
            </a:r>
            <a:r>
              <a:rPr lang="en-GB" sz="1600" b="0" i="0">
                <a:effectLst/>
                <a:latin typeface="Arial"/>
                <a:cs typeface="Arial"/>
              </a:rPr>
              <a:t> transportation network is </a:t>
            </a:r>
            <a:r>
              <a:rPr lang="en-GB" sz="1600">
                <a:latin typeface="Arial"/>
                <a:cs typeface="Arial"/>
              </a:rPr>
              <a:t>playing a biggest role in meeting t</a:t>
            </a:r>
            <a:r>
              <a:rPr lang="en-GB" sz="1600" b="0" i="0">
                <a:effectLst/>
                <a:latin typeface="Arial"/>
                <a:cs typeface="Arial"/>
              </a:rPr>
              <a:t>he 2040 Climate Pledge.</a:t>
            </a:r>
            <a:r>
              <a:rPr lang="en-GB" sz="1600" b="0" i="0">
                <a:solidFill>
                  <a:srgbClr val="FF0000"/>
                </a:solidFill>
                <a:effectLst/>
                <a:latin typeface="Arial"/>
                <a:cs typeface="Arial"/>
              </a:rPr>
              <a:t> </a:t>
            </a:r>
            <a:r>
              <a:rPr lang="en-GB" sz="1600">
                <a:solidFill>
                  <a:srgbClr val="FF0000"/>
                </a:solidFill>
                <a:latin typeface="Arial"/>
                <a:cs typeface="Arial"/>
                <a:hlinkClick r:id="rId2">
                  <a:extLst>
                    <a:ext uri="{A12FA001-AC4F-418D-AE19-62706E023703}">
                      <ahyp:hlinkClr xmlns:ahyp="http://schemas.microsoft.com/office/drawing/2018/hyperlinkcolor" val="tx"/>
                    </a:ext>
                  </a:extLst>
                </a:hlinkClick>
              </a:rPr>
              <a:t>(aboutamazon.com)</a:t>
            </a:r>
            <a:endParaRPr lang="en-GB" sz="1600">
              <a:solidFill>
                <a:srgbClr val="FF0000"/>
              </a:solidFill>
              <a:latin typeface="Arial"/>
              <a:cs typeface="Arial"/>
            </a:endParaRPr>
          </a:p>
          <a:p>
            <a:r>
              <a:rPr lang="en-GB" sz="1600" b="0" i="0">
                <a:effectLst/>
                <a:latin typeface="Arial"/>
                <a:cs typeface="Arial"/>
              </a:rPr>
              <a:t>Millennials study product labels, corporate reputations, and packaging to determine if a product is eco-friendly. "Amazon Green" sells products from manufacturers that recycle or donate to environmental charities(Smith and Brower,2012).</a:t>
            </a:r>
          </a:p>
          <a:p>
            <a:r>
              <a:rPr lang="en-GB" sz="1600" b="0" i="0">
                <a:effectLst/>
                <a:latin typeface="Arial"/>
                <a:cs typeface="Arial"/>
              </a:rPr>
              <a:t>"Planet, people, and profit" became a more holistic picture for a consumer-centric sustainability method.  Amazon uses the 3Ps technique to promote environmental sustainability. (aboutamazon.com) With its COVID 19 duty to communities and people and reducing their carbon footprint,</a:t>
            </a:r>
          </a:p>
          <a:p>
            <a:r>
              <a:rPr lang="en-GB" sz="1600" b="0" i="0">
                <a:effectLst/>
                <a:latin typeface="Arial"/>
                <a:cs typeface="Arial"/>
              </a:rPr>
              <a:t> Amazon encourages thoughtful behaviours in “</a:t>
            </a:r>
            <a:r>
              <a:rPr lang="en-GB" sz="1600">
                <a:latin typeface="Arial"/>
                <a:cs typeface="Arial"/>
              </a:rPr>
              <a:t>looking after </a:t>
            </a:r>
            <a:r>
              <a:rPr lang="en-GB" sz="1600" b="0" i="0">
                <a:effectLst/>
                <a:latin typeface="Arial"/>
                <a:cs typeface="Arial"/>
              </a:rPr>
              <a:t> nature, self, and community to be repeated, acquisitive, and ambitious”.</a:t>
            </a:r>
          </a:p>
          <a:p>
            <a:endParaRPr lang="en-GB" sz="1400">
              <a:latin typeface="Arial"/>
              <a:cs typeface="Arial"/>
            </a:endParaRPr>
          </a:p>
        </p:txBody>
      </p:sp>
      <p:cxnSp>
        <p:nvCxnSpPr>
          <p:cNvPr id="24" name="Straight Connector 1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A3FEBFA5-44C7-2E6A-5FA2-7579CFD753DE}"/>
              </a:ext>
            </a:extLst>
          </p:cNvPr>
          <p:cNvSpPr>
            <a:spLocks noGrp="1"/>
          </p:cNvSpPr>
          <p:nvPr>
            <p:ph sz="half" idx="2"/>
          </p:nvPr>
        </p:nvSpPr>
        <p:spPr>
          <a:xfrm>
            <a:off x="8451604" y="0"/>
            <a:ext cx="3740396" cy="6858000"/>
          </a:xfrm>
          <a:solidFill>
            <a:schemeClr val="bg2">
              <a:lumMod val="75000"/>
            </a:schemeClr>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000" b="1">
                <a:ln w="22225">
                  <a:solidFill>
                    <a:schemeClr val="accent2"/>
                  </a:solidFill>
                  <a:prstDash val="solid"/>
                </a:ln>
                <a:solidFill>
                  <a:schemeClr val="accent2">
                    <a:lumMod val="40000"/>
                    <a:lumOff val="60000"/>
                  </a:schemeClr>
                </a:solidFill>
              </a:rPr>
              <a:t>CSR at Amazon</a:t>
            </a:r>
          </a:p>
          <a:p>
            <a:r>
              <a:rPr lang="en-GB" sz="1900">
                <a:latin typeface="Arial"/>
                <a:cs typeface="Arial"/>
              </a:rPr>
              <a:t>Housing: Community outreach projects: Amazon spent $100 million to build a homeless shelter on its downtown Seattle headquarters. The 2020 Mary's Place Family Centre provides safe, supportive residences for many families. </a:t>
            </a:r>
          </a:p>
          <a:p>
            <a:r>
              <a:rPr lang="en-GB" sz="1900">
                <a:latin typeface="Arial"/>
                <a:cs typeface="Arial"/>
              </a:rPr>
              <a:t>Education: 2020 Amazon STEM education funding was $50 million. Amazon's Future Engineer programme, which helps minority and marginalised kids succeed academically, was also funded. Amazon also made a contribution of $2 million to “Carnegie Mellon University's Computer Science Academy” to deliver free computer science curricula to schools worldwide for three years. Amazon's annual Girls Who Code event promotes female computer science students and addresses STEM education's economic imbalances(</a:t>
            </a:r>
            <a:r>
              <a:rPr lang="en-GB" sz="1900">
                <a:solidFill>
                  <a:srgbClr val="202124"/>
                </a:solidFill>
                <a:latin typeface="Arial"/>
                <a:cs typeface="Arial"/>
              </a:rPr>
              <a:t>Amazon.com). </a:t>
            </a:r>
            <a:endParaRPr lang="en-GB" sz="1900">
              <a:latin typeface="Arial"/>
              <a:cs typeface="Arial"/>
            </a:endParaRPr>
          </a:p>
          <a:p>
            <a:endParaRPr lang="en-GB" sz="1900">
              <a:latin typeface="Arial"/>
              <a:cs typeface="Calibri"/>
            </a:endParaRPr>
          </a:p>
          <a:p>
            <a:pPr marL="0" indent="0">
              <a:buNone/>
            </a:pPr>
            <a:endParaRPr lang="en-GB" sz="1300"/>
          </a:p>
        </p:txBody>
      </p:sp>
    </p:spTree>
    <p:extLst>
      <p:ext uri="{BB962C8B-B14F-4D97-AF65-F5344CB8AC3E}">
        <p14:creationId xmlns:p14="http://schemas.microsoft.com/office/powerpoint/2010/main" val="215592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3E999-0249-3090-8EA7-F8BB234AAE3A}"/>
              </a:ext>
            </a:extLst>
          </p:cNvPr>
          <p:cNvSpPr>
            <a:spLocks noGrp="1"/>
          </p:cNvSpPr>
          <p:nvPr>
            <p:ph type="title"/>
          </p:nvPr>
        </p:nvSpPr>
        <p:spPr>
          <a:xfrm>
            <a:off x="686834" y="1153572"/>
            <a:ext cx="3200400" cy="4461163"/>
          </a:xfrm>
        </p:spPr>
        <p:txBody>
          <a:bodyPr>
            <a:normAutofit/>
          </a:bodyPr>
          <a:lstStyle/>
          <a:p>
            <a:r>
              <a:rPr lang="en-GB" sz="3100">
                <a:solidFill>
                  <a:srgbClr val="FFFFFF"/>
                </a:solidFill>
              </a:rPr>
              <a:t>Conclusion and Recommendation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8F37F1-9C5A-52B6-D7C6-912734F21DB8}"/>
              </a:ext>
            </a:extLst>
          </p:cNvPr>
          <p:cNvSpPr>
            <a:spLocks noGrp="1"/>
          </p:cNvSpPr>
          <p:nvPr>
            <p:ph idx="1"/>
          </p:nvPr>
        </p:nvSpPr>
        <p:spPr>
          <a:xfrm>
            <a:off x="4447308" y="591344"/>
            <a:ext cx="6906491" cy="5585619"/>
          </a:xfrm>
        </p:spPr>
        <p:txBody>
          <a:bodyPr anchor="ctr">
            <a:normAutofit lnSpcReduction="10000"/>
          </a:bodyPr>
          <a:lstStyle/>
          <a:p>
            <a:r>
              <a:rPr lang="en-GB" sz="2400">
                <a:latin typeface="Arial"/>
                <a:cs typeface="Arial"/>
              </a:rPr>
              <a:t>Amazon is the cost leader of the market. However, in order to stabilize its position in the market, they need to constantly invest in innovation and technology which can provide more efficient and quality service to customers at affordable price. </a:t>
            </a:r>
          </a:p>
          <a:p>
            <a:r>
              <a:rPr lang="en-GB" sz="2400">
                <a:latin typeface="Arial"/>
                <a:cs typeface="Arial"/>
              </a:rPr>
              <a:t>Amazon is an international band. They can use this image to expand their global presence especially in developing countries. Countries that no developed online shopping strategies, Amazon could open brick and mortar strategy as Walmart does.  With the high threat of substitutes and high force of competitive rivalry (red ocean strategy) as the Porter’s five analysis especially in Europe, they can enter to new markets in developing countries with blue ocean strategy. </a:t>
            </a:r>
          </a:p>
          <a:p>
            <a:endParaRPr lang="en-GB" sz="2400">
              <a:latin typeface="Arial"/>
              <a:cs typeface="Arial"/>
            </a:endParaRPr>
          </a:p>
        </p:txBody>
      </p:sp>
    </p:spTree>
    <p:extLst>
      <p:ext uri="{BB962C8B-B14F-4D97-AF65-F5344CB8AC3E}">
        <p14:creationId xmlns:p14="http://schemas.microsoft.com/office/powerpoint/2010/main" val="1565871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C5E4-C830-5888-6483-DFF2C6A2EAF6}"/>
              </a:ext>
            </a:extLst>
          </p:cNvPr>
          <p:cNvSpPr>
            <a:spLocks noGrp="1"/>
          </p:cNvSpPr>
          <p:nvPr>
            <p:ph type="title"/>
          </p:nvPr>
        </p:nvSpPr>
        <p:spPr>
          <a:xfrm>
            <a:off x="838200" y="365126"/>
            <a:ext cx="10515600" cy="902566"/>
          </a:xfrm>
        </p:spPr>
        <p:txBody>
          <a:bodyPr>
            <a:normAutofit/>
          </a:bodyPr>
          <a:lstStyle/>
          <a:p>
            <a:r>
              <a:rPr lang="en-GB"/>
              <a:t>References </a:t>
            </a:r>
          </a:p>
        </p:txBody>
      </p:sp>
      <p:sp>
        <p:nvSpPr>
          <p:cNvPr id="3" name="Content Placeholder 2">
            <a:extLst>
              <a:ext uri="{FF2B5EF4-FFF2-40B4-BE49-F238E27FC236}">
                <a16:creationId xmlns:a16="http://schemas.microsoft.com/office/drawing/2014/main" id="{B091EAA3-D0F9-96B1-C516-81E75357D1D4}"/>
              </a:ext>
            </a:extLst>
          </p:cNvPr>
          <p:cNvSpPr>
            <a:spLocks noGrp="1"/>
          </p:cNvSpPr>
          <p:nvPr>
            <p:ph idx="1"/>
          </p:nvPr>
        </p:nvSpPr>
        <p:spPr>
          <a:xfrm>
            <a:off x="744682" y="1358034"/>
            <a:ext cx="10515600" cy="5139687"/>
          </a:xfrm>
        </p:spPr>
        <p:txBody>
          <a:bodyPr vert="horz" lIns="91440" tIns="45720" rIns="91440" bIns="45720" rtlCol="0" anchor="t">
            <a:normAutofit/>
          </a:bodyPr>
          <a:lstStyle/>
          <a:p>
            <a:pPr>
              <a:lnSpc>
                <a:spcPct val="107000"/>
              </a:lnSpc>
              <a:spcAft>
                <a:spcPts val="800"/>
              </a:spcAft>
            </a:pPr>
            <a:endParaRPr lang="en-GB" sz="1900" kern="100">
              <a:solidFill>
                <a:srgbClr val="000000"/>
              </a:solidFill>
              <a:latin typeface="Calibri"/>
              <a:ea typeface="DengXian"/>
              <a:cs typeface="Arial"/>
            </a:endParaRPr>
          </a:p>
          <a:p>
            <a:pPr marL="0" indent="0">
              <a:buNone/>
            </a:pPr>
            <a:endParaRPr lang="en-GB">
              <a:cs typeface="Calibri" panose="020F0502020204030204"/>
            </a:endParaRPr>
          </a:p>
        </p:txBody>
      </p:sp>
      <p:sp>
        <p:nvSpPr>
          <p:cNvPr id="6" name="TextBox 5">
            <a:extLst>
              <a:ext uri="{FF2B5EF4-FFF2-40B4-BE49-F238E27FC236}">
                <a16:creationId xmlns:a16="http://schemas.microsoft.com/office/drawing/2014/main" id="{FBDDD8F1-E3C4-774C-253B-C8C664F6DD9D}"/>
              </a:ext>
            </a:extLst>
          </p:cNvPr>
          <p:cNvSpPr txBox="1"/>
          <p:nvPr/>
        </p:nvSpPr>
        <p:spPr>
          <a:xfrm>
            <a:off x="569343" y="1267692"/>
            <a:ext cx="11053314"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latin typeface="Arial"/>
                <a:ea typeface="Calibri Light"/>
                <a:cs typeface="Calibri Light"/>
              </a:rPr>
              <a:t>Alshmrani</a:t>
            </a:r>
            <a:r>
              <a:rPr lang="en-US" sz="1600">
                <a:latin typeface="Arial"/>
                <a:ea typeface="Calibri Light"/>
                <a:cs typeface="Calibri Light"/>
              </a:rPr>
              <a:t>, H.M., 2021. An analytical view of amazon success in the worldwide. </a:t>
            </a:r>
            <a:r>
              <a:rPr lang="en-US" sz="1600" i="1">
                <a:latin typeface="Arial"/>
                <a:cs typeface="Arial"/>
              </a:rPr>
              <a:t>Life Science Journal</a:t>
            </a:r>
            <a:r>
              <a:rPr lang="en-US" sz="1600">
                <a:latin typeface="Arial"/>
                <a:cs typeface="Arial"/>
              </a:rPr>
              <a:t>, </a:t>
            </a:r>
            <a:r>
              <a:rPr lang="en-US" sz="1600" i="1">
                <a:latin typeface="Arial"/>
                <a:cs typeface="Arial"/>
              </a:rPr>
              <a:t>18</a:t>
            </a:r>
            <a:r>
              <a:rPr lang="en-US" sz="1600">
                <a:latin typeface="Arial"/>
                <a:cs typeface="Arial"/>
              </a:rPr>
              <a:t>(6)</a:t>
            </a:r>
            <a:r>
              <a:rPr lang="en-US" sz="1600">
                <a:solidFill>
                  <a:srgbClr val="2998E3"/>
                </a:solidFill>
                <a:latin typeface="Arial"/>
                <a:ea typeface="Calibri Light"/>
                <a:cs typeface="Calibri Light"/>
                <a:hlinkClick r:id="rId2"/>
              </a:rPr>
              <a:t>Amazon Creating a Fleet of 100,000 Electric Delivery Vehicles (businessinsider.com)</a:t>
            </a:r>
            <a:r>
              <a:rPr lang="en-US" sz="1600">
                <a:latin typeface="Arial"/>
                <a:ea typeface="Calibri Light"/>
                <a:cs typeface="Calibri Light"/>
              </a:rPr>
              <a:t>​</a:t>
            </a:r>
            <a:endParaRPr lang="en-US" sz="1600">
              <a:latin typeface="Arial"/>
              <a:cs typeface="Arial"/>
            </a:endParaRPr>
          </a:p>
          <a:p>
            <a:r>
              <a:rPr lang="en-US" sz="1600">
                <a:solidFill>
                  <a:srgbClr val="2998E3"/>
                </a:solidFill>
                <a:latin typeface="Arial"/>
                <a:ea typeface="Calibri Light"/>
                <a:cs typeface="Calibri Light"/>
                <a:hlinkClick r:id="rId3"/>
              </a:rPr>
              <a:t>Amazon invests more than $400m in cutting-edge robotics - Latest Retail Technology News From Across The Globe - Charged (chargedretail.co.uk)</a:t>
            </a:r>
            <a:r>
              <a:rPr lang="en-US" sz="1600">
                <a:latin typeface="Arial"/>
                <a:ea typeface="Calibri Light"/>
                <a:cs typeface="Calibri Light"/>
              </a:rPr>
              <a:t>​</a:t>
            </a:r>
          </a:p>
          <a:p>
            <a:r>
              <a:rPr lang="en-US" sz="1600">
                <a:latin typeface="Arial"/>
                <a:ea typeface="Calibri Light"/>
                <a:cs typeface="Calibri Light"/>
              </a:rPr>
              <a:t>Baboolal</a:t>
            </a:r>
            <a:r>
              <a:rPr lang="en-US" sz="1600">
                <a:latin typeface="Arial"/>
                <a:cs typeface="Arial"/>
              </a:rPr>
              <a:t>-Frank, R., 2021. Analysis of amazon: Customer centric approach. </a:t>
            </a:r>
            <a:r>
              <a:rPr lang="en-US" sz="1600" i="1">
                <a:latin typeface="Arial"/>
                <a:cs typeface="Arial"/>
              </a:rPr>
              <a:t>Academy of Strategic Management Journal</a:t>
            </a:r>
            <a:r>
              <a:rPr lang="en-US" sz="1600">
                <a:latin typeface="Arial"/>
                <a:cs typeface="Arial"/>
              </a:rPr>
              <a:t>, Volume 20, Special Issue 2, 2021.  ​</a:t>
            </a:r>
          </a:p>
          <a:p>
            <a:r>
              <a:rPr lang="en-US" sz="1600">
                <a:latin typeface="Arial"/>
                <a:ea typeface="Calibri Light"/>
                <a:cs typeface="Calibri Light"/>
              </a:rPr>
              <a:t>Bentley, T., 2020. Ep 4: Amazon, Walmart Marketplace &amp; eBay Benchmarks. [Online] Available at: https://www.zentail.com/blog/amazon-walmartebay-</a:t>
            </a:r>
            <a:r>
              <a:rPr lang="en-US" sz="1600">
                <a:latin typeface="Arial"/>
                <a:cs typeface="Arial"/>
              </a:rPr>
              <a:t>benchmarks-for-sellers [Accessed 14 May 2023]​</a:t>
            </a:r>
          </a:p>
          <a:p>
            <a:r>
              <a:rPr lang="en-US" sz="1600">
                <a:latin typeface="Arial"/>
                <a:ea typeface="Calibri Light"/>
                <a:cs typeface="Calibri Light"/>
              </a:rPr>
              <a:t>Bera, A., 2020. </a:t>
            </a:r>
            <a:r>
              <a:rPr lang="en-US" sz="1600" err="1">
                <a:latin typeface="Arial"/>
                <a:ea typeface="Calibri Light"/>
                <a:cs typeface="Calibri Light"/>
              </a:rPr>
              <a:t>EBay</a:t>
            </a:r>
            <a:r>
              <a:rPr lang="en-US" sz="1600">
                <a:latin typeface="Arial"/>
                <a:ea typeface="Calibri Light"/>
                <a:cs typeface="Calibri Light"/>
              </a:rPr>
              <a:t> forecast disappoints amid competition from Amazon, Walmart. [Online] Available at: https://www.reuters.com/article/us-ebay-</a:t>
            </a:r>
            <a:r>
              <a:rPr lang="en-US" sz="1600">
                <a:latin typeface="Arial"/>
                <a:cs typeface="Arial"/>
              </a:rPr>
              <a:t>resultsidUSKBN1ZR2QJ [Accessed 14 May 2021].​</a:t>
            </a:r>
          </a:p>
          <a:p>
            <a:r>
              <a:rPr lang="en-US" sz="1600">
                <a:latin typeface="Arial"/>
                <a:ea typeface="Calibri Light"/>
                <a:cs typeface="Calibri Light"/>
              </a:rPr>
              <a:t>Burgess, J., 2020 . Reviewing Amazon’s Biggest Competitors Across Different Industries. [Online] Available at: https://www.yieldify.com/blog/amazoncompetitors/ </a:t>
            </a:r>
            <a:r>
              <a:rPr lang="en-US" sz="1600">
                <a:latin typeface="Arial"/>
                <a:cs typeface="Arial"/>
              </a:rPr>
              <a:t>[Accessed 15 May 2023]. ​</a:t>
            </a:r>
          </a:p>
          <a:p>
            <a:r>
              <a:rPr lang="en-US" sz="1600">
                <a:solidFill>
                  <a:srgbClr val="222222"/>
                </a:solidFill>
                <a:latin typeface="Arial"/>
                <a:ea typeface="Calibri Light"/>
                <a:cs typeface="Calibri Light"/>
              </a:rPr>
              <a:t>Cavallo, A., 2018. </a:t>
            </a:r>
            <a:r>
              <a:rPr lang="en-US" sz="1600" i="1">
                <a:latin typeface="Arial"/>
                <a:cs typeface="Arial"/>
              </a:rPr>
              <a:t>More Amazon effects: online competition and pricing </a:t>
            </a:r>
            <a:r>
              <a:rPr lang="en-US" sz="1600" i="1">
                <a:solidFill>
                  <a:srgbClr val="222222"/>
                </a:solidFill>
                <a:latin typeface="Arial"/>
                <a:ea typeface="Calibri Light"/>
                <a:cs typeface="Calibri Light"/>
              </a:rPr>
              <a:t>behaviors</a:t>
            </a:r>
            <a:r>
              <a:rPr lang="en-US" sz="1600">
                <a:solidFill>
                  <a:srgbClr val="222222"/>
                </a:solidFill>
                <a:latin typeface="Arial"/>
                <a:ea typeface="Calibri Light"/>
                <a:cs typeface="Calibri Light"/>
              </a:rPr>
              <a:t> (No. w25138). National Bureau of Economic </a:t>
            </a:r>
            <a:r>
              <a:rPr lang="en-US" sz="1600">
                <a:latin typeface="Arial"/>
                <a:cs typeface="Arial"/>
              </a:rPr>
              <a:t>Research.</a:t>
            </a:r>
            <a:r>
              <a:rPr lang="en-US" sz="1600">
                <a:solidFill>
                  <a:srgbClr val="222222"/>
                </a:solidFill>
                <a:latin typeface="Arial"/>
                <a:cs typeface="Arial"/>
              </a:rPr>
              <a:t>​</a:t>
            </a:r>
          </a:p>
          <a:p>
            <a:r>
              <a:rPr lang="en-US" sz="1600">
                <a:solidFill>
                  <a:srgbClr val="222222"/>
                </a:solidFill>
                <a:latin typeface="Arial"/>
                <a:ea typeface="Calibri Light"/>
                <a:cs typeface="Calibri Light"/>
              </a:rPr>
              <a:t>Ghose, A. and Sundararajan, A., 2006. Evaluating pricing strategy using e-commerce data: Evidence and estimation challenges.</a:t>
            </a:r>
          </a:p>
          <a:p>
            <a:r>
              <a:rPr lang="en-US" sz="1600">
                <a:solidFill>
                  <a:srgbClr val="2998E3"/>
                </a:solidFill>
                <a:latin typeface="Arial"/>
                <a:ea typeface="Calibri Light"/>
                <a:cs typeface="Calibri Light"/>
                <a:hlinkClick r:id="rId4"/>
              </a:rPr>
              <a:t>Home - Amazon Sustainability (aboutamazon.com)</a:t>
            </a:r>
            <a:r>
              <a:rPr lang="en-US" sz="1600">
                <a:latin typeface="Arial"/>
                <a:ea typeface="Calibri Light"/>
                <a:cs typeface="Calibri Light"/>
              </a:rPr>
              <a:t>​</a:t>
            </a:r>
          </a:p>
          <a:p>
            <a:r>
              <a:rPr lang="en-US" sz="1600">
                <a:latin typeface="Arial"/>
                <a:cs typeface="Arial"/>
              </a:rPr>
              <a:t>Jurevicius, O., 2020. SWOT analysis of Amazon (5 Key Strengths in 2020). [Online] Available at: https://strategicmanagementinsight.com/swotanalyses/amazon-swot-analysis.html [Accessed 27 May 2023].​</a:t>
            </a:r>
          </a:p>
        </p:txBody>
      </p:sp>
    </p:spTree>
    <p:extLst>
      <p:ext uri="{BB962C8B-B14F-4D97-AF65-F5344CB8AC3E}">
        <p14:creationId xmlns:p14="http://schemas.microsoft.com/office/powerpoint/2010/main" val="382238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ABC1-847A-9DEB-6226-2FD22A128907}"/>
              </a:ext>
            </a:extLst>
          </p:cNvPr>
          <p:cNvSpPr>
            <a:spLocks noGrp="1"/>
          </p:cNvSpPr>
          <p:nvPr>
            <p:ph type="title"/>
          </p:nvPr>
        </p:nvSpPr>
        <p:spPr/>
        <p:txBody>
          <a:bodyPr/>
          <a:lstStyle/>
          <a:p>
            <a:r>
              <a:rPr lang="en-GB">
                <a:ea typeface="Calibri Light"/>
                <a:cs typeface="Calibri Light"/>
              </a:rPr>
              <a:t>Reference continued..</a:t>
            </a:r>
            <a:endParaRPr lang="en-GB"/>
          </a:p>
        </p:txBody>
      </p:sp>
      <p:sp>
        <p:nvSpPr>
          <p:cNvPr id="3" name="Content Placeholder 2">
            <a:extLst>
              <a:ext uri="{FF2B5EF4-FFF2-40B4-BE49-F238E27FC236}">
                <a16:creationId xmlns:a16="http://schemas.microsoft.com/office/drawing/2014/main" id="{D2FFCDDB-1921-FCE4-9092-1F2EDFA99B96}"/>
              </a:ext>
            </a:extLst>
          </p:cNvPr>
          <p:cNvSpPr>
            <a:spLocks noGrp="1"/>
          </p:cNvSpPr>
          <p:nvPr>
            <p:ph idx="1"/>
          </p:nvPr>
        </p:nvSpPr>
        <p:spPr>
          <a:xfrm>
            <a:off x="838200" y="1825625"/>
            <a:ext cx="10515600" cy="4788782"/>
          </a:xfrm>
        </p:spPr>
        <p:txBody>
          <a:bodyPr vert="horz" lIns="91440" tIns="45720" rIns="91440" bIns="45720" rtlCol="0" anchor="t">
            <a:noAutofit/>
          </a:bodyPr>
          <a:lstStyle/>
          <a:p>
            <a:pPr marL="0" indent="0">
              <a:buNone/>
            </a:pPr>
            <a:r>
              <a:rPr lang="en-GB" sz="1600">
                <a:solidFill>
                  <a:srgbClr val="000000"/>
                </a:solidFill>
                <a:latin typeface="Arial"/>
                <a:ea typeface="Calibri Light"/>
                <a:cs typeface="Calibri Light"/>
              </a:rPr>
              <a:t>Osita, I. C., 2014. Organization’s stability and productivity: the role of SWOT analysis an acronym for strength, weakness, opportunities and threat. </a:t>
            </a:r>
            <a:r>
              <a:rPr lang="en-GB" sz="1600" i="1">
                <a:latin typeface="Arial"/>
                <a:ea typeface="Calibri Light"/>
                <a:cs typeface="Calibri Light"/>
              </a:rPr>
              <a:t>International Journal of Innovative and Applied Research </a:t>
            </a:r>
            <a:r>
              <a:rPr lang="en-GB" sz="1600">
                <a:latin typeface="Arial"/>
                <a:ea typeface="Calibri Light"/>
                <a:cs typeface="Calibri Light"/>
              </a:rPr>
              <a:t>, 2(9), p. 24.</a:t>
            </a:r>
            <a:r>
              <a:rPr lang="en-GB" sz="1600">
                <a:solidFill>
                  <a:srgbClr val="000000"/>
                </a:solidFill>
                <a:latin typeface="Arial"/>
                <a:ea typeface="Calibri Light"/>
                <a:cs typeface="Calibri Light"/>
              </a:rPr>
              <a:t>​</a:t>
            </a:r>
            <a:endParaRPr lang="en-US" sz="1600">
              <a:latin typeface="Arial"/>
              <a:cs typeface="Arial"/>
            </a:endParaRPr>
          </a:p>
          <a:p>
            <a:pPr marL="0" indent="0">
              <a:buNone/>
            </a:pPr>
            <a:r>
              <a:rPr lang="en-GB" sz="1600">
                <a:solidFill>
                  <a:srgbClr val="222222"/>
                </a:solidFill>
                <a:latin typeface="Arial"/>
                <a:ea typeface="Calibri Light"/>
                <a:cs typeface="Calibri Light"/>
              </a:rPr>
              <a:t>Rahman, K.T., 2021. Driving Engagement on Instagram: A Comparative Analysis of Amazon Prime and Disney+. </a:t>
            </a:r>
            <a:r>
              <a:rPr lang="en-GB" sz="1600" i="1">
                <a:latin typeface="Arial"/>
                <a:ea typeface="Calibri Light"/>
                <a:cs typeface="Calibri Light"/>
              </a:rPr>
              <a:t>SEISENSE Business Review</a:t>
            </a:r>
            <a:r>
              <a:rPr lang="en-GB" sz="1600">
                <a:latin typeface="Arial"/>
                <a:ea typeface="Calibri Light"/>
                <a:cs typeface="Calibri Light"/>
              </a:rPr>
              <a:t>, </a:t>
            </a:r>
            <a:r>
              <a:rPr lang="en-GB" sz="1600" i="1">
                <a:latin typeface="Arial"/>
                <a:ea typeface="Calibri Light"/>
                <a:cs typeface="Calibri Light"/>
              </a:rPr>
              <a:t>1</a:t>
            </a:r>
            <a:r>
              <a:rPr lang="en-GB" sz="1600">
                <a:latin typeface="Arial"/>
                <a:ea typeface="Calibri Light"/>
                <a:cs typeface="Calibri Light"/>
              </a:rPr>
              <a:t>(3), pp.1-11.</a:t>
            </a:r>
          </a:p>
          <a:p>
            <a:pPr marL="0" indent="0">
              <a:buNone/>
            </a:pPr>
            <a:r>
              <a:rPr lang="en-GB" sz="1600" u="none" strike="noStrike">
                <a:solidFill>
                  <a:srgbClr val="2998E3"/>
                </a:solidFill>
                <a:latin typeface="Arial"/>
                <a:ea typeface="Calibri Light"/>
                <a:cs typeface="Calibri Light"/>
                <a:hlinkClick r:id="rId2"/>
              </a:rPr>
              <a:t>Reviewing Amazons Biggest Competitors – Yieldify</a:t>
            </a:r>
            <a:r>
              <a:rPr lang="en-GB" sz="1600">
                <a:solidFill>
                  <a:srgbClr val="000000"/>
                </a:solidFill>
                <a:latin typeface="Arial"/>
                <a:ea typeface="Calibri Light"/>
                <a:cs typeface="Calibri Light"/>
              </a:rPr>
              <a:t> ​</a:t>
            </a:r>
          </a:p>
          <a:p>
            <a:pPr marL="0" indent="0">
              <a:buNone/>
            </a:pPr>
            <a:r>
              <a:rPr lang="en-GB" sz="1600" err="1">
                <a:solidFill>
                  <a:srgbClr val="222222"/>
                </a:solidFill>
                <a:latin typeface="Arial"/>
                <a:ea typeface="Calibri Light"/>
                <a:cs typeface="Calibri Light"/>
              </a:rPr>
              <a:t>Ritala</a:t>
            </a:r>
            <a:r>
              <a:rPr lang="en-GB" sz="1600">
                <a:solidFill>
                  <a:srgbClr val="222222"/>
                </a:solidFill>
                <a:latin typeface="Arial"/>
                <a:ea typeface="Calibri Light"/>
                <a:cs typeface="Calibri Light"/>
              </a:rPr>
              <a:t>, P., Golnam, A. and Wegmann, A., 2014. Coopetition-based business models: The case of Amazon. com. </a:t>
            </a:r>
            <a:r>
              <a:rPr lang="en-GB" sz="1600" i="1">
                <a:latin typeface="Arial"/>
                <a:ea typeface="Calibri Light"/>
                <a:cs typeface="Calibri Light"/>
              </a:rPr>
              <a:t>Industrial marketing management</a:t>
            </a:r>
            <a:r>
              <a:rPr lang="en-GB" sz="1600">
                <a:latin typeface="Arial"/>
                <a:ea typeface="Calibri Light"/>
                <a:cs typeface="Calibri Light"/>
              </a:rPr>
              <a:t>, </a:t>
            </a:r>
            <a:r>
              <a:rPr lang="en-GB" sz="1600" i="1">
                <a:latin typeface="Arial"/>
                <a:ea typeface="Calibri Light"/>
                <a:cs typeface="Calibri Light"/>
              </a:rPr>
              <a:t>43</a:t>
            </a:r>
            <a:r>
              <a:rPr lang="en-GB" sz="1600">
                <a:latin typeface="Arial"/>
                <a:ea typeface="Calibri Light"/>
                <a:cs typeface="Calibri Light"/>
              </a:rPr>
              <a:t>(2), pp.236-249.</a:t>
            </a:r>
            <a:r>
              <a:rPr lang="en-GB" sz="1600">
                <a:solidFill>
                  <a:srgbClr val="222222"/>
                </a:solidFill>
                <a:latin typeface="Arial"/>
                <a:ea typeface="Calibri Light"/>
                <a:cs typeface="Calibri Light"/>
              </a:rPr>
              <a:t>​</a:t>
            </a:r>
          </a:p>
          <a:p>
            <a:pPr marL="0" indent="0">
              <a:buNone/>
            </a:pPr>
            <a:r>
              <a:rPr lang="en-GB" sz="1600">
                <a:solidFill>
                  <a:srgbClr val="000000"/>
                </a:solidFill>
                <a:latin typeface="Arial"/>
                <a:ea typeface="Calibri Light"/>
                <a:cs typeface="Calibri Light"/>
              </a:rPr>
              <a:t>Smith, K.T. and Brower, T.R., 2012. Longitudinal study of green marketing strategies that influence Millennials. </a:t>
            </a:r>
            <a:r>
              <a:rPr lang="en-GB" sz="1600" i="1">
                <a:latin typeface="Arial"/>
                <a:ea typeface="Calibri Light"/>
                <a:cs typeface="Calibri Light"/>
              </a:rPr>
              <a:t>Journal of Strategic Marketing</a:t>
            </a:r>
            <a:r>
              <a:rPr lang="en-GB" sz="1600">
                <a:latin typeface="Arial"/>
                <a:ea typeface="Calibri Light"/>
                <a:cs typeface="Calibri Light"/>
              </a:rPr>
              <a:t>, </a:t>
            </a:r>
            <a:r>
              <a:rPr lang="en-GB" sz="1600" i="1">
                <a:latin typeface="Arial"/>
                <a:ea typeface="Calibri Light"/>
                <a:cs typeface="Calibri Light"/>
              </a:rPr>
              <a:t>20</a:t>
            </a:r>
            <a:r>
              <a:rPr lang="en-GB" sz="1600">
                <a:latin typeface="Arial"/>
                <a:ea typeface="Calibri Light"/>
                <a:cs typeface="Calibri Light"/>
              </a:rPr>
              <a:t>(6), pp.535-551.</a:t>
            </a:r>
            <a:r>
              <a:rPr lang="en-GB" sz="1600">
                <a:solidFill>
                  <a:srgbClr val="000000"/>
                </a:solidFill>
                <a:latin typeface="Arial"/>
                <a:ea typeface="Calibri Light"/>
                <a:cs typeface="Calibri Light"/>
              </a:rPr>
              <a:t>​</a:t>
            </a:r>
          </a:p>
          <a:p>
            <a:pPr marL="0" indent="0">
              <a:buNone/>
            </a:pPr>
            <a:r>
              <a:rPr lang="en-GB" sz="1600" b="1" u="none" strike="noStrike">
                <a:solidFill>
                  <a:srgbClr val="2998E3"/>
                </a:solidFill>
                <a:latin typeface="Arial"/>
                <a:ea typeface="Calibri Light"/>
                <a:cs typeface="Calibri Light"/>
                <a:hlinkClick r:id="rId3"/>
              </a:rPr>
              <a:t>Wasserman </a:t>
            </a:r>
            <a:r>
              <a:rPr lang="en-GB" sz="1600" b="1">
                <a:solidFill>
                  <a:srgbClr val="000000"/>
                </a:solidFill>
                <a:latin typeface="Arial"/>
                <a:ea typeface="Calibri Light"/>
                <a:cs typeface="Calibri Light"/>
              </a:rPr>
              <a:t>, Todd, 2021 available at </a:t>
            </a:r>
            <a:r>
              <a:rPr lang="en-GB" sz="1600" u="none" strike="noStrike">
                <a:solidFill>
                  <a:srgbClr val="2998E3"/>
                </a:solidFill>
                <a:latin typeface="Arial"/>
                <a:ea typeface="Calibri Light"/>
                <a:cs typeface="Calibri Light"/>
                <a:hlinkClick r:id="rId4"/>
              </a:rPr>
              <a:t>Amazon's biggest, hardest-to-solve ESG issue may be its own workers (cnbc.com)</a:t>
            </a:r>
            <a:r>
              <a:rPr lang="en-GB" sz="1600">
                <a:solidFill>
                  <a:srgbClr val="000000"/>
                </a:solidFill>
                <a:latin typeface="Arial"/>
                <a:ea typeface="Calibri Light"/>
                <a:cs typeface="Calibri Light"/>
              </a:rPr>
              <a:t>​.</a:t>
            </a:r>
          </a:p>
          <a:p>
            <a:pPr marL="0" indent="0">
              <a:buNone/>
            </a:pPr>
            <a:r>
              <a:rPr lang="en-GB" sz="1600">
                <a:solidFill>
                  <a:srgbClr val="000000"/>
                </a:solidFill>
                <a:latin typeface="Arial"/>
                <a:ea typeface="Calibri Light"/>
                <a:cs typeface="Calibri Light"/>
              </a:rPr>
              <a:t>Yildiz, O. (2021) ‘The Role of Digital Marketing in Achieving Sustainable Competitive Advantage’, in </a:t>
            </a:r>
            <a:r>
              <a:rPr lang="en-GB" sz="1600" i="1">
                <a:latin typeface="Arial"/>
                <a:ea typeface="Calibri Light"/>
                <a:cs typeface="Calibri Light"/>
              </a:rPr>
              <a:t>Digital Transformation and Internationalization Strategies in Organizations</a:t>
            </a:r>
            <a:r>
              <a:rPr lang="en-GB" sz="1600">
                <a:latin typeface="Arial"/>
                <a:ea typeface="Calibri Light"/>
                <a:cs typeface="Calibri Light"/>
              </a:rPr>
              <a:t>. IGI Global, pp. 44–60. Available at: </a:t>
            </a:r>
            <a:r>
              <a:rPr lang="en-GB" sz="1600" u="none" strike="noStrike">
                <a:solidFill>
                  <a:srgbClr val="2998E3"/>
                </a:solidFill>
                <a:latin typeface="Arial"/>
                <a:ea typeface="Calibri Light"/>
                <a:cs typeface="Calibri Light"/>
                <a:hlinkClick r:id="rId5"/>
              </a:rPr>
              <a:t>https://doi.org/10.4018/978-1-7998-8169-8.ch003</a:t>
            </a:r>
            <a:r>
              <a:rPr lang="en-GB" sz="1600">
                <a:solidFill>
                  <a:srgbClr val="000000"/>
                </a:solidFill>
                <a:latin typeface="Arial"/>
                <a:ea typeface="Calibri Light"/>
                <a:cs typeface="Calibri Light"/>
              </a:rPr>
              <a:t>.​</a:t>
            </a:r>
          </a:p>
          <a:p>
            <a:pPr marL="0" indent="0">
              <a:buNone/>
            </a:pPr>
            <a:r>
              <a:rPr lang="en-GB" sz="1600">
                <a:solidFill>
                  <a:srgbClr val="000000"/>
                </a:solidFill>
                <a:latin typeface="Arial"/>
                <a:ea typeface="Calibri Light"/>
                <a:cs typeface="Calibri Light"/>
              </a:rPr>
              <a:t>Zhou, M., 2023, June. Analysis of the Internet Industry Based on SWOT Model and Porter’s Five Forces Model—Taking Amazon as an Example. </a:t>
            </a:r>
            <a:r>
              <a:rPr lang="en-GB" sz="1600">
                <a:latin typeface="Arial"/>
                <a:ea typeface="Calibri Light"/>
                <a:cs typeface="Calibri Light"/>
              </a:rPr>
              <a:t>In </a:t>
            </a:r>
            <a:r>
              <a:rPr lang="en-GB" sz="1600" i="1">
                <a:latin typeface="Arial"/>
                <a:ea typeface="Calibri Light"/>
                <a:cs typeface="Calibri Light"/>
              </a:rPr>
              <a:t>Proceedings of the 6th International Conference on Economic Management and Green Development</a:t>
            </a:r>
            <a:r>
              <a:rPr lang="en-GB" sz="1600">
                <a:latin typeface="Arial"/>
                <a:ea typeface="Calibri Light"/>
                <a:cs typeface="Calibri Light"/>
              </a:rPr>
              <a:t> (pp. 247-254). Singapore: Springer Nature Singapore.</a:t>
            </a:r>
            <a:r>
              <a:rPr lang="en-GB" sz="1600">
                <a:solidFill>
                  <a:srgbClr val="000000"/>
                </a:solidFill>
                <a:latin typeface="Arial"/>
                <a:ea typeface="Calibri Light"/>
                <a:cs typeface="Calibri Light"/>
              </a:rPr>
              <a:t>​</a:t>
            </a:r>
            <a:endParaRPr lang="en-GB" sz="1600">
              <a:latin typeface="Arial"/>
              <a:ea typeface="Calibri"/>
              <a:cs typeface="Calibri"/>
            </a:endParaRPr>
          </a:p>
        </p:txBody>
      </p:sp>
    </p:spTree>
    <p:extLst>
      <p:ext uri="{BB962C8B-B14F-4D97-AF65-F5344CB8AC3E}">
        <p14:creationId xmlns:p14="http://schemas.microsoft.com/office/powerpoint/2010/main" val="3308768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A7F2F-93F2-8395-30BF-92FD83EDDF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A29486-20EB-4C14-2694-C162515D23C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61188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2DB46-7C10-AC0A-F2B0-F8DA8B5CE6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D865C5-85BA-81A9-E20A-C9D0E2F26C9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22166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E3B2-DFDF-B114-0966-3399A3E155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7603E0-B12C-1DCA-A6B4-6666717218F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32236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84DA0-4690-11FB-965A-239E1522ED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CB8E48-ECBD-AC93-857D-3956925BABA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83407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31387-E5D1-C1B3-5783-0DB9F23A23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38A734-9A36-8527-657F-2FF57EB7A5B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80461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3E46-8E6A-AF2B-021A-C7EBB53A46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7839EA-D6C4-96BA-754E-CF324C83892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47214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AC7B6-807E-4248-F55E-CD192BCB2F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19792B-B6BB-2DC4-57DE-FD2CBE5CD03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03217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927F1-EF8D-5544-9889-506382FDC4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43A460-5B83-210E-21C0-A77115EF39C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03005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B5A98-876E-F3D0-261C-D87E4F9375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4ABE2A-02FB-7AD0-1E4B-D5E348DC612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58469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6A0CC-CE41-B1D0-C1E7-6DBF9756B9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A90270-CF95-70FF-5370-A5664BE6ACD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56499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91449-D81D-27DD-2262-82678A2770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67641A-A08D-F608-B7E2-AAA31842611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33383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22A85-358D-AA07-3C24-DADB204103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A8CBEA-0565-27C6-5E53-53232E6312D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80587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F029-9322-74BB-3AEA-B473663A5F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484B0C-A3D0-E90A-D298-A7860581F40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81718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00DB7-04E1-A533-C93D-6A431BC030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32B53-055F-A7B3-E01C-4B5B6D8773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56895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00DB7-04E1-A533-C93D-6A431BC030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32B53-055F-A7B3-E01C-4B5B6D8773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5433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3E917-0F44-6F21-42F5-BA89F086A0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1498A8-CB2B-14C1-C0AA-7E59429B9DC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53298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9E169-BE3E-55B4-CF4E-C7DD07AC33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BAE43B-1CE5-978F-4CBA-4D6DDDFBDB5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27194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CEFE-81F4-240C-47F1-53B2477B6A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D15C58-7362-98BC-0701-A02FE315762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415116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2C648-0BD2-3321-0AB8-305AFCB8C4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C0E83D-27D5-7646-54D5-88A2E965A84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298377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2DC3B-D04C-8683-5DFF-8C51362DD9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C0C1B8-E59A-65D0-3A68-4DD95A8199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93441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26FEE-88FB-268E-A192-3D820A197C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B0EE2B-C8DD-5768-6D65-E1BC05D92DE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58232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9E39-1A37-F6EB-0F04-996F94FEBE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5CF75A-31CB-0FFF-8D50-D2A9FBD7ED8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784503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D5E9-3039-7383-2156-3BC9FC69FC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BC8F63-96F5-0134-6A6B-1C740051351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967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D5255-3247-73CA-E0CA-F1254AC332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A5EC97-EF8A-4235-68C8-0501C55EF5E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33630540"/>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2976</Words>
  <Application>Microsoft Office PowerPoint</Application>
  <PresentationFormat>Widescreen</PresentationFormat>
  <Paragraphs>156</Paragraphs>
  <Slides>39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amazon_ember</vt:lpstr>
      <vt:lpstr>Arial</vt:lpstr>
      <vt:lpstr>Calibri</vt:lpstr>
      <vt:lpstr>Calibri Light</vt:lpstr>
      <vt:lpstr>Office Theme</vt:lpstr>
      <vt:lpstr>Marketing Management</vt:lpstr>
      <vt:lpstr>Contents</vt:lpstr>
      <vt:lpstr>Introduction  This presentation is to produce a complete market analysis for Amazon. The market analysis will address the following areas: </vt:lpstr>
      <vt:lpstr>PowerPoint Presentation</vt:lpstr>
      <vt:lpstr>Key factors within the business environment  which has an impact on  its market failure/success: Potter's five forces analysis for Amazon </vt:lpstr>
      <vt:lpstr>4Ps analysis for Amazon(Internal Marketing)</vt:lpstr>
      <vt:lpstr>PowerPoint Presentation</vt:lpstr>
      <vt:lpstr>Post Pandemic changes</vt:lpstr>
      <vt:lpstr> Resource distribution to meet the current challenges within its environment </vt:lpstr>
      <vt:lpstr>Competitive Strategy for Amazon to achieve its competitive edge   </vt:lpstr>
      <vt:lpstr>PowerPoint Presentation</vt:lpstr>
      <vt:lpstr>Marketing strategies at Amazon </vt:lpstr>
      <vt:lpstr>Conclusion and Recommendation</vt:lpstr>
      <vt:lpstr>References </vt:lpstr>
      <vt:lpstr>Reference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Sujeewa Herath</dc:creator>
  <cp:lastModifiedBy>Sujeewa Herath</cp:lastModifiedBy>
  <cp:revision>1</cp:revision>
  <dcterms:created xsi:type="dcterms:W3CDTF">2023-07-06T07:16:12Z</dcterms:created>
  <dcterms:modified xsi:type="dcterms:W3CDTF">2023-07-14T11:30:22Z</dcterms:modified>
</cp:coreProperties>
</file>