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4"/>
  </p:notesMasterIdLst>
  <p:sldIdLst>
    <p:sldId id="256" r:id="rId2"/>
    <p:sldId id="337" r:id="rId3"/>
    <p:sldId id="335" r:id="rId4"/>
    <p:sldId id="338" r:id="rId5"/>
    <p:sldId id="339" r:id="rId6"/>
    <p:sldId id="377" r:id="rId7"/>
    <p:sldId id="340" r:id="rId8"/>
    <p:sldId id="376" r:id="rId9"/>
    <p:sldId id="336" r:id="rId10"/>
    <p:sldId id="259" r:id="rId11"/>
    <p:sldId id="273" r:id="rId12"/>
    <p:sldId id="356" r:id="rId13"/>
    <p:sldId id="358" r:id="rId14"/>
    <p:sldId id="378" r:id="rId15"/>
    <p:sldId id="354" r:id="rId16"/>
    <p:sldId id="290" r:id="rId17"/>
    <p:sldId id="313" r:id="rId18"/>
    <p:sldId id="274" r:id="rId19"/>
    <p:sldId id="379" r:id="rId20"/>
    <p:sldId id="260" r:id="rId21"/>
    <p:sldId id="315" r:id="rId22"/>
    <p:sldId id="311" r:id="rId23"/>
    <p:sldId id="317" r:id="rId24"/>
    <p:sldId id="292" r:id="rId25"/>
    <p:sldId id="310" r:id="rId26"/>
    <p:sldId id="283" r:id="rId27"/>
    <p:sldId id="318" r:id="rId28"/>
    <p:sldId id="270" r:id="rId29"/>
    <p:sldId id="331" r:id="rId30"/>
    <p:sldId id="388" r:id="rId31"/>
    <p:sldId id="389" r:id="rId32"/>
    <p:sldId id="345" r:id="rId33"/>
    <p:sldId id="343" r:id="rId34"/>
    <p:sldId id="350" r:id="rId35"/>
    <p:sldId id="353" r:id="rId36"/>
    <p:sldId id="381" r:id="rId37"/>
    <p:sldId id="386" r:id="rId38"/>
    <p:sldId id="387" r:id="rId39"/>
    <p:sldId id="384" r:id="rId40"/>
    <p:sldId id="351" r:id="rId41"/>
    <p:sldId id="344" r:id="rId42"/>
    <p:sldId id="327" r:id="rId43"/>
    <p:sldId id="390" r:id="rId44"/>
    <p:sldId id="392" r:id="rId45"/>
    <p:sldId id="360" r:id="rId46"/>
    <p:sldId id="361" r:id="rId47"/>
    <p:sldId id="363" r:id="rId48"/>
    <p:sldId id="348" r:id="rId49"/>
    <p:sldId id="364" r:id="rId50"/>
    <p:sldId id="365" r:id="rId51"/>
    <p:sldId id="362" r:id="rId52"/>
    <p:sldId id="366" r:id="rId53"/>
    <p:sldId id="367" r:id="rId54"/>
    <p:sldId id="368" r:id="rId55"/>
    <p:sldId id="373" r:id="rId56"/>
    <p:sldId id="374" r:id="rId57"/>
    <p:sldId id="375" r:id="rId58"/>
    <p:sldId id="369" r:id="rId59"/>
    <p:sldId id="370" r:id="rId60"/>
    <p:sldId id="371" r:id="rId61"/>
    <p:sldId id="284" r:id="rId62"/>
    <p:sldId id="288" r:id="rId6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a:srgbClr val="FFFF66"/>
    <a:srgbClr val="CC00C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606" autoAdjust="0"/>
    <p:restoredTop sz="94660"/>
  </p:normalViewPr>
  <p:slideViewPr>
    <p:cSldViewPr snapToGrid="0" snapToObjects="1">
      <p:cViewPr varScale="1">
        <p:scale>
          <a:sx n="45" d="100"/>
          <a:sy n="45" d="100"/>
        </p:scale>
        <p:origin x="870" y="4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47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10.pn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 Id="rId5" Type="http://schemas.openxmlformats.org/officeDocument/2006/relationships/image" Target="../media/image15.png"/><Relationship Id="rId4"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 Id="rId4"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image" Target="../media/image11.png"/><Relationship Id="rId5" Type="http://schemas.openxmlformats.org/officeDocument/2006/relationships/image" Target="../media/image15.png"/><Relationship Id="rId4"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4CDC83-358C-4455-AD8F-80B234B34E9B}" type="doc">
      <dgm:prSet loTypeId="urn:microsoft.com/office/officeart/2005/8/layout/vList4" loCatId="picture" qsTypeId="urn:microsoft.com/office/officeart/2005/8/quickstyle/simple1" qsCatId="simple" csTypeId="urn:microsoft.com/office/officeart/2005/8/colors/accent1_2" csCatId="accent1" phldr="1"/>
      <dgm:spPr/>
      <dgm:t>
        <a:bodyPr/>
        <a:lstStyle/>
        <a:p>
          <a:endParaRPr lang="en-GB"/>
        </a:p>
      </dgm:t>
    </dgm:pt>
    <dgm:pt modelId="{8D6BCF5A-5FCE-44C5-AC8B-EDC04E49135A}">
      <dgm:prSet phldrT="[Text]"/>
      <dgm:spPr>
        <a:solidFill>
          <a:srgbClr val="92D050"/>
        </a:solidFill>
      </dgm:spPr>
      <dgm:t>
        <a:bodyPr/>
        <a:lstStyle/>
        <a:p>
          <a:r>
            <a:rPr lang="en-GB" sz="1800"/>
            <a:t>SCHOOL COUNCIL</a:t>
          </a:r>
        </a:p>
      </dgm:t>
    </dgm:pt>
    <dgm:pt modelId="{F70F84FB-E85E-447B-B74A-2C3BE655695C}" type="parTrans" cxnId="{1B9F5F8B-641F-4C01-9826-11A8AEA940BC}">
      <dgm:prSet/>
      <dgm:spPr/>
      <dgm:t>
        <a:bodyPr/>
        <a:lstStyle/>
        <a:p>
          <a:endParaRPr lang="en-GB"/>
        </a:p>
      </dgm:t>
    </dgm:pt>
    <dgm:pt modelId="{1D9B14C0-23B3-4BAC-B071-DCAB93F4C75E}" type="sibTrans" cxnId="{1B9F5F8B-641F-4C01-9826-11A8AEA940BC}">
      <dgm:prSet/>
      <dgm:spPr/>
      <dgm:t>
        <a:bodyPr/>
        <a:lstStyle/>
        <a:p>
          <a:endParaRPr lang="en-GB"/>
        </a:p>
      </dgm:t>
    </dgm:pt>
    <dgm:pt modelId="{0338340C-C5B0-49FD-B64A-833E2D8C67CF}">
      <dgm:prSet phldrT="[Text]" custT="1"/>
      <dgm:spPr>
        <a:solidFill>
          <a:srgbClr val="92D050"/>
        </a:solidFill>
      </dgm:spPr>
      <dgm:t>
        <a:bodyPr/>
        <a:lstStyle/>
        <a:p>
          <a:r>
            <a:rPr lang="en-GB" sz="1600"/>
            <a:t>Brings all our Pupil Voice groups together</a:t>
          </a:r>
        </a:p>
      </dgm:t>
    </dgm:pt>
    <dgm:pt modelId="{0DAADD83-29F1-4B0B-B0D2-F7A33D4192C4}" type="parTrans" cxnId="{55B7B8C3-3804-45DD-897F-9770C6BBB03B}">
      <dgm:prSet/>
      <dgm:spPr/>
      <dgm:t>
        <a:bodyPr/>
        <a:lstStyle/>
        <a:p>
          <a:endParaRPr lang="en-GB"/>
        </a:p>
      </dgm:t>
    </dgm:pt>
    <dgm:pt modelId="{43B711A5-24A2-4995-AA3E-91E00CB6316A}" type="sibTrans" cxnId="{55B7B8C3-3804-45DD-897F-9770C6BBB03B}">
      <dgm:prSet/>
      <dgm:spPr/>
      <dgm:t>
        <a:bodyPr/>
        <a:lstStyle/>
        <a:p>
          <a:endParaRPr lang="en-GB"/>
        </a:p>
      </dgm:t>
    </dgm:pt>
    <dgm:pt modelId="{99050106-0052-4986-894D-188F34429771}">
      <dgm:prSet phldrT="[Text]" custT="1"/>
      <dgm:spPr>
        <a:solidFill>
          <a:srgbClr val="92D050"/>
        </a:solidFill>
      </dgm:spPr>
      <dgm:t>
        <a:bodyPr/>
        <a:lstStyle/>
        <a:p>
          <a:r>
            <a:rPr lang="en-GB" sz="1600"/>
            <a:t>Direct link to Mr Dwyer &amp; Governors</a:t>
          </a:r>
        </a:p>
      </dgm:t>
    </dgm:pt>
    <dgm:pt modelId="{3D983E69-C3CC-404C-8C59-76F2AE0CA8B9}" type="parTrans" cxnId="{17398C76-C7EE-439D-B2FB-36C7EBF01AAA}">
      <dgm:prSet/>
      <dgm:spPr/>
      <dgm:t>
        <a:bodyPr/>
        <a:lstStyle/>
        <a:p>
          <a:endParaRPr lang="en-GB"/>
        </a:p>
      </dgm:t>
    </dgm:pt>
    <dgm:pt modelId="{F8F96A09-B4DE-4F44-AE33-ACBF740EDC24}" type="sibTrans" cxnId="{17398C76-C7EE-439D-B2FB-36C7EBF01AAA}">
      <dgm:prSet/>
      <dgm:spPr/>
      <dgm:t>
        <a:bodyPr/>
        <a:lstStyle/>
        <a:p>
          <a:endParaRPr lang="en-GB"/>
        </a:p>
      </dgm:t>
    </dgm:pt>
    <dgm:pt modelId="{B267B674-3D63-4BF7-9D95-34FEBA835BF6}">
      <dgm:prSet phldrT="[Text]"/>
      <dgm:spPr/>
      <dgm:t>
        <a:bodyPr/>
        <a:lstStyle/>
        <a:p>
          <a:r>
            <a:rPr lang="en-GB" sz="1800"/>
            <a:t>RIGHTS AMBASSADORS</a:t>
          </a:r>
        </a:p>
      </dgm:t>
    </dgm:pt>
    <dgm:pt modelId="{AD8B73E1-ADBE-4856-B704-FB207FC2B029}" type="parTrans" cxnId="{5B86E061-E881-4A50-8A2C-2013B6EA825E}">
      <dgm:prSet/>
      <dgm:spPr/>
      <dgm:t>
        <a:bodyPr/>
        <a:lstStyle/>
        <a:p>
          <a:endParaRPr lang="en-GB"/>
        </a:p>
      </dgm:t>
    </dgm:pt>
    <dgm:pt modelId="{2F9FBB4A-FF98-4F0B-80B4-17CD54014965}" type="sibTrans" cxnId="{5B86E061-E881-4A50-8A2C-2013B6EA825E}">
      <dgm:prSet/>
      <dgm:spPr/>
      <dgm:t>
        <a:bodyPr/>
        <a:lstStyle/>
        <a:p>
          <a:endParaRPr lang="en-GB"/>
        </a:p>
      </dgm:t>
    </dgm:pt>
    <dgm:pt modelId="{649C6BD0-2A3F-4B95-85E7-87E46EB2FB1B}">
      <dgm:prSet phldrT="[Text]" custT="1"/>
      <dgm:spPr/>
      <dgm:t>
        <a:bodyPr/>
        <a:lstStyle/>
        <a:p>
          <a:r>
            <a:rPr lang="en-GB" sz="1600"/>
            <a:t>Ensures everyone in our school and community knows about the UNCRC</a:t>
          </a:r>
        </a:p>
      </dgm:t>
    </dgm:pt>
    <dgm:pt modelId="{805862C1-9CA1-460C-80DD-E30C8633C3FE}" type="parTrans" cxnId="{B98C1EEA-CFE4-4F82-86A7-B91FC06DDAF2}">
      <dgm:prSet/>
      <dgm:spPr/>
      <dgm:t>
        <a:bodyPr/>
        <a:lstStyle/>
        <a:p>
          <a:endParaRPr lang="en-GB"/>
        </a:p>
      </dgm:t>
    </dgm:pt>
    <dgm:pt modelId="{400F2729-DDC8-43F3-B2BF-38263B72D391}" type="sibTrans" cxnId="{B98C1EEA-CFE4-4F82-86A7-B91FC06DDAF2}">
      <dgm:prSet/>
      <dgm:spPr/>
      <dgm:t>
        <a:bodyPr/>
        <a:lstStyle/>
        <a:p>
          <a:endParaRPr lang="en-GB"/>
        </a:p>
      </dgm:t>
    </dgm:pt>
    <dgm:pt modelId="{EC5D3C97-030C-4B03-8113-7F33279CE847}">
      <dgm:prSet phldrT="[Text]" custT="1"/>
      <dgm:spPr/>
      <dgm:t>
        <a:bodyPr/>
        <a:lstStyle/>
        <a:p>
          <a:r>
            <a:rPr lang="en-GB" sz="1600"/>
            <a:t>Ensures children’s rights are considered when decisions are made</a:t>
          </a:r>
        </a:p>
      </dgm:t>
    </dgm:pt>
    <dgm:pt modelId="{923BDF7B-994D-48A2-B6F1-8873663B2F8A}" type="parTrans" cxnId="{0A910AB8-C3A7-4927-BFC4-244661C3E06C}">
      <dgm:prSet/>
      <dgm:spPr/>
      <dgm:t>
        <a:bodyPr/>
        <a:lstStyle/>
        <a:p>
          <a:endParaRPr lang="en-GB"/>
        </a:p>
      </dgm:t>
    </dgm:pt>
    <dgm:pt modelId="{3D13B7F5-AE3D-4E4E-B3AE-0B69AF59D349}" type="sibTrans" cxnId="{0A910AB8-C3A7-4927-BFC4-244661C3E06C}">
      <dgm:prSet/>
      <dgm:spPr/>
      <dgm:t>
        <a:bodyPr/>
        <a:lstStyle/>
        <a:p>
          <a:endParaRPr lang="en-GB"/>
        </a:p>
      </dgm:t>
    </dgm:pt>
    <dgm:pt modelId="{D81ECD5D-D37E-4BAF-8C68-5EB66B4E1E06}">
      <dgm:prSet/>
      <dgm:spPr/>
      <dgm:t>
        <a:bodyPr/>
        <a:lstStyle/>
        <a:p>
          <a:r>
            <a:rPr lang="en-GB" sz="1800"/>
            <a:t>HEALTHY HELPERS</a:t>
          </a:r>
        </a:p>
      </dgm:t>
    </dgm:pt>
    <dgm:pt modelId="{D3B01C95-AF68-4CC7-AAC5-3744A7046F11}" type="parTrans" cxnId="{BE82AB66-BF73-46F2-955C-D961012D17C6}">
      <dgm:prSet/>
      <dgm:spPr/>
      <dgm:t>
        <a:bodyPr/>
        <a:lstStyle/>
        <a:p>
          <a:endParaRPr lang="en-GB"/>
        </a:p>
      </dgm:t>
    </dgm:pt>
    <dgm:pt modelId="{B6D1472C-A65B-4738-BB8B-EE315F16F7F2}" type="sibTrans" cxnId="{BE82AB66-BF73-46F2-955C-D961012D17C6}">
      <dgm:prSet/>
      <dgm:spPr/>
      <dgm:t>
        <a:bodyPr/>
        <a:lstStyle/>
        <a:p>
          <a:endParaRPr lang="en-GB"/>
        </a:p>
      </dgm:t>
    </dgm:pt>
    <dgm:pt modelId="{20DBB16C-EAFE-45AA-A87A-5A20782B7E22}">
      <dgm:prSet custT="1"/>
      <dgm:spPr/>
      <dgm:t>
        <a:bodyPr/>
        <a:lstStyle/>
        <a:p>
          <a:r>
            <a:rPr lang="en-GB" sz="1600"/>
            <a:t>Promotes healthy living throughout the community – mind and body</a:t>
          </a:r>
        </a:p>
      </dgm:t>
    </dgm:pt>
    <dgm:pt modelId="{92443E4B-61B0-43DE-AA90-FA7D82F5599D}" type="parTrans" cxnId="{4A7426DF-7AD6-43D9-B783-860F7D3AE40C}">
      <dgm:prSet/>
      <dgm:spPr/>
      <dgm:t>
        <a:bodyPr/>
        <a:lstStyle/>
        <a:p>
          <a:endParaRPr lang="en-GB"/>
        </a:p>
      </dgm:t>
    </dgm:pt>
    <dgm:pt modelId="{147078C0-E0AE-405E-90E1-891A8C6EE677}" type="sibTrans" cxnId="{4A7426DF-7AD6-43D9-B783-860F7D3AE40C}">
      <dgm:prSet/>
      <dgm:spPr/>
      <dgm:t>
        <a:bodyPr/>
        <a:lstStyle/>
        <a:p>
          <a:endParaRPr lang="en-GB"/>
        </a:p>
      </dgm:t>
    </dgm:pt>
    <dgm:pt modelId="{E71ADEF6-8BC8-43BC-A456-F2545C76AE93}">
      <dgm:prSet phldrT="[Text]" custT="1"/>
      <dgm:spPr>
        <a:solidFill>
          <a:srgbClr val="92D050"/>
        </a:solidFill>
      </dgm:spPr>
      <dgm:t>
        <a:bodyPr/>
        <a:lstStyle/>
        <a:p>
          <a:r>
            <a:rPr lang="en-GB" sz="1600"/>
            <a:t>Representatives ensure every child in our school has a voice</a:t>
          </a:r>
        </a:p>
      </dgm:t>
    </dgm:pt>
    <dgm:pt modelId="{5632A1B9-1014-4620-83D2-10E083EF51D0}" type="parTrans" cxnId="{14778654-B2FC-4000-9921-2E8619B4F0AE}">
      <dgm:prSet/>
      <dgm:spPr/>
      <dgm:t>
        <a:bodyPr/>
        <a:lstStyle/>
        <a:p>
          <a:endParaRPr lang="en-GB"/>
        </a:p>
      </dgm:t>
    </dgm:pt>
    <dgm:pt modelId="{C2DFCF60-D9C8-44A7-A79E-952281C3AE51}" type="sibTrans" cxnId="{14778654-B2FC-4000-9921-2E8619B4F0AE}">
      <dgm:prSet/>
      <dgm:spPr/>
      <dgm:t>
        <a:bodyPr/>
        <a:lstStyle/>
        <a:p>
          <a:endParaRPr lang="en-GB"/>
        </a:p>
      </dgm:t>
    </dgm:pt>
    <dgm:pt modelId="{524B903D-BA01-4BA3-9116-F7ED99977307}">
      <dgm:prSet/>
      <dgm:spPr/>
      <dgm:t>
        <a:bodyPr/>
        <a:lstStyle/>
        <a:p>
          <a:endParaRPr lang="en-GB" sz="1400"/>
        </a:p>
      </dgm:t>
    </dgm:pt>
    <dgm:pt modelId="{0DBB6BB6-7503-49E6-82C9-EA702D90ECBE}" type="parTrans" cxnId="{93686CDF-4FF4-4505-A4C5-57CA21B3AF3C}">
      <dgm:prSet/>
      <dgm:spPr/>
      <dgm:t>
        <a:bodyPr/>
        <a:lstStyle/>
        <a:p>
          <a:endParaRPr lang="en-GB"/>
        </a:p>
      </dgm:t>
    </dgm:pt>
    <dgm:pt modelId="{1A89E284-FD56-4D35-B31B-128DDA17DF1E}" type="sibTrans" cxnId="{93686CDF-4FF4-4505-A4C5-57CA21B3AF3C}">
      <dgm:prSet/>
      <dgm:spPr/>
      <dgm:t>
        <a:bodyPr/>
        <a:lstStyle/>
        <a:p>
          <a:endParaRPr lang="en-GB"/>
        </a:p>
      </dgm:t>
    </dgm:pt>
    <dgm:pt modelId="{27419650-B0FE-4FB3-85BA-BB79BD5EE11A}">
      <dgm:prSet/>
      <dgm:spPr/>
      <dgm:t>
        <a:bodyPr/>
        <a:lstStyle/>
        <a:p>
          <a:endParaRPr lang="en-GB" sz="1400"/>
        </a:p>
      </dgm:t>
    </dgm:pt>
    <dgm:pt modelId="{A1EBAF7E-75DD-46CC-A753-7CA9C3D7016D}" type="parTrans" cxnId="{331B1482-ABF1-4544-914F-61CBDCD60B66}">
      <dgm:prSet/>
      <dgm:spPr/>
      <dgm:t>
        <a:bodyPr/>
        <a:lstStyle/>
        <a:p>
          <a:endParaRPr lang="en-GB"/>
        </a:p>
      </dgm:t>
    </dgm:pt>
    <dgm:pt modelId="{F61BF749-E9F0-4497-9289-19D733C599DC}" type="sibTrans" cxnId="{331B1482-ABF1-4544-914F-61CBDCD60B66}">
      <dgm:prSet/>
      <dgm:spPr/>
      <dgm:t>
        <a:bodyPr/>
        <a:lstStyle/>
        <a:p>
          <a:endParaRPr lang="en-GB"/>
        </a:p>
      </dgm:t>
    </dgm:pt>
    <dgm:pt modelId="{240A318B-F555-4582-851B-E628AFA19F01}">
      <dgm:prSet custT="1"/>
      <dgm:spPr/>
      <dgm:t>
        <a:bodyPr/>
        <a:lstStyle/>
        <a:p>
          <a:r>
            <a:rPr lang="en-GB" sz="1600"/>
            <a:t>Helps to teach others how to look after themselves and stay safe</a:t>
          </a:r>
        </a:p>
      </dgm:t>
    </dgm:pt>
    <dgm:pt modelId="{B830D670-FCC5-40F0-BDFE-A459E5560A32}" type="parTrans" cxnId="{2633B687-AF6C-4B3C-B518-E01876A33EBD}">
      <dgm:prSet/>
      <dgm:spPr/>
      <dgm:t>
        <a:bodyPr/>
        <a:lstStyle/>
        <a:p>
          <a:endParaRPr lang="en-GB"/>
        </a:p>
      </dgm:t>
    </dgm:pt>
    <dgm:pt modelId="{9CC86EAE-0617-4FC5-8189-B3F4E2F93010}" type="sibTrans" cxnId="{2633B687-AF6C-4B3C-B518-E01876A33EBD}">
      <dgm:prSet/>
      <dgm:spPr/>
      <dgm:t>
        <a:bodyPr/>
        <a:lstStyle/>
        <a:p>
          <a:endParaRPr lang="en-GB"/>
        </a:p>
      </dgm:t>
    </dgm:pt>
    <dgm:pt modelId="{E06F0E1D-D68C-4AB0-9488-018A96BCBE31}">
      <dgm:prSet custT="1"/>
      <dgm:spPr/>
      <dgm:t>
        <a:bodyPr/>
        <a:lstStyle/>
        <a:p>
          <a:r>
            <a:rPr lang="en-GB" sz="1600"/>
            <a:t>Promotes Mindfulness, physical activity and healthy eating &amp; drinking</a:t>
          </a:r>
        </a:p>
      </dgm:t>
    </dgm:pt>
    <dgm:pt modelId="{E11BC7D1-79F9-48A1-B259-C0F03E263BBD}" type="parTrans" cxnId="{C3B0BD04-3F20-41CF-8EE7-7C2FE39420EE}">
      <dgm:prSet/>
      <dgm:spPr/>
      <dgm:t>
        <a:bodyPr/>
        <a:lstStyle/>
        <a:p>
          <a:endParaRPr lang="en-GB"/>
        </a:p>
      </dgm:t>
    </dgm:pt>
    <dgm:pt modelId="{607D3BB6-6854-46ED-B5EC-467FC5FCF84F}" type="sibTrans" cxnId="{C3B0BD04-3F20-41CF-8EE7-7C2FE39420EE}">
      <dgm:prSet/>
      <dgm:spPr/>
      <dgm:t>
        <a:bodyPr/>
        <a:lstStyle/>
        <a:p>
          <a:endParaRPr lang="en-GB"/>
        </a:p>
      </dgm:t>
    </dgm:pt>
    <dgm:pt modelId="{1F228F3D-CF3E-4C6E-A117-D51E85B94F60}">
      <dgm:prSet custT="1"/>
      <dgm:spPr/>
      <dgm:t>
        <a:bodyPr/>
        <a:lstStyle/>
        <a:p>
          <a:r>
            <a:rPr lang="en-GB" sz="1800"/>
            <a:t>SCHOOL FRIENDS</a:t>
          </a:r>
        </a:p>
      </dgm:t>
    </dgm:pt>
    <dgm:pt modelId="{B637F340-7EA5-4E6C-8533-FED2BC7C7B0E}" type="parTrans" cxnId="{347F6CBF-A0A0-4819-8B61-BA042CBA3A4F}">
      <dgm:prSet/>
      <dgm:spPr/>
      <dgm:t>
        <a:bodyPr/>
        <a:lstStyle/>
        <a:p>
          <a:endParaRPr lang="en-GB"/>
        </a:p>
      </dgm:t>
    </dgm:pt>
    <dgm:pt modelId="{D494BFBA-9CF0-42E6-AC8C-235426514A26}" type="sibTrans" cxnId="{347F6CBF-A0A0-4819-8B61-BA042CBA3A4F}">
      <dgm:prSet/>
      <dgm:spPr/>
      <dgm:t>
        <a:bodyPr/>
        <a:lstStyle/>
        <a:p>
          <a:endParaRPr lang="en-GB"/>
        </a:p>
      </dgm:t>
    </dgm:pt>
    <dgm:pt modelId="{3D657DE1-F462-4CDB-9A74-C195359BE3E4}">
      <dgm:prSet custT="1"/>
      <dgm:spPr/>
      <dgm:t>
        <a:bodyPr/>
        <a:lstStyle/>
        <a:p>
          <a:r>
            <a:rPr lang="en-GB" sz="1600"/>
            <a:t>Provides all pupils with a friend when they need one </a:t>
          </a:r>
        </a:p>
      </dgm:t>
    </dgm:pt>
    <dgm:pt modelId="{5BD65B58-BFF3-4105-B334-FD073EDE0387}" type="parTrans" cxnId="{03794072-4918-404A-9C8C-BCD4967EFA6F}">
      <dgm:prSet/>
      <dgm:spPr/>
      <dgm:t>
        <a:bodyPr/>
        <a:lstStyle/>
        <a:p>
          <a:endParaRPr lang="en-GB"/>
        </a:p>
      </dgm:t>
    </dgm:pt>
    <dgm:pt modelId="{2EC51552-A25D-4168-BAE4-E071CAEE61CE}" type="sibTrans" cxnId="{03794072-4918-404A-9C8C-BCD4967EFA6F}">
      <dgm:prSet/>
      <dgm:spPr/>
      <dgm:t>
        <a:bodyPr/>
        <a:lstStyle/>
        <a:p>
          <a:endParaRPr lang="en-GB"/>
        </a:p>
      </dgm:t>
    </dgm:pt>
    <dgm:pt modelId="{AC7CC0EF-0553-4F2B-AA71-6CF5DEC95B10}">
      <dgm:prSet custT="1"/>
      <dgm:spPr/>
      <dgm:t>
        <a:bodyPr/>
        <a:lstStyle/>
        <a:p>
          <a:r>
            <a:rPr lang="en-GB" sz="1600"/>
            <a:t>Promotes positive qualities of kindness, politeness and empathy</a:t>
          </a:r>
        </a:p>
      </dgm:t>
    </dgm:pt>
    <dgm:pt modelId="{F4F183EC-3F0B-476C-AD7B-20D5086314D1}" type="parTrans" cxnId="{BAD3ABF0-C6BB-4877-8F5A-D8E797C61E43}">
      <dgm:prSet/>
      <dgm:spPr/>
      <dgm:t>
        <a:bodyPr/>
        <a:lstStyle/>
        <a:p>
          <a:endParaRPr lang="en-GB"/>
        </a:p>
      </dgm:t>
    </dgm:pt>
    <dgm:pt modelId="{C730622B-7DFC-482D-8320-1155B524AE3E}" type="sibTrans" cxnId="{BAD3ABF0-C6BB-4877-8F5A-D8E797C61E43}">
      <dgm:prSet/>
      <dgm:spPr/>
      <dgm:t>
        <a:bodyPr/>
        <a:lstStyle/>
        <a:p>
          <a:endParaRPr lang="en-GB"/>
        </a:p>
      </dgm:t>
    </dgm:pt>
    <dgm:pt modelId="{B935E993-00C1-4ABC-A442-838D863AB560}">
      <dgm:prSet custT="1"/>
      <dgm:spPr/>
      <dgm:t>
        <a:bodyPr/>
        <a:lstStyle/>
        <a:p>
          <a:r>
            <a:rPr lang="en-GB" sz="1600"/>
            <a:t>Encourages everyone to consider each others feelings &amp; acts on negative issues </a:t>
          </a:r>
        </a:p>
      </dgm:t>
    </dgm:pt>
    <dgm:pt modelId="{262AAAD8-B5A4-48D6-9FD3-E0FECDD60325}" type="parTrans" cxnId="{9A750189-80D8-465A-A06C-39FF6F0EC9D9}">
      <dgm:prSet/>
      <dgm:spPr/>
      <dgm:t>
        <a:bodyPr/>
        <a:lstStyle/>
        <a:p>
          <a:endParaRPr lang="en-GB"/>
        </a:p>
      </dgm:t>
    </dgm:pt>
    <dgm:pt modelId="{29B8A880-F45D-4FE4-BCD8-436D408397E9}" type="sibTrans" cxnId="{9A750189-80D8-465A-A06C-39FF6F0EC9D9}">
      <dgm:prSet/>
      <dgm:spPr/>
      <dgm:t>
        <a:bodyPr/>
        <a:lstStyle/>
        <a:p>
          <a:endParaRPr lang="en-GB"/>
        </a:p>
      </dgm:t>
    </dgm:pt>
    <dgm:pt modelId="{BECABD5B-3169-4388-824A-0424593E74A3}">
      <dgm:prSet phldrT="[Text]" custT="1"/>
      <dgm:spPr/>
      <dgm:t>
        <a:bodyPr/>
        <a:lstStyle/>
        <a:p>
          <a:r>
            <a:rPr lang="en-GB" sz="1600"/>
            <a:t>Promotes each Right of the Month</a:t>
          </a:r>
        </a:p>
      </dgm:t>
    </dgm:pt>
    <dgm:pt modelId="{31A40C38-85BA-40E8-BE8B-55488F8B2BC0}" type="parTrans" cxnId="{A3D5ABB1-EF17-4A41-9264-E8EF9DB30D95}">
      <dgm:prSet/>
      <dgm:spPr/>
      <dgm:t>
        <a:bodyPr/>
        <a:lstStyle/>
        <a:p>
          <a:endParaRPr lang="en-GB"/>
        </a:p>
      </dgm:t>
    </dgm:pt>
    <dgm:pt modelId="{9FB6AF49-9D87-47BB-AE34-477C697A6DC9}" type="sibTrans" cxnId="{A3D5ABB1-EF17-4A41-9264-E8EF9DB30D95}">
      <dgm:prSet/>
      <dgm:spPr/>
      <dgm:t>
        <a:bodyPr/>
        <a:lstStyle/>
        <a:p>
          <a:endParaRPr lang="en-GB"/>
        </a:p>
      </dgm:t>
    </dgm:pt>
    <dgm:pt modelId="{7CACF575-2D61-4DAB-A180-97E400272FBC}" type="pres">
      <dgm:prSet presAssocID="{8D4CDC83-358C-4455-AD8F-80B234B34E9B}" presName="linear" presStyleCnt="0">
        <dgm:presLayoutVars>
          <dgm:dir/>
          <dgm:resizeHandles val="exact"/>
        </dgm:presLayoutVars>
      </dgm:prSet>
      <dgm:spPr/>
      <dgm:t>
        <a:bodyPr/>
        <a:lstStyle/>
        <a:p>
          <a:endParaRPr lang="en-GB"/>
        </a:p>
      </dgm:t>
    </dgm:pt>
    <dgm:pt modelId="{869F59AE-7B2B-488A-A806-9CFC01ECAD1E}" type="pres">
      <dgm:prSet presAssocID="{8D6BCF5A-5FCE-44C5-AC8B-EDC04E49135A}" presName="comp" presStyleCnt="0"/>
      <dgm:spPr/>
    </dgm:pt>
    <dgm:pt modelId="{0DBF492C-3D61-4812-8994-DA355CD91DCD}" type="pres">
      <dgm:prSet presAssocID="{8D6BCF5A-5FCE-44C5-AC8B-EDC04E49135A}" presName="box" presStyleLbl="node1" presStyleIdx="0" presStyleCnt="4"/>
      <dgm:spPr/>
      <dgm:t>
        <a:bodyPr/>
        <a:lstStyle/>
        <a:p>
          <a:endParaRPr lang="en-GB"/>
        </a:p>
      </dgm:t>
    </dgm:pt>
    <dgm:pt modelId="{7F33B73B-EC50-446A-8843-32169F9CA9EC}" type="pres">
      <dgm:prSet presAssocID="{8D6BCF5A-5FCE-44C5-AC8B-EDC04E49135A}" presName="img" presStyleLbl="fgImgPlace1" presStyleIdx="0" presStyleCnt="4" custScaleX="61621"/>
      <dgm:spPr>
        <a:blipFill rotWithShape="1">
          <a:blip xmlns:r="http://schemas.openxmlformats.org/officeDocument/2006/relationships" r:embed="rId1"/>
          <a:stretch>
            <a:fillRect/>
          </a:stretch>
        </a:blipFill>
      </dgm:spPr>
      <dgm:t>
        <a:bodyPr/>
        <a:lstStyle/>
        <a:p>
          <a:endParaRPr lang="en-GB"/>
        </a:p>
      </dgm:t>
    </dgm:pt>
    <dgm:pt modelId="{5644346D-6436-4275-88F2-C7C3599487ED}" type="pres">
      <dgm:prSet presAssocID="{8D6BCF5A-5FCE-44C5-AC8B-EDC04E49135A}" presName="text" presStyleLbl="node1" presStyleIdx="0" presStyleCnt="4">
        <dgm:presLayoutVars>
          <dgm:bulletEnabled val="1"/>
        </dgm:presLayoutVars>
      </dgm:prSet>
      <dgm:spPr/>
      <dgm:t>
        <a:bodyPr/>
        <a:lstStyle/>
        <a:p>
          <a:endParaRPr lang="en-GB"/>
        </a:p>
      </dgm:t>
    </dgm:pt>
    <dgm:pt modelId="{08534905-B45A-4E9B-9169-968E48A5AB0F}" type="pres">
      <dgm:prSet presAssocID="{1D9B14C0-23B3-4BAC-B071-DCAB93F4C75E}" presName="spacer" presStyleCnt="0"/>
      <dgm:spPr/>
    </dgm:pt>
    <dgm:pt modelId="{EDF93399-923B-4F90-BA6A-8AED9319345A}" type="pres">
      <dgm:prSet presAssocID="{B267B674-3D63-4BF7-9D95-34FEBA835BF6}" presName="comp" presStyleCnt="0"/>
      <dgm:spPr/>
    </dgm:pt>
    <dgm:pt modelId="{792145CB-B2C2-4246-8350-8EB08368A543}" type="pres">
      <dgm:prSet presAssocID="{B267B674-3D63-4BF7-9D95-34FEBA835BF6}" presName="box" presStyleLbl="node1" presStyleIdx="1" presStyleCnt="4"/>
      <dgm:spPr/>
      <dgm:t>
        <a:bodyPr/>
        <a:lstStyle/>
        <a:p>
          <a:endParaRPr lang="en-GB"/>
        </a:p>
      </dgm:t>
    </dgm:pt>
    <dgm:pt modelId="{7189A9C5-1492-49DC-BAC4-ECDBAB0FA9EE}" type="pres">
      <dgm:prSet presAssocID="{B267B674-3D63-4BF7-9D95-34FEBA835BF6}" presName="img" presStyleLbl="fgImgPlace1" presStyleIdx="1" presStyleCnt="4" custScaleX="61621"/>
      <dgm:spPr>
        <a:blipFill rotWithShape="1">
          <a:blip xmlns:r="http://schemas.openxmlformats.org/officeDocument/2006/relationships" r:embed="rId2"/>
          <a:stretch>
            <a:fillRect/>
          </a:stretch>
        </a:blipFill>
      </dgm:spPr>
      <dgm:t>
        <a:bodyPr/>
        <a:lstStyle/>
        <a:p>
          <a:endParaRPr lang="en-GB"/>
        </a:p>
      </dgm:t>
    </dgm:pt>
    <dgm:pt modelId="{AD9C23F3-A0C6-4043-9CC2-7F941DDCD607}" type="pres">
      <dgm:prSet presAssocID="{B267B674-3D63-4BF7-9D95-34FEBA835BF6}" presName="text" presStyleLbl="node1" presStyleIdx="1" presStyleCnt="4">
        <dgm:presLayoutVars>
          <dgm:bulletEnabled val="1"/>
        </dgm:presLayoutVars>
      </dgm:prSet>
      <dgm:spPr/>
      <dgm:t>
        <a:bodyPr/>
        <a:lstStyle/>
        <a:p>
          <a:endParaRPr lang="en-GB"/>
        </a:p>
      </dgm:t>
    </dgm:pt>
    <dgm:pt modelId="{DD977023-71A7-41BC-973E-D0FEEC67C5A5}" type="pres">
      <dgm:prSet presAssocID="{2F9FBB4A-FF98-4F0B-80B4-17CD54014965}" presName="spacer" presStyleCnt="0"/>
      <dgm:spPr/>
    </dgm:pt>
    <dgm:pt modelId="{FBA798ED-2E66-4939-896E-AEBEE0BF654C}" type="pres">
      <dgm:prSet presAssocID="{1F228F3D-CF3E-4C6E-A117-D51E85B94F60}" presName="comp" presStyleCnt="0"/>
      <dgm:spPr/>
    </dgm:pt>
    <dgm:pt modelId="{C5CC40AC-3A14-42AE-B2AB-E6F912D75AD0}" type="pres">
      <dgm:prSet presAssocID="{1F228F3D-CF3E-4C6E-A117-D51E85B94F60}" presName="box" presStyleLbl="node1" presStyleIdx="2" presStyleCnt="4"/>
      <dgm:spPr/>
      <dgm:t>
        <a:bodyPr/>
        <a:lstStyle/>
        <a:p>
          <a:endParaRPr lang="en-GB"/>
        </a:p>
      </dgm:t>
    </dgm:pt>
    <dgm:pt modelId="{14EE587A-C0E6-4070-8BA4-CF03AA89CFFB}" type="pres">
      <dgm:prSet presAssocID="{1F228F3D-CF3E-4C6E-A117-D51E85B94F60}" presName="img" presStyleLbl="fgImgPlace1" presStyleIdx="2" presStyleCnt="4" custScaleX="61621"/>
      <dgm:spPr>
        <a:blipFill rotWithShape="1">
          <a:blip xmlns:r="http://schemas.openxmlformats.org/officeDocument/2006/relationships" r:embed="rId3"/>
          <a:stretch>
            <a:fillRect/>
          </a:stretch>
        </a:blipFill>
      </dgm:spPr>
      <dgm:t>
        <a:bodyPr/>
        <a:lstStyle/>
        <a:p>
          <a:endParaRPr lang="en-GB"/>
        </a:p>
      </dgm:t>
    </dgm:pt>
    <dgm:pt modelId="{B45EC6EC-D1B5-46FF-AD52-BE0242AFC90F}" type="pres">
      <dgm:prSet presAssocID="{1F228F3D-CF3E-4C6E-A117-D51E85B94F60}" presName="text" presStyleLbl="node1" presStyleIdx="2" presStyleCnt="4">
        <dgm:presLayoutVars>
          <dgm:bulletEnabled val="1"/>
        </dgm:presLayoutVars>
      </dgm:prSet>
      <dgm:spPr/>
      <dgm:t>
        <a:bodyPr/>
        <a:lstStyle/>
        <a:p>
          <a:endParaRPr lang="en-GB"/>
        </a:p>
      </dgm:t>
    </dgm:pt>
    <dgm:pt modelId="{454F6C47-AF83-4451-8D02-0F2630A924E3}" type="pres">
      <dgm:prSet presAssocID="{D494BFBA-9CF0-42E6-AC8C-235426514A26}" presName="spacer" presStyleCnt="0"/>
      <dgm:spPr/>
    </dgm:pt>
    <dgm:pt modelId="{A9F3E94D-D25C-4353-9237-880DC0F558C0}" type="pres">
      <dgm:prSet presAssocID="{D81ECD5D-D37E-4BAF-8C68-5EB66B4E1E06}" presName="comp" presStyleCnt="0"/>
      <dgm:spPr/>
    </dgm:pt>
    <dgm:pt modelId="{6C78C11F-94D4-46A8-AE53-5F0A3E61EAC9}" type="pres">
      <dgm:prSet presAssocID="{D81ECD5D-D37E-4BAF-8C68-5EB66B4E1E06}" presName="box" presStyleLbl="node1" presStyleIdx="3" presStyleCnt="4"/>
      <dgm:spPr/>
      <dgm:t>
        <a:bodyPr/>
        <a:lstStyle/>
        <a:p>
          <a:endParaRPr lang="en-GB"/>
        </a:p>
      </dgm:t>
    </dgm:pt>
    <dgm:pt modelId="{F45830FE-F3D9-42F8-9EB5-9EB6593D2CF0}" type="pres">
      <dgm:prSet presAssocID="{D81ECD5D-D37E-4BAF-8C68-5EB66B4E1E06}" presName="img" presStyleLbl="fgImgPlace1" presStyleIdx="3" presStyleCnt="4" custScaleX="61621"/>
      <dgm:spPr>
        <a:blipFill rotWithShape="1">
          <a:blip xmlns:r="http://schemas.openxmlformats.org/officeDocument/2006/relationships" r:embed="rId4"/>
          <a:stretch>
            <a:fillRect/>
          </a:stretch>
        </a:blipFill>
      </dgm:spPr>
      <dgm:t>
        <a:bodyPr/>
        <a:lstStyle/>
        <a:p>
          <a:endParaRPr lang="en-GB"/>
        </a:p>
      </dgm:t>
    </dgm:pt>
    <dgm:pt modelId="{4035D36E-93DF-429F-A329-5E735CCBE281}" type="pres">
      <dgm:prSet presAssocID="{D81ECD5D-D37E-4BAF-8C68-5EB66B4E1E06}" presName="text" presStyleLbl="node1" presStyleIdx="3" presStyleCnt="4">
        <dgm:presLayoutVars>
          <dgm:bulletEnabled val="1"/>
        </dgm:presLayoutVars>
      </dgm:prSet>
      <dgm:spPr/>
      <dgm:t>
        <a:bodyPr/>
        <a:lstStyle/>
        <a:p>
          <a:endParaRPr lang="en-GB"/>
        </a:p>
      </dgm:t>
    </dgm:pt>
  </dgm:ptLst>
  <dgm:cxnLst>
    <dgm:cxn modelId="{BA646BD3-BE17-49B5-8802-5D1E74720CF4}" type="presOf" srcId="{240A318B-F555-4582-851B-E628AFA19F01}" destId="{4035D36E-93DF-429F-A329-5E735CCBE281}" srcOrd="1" destOrd="2" presId="urn:microsoft.com/office/officeart/2005/8/layout/vList4"/>
    <dgm:cxn modelId="{B98C1EEA-CFE4-4F82-86A7-B91FC06DDAF2}" srcId="{B267B674-3D63-4BF7-9D95-34FEBA835BF6}" destId="{649C6BD0-2A3F-4B95-85E7-87E46EB2FB1B}" srcOrd="0" destOrd="0" parTransId="{805862C1-9CA1-460C-80DD-E30C8633C3FE}" sibTransId="{400F2729-DDC8-43F3-B2BF-38263B72D391}"/>
    <dgm:cxn modelId="{2633B687-AF6C-4B3C-B518-E01876A33EBD}" srcId="{D81ECD5D-D37E-4BAF-8C68-5EB66B4E1E06}" destId="{240A318B-F555-4582-851B-E628AFA19F01}" srcOrd="1" destOrd="0" parTransId="{B830D670-FCC5-40F0-BDFE-A459E5560A32}" sibTransId="{9CC86EAE-0617-4FC5-8189-B3F4E2F93010}"/>
    <dgm:cxn modelId="{5050800A-6FAE-4887-B4A5-AFD3AB7EFA65}" type="presOf" srcId="{1F228F3D-CF3E-4C6E-A117-D51E85B94F60}" destId="{C5CC40AC-3A14-42AE-B2AB-E6F912D75AD0}" srcOrd="0" destOrd="0" presId="urn:microsoft.com/office/officeart/2005/8/layout/vList4"/>
    <dgm:cxn modelId="{39FF6A7D-8547-402F-B89E-D07C4833F003}" type="presOf" srcId="{649C6BD0-2A3F-4B95-85E7-87E46EB2FB1B}" destId="{792145CB-B2C2-4246-8350-8EB08368A543}" srcOrd="0" destOrd="1" presId="urn:microsoft.com/office/officeart/2005/8/layout/vList4"/>
    <dgm:cxn modelId="{C7C8F8BE-0E41-4727-A1B1-7F92C022FFFD}" type="presOf" srcId="{BECABD5B-3169-4388-824A-0424593E74A3}" destId="{792145CB-B2C2-4246-8350-8EB08368A543}" srcOrd="0" destOrd="3" presId="urn:microsoft.com/office/officeart/2005/8/layout/vList4"/>
    <dgm:cxn modelId="{047D6CFE-86AE-45F8-86B0-06AEF6D134C5}" type="presOf" srcId="{B267B674-3D63-4BF7-9D95-34FEBA835BF6}" destId="{792145CB-B2C2-4246-8350-8EB08368A543}" srcOrd="0" destOrd="0" presId="urn:microsoft.com/office/officeart/2005/8/layout/vList4"/>
    <dgm:cxn modelId="{331B1482-ABF1-4544-914F-61CBDCD60B66}" srcId="{D81ECD5D-D37E-4BAF-8C68-5EB66B4E1E06}" destId="{27419650-B0FE-4FB3-85BA-BB79BD5EE11A}" srcOrd="3" destOrd="0" parTransId="{A1EBAF7E-75DD-46CC-A753-7CA9C3D7016D}" sibTransId="{F61BF749-E9F0-4497-9289-19D733C599DC}"/>
    <dgm:cxn modelId="{EFE004A0-1EDD-4CEF-8B9C-E7A8F0319095}" type="presOf" srcId="{BECABD5B-3169-4388-824A-0424593E74A3}" destId="{AD9C23F3-A0C6-4043-9CC2-7F941DDCD607}" srcOrd="1" destOrd="3" presId="urn:microsoft.com/office/officeart/2005/8/layout/vList4"/>
    <dgm:cxn modelId="{17398C76-C7EE-439D-B2FB-36C7EBF01AAA}" srcId="{8D6BCF5A-5FCE-44C5-AC8B-EDC04E49135A}" destId="{99050106-0052-4986-894D-188F34429771}" srcOrd="1" destOrd="0" parTransId="{3D983E69-C3CC-404C-8C59-76F2AE0CA8B9}" sibTransId="{F8F96A09-B4DE-4F44-AE33-ACBF740EDC24}"/>
    <dgm:cxn modelId="{03794072-4918-404A-9C8C-BCD4967EFA6F}" srcId="{1F228F3D-CF3E-4C6E-A117-D51E85B94F60}" destId="{3D657DE1-F462-4CDB-9A74-C195359BE3E4}" srcOrd="0" destOrd="0" parTransId="{5BD65B58-BFF3-4105-B334-FD073EDE0387}" sibTransId="{2EC51552-A25D-4168-BAE4-E071CAEE61CE}"/>
    <dgm:cxn modelId="{0A910AB8-C3A7-4927-BFC4-244661C3E06C}" srcId="{B267B674-3D63-4BF7-9D95-34FEBA835BF6}" destId="{EC5D3C97-030C-4B03-8113-7F33279CE847}" srcOrd="1" destOrd="0" parTransId="{923BDF7B-994D-48A2-B6F1-8873663B2F8A}" sibTransId="{3D13B7F5-AE3D-4E4E-B3AE-0B69AF59D349}"/>
    <dgm:cxn modelId="{F50A8FA1-739F-4132-A5F0-F8E293B8D793}" type="presOf" srcId="{99050106-0052-4986-894D-188F34429771}" destId="{5644346D-6436-4275-88F2-C7C3599487ED}" srcOrd="1" destOrd="2" presId="urn:microsoft.com/office/officeart/2005/8/layout/vList4"/>
    <dgm:cxn modelId="{274F1D2F-926A-48E7-AAEE-65F03ABECC73}" type="presOf" srcId="{27419650-B0FE-4FB3-85BA-BB79BD5EE11A}" destId="{6C78C11F-94D4-46A8-AE53-5F0A3E61EAC9}" srcOrd="0" destOrd="4" presId="urn:microsoft.com/office/officeart/2005/8/layout/vList4"/>
    <dgm:cxn modelId="{2BEE5F45-870F-46AE-A7D8-51152E345C9E}" type="presOf" srcId="{D81ECD5D-D37E-4BAF-8C68-5EB66B4E1E06}" destId="{6C78C11F-94D4-46A8-AE53-5F0A3E61EAC9}" srcOrd="0" destOrd="0" presId="urn:microsoft.com/office/officeart/2005/8/layout/vList4"/>
    <dgm:cxn modelId="{347F6CBF-A0A0-4819-8B61-BA042CBA3A4F}" srcId="{8D4CDC83-358C-4455-AD8F-80B234B34E9B}" destId="{1F228F3D-CF3E-4C6E-A117-D51E85B94F60}" srcOrd="2" destOrd="0" parTransId="{B637F340-7EA5-4E6C-8533-FED2BC7C7B0E}" sibTransId="{D494BFBA-9CF0-42E6-AC8C-235426514A26}"/>
    <dgm:cxn modelId="{6D5797CE-895D-45C0-8640-2406FCBF4C56}" type="presOf" srcId="{E06F0E1D-D68C-4AB0-9488-018A96BCBE31}" destId="{4035D36E-93DF-429F-A329-5E735CCBE281}" srcOrd="1" destOrd="3" presId="urn:microsoft.com/office/officeart/2005/8/layout/vList4"/>
    <dgm:cxn modelId="{A3D5ABB1-EF17-4A41-9264-E8EF9DB30D95}" srcId="{B267B674-3D63-4BF7-9D95-34FEBA835BF6}" destId="{BECABD5B-3169-4388-824A-0424593E74A3}" srcOrd="2" destOrd="0" parTransId="{31A40C38-85BA-40E8-BE8B-55488F8B2BC0}" sibTransId="{9FB6AF49-9D87-47BB-AE34-477C697A6DC9}"/>
    <dgm:cxn modelId="{4CD37616-7AEF-4762-BFA2-955BE53923C2}" type="presOf" srcId="{99050106-0052-4986-894D-188F34429771}" destId="{0DBF492C-3D61-4812-8994-DA355CD91DCD}" srcOrd="0" destOrd="2" presId="urn:microsoft.com/office/officeart/2005/8/layout/vList4"/>
    <dgm:cxn modelId="{07C78D96-E6CF-480F-848B-44FB50D8127A}" type="presOf" srcId="{524B903D-BA01-4BA3-9116-F7ED99977307}" destId="{6C78C11F-94D4-46A8-AE53-5F0A3E61EAC9}" srcOrd="0" destOrd="5" presId="urn:microsoft.com/office/officeart/2005/8/layout/vList4"/>
    <dgm:cxn modelId="{5B86E061-E881-4A50-8A2C-2013B6EA825E}" srcId="{8D4CDC83-358C-4455-AD8F-80B234B34E9B}" destId="{B267B674-3D63-4BF7-9D95-34FEBA835BF6}" srcOrd="1" destOrd="0" parTransId="{AD8B73E1-ADBE-4856-B704-FB207FC2B029}" sibTransId="{2F9FBB4A-FF98-4F0B-80B4-17CD54014965}"/>
    <dgm:cxn modelId="{F30CF747-24F0-4847-9823-1AC66F65572E}" type="presOf" srcId="{E71ADEF6-8BC8-43BC-A456-F2545C76AE93}" destId="{0DBF492C-3D61-4812-8994-DA355CD91DCD}" srcOrd="0" destOrd="3" presId="urn:microsoft.com/office/officeart/2005/8/layout/vList4"/>
    <dgm:cxn modelId="{BE82AB66-BF73-46F2-955C-D961012D17C6}" srcId="{8D4CDC83-358C-4455-AD8F-80B234B34E9B}" destId="{D81ECD5D-D37E-4BAF-8C68-5EB66B4E1E06}" srcOrd="3" destOrd="0" parTransId="{D3B01C95-AF68-4CC7-AAC5-3744A7046F11}" sibTransId="{B6D1472C-A65B-4738-BB8B-EE315F16F7F2}"/>
    <dgm:cxn modelId="{F4A3A572-F09B-499A-9933-0F589E261BD7}" type="presOf" srcId="{524B903D-BA01-4BA3-9116-F7ED99977307}" destId="{4035D36E-93DF-429F-A329-5E735CCBE281}" srcOrd="1" destOrd="5" presId="urn:microsoft.com/office/officeart/2005/8/layout/vList4"/>
    <dgm:cxn modelId="{BAD3ABF0-C6BB-4877-8F5A-D8E797C61E43}" srcId="{1F228F3D-CF3E-4C6E-A117-D51E85B94F60}" destId="{AC7CC0EF-0553-4F2B-AA71-6CF5DEC95B10}" srcOrd="1" destOrd="0" parTransId="{F4F183EC-3F0B-476C-AD7B-20D5086314D1}" sibTransId="{C730622B-7DFC-482D-8320-1155B524AE3E}"/>
    <dgm:cxn modelId="{063EFAB3-2E20-431F-B078-F9503F6E4F58}" type="presOf" srcId="{D81ECD5D-D37E-4BAF-8C68-5EB66B4E1E06}" destId="{4035D36E-93DF-429F-A329-5E735CCBE281}" srcOrd="1" destOrd="0" presId="urn:microsoft.com/office/officeart/2005/8/layout/vList4"/>
    <dgm:cxn modelId="{14778654-B2FC-4000-9921-2E8619B4F0AE}" srcId="{8D6BCF5A-5FCE-44C5-AC8B-EDC04E49135A}" destId="{E71ADEF6-8BC8-43BC-A456-F2545C76AE93}" srcOrd="2" destOrd="0" parTransId="{5632A1B9-1014-4620-83D2-10E083EF51D0}" sibTransId="{C2DFCF60-D9C8-44A7-A79E-952281C3AE51}"/>
    <dgm:cxn modelId="{C0F1415C-AF36-47BC-A8DB-5A555C09472B}" type="presOf" srcId="{3D657DE1-F462-4CDB-9A74-C195359BE3E4}" destId="{B45EC6EC-D1B5-46FF-AD52-BE0242AFC90F}" srcOrd="1" destOrd="1" presId="urn:microsoft.com/office/officeart/2005/8/layout/vList4"/>
    <dgm:cxn modelId="{93686CDF-4FF4-4505-A4C5-57CA21B3AF3C}" srcId="{D81ECD5D-D37E-4BAF-8C68-5EB66B4E1E06}" destId="{524B903D-BA01-4BA3-9116-F7ED99977307}" srcOrd="4" destOrd="0" parTransId="{0DBB6BB6-7503-49E6-82C9-EA702D90ECBE}" sibTransId="{1A89E284-FD56-4D35-B31B-128DDA17DF1E}"/>
    <dgm:cxn modelId="{5708342B-BA81-4F8D-BC15-981B49FDBD85}" type="presOf" srcId="{E71ADEF6-8BC8-43BC-A456-F2545C76AE93}" destId="{5644346D-6436-4275-88F2-C7C3599487ED}" srcOrd="1" destOrd="3" presId="urn:microsoft.com/office/officeart/2005/8/layout/vList4"/>
    <dgm:cxn modelId="{29B766B1-B610-4EC2-9AA7-0E43ACDCCF53}" type="presOf" srcId="{B935E993-00C1-4ABC-A442-838D863AB560}" destId="{B45EC6EC-D1B5-46FF-AD52-BE0242AFC90F}" srcOrd="1" destOrd="3" presId="urn:microsoft.com/office/officeart/2005/8/layout/vList4"/>
    <dgm:cxn modelId="{8EA79A35-FDD9-448C-A5B8-8A5C11250612}" type="presOf" srcId="{8D4CDC83-358C-4455-AD8F-80B234B34E9B}" destId="{7CACF575-2D61-4DAB-A180-97E400272FBC}" srcOrd="0" destOrd="0" presId="urn:microsoft.com/office/officeart/2005/8/layout/vList4"/>
    <dgm:cxn modelId="{C397909B-E2E2-43E6-8A8A-04838D26F1FC}" type="presOf" srcId="{0338340C-C5B0-49FD-B64A-833E2D8C67CF}" destId="{5644346D-6436-4275-88F2-C7C3599487ED}" srcOrd="1" destOrd="1" presId="urn:microsoft.com/office/officeart/2005/8/layout/vList4"/>
    <dgm:cxn modelId="{B372E75F-8010-40D6-91EC-E22D3DC57FAE}" type="presOf" srcId="{20DBB16C-EAFE-45AA-A87A-5A20782B7E22}" destId="{6C78C11F-94D4-46A8-AE53-5F0A3E61EAC9}" srcOrd="0" destOrd="1" presId="urn:microsoft.com/office/officeart/2005/8/layout/vList4"/>
    <dgm:cxn modelId="{4DBBE365-1118-4609-9D62-2952CFE7AC16}" type="presOf" srcId="{EC5D3C97-030C-4B03-8113-7F33279CE847}" destId="{792145CB-B2C2-4246-8350-8EB08368A543}" srcOrd="0" destOrd="2" presId="urn:microsoft.com/office/officeart/2005/8/layout/vList4"/>
    <dgm:cxn modelId="{02C3021F-1228-4A52-8167-4A4055AC43F8}" type="presOf" srcId="{1F228F3D-CF3E-4C6E-A117-D51E85B94F60}" destId="{B45EC6EC-D1B5-46FF-AD52-BE0242AFC90F}" srcOrd="1" destOrd="0" presId="urn:microsoft.com/office/officeart/2005/8/layout/vList4"/>
    <dgm:cxn modelId="{7BC3E8F6-C581-4530-BC3D-CB865D8B5AC5}" type="presOf" srcId="{B267B674-3D63-4BF7-9D95-34FEBA835BF6}" destId="{AD9C23F3-A0C6-4043-9CC2-7F941DDCD607}" srcOrd="1" destOrd="0" presId="urn:microsoft.com/office/officeart/2005/8/layout/vList4"/>
    <dgm:cxn modelId="{8EC241A7-58BD-4A80-9577-9CF1F1FDCE51}" type="presOf" srcId="{240A318B-F555-4582-851B-E628AFA19F01}" destId="{6C78C11F-94D4-46A8-AE53-5F0A3E61EAC9}" srcOrd="0" destOrd="2" presId="urn:microsoft.com/office/officeart/2005/8/layout/vList4"/>
    <dgm:cxn modelId="{8F9DB394-AA1D-42C8-8795-7F0658040370}" type="presOf" srcId="{B935E993-00C1-4ABC-A442-838D863AB560}" destId="{C5CC40AC-3A14-42AE-B2AB-E6F912D75AD0}" srcOrd="0" destOrd="3" presId="urn:microsoft.com/office/officeart/2005/8/layout/vList4"/>
    <dgm:cxn modelId="{20720D76-A6B7-42D2-AB67-B02C44C2AD9E}" type="presOf" srcId="{0338340C-C5B0-49FD-B64A-833E2D8C67CF}" destId="{0DBF492C-3D61-4812-8994-DA355CD91DCD}" srcOrd="0" destOrd="1" presId="urn:microsoft.com/office/officeart/2005/8/layout/vList4"/>
    <dgm:cxn modelId="{2B47A3AE-031D-4803-8081-18E71FB30D1A}" type="presOf" srcId="{20DBB16C-EAFE-45AA-A87A-5A20782B7E22}" destId="{4035D36E-93DF-429F-A329-5E735CCBE281}" srcOrd="1" destOrd="1" presId="urn:microsoft.com/office/officeart/2005/8/layout/vList4"/>
    <dgm:cxn modelId="{4A7426DF-7AD6-43D9-B783-860F7D3AE40C}" srcId="{D81ECD5D-D37E-4BAF-8C68-5EB66B4E1E06}" destId="{20DBB16C-EAFE-45AA-A87A-5A20782B7E22}" srcOrd="0" destOrd="0" parTransId="{92443E4B-61B0-43DE-AA90-FA7D82F5599D}" sibTransId="{147078C0-E0AE-405E-90E1-891A8C6EE677}"/>
    <dgm:cxn modelId="{6E45659B-8053-48F3-B0D2-520D68C85A48}" type="presOf" srcId="{8D6BCF5A-5FCE-44C5-AC8B-EDC04E49135A}" destId="{0DBF492C-3D61-4812-8994-DA355CD91DCD}" srcOrd="0" destOrd="0" presId="urn:microsoft.com/office/officeart/2005/8/layout/vList4"/>
    <dgm:cxn modelId="{9A750189-80D8-465A-A06C-39FF6F0EC9D9}" srcId="{1F228F3D-CF3E-4C6E-A117-D51E85B94F60}" destId="{B935E993-00C1-4ABC-A442-838D863AB560}" srcOrd="2" destOrd="0" parTransId="{262AAAD8-B5A4-48D6-9FD3-E0FECDD60325}" sibTransId="{29B8A880-F45D-4FE4-BCD8-436D408397E9}"/>
    <dgm:cxn modelId="{585D5A7E-19AA-40F4-AB59-E75DC99F43B7}" type="presOf" srcId="{AC7CC0EF-0553-4F2B-AA71-6CF5DEC95B10}" destId="{B45EC6EC-D1B5-46FF-AD52-BE0242AFC90F}" srcOrd="1" destOrd="2" presId="urn:microsoft.com/office/officeart/2005/8/layout/vList4"/>
    <dgm:cxn modelId="{FD8AE70D-CDC7-4F97-8579-D681754406E6}" type="presOf" srcId="{27419650-B0FE-4FB3-85BA-BB79BD5EE11A}" destId="{4035D36E-93DF-429F-A329-5E735CCBE281}" srcOrd="1" destOrd="4" presId="urn:microsoft.com/office/officeart/2005/8/layout/vList4"/>
    <dgm:cxn modelId="{C39A8C62-12D9-444B-AECA-553681E2CC09}" type="presOf" srcId="{AC7CC0EF-0553-4F2B-AA71-6CF5DEC95B10}" destId="{C5CC40AC-3A14-42AE-B2AB-E6F912D75AD0}" srcOrd="0" destOrd="2" presId="urn:microsoft.com/office/officeart/2005/8/layout/vList4"/>
    <dgm:cxn modelId="{CE8FFCBF-3E3A-45E9-8516-0023F9D8400F}" type="presOf" srcId="{3D657DE1-F462-4CDB-9A74-C195359BE3E4}" destId="{C5CC40AC-3A14-42AE-B2AB-E6F912D75AD0}" srcOrd="0" destOrd="1" presId="urn:microsoft.com/office/officeart/2005/8/layout/vList4"/>
    <dgm:cxn modelId="{55B7B8C3-3804-45DD-897F-9770C6BBB03B}" srcId="{8D6BCF5A-5FCE-44C5-AC8B-EDC04E49135A}" destId="{0338340C-C5B0-49FD-B64A-833E2D8C67CF}" srcOrd="0" destOrd="0" parTransId="{0DAADD83-29F1-4B0B-B0D2-F7A33D4192C4}" sibTransId="{43B711A5-24A2-4995-AA3E-91E00CB6316A}"/>
    <dgm:cxn modelId="{52F44893-6549-495E-A83E-FC9653849691}" type="presOf" srcId="{8D6BCF5A-5FCE-44C5-AC8B-EDC04E49135A}" destId="{5644346D-6436-4275-88F2-C7C3599487ED}" srcOrd="1" destOrd="0" presId="urn:microsoft.com/office/officeart/2005/8/layout/vList4"/>
    <dgm:cxn modelId="{C3B0BD04-3F20-41CF-8EE7-7C2FE39420EE}" srcId="{D81ECD5D-D37E-4BAF-8C68-5EB66B4E1E06}" destId="{E06F0E1D-D68C-4AB0-9488-018A96BCBE31}" srcOrd="2" destOrd="0" parTransId="{E11BC7D1-79F9-48A1-B259-C0F03E263BBD}" sibTransId="{607D3BB6-6854-46ED-B5EC-467FC5FCF84F}"/>
    <dgm:cxn modelId="{A7253171-638B-4E5F-9C62-0CE91206476D}" type="presOf" srcId="{649C6BD0-2A3F-4B95-85E7-87E46EB2FB1B}" destId="{AD9C23F3-A0C6-4043-9CC2-7F941DDCD607}" srcOrd="1" destOrd="1" presId="urn:microsoft.com/office/officeart/2005/8/layout/vList4"/>
    <dgm:cxn modelId="{18E1272E-8658-4B07-8FC5-43BE27B8B4A3}" type="presOf" srcId="{E06F0E1D-D68C-4AB0-9488-018A96BCBE31}" destId="{6C78C11F-94D4-46A8-AE53-5F0A3E61EAC9}" srcOrd="0" destOrd="3" presId="urn:microsoft.com/office/officeart/2005/8/layout/vList4"/>
    <dgm:cxn modelId="{1B9F5F8B-641F-4C01-9826-11A8AEA940BC}" srcId="{8D4CDC83-358C-4455-AD8F-80B234B34E9B}" destId="{8D6BCF5A-5FCE-44C5-AC8B-EDC04E49135A}" srcOrd="0" destOrd="0" parTransId="{F70F84FB-E85E-447B-B74A-2C3BE655695C}" sibTransId="{1D9B14C0-23B3-4BAC-B071-DCAB93F4C75E}"/>
    <dgm:cxn modelId="{6BE08ACF-BB2D-4770-9424-17364FBB9261}" type="presOf" srcId="{EC5D3C97-030C-4B03-8113-7F33279CE847}" destId="{AD9C23F3-A0C6-4043-9CC2-7F941DDCD607}" srcOrd="1" destOrd="2" presId="urn:microsoft.com/office/officeart/2005/8/layout/vList4"/>
    <dgm:cxn modelId="{2B812693-EACC-41CD-B1E4-E30C8D75F5FA}" type="presParOf" srcId="{7CACF575-2D61-4DAB-A180-97E400272FBC}" destId="{869F59AE-7B2B-488A-A806-9CFC01ECAD1E}" srcOrd="0" destOrd="0" presId="urn:microsoft.com/office/officeart/2005/8/layout/vList4"/>
    <dgm:cxn modelId="{1AF233FB-15CD-486C-8EBF-D8A90AEC159A}" type="presParOf" srcId="{869F59AE-7B2B-488A-A806-9CFC01ECAD1E}" destId="{0DBF492C-3D61-4812-8994-DA355CD91DCD}" srcOrd="0" destOrd="0" presId="urn:microsoft.com/office/officeart/2005/8/layout/vList4"/>
    <dgm:cxn modelId="{2C4A6598-4F24-4E77-8792-5FB075B9D21E}" type="presParOf" srcId="{869F59AE-7B2B-488A-A806-9CFC01ECAD1E}" destId="{7F33B73B-EC50-446A-8843-32169F9CA9EC}" srcOrd="1" destOrd="0" presId="urn:microsoft.com/office/officeart/2005/8/layout/vList4"/>
    <dgm:cxn modelId="{290242E7-2F15-4E4F-B834-2E6219540234}" type="presParOf" srcId="{869F59AE-7B2B-488A-A806-9CFC01ECAD1E}" destId="{5644346D-6436-4275-88F2-C7C3599487ED}" srcOrd="2" destOrd="0" presId="urn:microsoft.com/office/officeart/2005/8/layout/vList4"/>
    <dgm:cxn modelId="{F6F1B873-5D6D-4B8A-B38F-7B198FA3ECEF}" type="presParOf" srcId="{7CACF575-2D61-4DAB-A180-97E400272FBC}" destId="{08534905-B45A-4E9B-9169-968E48A5AB0F}" srcOrd="1" destOrd="0" presId="urn:microsoft.com/office/officeart/2005/8/layout/vList4"/>
    <dgm:cxn modelId="{EFDD5B9B-0A0C-43D7-A21B-233D6FB0DA9F}" type="presParOf" srcId="{7CACF575-2D61-4DAB-A180-97E400272FBC}" destId="{EDF93399-923B-4F90-BA6A-8AED9319345A}" srcOrd="2" destOrd="0" presId="urn:microsoft.com/office/officeart/2005/8/layout/vList4"/>
    <dgm:cxn modelId="{DBDE1B4D-686E-4E75-B4F3-A978348EC1C3}" type="presParOf" srcId="{EDF93399-923B-4F90-BA6A-8AED9319345A}" destId="{792145CB-B2C2-4246-8350-8EB08368A543}" srcOrd="0" destOrd="0" presId="urn:microsoft.com/office/officeart/2005/8/layout/vList4"/>
    <dgm:cxn modelId="{B7030866-3CB4-4907-B2E8-B32D7068123C}" type="presParOf" srcId="{EDF93399-923B-4F90-BA6A-8AED9319345A}" destId="{7189A9C5-1492-49DC-BAC4-ECDBAB0FA9EE}" srcOrd="1" destOrd="0" presId="urn:microsoft.com/office/officeart/2005/8/layout/vList4"/>
    <dgm:cxn modelId="{F05AEC31-E34A-4750-958A-9F273FFA61B2}" type="presParOf" srcId="{EDF93399-923B-4F90-BA6A-8AED9319345A}" destId="{AD9C23F3-A0C6-4043-9CC2-7F941DDCD607}" srcOrd="2" destOrd="0" presId="urn:microsoft.com/office/officeart/2005/8/layout/vList4"/>
    <dgm:cxn modelId="{292817C6-CA9A-4FDE-BBDB-990BAD84E342}" type="presParOf" srcId="{7CACF575-2D61-4DAB-A180-97E400272FBC}" destId="{DD977023-71A7-41BC-973E-D0FEEC67C5A5}" srcOrd="3" destOrd="0" presId="urn:microsoft.com/office/officeart/2005/8/layout/vList4"/>
    <dgm:cxn modelId="{5B2AF424-5492-4B08-BFC0-1809C81E2B5A}" type="presParOf" srcId="{7CACF575-2D61-4DAB-A180-97E400272FBC}" destId="{FBA798ED-2E66-4939-896E-AEBEE0BF654C}" srcOrd="4" destOrd="0" presId="urn:microsoft.com/office/officeart/2005/8/layout/vList4"/>
    <dgm:cxn modelId="{895DC294-0E1A-4C0E-BC71-E1E779B0E480}" type="presParOf" srcId="{FBA798ED-2E66-4939-896E-AEBEE0BF654C}" destId="{C5CC40AC-3A14-42AE-B2AB-E6F912D75AD0}" srcOrd="0" destOrd="0" presId="urn:microsoft.com/office/officeart/2005/8/layout/vList4"/>
    <dgm:cxn modelId="{6CCBFF82-4A0B-4688-8DF8-B3783B7994A7}" type="presParOf" srcId="{FBA798ED-2E66-4939-896E-AEBEE0BF654C}" destId="{14EE587A-C0E6-4070-8BA4-CF03AA89CFFB}" srcOrd="1" destOrd="0" presId="urn:microsoft.com/office/officeart/2005/8/layout/vList4"/>
    <dgm:cxn modelId="{DFC9D4B8-341D-414F-A51E-ADEE1B9C27F2}" type="presParOf" srcId="{FBA798ED-2E66-4939-896E-AEBEE0BF654C}" destId="{B45EC6EC-D1B5-46FF-AD52-BE0242AFC90F}" srcOrd="2" destOrd="0" presId="urn:microsoft.com/office/officeart/2005/8/layout/vList4"/>
    <dgm:cxn modelId="{CF9C5FE1-35EE-452C-B10A-2E02F6419203}" type="presParOf" srcId="{7CACF575-2D61-4DAB-A180-97E400272FBC}" destId="{454F6C47-AF83-4451-8D02-0F2630A924E3}" srcOrd="5" destOrd="0" presId="urn:microsoft.com/office/officeart/2005/8/layout/vList4"/>
    <dgm:cxn modelId="{58BBF8EA-F678-4115-A762-9813D09AB35F}" type="presParOf" srcId="{7CACF575-2D61-4DAB-A180-97E400272FBC}" destId="{A9F3E94D-D25C-4353-9237-880DC0F558C0}" srcOrd="6" destOrd="0" presId="urn:microsoft.com/office/officeart/2005/8/layout/vList4"/>
    <dgm:cxn modelId="{EB633D9D-A463-49F1-9259-5AA960DD54CF}" type="presParOf" srcId="{A9F3E94D-D25C-4353-9237-880DC0F558C0}" destId="{6C78C11F-94D4-46A8-AE53-5F0A3E61EAC9}" srcOrd="0" destOrd="0" presId="urn:microsoft.com/office/officeart/2005/8/layout/vList4"/>
    <dgm:cxn modelId="{59DC109D-A7E5-45C6-BB5D-5FCC10294D4E}" type="presParOf" srcId="{A9F3E94D-D25C-4353-9237-880DC0F558C0}" destId="{F45830FE-F3D9-42F8-9EB5-9EB6593D2CF0}" srcOrd="1" destOrd="0" presId="urn:microsoft.com/office/officeart/2005/8/layout/vList4"/>
    <dgm:cxn modelId="{B230C8FD-B78C-4055-9802-5C50199011FB}" type="presParOf" srcId="{A9F3E94D-D25C-4353-9237-880DC0F558C0}" destId="{4035D36E-93DF-429F-A329-5E735CCBE281}"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4CDC83-358C-4455-AD8F-80B234B34E9B}" type="doc">
      <dgm:prSet loTypeId="urn:microsoft.com/office/officeart/2005/8/layout/vList4" loCatId="picture" qsTypeId="urn:microsoft.com/office/officeart/2005/8/quickstyle/simple1" qsCatId="simple" csTypeId="urn:microsoft.com/office/officeart/2005/8/colors/accent1_2" csCatId="accent1" phldr="1"/>
      <dgm:spPr/>
      <dgm:t>
        <a:bodyPr/>
        <a:lstStyle/>
        <a:p>
          <a:endParaRPr lang="en-GB"/>
        </a:p>
      </dgm:t>
    </dgm:pt>
    <dgm:pt modelId="{8D6BCF5A-5FCE-44C5-AC8B-EDC04E49135A}">
      <dgm:prSet phldrT="[Text]"/>
      <dgm:spPr/>
      <dgm:t>
        <a:bodyPr/>
        <a:lstStyle/>
        <a:p>
          <a:r>
            <a:rPr lang="en-GB" sz="1800"/>
            <a:t>FFRINDIAU BYD</a:t>
          </a:r>
        </a:p>
      </dgm:t>
    </dgm:pt>
    <dgm:pt modelId="{F70F84FB-E85E-447B-B74A-2C3BE655695C}" type="parTrans" cxnId="{1B9F5F8B-641F-4C01-9826-11A8AEA940BC}">
      <dgm:prSet/>
      <dgm:spPr/>
      <dgm:t>
        <a:bodyPr/>
        <a:lstStyle/>
        <a:p>
          <a:endParaRPr lang="en-GB"/>
        </a:p>
      </dgm:t>
    </dgm:pt>
    <dgm:pt modelId="{1D9B14C0-23B3-4BAC-B071-DCAB93F4C75E}" type="sibTrans" cxnId="{1B9F5F8B-641F-4C01-9826-11A8AEA940BC}">
      <dgm:prSet/>
      <dgm:spPr/>
      <dgm:t>
        <a:bodyPr/>
        <a:lstStyle/>
        <a:p>
          <a:endParaRPr lang="en-GB"/>
        </a:p>
      </dgm:t>
    </dgm:pt>
    <dgm:pt modelId="{B267B674-3D63-4BF7-9D95-34FEBA835BF6}">
      <dgm:prSet phldrT="[Text]"/>
      <dgm:spPr/>
      <dgm:t>
        <a:bodyPr/>
        <a:lstStyle/>
        <a:p>
          <a:r>
            <a:rPr lang="en-GB" sz="1800"/>
            <a:t>TECH TEAM</a:t>
          </a:r>
        </a:p>
      </dgm:t>
    </dgm:pt>
    <dgm:pt modelId="{AD8B73E1-ADBE-4856-B704-FB207FC2B029}" type="parTrans" cxnId="{5B86E061-E881-4A50-8A2C-2013B6EA825E}">
      <dgm:prSet/>
      <dgm:spPr/>
      <dgm:t>
        <a:bodyPr/>
        <a:lstStyle/>
        <a:p>
          <a:endParaRPr lang="en-GB"/>
        </a:p>
      </dgm:t>
    </dgm:pt>
    <dgm:pt modelId="{2F9FBB4A-FF98-4F0B-80B4-17CD54014965}" type="sibTrans" cxnId="{5B86E061-E881-4A50-8A2C-2013B6EA825E}">
      <dgm:prSet/>
      <dgm:spPr/>
      <dgm:t>
        <a:bodyPr/>
        <a:lstStyle/>
        <a:p>
          <a:endParaRPr lang="en-GB"/>
        </a:p>
      </dgm:t>
    </dgm:pt>
    <dgm:pt modelId="{649C6BD0-2A3F-4B95-85E7-87E46EB2FB1B}">
      <dgm:prSet phldrT="[Text]" custT="1"/>
      <dgm:spPr/>
      <dgm:t>
        <a:bodyPr/>
        <a:lstStyle/>
        <a:p>
          <a:r>
            <a:rPr lang="en-GB" sz="1500"/>
            <a:t>Promotes the use of technology to support learning</a:t>
          </a:r>
        </a:p>
      </dgm:t>
    </dgm:pt>
    <dgm:pt modelId="{805862C1-9CA1-460C-80DD-E30C8633C3FE}" type="parTrans" cxnId="{B98C1EEA-CFE4-4F82-86A7-B91FC06DDAF2}">
      <dgm:prSet/>
      <dgm:spPr/>
      <dgm:t>
        <a:bodyPr/>
        <a:lstStyle/>
        <a:p>
          <a:endParaRPr lang="en-GB"/>
        </a:p>
      </dgm:t>
    </dgm:pt>
    <dgm:pt modelId="{400F2729-DDC8-43F3-B2BF-38263B72D391}" type="sibTrans" cxnId="{B98C1EEA-CFE4-4F82-86A7-B91FC06DDAF2}">
      <dgm:prSet/>
      <dgm:spPr/>
      <dgm:t>
        <a:bodyPr/>
        <a:lstStyle/>
        <a:p>
          <a:endParaRPr lang="en-GB"/>
        </a:p>
      </dgm:t>
    </dgm:pt>
    <dgm:pt modelId="{BCAFE730-5BE9-4E0C-97DC-75818AD525EA}">
      <dgm:prSet phldrT="[Text]" custT="1"/>
      <dgm:spPr/>
      <dgm:t>
        <a:bodyPr/>
        <a:lstStyle/>
        <a:p>
          <a:r>
            <a:rPr lang="en-GB" sz="1800"/>
            <a:t>DREIGIAU SAN TOMOS</a:t>
          </a:r>
        </a:p>
      </dgm:t>
    </dgm:pt>
    <dgm:pt modelId="{FDECCF99-9880-454D-A764-9A5357ECE074}" type="parTrans" cxnId="{E990D6F8-F33C-47F9-ABD7-982891FBDA01}">
      <dgm:prSet/>
      <dgm:spPr/>
      <dgm:t>
        <a:bodyPr/>
        <a:lstStyle/>
        <a:p>
          <a:endParaRPr lang="en-GB"/>
        </a:p>
      </dgm:t>
    </dgm:pt>
    <dgm:pt modelId="{8F26F66E-8848-4DF9-868B-F911AFDD5C3A}" type="sibTrans" cxnId="{E990D6F8-F33C-47F9-ABD7-982891FBDA01}">
      <dgm:prSet/>
      <dgm:spPr/>
      <dgm:t>
        <a:bodyPr/>
        <a:lstStyle/>
        <a:p>
          <a:endParaRPr lang="en-GB"/>
        </a:p>
      </dgm:t>
    </dgm:pt>
    <dgm:pt modelId="{D81ECD5D-D37E-4BAF-8C68-5EB66B4E1E06}">
      <dgm:prSet custT="1"/>
      <dgm:spPr/>
      <dgm:t>
        <a:bodyPr/>
        <a:lstStyle/>
        <a:p>
          <a:r>
            <a:rPr lang="en-GB" sz="1800"/>
            <a:t>COMMUNITY CHAMPIONS</a:t>
          </a:r>
        </a:p>
      </dgm:t>
    </dgm:pt>
    <dgm:pt modelId="{D3B01C95-AF68-4CC7-AAC5-3744A7046F11}" type="parTrans" cxnId="{BE82AB66-BF73-46F2-955C-D961012D17C6}">
      <dgm:prSet/>
      <dgm:spPr/>
      <dgm:t>
        <a:bodyPr/>
        <a:lstStyle/>
        <a:p>
          <a:endParaRPr lang="en-GB"/>
        </a:p>
      </dgm:t>
    </dgm:pt>
    <dgm:pt modelId="{B6D1472C-A65B-4738-BB8B-EE315F16F7F2}" type="sibTrans" cxnId="{BE82AB66-BF73-46F2-955C-D961012D17C6}">
      <dgm:prSet/>
      <dgm:spPr/>
      <dgm:t>
        <a:bodyPr/>
        <a:lstStyle/>
        <a:p>
          <a:endParaRPr lang="en-GB"/>
        </a:p>
      </dgm:t>
    </dgm:pt>
    <dgm:pt modelId="{27419650-B0FE-4FB3-85BA-BB79BD5EE11A}">
      <dgm:prSet/>
      <dgm:spPr/>
      <dgm:t>
        <a:bodyPr/>
        <a:lstStyle/>
        <a:p>
          <a:r>
            <a:rPr lang="en-GB" sz="1400"/>
            <a:t>Ensures the school has a positive impact on the local community</a:t>
          </a:r>
        </a:p>
      </dgm:t>
    </dgm:pt>
    <dgm:pt modelId="{A1EBAF7E-75DD-46CC-A753-7CA9C3D7016D}" type="parTrans" cxnId="{331B1482-ABF1-4544-914F-61CBDCD60B66}">
      <dgm:prSet/>
      <dgm:spPr/>
      <dgm:t>
        <a:bodyPr/>
        <a:lstStyle/>
        <a:p>
          <a:endParaRPr lang="en-GB"/>
        </a:p>
      </dgm:t>
    </dgm:pt>
    <dgm:pt modelId="{F61BF749-E9F0-4497-9289-19D733C599DC}" type="sibTrans" cxnId="{331B1482-ABF1-4544-914F-61CBDCD60B66}">
      <dgm:prSet/>
      <dgm:spPr/>
      <dgm:t>
        <a:bodyPr/>
        <a:lstStyle/>
        <a:p>
          <a:endParaRPr lang="en-GB"/>
        </a:p>
      </dgm:t>
    </dgm:pt>
    <dgm:pt modelId="{0338340C-C5B0-49FD-B64A-833E2D8C67CF}">
      <dgm:prSet phldrT="[Text]" custT="1"/>
      <dgm:spPr/>
      <dgm:t>
        <a:bodyPr/>
        <a:lstStyle/>
        <a:p>
          <a:r>
            <a:rPr lang="en-GB" sz="1500"/>
            <a:t>Promotes sustainability and care for the environment</a:t>
          </a:r>
        </a:p>
      </dgm:t>
    </dgm:pt>
    <dgm:pt modelId="{43B711A5-24A2-4995-AA3E-91E00CB6316A}" type="sibTrans" cxnId="{55B7B8C3-3804-45DD-897F-9770C6BBB03B}">
      <dgm:prSet/>
      <dgm:spPr/>
      <dgm:t>
        <a:bodyPr/>
        <a:lstStyle/>
        <a:p>
          <a:endParaRPr lang="en-GB"/>
        </a:p>
      </dgm:t>
    </dgm:pt>
    <dgm:pt modelId="{0DAADD83-29F1-4B0B-B0D2-F7A33D4192C4}" type="parTrans" cxnId="{55B7B8C3-3804-45DD-897F-9770C6BBB03B}">
      <dgm:prSet/>
      <dgm:spPr/>
      <dgm:t>
        <a:bodyPr/>
        <a:lstStyle/>
        <a:p>
          <a:endParaRPr lang="en-GB"/>
        </a:p>
      </dgm:t>
    </dgm:pt>
    <dgm:pt modelId="{DDFA8D2A-3777-4ABD-9448-9764CACE72DE}">
      <dgm:prSet phldrT="[Text]" custT="1"/>
      <dgm:spPr/>
      <dgm:t>
        <a:bodyPr/>
        <a:lstStyle/>
        <a:p>
          <a:r>
            <a:rPr lang="en-GB" sz="1500"/>
            <a:t>Shares information relating to world issues</a:t>
          </a:r>
        </a:p>
      </dgm:t>
    </dgm:pt>
    <dgm:pt modelId="{FFBA769A-3768-4E50-8116-CFC08134438B}" type="parTrans" cxnId="{2E6F3B30-F6BC-49C0-93B9-89D0BC974B01}">
      <dgm:prSet/>
      <dgm:spPr/>
      <dgm:t>
        <a:bodyPr/>
        <a:lstStyle/>
        <a:p>
          <a:endParaRPr lang="en-GB"/>
        </a:p>
      </dgm:t>
    </dgm:pt>
    <dgm:pt modelId="{98BC8199-18AE-48E1-BED2-B949D7F56A9C}" type="sibTrans" cxnId="{2E6F3B30-F6BC-49C0-93B9-89D0BC974B01}">
      <dgm:prSet/>
      <dgm:spPr/>
      <dgm:t>
        <a:bodyPr/>
        <a:lstStyle/>
        <a:p>
          <a:endParaRPr lang="en-GB"/>
        </a:p>
      </dgm:t>
    </dgm:pt>
    <dgm:pt modelId="{F599EC1E-8E5E-40DF-B74D-92E81CC39EC6}">
      <dgm:prSet phldrT="[Text]" custT="1"/>
      <dgm:spPr/>
      <dgm:t>
        <a:bodyPr/>
        <a:lstStyle/>
        <a:p>
          <a:r>
            <a:rPr lang="en-GB" sz="1500"/>
            <a:t>Supports others to develop their digital competency skills</a:t>
          </a:r>
        </a:p>
      </dgm:t>
    </dgm:pt>
    <dgm:pt modelId="{C87840FC-FB92-4B94-80AD-E57C92B6E6A4}" type="parTrans" cxnId="{C611B824-2388-4E05-812B-DB72C5E90DFC}">
      <dgm:prSet/>
      <dgm:spPr/>
      <dgm:t>
        <a:bodyPr/>
        <a:lstStyle/>
        <a:p>
          <a:endParaRPr lang="en-GB"/>
        </a:p>
      </dgm:t>
    </dgm:pt>
    <dgm:pt modelId="{0960D54B-3263-4A8A-B751-D277830B328D}" type="sibTrans" cxnId="{C611B824-2388-4E05-812B-DB72C5E90DFC}">
      <dgm:prSet/>
      <dgm:spPr/>
      <dgm:t>
        <a:bodyPr/>
        <a:lstStyle/>
        <a:p>
          <a:endParaRPr lang="en-GB"/>
        </a:p>
      </dgm:t>
    </dgm:pt>
    <dgm:pt modelId="{F6A6C23B-2D27-4E8A-8BE3-62CC3580D3C9}">
      <dgm:prSet phldrT="[Text]" custT="1"/>
      <dgm:spPr/>
      <dgm:t>
        <a:bodyPr/>
        <a:lstStyle/>
        <a:p>
          <a:r>
            <a:rPr lang="en-GB" sz="1500"/>
            <a:t>Ensures children know how to keep themselves safe online</a:t>
          </a:r>
        </a:p>
      </dgm:t>
    </dgm:pt>
    <dgm:pt modelId="{22E94F61-CC89-4B17-9498-F9DF0662B7BF}" type="parTrans" cxnId="{24D6D25C-D39F-459E-883A-066342AC6569}">
      <dgm:prSet/>
      <dgm:spPr/>
      <dgm:t>
        <a:bodyPr/>
        <a:lstStyle/>
        <a:p>
          <a:endParaRPr lang="en-GB"/>
        </a:p>
      </dgm:t>
    </dgm:pt>
    <dgm:pt modelId="{F3D44037-DED5-4AF8-9AFD-EFA296695BD6}" type="sibTrans" cxnId="{24D6D25C-D39F-459E-883A-066342AC6569}">
      <dgm:prSet/>
      <dgm:spPr/>
      <dgm:t>
        <a:bodyPr/>
        <a:lstStyle/>
        <a:p>
          <a:endParaRPr lang="en-GB"/>
        </a:p>
      </dgm:t>
    </dgm:pt>
    <dgm:pt modelId="{F7BBC50E-0A5C-4A01-A183-3D20CAE8A2D7}">
      <dgm:prSet custT="1"/>
      <dgm:spPr/>
      <dgm:t>
        <a:bodyPr/>
        <a:lstStyle/>
        <a:p>
          <a:r>
            <a:rPr lang="en-GB" sz="1800"/>
            <a:t>CURRICULUM DESIGNERS</a:t>
          </a:r>
        </a:p>
      </dgm:t>
    </dgm:pt>
    <dgm:pt modelId="{2B2D27A3-AA61-4E1F-9FA4-01E11B3C1E3F}" type="parTrans" cxnId="{179A4DDA-B3A7-4BB7-9E50-7BDC5CF6D21E}">
      <dgm:prSet/>
      <dgm:spPr/>
      <dgm:t>
        <a:bodyPr/>
        <a:lstStyle/>
        <a:p>
          <a:endParaRPr lang="en-GB"/>
        </a:p>
      </dgm:t>
    </dgm:pt>
    <dgm:pt modelId="{BF7AAE00-F07A-4BD6-8EF9-9669DB428719}" type="sibTrans" cxnId="{179A4DDA-B3A7-4BB7-9E50-7BDC5CF6D21E}">
      <dgm:prSet/>
      <dgm:spPr/>
      <dgm:t>
        <a:bodyPr/>
        <a:lstStyle/>
        <a:p>
          <a:endParaRPr lang="en-GB"/>
        </a:p>
      </dgm:t>
    </dgm:pt>
    <dgm:pt modelId="{12756DC5-CE5C-4389-9CA3-470385696726}">
      <dgm:prSet custT="1"/>
      <dgm:spPr/>
      <dgm:t>
        <a:bodyPr/>
        <a:lstStyle/>
        <a:p>
          <a:r>
            <a:rPr lang="en-GB" sz="1500"/>
            <a:t>Ensures that children have a say in what and how they learn.</a:t>
          </a:r>
        </a:p>
      </dgm:t>
    </dgm:pt>
    <dgm:pt modelId="{1ACE2062-56C0-4772-B3C5-0BF033E444F4}" type="parTrans" cxnId="{8336B599-7C2D-482C-A1FB-4F9E49A7B2B6}">
      <dgm:prSet/>
      <dgm:spPr/>
      <dgm:t>
        <a:bodyPr/>
        <a:lstStyle/>
        <a:p>
          <a:endParaRPr lang="en-GB"/>
        </a:p>
      </dgm:t>
    </dgm:pt>
    <dgm:pt modelId="{0AEBED3A-BC9C-45A6-9CDF-B0918AE7DC50}" type="sibTrans" cxnId="{8336B599-7C2D-482C-A1FB-4F9E49A7B2B6}">
      <dgm:prSet/>
      <dgm:spPr/>
      <dgm:t>
        <a:bodyPr/>
        <a:lstStyle/>
        <a:p>
          <a:endParaRPr lang="en-GB"/>
        </a:p>
      </dgm:t>
    </dgm:pt>
    <dgm:pt modelId="{F5A3E41D-73FA-49BD-974E-2BADF3259F9A}">
      <dgm:prSet custT="1"/>
      <dgm:spPr/>
      <dgm:t>
        <a:bodyPr/>
        <a:lstStyle/>
        <a:p>
          <a:r>
            <a:rPr lang="en-GB" sz="1500"/>
            <a:t>Shares information relating to the proposed new curriculum </a:t>
          </a:r>
        </a:p>
      </dgm:t>
    </dgm:pt>
    <dgm:pt modelId="{C6F0BA7F-7F01-4871-9FCF-EEBF11D17958}" type="parTrans" cxnId="{D3023DB2-5799-4287-A841-C5D5B005038A}">
      <dgm:prSet/>
      <dgm:spPr/>
      <dgm:t>
        <a:bodyPr/>
        <a:lstStyle/>
        <a:p>
          <a:endParaRPr lang="en-GB"/>
        </a:p>
      </dgm:t>
    </dgm:pt>
    <dgm:pt modelId="{B7AC9819-E66C-4FA7-9128-CD5D50E044A0}" type="sibTrans" cxnId="{D3023DB2-5799-4287-A841-C5D5B005038A}">
      <dgm:prSet/>
      <dgm:spPr/>
      <dgm:t>
        <a:bodyPr/>
        <a:lstStyle/>
        <a:p>
          <a:endParaRPr lang="en-GB"/>
        </a:p>
      </dgm:t>
    </dgm:pt>
    <dgm:pt modelId="{3E5803A4-A217-4C01-8AFE-6B533AA74AA5}">
      <dgm:prSet/>
      <dgm:spPr/>
      <dgm:t>
        <a:bodyPr/>
        <a:lstStyle/>
        <a:p>
          <a:r>
            <a:rPr lang="en-GB" sz="1400"/>
            <a:t>Liaises with community representatives and participates in community events</a:t>
          </a:r>
        </a:p>
      </dgm:t>
    </dgm:pt>
    <dgm:pt modelId="{BDEF594B-3D9C-4FA1-A34B-0A05848D34F0}" type="parTrans" cxnId="{3B7D5792-7278-46ED-9F1E-B667A4BDAC5C}">
      <dgm:prSet/>
      <dgm:spPr/>
      <dgm:t>
        <a:bodyPr/>
        <a:lstStyle/>
        <a:p>
          <a:endParaRPr lang="en-GB"/>
        </a:p>
      </dgm:t>
    </dgm:pt>
    <dgm:pt modelId="{11838FE8-0B1F-4A64-9D7E-E85BE084008F}" type="sibTrans" cxnId="{3B7D5792-7278-46ED-9F1E-B667A4BDAC5C}">
      <dgm:prSet/>
      <dgm:spPr/>
      <dgm:t>
        <a:bodyPr/>
        <a:lstStyle/>
        <a:p>
          <a:endParaRPr lang="en-GB"/>
        </a:p>
      </dgm:t>
    </dgm:pt>
    <dgm:pt modelId="{A1B23D22-8B23-47FB-B860-6E8E60E0DCFA}">
      <dgm:prSet custT="1"/>
      <dgm:spPr/>
      <dgm:t>
        <a:bodyPr/>
        <a:lstStyle/>
        <a:p>
          <a:r>
            <a:rPr lang="en-GB" sz="1500"/>
            <a:t>Promotes the use of Welsh around the school</a:t>
          </a:r>
        </a:p>
      </dgm:t>
    </dgm:pt>
    <dgm:pt modelId="{B18EA757-D2D1-484A-BE6D-3BADBDA469F4}" type="parTrans" cxnId="{70BA58EE-31F6-449D-8027-E2ED81EAA089}">
      <dgm:prSet/>
      <dgm:spPr/>
      <dgm:t>
        <a:bodyPr/>
        <a:lstStyle/>
        <a:p>
          <a:endParaRPr lang="en-GB"/>
        </a:p>
      </dgm:t>
    </dgm:pt>
    <dgm:pt modelId="{DD34552B-10FE-4894-88E1-1722C1D756D9}" type="sibTrans" cxnId="{70BA58EE-31F6-449D-8027-E2ED81EAA089}">
      <dgm:prSet/>
      <dgm:spPr/>
      <dgm:t>
        <a:bodyPr/>
        <a:lstStyle/>
        <a:p>
          <a:endParaRPr lang="en-GB"/>
        </a:p>
      </dgm:t>
    </dgm:pt>
    <dgm:pt modelId="{47B87304-BB30-4EA8-8B02-67342D51C1ED}">
      <dgm:prSet custT="1"/>
      <dgm:spPr/>
      <dgm:t>
        <a:bodyPr/>
        <a:lstStyle/>
        <a:p>
          <a:r>
            <a:rPr lang="en-GB" sz="1500"/>
            <a:t>Helps  to teach others how to use Welsh</a:t>
          </a:r>
        </a:p>
      </dgm:t>
    </dgm:pt>
    <dgm:pt modelId="{44F1FF00-0A6D-43AD-AFFE-BEF5E91B052A}" type="parTrans" cxnId="{299999EA-70A4-4E4B-920C-C0E2976C663F}">
      <dgm:prSet/>
      <dgm:spPr/>
      <dgm:t>
        <a:bodyPr/>
        <a:lstStyle/>
        <a:p>
          <a:endParaRPr lang="en-GB"/>
        </a:p>
      </dgm:t>
    </dgm:pt>
    <dgm:pt modelId="{278CD8AC-BA2F-4E08-8EDF-21455D9CDD6B}" type="sibTrans" cxnId="{299999EA-70A4-4E4B-920C-C0E2976C663F}">
      <dgm:prSet/>
      <dgm:spPr/>
      <dgm:t>
        <a:bodyPr/>
        <a:lstStyle/>
        <a:p>
          <a:endParaRPr lang="en-GB"/>
        </a:p>
      </dgm:t>
    </dgm:pt>
    <dgm:pt modelId="{D43648A0-274D-4F81-8DB9-A7E0A5D0AE13}">
      <dgm:prSet phldrT="[Text]" custT="1"/>
      <dgm:spPr/>
      <dgm:t>
        <a:bodyPr/>
        <a:lstStyle/>
        <a:p>
          <a:r>
            <a:rPr lang="en-GB" sz="1500"/>
            <a:t>Promotes global citizenship</a:t>
          </a:r>
        </a:p>
      </dgm:t>
    </dgm:pt>
    <dgm:pt modelId="{8DE0C4B6-22AB-4D64-A9E1-0A66D039A998}" type="parTrans" cxnId="{6C6FDD99-8F5C-4595-9149-5E730DB0D244}">
      <dgm:prSet/>
      <dgm:spPr/>
      <dgm:t>
        <a:bodyPr/>
        <a:lstStyle/>
        <a:p>
          <a:endParaRPr lang="en-GB"/>
        </a:p>
      </dgm:t>
    </dgm:pt>
    <dgm:pt modelId="{85BE3D31-1996-4190-ADC8-C887A7B2314E}" type="sibTrans" cxnId="{6C6FDD99-8F5C-4595-9149-5E730DB0D244}">
      <dgm:prSet/>
      <dgm:spPr/>
      <dgm:t>
        <a:bodyPr/>
        <a:lstStyle/>
        <a:p>
          <a:endParaRPr lang="en-GB"/>
        </a:p>
      </dgm:t>
    </dgm:pt>
    <dgm:pt modelId="{7CACF575-2D61-4DAB-A180-97E400272FBC}" type="pres">
      <dgm:prSet presAssocID="{8D4CDC83-358C-4455-AD8F-80B234B34E9B}" presName="linear" presStyleCnt="0">
        <dgm:presLayoutVars>
          <dgm:dir/>
          <dgm:resizeHandles val="exact"/>
        </dgm:presLayoutVars>
      </dgm:prSet>
      <dgm:spPr/>
      <dgm:t>
        <a:bodyPr/>
        <a:lstStyle/>
        <a:p>
          <a:endParaRPr lang="en-GB"/>
        </a:p>
      </dgm:t>
    </dgm:pt>
    <dgm:pt modelId="{869F59AE-7B2B-488A-A806-9CFC01ECAD1E}" type="pres">
      <dgm:prSet presAssocID="{8D6BCF5A-5FCE-44C5-AC8B-EDC04E49135A}" presName="comp" presStyleCnt="0"/>
      <dgm:spPr/>
    </dgm:pt>
    <dgm:pt modelId="{0DBF492C-3D61-4812-8994-DA355CD91DCD}" type="pres">
      <dgm:prSet presAssocID="{8D6BCF5A-5FCE-44C5-AC8B-EDC04E49135A}" presName="box" presStyleLbl="node1" presStyleIdx="0" presStyleCnt="5"/>
      <dgm:spPr/>
      <dgm:t>
        <a:bodyPr/>
        <a:lstStyle/>
        <a:p>
          <a:endParaRPr lang="en-GB"/>
        </a:p>
      </dgm:t>
    </dgm:pt>
    <dgm:pt modelId="{7F33B73B-EC50-446A-8843-32169F9CA9EC}" type="pres">
      <dgm:prSet presAssocID="{8D6BCF5A-5FCE-44C5-AC8B-EDC04E49135A}" presName="img" presStyleLbl="fgImgPlace1" presStyleIdx="0" presStyleCnt="5" custScaleX="56776"/>
      <dgm:spPr>
        <a:blipFill rotWithShape="1">
          <a:blip xmlns:r="http://schemas.openxmlformats.org/officeDocument/2006/relationships" r:embed="rId1"/>
          <a:stretch>
            <a:fillRect/>
          </a:stretch>
        </a:blipFill>
      </dgm:spPr>
      <dgm:t>
        <a:bodyPr/>
        <a:lstStyle/>
        <a:p>
          <a:endParaRPr lang="en-GB"/>
        </a:p>
      </dgm:t>
    </dgm:pt>
    <dgm:pt modelId="{5644346D-6436-4275-88F2-C7C3599487ED}" type="pres">
      <dgm:prSet presAssocID="{8D6BCF5A-5FCE-44C5-AC8B-EDC04E49135A}" presName="text" presStyleLbl="node1" presStyleIdx="0" presStyleCnt="5">
        <dgm:presLayoutVars>
          <dgm:bulletEnabled val="1"/>
        </dgm:presLayoutVars>
      </dgm:prSet>
      <dgm:spPr/>
      <dgm:t>
        <a:bodyPr/>
        <a:lstStyle/>
        <a:p>
          <a:endParaRPr lang="en-GB"/>
        </a:p>
      </dgm:t>
    </dgm:pt>
    <dgm:pt modelId="{08534905-B45A-4E9B-9169-968E48A5AB0F}" type="pres">
      <dgm:prSet presAssocID="{1D9B14C0-23B3-4BAC-B071-DCAB93F4C75E}" presName="spacer" presStyleCnt="0"/>
      <dgm:spPr/>
    </dgm:pt>
    <dgm:pt modelId="{EDF93399-923B-4F90-BA6A-8AED9319345A}" type="pres">
      <dgm:prSet presAssocID="{B267B674-3D63-4BF7-9D95-34FEBA835BF6}" presName="comp" presStyleCnt="0"/>
      <dgm:spPr/>
    </dgm:pt>
    <dgm:pt modelId="{792145CB-B2C2-4246-8350-8EB08368A543}" type="pres">
      <dgm:prSet presAssocID="{B267B674-3D63-4BF7-9D95-34FEBA835BF6}" presName="box" presStyleLbl="node1" presStyleIdx="1" presStyleCnt="5"/>
      <dgm:spPr/>
      <dgm:t>
        <a:bodyPr/>
        <a:lstStyle/>
        <a:p>
          <a:endParaRPr lang="en-GB"/>
        </a:p>
      </dgm:t>
    </dgm:pt>
    <dgm:pt modelId="{7189A9C5-1492-49DC-BAC4-ECDBAB0FA9EE}" type="pres">
      <dgm:prSet presAssocID="{B267B674-3D63-4BF7-9D95-34FEBA835BF6}" presName="img" presStyleLbl="fgImgPlace1" presStyleIdx="1" presStyleCnt="5" custScaleX="56776"/>
      <dgm:spPr>
        <a:blipFill rotWithShape="1">
          <a:blip xmlns:r="http://schemas.openxmlformats.org/officeDocument/2006/relationships" r:embed="rId2"/>
          <a:stretch>
            <a:fillRect/>
          </a:stretch>
        </a:blipFill>
      </dgm:spPr>
      <dgm:t>
        <a:bodyPr/>
        <a:lstStyle/>
        <a:p>
          <a:endParaRPr lang="en-GB"/>
        </a:p>
      </dgm:t>
    </dgm:pt>
    <dgm:pt modelId="{AD9C23F3-A0C6-4043-9CC2-7F941DDCD607}" type="pres">
      <dgm:prSet presAssocID="{B267B674-3D63-4BF7-9D95-34FEBA835BF6}" presName="text" presStyleLbl="node1" presStyleIdx="1" presStyleCnt="5">
        <dgm:presLayoutVars>
          <dgm:bulletEnabled val="1"/>
        </dgm:presLayoutVars>
      </dgm:prSet>
      <dgm:spPr/>
      <dgm:t>
        <a:bodyPr/>
        <a:lstStyle/>
        <a:p>
          <a:endParaRPr lang="en-GB"/>
        </a:p>
      </dgm:t>
    </dgm:pt>
    <dgm:pt modelId="{DD977023-71A7-41BC-973E-D0FEEC67C5A5}" type="pres">
      <dgm:prSet presAssocID="{2F9FBB4A-FF98-4F0B-80B4-17CD54014965}" presName="spacer" presStyleCnt="0"/>
      <dgm:spPr/>
    </dgm:pt>
    <dgm:pt modelId="{D969DD75-6B39-4927-9365-9472AB3D3D3C}" type="pres">
      <dgm:prSet presAssocID="{BCAFE730-5BE9-4E0C-97DC-75818AD525EA}" presName="comp" presStyleCnt="0"/>
      <dgm:spPr/>
    </dgm:pt>
    <dgm:pt modelId="{5E841829-DCB2-491C-8456-606E1A516A4E}" type="pres">
      <dgm:prSet presAssocID="{BCAFE730-5BE9-4E0C-97DC-75818AD525EA}" presName="box" presStyleLbl="node1" presStyleIdx="2" presStyleCnt="5"/>
      <dgm:spPr/>
      <dgm:t>
        <a:bodyPr/>
        <a:lstStyle/>
        <a:p>
          <a:endParaRPr lang="en-GB"/>
        </a:p>
      </dgm:t>
    </dgm:pt>
    <dgm:pt modelId="{0092C94C-DF0E-486E-9E71-9FFD2B19DA65}" type="pres">
      <dgm:prSet presAssocID="{BCAFE730-5BE9-4E0C-97DC-75818AD525EA}" presName="img" presStyleLbl="fgImgPlace1" presStyleIdx="2" presStyleCnt="5" custScaleX="56776"/>
      <dgm:spPr>
        <a:blipFill rotWithShape="1">
          <a:blip xmlns:r="http://schemas.openxmlformats.org/officeDocument/2006/relationships" r:embed="rId3"/>
          <a:stretch>
            <a:fillRect/>
          </a:stretch>
        </a:blipFill>
      </dgm:spPr>
      <dgm:t>
        <a:bodyPr/>
        <a:lstStyle/>
        <a:p>
          <a:endParaRPr lang="en-GB"/>
        </a:p>
      </dgm:t>
    </dgm:pt>
    <dgm:pt modelId="{4AA3706E-BD12-4ABD-B5DE-2BB86D65BEB2}" type="pres">
      <dgm:prSet presAssocID="{BCAFE730-5BE9-4E0C-97DC-75818AD525EA}" presName="text" presStyleLbl="node1" presStyleIdx="2" presStyleCnt="5">
        <dgm:presLayoutVars>
          <dgm:bulletEnabled val="1"/>
        </dgm:presLayoutVars>
      </dgm:prSet>
      <dgm:spPr/>
      <dgm:t>
        <a:bodyPr/>
        <a:lstStyle/>
        <a:p>
          <a:endParaRPr lang="en-GB"/>
        </a:p>
      </dgm:t>
    </dgm:pt>
    <dgm:pt modelId="{45FAE3D6-AF49-4A5C-8511-E08C6DB6BD46}" type="pres">
      <dgm:prSet presAssocID="{8F26F66E-8848-4DF9-868B-F911AFDD5C3A}" presName="spacer" presStyleCnt="0"/>
      <dgm:spPr/>
    </dgm:pt>
    <dgm:pt modelId="{00C568B8-686F-4104-B20E-F35C0BA3EDCB}" type="pres">
      <dgm:prSet presAssocID="{F7BBC50E-0A5C-4A01-A183-3D20CAE8A2D7}" presName="comp" presStyleCnt="0"/>
      <dgm:spPr/>
    </dgm:pt>
    <dgm:pt modelId="{353CFF2E-C8E2-4953-BFD3-42CCCFF4CBE8}" type="pres">
      <dgm:prSet presAssocID="{F7BBC50E-0A5C-4A01-A183-3D20CAE8A2D7}" presName="box" presStyleLbl="node1" presStyleIdx="3" presStyleCnt="5"/>
      <dgm:spPr/>
      <dgm:t>
        <a:bodyPr/>
        <a:lstStyle/>
        <a:p>
          <a:endParaRPr lang="en-GB"/>
        </a:p>
      </dgm:t>
    </dgm:pt>
    <dgm:pt modelId="{C21790FA-4A72-4925-B53A-E77BD6315160}" type="pres">
      <dgm:prSet presAssocID="{F7BBC50E-0A5C-4A01-A183-3D20CAE8A2D7}" presName="img" presStyleLbl="fgImgPlace1" presStyleIdx="3" presStyleCnt="5" custScaleX="56776"/>
      <dgm:spPr>
        <a:blipFill rotWithShape="1">
          <a:blip xmlns:r="http://schemas.openxmlformats.org/officeDocument/2006/relationships" r:embed="rId4"/>
          <a:stretch>
            <a:fillRect/>
          </a:stretch>
        </a:blipFill>
      </dgm:spPr>
      <dgm:t>
        <a:bodyPr/>
        <a:lstStyle/>
        <a:p>
          <a:endParaRPr lang="en-GB"/>
        </a:p>
      </dgm:t>
    </dgm:pt>
    <dgm:pt modelId="{CE81B6A7-5A31-48F0-8E2A-5EF3F3C1889E}" type="pres">
      <dgm:prSet presAssocID="{F7BBC50E-0A5C-4A01-A183-3D20CAE8A2D7}" presName="text" presStyleLbl="node1" presStyleIdx="3" presStyleCnt="5">
        <dgm:presLayoutVars>
          <dgm:bulletEnabled val="1"/>
        </dgm:presLayoutVars>
      </dgm:prSet>
      <dgm:spPr/>
      <dgm:t>
        <a:bodyPr/>
        <a:lstStyle/>
        <a:p>
          <a:endParaRPr lang="en-GB"/>
        </a:p>
      </dgm:t>
    </dgm:pt>
    <dgm:pt modelId="{9A86127F-6F81-40F5-9D69-81175EF9E53C}" type="pres">
      <dgm:prSet presAssocID="{BF7AAE00-F07A-4BD6-8EF9-9669DB428719}" presName="spacer" presStyleCnt="0"/>
      <dgm:spPr/>
    </dgm:pt>
    <dgm:pt modelId="{A9F3E94D-D25C-4353-9237-880DC0F558C0}" type="pres">
      <dgm:prSet presAssocID="{D81ECD5D-D37E-4BAF-8C68-5EB66B4E1E06}" presName="comp" presStyleCnt="0"/>
      <dgm:spPr/>
    </dgm:pt>
    <dgm:pt modelId="{6C78C11F-94D4-46A8-AE53-5F0A3E61EAC9}" type="pres">
      <dgm:prSet presAssocID="{D81ECD5D-D37E-4BAF-8C68-5EB66B4E1E06}" presName="box" presStyleLbl="node1" presStyleIdx="4" presStyleCnt="5"/>
      <dgm:spPr/>
      <dgm:t>
        <a:bodyPr/>
        <a:lstStyle/>
        <a:p>
          <a:endParaRPr lang="en-GB"/>
        </a:p>
      </dgm:t>
    </dgm:pt>
    <dgm:pt modelId="{F45830FE-F3D9-42F8-9EB5-9EB6593D2CF0}" type="pres">
      <dgm:prSet presAssocID="{D81ECD5D-D37E-4BAF-8C68-5EB66B4E1E06}" presName="img" presStyleLbl="fgImgPlace1" presStyleIdx="4" presStyleCnt="5" custScaleX="56776"/>
      <dgm:spPr>
        <a:blipFill rotWithShape="1">
          <a:blip xmlns:r="http://schemas.openxmlformats.org/officeDocument/2006/relationships" r:embed="rId5"/>
          <a:stretch>
            <a:fillRect/>
          </a:stretch>
        </a:blipFill>
      </dgm:spPr>
      <dgm:t>
        <a:bodyPr/>
        <a:lstStyle/>
        <a:p>
          <a:endParaRPr lang="en-GB"/>
        </a:p>
      </dgm:t>
    </dgm:pt>
    <dgm:pt modelId="{4035D36E-93DF-429F-A329-5E735CCBE281}" type="pres">
      <dgm:prSet presAssocID="{D81ECD5D-D37E-4BAF-8C68-5EB66B4E1E06}" presName="text" presStyleLbl="node1" presStyleIdx="4" presStyleCnt="5">
        <dgm:presLayoutVars>
          <dgm:bulletEnabled val="1"/>
        </dgm:presLayoutVars>
      </dgm:prSet>
      <dgm:spPr/>
      <dgm:t>
        <a:bodyPr/>
        <a:lstStyle/>
        <a:p>
          <a:endParaRPr lang="en-GB"/>
        </a:p>
      </dgm:t>
    </dgm:pt>
  </dgm:ptLst>
  <dgm:cxnLst>
    <dgm:cxn modelId="{7EC60F74-A053-425F-B957-25D3E0411B96}" type="presOf" srcId="{F599EC1E-8E5E-40DF-B74D-92E81CC39EC6}" destId="{AD9C23F3-A0C6-4043-9CC2-7F941DDCD607}" srcOrd="1" destOrd="2" presId="urn:microsoft.com/office/officeart/2005/8/layout/vList4"/>
    <dgm:cxn modelId="{DACF17BA-12DB-49AF-8202-E87F7DD0B642}" type="presOf" srcId="{47B87304-BB30-4EA8-8B02-67342D51C1ED}" destId="{5E841829-DCB2-491C-8456-606E1A516A4E}" srcOrd="0" destOrd="2" presId="urn:microsoft.com/office/officeart/2005/8/layout/vList4"/>
    <dgm:cxn modelId="{C1A3724B-6150-4DB0-A4E7-D62EFC2BF405}" type="presOf" srcId="{D43648A0-274D-4F81-8DB9-A7E0A5D0AE13}" destId="{0DBF492C-3D61-4812-8994-DA355CD91DCD}" srcOrd="0" destOrd="2" presId="urn:microsoft.com/office/officeart/2005/8/layout/vList4"/>
    <dgm:cxn modelId="{1F20F7C2-B437-4EF6-A005-62F1E544FBE1}" type="presOf" srcId="{27419650-B0FE-4FB3-85BA-BB79BD5EE11A}" destId="{6C78C11F-94D4-46A8-AE53-5F0A3E61EAC9}" srcOrd="0" destOrd="1" presId="urn:microsoft.com/office/officeart/2005/8/layout/vList4"/>
    <dgm:cxn modelId="{B98C1EEA-CFE4-4F82-86A7-B91FC06DDAF2}" srcId="{B267B674-3D63-4BF7-9D95-34FEBA835BF6}" destId="{649C6BD0-2A3F-4B95-85E7-87E46EB2FB1B}" srcOrd="0" destOrd="0" parTransId="{805862C1-9CA1-460C-80DD-E30C8633C3FE}" sibTransId="{400F2729-DDC8-43F3-B2BF-38263B72D391}"/>
    <dgm:cxn modelId="{24D6D25C-D39F-459E-883A-066342AC6569}" srcId="{B267B674-3D63-4BF7-9D95-34FEBA835BF6}" destId="{F6A6C23B-2D27-4E8A-8BE3-62CC3580D3C9}" srcOrd="2" destOrd="0" parTransId="{22E94F61-CC89-4B17-9498-F9DF0662B7BF}" sibTransId="{F3D44037-DED5-4AF8-9AFD-EFA296695BD6}"/>
    <dgm:cxn modelId="{E990D6F8-F33C-47F9-ABD7-982891FBDA01}" srcId="{8D4CDC83-358C-4455-AD8F-80B234B34E9B}" destId="{BCAFE730-5BE9-4E0C-97DC-75818AD525EA}" srcOrd="2" destOrd="0" parTransId="{FDECCF99-9880-454D-A764-9A5357ECE074}" sibTransId="{8F26F66E-8848-4DF9-868B-F911AFDD5C3A}"/>
    <dgm:cxn modelId="{331B1482-ABF1-4544-914F-61CBDCD60B66}" srcId="{D81ECD5D-D37E-4BAF-8C68-5EB66B4E1E06}" destId="{27419650-B0FE-4FB3-85BA-BB79BD5EE11A}" srcOrd="0" destOrd="0" parTransId="{A1EBAF7E-75DD-46CC-A753-7CA9C3D7016D}" sibTransId="{F61BF749-E9F0-4497-9289-19D733C599DC}"/>
    <dgm:cxn modelId="{AC4E2BB2-FFF1-407A-A218-1F760F30DE83}" type="presOf" srcId="{47B87304-BB30-4EA8-8B02-67342D51C1ED}" destId="{4AA3706E-BD12-4ABD-B5DE-2BB86D65BEB2}" srcOrd="1" destOrd="2" presId="urn:microsoft.com/office/officeart/2005/8/layout/vList4"/>
    <dgm:cxn modelId="{66AE9227-7A1D-44C1-B592-019744DC43CF}" type="presOf" srcId="{D43648A0-274D-4F81-8DB9-A7E0A5D0AE13}" destId="{5644346D-6436-4275-88F2-C7C3599487ED}" srcOrd="1" destOrd="2" presId="urn:microsoft.com/office/officeart/2005/8/layout/vList4"/>
    <dgm:cxn modelId="{1646F92A-96B3-4FD1-A2E5-AD67A3B25FE5}" type="presOf" srcId="{649C6BD0-2A3F-4B95-85E7-87E46EB2FB1B}" destId="{AD9C23F3-A0C6-4043-9CC2-7F941DDCD607}" srcOrd="1" destOrd="1" presId="urn:microsoft.com/office/officeart/2005/8/layout/vList4"/>
    <dgm:cxn modelId="{FC10D152-D5A4-4C1A-A6CB-927F8543A52B}" type="presOf" srcId="{BCAFE730-5BE9-4E0C-97DC-75818AD525EA}" destId="{5E841829-DCB2-491C-8456-606E1A516A4E}" srcOrd="0" destOrd="0" presId="urn:microsoft.com/office/officeart/2005/8/layout/vList4"/>
    <dgm:cxn modelId="{70BA58EE-31F6-449D-8027-E2ED81EAA089}" srcId="{BCAFE730-5BE9-4E0C-97DC-75818AD525EA}" destId="{A1B23D22-8B23-47FB-B860-6E8E60E0DCFA}" srcOrd="0" destOrd="0" parTransId="{B18EA757-D2D1-484A-BE6D-3BADBDA469F4}" sibTransId="{DD34552B-10FE-4894-88E1-1722C1D756D9}"/>
    <dgm:cxn modelId="{637119BE-8A81-45A8-8F0D-F1FC97C81DF3}" type="presOf" srcId="{0338340C-C5B0-49FD-B64A-833E2D8C67CF}" destId="{5644346D-6436-4275-88F2-C7C3599487ED}" srcOrd="1" destOrd="1" presId="urn:microsoft.com/office/officeart/2005/8/layout/vList4"/>
    <dgm:cxn modelId="{2713D2A3-4430-49D9-A7B7-2D7BB4CFF3DA}" type="presOf" srcId="{27419650-B0FE-4FB3-85BA-BB79BD5EE11A}" destId="{4035D36E-93DF-429F-A329-5E735CCBE281}" srcOrd="1" destOrd="1" presId="urn:microsoft.com/office/officeart/2005/8/layout/vList4"/>
    <dgm:cxn modelId="{06510F38-BB34-44AE-9EDC-4F1DF5F81573}" type="presOf" srcId="{F7BBC50E-0A5C-4A01-A183-3D20CAE8A2D7}" destId="{353CFF2E-C8E2-4953-BFD3-42CCCFF4CBE8}" srcOrd="0" destOrd="0" presId="urn:microsoft.com/office/officeart/2005/8/layout/vList4"/>
    <dgm:cxn modelId="{C611B824-2388-4E05-812B-DB72C5E90DFC}" srcId="{B267B674-3D63-4BF7-9D95-34FEBA835BF6}" destId="{F599EC1E-8E5E-40DF-B74D-92E81CC39EC6}" srcOrd="1" destOrd="0" parTransId="{C87840FC-FB92-4B94-80AD-E57C92B6E6A4}" sibTransId="{0960D54B-3263-4A8A-B751-D277830B328D}"/>
    <dgm:cxn modelId="{844BE61D-C941-4964-A428-E0D1EAFABCE8}" type="presOf" srcId="{F6A6C23B-2D27-4E8A-8BE3-62CC3580D3C9}" destId="{AD9C23F3-A0C6-4043-9CC2-7F941DDCD607}" srcOrd="1" destOrd="3" presId="urn:microsoft.com/office/officeart/2005/8/layout/vList4"/>
    <dgm:cxn modelId="{8B81E178-09F1-4DED-B3AE-DDFDE95D08D4}" type="presOf" srcId="{0338340C-C5B0-49FD-B64A-833E2D8C67CF}" destId="{0DBF492C-3D61-4812-8994-DA355CD91DCD}" srcOrd="0" destOrd="1" presId="urn:microsoft.com/office/officeart/2005/8/layout/vList4"/>
    <dgm:cxn modelId="{58A62AD2-BD1F-4E80-AD6C-A69B73A83C22}" type="presOf" srcId="{F6A6C23B-2D27-4E8A-8BE3-62CC3580D3C9}" destId="{792145CB-B2C2-4246-8350-8EB08368A543}" srcOrd="0" destOrd="3" presId="urn:microsoft.com/office/officeart/2005/8/layout/vList4"/>
    <dgm:cxn modelId="{D3023DB2-5799-4287-A841-C5D5B005038A}" srcId="{F7BBC50E-0A5C-4A01-A183-3D20CAE8A2D7}" destId="{F5A3E41D-73FA-49BD-974E-2BADF3259F9A}" srcOrd="1" destOrd="0" parTransId="{C6F0BA7F-7F01-4871-9FCF-EEBF11D17958}" sibTransId="{B7AC9819-E66C-4FA7-9128-CD5D50E044A0}"/>
    <dgm:cxn modelId="{F14076C4-E63B-46A5-87BD-3178227D2A5C}" type="presOf" srcId="{8D4CDC83-358C-4455-AD8F-80B234B34E9B}" destId="{7CACF575-2D61-4DAB-A180-97E400272FBC}" srcOrd="0" destOrd="0" presId="urn:microsoft.com/office/officeart/2005/8/layout/vList4"/>
    <dgm:cxn modelId="{5B86E061-E881-4A50-8A2C-2013B6EA825E}" srcId="{8D4CDC83-358C-4455-AD8F-80B234B34E9B}" destId="{B267B674-3D63-4BF7-9D95-34FEBA835BF6}" srcOrd="1" destOrd="0" parTransId="{AD8B73E1-ADBE-4856-B704-FB207FC2B029}" sibTransId="{2F9FBB4A-FF98-4F0B-80B4-17CD54014965}"/>
    <dgm:cxn modelId="{BE82AB66-BF73-46F2-955C-D961012D17C6}" srcId="{8D4CDC83-358C-4455-AD8F-80B234B34E9B}" destId="{D81ECD5D-D37E-4BAF-8C68-5EB66B4E1E06}" srcOrd="4" destOrd="0" parTransId="{D3B01C95-AF68-4CC7-AAC5-3744A7046F11}" sibTransId="{B6D1472C-A65B-4738-BB8B-EE315F16F7F2}"/>
    <dgm:cxn modelId="{3499A77C-8FA2-48F9-89C4-5664065E8649}" type="presOf" srcId="{649C6BD0-2A3F-4B95-85E7-87E46EB2FB1B}" destId="{792145CB-B2C2-4246-8350-8EB08368A543}" srcOrd="0" destOrd="1" presId="urn:microsoft.com/office/officeart/2005/8/layout/vList4"/>
    <dgm:cxn modelId="{299999EA-70A4-4E4B-920C-C0E2976C663F}" srcId="{BCAFE730-5BE9-4E0C-97DC-75818AD525EA}" destId="{47B87304-BB30-4EA8-8B02-67342D51C1ED}" srcOrd="1" destOrd="0" parTransId="{44F1FF00-0A6D-43AD-AFFE-BEF5E91B052A}" sibTransId="{278CD8AC-BA2F-4E08-8EDF-21455D9CDD6B}"/>
    <dgm:cxn modelId="{381837EA-133D-4AAD-9010-4B9874FC3004}" type="presOf" srcId="{12756DC5-CE5C-4389-9CA3-470385696726}" destId="{CE81B6A7-5A31-48F0-8E2A-5EF3F3C1889E}" srcOrd="1" destOrd="1" presId="urn:microsoft.com/office/officeart/2005/8/layout/vList4"/>
    <dgm:cxn modelId="{2E6F3B30-F6BC-49C0-93B9-89D0BC974B01}" srcId="{8D6BCF5A-5FCE-44C5-AC8B-EDC04E49135A}" destId="{DDFA8D2A-3777-4ABD-9448-9764CACE72DE}" srcOrd="2" destOrd="0" parTransId="{FFBA769A-3768-4E50-8116-CFC08134438B}" sibTransId="{98BC8199-18AE-48E1-BED2-B949D7F56A9C}"/>
    <dgm:cxn modelId="{691A3F66-ED91-46E8-8650-38E623848B89}" type="presOf" srcId="{B267B674-3D63-4BF7-9D95-34FEBA835BF6}" destId="{AD9C23F3-A0C6-4043-9CC2-7F941DDCD607}" srcOrd="1" destOrd="0" presId="urn:microsoft.com/office/officeart/2005/8/layout/vList4"/>
    <dgm:cxn modelId="{9B437AF8-EBB4-4BA0-922F-B2B7A1073849}" type="presOf" srcId="{D81ECD5D-D37E-4BAF-8C68-5EB66B4E1E06}" destId="{4035D36E-93DF-429F-A329-5E735CCBE281}" srcOrd="1" destOrd="0" presId="urn:microsoft.com/office/officeart/2005/8/layout/vList4"/>
    <dgm:cxn modelId="{3B7D5792-7278-46ED-9F1E-B667A4BDAC5C}" srcId="{D81ECD5D-D37E-4BAF-8C68-5EB66B4E1E06}" destId="{3E5803A4-A217-4C01-8AFE-6B533AA74AA5}" srcOrd="1" destOrd="0" parTransId="{BDEF594B-3D9C-4FA1-A34B-0A05848D34F0}" sibTransId="{11838FE8-0B1F-4A64-9D7E-E85BE084008F}"/>
    <dgm:cxn modelId="{C3A91AD7-1A0C-4865-83C6-FAD69E878395}" type="presOf" srcId="{3E5803A4-A217-4C01-8AFE-6B533AA74AA5}" destId="{4035D36E-93DF-429F-A329-5E735CCBE281}" srcOrd="1" destOrd="2" presId="urn:microsoft.com/office/officeart/2005/8/layout/vList4"/>
    <dgm:cxn modelId="{6C6FDD99-8F5C-4595-9149-5E730DB0D244}" srcId="{8D6BCF5A-5FCE-44C5-AC8B-EDC04E49135A}" destId="{D43648A0-274D-4F81-8DB9-A7E0A5D0AE13}" srcOrd="1" destOrd="0" parTransId="{8DE0C4B6-22AB-4D64-A9E1-0A66D039A998}" sibTransId="{85BE3D31-1996-4190-ADC8-C887A7B2314E}"/>
    <dgm:cxn modelId="{179A4DDA-B3A7-4BB7-9E50-7BDC5CF6D21E}" srcId="{8D4CDC83-358C-4455-AD8F-80B234B34E9B}" destId="{F7BBC50E-0A5C-4A01-A183-3D20CAE8A2D7}" srcOrd="3" destOrd="0" parTransId="{2B2D27A3-AA61-4E1F-9FA4-01E11B3C1E3F}" sibTransId="{BF7AAE00-F07A-4BD6-8EF9-9669DB428719}"/>
    <dgm:cxn modelId="{8336B599-7C2D-482C-A1FB-4F9E49A7B2B6}" srcId="{F7BBC50E-0A5C-4A01-A183-3D20CAE8A2D7}" destId="{12756DC5-CE5C-4389-9CA3-470385696726}" srcOrd="0" destOrd="0" parTransId="{1ACE2062-56C0-4772-B3C5-0BF033E444F4}" sibTransId="{0AEBED3A-BC9C-45A6-9CDF-B0918AE7DC50}"/>
    <dgm:cxn modelId="{0D2982F7-5707-4E1A-BF58-60F6DDC6048E}" type="presOf" srcId="{3E5803A4-A217-4C01-8AFE-6B533AA74AA5}" destId="{6C78C11F-94D4-46A8-AE53-5F0A3E61EAC9}" srcOrd="0" destOrd="2" presId="urn:microsoft.com/office/officeart/2005/8/layout/vList4"/>
    <dgm:cxn modelId="{71B002C5-E7F5-4B76-8F0F-D21D6BB26EA7}" type="presOf" srcId="{F5A3E41D-73FA-49BD-974E-2BADF3259F9A}" destId="{353CFF2E-C8E2-4953-BFD3-42CCCFF4CBE8}" srcOrd="0" destOrd="2" presId="urn:microsoft.com/office/officeart/2005/8/layout/vList4"/>
    <dgm:cxn modelId="{EE174AA7-8C8D-49AE-872F-823E7A61ED62}" type="presOf" srcId="{B267B674-3D63-4BF7-9D95-34FEBA835BF6}" destId="{792145CB-B2C2-4246-8350-8EB08368A543}" srcOrd="0" destOrd="0" presId="urn:microsoft.com/office/officeart/2005/8/layout/vList4"/>
    <dgm:cxn modelId="{58DF3450-9252-4419-9633-AF2DED38945D}" type="presOf" srcId="{8D6BCF5A-5FCE-44C5-AC8B-EDC04E49135A}" destId="{5644346D-6436-4275-88F2-C7C3599487ED}" srcOrd="1" destOrd="0" presId="urn:microsoft.com/office/officeart/2005/8/layout/vList4"/>
    <dgm:cxn modelId="{8E8B45B8-94AF-4141-8287-A1869A035AF3}" type="presOf" srcId="{DDFA8D2A-3777-4ABD-9448-9764CACE72DE}" destId="{5644346D-6436-4275-88F2-C7C3599487ED}" srcOrd="1" destOrd="3" presId="urn:microsoft.com/office/officeart/2005/8/layout/vList4"/>
    <dgm:cxn modelId="{020CC918-4464-40B4-8304-84A075E8C675}" type="presOf" srcId="{BCAFE730-5BE9-4E0C-97DC-75818AD525EA}" destId="{4AA3706E-BD12-4ABD-B5DE-2BB86D65BEB2}" srcOrd="1" destOrd="0" presId="urn:microsoft.com/office/officeart/2005/8/layout/vList4"/>
    <dgm:cxn modelId="{356C0751-D510-4A17-B7B7-43B0F8ED4259}" type="presOf" srcId="{D81ECD5D-D37E-4BAF-8C68-5EB66B4E1E06}" destId="{6C78C11F-94D4-46A8-AE53-5F0A3E61EAC9}" srcOrd="0" destOrd="0" presId="urn:microsoft.com/office/officeart/2005/8/layout/vList4"/>
    <dgm:cxn modelId="{62743376-5764-468E-9143-3F3F7C547334}" type="presOf" srcId="{F5A3E41D-73FA-49BD-974E-2BADF3259F9A}" destId="{CE81B6A7-5A31-48F0-8E2A-5EF3F3C1889E}" srcOrd="1" destOrd="2" presId="urn:microsoft.com/office/officeart/2005/8/layout/vList4"/>
    <dgm:cxn modelId="{35BA9225-1351-497C-A8D9-DCFC07B2C364}" type="presOf" srcId="{F599EC1E-8E5E-40DF-B74D-92E81CC39EC6}" destId="{792145CB-B2C2-4246-8350-8EB08368A543}" srcOrd="0" destOrd="2" presId="urn:microsoft.com/office/officeart/2005/8/layout/vList4"/>
    <dgm:cxn modelId="{B056AE2C-B742-4717-87D2-4F86DCAAF401}" type="presOf" srcId="{DDFA8D2A-3777-4ABD-9448-9764CACE72DE}" destId="{0DBF492C-3D61-4812-8994-DA355CD91DCD}" srcOrd="0" destOrd="3" presId="urn:microsoft.com/office/officeart/2005/8/layout/vList4"/>
    <dgm:cxn modelId="{2E8F0AA8-4D8B-4638-AAA2-D109C0B51FFC}" type="presOf" srcId="{A1B23D22-8B23-47FB-B860-6E8E60E0DCFA}" destId="{5E841829-DCB2-491C-8456-606E1A516A4E}" srcOrd="0" destOrd="1" presId="urn:microsoft.com/office/officeart/2005/8/layout/vList4"/>
    <dgm:cxn modelId="{BF8B1E06-A54E-422F-8930-B8D2517704D1}" type="presOf" srcId="{12756DC5-CE5C-4389-9CA3-470385696726}" destId="{353CFF2E-C8E2-4953-BFD3-42CCCFF4CBE8}" srcOrd="0" destOrd="1" presId="urn:microsoft.com/office/officeart/2005/8/layout/vList4"/>
    <dgm:cxn modelId="{55B7B8C3-3804-45DD-897F-9770C6BBB03B}" srcId="{8D6BCF5A-5FCE-44C5-AC8B-EDC04E49135A}" destId="{0338340C-C5B0-49FD-B64A-833E2D8C67CF}" srcOrd="0" destOrd="0" parTransId="{0DAADD83-29F1-4B0B-B0D2-F7A33D4192C4}" sibTransId="{43B711A5-24A2-4995-AA3E-91E00CB6316A}"/>
    <dgm:cxn modelId="{B50328FB-474C-4CBE-931D-E8C70139AB85}" type="presOf" srcId="{A1B23D22-8B23-47FB-B860-6E8E60E0DCFA}" destId="{4AA3706E-BD12-4ABD-B5DE-2BB86D65BEB2}" srcOrd="1" destOrd="1" presId="urn:microsoft.com/office/officeart/2005/8/layout/vList4"/>
    <dgm:cxn modelId="{1B9F5F8B-641F-4C01-9826-11A8AEA940BC}" srcId="{8D4CDC83-358C-4455-AD8F-80B234B34E9B}" destId="{8D6BCF5A-5FCE-44C5-AC8B-EDC04E49135A}" srcOrd="0" destOrd="0" parTransId="{F70F84FB-E85E-447B-B74A-2C3BE655695C}" sibTransId="{1D9B14C0-23B3-4BAC-B071-DCAB93F4C75E}"/>
    <dgm:cxn modelId="{2AFCD397-C0B6-41C8-98AA-8D75F0324184}" type="presOf" srcId="{8D6BCF5A-5FCE-44C5-AC8B-EDC04E49135A}" destId="{0DBF492C-3D61-4812-8994-DA355CD91DCD}" srcOrd="0" destOrd="0" presId="urn:microsoft.com/office/officeart/2005/8/layout/vList4"/>
    <dgm:cxn modelId="{BE19F6E5-34C5-4578-BB0A-6D2EB224E588}" type="presOf" srcId="{F7BBC50E-0A5C-4A01-A183-3D20CAE8A2D7}" destId="{CE81B6A7-5A31-48F0-8E2A-5EF3F3C1889E}" srcOrd="1" destOrd="0" presId="urn:microsoft.com/office/officeart/2005/8/layout/vList4"/>
    <dgm:cxn modelId="{956E9D1A-FECC-47A1-B762-B4E520C73777}" type="presParOf" srcId="{7CACF575-2D61-4DAB-A180-97E400272FBC}" destId="{869F59AE-7B2B-488A-A806-9CFC01ECAD1E}" srcOrd="0" destOrd="0" presId="urn:microsoft.com/office/officeart/2005/8/layout/vList4"/>
    <dgm:cxn modelId="{F45A3173-7725-46C6-B805-0AAF053B3BF0}" type="presParOf" srcId="{869F59AE-7B2B-488A-A806-9CFC01ECAD1E}" destId="{0DBF492C-3D61-4812-8994-DA355CD91DCD}" srcOrd="0" destOrd="0" presId="urn:microsoft.com/office/officeart/2005/8/layout/vList4"/>
    <dgm:cxn modelId="{E6E58FBF-A701-4215-A815-3D97C34C2924}" type="presParOf" srcId="{869F59AE-7B2B-488A-A806-9CFC01ECAD1E}" destId="{7F33B73B-EC50-446A-8843-32169F9CA9EC}" srcOrd="1" destOrd="0" presId="urn:microsoft.com/office/officeart/2005/8/layout/vList4"/>
    <dgm:cxn modelId="{C186857B-9D0C-42B3-B4A7-F39F47FF9356}" type="presParOf" srcId="{869F59AE-7B2B-488A-A806-9CFC01ECAD1E}" destId="{5644346D-6436-4275-88F2-C7C3599487ED}" srcOrd="2" destOrd="0" presId="urn:microsoft.com/office/officeart/2005/8/layout/vList4"/>
    <dgm:cxn modelId="{1E0D0882-0360-4384-9B51-A3D475199BBB}" type="presParOf" srcId="{7CACF575-2D61-4DAB-A180-97E400272FBC}" destId="{08534905-B45A-4E9B-9169-968E48A5AB0F}" srcOrd="1" destOrd="0" presId="urn:microsoft.com/office/officeart/2005/8/layout/vList4"/>
    <dgm:cxn modelId="{033F9EEA-E5BB-47D3-95B9-FB1955E272E6}" type="presParOf" srcId="{7CACF575-2D61-4DAB-A180-97E400272FBC}" destId="{EDF93399-923B-4F90-BA6A-8AED9319345A}" srcOrd="2" destOrd="0" presId="urn:microsoft.com/office/officeart/2005/8/layout/vList4"/>
    <dgm:cxn modelId="{BAAC68AB-F4C7-47C6-A370-280781BE12EE}" type="presParOf" srcId="{EDF93399-923B-4F90-BA6A-8AED9319345A}" destId="{792145CB-B2C2-4246-8350-8EB08368A543}" srcOrd="0" destOrd="0" presId="urn:microsoft.com/office/officeart/2005/8/layout/vList4"/>
    <dgm:cxn modelId="{2DEBBBD9-F4A5-4C05-B866-7D7BCBAB5023}" type="presParOf" srcId="{EDF93399-923B-4F90-BA6A-8AED9319345A}" destId="{7189A9C5-1492-49DC-BAC4-ECDBAB0FA9EE}" srcOrd="1" destOrd="0" presId="urn:microsoft.com/office/officeart/2005/8/layout/vList4"/>
    <dgm:cxn modelId="{EE190BF4-5E72-4F0C-B16C-F780B8BF178B}" type="presParOf" srcId="{EDF93399-923B-4F90-BA6A-8AED9319345A}" destId="{AD9C23F3-A0C6-4043-9CC2-7F941DDCD607}" srcOrd="2" destOrd="0" presId="urn:microsoft.com/office/officeart/2005/8/layout/vList4"/>
    <dgm:cxn modelId="{6290B679-775F-4E94-8FC9-A46E1958F51D}" type="presParOf" srcId="{7CACF575-2D61-4DAB-A180-97E400272FBC}" destId="{DD977023-71A7-41BC-973E-D0FEEC67C5A5}" srcOrd="3" destOrd="0" presId="urn:microsoft.com/office/officeart/2005/8/layout/vList4"/>
    <dgm:cxn modelId="{8E60A37F-31C9-4B52-9F2C-06CA747613C6}" type="presParOf" srcId="{7CACF575-2D61-4DAB-A180-97E400272FBC}" destId="{D969DD75-6B39-4927-9365-9472AB3D3D3C}" srcOrd="4" destOrd="0" presId="urn:microsoft.com/office/officeart/2005/8/layout/vList4"/>
    <dgm:cxn modelId="{EAAFD81C-44B7-4D46-A23F-32708A41942F}" type="presParOf" srcId="{D969DD75-6B39-4927-9365-9472AB3D3D3C}" destId="{5E841829-DCB2-491C-8456-606E1A516A4E}" srcOrd="0" destOrd="0" presId="urn:microsoft.com/office/officeart/2005/8/layout/vList4"/>
    <dgm:cxn modelId="{FD5BDF89-EF4B-4BA6-8A2C-B254963FB0D6}" type="presParOf" srcId="{D969DD75-6B39-4927-9365-9472AB3D3D3C}" destId="{0092C94C-DF0E-486E-9E71-9FFD2B19DA65}" srcOrd="1" destOrd="0" presId="urn:microsoft.com/office/officeart/2005/8/layout/vList4"/>
    <dgm:cxn modelId="{AB1F4069-A5BD-47D5-90DB-49078141B6D7}" type="presParOf" srcId="{D969DD75-6B39-4927-9365-9472AB3D3D3C}" destId="{4AA3706E-BD12-4ABD-B5DE-2BB86D65BEB2}" srcOrd="2" destOrd="0" presId="urn:microsoft.com/office/officeart/2005/8/layout/vList4"/>
    <dgm:cxn modelId="{884EEF47-7760-491D-AD16-DBAF3ADCF088}" type="presParOf" srcId="{7CACF575-2D61-4DAB-A180-97E400272FBC}" destId="{45FAE3D6-AF49-4A5C-8511-E08C6DB6BD46}" srcOrd="5" destOrd="0" presId="urn:microsoft.com/office/officeart/2005/8/layout/vList4"/>
    <dgm:cxn modelId="{E59D1664-A7BB-4229-84AA-1CF8E481F45B}" type="presParOf" srcId="{7CACF575-2D61-4DAB-A180-97E400272FBC}" destId="{00C568B8-686F-4104-B20E-F35C0BA3EDCB}" srcOrd="6" destOrd="0" presId="urn:microsoft.com/office/officeart/2005/8/layout/vList4"/>
    <dgm:cxn modelId="{C869FCE1-7D91-4923-B09B-7E4FF3557B1D}" type="presParOf" srcId="{00C568B8-686F-4104-B20E-F35C0BA3EDCB}" destId="{353CFF2E-C8E2-4953-BFD3-42CCCFF4CBE8}" srcOrd="0" destOrd="0" presId="urn:microsoft.com/office/officeart/2005/8/layout/vList4"/>
    <dgm:cxn modelId="{167BE5F3-57F2-450B-925E-978D921FB541}" type="presParOf" srcId="{00C568B8-686F-4104-B20E-F35C0BA3EDCB}" destId="{C21790FA-4A72-4925-B53A-E77BD6315160}" srcOrd="1" destOrd="0" presId="urn:microsoft.com/office/officeart/2005/8/layout/vList4"/>
    <dgm:cxn modelId="{EFC5F432-342E-4CBC-AC45-086BF8BBD107}" type="presParOf" srcId="{00C568B8-686F-4104-B20E-F35C0BA3EDCB}" destId="{CE81B6A7-5A31-48F0-8E2A-5EF3F3C1889E}" srcOrd="2" destOrd="0" presId="urn:microsoft.com/office/officeart/2005/8/layout/vList4"/>
    <dgm:cxn modelId="{18FA476C-E2F3-498E-8B84-28FB5BEFD378}" type="presParOf" srcId="{7CACF575-2D61-4DAB-A180-97E400272FBC}" destId="{9A86127F-6F81-40F5-9D69-81175EF9E53C}" srcOrd="7" destOrd="0" presId="urn:microsoft.com/office/officeart/2005/8/layout/vList4"/>
    <dgm:cxn modelId="{FF23A9D0-84F3-4108-AF30-7CFC4EB7BEC9}" type="presParOf" srcId="{7CACF575-2D61-4DAB-A180-97E400272FBC}" destId="{A9F3E94D-D25C-4353-9237-880DC0F558C0}" srcOrd="8" destOrd="0" presId="urn:microsoft.com/office/officeart/2005/8/layout/vList4"/>
    <dgm:cxn modelId="{ACC7D525-8B4D-4B49-94C5-D6A68B58DA4D}" type="presParOf" srcId="{A9F3E94D-D25C-4353-9237-880DC0F558C0}" destId="{6C78C11F-94D4-46A8-AE53-5F0A3E61EAC9}" srcOrd="0" destOrd="0" presId="urn:microsoft.com/office/officeart/2005/8/layout/vList4"/>
    <dgm:cxn modelId="{A1A6F3FB-5B73-4AF2-954B-DD337760F5F3}" type="presParOf" srcId="{A9F3E94D-D25C-4353-9237-880DC0F558C0}" destId="{F45830FE-F3D9-42F8-9EB5-9EB6593D2CF0}" srcOrd="1" destOrd="0" presId="urn:microsoft.com/office/officeart/2005/8/layout/vList4"/>
    <dgm:cxn modelId="{A8C35182-712C-496D-B25C-B62F6C2E5C47}" type="presParOf" srcId="{A9F3E94D-D25C-4353-9237-880DC0F558C0}" destId="{4035D36E-93DF-429F-A329-5E735CCBE281}"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BF492C-3D61-4812-8994-DA355CD91DCD}">
      <dsp:nvSpPr>
        <dsp:cNvPr id="0" name=""/>
        <dsp:cNvSpPr/>
      </dsp:nvSpPr>
      <dsp:spPr>
        <a:xfrm>
          <a:off x="0" y="0"/>
          <a:ext cx="8928992" cy="1410601"/>
        </a:xfrm>
        <a:prstGeom prst="roundRect">
          <a:avLst>
            <a:gd name="adj" fmla="val 10000"/>
          </a:avLst>
        </a:prstGeom>
        <a:solidFill>
          <a:srgbClr val="92D050"/>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lvl="0" algn="l" defTabSz="800100">
            <a:lnSpc>
              <a:spcPct val="90000"/>
            </a:lnSpc>
            <a:spcBef>
              <a:spcPct val="0"/>
            </a:spcBef>
            <a:spcAft>
              <a:spcPct val="35000"/>
            </a:spcAft>
          </a:pPr>
          <a:r>
            <a:rPr lang="en-GB" sz="1800" kern="1200"/>
            <a:t>SCHOOL COUNCIL</a:t>
          </a:r>
        </a:p>
        <a:p>
          <a:pPr marL="171450" lvl="1" indent="-171450" algn="l" defTabSz="711200">
            <a:lnSpc>
              <a:spcPct val="90000"/>
            </a:lnSpc>
            <a:spcBef>
              <a:spcPct val="0"/>
            </a:spcBef>
            <a:spcAft>
              <a:spcPct val="15000"/>
            </a:spcAft>
            <a:buChar char="••"/>
          </a:pPr>
          <a:r>
            <a:rPr lang="en-GB" sz="1600" kern="1200"/>
            <a:t>Brings all our Pupil Voice groups together</a:t>
          </a:r>
        </a:p>
        <a:p>
          <a:pPr marL="171450" lvl="1" indent="-171450" algn="l" defTabSz="711200">
            <a:lnSpc>
              <a:spcPct val="90000"/>
            </a:lnSpc>
            <a:spcBef>
              <a:spcPct val="0"/>
            </a:spcBef>
            <a:spcAft>
              <a:spcPct val="15000"/>
            </a:spcAft>
            <a:buChar char="••"/>
          </a:pPr>
          <a:r>
            <a:rPr lang="en-GB" sz="1600" kern="1200"/>
            <a:t>Direct link to Mr Dwyer &amp; Governors</a:t>
          </a:r>
        </a:p>
        <a:p>
          <a:pPr marL="171450" lvl="1" indent="-171450" algn="l" defTabSz="711200">
            <a:lnSpc>
              <a:spcPct val="90000"/>
            </a:lnSpc>
            <a:spcBef>
              <a:spcPct val="0"/>
            </a:spcBef>
            <a:spcAft>
              <a:spcPct val="15000"/>
            </a:spcAft>
            <a:buChar char="••"/>
          </a:pPr>
          <a:r>
            <a:rPr lang="en-GB" sz="1600" kern="1200"/>
            <a:t>Representatives ensure every child in our school has a voice</a:t>
          </a:r>
        </a:p>
      </dsp:txBody>
      <dsp:txXfrm>
        <a:off x="1926858" y="0"/>
        <a:ext cx="7002133" cy="1410601"/>
      </dsp:txXfrm>
    </dsp:sp>
    <dsp:sp modelId="{7F33B73B-EC50-446A-8843-32169F9CA9EC}">
      <dsp:nvSpPr>
        <dsp:cNvPr id="0" name=""/>
        <dsp:cNvSpPr/>
      </dsp:nvSpPr>
      <dsp:spPr>
        <a:xfrm>
          <a:off x="483745" y="141060"/>
          <a:ext cx="1100426" cy="1128481"/>
        </a:xfrm>
        <a:prstGeom prst="roundRect">
          <a:avLst>
            <a:gd name="adj" fmla="val 10000"/>
          </a:avLst>
        </a:prstGeom>
        <a:blipFill rotWithShape="1">
          <a:blip xmlns:r="http://schemas.openxmlformats.org/officeDocument/2006/relationships" r:embed="rId1"/>
          <a:stretch>
            <a:fillRect/>
          </a:stretch>
        </a:blip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92145CB-B2C2-4246-8350-8EB08368A543}">
      <dsp:nvSpPr>
        <dsp:cNvPr id="0" name=""/>
        <dsp:cNvSpPr/>
      </dsp:nvSpPr>
      <dsp:spPr>
        <a:xfrm>
          <a:off x="0" y="1551661"/>
          <a:ext cx="8928992" cy="1410601"/>
        </a:xfrm>
        <a:prstGeom prst="roundRect">
          <a:avLst>
            <a:gd name="adj" fmla="val 10000"/>
          </a:avLst>
        </a:prstGeom>
        <a:solidFill>
          <a:schemeClr val="accent1">
            <a:hueOff val="0"/>
            <a:satOff val="0"/>
            <a:lumOff val="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lvl="0" algn="l" defTabSz="800100">
            <a:lnSpc>
              <a:spcPct val="90000"/>
            </a:lnSpc>
            <a:spcBef>
              <a:spcPct val="0"/>
            </a:spcBef>
            <a:spcAft>
              <a:spcPct val="35000"/>
            </a:spcAft>
          </a:pPr>
          <a:r>
            <a:rPr lang="en-GB" sz="1800" kern="1200"/>
            <a:t>RIGHTS AMBASSADORS</a:t>
          </a:r>
        </a:p>
        <a:p>
          <a:pPr marL="171450" lvl="1" indent="-171450" algn="l" defTabSz="711200">
            <a:lnSpc>
              <a:spcPct val="90000"/>
            </a:lnSpc>
            <a:spcBef>
              <a:spcPct val="0"/>
            </a:spcBef>
            <a:spcAft>
              <a:spcPct val="15000"/>
            </a:spcAft>
            <a:buChar char="••"/>
          </a:pPr>
          <a:r>
            <a:rPr lang="en-GB" sz="1600" kern="1200"/>
            <a:t>Ensures everyone in our school and community knows about the UNCRC</a:t>
          </a:r>
        </a:p>
        <a:p>
          <a:pPr marL="171450" lvl="1" indent="-171450" algn="l" defTabSz="711200">
            <a:lnSpc>
              <a:spcPct val="90000"/>
            </a:lnSpc>
            <a:spcBef>
              <a:spcPct val="0"/>
            </a:spcBef>
            <a:spcAft>
              <a:spcPct val="15000"/>
            </a:spcAft>
            <a:buChar char="••"/>
          </a:pPr>
          <a:r>
            <a:rPr lang="en-GB" sz="1600" kern="1200"/>
            <a:t>Ensures children’s rights are considered when decisions are made</a:t>
          </a:r>
        </a:p>
        <a:p>
          <a:pPr marL="171450" lvl="1" indent="-171450" algn="l" defTabSz="711200">
            <a:lnSpc>
              <a:spcPct val="90000"/>
            </a:lnSpc>
            <a:spcBef>
              <a:spcPct val="0"/>
            </a:spcBef>
            <a:spcAft>
              <a:spcPct val="15000"/>
            </a:spcAft>
            <a:buChar char="••"/>
          </a:pPr>
          <a:r>
            <a:rPr lang="en-GB" sz="1600" kern="1200"/>
            <a:t>Promotes each Right of the Month</a:t>
          </a:r>
        </a:p>
      </dsp:txBody>
      <dsp:txXfrm>
        <a:off x="1926858" y="1551661"/>
        <a:ext cx="7002133" cy="1410601"/>
      </dsp:txXfrm>
    </dsp:sp>
    <dsp:sp modelId="{7189A9C5-1492-49DC-BAC4-ECDBAB0FA9EE}">
      <dsp:nvSpPr>
        <dsp:cNvPr id="0" name=""/>
        <dsp:cNvSpPr/>
      </dsp:nvSpPr>
      <dsp:spPr>
        <a:xfrm>
          <a:off x="483745" y="1692721"/>
          <a:ext cx="1100426" cy="1128481"/>
        </a:xfrm>
        <a:prstGeom prst="roundRect">
          <a:avLst>
            <a:gd name="adj" fmla="val 10000"/>
          </a:avLst>
        </a:prstGeom>
        <a:blipFill rotWithShape="1">
          <a:blip xmlns:r="http://schemas.openxmlformats.org/officeDocument/2006/relationships" r:embed="rId2"/>
          <a:stretch>
            <a:fillRect/>
          </a:stretch>
        </a:blip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5CC40AC-3A14-42AE-B2AB-E6F912D75AD0}">
      <dsp:nvSpPr>
        <dsp:cNvPr id="0" name=""/>
        <dsp:cNvSpPr/>
      </dsp:nvSpPr>
      <dsp:spPr>
        <a:xfrm>
          <a:off x="0" y="3103322"/>
          <a:ext cx="8928992" cy="1410601"/>
        </a:xfrm>
        <a:prstGeom prst="roundRect">
          <a:avLst>
            <a:gd name="adj" fmla="val 10000"/>
          </a:avLst>
        </a:prstGeom>
        <a:solidFill>
          <a:schemeClr val="accent1">
            <a:hueOff val="0"/>
            <a:satOff val="0"/>
            <a:lumOff val="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a:t>SCHOOL FRIENDS</a:t>
          </a:r>
        </a:p>
        <a:p>
          <a:pPr marL="171450" lvl="1" indent="-171450" algn="l" defTabSz="711200">
            <a:lnSpc>
              <a:spcPct val="90000"/>
            </a:lnSpc>
            <a:spcBef>
              <a:spcPct val="0"/>
            </a:spcBef>
            <a:spcAft>
              <a:spcPct val="15000"/>
            </a:spcAft>
            <a:buChar char="••"/>
          </a:pPr>
          <a:r>
            <a:rPr lang="en-GB" sz="1600" kern="1200"/>
            <a:t>Provides all pupils with a friend when they need one </a:t>
          </a:r>
        </a:p>
        <a:p>
          <a:pPr marL="171450" lvl="1" indent="-171450" algn="l" defTabSz="711200">
            <a:lnSpc>
              <a:spcPct val="90000"/>
            </a:lnSpc>
            <a:spcBef>
              <a:spcPct val="0"/>
            </a:spcBef>
            <a:spcAft>
              <a:spcPct val="15000"/>
            </a:spcAft>
            <a:buChar char="••"/>
          </a:pPr>
          <a:r>
            <a:rPr lang="en-GB" sz="1600" kern="1200"/>
            <a:t>Promotes positive qualities of kindness, politeness and empathy</a:t>
          </a:r>
        </a:p>
        <a:p>
          <a:pPr marL="171450" lvl="1" indent="-171450" algn="l" defTabSz="711200">
            <a:lnSpc>
              <a:spcPct val="90000"/>
            </a:lnSpc>
            <a:spcBef>
              <a:spcPct val="0"/>
            </a:spcBef>
            <a:spcAft>
              <a:spcPct val="15000"/>
            </a:spcAft>
            <a:buChar char="••"/>
          </a:pPr>
          <a:r>
            <a:rPr lang="en-GB" sz="1600" kern="1200"/>
            <a:t>Encourages everyone to consider each others feelings &amp; acts on negative issues </a:t>
          </a:r>
        </a:p>
      </dsp:txBody>
      <dsp:txXfrm>
        <a:off x="1926858" y="3103322"/>
        <a:ext cx="7002133" cy="1410601"/>
      </dsp:txXfrm>
    </dsp:sp>
    <dsp:sp modelId="{14EE587A-C0E6-4070-8BA4-CF03AA89CFFB}">
      <dsp:nvSpPr>
        <dsp:cNvPr id="0" name=""/>
        <dsp:cNvSpPr/>
      </dsp:nvSpPr>
      <dsp:spPr>
        <a:xfrm>
          <a:off x="483745" y="3244383"/>
          <a:ext cx="1100426" cy="1128481"/>
        </a:xfrm>
        <a:prstGeom prst="roundRect">
          <a:avLst>
            <a:gd name="adj" fmla="val 10000"/>
          </a:avLst>
        </a:prstGeom>
        <a:blipFill rotWithShape="1">
          <a:blip xmlns:r="http://schemas.openxmlformats.org/officeDocument/2006/relationships" r:embed="rId3"/>
          <a:stretch>
            <a:fillRect/>
          </a:stretch>
        </a:blip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78C11F-94D4-46A8-AE53-5F0A3E61EAC9}">
      <dsp:nvSpPr>
        <dsp:cNvPr id="0" name=""/>
        <dsp:cNvSpPr/>
      </dsp:nvSpPr>
      <dsp:spPr>
        <a:xfrm>
          <a:off x="0" y="4654984"/>
          <a:ext cx="8928992" cy="1410601"/>
        </a:xfrm>
        <a:prstGeom prst="roundRect">
          <a:avLst>
            <a:gd name="adj" fmla="val 10000"/>
          </a:avLst>
        </a:prstGeom>
        <a:solidFill>
          <a:schemeClr val="accent1">
            <a:hueOff val="0"/>
            <a:satOff val="0"/>
            <a:lumOff val="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lvl="0" algn="l" defTabSz="800100">
            <a:lnSpc>
              <a:spcPct val="90000"/>
            </a:lnSpc>
            <a:spcBef>
              <a:spcPct val="0"/>
            </a:spcBef>
            <a:spcAft>
              <a:spcPct val="35000"/>
            </a:spcAft>
          </a:pPr>
          <a:r>
            <a:rPr lang="en-GB" sz="1800" kern="1200"/>
            <a:t>HEALTHY HELPERS</a:t>
          </a:r>
        </a:p>
        <a:p>
          <a:pPr marL="171450" lvl="1" indent="-171450" algn="l" defTabSz="711200">
            <a:lnSpc>
              <a:spcPct val="90000"/>
            </a:lnSpc>
            <a:spcBef>
              <a:spcPct val="0"/>
            </a:spcBef>
            <a:spcAft>
              <a:spcPct val="15000"/>
            </a:spcAft>
            <a:buChar char="••"/>
          </a:pPr>
          <a:r>
            <a:rPr lang="en-GB" sz="1600" kern="1200"/>
            <a:t>Promotes healthy living throughout the community – mind and body</a:t>
          </a:r>
        </a:p>
        <a:p>
          <a:pPr marL="171450" lvl="1" indent="-171450" algn="l" defTabSz="711200">
            <a:lnSpc>
              <a:spcPct val="90000"/>
            </a:lnSpc>
            <a:spcBef>
              <a:spcPct val="0"/>
            </a:spcBef>
            <a:spcAft>
              <a:spcPct val="15000"/>
            </a:spcAft>
            <a:buChar char="••"/>
          </a:pPr>
          <a:r>
            <a:rPr lang="en-GB" sz="1600" kern="1200"/>
            <a:t>Helps to teach others how to look after themselves and stay safe</a:t>
          </a:r>
        </a:p>
        <a:p>
          <a:pPr marL="171450" lvl="1" indent="-171450" algn="l" defTabSz="711200">
            <a:lnSpc>
              <a:spcPct val="90000"/>
            </a:lnSpc>
            <a:spcBef>
              <a:spcPct val="0"/>
            </a:spcBef>
            <a:spcAft>
              <a:spcPct val="15000"/>
            </a:spcAft>
            <a:buChar char="••"/>
          </a:pPr>
          <a:r>
            <a:rPr lang="en-GB" sz="1600" kern="1200"/>
            <a:t>Promotes Mindfulness, physical activity and healthy eating &amp; drinking</a:t>
          </a:r>
        </a:p>
        <a:p>
          <a:pPr marL="114300" lvl="1" indent="-114300" algn="l" defTabSz="622300">
            <a:lnSpc>
              <a:spcPct val="90000"/>
            </a:lnSpc>
            <a:spcBef>
              <a:spcPct val="0"/>
            </a:spcBef>
            <a:spcAft>
              <a:spcPct val="15000"/>
            </a:spcAft>
            <a:buChar char="••"/>
          </a:pPr>
          <a:endParaRPr lang="en-GB" sz="1400" kern="1200"/>
        </a:p>
        <a:p>
          <a:pPr marL="114300" lvl="1" indent="-114300" algn="l" defTabSz="622300">
            <a:lnSpc>
              <a:spcPct val="90000"/>
            </a:lnSpc>
            <a:spcBef>
              <a:spcPct val="0"/>
            </a:spcBef>
            <a:spcAft>
              <a:spcPct val="15000"/>
            </a:spcAft>
            <a:buChar char="••"/>
          </a:pPr>
          <a:endParaRPr lang="en-GB" sz="1400" kern="1200"/>
        </a:p>
      </dsp:txBody>
      <dsp:txXfrm>
        <a:off x="1926858" y="4654984"/>
        <a:ext cx="7002133" cy="1410601"/>
      </dsp:txXfrm>
    </dsp:sp>
    <dsp:sp modelId="{F45830FE-F3D9-42F8-9EB5-9EB6593D2CF0}">
      <dsp:nvSpPr>
        <dsp:cNvPr id="0" name=""/>
        <dsp:cNvSpPr/>
      </dsp:nvSpPr>
      <dsp:spPr>
        <a:xfrm>
          <a:off x="483745" y="4796044"/>
          <a:ext cx="1100426" cy="1128481"/>
        </a:xfrm>
        <a:prstGeom prst="roundRect">
          <a:avLst>
            <a:gd name="adj" fmla="val 10000"/>
          </a:avLst>
        </a:prstGeom>
        <a:blipFill rotWithShape="1">
          <a:blip xmlns:r="http://schemas.openxmlformats.org/officeDocument/2006/relationships" r:embed="rId4"/>
          <a:stretch>
            <a:fillRect/>
          </a:stretch>
        </a:blip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BF492C-3D61-4812-8994-DA355CD91DCD}">
      <dsp:nvSpPr>
        <dsp:cNvPr id="0" name=""/>
        <dsp:cNvSpPr/>
      </dsp:nvSpPr>
      <dsp:spPr>
        <a:xfrm>
          <a:off x="0" y="0"/>
          <a:ext cx="8928992" cy="1123146"/>
        </a:xfrm>
        <a:prstGeom prst="roundRect">
          <a:avLst>
            <a:gd name="adj" fmla="val 10000"/>
          </a:avLst>
        </a:prstGeom>
        <a:solidFill>
          <a:schemeClr val="accent1">
            <a:hueOff val="0"/>
            <a:satOff val="0"/>
            <a:lumOff val="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t" anchorCtr="0">
          <a:noAutofit/>
        </a:bodyPr>
        <a:lstStyle/>
        <a:p>
          <a:pPr lvl="0" algn="l" defTabSz="800100">
            <a:lnSpc>
              <a:spcPct val="90000"/>
            </a:lnSpc>
            <a:spcBef>
              <a:spcPct val="0"/>
            </a:spcBef>
            <a:spcAft>
              <a:spcPct val="35000"/>
            </a:spcAft>
          </a:pPr>
          <a:r>
            <a:rPr lang="en-GB" sz="1800" kern="1200"/>
            <a:t>FFRINDIAU BYD</a:t>
          </a:r>
        </a:p>
        <a:p>
          <a:pPr marL="114300" lvl="1" indent="-114300" algn="l" defTabSz="666750">
            <a:lnSpc>
              <a:spcPct val="90000"/>
            </a:lnSpc>
            <a:spcBef>
              <a:spcPct val="0"/>
            </a:spcBef>
            <a:spcAft>
              <a:spcPct val="15000"/>
            </a:spcAft>
            <a:buChar char="••"/>
          </a:pPr>
          <a:r>
            <a:rPr lang="en-GB" sz="1500" kern="1200"/>
            <a:t>Promotes sustainability and care for the environment</a:t>
          </a:r>
        </a:p>
        <a:p>
          <a:pPr marL="114300" lvl="1" indent="-114300" algn="l" defTabSz="666750">
            <a:lnSpc>
              <a:spcPct val="90000"/>
            </a:lnSpc>
            <a:spcBef>
              <a:spcPct val="0"/>
            </a:spcBef>
            <a:spcAft>
              <a:spcPct val="15000"/>
            </a:spcAft>
            <a:buChar char="••"/>
          </a:pPr>
          <a:r>
            <a:rPr lang="en-GB" sz="1500" kern="1200"/>
            <a:t>Promotes global citizenship</a:t>
          </a:r>
        </a:p>
        <a:p>
          <a:pPr marL="114300" lvl="1" indent="-114300" algn="l" defTabSz="666750">
            <a:lnSpc>
              <a:spcPct val="90000"/>
            </a:lnSpc>
            <a:spcBef>
              <a:spcPct val="0"/>
            </a:spcBef>
            <a:spcAft>
              <a:spcPct val="15000"/>
            </a:spcAft>
            <a:buChar char="••"/>
          </a:pPr>
          <a:r>
            <a:rPr lang="en-GB" sz="1500" kern="1200"/>
            <a:t>Shares information relating to world issues</a:t>
          </a:r>
        </a:p>
      </dsp:txBody>
      <dsp:txXfrm>
        <a:off x="1898113" y="0"/>
        <a:ext cx="7030878" cy="1123146"/>
      </dsp:txXfrm>
    </dsp:sp>
    <dsp:sp modelId="{7F33B73B-EC50-446A-8843-32169F9CA9EC}">
      <dsp:nvSpPr>
        <dsp:cNvPr id="0" name=""/>
        <dsp:cNvSpPr/>
      </dsp:nvSpPr>
      <dsp:spPr>
        <a:xfrm>
          <a:off x="498261" y="112314"/>
          <a:ext cx="1013904" cy="898517"/>
        </a:xfrm>
        <a:prstGeom prst="roundRect">
          <a:avLst>
            <a:gd name="adj" fmla="val 10000"/>
          </a:avLst>
        </a:prstGeom>
        <a:blipFill rotWithShape="1">
          <a:blip xmlns:r="http://schemas.openxmlformats.org/officeDocument/2006/relationships" r:embed="rId1"/>
          <a:stretch>
            <a:fillRect/>
          </a:stretch>
        </a:blip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92145CB-B2C2-4246-8350-8EB08368A543}">
      <dsp:nvSpPr>
        <dsp:cNvPr id="0" name=""/>
        <dsp:cNvSpPr/>
      </dsp:nvSpPr>
      <dsp:spPr>
        <a:xfrm>
          <a:off x="0" y="1235461"/>
          <a:ext cx="8928992" cy="1123146"/>
        </a:xfrm>
        <a:prstGeom prst="roundRect">
          <a:avLst>
            <a:gd name="adj" fmla="val 10000"/>
          </a:avLst>
        </a:prstGeom>
        <a:solidFill>
          <a:schemeClr val="accent1">
            <a:hueOff val="0"/>
            <a:satOff val="0"/>
            <a:lumOff val="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t" anchorCtr="0">
          <a:noAutofit/>
        </a:bodyPr>
        <a:lstStyle/>
        <a:p>
          <a:pPr lvl="0" algn="l" defTabSz="800100">
            <a:lnSpc>
              <a:spcPct val="90000"/>
            </a:lnSpc>
            <a:spcBef>
              <a:spcPct val="0"/>
            </a:spcBef>
            <a:spcAft>
              <a:spcPct val="35000"/>
            </a:spcAft>
          </a:pPr>
          <a:r>
            <a:rPr lang="en-GB" sz="1800" kern="1200"/>
            <a:t>TECH TEAM</a:t>
          </a:r>
        </a:p>
        <a:p>
          <a:pPr marL="114300" lvl="1" indent="-114300" algn="l" defTabSz="666750">
            <a:lnSpc>
              <a:spcPct val="90000"/>
            </a:lnSpc>
            <a:spcBef>
              <a:spcPct val="0"/>
            </a:spcBef>
            <a:spcAft>
              <a:spcPct val="15000"/>
            </a:spcAft>
            <a:buChar char="••"/>
          </a:pPr>
          <a:r>
            <a:rPr lang="en-GB" sz="1500" kern="1200"/>
            <a:t>Promotes the use of technology to support learning</a:t>
          </a:r>
        </a:p>
        <a:p>
          <a:pPr marL="114300" lvl="1" indent="-114300" algn="l" defTabSz="666750">
            <a:lnSpc>
              <a:spcPct val="90000"/>
            </a:lnSpc>
            <a:spcBef>
              <a:spcPct val="0"/>
            </a:spcBef>
            <a:spcAft>
              <a:spcPct val="15000"/>
            </a:spcAft>
            <a:buChar char="••"/>
          </a:pPr>
          <a:r>
            <a:rPr lang="en-GB" sz="1500" kern="1200"/>
            <a:t>Supports others to develop their digital competency skills</a:t>
          </a:r>
        </a:p>
        <a:p>
          <a:pPr marL="114300" lvl="1" indent="-114300" algn="l" defTabSz="666750">
            <a:lnSpc>
              <a:spcPct val="90000"/>
            </a:lnSpc>
            <a:spcBef>
              <a:spcPct val="0"/>
            </a:spcBef>
            <a:spcAft>
              <a:spcPct val="15000"/>
            </a:spcAft>
            <a:buChar char="••"/>
          </a:pPr>
          <a:r>
            <a:rPr lang="en-GB" sz="1500" kern="1200"/>
            <a:t>Ensures children know how to keep themselves safe online</a:t>
          </a:r>
        </a:p>
      </dsp:txBody>
      <dsp:txXfrm>
        <a:off x="1898113" y="1235461"/>
        <a:ext cx="7030878" cy="1123146"/>
      </dsp:txXfrm>
    </dsp:sp>
    <dsp:sp modelId="{7189A9C5-1492-49DC-BAC4-ECDBAB0FA9EE}">
      <dsp:nvSpPr>
        <dsp:cNvPr id="0" name=""/>
        <dsp:cNvSpPr/>
      </dsp:nvSpPr>
      <dsp:spPr>
        <a:xfrm>
          <a:off x="498261" y="1347776"/>
          <a:ext cx="1013904" cy="898517"/>
        </a:xfrm>
        <a:prstGeom prst="roundRect">
          <a:avLst>
            <a:gd name="adj" fmla="val 10000"/>
          </a:avLst>
        </a:prstGeom>
        <a:blipFill rotWithShape="1">
          <a:blip xmlns:r="http://schemas.openxmlformats.org/officeDocument/2006/relationships" r:embed="rId2"/>
          <a:stretch>
            <a:fillRect/>
          </a:stretch>
        </a:blip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841829-DCB2-491C-8456-606E1A516A4E}">
      <dsp:nvSpPr>
        <dsp:cNvPr id="0" name=""/>
        <dsp:cNvSpPr/>
      </dsp:nvSpPr>
      <dsp:spPr>
        <a:xfrm>
          <a:off x="0" y="2470923"/>
          <a:ext cx="8928992" cy="1123146"/>
        </a:xfrm>
        <a:prstGeom prst="roundRect">
          <a:avLst>
            <a:gd name="adj" fmla="val 10000"/>
          </a:avLst>
        </a:prstGeom>
        <a:solidFill>
          <a:schemeClr val="accent1">
            <a:hueOff val="0"/>
            <a:satOff val="0"/>
            <a:lumOff val="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a:t>DREIGIAU SAN TOMOS</a:t>
          </a:r>
        </a:p>
        <a:p>
          <a:pPr marL="114300" lvl="1" indent="-114300" algn="l" defTabSz="666750">
            <a:lnSpc>
              <a:spcPct val="90000"/>
            </a:lnSpc>
            <a:spcBef>
              <a:spcPct val="0"/>
            </a:spcBef>
            <a:spcAft>
              <a:spcPct val="15000"/>
            </a:spcAft>
            <a:buChar char="••"/>
          </a:pPr>
          <a:r>
            <a:rPr lang="en-GB" sz="1500" kern="1200"/>
            <a:t>Promotes the use of Welsh around the school</a:t>
          </a:r>
        </a:p>
        <a:p>
          <a:pPr marL="114300" lvl="1" indent="-114300" algn="l" defTabSz="666750">
            <a:lnSpc>
              <a:spcPct val="90000"/>
            </a:lnSpc>
            <a:spcBef>
              <a:spcPct val="0"/>
            </a:spcBef>
            <a:spcAft>
              <a:spcPct val="15000"/>
            </a:spcAft>
            <a:buChar char="••"/>
          </a:pPr>
          <a:r>
            <a:rPr lang="en-GB" sz="1500" kern="1200"/>
            <a:t>Helps  to teach others how to use Welsh</a:t>
          </a:r>
        </a:p>
      </dsp:txBody>
      <dsp:txXfrm>
        <a:off x="1898113" y="2470923"/>
        <a:ext cx="7030878" cy="1123146"/>
      </dsp:txXfrm>
    </dsp:sp>
    <dsp:sp modelId="{0092C94C-DF0E-486E-9E71-9FFD2B19DA65}">
      <dsp:nvSpPr>
        <dsp:cNvPr id="0" name=""/>
        <dsp:cNvSpPr/>
      </dsp:nvSpPr>
      <dsp:spPr>
        <a:xfrm>
          <a:off x="498261" y="2583237"/>
          <a:ext cx="1013904" cy="898517"/>
        </a:xfrm>
        <a:prstGeom prst="roundRect">
          <a:avLst>
            <a:gd name="adj" fmla="val 10000"/>
          </a:avLst>
        </a:prstGeom>
        <a:blipFill rotWithShape="1">
          <a:blip xmlns:r="http://schemas.openxmlformats.org/officeDocument/2006/relationships" r:embed="rId3"/>
          <a:stretch>
            <a:fillRect/>
          </a:stretch>
        </a:blip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53CFF2E-C8E2-4953-BFD3-42CCCFF4CBE8}">
      <dsp:nvSpPr>
        <dsp:cNvPr id="0" name=""/>
        <dsp:cNvSpPr/>
      </dsp:nvSpPr>
      <dsp:spPr>
        <a:xfrm>
          <a:off x="0" y="3706384"/>
          <a:ext cx="8928992" cy="1123146"/>
        </a:xfrm>
        <a:prstGeom prst="roundRect">
          <a:avLst>
            <a:gd name="adj" fmla="val 10000"/>
          </a:avLst>
        </a:prstGeom>
        <a:solidFill>
          <a:schemeClr val="accent1">
            <a:hueOff val="0"/>
            <a:satOff val="0"/>
            <a:lumOff val="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a:t>CURRICULUM DESIGNERS</a:t>
          </a:r>
        </a:p>
        <a:p>
          <a:pPr marL="114300" lvl="1" indent="-114300" algn="l" defTabSz="666750">
            <a:lnSpc>
              <a:spcPct val="90000"/>
            </a:lnSpc>
            <a:spcBef>
              <a:spcPct val="0"/>
            </a:spcBef>
            <a:spcAft>
              <a:spcPct val="15000"/>
            </a:spcAft>
            <a:buChar char="••"/>
          </a:pPr>
          <a:r>
            <a:rPr lang="en-GB" sz="1500" kern="1200"/>
            <a:t>Ensures that children have a say in what and how they learn.</a:t>
          </a:r>
        </a:p>
        <a:p>
          <a:pPr marL="114300" lvl="1" indent="-114300" algn="l" defTabSz="666750">
            <a:lnSpc>
              <a:spcPct val="90000"/>
            </a:lnSpc>
            <a:spcBef>
              <a:spcPct val="0"/>
            </a:spcBef>
            <a:spcAft>
              <a:spcPct val="15000"/>
            </a:spcAft>
            <a:buChar char="••"/>
          </a:pPr>
          <a:r>
            <a:rPr lang="en-GB" sz="1500" kern="1200"/>
            <a:t>Shares information relating to the proposed new curriculum </a:t>
          </a:r>
        </a:p>
      </dsp:txBody>
      <dsp:txXfrm>
        <a:off x="1898113" y="3706384"/>
        <a:ext cx="7030878" cy="1123146"/>
      </dsp:txXfrm>
    </dsp:sp>
    <dsp:sp modelId="{C21790FA-4A72-4925-B53A-E77BD6315160}">
      <dsp:nvSpPr>
        <dsp:cNvPr id="0" name=""/>
        <dsp:cNvSpPr/>
      </dsp:nvSpPr>
      <dsp:spPr>
        <a:xfrm>
          <a:off x="498261" y="3818699"/>
          <a:ext cx="1013904" cy="898517"/>
        </a:xfrm>
        <a:prstGeom prst="roundRect">
          <a:avLst>
            <a:gd name="adj" fmla="val 10000"/>
          </a:avLst>
        </a:prstGeom>
        <a:blipFill rotWithShape="1">
          <a:blip xmlns:r="http://schemas.openxmlformats.org/officeDocument/2006/relationships" r:embed="rId4"/>
          <a:stretch>
            <a:fillRect/>
          </a:stretch>
        </a:blip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78C11F-94D4-46A8-AE53-5F0A3E61EAC9}">
      <dsp:nvSpPr>
        <dsp:cNvPr id="0" name=""/>
        <dsp:cNvSpPr/>
      </dsp:nvSpPr>
      <dsp:spPr>
        <a:xfrm>
          <a:off x="0" y="4941846"/>
          <a:ext cx="8928992" cy="1123146"/>
        </a:xfrm>
        <a:prstGeom prst="roundRect">
          <a:avLst>
            <a:gd name="adj" fmla="val 10000"/>
          </a:avLst>
        </a:prstGeom>
        <a:solidFill>
          <a:schemeClr val="accent1">
            <a:hueOff val="0"/>
            <a:satOff val="0"/>
            <a:lumOff val="0"/>
            <a:alphaOff val="0"/>
          </a:schemeClr>
        </a:solid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a:t>COMMUNITY CHAMPIONS</a:t>
          </a:r>
        </a:p>
        <a:p>
          <a:pPr marL="114300" lvl="1" indent="-114300" algn="l" defTabSz="622300">
            <a:lnSpc>
              <a:spcPct val="90000"/>
            </a:lnSpc>
            <a:spcBef>
              <a:spcPct val="0"/>
            </a:spcBef>
            <a:spcAft>
              <a:spcPct val="15000"/>
            </a:spcAft>
            <a:buChar char="••"/>
          </a:pPr>
          <a:r>
            <a:rPr lang="en-GB" sz="1400" kern="1200"/>
            <a:t>Ensures the school has a positive impact on the local community</a:t>
          </a:r>
        </a:p>
        <a:p>
          <a:pPr marL="114300" lvl="1" indent="-114300" algn="l" defTabSz="622300">
            <a:lnSpc>
              <a:spcPct val="90000"/>
            </a:lnSpc>
            <a:spcBef>
              <a:spcPct val="0"/>
            </a:spcBef>
            <a:spcAft>
              <a:spcPct val="15000"/>
            </a:spcAft>
            <a:buChar char="••"/>
          </a:pPr>
          <a:r>
            <a:rPr lang="en-GB" sz="1400" kern="1200"/>
            <a:t>Liaises with community representatives and participates in community events</a:t>
          </a:r>
        </a:p>
      </dsp:txBody>
      <dsp:txXfrm>
        <a:off x="1898113" y="4941846"/>
        <a:ext cx="7030878" cy="1123146"/>
      </dsp:txXfrm>
    </dsp:sp>
    <dsp:sp modelId="{F45830FE-F3D9-42F8-9EB5-9EB6593D2CF0}">
      <dsp:nvSpPr>
        <dsp:cNvPr id="0" name=""/>
        <dsp:cNvSpPr/>
      </dsp:nvSpPr>
      <dsp:spPr>
        <a:xfrm>
          <a:off x="498261" y="5054160"/>
          <a:ext cx="1013904" cy="898517"/>
        </a:xfrm>
        <a:prstGeom prst="roundRect">
          <a:avLst>
            <a:gd name="adj" fmla="val 10000"/>
          </a:avLst>
        </a:prstGeom>
        <a:blipFill rotWithShape="1">
          <a:blip xmlns:r="http://schemas.openxmlformats.org/officeDocument/2006/relationships" r:embed="rId5"/>
          <a:stretch>
            <a:fillRect/>
          </a:stretch>
        </a:blipFill>
        <a:ln w="25400" cap="flat" cmpd="dbl"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41CFC3-0D3A-6A48-9AFF-4D7F88C21BE0}" type="datetimeFigureOut">
              <a:rPr lang="en-US" smtClean="0"/>
              <a:t>3/20/2019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3A387A-DC24-7B49-B061-B986D31CEF19}" type="slidenum">
              <a:rPr lang="en-US" smtClean="0"/>
              <a:t>‹#›</a:t>
            </a:fld>
            <a:endParaRPr lang="en-US"/>
          </a:p>
        </p:txBody>
      </p:sp>
    </p:spTree>
    <p:extLst>
      <p:ext uri="{BB962C8B-B14F-4D97-AF65-F5344CB8AC3E}">
        <p14:creationId xmlns:p14="http://schemas.microsoft.com/office/powerpoint/2010/main" val="350179632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15.9% in</a:t>
            </a:r>
            <a:r>
              <a:rPr lang="en-GB" baseline="0" dirty="0" smtClean="0"/>
              <a:t> the top 10% most deprived areas across Wales/ FSM fallen nearly 10% since 2013.</a:t>
            </a:r>
            <a:endParaRPr lang="en-GB" dirty="0"/>
          </a:p>
        </p:txBody>
      </p:sp>
      <p:sp>
        <p:nvSpPr>
          <p:cNvPr id="4" name="Slide Number Placeholder 3"/>
          <p:cNvSpPr>
            <a:spLocks noGrp="1"/>
          </p:cNvSpPr>
          <p:nvPr>
            <p:ph type="sldNum" sz="quarter" idx="10"/>
          </p:nvPr>
        </p:nvSpPr>
        <p:spPr/>
        <p:txBody>
          <a:bodyPr/>
          <a:lstStyle/>
          <a:p>
            <a:fld id="{303A387A-DC24-7B49-B061-B986D31CEF19}" type="slidenum">
              <a:rPr lang="en-US" smtClean="0"/>
              <a:t>3</a:t>
            </a:fld>
            <a:endParaRPr lang="en-US"/>
          </a:p>
        </p:txBody>
      </p:sp>
    </p:spTree>
    <p:extLst>
      <p:ext uri="{BB962C8B-B14F-4D97-AF65-F5344CB8AC3E}">
        <p14:creationId xmlns:p14="http://schemas.microsoft.com/office/powerpoint/2010/main" val="2793128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01F9CA3-105E-4857-9057-6DB6197DA786}" type="datetimeFigureOut">
              <a:rPr lang="en-US" smtClean="0"/>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B01F9CA3-105E-4857-9057-6DB6197DA786}" type="datetimeFigureOut">
              <a:rPr lang="en-US" smtClean="0"/>
              <a:t>3/20/2019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B01F9CA3-105E-4857-9057-6DB6197DA786}" type="datetimeFigureOut">
              <a:rPr lang="en-US" smtClean="0"/>
              <a:t>3/20/2019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B01F9CA3-105E-4857-9057-6DB6197DA786}" type="datetimeFigureOut">
              <a:rPr lang="en-US" smtClean="0"/>
              <a:t>3/20/2019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1F9CA3-105E-4857-9057-6DB6197DA786}" type="datetimeFigureOut">
              <a:rPr lang="en-US" smtClean="0"/>
              <a:t>3/20/2019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t>3/20/2019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t>3/20/2019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B01F9CA3-105E-4857-9057-6DB6197DA786}" type="datetimeFigureOut">
              <a:rPr lang="en-US" smtClean="0"/>
              <a:t>3/20/2019</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7F5CE407-6216-4202-80E4-A30DC2F709B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youtu.be/u-zlb5wVUA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www.learningobservatory.com/st-thomas-primary-school/"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learningobservatory.com/st-thomas-primary-school/"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www.learningobservatory.com/st-thomas-primary-school/" TargetMode="Externa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image" Target="../media/image32.emf"/><Relationship Id="rId5" Type="http://schemas.openxmlformats.org/officeDocument/2006/relationships/image" Target="../media/image31.png"/><Relationship Id="rId4" Type="http://schemas.openxmlformats.org/officeDocument/2006/relationships/image" Target="../media/image30.jpeg"/><Relationship Id="rId9" Type="http://schemas.openxmlformats.org/officeDocument/2006/relationships/image" Target="../media/image35.jpeg"/></Relationships>
</file>

<file path=ppt/slides/_rels/slide38.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image" Target="../media/image32.emf"/><Relationship Id="rId5" Type="http://schemas.openxmlformats.org/officeDocument/2006/relationships/image" Target="../media/image31.png"/><Relationship Id="rId4" Type="http://schemas.openxmlformats.org/officeDocument/2006/relationships/image" Target="../media/image30.jpeg"/><Relationship Id="rId9" Type="http://schemas.openxmlformats.org/officeDocument/2006/relationships/image" Target="../media/image35.jpeg"/></Relationships>
</file>

<file path=ppt/slides/_rels/slide39.xml.rels><?xml version="1.0" encoding="UTF-8" standalone="yes"?>
<Relationships xmlns="http://schemas.openxmlformats.org/package/2006/relationships"><Relationship Id="rId8" Type="http://schemas.openxmlformats.org/officeDocument/2006/relationships/image" Target="../media/image34.jpeg"/><Relationship Id="rId13" Type="http://schemas.openxmlformats.org/officeDocument/2006/relationships/image" Target="../media/image39.jpe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jpeg"/><Relationship Id="rId2" Type="http://schemas.openxmlformats.org/officeDocument/2006/relationships/image" Target="../media/image28.jpeg"/><Relationship Id="rId1" Type="http://schemas.openxmlformats.org/officeDocument/2006/relationships/slideLayout" Target="../slideLayouts/slideLayout1.xml"/><Relationship Id="rId6" Type="http://schemas.openxmlformats.org/officeDocument/2006/relationships/image" Target="../media/image32.emf"/><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png"/><Relationship Id="rId4" Type="http://schemas.openxmlformats.org/officeDocument/2006/relationships/image" Target="../media/image30.jpeg"/><Relationship Id="rId9" Type="http://schemas.openxmlformats.org/officeDocument/2006/relationships/image" Target="../media/image35.jpe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8.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4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beta.gov.wales/sites/default/files/publications/2018-07/schools-in-wales-as-learning-organisations.pdf" TargetMode="External"/><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8.xml"/></Relationships>
</file>

<file path=ppt/slides/_rels/slide54.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8.xml"/></Relationships>
</file>

<file path=ppt/slides/_rels/slide5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8.xml"/></Relationships>
</file>

<file path=ppt/slides/_rels/slide5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8.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8.xml"/></Relationships>
</file>

<file path=ppt/slides/_rels/slide5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8.xml"/></Relationships>
</file>

<file path=ppt/slides/_rels/slide6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8.xml"/></Relationships>
</file>

<file path=ppt/slides/_rels/slide61.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2.xml"/><Relationship Id="rId6" Type="http://schemas.openxmlformats.org/officeDocument/2006/relationships/image" Target="../media/image66.jpeg"/><Relationship Id="rId5" Type="http://schemas.openxmlformats.org/officeDocument/2006/relationships/image" Target="../media/image65.jpeg"/><Relationship Id="rId4" Type="http://schemas.openxmlformats.org/officeDocument/2006/relationships/image" Target="../media/image64.jpeg"/></Relationships>
</file>

<file path=ppt/slides/_rels/slide62.xml.rels><?xml version="1.0" encoding="UTF-8" standalone="yes"?>
<Relationships xmlns="http://schemas.openxmlformats.org/package/2006/relationships"><Relationship Id="rId2" Type="http://schemas.openxmlformats.org/officeDocument/2006/relationships/hyperlink" Target="https://twitter.com/DanygraigP/status/107513296194992128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1362167" y="327462"/>
            <a:ext cx="6396378" cy="1406526"/>
          </a:xfrm>
        </p:spPr>
        <p:txBody>
          <a:bodyPr/>
          <a:lstStyle/>
          <a:p>
            <a:r>
              <a:rPr lang="en-US" sz="4300" dirty="0" smtClean="0">
                <a:effectLst>
                  <a:outerShdw blurRad="38100" dist="38100" dir="2700000" algn="tl">
                    <a:srgbClr val="000000">
                      <a:alpha val="43137"/>
                    </a:srgbClr>
                  </a:outerShdw>
                </a:effectLst>
                <a:latin typeface="Aharoni" panose="02010803020104030203" pitchFamily="2" charset="-79"/>
                <a:cs typeface="Aharoni" panose="02010803020104030203" pitchFamily="2" charset="-79"/>
              </a:rPr>
              <a:t>St Thomas Community Primary School</a:t>
            </a:r>
            <a:endParaRPr lang="en-US" sz="4300" dirty="0">
              <a:effectLst>
                <a:outerShdw blurRad="38100" dist="38100" dir="2700000" algn="tl">
                  <a:srgbClr val="000000">
                    <a:alpha val="43137"/>
                  </a:srgbClr>
                </a:outerShdw>
              </a:effectLst>
              <a:latin typeface="Aharoni" panose="02010803020104030203" pitchFamily="2" charset="-79"/>
              <a:cs typeface="Aharoni" panose="02010803020104030203" pitchFamily="2" charset="-79"/>
            </a:endParaRPr>
          </a:p>
        </p:txBody>
      </p:sp>
      <p:pic>
        <p:nvPicPr>
          <p:cNvPr id="5" name="Picture 3" descr="logo%20(WinC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7618362" y="327461"/>
            <a:ext cx="1254125" cy="14065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logo%20(WinC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74066" y="327462"/>
            <a:ext cx="1254125" cy="1406525"/>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txBox="1">
            <a:spLocks/>
          </p:cNvSpPr>
          <p:nvPr/>
        </p:nvSpPr>
        <p:spPr>
          <a:xfrm>
            <a:off x="1432258" y="2500456"/>
            <a:ext cx="6396378" cy="1406526"/>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6000" dirty="0" smtClean="0">
                <a:solidFill>
                  <a:srgbClr val="FF0000"/>
                </a:solidFill>
                <a:effectLst>
                  <a:outerShdw blurRad="38100" dist="38100" dir="2700000" algn="tl">
                    <a:srgbClr val="000000">
                      <a:alpha val="43137"/>
                    </a:srgbClr>
                  </a:outerShdw>
                </a:effectLst>
                <a:latin typeface="Atlanta" panose="020B0502020202020204" pitchFamily="34" charset="0"/>
                <a:cs typeface="Aharoni" panose="02010803020104030203" pitchFamily="2" charset="-79"/>
              </a:rPr>
              <a:t>Community Engagement</a:t>
            </a:r>
            <a:endParaRPr lang="en-US" sz="6000" dirty="0">
              <a:solidFill>
                <a:srgbClr val="FF0000"/>
              </a:solidFill>
              <a:effectLst>
                <a:outerShdw blurRad="38100" dist="38100" dir="2700000" algn="tl">
                  <a:srgbClr val="000000">
                    <a:alpha val="43137"/>
                  </a:srgbClr>
                </a:outerShdw>
              </a:effectLst>
              <a:latin typeface="Atlanta" panose="020B0502020202020204" pitchFamily="34" charset="0"/>
              <a:cs typeface="Aharoni" panose="02010803020104030203" pitchFamily="2" charset="-79"/>
            </a:endParaRPr>
          </a:p>
        </p:txBody>
      </p:sp>
      <p:sp>
        <p:nvSpPr>
          <p:cNvPr id="8" name="Title 1"/>
          <p:cNvSpPr txBox="1">
            <a:spLocks/>
          </p:cNvSpPr>
          <p:nvPr/>
        </p:nvSpPr>
        <p:spPr>
          <a:xfrm>
            <a:off x="1432258" y="4544291"/>
            <a:ext cx="6256195" cy="1401478"/>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endParaRPr lang="en-US" sz="2800" dirty="0" smtClean="0">
              <a:solidFill>
                <a:schemeClr val="tx2">
                  <a:lumMod val="75000"/>
                  <a:lumOff val="25000"/>
                </a:schemeClr>
              </a:solidFill>
              <a:latin typeface="Aharoni" panose="02010803020104030203" pitchFamily="2" charset="-79"/>
              <a:cs typeface="Aharoni" panose="02010803020104030203" pitchFamily="2" charset="-79"/>
            </a:endParaRPr>
          </a:p>
          <a:p>
            <a:endParaRPr lang="en-US" sz="2800" dirty="0">
              <a:solidFill>
                <a:schemeClr val="tx2">
                  <a:lumMod val="75000"/>
                  <a:lumOff val="25000"/>
                </a:schemeClr>
              </a:solidFill>
              <a:latin typeface="Aharoni" panose="02010803020104030203" pitchFamily="2" charset="-79"/>
              <a:cs typeface="Aharoni" panose="02010803020104030203" pitchFamily="2" charset="-79"/>
            </a:endParaRPr>
          </a:p>
          <a:p>
            <a:r>
              <a:rPr lang="en-US" sz="2800" dirty="0" err="1" smtClean="0">
                <a:solidFill>
                  <a:schemeClr val="tx2">
                    <a:lumMod val="75000"/>
                    <a:lumOff val="25000"/>
                  </a:schemeClr>
                </a:solidFill>
                <a:latin typeface="Aharoni" panose="02010803020104030203" pitchFamily="2" charset="-79"/>
                <a:cs typeface="Aharoni" panose="02010803020104030203" pitchFamily="2" charset="-79"/>
              </a:rPr>
              <a:t>Mr</a:t>
            </a:r>
            <a:r>
              <a:rPr lang="en-US" sz="2800" dirty="0" smtClean="0">
                <a:solidFill>
                  <a:schemeClr val="tx2">
                    <a:lumMod val="75000"/>
                    <a:lumOff val="25000"/>
                  </a:schemeClr>
                </a:solidFill>
                <a:latin typeface="Aharoni" panose="02010803020104030203" pitchFamily="2" charset="-79"/>
                <a:cs typeface="Aharoni" panose="02010803020104030203" pitchFamily="2" charset="-79"/>
              </a:rPr>
              <a:t> Russell Dwyer</a:t>
            </a:r>
          </a:p>
          <a:p>
            <a:r>
              <a:rPr lang="en-US" sz="2800" dirty="0" smtClean="0">
                <a:solidFill>
                  <a:schemeClr val="tx2">
                    <a:lumMod val="75000"/>
                    <a:lumOff val="25000"/>
                  </a:schemeClr>
                </a:solidFill>
                <a:latin typeface="Aharoni" panose="02010803020104030203" pitchFamily="2" charset="-79"/>
                <a:cs typeface="Aharoni" panose="02010803020104030203" pitchFamily="2" charset="-79"/>
              </a:rPr>
              <a:t>Head Teacher</a:t>
            </a:r>
          </a:p>
          <a:p>
            <a:endParaRPr lang="en-US" sz="2800" dirty="0">
              <a:solidFill>
                <a:schemeClr val="tx2">
                  <a:lumMod val="75000"/>
                  <a:lumOff val="25000"/>
                </a:schemeClr>
              </a:solidFill>
              <a:latin typeface="Aharoni" panose="02010803020104030203" pitchFamily="2" charset="-79"/>
              <a:cs typeface="Aharoni" panose="02010803020104030203" pitchFamily="2" charset="-79"/>
            </a:endParaRPr>
          </a:p>
          <a:p>
            <a:r>
              <a:rPr lang="en-US" sz="2800" dirty="0" smtClean="0">
                <a:solidFill>
                  <a:schemeClr val="tx2">
                    <a:lumMod val="75000"/>
                    <a:lumOff val="25000"/>
                  </a:schemeClr>
                </a:solidFill>
                <a:latin typeface="+mn-lt"/>
                <a:cs typeface="Aharoni" panose="02010803020104030203" pitchFamily="2" charset="-79"/>
              </a:rPr>
              <a:t>Wednesday, 20</a:t>
            </a:r>
            <a:r>
              <a:rPr lang="en-US" sz="2800" baseline="30000" dirty="0" smtClean="0">
                <a:solidFill>
                  <a:schemeClr val="tx2">
                    <a:lumMod val="75000"/>
                    <a:lumOff val="25000"/>
                  </a:schemeClr>
                </a:solidFill>
                <a:latin typeface="+mn-lt"/>
                <a:cs typeface="Aharoni" panose="02010803020104030203" pitchFamily="2" charset="-79"/>
              </a:rPr>
              <a:t>th</a:t>
            </a:r>
            <a:r>
              <a:rPr lang="en-US" sz="2800" dirty="0" smtClean="0">
                <a:solidFill>
                  <a:schemeClr val="tx2">
                    <a:lumMod val="75000"/>
                    <a:lumOff val="25000"/>
                  </a:schemeClr>
                </a:solidFill>
                <a:latin typeface="+mn-lt"/>
                <a:cs typeface="Aharoni" panose="02010803020104030203" pitchFamily="2" charset="-79"/>
              </a:rPr>
              <a:t> March 2019</a:t>
            </a:r>
            <a:endParaRPr lang="en-US" sz="2800" dirty="0">
              <a:solidFill>
                <a:schemeClr val="tx2">
                  <a:lumMod val="75000"/>
                  <a:lumOff val="25000"/>
                </a:schemeClr>
              </a:solidFill>
              <a:latin typeface="+mn-lt"/>
              <a:cs typeface="Aharoni" panose="02010803020104030203" pitchFamily="2" charset="-79"/>
            </a:endParaRPr>
          </a:p>
        </p:txBody>
      </p:sp>
    </p:spTree>
    <p:extLst>
      <p:ext uri="{BB962C8B-B14F-4D97-AF65-F5344CB8AC3E}">
        <p14:creationId xmlns:p14="http://schemas.microsoft.com/office/powerpoint/2010/main" val="39888972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latin typeface="Aharoni" panose="02010803020104030203" pitchFamily="2" charset="-79"/>
                <a:cs typeface="Aharoni" panose="02010803020104030203" pitchFamily="2" charset="-79"/>
              </a:rPr>
              <a:t>Objectives </a:t>
            </a:r>
            <a:endParaRPr lang="en-US" dirty="0">
              <a:latin typeface="Aharoni" panose="02010803020104030203" pitchFamily="2" charset="-79"/>
              <a:cs typeface="Aharoni" panose="02010803020104030203" pitchFamily="2" charset="-79"/>
            </a:endParaRPr>
          </a:p>
        </p:txBody>
      </p:sp>
      <p:sp>
        <p:nvSpPr>
          <p:cNvPr id="5" name="Content Placeholder 4"/>
          <p:cNvSpPr>
            <a:spLocks noGrp="1"/>
          </p:cNvSpPr>
          <p:nvPr>
            <p:ph idx="1"/>
          </p:nvPr>
        </p:nvSpPr>
        <p:spPr>
          <a:xfrm>
            <a:off x="549275" y="1444532"/>
            <a:ext cx="8042276" cy="4343400"/>
          </a:xfrm>
        </p:spPr>
        <p:txBody>
          <a:bodyPr>
            <a:normAutofit lnSpcReduction="10000"/>
          </a:bodyPr>
          <a:lstStyle/>
          <a:p>
            <a:endParaRPr lang="en-US" dirty="0" smtClean="0"/>
          </a:p>
          <a:p>
            <a:r>
              <a:rPr lang="en-US" dirty="0" smtClean="0">
                <a:latin typeface="Atlanta" panose="020B0502020202020204" pitchFamily="34" charset="0"/>
              </a:rPr>
              <a:t>To </a:t>
            </a:r>
            <a:r>
              <a:rPr lang="en-US" dirty="0" err="1" smtClean="0">
                <a:latin typeface="Atlanta" panose="020B0502020202020204" pitchFamily="34" charset="0"/>
              </a:rPr>
              <a:t>recognise</a:t>
            </a:r>
            <a:r>
              <a:rPr lang="en-US" dirty="0" smtClean="0">
                <a:latin typeface="Atlanta" panose="020B0502020202020204" pitchFamily="34" charset="0"/>
              </a:rPr>
              <a:t> that communities vary, as do their needs and therefore schools need to fully  understand the communities they serve </a:t>
            </a:r>
          </a:p>
          <a:p>
            <a:r>
              <a:rPr lang="en-US" dirty="0" smtClean="0">
                <a:latin typeface="Atlanta" panose="020B0502020202020204" pitchFamily="34" charset="0"/>
              </a:rPr>
              <a:t>To understand that purposeful engagement in the community can have a hugely positive impact on pupil well being and academic progress</a:t>
            </a:r>
          </a:p>
          <a:p>
            <a:r>
              <a:rPr lang="en-US" dirty="0" smtClean="0">
                <a:latin typeface="Atlanta" panose="020B0502020202020204" pitchFamily="34" charset="0"/>
              </a:rPr>
              <a:t>To consider ways in which community engagement can be incorporated into the life of a school in order to impact positively on pupils</a:t>
            </a:r>
          </a:p>
          <a:p>
            <a:endParaRPr lang="en-US" dirty="0" smtClean="0">
              <a:latin typeface="Atlanta" panose="020B0502020202020204" pitchFamily="34" charset="0"/>
            </a:endParaRPr>
          </a:p>
        </p:txBody>
      </p:sp>
    </p:spTree>
    <p:extLst>
      <p:ext uri="{BB962C8B-B14F-4D97-AF65-F5344CB8AC3E}">
        <p14:creationId xmlns:p14="http://schemas.microsoft.com/office/powerpoint/2010/main" val="14166187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1" name="Picture 9" descr="st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347108" y="410261"/>
            <a:ext cx="1366680" cy="1104703"/>
          </a:xfrm>
          <a:prstGeom prst="rect">
            <a:avLst/>
          </a:prstGeom>
          <a:noFill/>
          <a:ln w="31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3076" name="AutoShape 4" descr="9k="/>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US"/>
          </a:p>
        </p:txBody>
      </p:sp>
      <p:sp>
        <p:nvSpPr>
          <p:cNvPr id="3082" name="Text Box 10"/>
          <p:cNvSpPr txBox="1">
            <a:spLocks noChangeArrowheads="1"/>
          </p:cNvSpPr>
          <p:nvPr/>
        </p:nvSpPr>
        <p:spPr bwMode="auto">
          <a:xfrm>
            <a:off x="215106" y="243512"/>
            <a:ext cx="8713788" cy="6463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2000" b="1" u="sng" dirty="0">
                <a:solidFill>
                  <a:srgbClr val="CC0000"/>
                </a:solidFill>
              </a:rPr>
              <a:t>St Thomas Community Primary School – </a:t>
            </a:r>
            <a:r>
              <a:rPr lang="en-GB" sz="2000" b="1" u="sng" dirty="0" smtClean="0">
                <a:solidFill>
                  <a:srgbClr val="CC0000"/>
                </a:solidFill>
              </a:rPr>
              <a:t>Current </a:t>
            </a:r>
            <a:r>
              <a:rPr lang="en-GB" sz="2000" b="1" u="sng" dirty="0">
                <a:solidFill>
                  <a:srgbClr val="CC0000"/>
                </a:solidFill>
              </a:rPr>
              <a:t>Context</a:t>
            </a:r>
          </a:p>
          <a:p>
            <a:endParaRPr lang="en-GB" sz="2000" b="1" u="sng" dirty="0">
              <a:solidFill>
                <a:srgbClr val="CC0000"/>
              </a:solidFill>
            </a:endParaRPr>
          </a:p>
          <a:p>
            <a:pPr>
              <a:buFontTx/>
              <a:buChar char="•"/>
            </a:pPr>
            <a:r>
              <a:rPr lang="en-GB" sz="2100" dirty="0">
                <a:solidFill>
                  <a:srgbClr val="000099"/>
                </a:solidFill>
              </a:rPr>
              <a:t> </a:t>
            </a:r>
            <a:r>
              <a:rPr lang="en-GB" sz="2100" dirty="0">
                <a:solidFill>
                  <a:srgbClr val="7030A0"/>
                </a:solidFill>
              </a:rPr>
              <a:t>Located in the east of Swansea</a:t>
            </a:r>
          </a:p>
          <a:p>
            <a:pPr>
              <a:buFontTx/>
              <a:buChar char="•"/>
            </a:pPr>
            <a:r>
              <a:rPr lang="en-GB" sz="2100" dirty="0"/>
              <a:t> </a:t>
            </a:r>
            <a:r>
              <a:rPr lang="en-GB" sz="2100" dirty="0" smtClean="0"/>
              <a:t>346 </a:t>
            </a:r>
            <a:r>
              <a:rPr lang="en-GB" sz="2100" dirty="0"/>
              <a:t>full time pupils and </a:t>
            </a:r>
            <a:r>
              <a:rPr lang="en-GB" sz="2100" dirty="0" smtClean="0"/>
              <a:t>58 </a:t>
            </a:r>
            <a:r>
              <a:rPr lang="en-GB" sz="2100" dirty="0"/>
              <a:t>part time nursery </a:t>
            </a:r>
            <a:r>
              <a:rPr lang="en-GB" sz="2100" dirty="0" smtClean="0"/>
              <a:t>pupils</a:t>
            </a:r>
          </a:p>
          <a:p>
            <a:pPr>
              <a:buFontTx/>
              <a:buChar char="•"/>
            </a:pPr>
            <a:r>
              <a:rPr lang="en-GB" sz="2100" dirty="0" smtClean="0">
                <a:solidFill>
                  <a:srgbClr val="7030A0"/>
                </a:solidFill>
              </a:rPr>
              <a:t> </a:t>
            </a:r>
            <a:r>
              <a:rPr lang="en-GB" sz="2100" dirty="0" err="1" smtClean="0">
                <a:solidFill>
                  <a:srgbClr val="7030A0"/>
                </a:solidFill>
              </a:rPr>
              <a:t>Approx</a:t>
            </a:r>
            <a:r>
              <a:rPr lang="en-GB" sz="2100" dirty="0" smtClean="0">
                <a:solidFill>
                  <a:srgbClr val="7030A0"/>
                </a:solidFill>
              </a:rPr>
              <a:t> </a:t>
            </a:r>
            <a:r>
              <a:rPr lang="en-GB" sz="2100" dirty="0">
                <a:solidFill>
                  <a:srgbClr val="7030A0"/>
                </a:solidFill>
              </a:rPr>
              <a:t>50 staff members, Nursery, </a:t>
            </a:r>
            <a:r>
              <a:rPr lang="en-GB" sz="2100" dirty="0" smtClean="0">
                <a:solidFill>
                  <a:srgbClr val="7030A0"/>
                </a:solidFill>
              </a:rPr>
              <a:t>5 FP </a:t>
            </a:r>
            <a:r>
              <a:rPr lang="en-GB" sz="2100" dirty="0">
                <a:solidFill>
                  <a:srgbClr val="7030A0"/>
                </a:solidFill>
              </a:rPr>
              <a:t>classes &amp; 7 KS2 classes</a:t>
            </a:r>
            <a:r>
              <a:rPr lang="en-GB" sz="2100" dirty="0" smtClean="0">
                <a:solidFill>
                  <a:srgbClr val="7030A0"/>
                </a:solidFill>
              </a:rPr>
              <a:t>.</a:t>
            </a:r>
            <a:endParaRPr lang="en-GB" sz="2100" dirty="0">
              <a:solidFill>
                <a:srgbClr val="7030A0"/>
              </a:solidFill>
            </a:endParaRPr>
          </a:p>
          <a:p>
            <a:pPr>
              <a:buFontTx/>
              <a:buChar char="•"/>
            </a:pPr>
            <a:r>
              <a:rPr lang="en-GB" sz="2100" dirty="0">
                <a:solidFill>
                  <a:srgbClr val="7030A0"/>
                </a:solidFill>
              </a:rPr>
              <a:t> </a:t>
            </a:r>
            <a:r>
              <a:rPr lang="en-GB" sz="2100" dirty="0" smtClean="0"/>
              <a:t>51.6% </a:t>
            </a:r>
            <a:r>
              <a:rPr lang="en-GB" sz="2100" dirty="0"/>
              <a:t>of pupils live in the top 30% most deprived areas </a:t>
            </a:r>
          </a:p>
          <a:p>
            <a:r>
              <a:rPr lang="en-GB" sz="2100" dirty="0"/>
              <a:t>  in Wales, as defined by the Welsh Index of Multiple Deprivation, </a:t>
            </a:r>
            <a:r>
              <a:rPr lang="en-GB" sz="2100" dirty="0" smtClean="0"/>
              <a:t>2014  </a:t>
            </a:r>
            <a:endParaRPr lang="en-GB" sz="2100" dirty="0"/>
          </a:p>
          <a:p>
            <a:pPr>
              <a:buFontTx/>
              <a:buChar char="•"/>
            </a:pPr>
            <a:r>
              <a:rPr lang="en-GB" sz="2100" dirty="0">
                <a:solidFill>
                  <a:srgbClr val="7030A0"/>
                </a:solidFill>
              </a:rPr>
              <a:t> </a:t>
            </a:r>
            <a:r>
              <a:rPr lang="en-GB" sz="2100" dirty="0" smtClean="0">
                <a:solidFill>
                  <a:srgbClr val="7030A0"/>
                </a:solidFill>
              </a:rPr>
              <a:t>22.6% of </a:t>
            </a:r>
            <a:r>
              <a:rPr lang="en-GB" sz="2100" dirty="0">
                <a:solidFill>
                  <a:srgbClr val="7030A0"/>
                </a:solidFill>
              </a:rPr>
              <a:t>the whole school population recorded as living in the top 20% </a:t>
            </a:r>
            <a:r>
              <a:rPr lang="en-GB" sz="2100" dirty="0" smtClean="0">
                <a:solidFill>
                  <a:srgbClr val="7030A0"/>
                </a:solidFill>
              </a:rPr>
              <a:t>most </a:t>
            </a:r>
            <a:r>
              <a:rPr lang="en-GB" sz="2100" dirty="0">
                <a:solidFill>
                  <a:srgbClr val="7030A0"/>
                </a:solidFill>
              </a:rPr>
              <a:t>deprived areas in Wales and </a:t>
            </a:r>
            <a:r>
              <a:rPr lang="en-GB" sz="2100" dirty="0" smtClean="0">
                <a:solidFill>
                  <a:srgbClr val="7030A0"/>
                </a:solidFill>
              </a:rPr>
              <a:t>18.2% </a:t>
            </a:r>
            <a:r>
              <a:rPr lang="en-GB" sz="2100" dirty="0">
                <a:solidFill>
                  <a:srgbClr val="7030A0"/>
                </a:solidFill>
              </a:rPr>
              <a:t>in the top 10% most deprived. </a:t>
            </a:r>
          </a:p>
          <a:p>
            <a:pPr>
              <a:buFontTx/>
              <a:buChar char="•"/>
            </a:pPr>
            <a:r>
              <a:rPr lang="en-GB" sz="2100" dirty="0">
                <a:solidFill>
                  <a:srgbClr val="7030A0"/>
                </a:solidFill>
              </a:rPr>
              <a:t> </a:t>
            </a:r>
            <a:r>
              <a:rPr lang="en-GB" sz="2100" dirty="0"/>
              <a:t>Three-year FSM average (</a:t>
            </a:r>
            <a:r>
              <a:rPr lang="en-GB" sz="2100" dirty="0" smtClean="0"/>
              <a:t>2016-18) </a:t>
            </a:r>
            <a:r>
              <a:rPr lang="en-GB" sz="2100" dirty="0"/>
              <a:t>is </a:t>
            </a:r>
            <a:r>
              <a:rPr lang="en-GB" sz="2100" dirty="0" smtClean="0"/>
              <a:t>24.5%. </a:t>
            </a:r>
            <a:r>
              <a:rPr lang="en-GB" sz="2100" i="1" dirty="0" smtClean="0"/>
              <a:t>Level of deprivation has    </a:t>
            </a:r>
          </a:p>
          <a:p>
            <a:r>
              <a:rPr lang="en-GB" sz="2100" i="1" dirty="0"/>
              <a:t> </a:t>
            </a:r>
            <a:r>
              <a:rPr lang="en-GB" sz="2100" i="1" dirty="0" smtClean="0"/>
              <a:t> increased in recent years, while FSM has fallen</a:t>
            </a:r>
          </a:p>
          <a:p>
            <a:pPr>
              <a:buFontTx/>
              <a:buChar char="•"/>
            </a:pPr>
            <a:r>
              <a:rPr lang="en-GB" sz="2100" dirty="0" smtClean="0">
                <a:solidFill>
                  <a:srgbClr val="7030A0"/>
                </a:solidFill>
              </a:rPr>
              <a:t> £87,950 </a:t>
            </a:r>
            <a:r>
              <a:rPr lang="en-GB" sz="2100" dirty="0">
                <a:solidFill>
                  <a:srgbClr val="7030A0"/>
                </a:solidFill>
              </a:rPr>
              <a:t>Pupil </a:t>
            </a:r>
            <a:r>
              <a:rPr lang="en-GB" sz="2100" dirty="0" smtClean="0">
                <a:solidFill>
                  <a:srgbClr val="7030A0"/>
                </a:solidFill>
              </a:rPr>
              <a:t>Development </a:t>
            </a:r>
            <a:r>
              <a:rPr lang="en-GB" sz="2100" dirty="0">
                <a:solidFill>
                  <a:srgbClr val="7030A0"/>
                </a:solidFill>
              </a:rPr>
              <a:t>Grant </a:t>
            </a:r>
            <a:r>
              <a:rPr lang="en-GB" sz="2100" dirty="0" smtClean="0">
                <a:solidFill>
                  <a:srgbClr val="7030A0"/>
                </a:solidFill>
              </a:rPr>
              <a:t>for </a:t>
            </a:r>
            <a:r>
              <a:rPr lang="en-GB" sz="2100" dirty="0">
                <a:solidFill>
                  <a:srgbClr val="7030A0"/>
                </a:solidFill>
              </a:rPr>
              <a:t>the </a:t>
            </a:r>
            <a:r>
              <a:rPr lang="en-GB" sz="2100" dirty="0" smtClean="0">
                <a:solidFill>
                  <a:srgbClr val="7030A0"/>
                </a:solidFill>
              </a:rPr>
              <a:t>2018-19 </a:t>
            </a:r>
            <a:r>
              <a:rPr lang="en-GB" sz="2100" dirty="0">
                <a:solidFill>
                  <a:srgbClr val="7030A0"/>
                </a:solidFill>
              </a:rPr>
              <a:t>financial </a:t>
            </a:r>
            <a:r>
              <a:rPr lang="en-GB" sz="2100" dirty="0" smtClean="0">
                <a:solidFill>
                  <a:srgbClr val="7030A0"/>
                </a:solidFill>
              </a:rPr>
              <a:t>year</a:t>
            </a:r>
          </a:p>
          <a:p>
            <a:pPr>
              <a:buFontTx/>
              <a:buChar char="•"/>
            </a:pPr>
            <a:r>
              <a:rPr lang="en-GB" sz="2100" dirty="0"/>
              <a:t> </a:t>
            </a:r>
            <a:r>
              <a:rPr lang="en-GB" sz="2100" dirty="0" smtClean="0"/>
              <a:t>17% </a:t>
            </a:r>
            <a:r>
              <a:rPr lang="en-GB" sz="2100" dirty="0"/>
              <a:t>EAL and </a:t>
            </a:r>
            <a:r>
              <a:rPr lang="en-GB" sz="2100" dirty="0" smtClean="0"/>
              <a:t>18.7% </a:t>
            </a:r>
            <a:r>
              <a:rPr lang="en-GB" sz="2100" dirty="0"/>
              <a:t>ALN</a:t>
            </a:r>
          </a:p>
          <a:p>
            <a:pPr>
              <a:buFontTx/>
              <a:buChar char="•"/>
            </a:pPr>
            <a:r>
              <a:rPr lang="en-GB" sz="2100" dirty="0">
                <a:solidFill>
                  <a:srgbClr val="7030A0"/>
                </a:solidFill>
              </a:rPr>
              <a:t> </a:t>
            </a:r>
            <a:r>
              <a:rPr lang="en-GB" sz="2100" dirty="0" smtClean="0">
                <a:solidFill>
                  <a:srgbClr val="7030A0"/>
                </a:solidFill>
              </a:rPr>
              <a:t>77.3% </a:t>
            </a:r>
            <a:r>
              <a:rPr lang="en-GB" sz="2100" dirty="0">
                <a:solidFill>
                  <a:srgbClr val="7030A0"/>
                </a:solidFill>
              </a:rPr>
              <a:t>of catchment pupils attend the school. </a:t>
            </a:r>
          </a:p>
          <a:p>
            <a:pPr>
              <a:buFontTx/>
              <a:buChar char="•"/>
            </a:pPr>
            <a:r>
              <a:rPr lang="en-GB" sz="2100" dirty="0">
                <a:solidFill>
                  <a:srgbClr val="7030A0"/>
                </a:solidFill>
              </a:rPr>
              <a:t> </a:t>
            </a:r>
            <a:r>
              <a:rPr lang="en-GB" sz="2100" dirty="0" smtClean="0"/>
              <a:t>38.1% </a:t>
            </a:r>
            <a:r>
              <a:rPr lang="en-GB" sz="2100" dirty="0"/>
              <a:t>of the school population </a:t>
            </a:r>
            <a:r>
              <a:rPr lang="en-GB" sz="2100" dirty="0" smtClean="0"/>
              <a:t>come </a:t>
            </a:r>
            <a:r>
              <a:rPr lang="en-GB" sz="2100" dirty="0"/>
              <a:t>from outside the </a:t>
            </a:r>
            <a:r>
              <a:rPr lang="en-GB" sz="2100" dirty="0" smtClean="0"/>
              <a:t>catchment.</a:t>
            </a:r>
            <a:endParaRPr lang="en-GB" sz="2100" dirty="0"/>
          </a:p>
          <a:p>
            <a:pPr>
              <a:buFontTx/>
              <a:buChar char="•"/>
            </a:pPr>
            <a:r>
              <a:rPr lang="en-GB" sz="2100" dirty="0" smtClean="0">
                <a:solidFill>
                  <a:srgbClr val="7030A0"/>
                </a:solidFill>
              </a:rPr>
              <a:t> Flying Start setting which accommodates </a:t>
            </a:r>
            <a:r>
              <a:rPr lang="en-GB" sz="2100" dirty="0">
                <a:solidFill>
                  <a:srgbClr val="7030A0"/>
                </a:solidFill>
              </a:rPr>
              <a:t>up to </a:t>
            </a:r>
            <a:r>
              <a:rPr lang="en-GB" sz="2100" dirty="0" smtClean="0">
                <a:solidFill>
                  <a:srgbClr val="7030A0"/>
                </a:solidFill>
              </a:rPr>
              <a:t>40, 2-3 year olds.</a:t>
            </a:r>
            <a:endParaRPr lang="en-GB" sz="2000" dirty="0" smtClean="0">
              <a:solidFill>
                <a:srgbClr val="7030A0"/>
              </a:solidFill>
            </a:endParaRPr>
          </a:p>
          <a:p>
            <a:pPr>
              <a:buFontTx/>
              <a:buChar char="•"/>
            </a:pPr>
            <a:r>
              <a:rPr lang="en-GB" sz="2000" dirty="0" smtClean="0">
                <a:solidFill>
                  <a:srgbClr val="7030A0"/>
                </a:solidFill>
              </a:rPr>
              <a:t> </a:t>
            </a:r>
            <a:r>
              <a:rPr lang="en-GB" sz="2000" dirty="0" smtClean="0"/>
              <a:t>Inspected by Estyn in September 2014 and deemed to have good current  </a:t>
            </a:r>
          </a:p>
          <a:p>
            <a:r>
              <a:rPr lang="en-GB" sz="2000" dirty="0"/>
              <a:t> </a:t>
            </a:r>
            <a:r>
              <a:rPr lang="en-GB" sz="2000" dirty="0" smtClean="0"/>
              <a:t> performance and good prospects for improvement </a:t>
            </a:r>
          </a:p>
          <a:p>
            <a:pPr>
              <a:buFontTx/>
              <a:buChar char="•"/>
            </a:pPr>
            <a:r>
              <a:rPr lang="en-GB" sz="2000" dirty="0" smtClean="0">
                <a:solidFill>
                  <a:srgbClr val="7030A0"/>
                </a:solidFill>
              </a:rPr>
              <a:t> Partnerships judged by Estyn to be sector leading – excellent.</a:t>
            </a:r>
          </a:p>
          <a:p>
            <a:pPr>
              <a:buFontTx/>
              <a:buChar char="•"/>
            </a:pPr>
            <a:r>
              <a:rPr lang="en-GB" sz="2000" dirty="0" smtClean="0"/>
              <a:t> National Categorisation - ‘Green’ / Digital Pioneer </a:t>
            </a:r>
            <a:endParaRPr lang="en-GB" dirty="0"/>
          </a:p>
        </p:txBody>
      </p:sp>
    </p:spTree>
    <p:extLst>
      <p:ext uri="{BB962C8B-B14F-4D97-AF65-F5344CB8AC3E}">
        <p14:creationId xmlns:p14="http://schemas.microsoft.com/office/powerpoint/2010/main" val="2767774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AutoShape 4" descr="9k="/>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US"/>
          </a:p>
        </p:txBody>
      </p:sp>
      <p:sp>
        <p:nvSpPr>
          <p:cNvPr id="70662" name="Text Box 6"/>
          <p:cNvSpPr txBox="1">
            <a:spLocks noChangeArrowheads="1"/>
          </p:cNvSpPr>
          <p:nvPr/>
        </p:nvSpPr>
        <p:spPr bwMode="auto">
          <a:xfrm>
            <a:off x="611188" y="981075"/>
            <a:ext cx="8156575"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r>
              <a:rPr lang="en-GB" sz="2800" b="1" i="1" dirty="0">
                <a:solidFill>
                  <a:srgbClr val="CC0000"/>
                </a:solidFill>
                <a:latin typeface="Aharoni" panose="02010803020104030203" pitchFamily="2" charset="-79"/>
                <a:cs typeface="Aharoni" panose="02010803020104030203" pitchFamily="2" charset="-79"/>
              </a:rPr>
              <a:t>Before you can tackle poverty you need to know what it is.</a:t>
            </a:r>
          </a:p>
          <a:p>
            <a:endParaRPr lang="en-GB" altLang="ja-JP" sz="2800" b="1" u="sng" dirty="0">
              <a:solidFill>
                <a:srgbClr val="CC0000"/>
              </a:solidFill>
              <a:latin typeface="Atlanta" charset="0"/>
            </a:endParaRPr>
          </a:p>
          <a:p>
            <a:r>
              <a:rPr lang="ja-JP" altLang="en-GB" sz="2800" dirty="0" smtClean="0">
                <a:latin typeface="Arial"/>
              </a:rPr>
              <a:t>‘</a:t>
            </a:r>
            <a:r>
              <a:rPr lang="en-GB" sz="2800" dirty="0"/>
              <a:t>It often seems that if you put five academics (or policy makers) in a room you would get at least six different definitions of poverty.</a:t>
            </a:r>
            <a:r>
              <a:rPr lang="ja-JP" altLang="en-GB" sz="2800" dirty="0">
                <a:latin typeface="Arial"/>
              </a:rPr>
              <a:t>’</a:t>
            </a:r>
            <a:endParaRPr lang="en-GB" sz="2800" dirty="0"/>
          </a:p>
          <a:p>
            <a:endParaRPr lang="en-GB" sz="2400" dirty="0"/>
          </a:p>
          <a:p>
            <a:r>
              <a:rPr lang="en-GB" sz="2400" i="1" dirty="0"/>
              <a:t>The Concept and Measurement of Poverty</a:t>
            </a:r>
          </a:p>
          <a:p>
            <a:endParaRPr lang="en-GB" sz="2400" i="1" dirty="0"/>
          </a:p>
          <a:p>
            <a:r>
              <a:rPr lang="en-GB" dirty="0"/>
              <a:t>David Gordon, Professor of Social Justice and Director of the Townsend Centre for International Poverty Research, University of Bristol, 2006</a:t>
            </a:r>
          </a:p>
          <a:p>
            <a:endParaRPr lang="en-GB" sz="2400" dirty="0"/>
          </a:p>
          <a:p>
            <a:endParaRPr lang="en-GB" b="1" dirty="0"/>
          </a:p>
          <a:p>
            <a:endParaRPr lang="en-GB" sz="2400" dirty="0"/>
          </a:p>
        </p:txBody>
      </p:sp>
    </p:spTree>
    <p:extLst>
      <p:ext uri="{BB962C8B-B14F-4D97-AF65-F5344CB8AC3E}">
        <p14:creationId xmlns:p14="http://schemas.microsoft.com/office/powerpoint/2010/main" val="137830837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AutoShape 4" descr="9k="/>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US"/>
          </a:p>
        </p:txBody>
      </p:sp>
      <p:sp>
        <p:nvSpPr>
          <p:cNvPr id="70662" name="Text Box 6"/>
          <p:cNvSpPr txBox="1">
            <a:spLocks noChangeArrowheads="1"/>
          </p:cNvSpPr>
          <p:nvPr/>
        </p:nvSpPr>
        <p:spPr bwMode="auto">
          <a:xfrm>
            <a:off x="341312" y="371475"/>
            <a:ext cx="8156575" cy="7386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altLang="en-US" sz="2400" b="1" u="sng" dirty="0">
                <a:latin typeface="Arial" panose="020B0604020202020204" pitchFamily="34" charset="0"/>
                <a:cs typeface="Arial" panose="020B0604020202020204" pitchFamily="34" charset="0"/>
              </a:rPr>
              <a:t>Child poverty definition change ‘put on hold’ </a:t>
            </a:r>
          </a:p>
          <a:p>
            <a:endParaRPr lang="en-GB" altLang="en-US" sz="2400" b="1"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‘At the moment children are said to be in poverty if they live in a household with an income less than 60% of the national average. This means that if there is a recession, for example, the average household income figure could fall, so fewer children are judged to be in poverty, even though their circumstances have not changed.’ </a:t>
            </a:r>
          </a:p>
          <a:p>
            <a:r>
              <a:rPr lang="en-GB" altLang="en-US" sz="2400" b="1" dirty="0" smtClean="0">
                <a:latin typeface="Arial" panose="020B0604020202020204" pitchFamily="34" charset="0"/>
                <a:cs typeface="Arial" panose="020B0604020202020204" pitchFamily="34" charset="0"/>
              </a:rPr>
              <a:t>BBC </a:t>
            </a:r>
            <a:r>
              <a:rPr lang="en-GB" altLang="en-US" sz="2400" b="1" dirty="0">
                <a:latin typeface="Arial" panose="020B0604020202020204" pitchFamily="34" charset="0"/>
                <a:cs typeface="Arial" panose="020B0604020202020204" pitchFamily="34" charset="0"/>
              </a:rPr>
              <a:t>news website - 27 February 2014</a:t>
            </a:r>
            <a:r>
              <a:rPr lang="en-GB" altLang="en-US" sz="2400" dirty="0">
                <a:latin typeface="Arial" panose="020B0604020202020204" pitchFamily="34" charset="0"/>
                <a:cs typeface="Arial" panose="020B0604020202020204" pitchFamily="34" charset="0"/>
              </a:rPr>
              <a:t> </a:t>
            </a:r>
            <a:endParaRPr lang="en-GB" altLang="en-US" sz="2400" dirty="0" smtClean="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r>
              <a:rPr lang="en-GB" sz="2400" b="1" u="sng" dirty="0">
                <a:latin typeface="Arial" panose="020B0604020202020204" pitchFamily="34" charset="0"/>
                <a:cs typeface="Arial" panose="020B0604020202020204" pitchFamily="34" charset="0"/>
              </a:rPr>
              <a:t>Child poverty definition to be </a:t>
            </a:r>
            <a:r>
              <a:rPr lang="en-GB" sz="2400" b="1" u="sng" dirty="0" smtClean="0">
                <a:latin typeface="Arial" panose="020B0604020202020204" pitchFamily="34" charset="0"/>
                <a:cs typeface="Arial" panose="020B0604020202020204" pitchFamily="34" charset="0"/>
              </a:rPr>
              <a:t>changed</a:t>
            </a:r>
          </a:p>
          <a:p>
            <a:endParaRPr lang="en-GB" sz="2400" b="1" dirty="0">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Will now, ‘include </a:t>
            </a:r>
            <a:r>
              <a:rPr lang="en-GB" sz="2400" dirty="0">
                <a:latin typeface="Arial" panose="020B0604020202020204" pitchFamily="34" charset="0"/>
                <a:cs typeface="Arial" panose="020B0604020202020204" pitchFamily="34" charset="0"/>
              </a:rPr>
              <a:t>factors such as educational achievement and living in workless households as well as income</a:t>
            </a:r>
            <a:r>
              <a:rPr lang="en-GB" sz="2400" dirty="0" smtClean="0">
                <a:latin typeface="Arial" panose="020B0604020202020204" pitchFamily="34" charset="0"/>
                <a:cs typeface="Arial" panose="020B0604020202020204" pitchFamily="34" charset="0"/>
              </a:rPr>
              <a:t>.’</a:t>
            </a:r>
            <a:endParaRPr lang="en-GB" sz="2400" b="1" dirty="0">
              <a:latin typeface="Arial" panose="020B0604020202020204" pitchFamily="34" charset="0"/>
              <a:cs typeface="Arial" panose="020B0604020202020204" pitchFamily="34" charset="0"/>
            </a:endParaRPr>
          </a:p>
          <a:p>
            <a:r>
              <a:rPr lang="en-GB" altLang="en-US" sz="2400" b="1" dirty="0" smtClean="0">
                <a:latin typeface="Arial" panose="020B0604020202020204" pitchFamily="34" charset="0"/>
                <a:cs typeface="Arial" panose="020B0604020202020204" pitchFamily="34" charset="0"/>
              </a:rPr>
              <a:t>BBC </a:t>
            </a:r>
            <a:r>
              <a:rPr lang="en-GB" altLang="en-US" sz="2400" b="1" dirty="0">
                <a:latin typeface="Arial" panose="020B0604020202020204" pitchFamily="34" charset="0"/>
                <a:cs typeface="Arial" panose="020B0604020202020204" pitchFamily="34" charset="0"/>
              </a:rPr>
              <a:t>news website </a:t>
            </a:r>
            <a:r>
              <a:rPr lang="en-GB" altLang="en-US" sz="2400" b="1" dirty="0" smtClean="0">
                <a:latin typeface="Arial" panose="020B0604020202020204" pitchFamily="34" charset="0"/>
                <a:cs typeface="Arial" panose="020B0604020202020204" pitchFamily="34" charset="0"/>
              </a:rPr>
              <a:t>– 1 July 2015</a:t>
            </a:r>
            <a:r>
              <a:rPr lang="en-GB" altLang="en-US" sz="2400" dirty="0" smtClean="0">
                <a:latin typeface="Arial" panose="020B0604020202020204" pitchFamily="34" charset="0"/>
                <a:cs typeface="Arial" panose="020B0604020202020204" pitchFamily="34" charset="0"/>
              </a:rPr>
              <a:t> </a:t>
            </a:r>
            <a:endParaRPr lang="en-GB" altLang="en-US" sz="2400" dirty="0">
              <a:latin typeface="Arial" panose="020B0604020202020204" pitchFamily="34" charset="0"/>
              <a:cs typeface="Arial" panose="020B0604020202020204" pitchFamily="34" charset="0"/>
            </a:endParaRPr>
          </a:p>
          <a:p>
            <a:endParaRPr lang="en-GB" sz="2400" dirty="0"/>
          </a:p>
          <a:p>
            <a:endParaRPr lang="en-GB" altLang="en-US" sz="2400" dirty="0"/>
          </a:p>
          <a:p>
            <a:endParaRPr lang="en-GB" sz="2400" dirty="0"/>
          </a:p>
          <a:p>
            <a:endParaRPr lang="en-GB" b="1" dirty="0"/>
          </a:p>
          <a:p>
            <a:endParaRPr lang="en-GB" sz="2400" dirty="0"/>
          </a:p>
        </p:txBody>
      </p:sp>
    </p:spTree>
    <p:extLst>
      <p:ext uri="{BB962C8B-B14F-4D97-AF65-F5344CB8AC3E}">
        <p14:creationId xmlns:p14="http://schemas.microsoft.com/office/powerpoint/2010/main" val="7266812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9080" y="317420"/>
            <a:ext cx="8488680" cy="6340197"/>
          </a:xfrm>
          <a:prstGeom prst="rect">
            <a:avLst/>
          </a:prstGeom>
        </p:spPr>
        <p:txBody>
          <a:bodyPr wrap="square">
            <a:spAutoFit/>
          </a:bodyPr>
          <a:lstStyle/>
          <a:p>
            <a:r>
              <a:rPr lang="en-GB" sz="2400" dirty="0" smtClean="0">
                <a:latin typeface="Atlanta" panose="020B0502020202020204" pitchFamily="34" charset="0"/>
              </a:rPr>
              <a:t>‘How </a:t>
            </a:r>
            <a:r>
              <a:rPr lang="en-GB" sz="2400" dirty="0">
                <a:latin typeface="Atlanta" panose="020B0502020202020204" pitchFamily="34" charset="0"/>
              </a:rPr>
              <a:t>many children are currently living in poverty in the UK</a:t>
            </a:r>
            <a:r>
              <a:rPr lang="en-GB" sz="2400" dirty="0" smtClean="0">
                <a:latin typeface="Atlanta" panose="020B0502020202020204" pitchFamily="34" charset="0"/>
              </a:rPr>
              <a:t>?</a:t>
            </a:r>
          </a:p>
          <a:p>
            <a:endParaRPr lang="en-GB" sz="2400" dirty="0">
              <a:latin typeface="Atlanta" panose="020B0502020202020204" pitchFamily="34" charset="0"/>
            </a:endParaRPr>
          </a:p>
          <a:p>
            <a:pPr marL="457200" indent="-457200">
              <a:buFont typeface="Arial" panose="020B0604020202020204" pitchFamily="34" charset="0"/>
              <a:buChar char="•"/>
            </a:pPr>
            <a:r>
              <a:rPr lang="en-GB" sz="2400" dirty="0">
                <a:latin typeface="Atlanta" panose="020B0502020202020204" pitchFamily="34" charset="0"/>
              </a:rPr>
              <a:t>Four million. Almost a third of children in the UK live in poverty – that’s around nine in the average </a:t>
            </a:r>
            <a:r>
              <a:rPr lang="en-GB" sz="2400" dirty="0" smtClean="0">
                <a:latin typeface="Atlanta" panose="020B0502020202020204" pitchFamily="34" charset="0"/>
              </a:rPr>
              <a:t>classroom.</a:t>
            </a:r>
          </a:p>
          <a:p>
            <a:pPr marL="457200" indent="-457200">
              <a:buFont typeface="Arial" panose="020B0604020202020204" pitchFamily="34" charset="0"/>
              <a:buChar char="•"/>
            </a:pPr>
            <a:r>
              <a:rPr lang="en-GB" sz="2400" dirty="0" smtClean="0">
                <a:latin typeface="Atlanta" panose="020B0502020202020204" pitchFamily="34" charset="0"/>
              </a:rPr>
              <a:t>The </a:t>
            </a:r>
            <a:r>
              <a:rPr lang="en-GB" sz="2400" dirty="0">
                <a:latin typeface="Atlanta" panose="020B0502020202020204" pitchFamily="34" charset="0"/>
              </a:rPr>
              <a:t>situation is getting worse, with the number set to rise to five million by </a:t>
            </a:r>
            <a:r>
              <a:rPr lang="en-GB" sz="2400" dirty="0" smtClean="0">
                <a:latin typeface="Atlanta" panose="020B0502020202020204" pitchFamily="34" charset="0"/>
              </a:rPr>
              <a:t>2020.</a:t>
            </a:r>
          </a:p>
          <a:p>
            <a:pPr marL="457200" indent="-457200">
              <a:buFont typeface="Arial" panose="020B0604020202020204" pitchFamily="34" charset="0"/>
              <a:buChar char="•"/>
            </a:pPr>
            <a:r>
              <a:rPr lang="en-GB" sz="2400" dirty="0" smtClean="0">
                <a:latin typeface="Atlanta" panose="020B0502020202020204" pitchFamily="34" charset="0"/>
              </a:rPr>
              <a:t>Shockingly</a:t>
            </a:r>
            <a:r>
              <a:rPr lang="en-GB" sz="2400" dirty="0">
                <a:latin typeface="Atlanta" panose="020B0502020202020204" pitchFamily="34" charset="0"/>
              </a:rPr>
              <a:t>, two thirds of children living in poverty have at least one parent in </a:t>
            </a:r>
            <a:r>
              <a:rPr lang="en-GB" sz="2400" dirty="0" smtClean="0">
                <a:latin typeface="Atlanta" panose="020B0502020202020204" pitchFamily="34" charset="0"/>
              </a:rPr>
              <a:t>work.</a:t>
            </a:r>
          </a:p>
          <a:p>
            <a:pPr marL="457200" indent="-457200">
              <a:buFont typeface="Arial" panose="020B0604020202020204" pitchFamily="34" charset="0"/>
              <a:buChar char="•"/>
            </a:pPr>
            <a:r>
              <a:rPr lang="en-GB" sz="2400" dirty="0" smtClean="0">
                <a:latin typeface="Atlanta" panose="020B0502020202020204" pitchFamily="34" charset="0"/>
              </a:rPr>
              <a:t>Thousands </a:t>
            </a:r>
            <a:r>
              <a:rPr lang="en-GB" sz="2400" dirty="0">
                <a:latin typeface="Atlanta" panose="020B0502020202020204" pitchFamily="34" charset="0"/>
              </a:rPr>
              <a:t>more families are living on the cusp of the poverty line. One unexpected setback - like redundancy or illness - could push them into the poverty trap</a:t>
            </a:r>
            <a:r>
              <a:rPr lang="en-GB" sz="2400" dirty="0" smtClean="0">
                <a:latin typeface="Atlanta" panose="020B0502020202020204" pitchFamily="34" charset="0"/>
              </a:rPr>
              <a:t>.’</a:t>
            </a:r>
          </a:p>
          <a:p>
            <a:endParaRPr lang="en-GB" sz="3000" dirty="0">
              <a:latin typeface="Atlanta" panose="020B0502020202020204" pitchFamily="34" charset="0"/>
            </a:endParaRPr>
          </a:p>
          <a:p>
            <a:r>
              <a:rPr lang="en-GB" sz="2000" dirty="0">
                <a:latin typeface="Atlanta" panose="020B0502020202020204" pitchFamily="34" charset="0"/>
              </a:rPr>
              <a:t>https://www.childrenssociety.org.uk/what-we-do/our-work/ending-child-poverty/what-is-child-poverty</a:t>
            </a:r>
          </a:p>
        </p:txBody>
      </p:sp>
    </p:spTree>
    <p:extLst>
      <p:ext uri="{BB962C8B-B14F-4D97-AF65-F5344CB8AC3E}">
        <p14:creationId xmlns:p14="http://schemas.microsoft.com/office/powerpoint/2010/main" val="19941911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8" name="AutoShape 4" descr="9k="/>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US"/>
          </a:p>
        </p:txBody>
      </p:sp>
      <p:sp>
        <p:nvSpPr>
          <p:cNvPr id="67590" name="Text Box 6"/>
          <p:cNvSpPr txBox="1">
            <a:spLocks noChangeArrowheads="1"/>
          </p:cNvSpPr>
          <p:nvPr/>
        </p:nvSpPr>
        <p:spPr bwMode="auto">
          <a:xfrm>
            <a:off x="156378" y="203379"/>
            <a:ext cx="8964612" cy="64325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r>
              <a:rPr lang="en-GB" sz="2800" b="1" u="sng" dirty="0">
                <a:solidFill>
                  <a:srgbClr val="CC0000"/>
                </a:solidFill>
                <a:latin typeface="Aharoni" panose="02010803020104030203" pitchFamily="2" charset="-79"/>
                <a:cs typeface="Aharoni" panose="02010803020104030203" pitchFamily="2" charset="-79"/>
              </a:rPr>
              <a:t>What is poverty? – Our </a:t>
            </a:r>
            <a:r>
              <a:rPr lang="en-GB" sz="2800" b="1" u="sng" dirty="0" smtClean="0">
                <a:solidFill>
                  <a:srgbClr val="CC0000"/>
                </a:solidFill>
                <a:latin typeface="Aharoni" panose="02010803020104030203" pitchFamily="2" charset="-79"/>
                <a:cs typeface="Aharoni" panose="02010803020104030203" pitchFamily="2" charset="-79"/>
              </a:rPr>
              <a:t>perspective</a:t>
            </a:r>
            <a:endParaRPr lang="en-GB" sz="2800" b="1" u="sng" dirty="0">
              <a:solidFill>
                <a:srgbClr val="CC0000"/>
              </a:solidFill>
              <a:latin typeface="Aharoni" panose="02010803020104030203" pitchFamily="2" charset="-79"/>
              <a:cs typeface="Aharoni" panose="02010803020104030203" pitchFamily="2" charset="-79"/>
            </a:endParaRPr>
          </a:p>
          <a:p>
            <a:pPr>
              <a:buFontTx/>
              <a:buChar char="•"/>
            </a:pPr>
            <a:r>
              <a:rPr lang="en-GB" sz="2400" b="1" dirty="0"/>
              <a:t> Lack of finances</a:t>
            </a:r>
            <a:r>
              <a:rPr lang="en-GB" sz="2400" dirty="0"/>
              <a:t> – low income, </a:t>
            </a:r>
            <a:r>
              <a:rPr lang="en-GB" sz="2400" dirty="0" err="1"/>
              <a:t>ongoing</a:t>
            </a:r>
            <a:r>
              <a:rPr lang="en-GB" sz="2400" dirty="0"/>
              <a:t> money </a:t>
            </a:r>
            <a:r>
              <a:rPr lang="en-GB" sz="2400" dirty="0" smtClean="0"/>
              <a:t>concerns</a:t>
            </a:r>
          </a:p>
          <a:p>
            <a:endParaRPr lang="en-GB" sz="2400" dirty="0"/>
          </a:p>
          <a:p>
            <a:pPr>
              <a:buFontTx/>
              <a:buChar char="•"/>
            </a:pPr>
            <a:r>
              <a:rPr lang="en-GB" sz="2400" b="1" dirty="0"/>
              <a:t> Lack of knowledge/skills</a:t>
            </a:r>
            <a:r>
              <a:rPr lang="en-GB" sz="2400" dirty="0"/>
              <a:t> – poor education, lack of            </a:t>
            </a:r>
          </a:p>
          <a:p>
            <a:r>
              <a:rPr lang="en-GB" sz="2400" dirty="0" smtClean="0"/>
              <a:t>  appropriate </a:t>
            </a:r>
            <a:r>
              <a:rPr lang="en-GB" sz="2400" dirty="0"/>
              <a:t>role models, </a:t>
            </a:r>
            <a:r>
              <a:rPr lang="en-GB" sz="2400" dirty="0" smtClean="0"/>
              <a:t>lack of resources</a:t>
            </a:r>
            <a:r>
              <a:rPr lang="en-GB" sz="2400" dirty="0"/>
              <a:t>, lack of </a:t>
            </a:r>
            <a:r>
              <a:rPr lang="en-GB" sz="2400" dirty="0" smtClean="0"/>
              <a:t>training</a:t>
            </a:r>
          </a:p>
          <a:p>
            <a:endParaRPr lang="en-GB" sz="2400" dirty="0"/>
          </a:p>
          <a:p>
            <a:pPr>
              <a:buFontTx/>
              <a:buChar char="•"/>
            </a:pPr>
            <a:r>
              <a:rPr lang="en-GB" sz="2400" b="1" dirty="0"/>
              <a:t> Lack of experiences</a:t>
            </a:r>
            <a:r>
              <a:rPr lang="en-GB" sz="2400" dirty="0"/>
              <a:t> – limited activities in and out of the </a:t>
            </a:r>
          </a:p>
          <a:p>
            <a:r>
              <a:rPr lang="en-GB" sz="2400" dirty="0" smtClean="0"/>
              <a:t>  community</a:t>
            </a:r>
          </a:p>
          <a:p>
            <a:endParaRPr lang="en-GB" sz="2400" dirty="0"/>
          </a:p>
          <a:p>
            <a:pPr>
              <a:buFontTx/>
              <a:buChar char="•"/>
            </a:pPr>
            <a:r>
              <a:rPr lang="en-GB" sz="2400" b="1" dirty="0"/>
              <a:t> Lack of opportunity</a:t>
            </a:r>
            <a:r>
              <a:rPr lang="en-GB" sz="2400" dirty="0"/>
              <a:t> – limited services, jobs, future </a:t>
            </a:r>
            <a:r>
              <a:rPr lang="en-GB" sz="2400" dirty="0" smtClean="0"/>
              <a:t>prospects</a:t>
            </a:r>
          </a:p>
          <a:p>
            <a:endParaRPr lang="en-GB" sz="2400" dirty="0"/>
          </a:p>
          <a:p>
            <a:pPr>
              <a:buFontTx/>
              <a:buChar char="•"/>
            </a:pPr>
            <a:r>
              <a:rPr lang="en-GB" sz="2400" b="1" dirty="0"/>
              <a:t> Lack of hope</a:t>
            </a:r>
            <a:r>
              <a:rPr lang="en-GB" sz="2400" dirty="0"/>
              <a:t> – unstable lives, belief of a perpetual downward  </a:t>
            </a:r>
            <a:r>
              <a:rPr lang="en-GB" sz="2400" dirty="0" smtClean="0"/>
              <a:t>   </a:t>
            </a:r>
          </a:p>
          <a:p>
            <a:r>
              <a:rPr lang="en-GB" sz="2400" dirty="0" smtClean="0"/>
              <a:t>  spiral</a:t>
            </a:r>
            <a:r>
              <a:rPr lang="en-GB" sz="2400" dirty="0"/>
              <a:t>, </a:t>
            </a:r>
            <a:r>
              <a:rPr lang="en-GB" sz="2400" dirty="0" smtClean="0"/>
              <a:t>depression</a:t>
            </a:r>
          </a:p>
          <a:p>
            <a:endParaRPr lang="en-GB" sz="2400" dirty="0"/>
          </a:p>
          <a:p>
            <a:pPr>
              <a:buFontTx/>
              <a:buChar char="•"/>
            </a:pPr>
            <a:r>
              <a:rPr lang="en-GB" sz="2400" b="1" dirty="0"/>
              <a:t> Lack of ambition</a:t>
            </a:r>
            <a:r>
              <a:rPr lang="en-GB" sz="2400" dirty="0"/>
              <a:t> – content with circumstances</a:t>
            </a:r>
            <a:r>
              <a:rPr lang="en-GB" sz="2400" dirty="0" smtClean="0"/>
              <a:t>, </a:t>
            </a:r>
            <a:r>
              <a:rPr lang="en-GB" sz="2400" dirty="0"/>
              <a:t>unaware of </a:t>
            </a:r>
            <a:endParaRPr lang="en-GB" sz="2400" dirty="0" smtClean="0"/>
          </a:p>
          <a:p>
            <a:r>
              <a:rPr lang="en-GB" sz="2400" dirty="0"/>
              <a:t> </a:t>
            </a:r>
            <a:r>
              <a:rPr lang="en-GB" sz="2400" dirty="0" smtClean="0"/>
              <a:t> possibilities</a:t>
            </a:r>
            <a:endParaRPr lang="en-GB" sz="2400" dirty="0"/>
          </a:p>
          <a:p>
            <a:endParaRPr lang="en-GB" sz="2400" dirty="0"/>
          </a:p>
        </p:txBody>
      </p:sp>
    </p:spTree>
    <p:extLst>
      <p:ext uri="{BB962C8B-B14F-4D97-AF65-F5344CB8AC3E}">
        <p14:creationId xmlns:p14="http://schemas.microsoft.com/office/powerpoint/2010/main" val="109734657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Image result for think pair shar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6202680" y="2675779"/>
            <a:ext cx="2743200" cy="2178794"/>
          </a:xfrm>
          <a:prstGeom prst="rect">
            <a:avLst/>
          </a:prstGeom>
          <a:noFill/>
          <a:extLst>
            <a:ext uri="{909E8E84-426E-40DD-AFC4-6F175D3DCCD1}">
              <a14:hiddenFill xmlns:a14="http://schemas.microsoft.com/office/drawing/2010/main">
                <a:solidFill>
                  <a:srgbClr val="FFFFFF"/>
                </a:solidFill>
              </a14:hiddenFill>
            </a:ext>
          </a:extLst>
        </p:spPr>
      </p:pic>
      <p:sp>
        <p:nvSpPr>
          <p:cNvPr id="5" name="Title 3"/>
          <p:cNvSpPr txBox="1">
            <a:spLocks/>
          </p:cNvSpPr>
          <p:nvPr/>
        </p:nvSpPr>
        <p:spPr>
          <a:xfrm>
            <a:off x="549275" y="3765176"/>
            <a:ext cx="8042276" cy="1336956"/>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endParaRPr lang="en-US" dirty="0">
              <a:latin typeface="Aharoni" panose="02010803020104030203" pitchFamily="2" charset="-79"/>
              <a:cs typeface="Aharoni" panose="02010803020104030203" pitchFamily="2" charset="-79"/>
            </a:endParaRPr>
          </a:p>
        </p:txBody>
      </p:sp>
      <p:sp>
        <p:nvSpPr>
          <p:cNvPr id="6" name="Title 3"/>
          <p:cNvSpPr>
            <a:spLocks noGrp="1"/>
          </p:cNvSpPr>
          <p:nvPr>
            <p:ph type="title"/>
          </p:nvPr>
        </p:nvSpPr>
        <p:spPr>
          <a:xfrm>
            <a:off x="549275" y="442856"/>
            <a:ext cx="8042276" cy="1336956"/>
          </a:xfrm>
        </p:spPr>
        <p:txBody>
          <a:bodyPr/>
          <a:lstStyle/>
          <a:p>
            <a:r>
              <a:rPr lang="en-US" sz="3500" dirty="0" smtClean="0">
                <a:latin typeface="Aharoni" panose="02010803020104030203" pitchFamily="2" charset="-79"/>
                <a:cs typeface="Aharoni" panose="02010803020104030203" pitchFamily="2" charset="-79"/>
              </a:rPr>
              <a:t>As a pupil, what did your own school do for the community it served? </a:t>
            </a:r>
            <a:endParaRPr lang="en-US" sz="3500" dirty="0">
              <a:latin typeface="Aharoni" panose="02010803020104030203" pitchFamily="2" charset="-79"/>
              <a:cs typeface="Aharoni" panose="02010803020104030203" pitchFamily="2" charset="-79"/>
            </a:endParaRPr>
          </a:p>
        </p:txBody>
      </p:sp>
      <p:sp>
        <p:nvSpPr>
          <p:cNvPr id="4" name="TextBox 3"/>
          <p:cNvSpPr txBox="1"/>
          <p:nvPr/>
        </p:nvSpPr>
        <p:spPr>
          <a:xfrm>
            <a:off x="228600" y="1944184"/>
            <a:ext cx="8198486" cy="5847755"/>
          </a:xfrm>
          <a:prstGeom prst="rect">
            <a:avLst/>
          </a:prstGeom>
          <a:noFill/>
        </p:spPr>
        <p:txBody>
          <a:bodyPr wrap="square" rtlCol="0">
            <a:spAutoFit/>
          </a:bodyPr>
          <a:lstStyle/>
          <a:p>
            <a:pPr marL="285750" indent="-285750">
              <a:buFont typeface="Arial" panose="020B0604020202020204" pitchFamily="34" charset="0"/>
              <a:buChar char="•"/>
            </a:pPr>
            <a:r>
              <a:rPr lang="en-GB" sz="2800" dirty="0" smtClean="0"/>
              <a:t>Was there any engagement?</a:t>
            </a:r>
          </a:p>
          <a:p>
            <a:pPr marL="285750" indent="-285750">
              <a:buFont typeface="Arial" panose="020B0604020202020204" pitchFamily="34" charset="0"/>
              <a:buChar char="•"/>
            </a:pPr>
            <a:r>
              <a:rPr lang="en-GB" sz="2800" dirty="0" smtClean="0"/>
              <a:t>If there was engagement:</a:t>
            </a:r>
          </a:p>
          <a:p>
            <a:pPr marL="742950" lvl="1" indent="-285750">
              <a:buFont typeface="Arial" panose="020B0604020202020204" pitchFamily="34" charset="0"/>
              <a:buChar char="•"/>
            </a:pPr>
            <a:r>
              <a:rPr lang="en-GB" sz="2800" dirty="0"/>
              <a:t>d</a:t>
            </a:r>
            <a:r>
              <a:rPr lang="en-GB" sz="2800" dirty="0" smtClean="0"/>
              <a:t>id you get involved?</a:t>
            </a:r>
          </a:p>
          <a:p>
            <a:pPr marL="742950" lvl="1" indent="-285750">
              <a:buFont typeface="Arial" panose="020B0604020202020204" pitchFamily="34" charset="0"/>
              <a:buChar char="•"/>
            </a:pPr>
            <a:r>
              <a:rPr lang="en-GB" sz="2800" dirty="0" smtClean="0"/>
              <a:t>how did that make you feel?</a:t>
            </a:r>
          </a:p>
          <a:p>
            <a:pPr marL="742950" lvl="1" indent="-285750">
              <a:buFont typeface="Arial" panose="020B0604020202020204" pitchFamily="34" charset="0"/>
              <a:buChar char="•"/>
            </a:pPr>
            <a:r>
              <a:rPr lang="en-GB" sz="2800" dirty="0" smtClean="0"/>
              <a:t>did it impact on your learning?</a:t>
            </a:r>
          </a:p>
          <a:p>
            <a:pPr marL="742950" lvl="1" indent="-285750">
              <a:buFont typeface="Arial" panose="020B0604020202020204" pitchFamily="34" charset="0"/>
              <a:buChar char="•"/>
            </a:pPr>
            <a:r>
              <a:rPr lang="en-GB" sz="2800" dirty="0" smtClean="0"/>
              <a:t>was it aimed at specific groups?</a:t>
            </a:r>
          </a:p>
          <a:p>
            <a:pPr marL="285750" indent="-285750">
              <a:buFont typeface="Arial" panose="020B0604020202020204" pitchFamily="34" charset="0"/>
              <a:buChar char="•"/>
            </a:pPr>
            <a:r>
              <a:rPr lang="en-GB" sz="2800" dirty="0" smtClean="0"/>
              <a:t>Does </a:t>
            </a:r>
            <a:r>
              <a:rPr lang="en-GB" sz="2800" dirty="0"/>
              <a:t>the level of engagement </a:t>
            </a:r>
            <a:endParaRPr lang="en-GB" sz="2800" dirty="0" smtClean="0"/>
          </a:p>
          <a:p>
            <a:r>
              <a:rPr lang="en-GB" sz="2800" dirty="0"/>
              <a:t> </a:t>
            </a:r>
            <a:r>
              <a:rPr lang="en-GB" sz="2800" dirty="0" smtClean="0"/>
              <a:t>  depend </a:t>
            </a:r>
            <a:r>
              <a:rPr lang="en-GB" sz="2800" dirty="0"/>
              <a:t>on the socio/economic </a:t>
            </a:r>
            <a:endParaRPr lang="en-GB" sz="2800" dirty="0" smtClean="0"/>
          </a:p>
          <a:p>
            <a:r>
              <a:rPr lang="en-GB" sz="2800" dirty="0"/>
              <a:t> </a:t>
            </a:r>
            <a:r>
              <a:rPr lang="en-GB" sz="2800" dirty="0" smtClean="0"/>
              <a:t>  background of </a:t>
            </a:r>
            <a:r>
              <a:rPr lang="en-GB" sz="2800" dirty="0"/>
              <a:t>the area</a:t>
            </a:r>
            <a:r>
              <a:rPr lang="en-GB" sz="2800" dirty="0" smtClean="0"/>
              <a:t>?</a:t>
            </a:r>
          </a:p>
          <a:p>
            <a:endParaRPr lang="en-GB" sz="2800" dirty="0"/>
          </a:p>
          <a:p>
            <a:endParaRPr lang="en-GB" sz="2800" dirty="0"/>
          </a:p>
          <a:p>
            <a:endParaRPr lang="en-GB" sz="2400" dirty="0" smtClean="0"/>
          </a:p>
          <a:p>
            <a:endParaRPr lang="en-GB" sz="2400" dirty="0" smtClean="0"/>
          </a:p>
          <a:p>
            <a:r>
              <a:rPr lang="en-GB" dirty="0" smtClean="0"/>
              <a:t> </a:t>
            </a:r>
            <a:endParaRPr lang="en-GB" dirty="0"/>
          </a:p>
        </p:txBody>
      </p:sp>
    </p:spTree>
    <p:extLst>
      <p:ext uri="{BB962C8B-B14F-4D97-AF65-F5344CB8AC3E}">
        <p14:creationId xmlns:p14="http://schemas.microsoft.com/office/powerpoint/2010/main" val="10006885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49275" y="3765176"/>
            <a:ext cx="8042276" cy="1336956"/>
          </a:xfrm>
        </p:spPr>
        <p:txBody>
          <a:bodyPr/>
          <a:lstStyle/>
          <a:p>
            <a:r>
              <a:rPr lang="en-US" dirty="0" smtClean="0">
                <a:latin typeface="Aharoni" panose="02010803020104030203" pitchFamily="2" charset="-79"/>
                <a:cs typeface="Aharoni" panose="02010803020104030203" pitchFamily="2" charset="-79"/>
              </a:rPr>
              <a:t>In what ways can schools engage the community – what links need to be established and with whom?</a:t>
            </a:r>
            <a:endParaRPr lang="en-US" dirty="0">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11818632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911" y="-334384"/>
            <a:ext cx="8915400" cy="1336956"/>
          </a:xfrm>
        </p:spPr>
        <p:txBody>
          <a:bodyPr/>
          <a:lstStyle/>
          <a:p>
            <a:r>
              <a:rPr lang="en-US" sz="3800" dirty="0" smtClean="0">
                <a:latin typeface="Aharoni" panose="02010803020104030203" pitchFamily="2" charset="-79"/>
                <a:cs typeface="Aharoni" panose="02010803020104030203" pitchFamily="2" charset="-79"/>
              </a:rPr>
              <a:t>Community Engagement @ St Thomas </a:t>
            </a:r>
            <a:endParaRPr lang="en-US" sz="3800" dirty="0">
              <a:latin typeface="Aharoni" panose="02010803020104030203" pitchFamily="2" charset="-79"/>
              <a:cs typeface="Aharoni" panose="02010803020104030203" pitchFamily="2" charset="-79"/>
            </a:endParaRPr>
          </a:p>
        </p:txBody>
      </p:sp>
      <p:sp>
        <p:nvSpPr>
          <p:cNvPr id="5" name="Content Placeholder 4"/>
          <p:cNvSpPr>
            <a:spLocks noGrp="1"/>
          </p:cNvSpPr>
          <p:nvPr>
            <p:ph idx="1"/>
          </p:nvPr>
        </p:nvSpPr>
        <p:spPr>
          <a:xfrm>
            <a:off x="838835" y="1163676"/>
            <a:ext cx="3656965" cy="5261068"/>
          </a:xfrm>
        </p:spPr>
        <p:txBody>
          <a:bodyPr>
            <a:normAutofit fontScale="92500" lnSpcReduction="20000"/>
          </a:bodyPr>
          <a:lstStyle/>
          <a:p>
            <a:endParaRPr lang="en-US" dirty="0" smtClean="0"/>
          </a:p>
          <a:p>
            <a:r>
              <a:rPr lang="en-US" b="1" dirty="0" smtClean="0">
                <a:latin typeface="Atlanta" panose="020B0502020202020204" pitchFamily="34" charset="0"/>
              </a:rPr>
              <a:t>Pupils</a:t>
            </a:r>
          </a:p>
          <a:p>
            <a:r>
              <a:rPr lang="en-US" b="1" dirty="0">
                <a:latin typeface="Atlanta" panose="020B0502020202020204" pitchFamily="34" charset="0"/>
              </a:rPr>
              <a:t>Parents and </a:t>
            </a:r>
            <a:r>
              <a:rPr lang="en-US" b="1" dirty="0" err="1" smtClean="0">
                <a:latin typeface="Atlanta" panose="020B0502020202020204" pitchFamily="34" charset="0"/>
              </a:rPr>
              <a:t>Carers</a:t>
            </a:r>
            <a:endParaRPr lang="en-US" b="1" dirty="0" smtClean="0">
              <a:latin typeface="Atlanta" panose="020B0502020202020204" pitchFamily="34" charset="0"/>
            </a:endParaRPr>
          </a:p>
          <a:p>
            <a:r>
              <a:rPr lang="en-US" dirty="0" smtClean="0">
                <a:latin typeface="Atlanta" panose="020B0502020202020204" pitchFamily="34" charset="0"/>
              </a:rPr>
              <a:t>Governors</a:t>
            </a:r>
          </a:p>
          <a:p>
            <a:r>
              <a:rPr lang="en-US" dirty="0">
                <a:latin typeface="Atlanta" panose="020B0502020202020204" pitchFamily="34" charset="0"/>
              </a:rPr>
              <a:t>Businesses</a:t>
            </a:r>
            <a:endParaRPr lang="en-US" dirty="0" smtClean="0">
              <a:latin typeface="Atlanta" panose="020B0502020202020204" pitchFamily="34" charset="0"/>
            </a:endParaRPr>
          </a:p>
          <a:p>
            <a:r>
              <a:rPr lang="en-US" dirty="0" smtClean="0">
                <a:latin typeface="Atlanta" panose="020B0502020202020204" pitchFamily="34" charset="0"/>
              </a:rPr>
              <a:t>Multi-agencies</a:t>
            </a:r>
          </a:p>
          <a:p>
            <a:r>
              <a:rPr lang="en-US" dirty="0" smtClean="0">
                <a:latin typeface="Atlanta" panose="020B0502020202020204" pitchFamily="34" charset="0"/>
              </a:rPr>
              <a:t>Charities</a:t>
            </a:r>
          </a:p>
          <a:p>
            <a:r>
              <a:rPr lang="en-US" dirty="0" smtClean="0">
                <a:latin typeface="Atlanta" panose="020B0502020202020204" pitchFamily="34" charset="0"/>
              </a:rPr>
              <a:t>Church</a:t>
            </a:r>
          </a:p>
          <a:p>
            <a:r>
              <a:rPr lang="en-US" dirty="0" smtClean="0">
                <a:latin typeface="Atlanta" panose="020B0502020202020204" pitchFamily="34" charset="0"/>
              </a:rPr>
              <a:t>Police</a:t>
            </a:r>
          </a:p>
          <a:p>
            <a:r>
              <a:rPr lang="en-US" dirty="0" smtClean="0">
                <a:latin typeface="Atlanta" panose="020B0502020202020204" pitchFamily="34" charset="0"/>
              </a:rPr>
              <a:t>Volunteers</a:t>
            </a:r>
          </a:p>
          <a:p>
            <a:endParaRPr lang="en-US" dirty="0" smtClean="0">
              <a:latin typeface="Atlanta" panose="020B0502020202020204" pitchFamily="34" charset="0"/>
            </a:endParaRPr>
          </a:p>
          <a:p>
            <a:endParaRPr lang="en-US" dirty="0" smtClean="0">
              <a:latin typeface="Atlanta" panose="020B0502020202020204" pitchFamily="34" charset="0"/>
            </a:endParaRPr>
          </a:p>
        </p:txBody>
      </p:sp>
      <p:sp>
        <p:nvSpPr>
          <p:cNvPr id="6" name="Content Placeholder 4"/>
          <p:cNvSpPr txBox="1">
            <a:spLocks/>
          </p:cNvSpPr>
          <p:nvPr/>
        </p:nvSpPr>
        <p:spPr>
          <a:xfrm>
            <a:off x="4934586" y="1175648"/>
            <a:ext cx="3656965" cy="4944296"/>
          </a:xfrm>
          <a:prstGeom prst="rect">
            <a:avLst/>
          </a:prstGeom>
        </p:spPr>
        <p:txBody>
          <a:bodyPr vert="horz" lIns="91440" tIns="45720" rIns="91440" bIns="45720" rtlCol="0">
            <a:normAutofit fontScale="85000" lnSpcReduction="1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endParaRPr lang="en-US" dirty="0" smtClean="0"/>
          </a:p>
          <a:p>
            <a:r>
              <a:rPr lang="en-US" sz="2600" dirty="0" smtClean="0">
                <a:latin typeface="Atlanta" panose="020B0502020202020204" pitchFamily="34" charset="0"/>
              </a:rPr>
              <a:t>Cluster of schools</a:t>
            </a:r>
          </a:p>
          <a:p>
            <a:r>
              <a:rPr lang="en-US" sz="2600" dirty="0" smtClean="0">
                <a:latin typeface="Atlanta" panose="020B0502020202020204" pitchFamily="34" charset="0"/>
              </a:rPr>
              <a:t>Groups and Societies</a:t>
            </a:r>
          </a:p>
          <a:p>
            <a:r>
              <a:rPr lang="en-US" sz="2600" dirty="0" smtClean="0">
                <a:latin typeface="Atlanta" panose="020B0502020202020204" pitchFamily="34" charset="0"/>
              </a:rPr>
              <a:t>Residential homes</a:t>
            </a:r>
          </a:p>
          <a:p>
            <a:r>
              <a:rPr lang="en-US" sz="2600" dirty="0" smtClean="0">
                <a:latin typeface="Atlanta" panose="020B0502020202020204" pitchFamily="34" charset="0"/>
              </a:rPr>
              <a:t>Wider family</a:t>
            </a:r>
          </a:p>
          <a:p>
            <a:r>
              <a:rPr lang="en-US" sz="2600" dirty="0" smtClean="0">
                <a:latin typeface="Atlanta" panose="020B0502020202020204" pitchFamily="34" charset="0"/>
              </a:rPr>
              <a:t>Library</a:t>
            </a:r>
          </a:p>
          <a:p>
            <a:r>
              <a:rPr lang="en-US" sz="2600" dirty="0" smtClean="0">
                <a:latin typeface="Atlanta" panose="020B0502020202020204" pitchFamily="34" charset="0"/>
              </a:rPr>
              <a:t>Museums</a:t>
            </a:r>
          </a:p>
          <a:p>
            <a:r>
              <a:rPr lang="en-US" sz="2600" dirty="0" smtClean="0">
                <a:latin typeface="Atlanta" panose="020B0502020202020204" pitchFamily="34" charset="0"/>
              </a:rPr>
              <a:t>Universities &amp; Colleges</a:t>
            </a:r>
          </a:p>
          <a:p>
            <a:r>
              <a:rPr lang="en-US" sz="2600" dirty="0" smtClean="0">
                <a:latin typeface="Atlanta" panose="020B0502020202020204" pitchFamily="34" charset="0"/>
              </a:rPr>
              <a:t>Health agencies</a:t>
            </a:r>
          </a:p>
          <a:p>
            <a:endParaRPr lang="en-US" sz="2600" dirty="0" smtClean="0">
              <a:latin typeface="Atlanta" panose="020B0502020202020204" pitchFamily="34" charset="0"/>
            </a:endParaRPr>
          </a:p>
        </p:txBody>
      </p:sp>
    </p:spTree>
    <p:extLst>
      <p:ext uri="{BB962C8B-B14F-4D97-AF65-F5344CB8AC3E}">
        <p14:creationId xmlns:p14="http://schemas.microsoft.com/office/powerpoint/2010/main" val="38051053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smtClean="0">
                <a:latin typeface="Aharoni" panose="02010803020104030203" pitchFamily="2" charset="-79"/>
                <a:cs typeface="Aharoni" panose="02010803020104030203" pitchFamily="2" charset="-79"/>
              </a:rPr>
              <a:t>Start with the pupils!</a:t>
            </a:r>
            <a:endParaRPr lang="en-US" dirty="0">
              <a:latin typeface="Aharoni" panose="02010803020104030203" pitchFamily="2" charset="-79"/>
              <a:cs typeface="Aharoni" panose="02010803020104030203" pitchFamily="2" charset="-79"/>
            </a:endParaRPr>
          </a:p>
        </p:txBody>
      </p:sp>
      <p:sp>
        <p:nvSpPr>
          <p:cNvPr id="6147" name="Rectangle 3"/>
          <p:cNvSpPr>
            <a:spLocks noGrp="1" noChangeArrowheads="1"/>
          </p:cNvSpPr>
          <p:nvPr>
            <p:ph type="body" idx="1"/>
          </p:nvPr>
        </p:nvSpPr>
        <p:spPr/>
        <p:txBody>
          <a:bodyPr/>
          <a:lstStyle/>
          <a:p>
            <a:pPr eaLnBrk="1" hangingPunct="1"/>
            <a:endParaRPr lang="en-US" dirty="0">
              <a:latin typeface="Arial" charset="0"/>
            </a:endParaRPr>
          </a:p>
          <a:p>
            <a:pPr eaLnBrk="1" hangingPunct="1"/>
            <a:endParaRPr lang="en-US" dirty="0">
              <a:latin typeface="Arial" charset="0"/>
            </a:endParaRPr>
          </a:p>
        </p:txBody>
      </p:sp>
      <p:sp>
        <p:nvSpPr>
          <p:cNvPr id="165892" name="Text Box 4"/>
          <p:cNvSpPr txBox="1">
            <a:spLocks noChangeArrowheads="1"/>
          </p:cNvSpPr>
          <p:nvPr/>
        </p:nvSpPr>
        <p:spPr bwMode="auto">
          <a:xfrm>
            <a:off x="380999" y="1493520"/>
            <a:ext cx="8210551" cy="29854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algn="l" eaLnBrk="1" hangingPunct="1">
              <a:buFontTx/>
              <a:buChar char="•"/>
            </a:pPr>
            <a:r>
              <a:rPr lang="en-GB" sz="2400" dirty="0" smtClean="0">
                <a:latin typeface="Atlanta" panose="020B0502020202020204" pitchFamily="34" charset="0"/>
              </a:rPr>
              <a:t>Ensure children have interesting, motivational and    </a:t>
            </a:r>
          </a:p>
          <a:p>
            <a:pPr algn="l" eaLnBrk="1" hangingPunct="1"/>
            <a:r>
              <a:rPr lang="en-GB" sz="2400" dirty="0" smtClean="0">
                <a:latin typeface="Atlanta" panose="020B0502020202020204" pitchFamily="34" charset="0"/>
              </a:rPr>
              <a:t>  worthwhile learning experiences. </a:t>
            </a:r>
          </a:p>
          <a:p>
            <a:pPr algn="l" eaLnBrk="1" hangingPunct="1">
              <a:buFontTx/>
              <a:buChar char="•"/>
            </a:pPr>
            <a:r>
              <a:rPr lang="en-GB" sz="2400" dirty="0" smtClean="0">
                <a:latin typeface="Atlanta" panose="020B0502020202020204" pitchFamily="34" charset="0"/>
              </a:rPr>
              <a:t>Give children wide ranging memorable experiences</a:t>
            </a:r>
          </a:p>
          <a:p>
            <a:pPr algn="l" eaLnBrk="1" hangingPunct="1">
              <a:buFontTx/>
              <a:buChar char="•"/>
            </a:pPr>
            <a:r>
              <a:rPr lang="en-GB" sz="2400" dirty="0" smtClean="0">
                <a:latin typeface="Atlanta" panose="020B0502020202020204" pitchFamily="34" charset="0"/>
              </a:rPr>
              <a:t>Ensure children know their views are considered and </a:t>
            </a:r>
          </a:p>
          <a:p>
            <a:pPr algn="l" eaLnBrk="1" hangingPunct="1"/>
            <a:r>
              <a:rPr lang="en-GB" sz="2400" dirty="0">
                <a:latin typeface="Atlanta" panose="020B0502020202020204" pitchFamily="34" charset="0"/>
              </a:rPr>
              <a:t> </a:t>
            </a:r>
            <a:r>
              <a:rPr lang="en-GB" sz="2400" dirty="0" smtClean="0">
                <a:latin typeface="Atlanta" panose="020B0502020202020204" pitchFamily="34" charset="0"/>
              </a:rPr>
              <a:t> their opinions matter</a:t>
            </a:r>
          </a:p>
          <a:p>
            <a:pPr algn="l" eaLnBrk="1" hangingPunct="1">
              <a:buFontTx/>
              <a:buChar char="•"/>
            </a:pPr>
            <a:r>
              <a:rPr lang="en-GB" sz="2400" dirty="0" smtClean="0">
                <a:latin typeface="Atlanta" panose="020B0502020202020204" pitchFamily="34" charset="0"/>
              </a:rPr>
              <a:t>Have systems to ensure children’s views are heard </a:t>
            </a:r>
          </a:p>
          <a:p>
            <a:pPr algn="l" eaLnBrk="1" hangingPunct="1"/>
            <a:r>
              <a:rPr lang="en-GB" sz="2400" dirty="0" smtClean="0">
                <a:latin typeface="Atlanta" panose="020B0502020202020204" pitchFamily="34" charset="0"/>
              </a:rPr>
              <a:t>  regularly</a:t>
            </a:r>
            <a:r>
              <a:rPr lang="en-GB" sz="2000" dirty="0" smtClean="0">
                <a:latin typeface="Atlanta" panose="020B0502020202020204" pitchFamily="34" charset="0"/>
              </a:rPr>
              <a:t>.</a:t>
            </a:r>
          </a:p>
          <a:p>
            <a:pPr algn="l" eaLnBrk="1" hangingPunct="1">
              <a:buFontTx/>
              <a:buChar char="•"/>
            </a:pPr>
            <a:endParaRPr lang="en-GB" sz="2000" dirty="0"/>
          </a:p>
        </p:txBody>
      </p:sp>
      <p:pic>
        <p:nvPicPr>
          <p:cNvPr id="3074" name="Picture 2" descr="Image result for four purposes"/>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4722177" y="3959223"/>
            <a:ext cx="2616835" cy="261683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elated imag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074227" y="4620094"/>
            <a:ext cx="1581786" cy="16411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111084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92360" y="25895"/>
            <a:ext cx="8361293" cy="646331"/>
          </a:xfrm>
          <a:prstGeom prst="rect">
            <a:avLst/>
          </a:prstGeom>
          <a:noFill/>
        </p:spPr>
        <p:txBody>
          <a:bodyPr wrap="square" lIns="91440" tIns="45720" rIns="91440" bIns="45720">
            <a:spAutoFit/>
          </a:bodyPr>
          <a:lstStyle/>
          <a:p>
            <a:pPr algn="ctr"/>
            <a:r>
              <a:rPr lang="en-US" sz="3600" b="1" spc="300">
                <a:ln w="11430" cmpd="sng">
                  <a:solidFill>
                    <a:schemeClr val="tx2"/>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Atlanta" panose="020B0502020202020204" pitchFamily="34" charset="0"/>
              </a:rPr>
              <a:t>Our Voice /</a:t>
            </a:r>
            <a:r>
              <a:rPr lang="en-US" sz="3600" b="1" spc="300" err="1">
                <a:ln w="11430" cmpd="sng">
                  <a:solidFill>
                    <a:schemeClr val="tx2"/>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Atlanta" panose="020B0502020202020204" pitchFamily="34" charset="0"/>
              </a:rPr>
              <a:t>Ein</a:t>
            </a:r>
            <a:r>
              <a:rPr lang="en-US" sz="3600" b="1" spc="300">
                <a:ln w="11430" cmpd="sng">
                  <a:solidFill>
                    <a:schemeClr val="tx2"/>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Atlanta" panose="020B0502020202020204" pitchFamily="34" charset="0"/>
              </a:rPr>
              <a:t> </a:t>
            </a:r>
            <a:r>
              <a:rPr lang="en-US" sz="3600" b="1" spc="300" err="1">
                <a:ln w="11430" cmpd="sng">
                  <a:solidFill>
                    <a:schemeClr val="tx2"/>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Atlanta" panose="020B0502020202020204" pitchFamily="34" charset="0"/>
              </a:rPr>
              <a:t>Llais</a:t>
            </a:r>
            <a:endParaRPr lang="en-US" sz="3600" b="1" spc="300">
              <a:ln w="11430" cmpd="sng">
                <a:solidFill>
                  <a:schemeClr val="tx2"/>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Atlanta" panose="020B0502020202020204" pitchFamily="34" charset="0"/>
            </a:endParaRPr>
          </a:p>
        </p:txBody>
      </p:sp>
      <p:graphicFrame>
        <p:nvGraphicFramePr>
          <p:cNvPr id="7" name="Diagram 6"/>
          <p:cNvGraphicFramePr/>
          <p:nvPr>
            <p:extLst>
              <p:ext uri="{D42A27DB-BD31-4B8C-83A1-F6EECF244321}">
                <p14:modId xmlns:p14="http://schemas.microsoft.com/office/powerpoint/2010/main" val="812636408"/>
              </p:ext>
            </p:extLst>
          </p:nvPr>
        </p:nvGraphicFramePr>
        <p:xfrm>
          <a:off x="107504" y="672226"/>
          <a:ext cx="8928992" cy="60691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86829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92360" y="25895"/>
            <a:ext cx="8361293" cy="646331"/>
          </a:xfrm>
          <a:prstGeom prst="rect">
            <a:avLst/>
          </a:prstGeom>
          <a:noFill/>
        </p:spPr>
        <p:txBody>
          <a:bodyPr wrap="square" lIns="91440" tIns="45720" rIns="91440" bIns="45720">
            <a:spAutoFit/>
          </a:bodyPr>
          <a:lstStyle/>
          <a:p>
            <a:pPr algn="ctr"/>
            <a:r>
              <a:rPr lang="en-US" sz="3600" b="1" spc="300">
                <a:ln w="11430" cmpd="sng">
                  <a:solidFill>
                    <a:schemeClr val="tx2"/>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Atlanta" panose="020B0502020202020204" pitchFamily="34" charset="0"/>
              </a:rPr>
              <a:t>Our Voice /</a:t>
            </a:r>
            <a:r>
              <a:rPr lang="en-US" sz="3600" b="1" spc="300" err="1">
                <a:ln w="11430" cmpd="sng">
                  <a:solidFill>
                    <a:schemeClr val="tx2"/>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Atlanta" panose="020B0502020202020204" pitchFamily="34" charset="0"/>
              </a:rPr>
              <a:t>Ein</a:t>
            </a:r>
            <a:r>
              <a:rPr lang="en-US" sz="3600" b="1" spc="300">
                <a:ln w="11430" cmpd="sng">
                  <a:solidFill>
                    <a:schemeClr val="tx2"/>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Atlanta" panose="020B0502020202020204" pitchFamily="34" charset="0"/>
              </a:rPr>
              <a:t> </a:t>
            </a:r>
            <a:r>
              <a:rPr lang="en-US" sz="3600" b="1" spc="300" err="1">
                <a:ln w="11430" cmpd="sng">
                  <a:solidFill>
                    <a:schemeClr val="tx2"/>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Atlanta" panose="020B0502020202020204" pitchFamily="34" charset="0"/>
              </a:rPr>
              <a:t>Llais</a:t>
            </a:r>
            <a:endParaRPr lang="en-US" sz="3600" b="1" spc="300">
              <a:ln w="11430" cmpd="sng">
                <a:solidFill>
                  <a:schemeClr val="tx2"/>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Atlanta" panose="020B0502020202020204" pitchFamily="34" charset="0"/>
            </a:endParaRPr>
          </a:p>
        </p:txBody>
      </p:sp>
      <p:graphicFrame>
        <p:nvGraphicFramePr>
          <p:cNvPr id="7" name="Diagram 6"/>
          <p:cNvGraphicFramePr/>
          <p:nvPr>
            <p:extLst>
              <p:ext uri="{D42A27DB-BD31-4B8C-83A1-F6EECF244321}">
                <p14:modId xmlns:p14="http://schemas.microsoft.com/office/powerpoint/2010/main" val="2290695851"/>
              </p:ext>
            </p:extLst>
          </p:nvPr>
        </p:nvGraphicFramePr>
        <p:xfrm>
          <a:off x="107504" y="672226"/>
          <a:ext cx="8928992" cy="60691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565201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rot="21381869">
            <a:off x="547326" y="449574"/>
            <a:ext cx="5275675" cy="923330"/>
          </a:xfrm>
          <a:prstGeom prst="rect">
            <a:avLst/>
          </a:prstGeom>
          <a:noFill/>
        </p:spPr>
        <p:txBody>
          <a:bodyPr wrap="none" lIns="91440" tIns="45720" rIns="91440" bIns="45720">
            <a:sp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algn="ctr"/>
            <a:r>
              <a:rPr lang="en-US" sz="5400" b="1" dirty="0" smtClean="0">
                <a:ln/>
                <a:solidFill>
                  <a:schemeClr val="accent3"/>
                </a:solidFill>
              </a:rPr>
              <a:t>Be the Teacher</a:t>
            </a:r>
            <a:endParaRPr lang="en-US" sz="5400" b="1" dirty="0">
              <a:ln/>
              <a:solidFill>
                <a:schemeClr val="accent3"/>
              </a:solidFill>
            </a:endParaRPr>
          </a:p>
        </p:txBody>
      </p:sp>
      <p:sp>
        <p:nvSpPr>
          <p:cNvPr id="5" name="Rectangle 4"/>
          <p:cNvSpPr/>
          <p:nvPr/>
        </p:nvSpPr>
        <p:spPr>
          <a:xfrm rot="176839">
            <a:off x="543099" y="1874255"/>
            <a:ext cx="6045246" cy="923330"/>
          </a:xfrm>
          <a:prstGeom prst="rect">
            <a:avLst/>
          </a:prstGeom>
          <a:noFill/>
        </p:spPr>
        <p:txBody>
          <a:bodyPr wrap="none" lIns="91440" tIns="45720" rIns="91440" bIns="45720">
            <a:spAutoFit/>
            <a:scene3d>
              <a:camera prst="orthographicFront"/>
              <a:lightRig rig="glow" dir="tl">
                <a:rot lat="0" lon="0" rev="5400000"/>
              </a:lightRig>
            </a:scene3d>
            <a:sp3d contourW="12700">
              <a:bevelT w="25400" h="25400"/>
              <a:contourClr>
                <a:schemeClr val="accent6">
                  <a:shade val="73000"/>
                </a:schemeClr>
              </a:contourClr>
            </a:sp3d>
          </a:bodyPr>
          <a:lstStyle/>
          <a:p>
            <a:pPr algn="ctr"/>
            <a:r>
              <a:rPr lang="en-US" sz="5400" b="1"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Feel Good Friday</a:t>
            </a:r>
            <a:endParaRPr lang="en-US" sz="5400"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sp>
        <p:nvSpPr>
          <p:cNvPr id="6" name="Rectangle 5"/>
          <p:cNvSpPr/>
          <p:nvPr/>
        </p:nvSpPr>
        <p:spPr>
          <a:xfrm rot="21297291">
            <a:off x="522830" y="3328626"/>
            <a:ext cx="8597226" cy="923330"/>
          </a:xfrm>
          <a:prstGeom prst="rect">
            <a:avLst/>
          </a:prstGeom>
          <a:noFill/>
        </p:spPr>
        <p:txBody>
          <a:bodyPr wrap="none" lIns="91440" tIns="45720" rIns="91440" bIns="45720">
            <a:sp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algn="ctr"/>
            <a:r>
              <a:rPr lang="en-US" sz="5400" b="1" dirty="0" smtClean="0">
                <a:ln/>
                <a:solidFill>
                  <a:schemeClr val="accent3"/>
                </a:solidFill>
              </a:rPr>
              <a:t>Children as Researchers</a:t>
            </a:r>
            <a:endParaRPr lang="en-US" sz="5400" b="1" dirty="0">
              <a:ln/>
              <a:solidFill>
                <a:schemeClr val="accent3"/>
              </a:solidFill>
            </a:endParaRPr>
          </a:p>
        </p:txBody>
      </p:sp>
      <p:sp>
        <p:nvSpPr>
          <p:cNvPr id="7" name="Rectangle 6"/>
          <p:cNvSpPr/>
          <p:nvPr/>
        </p:nvSpPr>
        <p:spPr>
          <a:xfrm rot="176839">
            <a:off x="3963198" y="4600118"/>
            <a:ext cx="4993675" cy="923330"/>
          </a:xfrm>
          <a:prstGeom prst="rect">
            <a:avLst/>
          </a:prstGeom>
          <a:noFill/>
        </p:spPr>
        <p:txBody>
          <a:bodyPr wrap="none" lIns="91440" tIns="45720" rIns="91440" bIns="45720">
            <a:spAutoFit/>
            <a:scene3d>
              <a:camera prst="orthographicFront"/>
              <a:lightRig rig="glow" dir="tl">
                <a:rot lat="0" lon="0" rev="5400000"/>
              </a:lightRig>
            </a:scene3d>
            <a:sp3d contourW="12700">
              <a:bevelT w="25400" h="25400"/>
              <a:contourClr>
                <a:schemeClr val="accent6">
                  <a:shade val="73000"/>
                </a:schemeClr>
              </a:contourClr>
            </a:sp3d>
          </a:bodyPr>
          <a:lstStyle/>
          <a:p>
            <a:pPr algn="ctr"/>
            <a:r>
              <a:rPr lang="en-US" sz="5400" b="1"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Fluid schemes</a:t>
            </a:r>
            <a:endParaRPr lang="en-US" sz="5400"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sp>
        <p:nvSpPr>
          <p:cNvPr id="8" name="Rectangle 7"/>
          <p:cNvSpPr/>
          <p:nvPr/>
        </p:nvSpPr>
        <p:spPr>
          <a:xfrm rot="176839">
            <a:off x="6077761" y="939356"/>
            <a:ext cx="2877712" cy="923330"/>
          </a:xfrm>
          <a:prstGeom prst="rect">
            <a:avLst/>
          </a:prstGeom>
          <a:noFill/>
        </p:spPr>
        <p:txBody>
          <a:bodyPr wrap="none" lIns="91440" tIns="45720" rIns="91440" bIns="45720">
            <a:spAutoFit/>
            <a:scene3d>
              <a:camera prst="orthographicFront"/>
              <a:lightRig rig="glow" dir="tl">
                <a:rot lat="0" lon="0" rev="5400000"/>
              </a:lightRig>
            </a:scene3d>
            <a:sp3d contourW="12700">
              <a:bevelT w="25400" h="25400"/>
              <a:contourClr>
                <a:schemeClr val="accent6">
                  <a:shade val="73000"/>
                </a:schemeClr>
              </a:contourClr>
            </a:sp3d>
          </a:bodyPr>
          <a:lstStyle/>
          <a:p>
            <a:pPr algn="ctr"/>
            <a:r>
              <a:rPr lang="en-US" sz="5400" b="1"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ROWND</a:t>
            </a:r>
            <a:endParaRPr lang="en-US" sz="5400"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sp>
        <p:nvSpPr>
          <p:cNvPr id="10" name="Rectangle 9"/>
          <p:cNvSpPr/>
          <p:nvPr/>
        </p:nvSpPr>
        <p:spPr>
          <a:xfrm rot="314336">
            <a:off x="540694" y="5539733"/>
            <a:ext cx="5288948" cy="923330"/>
          </a:xfrm>
          <a:prstGeom prst="rect">
            <a:avLst/>
          </a:prstGeom>
          <a:noFill/>
        </p:spPr>
        <p:txBody>
          <a:bodyPr wrap="none" lIns="91440" tIns="45720" rIns="91440" bIns="45720">
            <a:sp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algn="ctr"/>
            <a:r>
              <a:rPr lang="en-US" sz="5400" b="1" dirty="0" smtClean="0">
                <a:ln/>
                <a:solidFill>
                  <a:schemeClr val="accent3"/>
                </a:solidFill>
              </a:rPr>
              <a:t>FP Residencies</a:t>
            </a:r>
            <a:endParaRPr lang="en-US" sz="5400" b="1" dirty="0">
              <a:ln/>
              <a:solidFill>
                <a:schemeClr val="accent3"/>
              </a:solidFill>
            </a:endParaRPr>
          </a:p>
        </p:txBody>
      </p:sp>
    </p:spTree>
    <p:extLst>
      <p:ext uri="{BB962C8B-B14F-4D97-AF65-F5344CB8AC3E}">
        <p14:creationId xmlns:p14="http://schemas.microsoft.com/office/powerpoint/2010/main" val="71687493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533400" y="317500"/>
            <a:ext cx="8042276" cy="885732"/>
          </a:xfrm>
        </p:spPr>
        <p:txBody>
          <a:bodyPr/>
          <a:lstStyle/>
          <a:p>
            <a:pPr eaLnBrk="1" hangingPunct="1"/>
            <a:r>
              <a:rPr lang="en-US" dirty="0">
                <a:latin typeface="Aharoni" panose="02010803020104030203" pitchFamily="2" charset="-79"/>
                <a:cs typeface="Aharoni" panose="02010803020104030203" pitchFamily="2" charset="-79"/>
              </a:rPr>
              <a:t>Do </a:t>
            </a:r>
            <a:r>
              <a:rPr lang="en-US" dirty="0" smtClean="0">
                <a:latin typeface="Aharoni" panose="02010803020104030203" pitchFamily="2" charset="-79"/>
                <a:cs typeface="Aharoni" panose="02010803020104030203" pitchFamily="2" charset="-79"/>
              </a:rPr>
              <a:t>parents really </a:t>
            </a:r>
            <a:r>
              <a:rPr lang="en-US" dirty="0">
                <a:latin typeface="Aharoni" panose="02010803020104030203" pitchFamily="2" charset="-79"/>
                <a:cs typeface="Aharoni" panose="02010803020104030203" pitchFamily="2" charset="-79"/>
              </a:rPr>
              <a:t>matter?</a:t>
            </a:r>
          </a:p>
        </p:txBody>
      </p:sp>
      <p:sp>
        <p:nvSpPr>
          <p:cNvPr id="6147"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sp>
        <p:nvSpPr>
          <p:cNvPr id="165892" name="Text Box 4"/>
          <p:cNvSpPr txBox="1">
            <a:spLocks noChangeArrowheads="1"/>
          </p:cNvSpPr>
          <p:nvPr/>
        </p:nvSpPr>
        <p:spPr bwMode="auto">
          <a:xfrm>
            <a:off x="533400" y="1447800"/>
            <a:ext cx="7696200" cy="62786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eaLnBrk="1" hangingPunct="1">
              <a:buFontTx/>
              <a:buChar char="•"/>
            </a:pPr>
            <a:r>
              <a:rPr lang="en-GB" dirty="0">
                <a:latin typeface="Atlanta" panose="020B0502020202020204" pitchFamily="34" charset="0"/>
              </a:rPr>
              <a:t>   </a:t>
            </a:r>
            <a:r>
              <a:rPr lang="en-GB" sz="2000" dirty="0">
                <a:latin typeface="Atlanta" panose="020B0502020202020204" pitchFamily="34" charset="0"/>
              </a:rPr>
              <a:t>Pupils are in school for </a:t>
            </a:r>
            <a:r>
              <a:rPr lang="en-GB" sz="2400" b="1" dirty="0">
                <a:latin typeface="Atlanta" panose="020B0502020202020204" pitchFamily="34" charset="0"/>
              </a:rPr>
              <a:t>32.5</a:t>
            </a:r>
            <a:r>
              <a:rPr lang="en-GB" sz="2000" dirty="0">
                <a:latin typeface="Atlanta" panose="020B0502020202020204" pitchFamily="34" charset="0"/>
              </a:rPr>
              <a:t> hours a week and taught </a:t>
            </a:r>
            <a:r>
              <a:rPr lang="en-GB" sz="2000" dirty="0" smtClean="0">
                <a:latin typeface="Atlanta" panose="020B0502020202020204" pitchFamily="34" charset="0"/>
              </a:rPr>
              <a:t> </a:t>
            </a:r>
          </a:p>
          <a:p>
            <a:pPr eaLnBrk="1" hangingPunct="1"/>
            <a:r>
              <a:rPr lang="en-GB" sz="2000" dirty="0">
                <a:latin typeface="Atlanta" panose="020B0502020202020204" pitchFamily="34" charset="0"/>
              </a:rPr>
              <a:t> </a:t>
            </a:r>
            <a:r>
              <a:rPr lang="en-GB" sz="2000" dirty="0" smtClean="0">
                <a:latin typeface="Atlanta" panose="020B0502020202020204" pitchFamily="34" charset="0"/>
              </a:rPr>
              <a:t>    formally for </a:t>
            </a:r>
            <a:r>
              <a:rPr lang="en-GB" sz="2400" b="1" dirty="0">
                <a:latin typeface="Atlanta" panose="020B0502020202020204" pitchFamily="34" charset="0"/>
              </a:rPr>
              <a:t>23.5</a:t>
            </a:r>
            <a:r>
              <a:rPr lang="en-GB" sz="2000" dirty="0">
                <a:latin typeface="Atlanta" panose="020B0502020202020204" pitchFamily="34" charset="0"/>
              </a:rPr>
              <a:t> of those hours.</a:t>
            </a:r>
          </a:p>
          <a:p>
            <a:pPr eaLnBrk="1" hangingPunct="1"/>
            <a:endParaRPr lang="en-GB" sz="2000" dirty="0">
              <a:latin typeface="Atlanta" panose="020B0502020202020204" pitchFamily="34" charset="0"/>
            </a:endParaRPr>
          </a:p>
          <a:p>
            <a:pPr eaLnBrk="1" hangingPunct="1">
              <a:buFontTx/>
              <a:buChar char="•"/>
            </a:pPr>
            <a:r>
              <a:rPr lang="en-GB" sz="2000" dirty="0">
                <a:latin typeface="Atlanta" panose="020B0502020202020204" pitchFamily="34" charset="0"/>
              </a:rPr>
              <a:t>   The remainder of the time is spent at </a:t>
            </a:r>
            <a:r>
              <a:rPr lang="en-GB" sz="2000" b="1" dirty="0">
                <a:latin typeface="Atlanta" panose="020B0502020202020204" pitchFamily="34" charset="0"/>
              </a:rPr>
              <a:t>home</a:t>
            </a:r>
            <a:r>
              <a:rPr lang="en-GB" sz="2000" dirty="0">
                <a:latin typeface="Atlanta" panose="020B0502020202020204" pitchFamily="34" charset="0"/>
              </a:rPr>
              <a:t>.</a:t>
            </a:r>
          </a:p>
          <a:p>
            <a:pPr eaLnBrk="1" hangingPunct="1"/>
            <a:endParaRPr lang="en-GB" sz="2000" dirty="0">
              <a:latin typeface="Atlanta" panose="020B0502020202020204" pitchFamily="34" charset="0"/>
            </a:endParaRPr>
          </a:p>
          <a:p>
            <a:pPr eaLnBrk="1" hangingPunct="1">
              <a:buFontTx/>
              <a:buChar char="•"/>
            </a:pPr>
            <a:r>
              <a:rPr lang="en-GB" sz="2000" dirty="0">
                <a:latin typeface="Atlanta" panose="020B0502020202020204" pitchFamily="34" charset="0"/>
              </a:rPr>
              <a:t>   This roughly constitutes </a:t>
            </a:r>
            <a:r>
              <a:rPr lang="en-GB" sz="2400" b="1" dirty="0">
                <a:latin typeface="Atlanta" panose="020B0502020202020204" pitchFamily="34" charset="0"/>
              </a:rPr>
              <a:t>21%</a:t>
            </a:r>
            <a:r>
              <a:rPr lang="en-GB" sz="2000" dirty="0">
                <a:latin typeface="Atlanta" panose="020B0502020202020204" pitchFamily="34" charset="0"/>
              </a:rPr>
              <a:t> teaching time a year and </a:t>
            </a:r>
            <a:endParaRPr lang="en-GB" sz="2000" dirty="0" smtClean="0">
              <a:latin typeface="Atlanta" panose="020B0502020202020204" pitchFamily="34" charset="0"/>
            </a:endParaRPr>
          </a:p>
          <a:p>
            <a:pPr eaLnBrk="1" hangingPunct="1"/>
            <a:r>
              <a:rPr lang="en-GB" sz="2000" b="1" dirty="0">
                <a:latin typeface="Atlanta" panose="020B0502020202020204" pitchFamily="34" charset="0"/>
              </a:rPr>
              <a:t> </a:t>
            </a:r>
            <a:r>
              <a:rPr lang="en-GB" sz="2000" b="1" dirty="0" smtClean="0">
                <a:latin typeface="Atlanta" panose="020B0502020202020204" pitchFamily="34" charset="0"/>
              </a:rPr>
              <a:t>    </a:t>
            </a:r>
            <a:r>
              <a:rPr lang="en-GB" sz="2400" b="1" dirty="0" smtClean="0">
                <a:latin typeface="Atlanta" panose="020B0502020202020204" pitchFamily="34" charset="0"/>
              </a:rPr>
              <a:t>79</a:t>
            </a:r>
            <a:r>
              <a:rPr lang="en-GB" sz="2400" b="1" dirty="0">
                <a:latin typeface="Atlanta" panose="020B0502020202020204" pitchFamily="34" charset="0"/>
              </a:rPr>
              <a:t>%</a:t>
            </a:r>
            <a:r>
              <a:rPr lang="en-GB" sz="2000" b="1" dirty="0">
                <a:latin typeface="Atlanta" panose="020B0502020202020204" pitchFamily="34" charset="0"/>
              </a:rPr>
              <a:t>  </a:t>
            </a:r>
            <a:r>
              <a:rPr lang="en-GB" sz="2000" b="1" dirty="0" smtClean="0">
                <a:latin typeface="Atlanta" panose="020B0502020202020204" pitchFamily="34" charset="0"/>
              </a:rPr>
              <a:t>non teaching </a:t>
            </a:r>
            <a:r>
              <a:rPr lang="en-GB" sz="2000" b="1" dirty="0">
                <a:latin typeface="Atlanta" panose="020B0502020202020204" pitchFamily="34" charset="0"/>
              </a:rPr>
              <a:t>time.</a:t>
            </a:r>
          </a:p>
          <a:p>
            <a:pPr eaLnBrk="1" hangingPunct="1"/>
            <a:endParaRPr lang="en-GB" sz="2000" dirty="0">
              <a:latin typeface="Atlanta" panose="020B0502020202020204" pitchFamily="34" charset="0"/>
            </a:endParaRPr>
          </a:p>
          <a:p>
            <a:pPr eaLnBrk="1" hangingPunct="1"/>
            <a:r>
              <a:rPr lang="en-GB" sz="2400" dirty="0">
                <a:latin typeface="Atlanta" panose="020B0502020202020204" pitchFamily="34" charset="0"/>
              </a:rPr>
              <a:t> </a:t>
            </a:r>
            <a:r>
              <a:rPr lang="en-GB" sz="2400" dirty="0" smtClean="0">
                <a:latin typeface="Atlanta" panose="020B0502020202020204" pitchFamily="34" charset="0"/>
              </a:rPr>
              <a:t>               There </a:t>
            </a:r>
            <a:r>
              <a:rPr lang="en-GB" sz="2400" dirty="0">
                <a:latin typeface="Atlanta" panose="020B0502020202020204" pitchFamily="34" charset="0"/>
              </a:rPr>
              <a:t>is only so much we can do!</a:t>
            </a:r>
          </a:p>
          <a:p>
            <a:pPr eaLnBrk="1" hangingPunct="1">
              <a:buFontTx/>
              <a:buChar char="•"/>
            </a:pPr>
            <a:endParaRPr lang="en-GB" sz="2400" dirty="0">
              <a:latin typeface="Atlanta" panose="020B0502020202020204" pitchFamily="34" charset="0"/>
            </a:endParaRPr>
          </a:p>
          <a:p>
            <a:pPr eaLnBrk="1" hangingPunct="1">
              <a:buFontTx/>
              <a:buChar char="•"/>
            </a:pPr>
            <a:r>
              <a:rPr lang="en-GB" sz="2000" dirty="0">
                <a:latin typeface="Atlanta" panose="020B0502020202020204" pitchFamily="34" charset="0"/>
              </a:rPr>
              <a:t>   Research has shown that providing parents with skills and </a:t>
            </a:r>
          </a:p>
          <a:p>
            <a:pPr eaLnBrk="1" hangingPunct="1"/>
            <a:r>
              <a:rPr lang="en-GB" sz="2000" dirty="0">
                <a:latin typeface="Atlanta" panose="020B0502020202020204" pitchFamily="34" charset="0"/>
              </a:rPr>
              <a:t>    </a:t>
            </a:r>
            <a:r>
              <a:rPr lang="en-GB" sz="2000" dirty="0" smtClean="0">
                <a:latin typeface="Atlanta" panose="020B0502020202020204" pitchFamily="34" charset="0"/>
              </a:rPr>
              <a:t> knowledge </a:t>
            </a:r>
            <a:r>
              <a:rPr lang="en-GB" sz="2000" dirty="0">
                <a:latin typeface="Atlanta" panose="020B0502020202020204" pitchFamily="34" charset="0"/>
              </a:rPr>
              <a:t>to support their pupils learning at home can </a:t>
            </a:r>
          </a:p>
          <a:p>
            <a:pPr eaLnBrk="1" hangingPunct="1"/>
            <a:r>
              <a:rPr lang="en-GB" sz="2000" dirty="0">
                <a:latin typeface="Atlanta" panose="020B0502020202020204" pitchFamily="34" charset="0"/>
              </a:rPr>
              <a:t>    </a:t>
            </a:r>
            <a:r>
              <a:rPr lang="en-GB" sz="2000" dirty="0" smtClean="0">
                <a:latin typeface="Atlanta" panose="020B0502020202020204" pitchFamily="34" charset="0"/>
              </a:rPr>
              <a:t> </a:t>
            </a:r>
            <a:r>
              <a:rPr lang="en-GB" sz="2000" b="1" dirty="0" smtClean="0">
                <a:latin typeface="Atlanta" panose="020B0502020202020204" pitchFamily="34" charset="0"/>
              </a:rPr>
              <a:t>significantly</a:t>
            </a:r>
            <a:r>
              <a:rPr lang="en-GB" sz="2000" dirty="0" smtClean="0">
                <a:latin typeface="Atlanta" panose="020B0502020202020204" pitchFamily="34" charset="0"/>
              </a:rPr>
              <a:t> </a:t>
            </a:r>
            <a:r>
              <a:rPr lang="en-GB" sz="2000" dirty="0">
                <a:latin typeface="Atlanta" panose="020B0502020202020204" pitchFamily="34" charset="0"/>
              </a:rPr>
              <a:t>improve the pupils’ attainment.</a:t>
            </a:r>
          </a:p>
          <a:p>
            <a:pPr algn="l" eaLnBrk="1" hangingPunct="1">
              <a:buFontTx/>
              <a:buChar char="•"/>
            </a:pPr>
            <a:endParaRPr lang="en-GB" sz="2000" dirty="0"/>
          </a:p>
          <a:p>
            <a:pPr algn="l" eaLnBrk="1" hangingPunct="1">
              <a:buFontTx/>
              <a:buChar char="•"/>
            </a:pPr>
            <a:endParaRPr lang="en-GB" sz="2000" dirty="0"/>
          </a:p>
          <a:p>
            <a:pPr algn="l" eaLnBrk="1" hangingPunct="1">
              <a:buFontTx/>
              <a:buChar char="•"/>
            </a:pPr>
            <a:endParaRPr lang="en-GB" sz="2000" dirty="0"/>
          </a:p>
          <a:p>
            <a:pPr algn="l" eaLnBrk="1" hangingPunct="1">
              <a:buFontTx/>
              <a:buChar char="•"/>
            </a:pPr>
            <a:endParaRPr lang="en-GB" sz="2000" dirty="0"/>
          </a:p>
          <a:p>
            <a:pPr algn="l" eaLnBrk="1" hangingPunct="1">
              <a:buFontTx/>
              <a:buChar char="•"/>
            </a:pPr>
            <a:endParaRPr lang="en-GB" sz="2000" dirty="0"/>
          </a:p>
          <a:p>
            <a:pPr algn="l" eaLnBrk="1" hangingPunct="1">
              <a:buFontTx/>
              <a:buChar char="•"/>
            </a:pPr>
            <a:endParaRPr lang="en-GB" dirty="0"/>
          </a:p>
        </p:txBody>
      </p:sp>
    </p:spTree>
    <p:extLst>
      <p:ext uri="{BB962C8B-B14F-4D97-AF65-F5344CB8AC3E}">
        <p14:creationId xmlns:p14="http://schemas.microsoft.com/office/powerpoint/2010/main" val="352156172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Text Box 5"/>
          <p:cNvSpPr txBox="1">
            <a:spLocks noChangeArrowheads="1"/>
          </p:cNvSpPr>
          <p:nvPr/>
        </p:nvSpPr>
        <p:spPr bwMode="auto">
          <a:xfrm>
            <a:off x="685800" y="990600"/>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eaLnBrk="1" hangingPunct="1"/>
            <a:endParaRPr lang="en-GB"/>
          </a:p>
        </p:txBody>
      </p:sp>
      <p:sp>
        <p:nvSpPr>
          <p:cNvPr id="10244" name="Text Box 6"/>
          <p:cNvSpPr txBox="1">
            <a:spLocks noChangeArrowheads="1"/>
          </p:cNvSpPr>
          <p:nvPr/>
        </p:nvSpPr>
        <p:spPr bwMode="auto">
          <a:xfrm>
            <a:off x="381000" y="640080"/>
            <a:ext cx="8382000" cy="4832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algn="l" eaLnBrk="1" hangingPunct="1"/>
            <a:r>
              <a:rPr lang="en-GB" sz="2800" dirty="0" smtClean="0">
                <a:latin typeface="Atlanta" panose="020B0502020202020204" pitchFamily="34" charset="0"/>
              </a:rPr>
              <a:t>Parental </a:t>
            </a:r>
            <a:r>
              <a:rPr lang="en-GB" sz="2800" b="1" dirty="0">
                <a:solidFill>
                  <a:srgbClr val="FF0000"/>
                </a:solidFill>
                <a:latin typeface="Atlanta" panose="020B0502020202020204" pitchFamily="34" charset="0"/>
              </a:rPr>
              <a:t>engagement</a:t>
            </a:r>
            <a:r>
              <a:rPr lang="en-GB" sz="2800" dirty="0">
                <a:solidFill>
                  <a:srgbClr val="FF0000"/>
                </a:solidFill>
                <a:latin typeface="Atlanta" panose="020B0502020202020204" pitchFamily="34" charset="0"/>
              </a:rPr>
              <a:t> </a:t>
            </a:r>
            <a:r>
              <a:rPr lang="en-GB" sz="2800" dirty="0">
                <a:latin typeface="Atlanta" panose="020B0502020202020204" pitchFamily="34" charset="0"/>
              </a:rPr>
              <a:t>for learning occurs when schools take specific steps to connect parents to classroom learning through materials, online support or face-to-face instruction. Parental engagement about learning is where parents actively engage with teachers and students to understand more about the process of learning.’</a:t>
            </a:r>
          </a:p>
          <a:p>
            <a:pPr algn="l" eaLnBrk="1" hangingPunct="1"/>
            <a:endParaRPr lang="en-GB" sz="2800" dirty="0">
              <a:latin typeface="Atlanta" panose="020B0502020202020204" pitchFamily="34" charset="0"/>
            </a:endParaRPr>
          </a:p>
          <a:p>
            <a:pPr algn="l" eaLnBrk="1" hangingPunct="1"/>
            <a:r>
              <a:rPr lang="en-GB" sz="2800" i="1" dirty="0">
                <a:latin typeface="Atlanta" panose="020B0502020202020204" pitchFamily="34" charset="0"/>
              </a:rPr>
              <a:t>‘Do Parents Know They Matter? Alma Harris, Kirstie Andrew-Power &amp; Janet Goodall, 2009</a:t>
            </a:r>
          </a:p>
        </p:txBody>
      </p:sp>
    </p:spTree>
    <p:extLst>
      <p:ext uri="{BB962C8B-B14F-4D97-AF65-F5344CB8AC3E}">
        <p14:creationId xmlns:p14="http://schemas.microsoft.com/office/powerpoint/2010/main" val="13345420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Text Box 3"/>
          <p:cNvSpPr txBox="1">
            <a:spLocks noChangeArrowheads="1"/>
          </p:cNvSpPr>
          <p:nvPr/>
        </p:nvSpPr>
        <p:spPr bwMode="auto">
          <a:xfrm>
            <a:off x="685800" y="990600"/>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eaLnBrk="1" hangingPunct="1"/>
            <a:endParaRPr lang="en-GB"/>
          </a:p>
        </p:txBody>
      </p:sp>
      <p:pic>
        <p:nvPicPr>
          <p:cNvPr id="2050"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24207" t="27778" r="36192" b="45039"/>
          <a:stretch/>
        </p:blipFill>
        <p:spPr bwMode="auto">
          <a:xfrm>
            <a:off x="381000" y="179728"/>
            <a:ext cx="5152571" cy="16352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653973" y="535672"/>
            <a:ext cx="3109027" cy="923330"/>
          </a:xfrm>
          <a:prstGeom prst="rect">
            <a:avLst/>
          </a:prstGeom>
          <a:noFill/>
        </p:spPr>
        <p:txBody>
          <a:bodyPr wrap="square" rtlCol="0">
            <a:spAutoFit/>
          </a:bodyPr>
          <a:lstStyle/>
          <a:p>
            <a:r>
              <a:rPr lang="en-GB" dirty="0" smtClean="0"/>
              <a:t>Review of Research Evidence by Alma Harris and Dr Janet </a:t>
            </a:r>
            <a:r>
              <a:rPr lang="en-GB" dirty="0" err="1" smtClean="0"/>
              <a:t>Goodhall</a:t>
            </a:r>
            <a:r>
              <a:rPr lang="en-GB" dirty="0" smtClean="0"/>
              <a:t>, 2009</a:t>
            </a:r>
            <a:endParaRPr lang="en-GB" dirty="0"/>
          </a:p>
        </p:txBody>
      </p:sp>
      <p:sp>
        <p:nvSpPr>
          <p:cNvPr id="3" name="Rectangle 2"/>
          <p:cNvSpPr/>
          <p:nvPr/>
        </p:nvSpPr>
        <p:spPr>
          <a:xfrm>
            <a:off x="381000" y="2107126"/>
            <a:ext cx="8382000" cy="3539430"/>
          </a:xfrm>
          <a:prstGeom prst="rect">
            <a:avLst/>
          </a:prstGeom>
        </p:spPr>
        <p:txBody>
          <a:bodyPr wrap="square">
            <a:spAutoFit/>
          </a:bodyPr>
          <a:lstStyle/>
          <a:p>
            <a:r>
              <a:rPr lang="en-GB" sz="3200" dirty="0">
                <a:latin typeface="Atlanta" panose="020B0502020202020204" pitchFamily="34" charset="0"/>
                <a:cs typeface="Arial" panose="020B0604020202020204" pitchFamily="34" charset="0"/>
              </a:rPr>
              <a:t>‘What parents do to help their children learn at home is much more important than </a:t>
            </a:r>
            <a:r>
              <a:rPr lang="en-GB" sz="3200" b="1" dirty="0">
                <a:solidFill>
                  <a:srgbClr val="FF0000"/>
                </a:solidFill>
                <a:latin typeface="Atlanta" panose="020B0502020202020204" pitchFamily="34" charset="0"/>
                <a:cs typeface="Arial" panose="020B0604020202020204" pitchFamily="34" charset="0"/>
              </a:rPr>
              <a:t>involving</a:t>
            </a:r>
            <a:r>
              <a:rPr lang="en-GB" sz="3200" dirty="0">
                <a:solidFill>
                  <a:srgbClr val="FF0000"/>
                </a:solidFill>
                <a:latin typeface="Atlanta" panose="020B0502020202020204" pitchFamily="34" charset="0"/>
                <a:cs typeface="Arial" panose="020B0604020202020204" pitchFamily="34" charset="0"/>
              </a:rPr>
              <a:t> </a:t>
            </a:r>
            <a:r>
              <a:rPr lang="en-GB" sz="3200" dirty="0">
                <a:latin typeface="Atlanta" panose="020B0502020202020204" pitchFamily="34" charset="0"/>
                <a:cs typeface="Arial" panose="020B0604020202020204" pitchFamily="34" charset="0"/>
              </a:rPr>
              <a:t>parents in school-based activities.’</a:t>
            </a:r>
          </a:p>
          <a:p>
            <a:endParaRPr lang="en-GB" sz="3200" dirty="0">
              <a:latin typeface="Atlanta" panose="020B0502020202020204" pitchFamily="34" charset="0"/>
              <a:cs typeface="Arial" panose="020B0604020202020204" pitchFamily="34" charset="0"/>
            </a:endParaRPr>
          </a:p>
          <a:p>
            <a:r>
              <a:rPr lang="en-GB" sz="3200" dirty="0">
                <a:latin typeface="Atlanta" panose="020B0502020202020204" pitchFamily="34" charset="0"/>
                <a:cs typeface="Arial" panose="020B0604020202020204" pitchFamily="34" charset="0"/>
              </a:rPr>
              <a:t>‘Just having mums and dads in school is simply not enough.’</a:t>
            </a:r>
          </a:p>
        </p:txBody>
      </p:sp>
    </p:spTree>
    <p:extLst>
      <p:ext uri="{BB962C8B-B14F-4D97-AF65-F5344CB8AC3E}">
        <p14:creationId xmlns:p14="http://schemas.microsoft.com/office/powerpoint/2010/main" val="141977324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p:cNvSpPr>
            <a:spLocks noGrp="1" noChangeArrowheads="1"/>
          </p:cNvSpPr>
          <p:nvPr>
            <p:ph type="body" idx="1"/>
          </p:nvPr>
        </p:nvSpPr>
        <p:spPr/>
        <p:txBody>
          <a:bodyPr/>
          <a:lstStyle/>
          <a:p>
            <a:pPr eaLnBrk="1" hangingPunct="1"/>
            <a:endParaRPr lang="en-US" dirty="0">
              <a:latin typeface="Arial" charset="0"/>
            </a:endParaRPr>
          </a:p>
          <a:p>
            <a:pPr eaLnBrk="1" hangingPunct="1"/>
            <a:endParaRPr lang="en-US" dirty="0">
              <a:latin typeface="Arial" charset="0"/>
            </a:endParaRPr>
          </a:p>
        </p:txBody>
      </p:sp>
      <p:sp>
        <p:nvSpPr>
          <p:cNvPr id="7171" name="Rectangle 6"/>
          <p:cNvSpPr>
            <a:spLocks noChangeArrowheads="1"/>
          </p:cNvSpPr>
          <p:nvPr/>
        </p:nvSpPr>
        <p:spPr bwMode="auto">
          <a:xfrm>
            <a:off x="457200" y="1371600"/>
            <a:ext cx="8077200" cy="3508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r>
              <a:rPr lang="en-GB" sz="2800" dirty="0">
                <a:latin typeface="Arial" panose="020B0604020202020204" pitchFamily="34" charset="0"/>
                <a:cs typeface="Arial" panose="020B0604020202020204" pitchFamily="34" charset="0"/>
              </a:rPr>
              <a:t>….the role of the family is significantly more important than the school in the primary years. It might be that we have been trying to improve the wrong thing – </a:t>
            </a:r>
            <a:r>
              <a:rPr lang="en-GB" sz="2800" b="1" dirty="0">
                <a:latin typeface="Arial" panose="020B0604020202020204" pitchFamily="34" charset="0"/>
                <a:cs typeface="Arial" panose="020B0604020202020204" pitchFamily="34" charset="0"/>
              </a:rPr>
              <a:t>rather than improve schools we should have been trying to improve the family.</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John West Burnham </a:t>
            </a:r>
          </a:p>
          <a:p>
            <a:r>
              <a:rPr lang="en-GB" sz="2800" dirty="0">
                <a:latin typeface="Arial" panose="020B0604020202020204" pitchFamily="34" charset="0"/>
                <a:cs typeface="Arial" panose="020B0604020202020204" pitchFamily="34" charset="0"/>
              </a:rPr>
              <a:t>Rethinking Educational Leadership, 2009</a:t>
            </a:r>
          </a:p>
        </p:txBody>
      </p:sp>
    </p:spTree>
    <p:extLst>
      <p:ext uri="{BB962C8B-B14F-4D97-AF65-F5344CB8AC3E}">
        <p14:creationId xmlns:p14="http://schemas.microsoft.com/office/powerpoint/2010/main" val="346930727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416439" y="496028"/>
            <a:ext cx="8042276" cy="885732"/>
          </a:xfrm>
        </p:spPr>
        <p:txBody>
          <a:bodyPr/>
          <a:lstStyle/>
          <a:p>
            <a:pPr eaLnBrk="1" hangingPunct="1"/>
            <a:r>
              <a:rPr lang="en-US" dirty="0" smtClean="0">
                <a:latin typeface="Aharoni" panose="02010803020104030203" pitchFamily="2" charset="-79"/>
                <a:cs typeface="Aharoni" panose="02010803020104030203" pitchFamily="2" charset="-79"/>
              </a:rPr>
              <a:t>Parental </a:t>
            </a:r>
            <a:r>
              <a:rPr lang="en-US" dirty="0" smtClean="0">
                <a:solidFill>
                  <a:srgbClr val="FF0000"/>
                </a:solidFill>
                <a:latin typeface="Aharoni" panose="02010803020104030203" pitchFamily="2" charset="-79"/>
                <a:cs typeface="Aharoni" panose="02010803020104030203" pitchFamily="2" charset="-79"/>
              </a:rPr>
              <a:t>Involvement</a:t>
            </a:r>
            <a:endParaRPr lang="en-US" dirty="0">
              <a:solidFill>
                <a:srgbClr val="FF0000"/>
              </a:solidFill>
              <a:latin typeface="Aharoni" panose="02010803020104030203" pitchFamily="2" charset="-79"/>
              <a:cs typeface="Aharoni" panose="02010803020104030203" pitchFamily="2" charset="-79"/>
            </a:endParaRPr>
          </a:p>
        </p:txBody>
      </p:sp>
      <p:sp>
        <p:nvSpPr>
          <p:cNvPr id="5" name="Rectangle 2"/>
          <p:cNvSpPr txBox="1">
            <a:spLocks noChangeArrowheads="1"/>
          </p:cNvSpPr>
          <p:nvPr/>
        </p:nvSpPr>
        <p:spPr>
          <a:xfrm>
            <a:off x="-416439" y="2236834"/>
            <a:ext cx="8042276" cy="885732"/>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dirty="0" smtClean="0">
                <a:latin typeface="Aharoni" panose="02010803020104030203" pitchFamily="2" charset="-79"/>
                <a:cs typeface="Aharoni" panose="02010803020104030203" pitchFamily="2" charset="-79"/>
              </a:rPr>
              <a:t>Parental </a:t>
            </a:r>
            <a:r>
              <a:rPr lang="en-US" dirty="0" smtClean="0">
                <a:solidFill>
                  <a:srgbClr val="FF0000"/>
                </a:solidFill>
                <a:latin typeface="Aharoni" panose="02010803020104030203" pitchFamily="2" charset="-79"/>
                <a:cs typeface="Aharoni" panose="02010803020104030203" pitchFamily="2" charset="-79"/>
              </a:rPr>
              <a:t>Engagement</a:t>
            </a:r>
            <a:endParaRPr lang="en-US" dirty="0">
              <a:solidFill>
                <a:srgbClr val="FF0000"/>
              </a:solidFill>
              <a:latin typeface="Aharoni" panose="02010803020104030203" pitchFamily="2" charset="-79"/>
              <a:cs typeface="Aharoni" panose="02010803020104030203" pitchFamily="2" charset="-79"/>
            </a:endParaRPr>
          </a:p>
        </p:txBody>
      </p:sp>
      <p:pic>
        <p:nvPicPr>
          <p:cNvPr id="20482"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7162799" y="332740"/>
            <a:ext cx="1556946" cy="13252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484" name="Picture 4" descr="Image result for parent and child learning in school"/>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162798" y="2236834"/>
            <a:ext cx="1556945" cy="1172845"/>
          </a:xfrm>
          <a:prstGeom prst="rect">
            <a:avLst/>
          </a:prstGeom>
          <a:noFill/>
          <a:ln w="3175">
            <a:solidFill>
              <a:schemeClr val="tx1"/>
            </a:solidFill>
          </a:ln>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16273" y="4023358"/>
            <a:ext cx="8503472" cy="2400657"/>
          </a:xfrm>
          <a:prstGeom prst="rect">
            <a:avLst/>
          </a:prstGeom>
          <a:noFill/>
        </p:spPr>
        <p:txBody>
          <a:bodyPr wrap="square" rtlCol="0">
            <a:spAutoFit/>
          </a:bodyPr>
          <a:lstStyle/>
          <a:p>
            <a:pPr marL="457200" indent="-457200">
              <a:buFont typeface="Arial" panose="020B0604020202020204" pitchFamily="34" charset="0"/>
              <a:buChar char="•"/>
            </a:pPr>
            <a:r>
              <a:rPr lang="en-GB" sz="3000" dirty="0" smtClean="0">
                <a:latin typeface="Atlanta" panose="020B0502020202020204" pitchFamily="34" charset="0"/>
              </a:rPr>
              <a:t>What examples can you think of for each approach?</a:t>
            </a:r>
          </a:p>
          <a:p>
            <a:endParaRPr lang="en-GB" sz="3000" dirty="0" smtClean="0">
              <a:latin typeface="Atlanta" panose="020B0502020202020204" pitchFamily="34" charset="0"/>
            </a:endParaRPr>
          </a:p>
          <a:p>
            <a:pPr marL="457200" indent="-457200">
              <a:buFont typeface="Arial" panose="020B0604020202020204" pitchFamily="34" charset="0"/>
              <a:buChar char="•"/>
            </a:pPr>
            <a:r>
              <a:rPr lang="en-GB" sz="3000" dirty="0" smtClean="0">
                <a:latin typeface="Atlanta" panose="020B0502020202020204" pitchFamily="34" charset="0"/>
              </a:rPr>
              <a:t>How important do you consider each approach?</a:t>
            </a:r>
            <a:endParaRPr lang="en-GB" sz="3000" dirty="0">
              <a:latin typeface="Atlanta" panose="020B0502020202020204" pitchFamily="34" charset="0"/>
            </a:endParaRPr>
          </a:p>
        </p:txBody>
      </p:sp>
    </p:spTree>
    <p:extLst>
      <p:ext uri="{BB962C8B-B14F-4D97-AF65-F5344CB8AC3E}">
        <p14:creationId xmlns:p14="http://schemas.microsoft.com/office/powerpoint/2010/main" val="72965280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haroni" panose="02010803020104030203" pitchFamily="2" charset="-79"/>
                <a:cs typeface="Aharoni" panose="02010803020104030203" pitchFamily="2" charset="-79"/>
              </a:rPr>
              <a:t>Engaging Parents</a:t>
            </a:r>
            <a:endParaRPr lang="en-US" dirty="0">
              <a:latin typeface="Aharoni" panose="02010803020104030203" pitchFamily="2" charset="-79"/>
              <a:cs typeface="Aharoni" panose="02010803020104030203" pitchFamily="2" charset="-79"/>
            </a:endParaRPr>
          </a:p>
        </p:txBody>
      </p:sp>
      <p:sp>
        <p:nvSpPr>
          <p:cNvPr id="3" name="Content Placeholder 2"/>
          <p:cNvSpPr>
            <a:spLocks noGrp="1"/>
          </p:cNvSpPr>
          <p:nvPr>
            <p:ph idx="1"/>
          </p:nvPr>
        </p:nvSpPr>
        <p:spPr>
          <a:xfrm>
            <a:off x="549275" y="1757449"/>
            <a:ext cx="8042276" cy="4343400"/>
          </a:xfrm>
        </p:spPr>
        <p:txBody>
          <a:bodyPr/>
          <a:lstStyle/>
          <a:p>
            <a:r>
              <a:rPr lang="en-US" dirty="0" smtClean="0">
                <a:latin typeface="Atlanta" panose="020B0502020202020204" pitchFamily="34" charset="0"/>
                <a:cs typeface="Arial" panose="020B0604020202020204" pitchFamily="34" charset="0"/>
              </a:rPr>
              <a:t>St Thomas has a long tradition of engaging parents.</a:t>
            </a:r>
          </a:p>
          <a:p>
            <a:r>
              <a:rPr lang="en-US" dirty="0" smtClean="0">
                <a:latin typeface="Atlanta" panose="020B0502020202020204" pitchFamily="34" charset="0"/>
                <a:cs typeface="Arial" panose="020B0604020202020204" pitchFamily="34" charset="0"/>
              </a:rPr>
              <a:t>It is a strength that has helped us to raise academic standards and extend pastoral support.</a:t>
            </a:r>
          </a:p>
          <a:p>
            <a:r>
              <a:rPr lang="en-US" dirty="0" smtClean="0">
                <a:latin typeface="Atlanta" panose="020B0502020202020204" pitchFamily="34" charset="0"/>
                <a:cs typeface="Arial" panose="020B0604020202020204" pitchFamily="34" charset="0"/>
              </a:rPr>
              <a:t>Engaging goes beyond involvement but involvement is also important to build trust and share the community ethos.</a:t>
            </a:r>
          </a:p>
        </p:txBody>
      </p:sp>
      <p:sp>
        <p:nvSpPr>
          <p:cNvPr id="8" name="Rectangle 7"/>
          <p:cNvSpPr/>
          <p:nvPr/>
        </p:nvSpPr>
        <p:spPr>
          <a:xfrm>
            <a:off x="5557230" y="5902729"/>
            <a:ext cx="3211135" cy="646331"/>
          </a:xfrm>
          <a:prstGeom prst="rect">
            <a:avLst/>
          </a:prstGeom>
        </p:spPr>
        <p:txBody>
          <a:bodyPr wrap="none">
            <a:spAutoFit/>
          </a:bodyPr>
          <a:lstStyle/>
          <a:p>
            <a:r>
              <a:rPr lang="en-GB" dirty="0">
                <a:hlinkClick r:id="rId2"/>
              </a:rPr>
              <a:t>https://</a:t>
            </a:r>
            <a:r>
              <a:rPr lang="en-GB" dirty="0" smtClean="0">
                <a:hlinkClick r:id="rId2"/>
              </a:rPr>
              <a:t>youtu.be/u-zlb5wVUAs</a:t>
            </a:r>
            <a:endParaRPr lang="en-GB" dirty="0" smtClean="0"/>
          </a:p>
          <a:p>
            <a:endParaRPr lang="en-GB" dirty="0"/>
          </a:p>
        </p:txBody>
      </p:sp>
    </p:spTree>
    <p:extLst>
      <p:ext uri="{BB962C8B-B14F-4D97-AF65-F5344CB8AC3E}">
        <p14:creationId xmlns:p14="http://schemas.microsoft.com/office/powerpoint/2010/main" val="328067399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sp>
        <p:nvSpPr>
          <p:cNvPr id="7171" name="Rectangle 6"/>
          <p:cNvSpPr>
            <a:spLocks noChangeArrowheads="1"/>
          </p:cNvSpPr>
          <p:nvPr/>
        </p:nvSpPr>
        <p:spPr bwMode="auto">
          <a:xfrm>
            <a:off x="457200" y="-421219"/>
            <a:ext cx="8326582" cy="77867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nchor="ctr">
            <a:spAutoFit/>
          </a:bodyPr>
          <a:lstStyle/>
          <a:p>
            <a:endParaRPr lang="en-GB" sz="3200" dirty="0" smtClean="0"/>
          </a:p>
          <a:p>
            <a:endParaRPr lang="en-GB" sz="3200" dirty="0" smtClean="0"/>
          </a:p>
          <a:p>
            <a:r>
              <a:rPr lang="en-GB" sz="2800" dirty="0" smtClean="0"/>
              <a:t>‘</a:t>
            </a:r>
            <a:r>
              <a:rPr lang="en-GB" sz="2800" dirty="0"/>
              <a:t>It is important for staff to establish trusting relationships with parents/carers and to support and maintain those relationships by getting to know individual families and regularly contacting them about children’s progress and learning.’ </a:t>
            </a:r>
            <a:endParaRPr lang="en-GB" sz="2800" dirty="0" smtClean="0"/>
          </a:p>
          <a:p>
            <a:endParaRPr lang="en-GB" sz="2800" dirty="0" smtClean="0"/>
          </a:p>
          <a:p>
            <a:r>
              <a:rPr lang="en-GB" sz="2400" i="1" dirty="0" smtClean="0"/>
              <a:t>What works in Parenting Support. A Review of the International Evidence. Moran </a:t>
            </a:r>
            <a:r>
              <a:rPr lang="en-GB" sz="2400" i="1" dirty="0"/>
              <a:t>et al, </a:t>
            </a:r>
            <a:r>
              <a:rPr lang="en-GB" sz="2400" i="1" dirty="0" smtClean="0"/>
              <a:t>2004</a:t>
            </a:r>
          </a:p>
          <a:p>
            <a:endParaRPr lang="en-GB" sz="2800" i="1" dirty="0"/>
          </a:p>
          <a:p>
            <a:r>
              <a:rPr lang="en-GB" sz="2800" dirty="0" smtClean="0"/>
              <a:t>‘</a:t>
            </a:r>
            <a:r>
              <a:rPr lang="en-GB" sz="2800" dirty="0"/>
              <a:t>Developing trust within communities is a way of overcoming barriers.’ </a:t>
            </a:r>
            <a:endParaRPr lang="en-GB" sz="2800" dirty="0" smtClean="0"/>
          </a:p>
          <a:p>
            <a:endParaRPr lang="en-GB" sz="2800" i="1" dirty="0"/>
          </a:p>
          <a:p>
            <a:r>
              <a:rPr lang="en-GB" sz="2400" i="1" dirty="0" smtClean="0"/>
              <a:t>Bringing </a:t>
            </a:r>
            <a:r>
              <a:rPr lang="en-GB" sz="2400" i="1" dirty="0"/>
              <a:t>Back Community: Family Support From the Bottom </a:t>
            </a:r>
            <a:r>
              <a:rPr lang="en-GB" sz="2400" i="1" dirty="0" smtClean="0"/>
              <a:t>Up. Wigfall</a:t>
            </a:r>
            <a:r>
              <a:rPr lang="en-GB" sz="2400" i="1" dirty="0"/>
              <a:t>, 2006</a:t>
            </a:r>
          </a:p>
          <a:p>
            <a:endParaRPr lang="en-GB" sz="3200" i="1" dirty="0"/>
          </a:p>
          <a:p>
            <a:endParaRPr lang="en-GB" sz="2800" dirty="0"/>
          </a:p>
        </p:txBody>
      </p:sp>
    </p:spTree>
    <p:extLst>
      <p:ext uri="{BB962C8B-B14F-4D97-AF65-F5344CB8AC3E}">
        <p14:creationId xmlns:p14="http://schemas.microsoft.com/office/powerpoint/2010/main" val="277999604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2098965"/>
            <a:ext cx="8303780" cy="3290453"/>
          </a:xfrm>
        </p:spPr>
        <p:txBody>
          <a:bodyPr>
            <a:normAutofit lnSpcReduction="10000"/>
          </a:bodyPr>
          <a:lstStyle/>
          <a:p>
            <a:pPr marL="0" indent="0">
              <a:buNone/>
            </a:pPr>
            <a:r>
              <a:rPr lang="en-GB" sz="2800" dirty="0"/>
              <a:t>‘Research shows children born into poor families do worse in school and may have fewer opportunities in life</a:t>
            </a:r>
            <a:r>
              <a:rPr lang="en-GB" sz="2800" dirty="0" smtClean="0"/>
              <a:t>…</a:t>
            </a:r>
          </a:p>
          <a:p>
            <a:pPr marL="0" indent="0">
              <a:buNone/>
            </a:pPr>
            <a:r>
              <a:rPr lang="en-GB" sz="2800" dirty="0" smtClean="0"/>
              <a:t>but </a:t>
            </a:r>
            <a:r>
              <a:rPr lang="en-GB" sz="2800" dirty="0"/>
              <a:t>it is possible to interrupt the equation of poverty and underachievement…The earlier the intervention, the better and more long lasting the outcome for the child.’</a:t>
            </a:r>
          </a:p>
          <a:p>
            <a:pPr marL="0" indent="0">
              <a:buNone/>
            </a:pPr>
            <a:endParaRPr lang="en-GB" dirty="0"/>
          </a:p>
        </p:txBody>
      </p:sp>
      <p:pic>
        <p:nvPicPr>
          <p:cNvPr id="4"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24207" t="27778" r="36192" b="45039"/>
          <a:stretch/>
        </p:blipFill>
        <p:spPr bwMode="auto">
          <a:xfrm>
            <a:off x="381000" y="179728"/>
            <a:ext cx="5152571" cy="16352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5929744" y="397172"/>
            <a:ext cx="2770909" cy="1200329"/>
          </a:xfrm>
          <a:prstGeom prst="rect">
            <a:avLst/>
          </a:prstGeom>
        </p:spPr>
        <p:txBody>
          <a:bodyPr wrap="square">
            <a:spAutoFit/>
          </a:bodyPr>
          <a:lstStyle/>
          <a:p>
            <a:r>
              <a:rPr lang="en-GB" dirty="0"/>
              <a:t>Review of Research Evidence by Alma Harris and Dr Janet </a:t>
            </a:r>
            <a:r>
              <a:rPr lang="en-GB" dirty="0" err="1"/>
              <a:t>Goodhall</a:t>
            </a:r>
            <a:r>
              <a:rPr lang="en-GB" dirty="0"/>
              <a:t>, 2009</a:t>
            </a:r>
          </a:p>
        </p:txBody>
      </p:sp>
    </p:spTree>
    <p:extLst>
      <p:ext uri="{BB962C8B-B14F-4D97-AF65-F5344CB8AC3E}">
        <p14:creationId xmlns:p14="http://schemas.microsoft.com/office/powerpoint/2010/main" val="182773461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6"/>
          <p:cNvSpPr>
            <a:spLocks noChangeArrowheads="1"/>
          </p:cNvSpPr>
          <p:nvPr/>
        </p:nvSpPr>
        <p:spPr bwMode="auto">
          <a:xfrm>
            <a:off x="110532" y="610793"/>
            <a:ext cx="896461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endParaRPr lang="en-GB" dirty="0">
              <a:effectLst>
                <a:outerShdw blurRad="38100" dist="38100" dir="2700000" algn="tl">
                  <a:srgbClr val="DDDDDD"/>
                </a:outerShdw>
              </a:effectLst>
            </a:endParaRPr>
          </a:p>
          <a:p>
            <a:endParaRPr lang="en-GB" b="1" dirty="0">
              <a:solidFill>
                <a:srgbClr val="CC0000"/>
              </a:solidFill>
            </a:endParaRPr>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6996" t="12767" r="28272" b="19318"/>
          <a:stretch/>
        </p:blipFill>
        <p:spPr bwMode="auto">
          <a:xfrm rot="21047204">
            <a:off x="1682722" y="505686"/>
            <a:ext cx="5820230" cy="49680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0890235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81000" y="190500"/>
            <a:ext cx="8534400" cy="609600"/>
          </a:xfrm>
        </p:spPr>
        <p:txBody>
          <a:bodyPr/>
          <a:lstStyle/>
          <a:p>
            <a:pPr eaLnBrk="1" hangingPunct="1"/>
            <a:r>
              <a:rPr lang="en-US" sz="2800" dirty="0">
                <a:latin typeface="Aharoni" panose="02010803020104030203" pitchFamily="2" charset="-79"/>
                <a:cs typeface="Aharoni" panose="02010803020104030203" pitchFamily="2" charset="-79"/>
              </a:rPr>
              <a:t>What do schools need to do to ‘engage’ parents?</a:t>
            </a:r>
          </a:p>
        </p:txBody>
      </p:sp>
      <p:sp>
        <p:nvSpPr>
          <p:cNvPr id="12291" name="Text Box 3"/>
          <p:cNvSpPr txBox="1">
            <a:spLocks noChangeArrowheads="1"/>
          </p:cNvSpPr>
          <p:nvPr/>
        </p:nvSpPr>
        <p:spPr bwMode="auto">
          <a:xfrm>
            <a:off x="685800" y="990600"/>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eaLnBrk="1" hangingPunct="1"/>
            <a:endParaRPr lang="en-GB"/>
          </a:p>
        </p:txBody>
      </p:sp>
      <p:sp>
        <p:nvSpPr>
          <p:cNvPr id="12292" name="Text Box 4"/>
          <p:cNvSpPr txBox="1">
            <a:spLocks noChangeArrowheads="1"/>
          </p:cNvSpPr>
          <p:nvPr/>
        </p:nvSpPr>
        <p:spPr bwMode="auto">
          <a:xfrm>
            <a:off x="381000" y="914400"/>
            <a:ext cx="8382000" cy="489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algn="l" eaLnBrk="1" hangingPunct="1"/>
            <a:r>
              <a:rPr lang="en-GB" sz="2400" dirty="0"/>
              <a:t>G</a:t>
            </a:r>
            <a:r>
              <a:rPr lang="en-GB" sz="2400" dirty="0" smtClean="0"/>
              <a:t>ood </a:t>
            </a:r>
            <a:r>
              <a:rPr lang="en-GB" sz="2400" dirty="0"/>
              <a:t>practice may include: </a:t>
            </a:r>
          </a:p>
          <a:p>
            <a:pPr algn="l" eaLnBrk="1" hangingPunct="1"/>
            <a:endParaRPr lang="en-GB" sz="2400" dirty="0"/>
          </a:p>
          <a:p>
            <a:pPr algn="l" eaLnBrk="1" hangingPunct="1">
              <a:buFontTx/>
              <a:buChar char="•"/>
            </a:pPr>
            <a:r>
              <a:rPr lang="en-GB" sz="2400" dirty="0"/>
              <a:t> </a:t>
            </a:r>
            <a:r>
              <a:rPr lang="en-GB" dirty="0"/>
              <a:t> </a:t>
            </a:r>
            <a:r>
              <a:rPr lang="en-GB" sz="2400" dirty="0"/>
              <a:t>Bringing the home and school closer  </a:t>
            </a:r>
          </a:p>
          <a:p>
            <a:pPr algn="l" eaLnBrk="1" hangingPunct="1">
              <a:buFontTx/>
              <a:buChar char="•"/>
            </a:pPr>
            <a:r>
              <a:rPr lang="en-GB" sz="2400" dirty="0"/>
              <a:t>  Intervention in preschool and early years</a:t>
            </a:r>
          </a:p>
          <a:p>
            <a:pPr algn="l" eaLnBrk="1" hangingPunct="1">
              <a:buFontTx/>
              <a:buChar char="•"/>
            </a:pPr>
            <a:r>
              <a:rPr lang="en-GB" sz="2400" dirty="0"/>
              <a:t>  Providing support for parents to assist their child’s learning </a:t>
            </a:r>
          </a:p>
          <a:p>
            <a:pPr algn="l" eaLnBrk="1" hangingPunct="1"/>
            <a:r>
              <a:rPr lang="en-GB" sz="2400" dirty="0"/>
              <a:t>   in the home</a:t>
            </a:r>
          </a:p>
          <a:p>
            <a:pPr algn="l" eaLnBrk="1" hangingPunct="1">
              <a:buFontTx/>
              <a:buChar char="•"/>
            </a:pPr>
            <a:r>
              <a:rPr lang="en-GB" sz="2400" dirty="0"/>
              <a:t>  Services and support targeted directly at individual   </a:t>
            </a:r>
          </a:p>
          <a:p>
            <a:pPr algn="l" eaLnBrk="1" hangingPunct="1"/>
            <a:r>
              <a:rPr lang="en-GB" sz="2400" dirty="0"/>
              <a:t>   children’s needs</a:t>
            </a:r>
          </a:p>
          <a:p>
            <a:pPr algn="l" eaLnBrk="1" hangingPunct="1">
              <a:buFontTx/>
              <a:buChar char="•"/>
            </a:pPr>
            <a:r>
              <a:rPr lang="en-GB" sz="2400" dirty="0"/>
              <a:t>  Family based multi-agency support</a:t>
            </a:r>
          </a:p>
          <a:p>
            <a:pPr algn="l" eaLnBrk="1" hangingPunct="1">
              <a:buFontTx/>
              <a:buChar char="•"/>
            </a:pPr>
            <a:r>
              <a:rPr lang="en-GB" sz="2400" dirty="0"/>
              <a:t>  Voluntary engagement by parents</a:t>
            </a:r>
          </a:p>
          <a:p>
            <a:pPr algn="l" eaLnBrk="1" hangingPunct="1">
              <a:buFontTx/>
              <a:buChar char="•"/>
            </a:pPr>
            <a:r>
              <a:rPr lang="en-GB" sz="2400" dirty="0"/>
              <a:t>  Parent up skilling and focussed support</a:t>
            </a:r>
          </a:p>
          <a:p>
            <a:pPr algn="l" eaLnBrk="1" hangingPunct="1">
              <a:buFontTx/>
              <a:buChar char="•"/>
            </a:pPr>
            <a:r>
              <a:rPr lang="en-GB" sz="2400" dirty="0"/>
              <a:t>  Emphasis on school transition points</a:t>
            </a:r>
          </a:p>
          <a:p>
            <a:pPr algn="l" eaLnBrk="1" hangingPunct="1">
              <a:buFontTx/>
              <a:buChar char="•"/>
            </a:pPr>
            <a:r>
              <a:rPr lang="en-GB" sz="2400" dirty="0"/>
              <a:t>  Confident, considerate and approachable staff  </a:t>
            </a:r>
          </a:p>
        </p:txBody>
      </p:sp>
    </p:spTree>
    <p:extLst>
      <p:ext uri="{BB962C8B-B14F-4D97-AF65-F5344CB8AC3E}">
        <p14:creationId xmlns:p14="http://schemas.microsoft.com/office/powerpoint/2010/main" val="66389505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Text Box 3"/>
          <p:cNvSpPr txBox="1">
            <a:spLocks noChangeArrowheads="1"/>
          </p:cNvSpPr>
          <p:nvPr/>
        </p:nvSpPr>
        <p:spPr bwMode="auto">
          <a:xfrm>
            <a:off x="685800" y="990600"/>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eaLnBrk="1" hangingPunct="1"/>
            <a:endParaRPr lang="en-GB"/>
          </a:p>
        </p:txBody>
      </p:sp>
      <p:sp>
        <p:nvSpPr>
          <p:cNvPr id="12292" name="Text Box 4"/>
          <p:cNvSpPr txBox="1">
            <a:spLocks noChangeArrowheads="1"/>
          </p:cNvSpPr>
          <p:nvPr/>
        </p:nvSpPr>
        <p:spPr bwMode="auto">
          <a:xfrm>
            <a:off x="381000" y="914400"/>
            <a:ext cx="838200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algn="l" eaLnBrk="1" hangingPunct="1"/>
            <a:endParaRPr lang="en-GB" sz="2400" dirty="0"/>
          </a:p>
        </p:txBody>
      </p:sp>
      <p:sp>
        <p:nvSpPr>
          <p:cNvPr id="5" name="Text Box 4"/>
          <p:cNvSpPr txBox="1">
            <a:spLocks noChangeArrowheads="1"/>
          </p:cNvSpPr>
          <p:nvPr/>
        </p:nvSpPr>
        <p:spPr bwMode="auto">
          <a:xfrm>
            <a:off x="381000" y="1173956"/>
            <a:ext cx="8382000" cy="5084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algn="ctr" eaLnBrk="0" fontAlgn="base" hangingPunct="0">
              <a:spcBef>
                <a:spcPct val="0"/>
              </a:spcBef>
              <a:spcAft>
                <a:spcPct val="0"/>
              </a:spcAft>
              <a:defRPr>
                <a:solidFill>
                  <a:schemeClr val="tx1"/>
                </a:solidFill>
                <a:latin typeface="Arial" charset="0"/>
              </a:defRPr>
            </a:lvl6pPr>
            <a:lvl7pPr marL="2971800" indent="-228600" algn="ctr" eaLnBrk="0" fontAlgn="base" hangingPunct="0">
              <a:spcBef>
                <a:spcPct val="0"/>
              </a:spcBef>
              <a:spcAft>
                <a:spcPct val="0"/>
              </a:spcAft>
              <a:defRPr>
                <a:solidFill>
                  <a:schemeClr val="tx1"/>
                </a:solidFill>
                <a:latin typeface="Arial" charset="0"/>
              </a:defRPr>
            </a:lvl7pPr>
            <a:lvl8pPr marL="3429000" indent="-228600" algn="ctr" eaLnBrk="0" fontAlgn="base" hangingPunct="0">
              <a:spcBef>
                <a:spcPct val="0"/>
              </a:spcBef>
              <a:spcAft>
                <a:spcPct val="0"/>
              </a:spcAft>
              <a:defRPr>
                <a:solidFill>
                  <a:schemeClr val="tx1"/>
                </a:solidFill>
                <a:latin typeface="Arial" charset="0"/>
              </a:defRPr>
            </a:lvl8pPr>
            <a:lvl9pPr marL="3886200" indent="-228600" algn="ctr" eaLnBrk="0" fontAlgn="base" hangingPunct="0">
              <a:spcBef>
                <a:spcPct val="0"/>
              </a:spcBef>
              <a:spcAft>
                <a:spcPct val="0"/>
              </a:spcAft>
              <a:defRPr>
                <a:solidFill>
                  <a:schemeClr val="tx1"/>
                </a:solidFill>
                <a:latin typeface="Arial" charset="0"/>
              </a:defRPr>
            </a:lvl9pPr>
          </a:lstStyle>
          <a:p>
            <a:pPr algn="l" eaLnBrk="1" hangingPunct="1"/>
            <a:r>
              <a:rPr lang="en-GB" altLang="en-US" sz="2400" dirty="0"/>
              <a:t>Possible barriers to achieving this include:</a:t>
            </a:r>
          </a:p>
          <a:p>
            <a:pPr algn="l" eaLnBrk="1" hangingPunct="1">
              <a:lnSpc>
                <a:spcPct val="115000"/>
              </a:lnSpc>
              <a:buFontTx/>
              <a:buChar char="•"/>
            </a:pPr>
            <a:r>
              <a:rPr lang="en-GB" altLang="en-US" sz="2400" dirty="0"/>
              <a:t>  Family </a:t>
            </a:r>
            <a:r>
              <a:rPr lang="en-GB" altLang="en-US" sz="2400" dirty="0" smtClean="0"/>
              <a:t>structure </a:t>
            </a:r>
            <a:r>
              <a:rPr lang="en-GB" altLang="en-US" sz="2400" dirty="0" err="1" smtClean="0"/>
              <a:t>eg</a:t>
            </a:r>
            <a:r>
              <a:rPr lang="en-GB" altLang="en-US" sz="2400" dirty="0" smtClean="0"/>
              <a:t>. single parent, younger siblings</a:t>
            </a:r>
            <a:endParaRPr lang="en-GB" altLang="en-US" sz="2400" dirty="0"/>
          </a:p>
          <a:p>
            <a:pPr algn="l" eaLnBrk="1" hangingPunct="1">
              <a:lnSpc>
                <a:spcPct val="115000"/>
              </a:lnSpc>
              <a:buFontTx/>
              <a:buChar char="•"/>
            </a:pPr>
            <a:r>
              <a:rPr lang="en-GB" altLang="en-US" sz="2400" dirty="0"/>
              <a:t>  Cultural and religious differences</a:t>
            </a:r>
          </a:p>
          <a:p>
            <a:pPr algn="l" eaLnBrk="1" hangingPunct="1">
              <a:lnSpc>
                <a:spcPct val="115000"/>
              </a:lnSpc>
              <a:buFontTx/>
              <a:buChar char="•"/>
            </a:pPr>
            <a:r>
              <a:rPr lang="en-GB" altLang="en-US" sz="2400" dirty="0"/>
              <a:t>  Socio-economic </a:t>
            </a:r>
            <a:r>
              <a:rPr lang="en-GB" altLang="en-US" sz="2400" dirty="0" smtClean="0"/>
              <a:t>influences and issues</a:t>
            </a:r>
            <a:endParaRPr lang="en-GB" altLang="en-US" sz="2400" dirty="0"/>
          </a:p>
          <a:p>
            <a:pPr algn="l" eaLnBrk="1" hangingPunct="1">
              <a:lnSpc>
                <a:spcPct val="115000"/>
              </a:lnSpc>
              <a:buFontTx/>
              <a:buChar char="•"/>
            </a:pPr>
            <a:r>
              <a:rPr lang="en-GB" altLang="en-US" sz="2400" dirty="0"/>
              <a:t>  Poor time management</a:t>
            </a:r>
          </a:p>
          <a:p>
            <a:pPr algn="l" eaLnBrk="1" hangingPunct="1">
              <a:lnSpc>
                <a:spcPct val="115000"/>
              </a:lnSpc>
              <a:buFontTx/>
              <a:buChar char="•"/>
            </a:pPr>
            <a:r>
              <a:rPr lang="en-GB" altLang="en-US" sz="2400" dirty="0"/>
              <a:t>  Different priorities to the school</a:t>
            </a:r>
          </a:p>
          <a:p>
            <a:pPr algn="l" eaLnBrk="1" hangingPunct="1">
              <a:lnSpc>
                <a:spcPct val="115000"/>
              </a:lnSpc>
              <a:buFontTx/>
              <a:buChar char="•"/>
            </a:pPr>
            <a:r>
              <a:rPr lang="en-GB" altLang="en-US" sz="2400" dirty="0"/>
              <a:t>  Cost to the school in providing additional support </a:t>
            </a:r>
          </a:p>
          <a:p>
            <a:pPr algn="l" eaLnBrk="1" hangingPunct="1">
              <a:lnSpc>
                <a:spcPct val="115000"/>
              </a:lnSpc>
              <a:buFontTx/>
              <a:buChar char="•"/>
            </a:pPr>
            <a:r>
              <a:rPr lang="en-GB" altLang="en-US" sz="2400" dirty="0"/>
              <a:t>  Time constraints in organising targeted intervention</a:t>
            </a:r>
          </a:p>
          <a:p>
            <a:pPr algn="l" eaLnBrk="1" hangingPunct="1">
              <a:lnSpc>
                <a:spcPct val="115000"/>
              </a:lnSpc>
              <a:buFontTx/>
              <a:buChar char="•"/>
            </a:pPr>
            <a:r>
              <a:rPr lang="en-GB" altLang="en-US" sz="2400" dirty="0"/>
              <a:t>  Low levels of trust from previous failures and experiences</a:t>
            </a:r>
          </a:p>
          <a:p>
            <a:pPr algn="l" eaLnBrk="1" hangingPunct="1">
              <a:lnSpc>
                <a:spcPct val="115000"/>
              </a:lnSpc>
              <a:buFontTx/>
              <a:buChar char="•"/>
            </a:pPr>
            <a:r>
              <a:rPr lang="en-GB" altLang="en-US" sz="2400" dirty="0"/>
              <a:t>  Disinterested or insecure parents</a:t>
            </a:r>
          </a:p>
          <a:p>
            <a:pPr algn="l" eaLnBrk="1" hangingPunct="1">
              <a:lnSpc>
                <a:spcPct val="115000"/>
              </a:lnSpc>
              <a:buFontTx/>
              <a:buChar char="•"/>
            </a:pPr>
            <a:r>
              <a:rPr lang="en-GB" altLang="en-US" sz="2400" dirty="0"/>
              <a:t>  Disinterested or insecure staff</a:t>
            </a:r>
          </a:p>
          <a:p>
            <a:pPr algn="l" eaLnBrk="1" hangingPunct="1">
              <a:lnSpc>
                <a:spcPct val="115000"/>
              </a:lnSpc>
              <a:buFontTx/>
              <a:buChar char="•"/>
            </a:pPr>
            <a:r>
              <a:rPr lang="en-GB" altLang="en-US" sz="2400" dirty="0"/>
              <a:t>  Trying to rush the process</a:t>
            </a:r>
          </a:p>
        </p:txBody>
      </p:sp>
      <p:sp>
        <p:nvSpPr>
          <p:cNvPr id="6" name="Rectangle 2"/>
          <p:cNvSpPr txBox="1">
            <a:spLocks noChangeArrowheads="1"/>
          </p:cNvSpPr>
          <p:nvPr/>
        </p:nvSpPr>
        <p:spPr>
          <a:xfrm>
            <a:off x="381000" y="528488"/>
            <a:ext cx="8534400" cy="609600"/>
          </a:xfrm>
          <a:prstGeom prst="rect">
            <a:avLst/>
          </a:prstGeom>
        </p:spPr>
        <p:txBody>
          <a:bodyPr vert="horz" lIns="91440" tIns="45720" rIns="91440" bIns="45720" rtlCol="0" anchor="b" anchorCtr="0">
            <a:noAutofit/>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altLang="en-US" sz="2400" dirty="0" smtClean="0">
                <a:latin typeface="Aharoni" panose="02010803020104030203" pitchFamily="2" charset="-79"/>
                <a:cs typeface="Aharoni" panose="02010803020104030203" pitchFamily="2" charset="-79"/>
              </a:rPr>
              <a:t>What barriers might there be to schools ‘engaging’ parents in children’s learning?</a:t>
            </a:r>
          </a:p>
        </p:txBody>
      </p:sp>
    </p:spTree>
    <p:extLst>
      <p:ext uri="{BB962C8B-B14F-4D97-AF65-F5344CB8AC3E}">
        <p14:creationId xmlns:p14="http://schemas.microsoft.com/office/powerpoint/2010/main" val="302013662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04800" y="304800"/>
            <a:ext cx="8534400" cy="609600"/>
          </a:xfrm>
        </p:spPr>
        <p:txBody>
          <a:bodyPr/>
          <a:lstStyle/>
          <a:p>
            <a:pPr eaLnBrk="1" hangingPunct="1"/>
            <a:r>
              <a:rPr lang="en-US" sz="2400" dirty="0">
                <a:latin typeface="Aharoni" panose="02010803020104030203" pitchFamily="2" charset="-79"/>
                <a:cs typeface="Aharoni" panose="02010803020104030203" pitchFamily="2" charset="-79"/>
                <a:hlinkClick r:id="rId2"/>
              </a:rPr>
              <a:t>St Thomas Primary and our relationship with parents</a:t>
            </a:r>
            <a:endParaRPr lang="en-US" sz="2400" dirty="0">
              <a:latin typeface="Aharoni" panose="02010803020104030203" pitchFamily="2" charset="-79"/>
              <a:cs typeface="Aharoni" panose="02010803020104030203" pitchFamily="2" charset="-79"/>
            </a:endParaRPr>
          </a:p>
        </p:txBody>
      </p:sp>
      <p:sp>
        <p:nvSpPr>
          <p:cNvPr id="17411" name="Rectangle 3"/>
          <p:cNvSpPr>
            <a:spLocks noGrp="1" noChangeArrowheads="1"/>
          </p:cNvSpPr>
          <p:nvPr>
            <p:ph type="body" idx="1"/>
          </p:nvPr>
        </p:nvSpPr>
        <p:spPr>
          <a:xfrm>
            <a:off x="228600" y="1052946"/>
            <a:ext cx="8534400" cy="5181600"/>
          </a:xfrm>
        </p:spPr>
        <p:txBody>
          <a:bodyPr>
            <a:normAutofit/>
          </a:bodyPr>
          <a:lstStyle/>
          <a:p>
            <a:pPr eaLnBrk="1" hangingPunct="1"/>
            <a:r>
              <a:rPr lang="en-US" sz="2000" dirty="0">
                <a:latin typeface="Arial" panose="020B0604020202020204" pitchFamily="34" charset="0"/>
                <a:cs typeface="Arial" panose="020B0604020202020204" pitchFamily="34" charset="0"/>
              </a:rPr>
              <a:t>While parental ‘involvement’ is important, we aim to go beyond and strive for parental ‘engagement’ through: </a:t>
            </a:r>
          </a:p>
          <a:p>
            <a:r>
              <a:rPr lang="en-US" sz="2000" dirty="0" smtClean="0">
                <a:latin typeface="Arial" panose="020B0604020202020204" pitchFamily="34" charset="0"/>
                <a:cs typeface="Arial" panose="020B0604020202020204" pitchFamily="34" charset="0"/>
              </a:rPr>
              <a:t>Head, deputy and staff visible &amp; approachable. Aim to deal with issues immediately. Excellent levels of face to face communication. Human approach. Listen effectively to parents – consider what they need.</a:t>
            </a:r>
          </a:p>
          <a:p>
            <a:r>
              <a:rPr lang="en-US" sz="2000" dirty="0">
                <a:latin typeface="Arial" panose="020B0604020202020204" pitchFamily="34" charset="0"/>
                <a:cs typeface="Arial" panose="020B0604020202020204" pitchFamily="34" charset="0"/>
              </a:rPr>
              <a:t>Flexible daytime and evening parental consultations – over 94% attendance – plus follow up for non </a:t>
            </a:r>
            <a:r>
              <a:rPr lang="en-US" sz="2000" dirty="0" smtClean="0">
                <a:latin typeface="Arial" panose="020B0604020202020204" pitchFamily="34" charset="0"/>
                <a:cs typeface="Arial" panose="020B0604020202020204" pitchFamily="34" charset="0"/>
              </a:rPr>
              <a:t>attendees.</a:t>
            </a:r>
          </a:p>
          <a:p>
            <a:r>
              <a:rPr lang="en-GB" sz="2000" dirty="0">
                <a:latin typeface="Arial" panose="020B0604020202020204" pitchFamily="34" charset="0"/>
                <a:cs typeface="Arial" panose="020B0604020202020204" pitchFamily="34" charset="0"/>
              </a:rPr>
              <a:t> An inclusive approach throughout the </a:t>
            </a:r>
            <a:r>
              <a:rPr lang="en-GB" sz="2000" dirty="0" smtClean="0">
                <a:latin typeface="Arial" panose="020B0604020202020204" pitchFamily="34" charset="0"/>
                <a:cs typeface="Arial" panose="020B0604020202020204" pitchFamily="34" charset="0"/>
              </a:rPr>
              <a:t>school – shared vision</a:t>
            </a:r>
            <a:endParaRPr lang="en-GB" sz="2000" dirty="0">
              <a:latin typeface="Arial" panose="020B0604020202020204" pitchFamily="34" charset="0"/>
              <a:cs typeface="Arial" panose="020B0604020202020204" pitchFamily="34" charset="0"/>
            </a:endParaRPr>
          </a:p>
          <a:p>
            <a:r>
              <a:rPr lang="en-US" sz="2000" dirty="0" smtClean="0">
                <a:latin typeface="Arial" panose="020B0604020202020204" pitchFamily="34" charset="0"/>
                <a:cs typeface="Arial" panose="020B0604020202020204" pitchFamily="34" charset="0"/>
              </a:rPr>
              <a:t>App and text </a:t>
            </a:r>
            <a:r>
              <a:rPr lang="en-US" sz="2000" dirty="0">
                <a:latin typeface="Arial" panose="020B0604020202020204" pitchFamily="34" charset="0"/>
                <a:cs typeface="Arial" panose="020B0604020202020204" pitchFamily="34" charset="0"/>
              </a:rPr>
              <a:t>s</a:t>
            </a:r>
            <a:r>
              <a:rPr lang="en-US" sz="2000" dirty="0" smtClean="0">
                <a:latin typeface="Arial" panose="020B0604020202020204" pitchFamily="34" charset="0"/>
                <a:cs typeface="Arial" panose="020B0604020202020204" pitchFamily="34" charset="0"/>
              </a:rPr>
              <a:t>ervice</a:t>
            </a:r>
          </a:p>
          <a:p>
            <a:r>
              <a:rPr lang="en-US" sz="2000" dirty="0" smtClean="0">
                <a:latin typeface="Arial" panose="020B0604020202020204" pitchFamily="34" charset="0"/>
                <a:cs typeface="Arial" panose="020B0604020202020204" pitchFamily="34" charset="0"/>
              </a:rPr>
              <a:t>Newsletters, letters – regular communication</a:t>
            </a:r>
            <a:endParaRPr lang="en-US" sz="2000" dirty="0">
              <a:latin typeface="Arial" panose="020B0604020202020204" pitchFamily="34" charset="0"/>
              <a:cs typeface="Arial" panose="020B0604020202020204" pitchFamily="34" charset="0"/>
            </a:endParaRPr>
          </a:p>
          <a:p>
            <a:pPr eaLnBrk="1" hangingPunct="1"/>
            <a:endParaRPr lang="en-US" sz="2000" dirty="0" smtClean="0">
              <a:latin typeface="Arial" charset="0"/>
            </a:endParaRPr>
          </a:p>
          <a:p>
            <a:pPr eaLnBrk="1" hangingPunct="1"/>
            <a:endParaRPr lang="en-US" sz="2000" dirty="0">
              <a:latin typeface="Arial" charset="0"/>
            </a:endParaRPr>
          </a:p>
          <a:p>
            <a:pPr eaLnBrk="1" hangingPunct="1"/>
            <a:endParaRPr lang="en-US" sz="2000" dirty="0">
              <a:latin typeface="Arial" charset="0"/>
            </a:endParaRPr>
          </a:p>
        </p:txBody>
      </p:sp>
      <p:pic>
        <p:nvPicPr>
          <p:cNvPr id="17412" name="Picture 5" descr="DSCF120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811983" y="4419599"/>
            <a:ext cx="2951017" cy="2213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6183862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04800" y="304800"/>
            <a:ext cx="8534400" cy="609600"/>
          </a:xfrm>
        </p:spPr>
        <p:txBody>
          <a:bodyPr/>
          <a:lstStyle/>
          <a:p>
            <a:pPr eaLnBrk="1" hangingPunct="1"/>
            <a:r>
              <a:rPr lang="en-US" sz="2400" dirty="0">
                <a:latin typeface="Aharoni" panose="02010803020104030203" pitchFamily="2" charset="-79"/>
                <a:cs typeface="Aharoni" panose="02010803020104030203" pitchFamily="2" charset="-79"/>
                <a:hlinkClick r:id="rId2"/>
              </a:rPr>
              <a:t>St Thomas Primary and our relationship with parents</a:t>
            </a:r>
            <a:endParaRPr lang="en-US" sz="2400" dirty="0">
              <a:latin typeface="Aharoni" panose="02010803020104030203" pitchFamily="2" charset="-79"/>
              <a:cs typeface="Aharoni" panose="02010803020104030203" pitchFamily="2" charset="-79"/>
            </a:endParaRPr>
          </a:p>
        </p:txBody>
      </p:sp>
      <p:sp>
        <p:nvSpPr>
          <p:cNvPr id="17411" name="Rectangle 3"/>
          <p:cNvSpPr>
            <a:spLocks noGrp="1" noChangeArrowheads="1"/>
          </p:cNvSpPr>
          <p:nvPr>
            <p:ph type="body" idx="1"/>
          </p:nvPr>
        </p:nvSpPr>
        <p:spPr>
          <a:xfrm>
            <a:off x="228600" y="1052946"/>
            <a:ext cx="8534400" cy="5181600"/>
          </a:xfrm>
        </p:spPr>
        <p:txBody>
          <a:bodyPr>
            <a:normAutofit fontScale="92500" lnSpcReduction="20000"/>
          </a:bodyPr>
          <a:lstStyle/>
          <a:p>
            <a:r>
              <a:rPr lang="en-US" sz="2000" dirty="0">
                <a:latin typeface="Arial" panose="020B0604020202020204" pitchFamily="34" charset="0"/>
                <a:cs typeface="Arial" panose="020B0604020202020204" pitchFamily="34" charset="0"/>
              </a:rPr>
              <a:t>Parental Welcome sessions at the </a:t>
            </a:r>
            <a:r>
              <a:rPr lang="en-US" sz="2000" dirty="0" smtClean="0">
                <a:latin typeface="Arial" panose="020B0604020202020204" pitchFamily="34" charset="0"/>
                <a:cs typeface="Arial" panose="020B0604020202020204" pitchFamily="34" charset="0"/>
              </a:rPr>
              <a:t>beginning </a:t>
            </a:r>
            <a:r>
              <a:rPr lang="en-US" sz="2000" dirty="0">
                <a:latin typeface="Arial" panose="020B0604020202020204" pitchFamily="34" charset="0"/>
                <a:cs typeface="Arial" panose="020B0604020202020204" pitchFamily="34" charset="0"/>
              </a:rPr>
              <a:t>of the year</a:t>
            </a:r>
            <a:r>
              <a:rPr lang="en-US" sz="2000" dirty="0" smtClean="0">
                <a:latin typeface="Arial" panose="020B0604020202020204" pitchFamily="34" charset="0"/>
                <a:cs typeface="Arial" panose="020B0604020202020204" pitchFamily="34" charset="0"/>
              </a:rPr>
              <a:t>.</a:t>
            </a:r>
          </a:p>
          <a:p>
            <a:pPr eaLnBrk="1" hangingPunct="1"/>
            <a:r>
              <a:rPr lang="en-US" sz="2000" dirty="0" smtClean="0">
                <a:latin typeface="Arial" panose="020B0604020202020204" pitchFamily="34" charset="0"/>
                <a:cs typeface="Arial" panose="020B0604020202020204" pitchFamily="34" charset="0"/>
              </a:rPr>
              <a:t>Parental </a:t>
            </a:r>
            <a:r>
              <a:rPr lang="en-US" sz="2000" dirty="0">
                <a:latin typeface="Arial" panose="020B0604020202020204" pitchFamily="34" charset="0"/>
                <a:cs typeface="Arial" panose="020B0604020202020204" pitchFamily="34" charset="0"/>
              </a:rPr>
              <a:t>Engagement sessions throughout the </a:t>
            </a:r>
            <a:r>
              <a:rPr lang="en-US" sz="2000" dirty="0" smtClean="0">
                <a:latin typeface="Arial" panose="020B0604020202020204" pitchFamily="34" charset="0"/>
                <a:cs typeface="Arial" panose="020B0604020202020204" pitchFamily="34" charset="0"/>
              </a:rPr>
              <a:t>year – literacy, numeracy, e-safety, health, IT, problem solving, thinking skills </a:t>
            </a:r>
            <a:r>
              <a:rPr lang="en-US" sz="2000" dirty="0" err="1" smtClean="0">
                <a:latin typeface="Arial" panose="020B0604020202020204" pitchFamily="34" charset="0"/>
                <a:cs typeface="Arial" panose="020B0604020202020204" pitchFamily="34" charset="0"/>
              </a:rPr>
              <a:t>etc</a:t>
            </a:r>
            <a:endParaRPr lang="en-US" sz="2000" dirty="0" smtClean="0">
              <a:latin typeface="Arial" panose="020B0604020202020204" pitchFamily="34" charset="0"/>
              <a:cs typeface="Arial" panose="020B0604020202020204" pitchFamily="34" charset="0"/>
            </a:endParaRPr>
          </a:p>
          <a:p>
            <a:pPr eaLnBrk="1" hangingPunct="1"/>
            <a:r>
              <a:rPr lang="en-US" sz="2000" dirty="0" smtClean="0">
                <a:latin typeface="Arial" panose="020B0604020202020204" pitchFamily="34" charset="0"/>
                <a:cs typeface="Arial" panose="020B0604020202020204" pitchFamily="34" charset="0"/>
              </a:rPr>
              <a:t>Class </a:t>
            </a:r>
            <a:r>
              <a:rPr lang="en-US" sz="2000" dirty="0">
                <a:latin typeface="Arial" panose="020B0604020202020204" pitchFamily="34" charset="0"/>
                <a:cs typeface="Arial" panose="020B0604020202020204" pitchFamily="34" charset="0"/>
              </a:rPr>
              <a:t>sharing opportunities at the end of the year.</a:t>
            </a:r>
          </a:p>
          <a:p>
            <a:r>
              <a:rPr lang="en-US" sz="2000" dirty="0" smtClean="0">
                <a:latin typeface="Arial" panose="020B0604020202020204" pitchFamily="34" charset="0"/>
                <a:cs typeface="Arial" panose="020B0604020202020204" pitchFamily="34" charset="0"/>
              </a:rPr>
              <a:t>Training opportunities </a:t>
            </a:r>
            <a:r>
              <a:rPr lang="en-US" sz="2000" dirty="0">
                <a:latin typeface="Arial" panose="020B0604020202020204" pitchFamily="34" charset="0"/>
                <a:cs typeface="Arial" panose="020B0604020202020204" pitchFamily="34" charset="0"/>
              </a:rPr>
              <a:t>for </a:t>
            </a:r>
            <a:r>
              <a:rPr lang="en-US" sz="2000" dirty="0" smtClean="0">
                <a:latin typeface="Arial" panose="020B0604020202020204" pitchFamily="34" charset="0"/>
                <a:cs typeface="Arial" panose="020B0604020202020204" pitchFamily="34" charset="0"/>
              </a:rPr>
              <a:t>parents</a:t>
            </a:r>
            <a:r>
              <a:rPr lang="en-US" sz="2000" dirty="0">
                <a:latin typeface="Arial" charset="0"/>
              </a:rPr>
              <a:t> </a:t>
            </a:r>
            <a:r>
              <a:rPr lang="en-US" sz="2000" dirty="0" smtClean="0">
                <a:latin typeface="Arial" charset="0"/>
              </a:rPr>
              <a:t>- </a:t>
            </a:r>
            <a:r>
              <a:rPr lang="en-GB" sz="2000" dirty="0" smtClean="0"/>
              <a:t>focus </a:t>
            </a:r>
            <a:r>
              <a:rPr lang="en-GB" sz="2000" dirty="0"/>
              <a:t>on literacy, numeracy, </a:t>
            </a:r>
            <a:r>
              <a:rPr lang="en-GB" sz="2000" dirty="0" smtClean="0"/>
              <a:t>health, ICT </a:t>
            </a:r>
            <a:r>
              <a:rPr lang="en-GB" sz="2000" dirty="0"/>
              <a:t>etc</a:t>
            </a:r>
            <a:r>
              <a:rPr lang="en-GB" sz="2000" dirty="0" smtClean="0"/>
              <a:t>. – in  house and external</a:t>
            </a:r>
            <a:endParaRPr lang="en-US" sz="2000" dirty="0" smtClean="0">
              <a:latin typeface="Arial" charset="0"/>
            </a:endParaRPr>
          </a:p>
          <a:p>
            <a:pPr eaLnBrk="1" hangingPunct="1"/>
            <a:r>
              <a:rPr lang="en-US" sz="2000" dirty="0" smtClean="0">
                <a:latin typeface="Arial" charset="0"/>
              </a:rPr>
              <a:t>Build up trust. Listen. Offer targeted support and services</a:t>
            </a:r>
          </a:p>
          <a:p>
            <a:pPr eaLnBrk="1" hangingPunct="1"/>
            <a:r>
              <a:rPr lang="en-GB" sz="2000" dirty="0" smtClean="0"/>
              <a:t>A clear resolve </a:t>
            </a:r>
            <a:r>
              <a:rPr lang="en-GB" sz="2000" dirty="0"/>
              <a:t>to keep things free or low cost </a:t>
            </a:r>
            <a:r>
              <a:rPr lang="en-GB" sz="2000" dirty="0" err="1"/>
              <a:t>eg</a:t>
            </a:r>
            <a:r>
              <a:rPr lang="en-GB" sz="2000" dirty="0"/>
              <a:t> Christmas </a:t>
            </a:r>
            <a:r>
              <a:rPr lang="en-GB" sz="2000" dirty="0" smtClean="0"/>
              <a:t>productions visits etc.</a:t>
            </a:r>
          </a:p>
          <a:p>
            <a:pPr eaLnBrk="1" hangingPunct="1"/>
            <a:r>
              <a:rPr lang="en-GB" sz="2000" dirty="0" smtClean="0"/>
              <a:t>Development </a:t>
            </a:r>
            <a:r>
              <a:rPr lang="en-GB" sz="2000" dirty="0"/>
              <a:t>of online resources via website for children to </a:t>
            </a:r>
            <a:r>
              <a:rPr lang="en-GB" sz="2000" dirty="0" smtClean="0"/>
              <a:t>access </a:t>
            </a:r>
            <a:r>
              <a:rPr lang="en-GB" sz="2000" dirty="0"/>
              <a:t>at home –  </a:t>
            </a:r>
            <a:r>
              <a:rPr lang="en-GB" sz="2000" dirty="0" err="1"/>
              <a:t>eg</a:t>
            </a:r>
            <a:r>
              <a:rPr lang="en-GB" sz="2000" dirty="0"/>
              <a:t> Reading Eggs, as well as direction </a:t>
            </a:r>
            <a:r>
              <a:rPr lang="en-GB" sz="2000" dirty="0" smtClean="0"/>
              <a:t>to </a:t>
            </a:r>
            <a:r>
              <a:rPr lang="en-GB" sz="2000" dirty="0"/>
              <a:t>free online resources </a:t>
            </a:r>
            <a:r>
              <a:rPr lang="en-GB" sz="2000" dirty="0" err="1"/>
              <a:t>eg</a:t>
            </a:r>
            <a:r>
              <a:rPr lang="en-GB" sz="2000" dirty="0"/>
              <a:t> </a:t>
            </a:r>
            <a:r>
              <a:rPr lang="en-GB" sz="2000" dirty="0" err="1" smtClean="0"/>
              <a:t>Sumdog</a:t>
            </a:r>
            <a:endParaRPr lang="en-GB" sz="2000" dirty="0" smtClean="0"/>
          </a:p>
          <a:p>
            <a:pPr eaLnBrk="1" hangingPunct="1"/>
            <a:r>
              <a:rPr lang="en-GB" sz="2000" dirty="0" smtClean="0"/>
              <a:t>A supportive and competent staff</a:t>
            </a:r>
            <a:endParaRPr lang="en-GB" sz="2000" dirty="0"/>
          </a:p>
          <a:p>
            <a:pPr eaLnBrk="1" hangingPunct="1"/>
            <a:endParaRPr lang="en-US" sz="2000" dirty="0" smtClean="0">
              <a:latin typeface="Arial" charset="0"/>
            </a:endParaRPr>
          </a:p>
          <a:p>
            <a:pPr eaLnBrk="1" hangingPunct="1"/>
            <a:endParaRPr lang="en-US" sz="2000" dirty="0">
              <a:latin typeface="Arial" charset="0"/>
            </a:endParaRPr>
          </a:p>
          <a:p>
            <a:pPr eaLnBrk="1" hangingPunct="1"/>
            <a:endParaRPr lang="en-US" sz="2000" dirty="0">
              <a:latin typeface="Arial" charset="0"/>
            </a:endParaRPr>
          </a:p>
        </p:txBody>
      </p:sp>
    </p:spTree>
    <p:extLst>
      <p:ext uri="{BB962C8B-B14F-4D97-AF65-F5344CB8AC3E}">
        <p14:creationId xmlns:p14="http://schemas.microsoft.com/office/powerpoint/2010/main" val="86970428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8" name="AutoShape 4" descr="9k="/>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US"/>
          </a:p>
        </p:txBody>
      </p:sp>
      <p:sp>
        <p:nvSpPr>
          <p:cNvPr id="82950" name="Text Box 6"/>
          <p:cNvSpPr txBox="1">
            <a:spLocks noChangeArrowheads="1"/>
          </p:cNvSpPr>
          <p:nvPr/>
        </p:nvSpPr>
        <p:spPr bwMode="auto">
          <a:xfrm>
            <a:off x="323849" y="358095"/>
            <a:ext cx="8653895" cy="89562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r>
              <a:rPr lang="en-US" sz="2400" dirty="0">
                <a:latin typeface="Aharoni" panose="02010803020104030203" pitchFamily="2" charset="-79"/>
                <a:cs typeface="Aharoni" panose="02010803020104030203" pitchFamily="2" charset="-79"/>
                <a:hlinkClick r:id="rId2"/>
              </a:rPr>
              <a:t>St Thomas Primary and our relationship with </a:t>
            </a:r>
            <a:r>
              <a:rPr lang="en-US" sz="2400" dirty="0" smtClean="0">
                <a:latin typeface="Aharoni" panose="02010803020104030203" pitchFamily="2" charset="-79"/>
                <a:cs typeface="Aharoni" panose="02010803020104030203" pitchFamily="2" charset="-79"/>
                <a:hlinkClick r:id="rId2"/>
              </a:rPr>
              <a:t>parents</a:t>
            </a:r>
            <a:endParaRPr lang="en-US" sz="2400" dirty="0" smtClean="0">
              <a:latin typeface="Aharoni" panose="02010803020104030203" pitchFamily="2" charset="-79"/>
              <a:cs typeface="Aharoni" panose="02010803020104030203" pitchFamily="2" charset="-79"/>
            </a:endParaRPr>
          </a:p>
          <a:p>
            <a:endParaRPr lang="en-GB" sz="2000" dirty="0">
              <a:solidFill>
                <a:schemeClr val="tx1">
                  <a:lumMod val="65000"/>
                  <a:lumOff val="3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smtClean="0">
                <a:solidFill>
                  <a:schemeClr val="tx1">
                    <a:lumMod val="65000"/>
                    <a:lumOff val="35000"/>
                  </a:schemeClr>
                </a:solidFill>
                <a:latin typeface="Arial" panose="020B0604020202020204" pitchFamily="34" charset="0"/>
                <a:cs typeface="Arial" panose="020B0604020202020204" pitchFamily="34" charset="0"/>
              </a:rPr>
              <a:t>Support for vulnerable families coming direct from Head or Deputy –  attendees </a:t>
            </a:r>
            <a:r>
              <a:rPr lang="en-GB" sz="2000" dirty="0">
                <a:solidFill>
                  <a:schemeClr val="tx1">
                    <a:lumMod val="65000"/>
                    <a:lumOff val="35000"/>
                  </a:schemeClr>
                </a:solidFill>
                <a:latin typeface="Arial" panose="020B0604020202020204" pitchFamily="34" charset="0"/>
                <a:cs typeface="Arial" panose="020B0604020202020204" pitchFamily="34" charset="0"/>
              </a:rPr>
              <a:t>at all meetings, liaison with involved agencies, home </a:t>
            </a:r>
            <a:r>
              <a:rPr lang="en-GB" sz="2000" dirty="0" smtClean="0">
                <a:solidFill>
                  <a:schemeClr val="tx1">
                    <a:lumMod val="65000"/>
                    <a:lumOff val="35000"/>
                  </a:schemeClr>
                </a:solidFill>
                <a:latin typeface="Arial" panose="020B0604020202020204" pitchFamily="34" charset="0"/>
                <a:cs typeface="Arial" panose="020B0604020202020204" pitchFamily="34" charset="0"/>
              </a:rPr>
              <a:t> </a:t>
            </a:r>
          </a:p>
          <a:p>
            <a:r>
              <a:rPr lang="en-GB" sz="2000" dirty="0">
                <a:solidFill>
                  <a:schemeClr val="tx1">
                    <a:lumMod val="65000"/>
                    <a:lumOff val="35000"/>
                  </a:schemeClr>
                </a:solidFill>
                <a:latin typeface="Arial" panose="020B0604020202020204" pitchFamily="34" charset="0"/>
                <a:cs typeface="Arial" panose="020B0604020202020204" pitchFamily="34" charset="0"/>
              </a:rPr>
              <a:t> </a:t>
            </a:r>
            <a:r>
              <a:rPr lang="en-GB" sz="2000" dirty="0" smtClean="0">
                <a:solidFill>
                  <a:schemeClr val="tx1">
                    <a:lumMod val="65000"/>
                    <a:lumOff val="35000"/>
                  </a:schemeClr>
                </a:solidFill>
                <a:latin typeface="Arial" panose="020B0604020202020204" pitchFamily="34" charset="0"/>
                <a:cs typeface="Arial" panose="020B0604020202020204" pitchFamily="34" charset="0"/>
              </a:rPr>
              <a:t>    visits </a:t>
            </a:r>
            <a:r>
              <a:rPr lang="en-GB" sz="2000" dirty="0" err="1">
                <a:solidFill>
                  <a:schemeClr val="tx1">
                    <a:lumMod val="65000"/>
                    <a:lumOff val="35000"/>
                  </a:schemeClr>
                </a:solidFill>
                <a:latin typeface="Arial" panose="020B0604020202020204" pitchFamily="34" charset="0"/>
                <a:cs typeface="Arial" panose="020B0604020202020204" pitchFamily="34" charset="0"/>
              </a:rPr>
              <a:t>etc</a:t>
            </a:r>
            <a:r>
              <a:rPr lang="en-GB" sz="2000" dirty="0">
                <a:solidFill>
                  <a:schemeClr val="tx1">
                    <a:lumMod val="65000"/>
                    <a:lumOff val="35000"/>
                  </a:schemeClr>
                </a:solidFill>
                <a:latin typeface="Arial" panose="020B0604020202020204" pitchFamily="34" charset="0"/>
                <a:cs typeface="Arial" panose="020B0604020202020204" pitchFamily="34" charset="0"/>
              </a:rPr>
              <a:t> </a:t>
            </a:r>
            <a:endParaRPr lang="en-GB" sz="2000" dirty="0" smtClean="0">
              <a:solidFill>
                <a:schemeClr val="tx1">
                  <a:lumMod val="65000"/>
                  <a:lumOff val="35000"/>
                </a:schemeClr>
              </a:solidFill>
              <a:latin typeface="Arial" panose="020B0604020202020204" pitchFamily="34" charset="0"/>
              <a:cs typeface="Arial" panose="020B0604020202020204" pitchFamily="34" charset="0"/>
            </a:endParaRPr>
          </a:p>
          <a:p>
            <a:endParaRPr lang="en-GB" sz="2000" dirty="0">
              <a:solidFill>
                <a:schemeClr val="tx1">
                  <a:lumMod val="65000"/>
                  <a:lumOff val="3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smtClean="0">
                <a:solidFill>
                  <a:schemeClr val="tx1">
                    <a:lumMod val="65000"/>
                    <a:lumOff val="35000"/>
                  </a:schemeClr>
                </a:solidFill>
                <a:latin typeface="Arial" panose="020B0604020202020204" pitchFamily="34" charset="0"/>
                <a:cs typeface="Arial" panose="020B0604020202020204" pitchFamily="34" charset="0"/>
              </a:rPr>
              <a:t>Tracking </a:t>
            </a:r>
            <a:r>
              <a:rPr lang="en-GB" sz="2000" dirty="0">
                <a:solidFill>
                  <a:schemeClr val="tx1">
                    <a:lumMod val="65000"/>
                    <a:lumOff val="35000"/>
                  </a:schemeClr>
                </a:solidFill>
                <a:latin typeface="Arial" panose="020B0604020202020204" pitchFamily="34" charset="0"/>
                <a:cs typeface="Arial" panose="020B0604020202020204" pitchFamily="34" charset="0"/>
              </a:rPr>
              <a:t>of various learner groups to monitor </a:t>
            </a:r>
            <a:r>
              <a:rPr lang="en-GB" sz="2000" dirty="0" smtClean="0">
                <a:solidFill>
                  <a:schemeClr val="tx1">
                    <a:lumMod val="65000"/>
                    <a:lumOff val="35000"/>
                  </a:schemeClr>
                </a:solidFill>
                <a:latin typeface="Arial" panose="020B0604020202020204" pitchFamily="34" charset="0"/>
                <a:cs typeface="Arial" panose="020B0604020202020204" pitchFamily="34" charset="0"/>
              </a:rPr>
              <a:t>progress and inform parents – being honest about children’s progress</a:t>
            </a:r>
          </a:p>
          <a:p>
            <a:pPr marL="342900" indent="-342900">
              <a:buFont typeface="Arial" panose="020B0604020202020204" pitchFamily="34" charset="0"/>
              <a:buChar char="•"/>
            </a:pPr>
            <a:endParaRPr lang="en-GB" sz="2000" dirty="0">
              <a:solidFill>
                <a:schemeClr val="tx1">
                  <a:lumMod val="65000"/>
                  <a:lumOff val="3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chemeClr val="tx1">
                    <a:lumMod val="65000"/>
                    <a:lumOff val="35000"/>
                  </a:schemeClr>
                </a:solidFill>
                <a:latin typeface="Arial" panose="020B0604020202020204" pitchFamily="34" charset="0"/>
                <a:cs typeface="Arial" panose="020B0604020202020204" pitchFamily="34" charset="0"/>
              </a:rPr>
              <a:t> A wide range of quality cultural and sporting activities/experiences </a:t>
            </a:r>
            <a:endParaRPr lang="en-GB" sz="2000" dirty="0" smtClean="0">
              <a:solidFill>
                <a:schemeClr val="tx1">
                  <a:lumMod val="65000"/>
                  <a:lumOff val="35000"/>
                </a:schemeClr>
              </a:solidFill>
              <a:latin typeface="Arial" panose="020B0604020202020204" pitchFamily="34" charset="0"/>
              <a:cs typeface="Arial" panose="020B0604020202020204" pitchFamily="34" charset="0"/>
            </a:endParaRPr>
          </a:p>
          <a:p>
            <a:r>
              <a:rPr lang="en-GB" sz="2000" dirty="0">
                <a:solidFill>
                  <a:schemeClr val="tx1">
                    <a:lumMod val="65000"/>
                    <a:lumOff val="35000"/>
                  </a:schemeClr>
                </a:solidFill>
                <a:latin typeface="Arial" panose="020B0604020202020204" pitchFamily="34" charset="0"/>
                <a:cs typeface="Arial" panose="020B0604020202020204" pitchFamily="34" charset="0"/>
              </a:rPr>
              <a:t> </a:t>
            </a:r>
            <a:r>
              <a:rPr lang="en-GB" sz="2000" dirty="0" smtClean="0">
                <a:solidFill>
                  <a:schemeClr val="tx1">
                    <a:lumMod val="65000"/>
                    <a:lumOff val="35000"/>
                  </a:schemeClr>
                </a:solidFill>
                <a:latin typeface="Arial" panose="020B0604020202020204" pitchFamily="34" charset="0"/>
                <a:cs typeface="Arial" panose="020B0604020202020204" pitchFamily="34" charset="0"/>
              </a:rPr>
              <a:t>     to supplement </a:t>
            </a:r>
            <a:r>
              <a:rPr lang="en-GB" sz="2000" dirty="0">
                <a:solidFill>
                  <a:schemeClr val="tx1">
                    <a:lumMod val="65000"/>
                    <a:lumOff val="35000"/>
                  </a:schemeClr>
                </a:solidFill>
                <a:latin typeface="Arial" panose="020B0604020202020204" pitchFamily="34" charset="0"/>
                <a:cs typeface="Arial" panose="020B0604020202020204" pitchFamily="34" charset="0"/>
              </a:rPr>
              <a:t>the curriculum</a:t>
            </a:r>
            <a:r>
              <a:rPr lang="en-GB" sz="2000" dirty="0" smtClean="0">
                <a:solidFill>
                  <a:schemeClr val="tx1">
                    <a:lumMod val="65000"/>
                    <a:lumOff val="35000"/>
                  </a:schemeClr>
                </a:solidFill>
                <a:latin typeface="Arial" panose="020B0604020202020204" pitchFamily="34" charset="0"/>
                <a:cs typeface="Arial" panose="020B0604020202020204" pitchFamily="34" charset="0"/>
              </a:rPr>
              <a:t>.</a:t>
            </a:r>
          </a:p>
          <a:p>
            <a:endParaRPr lang="en-GB" sz="2000" dirty="0">
              <a:solidFill>
                <a:schemeClr val="tx1">
                  <a:lumMod val="65000"/>
                  <a:lumOff val="3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chemeClr val="tx1">
                    <a:lumMod val="65000"/>
                    <a:lumOff val="35000"/>
                  </a:schemeClr>
                </a:solidFill>
                <a:latin typeface="Arial" panose="020B0604020202020204" pitchFamily="34" charset="0"/>
                <a:cs typeface="Arial" panose="020B0604020202020204" pitchFamily="34" charset="0"/>
              </a:rPr>
              <a:t> </a:t>
            </a:r>
            <a:r>
              <a:rPr lang="en-GB" sz="2000" dirty="0" smtClean="0">
                <a:solidFill>
                  <a:schemeClr val="tx1">
                    <a:lumMod val="65000"/>
                    <a:lumOff val="35000"/>
                  </a:schemeClr>
                </a:solidFill>
                <a:latin typeface="Arial" panose="020B0604020202020204" pitchFamily="34" charset="0"/>
                <a:cs typeface="Arial" panose="020B0604020202020204" pitchFamily="34" charset="0"/>
              </a:rPr>
              <a:t>Highly effective </a:t>
            </a:r>
            <a:r>
              <a:rPr lang="en-GB" sz="2000" dirty="0">
                <a:solidFill>
                  <a:schemeClr val="tx1">
                    <a:lumMod val="65000"/>
                    <a:lumOff val="35000"/>
                  </a:schemeClr>
                </a:solidFill>
                <a:latin typeface="Arial" panose="020B0604020202020204" pitchFamily="34" charset="0"/>
                <a:cs typeface="Arial" panose="020B0604020202020204" pitchFamily="34" charset="0"/>
              </a:rPr>
              <a:t>links with external agencies and organisations. </a:t>
            </a:r>
            <a:endParaRPr lang="en-GB" sz="2000" dirty="0" smtClean="0">
              <a:solidFill>
                <a:schemeClr val="tx1">
                  <a:lumMod val="65000"/>
                  <a:lumOff val="35000"/>
                </a:schemeClr>
              </a:solidFill>
              <a:latin typeface="Arial" panose="020B0604020202020204" pitchFamily="34" charset="0"/>
              <a:cs typeface="Arial" panose="020B0604020202020204" pitchFamily="34" charset="0"/>
            </a:endParaRPr>
          </a:p>
          <a:p>
            <a:endParaRPr lang="en-GB" sz="2000" dirty="0">
              <a:solidFill>
                <a:schemeClr val="tx1">
                  <a:lumMod val="65000"/>
                  <a:lumOff val="3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chemeClr val="tx1">
                    <a:lumMod val="65000"/>
                    <a:lumOff val="35000"/>
                  </a:schemeClr>
                </a:solidFill>
                <a:latin typeface="Arial" panose="020B0604020202020204" pitchFamily="34" charset="0"/>
                <a:cs typeface="Arial" panose="020B0604020202020204" pitchFamily="34" charset="0"/>
              </a:rPr>
              <a:t> Ongoing monitoring, asking questions, evaluating impact. </a:t>
            </a:r>
            <a:endParaRPr lang="en-GB" sz="2000" dirty="0" smtClean="0">
              <a:solidFill>
                <a:schemeClr val="tx1">
                  <a:lumMod val="65000"/>
                  <a:lumOff val="35000"/>
                </a:schemeClr>
              </a:solidFill>
              <a:latin typeface="Arial" panose="020B0604020202020204" pitchFamily="34" charset="0"/>
              <a:cs typeface="Arial" panose="020B0604020202020204" pitchFamily="34" charset="0"/>
            </a:endParaRPr>
          </a:p>
          <a:p>
            <a:endParaRPr lang="en-GB" sz="2000" dirty="0">
              <a:solidFill>
                <a:schemeClr val="tx1">
                  <a:lumMod val="65000"/>
                  <a:lumOff val="3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chemeClr val="tx1">
                    <a:lumMod val="65000"/>
                    <a:lumOff val="35000"/>
                  </a:schemeClr>
                </a:solidFill>
                <a:latin typeface="Arial" panose="020B0604020202020204" pitchFamily="34" charset="0"/>
                <a:cs typeface="Arial" panose="020B0604020202020204" pitchFamily="34" charset="0"/>
              </a:rPr>
              <a:t> Be realistic in what you can take on and do well. </a:t>
            </a:r>
            <a:endParaRPr lang="en-GB" sz="2000" dirty="0" smtClean="0">
              <a:solidFill>
                <a:schemeClr val="tx1">
                  <a:lumMod val="65000"/>
                  <a:lumOff val="3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tx1">
                  <a:lumMod val="65000"/>
                  <a:lumOff val="3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chemeClr val="tx1">
                    <a:lumMod val="65000"/>
                    <a:lumOff val="35000"/>
                  </a:schemeClr>
                </a:solidFill>
                <a:latin typeface="Arial" panose="020B0604020202020204" pitchFamily="34" charset="0"/>
                <a:cs typeface="Arial" panose="020B0604020202020204" pitchFamily="34" charset="0"/>
              </a:rPr>
              <a:t> New children and new families coming through all the time – </a:t>
            </a:r>
            <a:r>
              <a:rPr lang="en-GB" sz="2000" dirty="0" smtClean="0">
                <a:solidFill>
                  <a:schemeClr val="tx1">
                    <a:lumMod val="65000"/>
                    <a:lumOff val="35000"/>
                  </a:schemeClr>
                </a:solidFill>
                <a:latin typeface="Arial" panose="020B0604020202020204" pitchFamily="34" charset="0"/>
                <a:cs typeface="Arial" panose="020B0604020202020204" pitchFamily="34" charset="0"/>
              </a:rPr>
              <a:t>need </a:t>
            </a:r>
            <a:r>
              <a:rPr lang="en-GB" sz="2000" dirty="0">
                <a:solidFill>
                  <a:schemeClr val="tx1">
                    <a:lumMod val="65000"/>
                    <a:lumOff val="35000"/>
                  </a:schemeClr>
                </a:solidFill>
                <a:latin typeface="Arial" panose="020B0604020202020204" pitchFamily="34" charset="0"/>
                <a:cs typeface="Arial" panose="020B0604020202020204" pitchFamily="34" charset="0"/>
              </a:rPr>
              <a:t>to </a:t>
            </a:r>
            <a:r>
              <a:rPr lang="en-GB" sz="2000" dirty="0" smtClean="0">
                <a:solidFill>
                  <a:schemeClr val="tx1">
                    <a:lumMod val="65000"/>
                    <a:lumOff val="35000"/>
                  </a:schemeClr>
                </a:solidFill>
                <a:latin typeface="Arial" panose="020B0604020202020204" pitchFamily="34" charset="0"/>
                <a:cs typeface="Arial" panose="020B0604020202020204" pitchFamily="34" charset="0"/>
              </a:rPr>
              <a:t>constantly </a:t>
            </a:r>
            <a:r>
              <a:rPr lang="en-GB" sz="2000" dirty="0">
                <a:solidFill>
                  <a:schemeClr val="tx1">
                    <a:lumMod val="65000"/>
                    <a:lumOff val="35000"/>
                  </a:schemeClr>
                </a:solidFill>
                <a:latin typeface="Arial" panose="020B0604020202020204" pitchFamily="34" charset="0"/>
                <a:cs typeface="Arial" panose="020B0604020202020204" pitchFamily="34" charset="0"/>
              </a:rPr>
              <a:t>work at it.</a:t>
            </a:r>
          </a:p>
          <a:p>
            <a:pPr marL="342900" indent="-342900">
              <a:buFont typeface="Arial" panose="020B0604020202020204" pitchFamily="34" charset="0"/>
              <a:buChar char="•"/>
            </a:pPr>
            <a:endParaRPr lang="en-GB" sz="2000" dirty="0"/>
          </a:p>
          <a:p>
            <a:endParaRPr lang="en-GB" sz="2000" dirty="0"/>
          </a:p>
          <a:p>
            <a:pPr>
              <a:buFontTx/>
              <a:buChar char="•"/>
            </a:pPr>
            <a:endParaRPr lang="en-GB" sz="2000" dirty="0"/>
          </a:p>
          <a:p>
            <a:pPr>
              <a:buFontTx/>
              <a:buChar char="•"/>
            </a:pPr>
            <a:endParaRPr lang="en-GB" sz="2000" dirty="0"/>
          </a:p>
          <a:p>
            <a:pPr>
              <a:buFontTx/>
              <a:buChar char="•"/>
            </a:pPr>
            <a:endParaRPr lang="en-GB" sz="20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1640784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304800" y="381000"/>
            <a:ext cx="8534400" cy="341313"/>
          </a:xfrm>
        </p:spPr>
        <p:txBody>
          <a:bodyPr/>
          <a:lstStyle/>
          <a:p>
            <a:pPr eaLnBrk="1" hangingPunct="1"/>
            <a:r>
              <a:rPr lang="en-US" sz="2400" dirty="0">
                <a:latin typeface="Aharoni" panose="02010803020104030203" pitchFamily="2" charset="-79"/>
                <a:cs typeface="Aharoni" panose="02010803020104030203" pitchFamily="2" charset="-79"/>
              </a:rPr>
              <a:t>What can I do as an NQT when dealing with parents?  </a:t>
            </a:r>
          </a:p>
        </p:txBody>
      </p:sp>
      <p:sp>
        <p:nvSpPr>
          <p:cNvPr id="19459"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sp>
        <p:nvSpPr>
          <p:cNvPr id="174085" name="Text Box 5"/>
          <p:cNvSpPr txBox="1">
            <a:spLocks noChangeArrowheads="1"/>
          </p:cNvSpPr>
          <p:nvPr/>
        </p:nvSpPr>
        <p:spPr bwMode="auto">
          <a:xfrm>
            <a:off x="533400" y="914400"/>
            <a:ext cx="7924800"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algn="l" eaLnBrk="1" hangingPunct="1">
              <a:buFontTx/>
              <a:buChar char="•"/>
            </a:pPr>
            <a:r>
              <a:rPr lang="en-GB" sz="2400" dirty="0"/>
              <a:t>  Be approachable - friendly but professional. </a:t>
            </a:r>
          </a:p>
          <a:p>
            <a:pPr algn="l" eaLnBrk="1" hangingPunct="1">
              <a:buFontTx/>
              <a:buChar char="•"/>
            </a:pPr>
            <a:r>
              <a:rPr lang="en-GB" sz="2400" dirty="0"/>
              <a:t>  Suggest meeting parents when taking on a new class</a:t>
            </a:r>
          </a:p>
          <a:p>
            <a:pPr algn="l" eaLnBrk="1" hangingPunct="1">
              <a:buFontTx/>
              <a:buChar char="•"/>
            </a:pPr>
            <a:r>
              <a:rPr lang="en-GB" sz="2400" dirty="0"/>
              <a:t>  </a:t>
            </a:r>
            <a:r>
              <a:rPr lang="en-GB" sz="2400" dirty="0" smtClean="0"/>
              <a:t>If the school or you are not keen to invite all parents in,    </a:t>
            </a:r>
          </a:p>
          <a:p>
            <a:pPr algn="l" eaLnBrk="1" hangingPunct="1"/>
            <a:r>
              <a:rPr lang="en-GB" sz="2400" dirty="0"/>
              <a:t> </a:t>
            </a:r>
            <a:r>
              <a:rPr lang="en-GB" sz="2400" dirty="0" smtClean="0"/>
              <a:t>  create </a:t>
            </a:r>
            <a:r>
              <a:rPr lang="en-GB" sz="2400" dirty="0"/>
              <a:t>ways to meet parents informally –  </a:t>
            </a:r>
            <a:r>
              <a:rPr lang="en-GB" sz="2400" dirty="0" err="1" smtClean="0"/>
              <a:t>eg</a:t>
            </a:r>
            <a:r>
              <a:rPr lang="en-GB" sz="2400" dirty="0" smtClean="0"/>
              <a:t>. make     </a:t>
            </a:r>
          </a:p>
          <a:p>
            <a:pPr algn="l" eaLnBrk="1" hangingPunct="1"/>
            <a:r>
              <a:rPr lang="en-GB" sz="2400" dirty="0"/>
              <a:t> </a:t>
            </a:r>
            <a:r>
              <a:rPr lang="en-GB" sz="2400" dirty="0" smtClean="0"/>
              <a:t>   yourself </a:t>
            </a:r>
            <a:r>
              <a:rPr lang="en-GB" sz="2400" dirty="0"/>
              <a:t>visible e.g. in the yard at the end of the   </a:t>
            </a:r>
          </a:p>
          <a:p>
            <a:pPr algn="l" eaLnBrk="1" hangingPunct="1"/>
            <a:r>
              <a:rPr lang="en-GB" sz="2400" dirty="0"/>
              <a:t>   day.</a:t>
            </a:r>
          </a:p>
          <a:p>
            <a:pPr algn="l" eaLnBrk="1" hangingPunct="1">
              <a:buFontTx/>
              <a:buChar char="•"/>
            </a:pPr>
            <a:r>
              <a:rPr lang="en-GB" sz="2400" dirty="0"/>
              <a:t>  Be prepared to listen and acknowledge the fact your </a:t>
            </a:r>
          </a:p>
          <a:p>
            <a:pPr algn="l" eaLnBrk="1" hangingPunct="1"/>
            <a:r>
              <a:rPr lang="en-GB" sz="2400" dirty="0"/>
              <a:t>    pupils and their families may have very different lives </a:t>
            </a:r>
          </a:p>
          <a:p>
            <a:pPr algn="l" eaLnBrk="1" hangingPunct="1"/>
            <a:r>
              <a:rPr lang="en-GB" sz="2400" dirty="0"/>
              <a:t>    to your own and therefore different priorities.</a:t>
            </a:r>
          </a:p>
          <a:p>
            <a:pPr algn="l" eaLnBrk="1" hangingPunct="1">
              <a:buFontTx/>
              <a:buChar char="•"/>
            </a:pPr>
            <a:r>
              <a:rPr lang="en-GB" sz="2400" dirty="0"/>
              <a:t>   In formal consultations, ask parents if they               </a:t>
            </a:r>
          </a:p>
          <a:p>
            <a:pPr algn="l" eaLnBrk="1" hangingPunct="1"/>
            <a:r>
              <a:rPr lang="en-GB" sz="2400" dirty="0"/>
              <a:t>    have anything they want to discuss first.</a:t>
            </a:r>
          </a:p>
          <a:p>
            <a:pPr algn="l" eaLnBrk="1" hangingPunct="1">
              <a:buFontTx/>
              <a:buChar char="•"/>
            </a:pPr>
            <a:r>
              <a:rPr lang="en-GB" sz="2400" dirty="0"/>
              <a:t>   Ensure parents are informed about positives                                </a:t>
            </a:r>
          </a:p>
          <a:p>
            <a:pPr algn="l" eaLnBrk="1" hangingPunct="1"/>
            <a:r>
              <a:rPr lang="en-GB" sz="2400" dirty="0"/>
              <a:t>    as well as negatives.</a:t>
            </a:r>
          </a:p>
          <a:p>
            <a:pPr algn="l" eaLnBrk="1" hangingPunct="1">
              <a:buFontTx/>
              <a:buChar char="•"/>
            </a:pPr>
            <a:r>
              <a:rPr lang="en-GB" sz="2400" dirty="0"/>
              <a:t>   Don’t focus on any negative experiences with parents </a:t>
            </a:r>
          </a:p>
          <a:p>
            <a:pPr algn="l" eaLnBrk="1" hangingPunct="1"/>
            <a:r>
              <a:rPr lang="en-GB" sz="2400" dirty="0"/>
              <a:t>    – celebrate the positives!</a:t>
            </a:r>
          </a:p>
        </p:txBody>
      </p:sp>
      <p:pic>
        <p:nvPicPr>
          <p:cNvPr id="19461" name="Picture 7" descr="clip-art-family-talking"/>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7162800" y="4038600"/>
            <a:ext cx="1600200" cy="150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5469663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549275" y="-560902"/>
            <a:ext cx="8042276" cy="1336956"/>
          </a:xfrm>
        </p:spPr>
        <p:txBody>
          <a:bodyPr/>
          <a:lstStyle/>
          <a:p>
            <a:pPr eaLnBrk="1" hangingPunct="1"/>
            <a:r>
              <a:rPr lang="en-US" sz="2400" dirty="0">
                <a:latin typeface="Aharoni" panose="02010803020104030203" pitchFamily="2" charset="-79"/>
                <a:cs typeface="Aharoni" panose="02010803020104030203" pitchFamily="2" charset="-79"/>
              </a:rPr>
              <a:t>What can I do as an NQT when dealing with parents?  </a:t>
            </a:r>
          </a:p>
        </p:txBody>
      </p:sp>
      <p:sp>
        <p:nvSpPr>
          <p:cNvPr id="20483"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sp>
        <p:nvSpPr>
          <p:cNvPr id="184324" name="Text Box 4"/>
          <p:cNvSpPr txBox="1">
            <a:spLocks noChangeArrowheads="1"/>
          </p:cNvSpPr>
          <p:nvPr/>
        </p:nvSpPr>
        <p:spPr bwMode="auto">
          <a:xfrm>
            <a:off x="457200" y="958955"/>
            <a:ext cx="8382000" cy="551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algn="l" eaLnBrk="1" hangingPunct="1"/>
            <a:r>
              <a:rPr lang="en-GB" sz="2400" b="1" i="1" u="sng" dirty="0"/>
              <a:t>Dealing with specific Issues</a:t>
            </a:r>
          </a:p>
          <a:p>
            <a:pPr algn="l" eaLnBrk="1" hangingPunct="1"/>
            <a:endParaRPr lang="en-GB" sz="2400" dirty="0"/>
          </a:p>
          <a:p>
            <a:pPr algn="l" eaLnBrk="1" hangingPunct="1">
              <a:buFontTx/>
              <a:buChar char="•"/>
            </a:pPr>
            <a:r>
              <a:rPr lang="en-GB" sz="2200" dirty="0"/>
              <a:t>  Listen to parents – be fair in your approach. Don’t   </a:t>
            </a:r>
          </a:p>
          <a:p>
            <a:pPr algn="l" eaLnBrk="1" hangingPunct="1"/>
            <a:r>
              <a:rPr lang="en-GB" sz="2200" dirty="0"/>
              <a:t>   automatically be defensive if they say something negative. </a:t>
            </a:r>
          </a:p>
          <a:p>
            <a:pPr algn="l" eaLnBrk="1" hangingPunct="1"/>
            <a:r>
              <a:rPr lang="en-GB" sz="2200" dirty="0"/>
              <a:t>   They may have a point!</a:t>
            </a:r>
          </a:p>
          <a:p>
            <a:pPr algn="l" eaLnBrk="1" hangingPunct="1">
              <a:buFontTx/>
              <a:buChar char="•"/>
            </a:pPr>
            <a:r>
              <a:rPr lang="en-GB" sz="2200" dirty="0"/>
              <a:t>  Don’t make assumptions as to what you think they </a:t>
            </a:r>
          </a:p>
          <a:p>
            <a:pPr algn="l" eaLnBrk="1" hangingPunct="1"/>
            <a:r>
              <a:rPr lang="en-GB" sz="2200" dirty="0"/>
              <a:t>   need/want.</a:t>
            </a:r>
          </a:p>
          <a:p>
            <a:pPr algn="l" eaLnBrk="1" hangingPunct="1">
              <a:buFontTx/>
              <a:buChar char="•"/>
            </a:pPr>
            <a:r>
              <a:rPr lang="en-GB" sz="2200" dirty="0"/>
              <a:t>  Consider what other issues the family may be facing in </a:t>
            </a:r>
          </a:p>
          <a:p>
            <a:pPr algn="l" eaLnBrk="1" hangingPunct="1"/>
            <a:r>
              <a:rPr lang="en-GB" sz="2200" dirty="0"/>
              <a:t>   addition to the one they have come to see you about.</a:t>
            </a:r>
          </a:p>
          <a:p>
            <a:pPr algn="l" eaLnBrk="1" hangingPunct="1">
              <a:buFontTx/>
              <a:buChar char="•"/>
            </a:pPr>
            <a:r>
              <a:rPr lang="en-GB" sz="2200" dirty="0"/>
              <a:t>  Don’t be afraid to say, ‘I’m not sure/ I’ll look into it/ I’ll get </a:t>
            </a:r>
          </a:p>
          <a:p>
            <a:pPr algn="l" eaLnBrk="1" hangingPunct="1"/>
            <a:r>
              <a:rPr lang="en-GB" sz="2200" dirty="0"/>
              <a:t>   back to you today/tomorrow. Better to give yourself time to   </a:t>
            </a:r>
          </a:p>
          <a:p>
            <a:pPr algn="l" eaLnBrk="1" hangingPunct="1"/>
            <a:r>
              <a:rPr lang="en-GB" sz="2200" dirty="0"/>
              <a:t>   investigate an issue rather than say something you’ll   </a:t>
            </a:r>
          </a:p>
          <a:p>
            <a:pPr algn="l" eaLnBrk="1" hangingPunct="1"/>
            <a:r>
              <a:rPr lang="en-GB" sz="2200" dirty="0"/>
              <a:t>   regret.</a:t>
            </a:r>
          </a:p>
          <a:p>
            <a:pPr algn="l" eaLnBrk="1" hangingPunct="1">
              <a:buFontTx/>
              <a:buChar char="•"/>
            </a:pPr>
            <a:r>
              <a:rPr lang="en-GB" sz="2200" dirty="0"/>
              <a:t>  Don’t offer solutions which you or the school are unable to  </a:t>
            </a:r>
          </a:p>
          <a:p>
            <a:pPr algn="l" eaLnBrk="1" hangingPunct="1"/>
            <a:r>
              <a:rPr lang="en-GB" sz="2200" dirty="0"/>
              <a:t>   follow through. False promises will destroy trust and respect.</a:t>
            </a:r>
          </a:p>
          <a:p>
            <a:pPr algn="l" eaLnBrk="1" hangingPunct="1">
              <a:buFontTx/>
              <a:buChar char="•"/>
            </a:pPr>
            <a:endParaRPr lang="en-GB" sz="2200" dirty="0"/>
          </a:p>
        </p:txBody>
      </p:sp>
    </p:spTree>
    <p:extLst>
      <p:ext uri="{BB962C8B-B14F-4D97-AF65-F5344CB8AC3E}">
        <p14:creationId xmlns:p14="http://schemas.microsoft.com/office/powerpoint/2010/main" val="369586917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549275" y="441515"/>
            <a:ext cx="8042276" cy="668677"/>
          </a:xfrm>
        </p:spPr>
        <p:txBody>
          <a:bodyPr/>
          <a:lstStyle/>
          <a:p>
            <a:r>
              <a:rPr lang="en-US" sz="2400" dirty="0">
                <a:latin typeface="Aharoni" panose="02010803020104030203" pitchFamily="2" charset="-79"/>
                <a:cs typeface="Aharoni" panose="02010803020104030203" pitchFamily="2" charset="-79"/>
              </a:rPr>
              <a:t>What can I do as an NQT when dealing with parents? </a:t>
            </a:r>
            <a:endParaRPr lang="en-US" sz="2400" dirty="0">
              <a:latin typeface="Arial" charset="0"/>
            </a:endParaRPr>
          </a:p>
        </p:txBody>
      </p:sp>
      <p:sp>
        <p:nvSpPr>
          <p:cNvPr id="21507"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sp>
        <p:nvSpPr>
          <p:cNvPr id="194564" name="Text Box 4"/>
          <p:cNvSpPr txBox="1">
            <a:spLocks noChangeArrowheads="1"/>
          </p:cNvSpPr>
          <p:nvPr/>
        </p:nvSpPr>
        <p:spPr bwMode="auto">
          <a:xfrm>
            <a:off x="549275" y="1394682"/>
            <a:ext cx="7924800"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algn="l" eaLnBrk="1" hangingPunct="1"/>
            <a:r>
              <a:rPr lang="en-GB" sz="2000" b="1" i="1" u="sng" dirty="0"/>
              <a:t>Dealing with specific Issues</a:t>
            </a:r>
          </a:p>
          <a:p>
            <a:pPr algn="l" eaLnBrk="1" hangingPunct="1"/>
            <a:endParaRPr lang="en-GB" sz="2000" dirty="0"/>
          </a:p>
          <a:p>
            <a:pPr algn="l" eaLnBrk="1" hangingPunct="1">
              <a:buFontTx/>
              <a:buChar char="•"/>
            </a:pPr>
            <a:r>
              <a:rPr lang="en-GB" sz="2400" dirty="0"/>
              <a:t>  Having resolved an issue, ensure the parent knows </a:t>
            </a:r>
          </a:p>
          <a:p>
            <a:pPr algn="l" eaLnBrk="1" hangingPunct="1"/>
            <a:r>
              <a:rPr lang="en-GB" sz="2400" dirty="0"/>
              <a:t>   what you have done. Ask them is there anything else  </a:t>
            </a:r>
          </a:p>
          <a:p>
            <a:pPr algn="l" eaLnBrk="1" hangingPunct="1"/>
            <a:r>
              <a:rPr lang="en-GB" sz="2400" dirty="0"/>
              <a:t>   they would like?</a:t>
            </a:r>
          </a:p>
          <a:p>
            <a:pPr algn="l" eaLnBrk="1" hangingPunct="1">
              <a:buFontTx/>
              <a:buChar char="•"/>
            </a:pPr>
            <a:r>
              <a:rPr lang="en-GB" sz="2400" dirty="0"/>
              <a:t>  If you have concerns that a child is in need or at </a:t>
            </a:r>
            <a:r>
              <a:rPr lang="en-GB" sz="2400" dirty="0" smtClean="0"/>
              <a:t>risk, </a:t>
            </a:r>
            <a:endParaRPr lang="en-GB" sz="2400" dirty="0"/>
          </a:p>
          <a:p>
            <a:pPr algn="l" eaLnBrk="1" hangingPunct="1"/>
            <a:r>
              <a:rPr lang="en-GB" sz="2400" dirty="0"/>
              <a:t>   speak to the school’s </a:t>
            </a:r>
            <a:r>
              <a:rPr lang="en-GB" sz="2400" dirty="0" smtClean="0"/>
              <a:t>Designated Senior Person. </a:t>
            </a:r>
            <a:r>
              <a:rPr lang="en-GB" sz="2400" dirty="0"/>
              <a:t>Do </a:t>
            </a:r>
            <a:r>
              <a:rPr lang="en-GB" sz="2400" dirty="0" smtClean="0"/>
              <a:t>  </a:t>
            </a:r>
          </a:p>
          <a:p>
            <a:pPr algn="l" eaLnBrk="1" hangingPunct="1"/>
            <a:r>
              <a:rPr lang="en-GB" sz="2400" dirty="0"/>
              <a:t> </a:t>
            </a:r>
            <a:r>
              <a:rPr lang="en-GB" sz="2400" dirty="0" smtClean="0"/>
              <a:t>  not speak </a:t>
            </a:r>
            <a:r>
              <a:rPr lang="en-GB" sz="2400" dirty="0"/>
              <a:t>to the parents alone. </a:t>
            </a:r>
          </a:p>
          <a:p>
            <a:pPr algn="l" eaLnBrk="1" hangingPunct="1">
              <a:buFontTx/>
              <a:buChar char="•"/>
            </a:pPr>
            <a:r>
              <a:rPr lang="en-GB" sz="2400" dirty="0"/>
              <a:t>  If in doubt, involve your mentor, deputy or head and </a:t>
            </a:r>
          </a:p>
          <a:p>
            <a:pPr algn="l" eaLnBrk="1" hangingPunct="1"/>
            <a:r>
              <a:rPr lang="en-GB" sz="2400" dirty="0"/>
              <a:t>   </a:t>
            </a:r>
            <a:r>
              <a:rPr lang="en-GB" sz="2400" dirty="0" smtClean="0"/>
              <a:t>always follow </a:t>
            </a:r>
            <a:r>
              <a:rPr lang="en-GB" sz="2400" dirty="0"/>
              <a:t>school guidelines.</a:t>
            </a:r>
          </a:p>
          <a:p>
            <a:pPr algn="l" eaLnBrk="1" hangingPunct="1"/>
            <a:endParaRPr lang="en-GB" sz="2400" dirty="0"/>
          </a:p>
        </p:txBody>
      </p:sp>
    </p:spTree>
    <p:extLst>
      <p:ext uri="{BB962C8B-B14F-4D97-AF65-F5344CB8AC3E}">
        <p14:creationId xmlns:p14="http://schemas.microsoft.com/office/powerpoint/2010/main" val="368229237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8" name="AutoShape 4" descr="9k="/>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US"/>
          </a:p>
        </p:txBody>
      </p:sp>
      <p:sp>
        <p:nvSpPr>
          <p:cNvPr id="82950" name="Text Box 6"/>
          <p:cNvSpPr txBox="1">
            <a:spLocks noChangeArrowheads="1"/>
          </p:cNvSpPr>
          <p:nvPr/>
        </p:nvSpPr>
        <p:spPr bwMode="auto">
          <a:xfrm>
            <a:off x="323849" y="358095"/>
            <a:ext cx="8653895" cy="82791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r>
              <a:rPr lang="en-US" sz="2400" dirty="0" smtClean="0">
                <a:solidFill>
                  <a:srgbClr val="0070C0"/>
                </a:solidFill>
                <a:latin typeface="Aharoni" panose="02010803020104030203" pitchFamily="2" charset="-79"/>
                <a:cs typeface="Aharoni" panose="02010803020104030203" pitchFamily="2" charset="-79"/>
              </a:rPr>
              <a:t>   St </a:t>
            </a:r>
            <a:r>
              <a:rPr lang="en-US" sz="2400" dirty="0">
                <a:solidFill>
                  <a:srgbClr val="0070C0"/>
                </a:solidFill>
                <a:latin typeface="Aharoni" panose="02010803020104030203" pitchFamily="2" charset="-79"/>
                <a:cs typeface="Aharoni" panose="02010803020104030203" pitchFamily="2" charset="-79"/>
              </a:rPr>
              <a:t>Thomas Primary and our relationship with </a:t>
            </a:r>
            <a:r>
              <a:rPr lang="en-US" sz="2400" dirty="0" smtClean="0">
                <a:solidFill>
                  <a:srgbClr val="0070C0"/>
                </a:solidFill>
                <a:latin typeface="Aharoni" panose="02010803020104030203" pitchFamily="2" charset="-79"/>
                <a:cs typeface="Aharoni" panose="02010803020104030203" pitchFamily="2" charset="-79"/>
              </a:rPr>
              <a:t>the church</a:t>
            </a:r>
          </a:p>
          <a:p>
            <a:endParaRPr lang="en-GB" sz="2000" dirty="0">
              <a:solidFill>
                <a:schemeClr val="tx1">
                  <a:lumMod val="65000"/>
                  <a:lumOff val="3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300" dirty="0" smtClean="0">
                <a:latin typeface="Atlanta" panose="020B0502020202020204" pitchFamily="34" charset="0"/>
              </a:rPr>
              <a:t>Relationship has grown considerably in the last five years due to a new vicar</a:t>
            </a:r>
          </a:p>
          <a:p>
            <a:pPr marL="342900" indent="-342900">
              <a:buFont typeface="Arial" panose="020B0604020202020204" pitchFamily="34" charset="0"/>
              <a:buChar char="•"/>
            </a:pPr>
            <a:r>
              <a:rPr lang="en-GB" sz="2300" dirty="0" smtClean="0">
                <a:latin typeface="Atlanta" panose="020B0502020202020204" pitchFamily="34" charset="0"/>
              </a:rPr>
              <a:t>Close effective collaboration to promote parental involvement and provide effective support to our most vulnerable families</a:t>
            </a:r>
          </a:p>
          <a:p>
            <a:endParaRPr lang="en-GB" sz="2300" dirty="0" smtClean="0">
              <a:latin typeface="Atlanta" panose="020B0502020202020204" pitchFamily="34" charset="0"/>
            </a:endParaRPr>
          </a:p>
          <a:p>
            <a:pPr marL="342900" indent="-342900">
              <a:buFont typeface="Arial" panose="020B0604020202020204" pitchFamily="34" charset="0"/>
              <a:buChar char="•"/>
            </a:pPr>
            <a:r>
              <a:rPr lang="en-GB" sz="2300" dirty="0" smtClean="0">
                <a:latin typeface="Atlanta" panose="020B0502020202020204" pitchFamily="34" charset="0"/>
              </a:rPr>
              <a:t>Food Bank access</a:t>
            </a:r>
          </a:p>
          <a:p>
            <a:pPr marL="342900" indent="-342900">
              <a:buFont typeface="Arial" panose="020B0604020202020204" pitchFamily="34" charset="0"/>
              <a:buChar char="•"/>
            </a:pPr>
            <a:r>
              <a:rPr lang="en-GB" sz="2300" dirty="0" smtClean="0">
                <a:latin typeface="Atlanta" panose="020B0502020202020204" pitchFamily="34" charset="0"/>
              </a:rPr>
              <a:t>Christmas Through the Keyhole</a:t>
            </a:r>
          </a:p>
          <a:p>
            <a:pPr marL="342900" indent="-342900">
              <a:buFont typeface="Arial" panose="020B0604020202020204" pitchFamily="34" charset="0"/>
              <a:buChar char="•"/>
            </a:pPr>
            <a:r>
              <a:rPr lang="en-GB" sz="2300" dirty="0" smtClean="0">
                <a:latin typeface="Atlanta" panose="020B0502020202020204" pitchFamily="34" charset="0"/>
              </a:rPr>
              <a:t>Easter Live</a:t>
            </a:r>
          </a:p>
          <a:p>
            <a:pPr marL="342900" indent="-342900">
              <a:buFont typeface="Arial" panose="020B0604020202020204" pitchFamily="34" charset="0"/>
              <a:buChar char="•"/>
            </a:pPr>
            <a:r>
              <a:rPr lang="en-GB" sz="2300" dirty="0" smtClean="0">
                <a:latin typeface="Atlanta" panose="020B0502020202020204" pitchFamily="34" charset="0"/>
              </a:rPr>
              <a:t>Assemblies</a:t>
            </a:r>
          </a:p>
          <a:p>
            <a:pPr marL="342900" indent="-342900">
              <a:buFont typeface="Arial" panose="020B0604020202020204" pitchFamily="34" charset="0"/>
              <a:buChar char="•"/>
            </a:pPr>
            <a:r>
              <a:rPr lang="en-GB" sz="2300" dirty="0">
                <a:latin typeface="Atlanta" panose="020B0502020202020204" pitchFamily="34" charset="0"/>
              </a:rPr>
              <a:t>TLG </a:t>
            </a:r>
            <a:r>
              <a:rPr lang="en-GB" sz="2300" dirty="0" smtClean="0">
                <a:latin typeface="Atlanta" panose="020B0502020202020204" pitchFamily="34" charset="0"/>
              </a:rPr>
              <a:t>mentoring</a:t>
            </a:r>
          </a:p>
          <a:p>
            <a:pPr marL="342900" indent="-342900">
              <a:buFont typeface="Arial" panose="020B0604020202020204" pitchFamily="34" charset="0"/>
              <a:buChar char="•"/>
            </a:pPr>
            <a:r>
              <a:rPr lang="en-GB" sz="2300" dirty="0" smtClean="0">
                <a:latin typeface="Atlanta" panose="020B0502020202020204" pitchFamily="34" charset="0"/>
              </a:rPr>
              <a:t>Governor role</a:t>
            </a:r>
          </a:p>
          <a:p>
            <a:pPr marL="342900" indent="-342900">
              <a:buFont typeface="Arial" panose="020B0604020202020204" pitchFamily="34" charset="0"/>
              <a:buChar char="•"/>
            </a:pPr>
            <a:endParaRPr lang="en-GB" sz="2000" dirty="0">
              <a:latin typeface="Atlanta" panose="020B0502020202020204" pitchFamily="34" charset="0"/>
            </a:endParaRPr>
          </a:p>
          <a:p>
            <a:endParaRPr lang="en-GB" sz="2000" dirty="0">
              <a:latin typeface="Atlanta" panose="020B0502020202020204" pitchFamily="34" charset="0"/>
            </a:endParaRPr>
          </a:p>
          <a:p>
            <a:pPr marL="342900" indent="-342900">
              <a:buFont typeface="Arial" panose="020B0604020202020204" pitchFamily="34" charset="0"/>
              <a:buChar char="•"/>
            </a:pPr>
            <a:endParaRPr lang="en-GB" sz="2000" dirty="0"/>
          </a:p>
          <a:p>
            <a:endParaRPr lang="en-GB" sz="2000" dirty="0"/>
          </a:p>
          <a:p>
            <a:pPr>
              <a:buFontTx/>
              <a:buChar char="•"/>
            </a:pPr>
            <a:endParaRPr lang="en-GB" sz="2000" dirty="0"/>
          </a:p>
          <a:p>
            <a:pPr>
              <a:buFontTx/>
              <a:buChar char="•"/>
            </a:pPr>
            <a:endParaRPr lang="en-GB" sz="2000" dirty="0"/>
          </a:p>
          <a:p>
            <a:pPr>
              <a:buFontTx/>
              <a:buChar char="•"/>
            </a:pPr>
            <a:endParaRPr lang="en-GB" sz="2000" dirty="0"/>
          </a:p>
          <a:p>
            <a:endParaRPr lang="en-GB" dirty="0"/>
          </a:p>
          <a:p>
            <a:endParaRPr lang="en-GB" dirty="0"/>
          </a:p>
          <a:p>
            <a:endParaRPr lang="en-GB" dirty="0"/>
          </a:p>
          <a:p>
            <a:endParaRPr lang="en-GB" dirty="0"/>
          </a:p>
        </p:txBody>
      </p:sp>
      <p:sp>
        <p:nvSpPr>
          <p:cNvPr id="2" name="AutoShape 2" descr="Image result for st thomas church swanse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3556" name="Picture 4" descr="No photo description availabl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492555" y="3581399"/>
            <a:ext cx="3348029" cy="3007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426040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clrChange>
              <a:clrFrom>
                <a:srgbClr val="A363EF"/>
              </a:clrFrom>
              <a:clrTo>
                <a:srgbClr val="A363EF">
                  <a:alpha val="0"/>
                </a:srgbClr>
              </a:clrTo>
            </a:clrChange>
            <a:extLst>
              <a:ext uri="{28A0092B-C50C-407E-A947-70E740481C1C}">
                <a14:useLocalDpi xmlns:a14="http://schemas.microsoft.com/office/drawing/2010/main" val="0"/>
              </a:ext>
            </a:extLst>
          </a:blip>
          <a:srcRect l="1830" t="37278" r="70383" b="13295"/>
          <a:stretch/>
        </p:blipFill>
        <p:spPr bwMode="auto">
          <a:xfrm>
            <a:off x="1246010" y="497927"/>
            <a:ext cx="6675121" cy="5185631"/>
          </a:xfrm>
          <a:prstGeom prst="rect">
            <a:avLst/>
          </a:prstGeom>
          <a:ln>
            <a:noFill/>
          </a:ln>
          <a:extLst>
            <a:ext uri="{53640926-AAD7-44D8-BBD7-CCE9431645EC}">
              <a14:shadowObscured xmlns:a14="http://schemas.microsoft.com/office/drawing/2010/main"/>
            </a:ext>
          </a:extLst>
        </p:spPr>
      </p:pic>
      <p:sp>
        <p:nvSpPr>
          <p:cNvPr id="4" name="Text Box 2"/>
          <p:cNvSpPr txBox="1"/>
          <p:nvPr/>
        </p:nvSpPr>
        <p:spPr>
          <a:xfrm>
            <a:off x="1870818" y="3090742"/>
            <a:ext cx="5120704" cy="2990017"/>
          </a:xfrm>
          <a:prstGeom prst="rect">
            <a:avLst/>
          </a:prstGeom>
          <a:noFill/>
          <a:ln>
            <a:noFill/>
          </a:ln>
          <a:effectLst/>
        </p:spPr>
        <p:txBody>
          <a:bodyPr rot="0" spcFirstLastPara="0" vert="horz" wrap="square" lIns="91440" tIns="45720" rIns="91440" bIns="45720" numCol="1" spcCol="0" rtlCol="0" fromWordArt="0" anchor="t" anchorCtr="0" forceAA="0" compatLnSpc="1">
            <a:prstTxWarp prst="textNoShape">
              <a:avLst/>
            </a:prstTxWarp>
            <a:no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algn="ctr">
              <a:lnSpc>
                <a:spcPct val="115000"/>
              </a:lnSpc>
              <a:spcAft>
                <a:spcPts val="1000"/>
              </a:spcAft>
            </a:pPr>
            <a:r>
              <a:rPr lang="en-GB" sz="5000" b="1" dirty="0">
                <a:ln>
                  <a:noFill/>
                </a:ln>
                <a:solidFill>
                  <a:srgbClr val="9BBB59"/>
                </a:solidFill>
                <a:effectLst/>
                <a:latin typeface="Calibri"/>
                <a:ea typeface="Calibri"/>
                <a:cs typeface="Times New Roman"/>
              </a:rPr>
              <a:t> </a:t>
            </a:r>
            <a:r>
              <a:rPr lang="en-GB" sz="1600" b="1" dirty="0">
                <a:ln>
                  <a:noFill/>
                </a:ln>
                <a:solidFill>
                  <a:srgbClr val="9BBB59"/>
                </a:solidFill>
                <a:effectLst/>
                <a:latin typeface="Forte"/>
                <a:ea typeface="Calibri"/>
                <a:cs typeface="Times New Roman"/>
              </a:rPr>
              <a:t>  </a:t>
            </a:r>
            <a:r>
              <a:rPr lang="en-GB" sz="3000" b="1" dirty="0" err="1">
                <a:ln w="902" cap="flat" cmpd="sng" algn="ctr">
                  <a:solidFill>
                    <a:srgbClr val="1D7DEE">
                      <a:alpha val="55000"/>
                    </a:srgbClr>
                  </a:solidFill>
                  <a:prstDash val="solid"/>
                  <a:round/>
                </a:ln>
                <a:solidFill>
                  <a:srgbClr val="0070C0"/>
                </a:solidFill>
                <a:effectLst>
                  <a:outerShdw blurRad="101600" dist="76200" dir="5400000" sx="0" sy="0">
                    <a:schemeClr val="accent1">
                      <a:satMod val="190000"/>
                      <a:tint val="100000"/>
                      <a:alpha val="74000"/>
                    </a:schemeClr>
                  </a:outerShdw>
                </a:effectLst>
                <a:latin typeface="Curlz MT"/>
                <a:ea typeface="Calibri"/>
                <a:cs typeface="Times New Roman"/>
              </a:rPr>
              <a:t>CWtCH</a:t>
            </a:r>
            <a:endParaRPr lang="en-GB" sz="3000" dirty="0">
              <a:effectLst/>
              <a:latin typeface="Calibri"/>
              <a:ea typeface="Calibri"/>
              <a:cs typeface="Times New Roman"/>
            </a:endParaRPr>
          </a:p>
        </p:txBody>
      </p:sp>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l="18470" t="36094" r="53244" b="23949"/>
          <a:stretch/>
        </p:blipFill>
        <p:spPr bwMode="auto">
          <a:xfrm>
            <a:off x="3949000" y="2110143"/>
            <a:ext cx="1269139" cy="155842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40651213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8" name="AutoShape 4" descr="9k="/>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US"/>
          </a:p>
        </p:txBody>
      </p:sp>
      <p:sp>
        <p:nvSpPr>
          <p:cNvPr id="82950" name="Text Box 6"/>
          <p:cNvSpPr txBox="1">
            <a:spLocks noChangeArrowheads="1"/>
          </p:cNvSpPr>
          <p:nvPr/>
        </p:nvSpPr>
        <p:spPr bwMode="auto">
          <a:xfrm>
            <a:off x="198121" y="159975"/>
            <a:ext cx="8779624" cy="82791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a:r>
              <a:rPr lang="en-US" sz="3000" dirty="0" smtClean="0">
                <a:solidFill>
                  <a:srgbClr val="0070C0"/>
                </a:solidFill>
                <a:latin typeface="Aharoni" panose="02010803020104030203" pitchFamily="2" charset="-79"/>
                <a:cs typeface="Aharoni" panose="02010803020104030203" pitchFamily="2" charset="-79"/>
              </a:rPr>
              <a:t> St </a:t>
            </a:r>
            <a:r>
              <a:rPr lang="en-US" sz="3000" dirty="0">
                <a:solidFill>
                  <a:srgbClr val="0070C0"/>
                </a:solidFill>
                <a:latin typeface="Aharoni" panose="02010803020104030203" pitchFamily="2" charset="-79"/>
                <a:cs typeface="Aharoni" panose="02010803020104030203" pitchFamily="2" charset="-79"/>
              </a:rPr>
              <a:t>Thomas Primary and our relationship with </a:t>
            </a:r>
            <a:r>
              <a:rPr lang="en-US" sz="3000" dirty="0" smtClean="0">
                <a:solidFill>
                  <a:srgbClr val="0070C0"/>
                </a:solidFill>
                <a:latin typeface="Aharoni" panose="02010803020104030203" pitchFamily="2" charset="-79"/>
                <a:cs typeface="Aharoni" panose="02010803020104030203" pitchFamily="2" charset="-79"/>
              </a:rPr>
              <a:t>other agencies</a:t>
            </a:r>
          </a:p>
          <a:p>
            <a:endParaRPr lang="en-GB" sz="2000" dirty="0">
              <a:solidFill>
                <a:schemeClr val="tx1">
                  <a:lumMod val="65000"/>
                  <a:lumOff val="3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smtClean="0">
                <a:latin typeface="Atlanta" panose="020B0502020202020204" pitchFamily="34" charset="0"/>
              </a:rPr>
              <a:t>Police Community Support Officers – Visible; Mini Police</a:t>
            </a:r>
          </a:p>
          <a:p>
            <a:pPr marL="342900" indent="-342900">
              <a:buFont typeface="Arial" panose="020B0604020202020204" pitchFamily="34" charset="0"/>
              <a:buChar char="•"/>
            </a:pPr>
            <a:r>
              <a:rPr lang="en-GB" sz="2000" dirty="0" smtClean="0">
                <a:latin typeface="Atlanta" panose="020B0502020202020204" pitchFamily="34" charset="0"/>
              </a:rPr>
              <a:t>School Police Liaison Service – sessions on anti-social behaviour </a:t>
            </a:r>
            <a:r>
              <a:rPr lang="en-GB" sz="2000" dirty="0" err="1" smtClean="0">
                <a:latin typeface="Atlanta" panose="020B0502020202020204" pitchFamily="34" charset="0"/>
              </a:rPr>
              <a:t>etc</a:t>
            </a:r>
            <a:endParaRPr lang="en-GB" sz="2000" dirty="0" smtClean="0">
              <a:latin typeface="Atlanta" panose="020B0502020202020204" pitchFamily="34" charset="0"/>
            </a:endParaRPr>
          </a:p>
          <a:p>
            <a:pPr marL="342900" indent="-342900">
              <a:buFont typeface="Arial" panose="020B0604020202020204" pitchFamily="34" charset="0"/>
              <a:buChar char="•"/>
            </a:pPr>
            <a:r>
              <a:rPr lang="en-GB" sz="2000" dirty="0" smtClean="0">
                <a:latin typeface="Atlanta" panose="020B0502020202020204" pitchFamily="34" charset="0"/>
              </a:rPr>
              <a:t>Family Partnership – provides targeted support to families on a range of issues</a:t>
            </a:r>
          </a:p>
          <a:p>
            <a:pPr marL="342900" indent="-342900">
              <a:buFont typeface="Arial" panose="020B0604020202020204" pitchFamily="34" charset="0"/>
              <a:buChar char="•"/>
            </a:pPr>
            <a:r>
              <a:rPr lang="en-GB" sz="2000" dirty="0" smtClean="0">
                <a:latin typeface="Atlanta" panose="020B0502020202020204" pitchFamily="34" charset="0"/>
              </a:rPr>
              <a:t>Communities for Work – provides support around finances and returning to work</a:t>
            </a:r>
          </a:p>
          <a:p>
            <a:pPr marL="342900" indent="-342900">
              <a:buFont typeface="Arial" panose="020B0604020202020204" pitchFamily="34" charset="0"/>
              <a:buChar char="•"/>
            </a:pPr>
            <a:r>
              <a:rPr lang="en-GB" sz="2000" dirty="0" smtClean="0">
                <a:latin typeface="Atlanta" panose="020B0502020202020204" pitchFamily="34" charset="0"/>
              </a:rPr>
              <a:t>Universities – providing additional opportunities for </a:t>
            </a:r>
          </a:p>
          <a:p>
            <a:r>
              <a:rPr lang="en-GB" sz="2000" dirty="0">
                <a:latin typeface="Atlanta" panose="020B0502020202020204" pitchFamily="34" charset="0"/>
              </a:rPr>
              <a:t> </a:t>
            </a:r>
            <a:r>
              <a:rPr lang="en-GB" sz="2000" dirty="0" smtClean="0">
                <a:latin typeface="Atlanta" panose="020B0502020202020204" pitchFamily="34" charset="0"/>
              </a:rPr>
              <a:t>    parents to engage; providing aspiration for pupils</a:t>
            </a:r>
          </a:p>
          <a:p>
            <a:pPr marL="342900" indent="-342900">
              <a:buFont typeface="Arial" panose="020B0604020202020204" pitchFamily="34" charset="0"/>
              <a:buChar char="•"/>
            </a:pPr>
            <a:r>
              <a:rPr lang="en-GB" sz="2000" dirty="0" smtClean="0">
                <a:latin typeface="Atlanta" panose="020B0502020202020204" pitchFamily="34" charset="0"/>
              </a:rPr>
              <a:t>Local Area Coordinator – acts as a link between </a:t>
            </a:r>
          </a:p>
          <a:p>
            <a:r>
              <a:rPr lang="en-GB" sz="2000" dirty="0">
                <a:latin typeface="Atlanta" panose="020B0502020202020204" pitchFamily="34" charset="0"/>
              </a:rPr>
              <a:t> </a:t>
            </a:r>
            <a:r>
              <a:rPr lang="en-GB" sz="2000" dirty="0" smtClean="0">
                <a:latin typeface="Atlanta" panose="020B0502020202020204" pitchFamily="34" charset="0"/>
              </a:rPr>
              <a:t>    agencies and provides direct support</a:t>
            </a:r>
          </a:p>
          <a:p>
            <a:pPr marL="342900" indent="-342900">
              <a:buFont typeface="Arial" panose="020B0604020202020204" pitchFamily="34" charset="0"/>
              <a:buChar char="•"/>
            </a:pPr>
            <a:r>
              <a:rPr lang="en-GB" sz="2000" dirty="0" smtClean="0">
                <a:latin typeface="Atlanta" panose="020B0502020202020204" pitchFamily="34" charset="0"/>
              </a:rPr>
              <a:t>Housing – provides support regarding homes</a:t>
            </a:r>
          </a:p>
          <a:p>
            <a:pPr marL="342900" indent="-342900">
              <a:buFont typeface="Arial" panose="020B0604020202020204" pitchFamily="34" charset="0"/>
              <a:buChar char="•"/>
            </a:pPr>
            <a:r>
              <a:rPr lang="en-GB" sz="2000" dirty="0" smtClean="0">
                <a:latin typeface="Atlanta" panose="020B0502020202020204" pitchFamily="34" charset="0"/>
              </a:rPr>
              <a:t>Social Services – statutory service</a:t>
            </a:r>
          </a:p>
          <a:p>
            <a:pPr marL="342900" indent="-342900">
              <a:buFont typeface="Arial" panose="020B0604020202020204" pitchFamily="34" charset="0"/>
              <a:buChar char="•"/>
            </a:pPr>
            <a:r>
              <a:rPr lang="en-GB" sz="2000" dirty="0" smtClean="0">
                <a:latin typeface="Atlanta" panose="020B0502020202020204" pitchFamily="34" charset="0"/>
              </a:rPr>
              <a:t>Health – teeth brushing; parental engagement</a:t>
            </a:r>
          </a:p>
          <a:p>
            <a:r>
              <a:rPr lang="en-GB" sz="2000" dirty="0">
                <a:latin typeface="Atlanta" panose="020B0502020202020204" pitchFamily="34" charset="0"/>
              </a:rPr>
              <a:t> </a:t>
            </a:r>
            <a:r>
              <a:rPr lang="en-GB" sz="2000" dirty="0" smtClean="0">
                <a:latin typeface="Atlanta" panose="020B0502020202020204" pitchFamily="34" charset="0"/>
              </a:rPr>
              <a:t>    programmes around healthy eating and fitness</a:t>
            </a:r>
          </a:p>
          <a:p>
            <a:pPr marL="342900" indent="-342900">
              <a:buFont typeface="Arial" panose="020B0604020202020204" pitchFamily="34" charset="0"/>
              <a:buChar char="•"/>
            </a:pPr>
            <a:r>
              <a:rPr lang="en-GB" sz="2000" dirty="0" smtClean="0">
                <a:latin typeface="Atlanta" panose="020B0502020202020204" pitchFamily="34" charset="0"/>
              </a:rPr>
              <a:t>Library – onsite; governor role; pupil groups</a:t>
            </a:r>
          </a:p>
          <a:p>
            <a:pPr marL="342900" indent="-342900">
              <a:buFont typeface="Arial" panose="020B0604020202020204" pitchFamily="34" charset="0"/>
              <a:buChar char="•"/>
            </a:pPr>
            <a:r>
              <a:rPr lang="en-GB" sz="2000" dirty="0" smtClean="0">
                <a:latin typeface="Atlanta" panose="020B0502020202020204" pitchFamily="34" charset="0"/>
              </a:rPr>
              <a:t>Counselling Services</a:t>
            </a:r>
            <a:endParaRPr lang="en-GB" sz="2000" dirty="0">
              <a:latin typeface="Atlanta" panose="020B0502020202020204" pitchFamily="34" charset="0"/>
            </a:endParaRPr>
          </a:p>
          <a:p>
            <a:pPr>
              <a:buFontTx/>
              <a:buChar char="•"/>
            </a:pPr>
            <a:endParaRPr lang="en-GB" sz="2000" dirty="0"/>
          </a:p>
          <a:p>
            <a:pPr>
              <a:buFontTx/>
              <a:buChar char="•"/>
            </a:pPr>
            <a:endParaRPr lang="en-GB" sz="2000" dirty="0"/>
          </a:p>
          <a:p>
            <a:pPr>
              <a:buFontTx/>
              <a:buChar char="•"/>
            </a:pPr>
            <a:endParaRPr lang="en-GB" sz="2000" dirty="0"/>
          </a:p>
          <a:p>
            <a:endParaRPr lang="en-GB" dirty="0"/>
          </a:p>
          <a:p>
            <a:endParaRPr lang="en-GB" dirty="0"/>
          </a:p>
          <a:p>
            <a:endParaRPr lang="en-GB" dirty="0"/>
          </a:p>
          <a:p>
            <a:endParaRPr lang="en-GB" dirty="0"/>
          </a:p>
        </p:txBody>
      </p:sp>
      <p:pic>
        <p:nvPicPr>
          <p:cNvPr id="2050" name="Picture 2" descr="https://pbs.twimg.com/media/DoMBdICXcAEbcCP.jpg"/>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7147558" y="3789236"/>
            <a:ext cx="1830185" cy="2437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106652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26562" t="26874" r="27500" b="12813"/>
          <a:stretch/>
        </p:blipFill>
        <p:spPr bwMode="auto">
          <a:xfrm>
            <a:off x="426720" y="270214"/>
            <a:ext cx="8140845" cy="64129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6815873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50375" t="23750" r="3875" b="9687"/>
          <a:stretch/>
        </p:blipFill>
        <p:spPr bwMode="auto">
          <a:xfrm>
            <a:off x="640080" y="228599"/>
            <a:ext cx="7437120" cy="6492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7905511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21864" y="1300410"/>
            <a:ext cx="8368128" cy="4632037"/>
          </a:xfrm>
          <a:prstGeom prst="rect">
            <a:avLst/>
          </a:prstGeom>
          <a:noFill/>
        </p:spPr>
        <p:txBody>
          <a:bodyPr wrap="square" rtlCol="0">
            <a:spAutoFit/>
          </a:bodyPr>
          <a:lstStyle/>
          <a:p>
            <a:r>
              <a:rPr lang="en-GB" sz="2500" b="1" dirty="0" smtClean="0">
                <a:solidFill>
                  <a:srgbClr val="0070C0"/>
                </a:solidFill>
                <a:latin typeface="Atlanta" panose="020B0502020202020204" pitchFamily="34" charset="0"/>
              </a:rPr>
              <a:t>Half termly cluster heads’ meetings </a:t>
            </a:r>
            <a:r>
              <a:rPr lang="en-GB" sz="2500" b="1" dirty="0" smtClean="0">
                <a:latin typeface="Atlanta" panose="020B0502020202020204" pitchFamily="34" charset="0"/>
              </a:rPr>
              <a:t>– </a:t>
            </a:r>
            <a:r>
              <a:rPr lang="en-GB" sz="2500" dirty="0" smtClean="0">
                <a:latin typeface="Atlanta" panose="020B0502020202020204" pitchFamily="34" charset="0"/>
              </a:rPr>
              <a:t>strategic </a:t>
            </a:r>
          </a:p>
          <a:p>
            <a:r>
              <a:rPr lang="en-GB" sz="2500" dirty="0" smtClean="0">
                <a:latin typeface="Atlanta" panose="020B0502020202020204" pitchFamily="34" charset="0"/>
              </a:rPr>
              <a:t>vision; planning; communication; support network</a:t>
            </a:r>
            <a:endParaRPr lang="en-GB" sz="2500" b="1" dirty="0" smtClean="0">
              <a:latin typeface="Atlanta" panose="020B0502020202020204" pitchFamily="34" charset="0"/>
            </a:endParaRPr>
          </a:p>
          <a:p>
            <a:endParaRPr lang="en-GB" sz="2500" dirty="0">
              <a:latin typeface="Atlanta" panose="020B0502020202020204" pitchFamily="34" charset="0"/>
            </a:endParaRPr>
          </a:p>
          <a:p>
            <a:r>
              <a:rPr lang="en-GB" sz="2500" b="1" dirty="0" smtClean="0">
                <a:solidFill>
                  <a:srgbClr val="0070C0"/>
                </a:solidFill>
                <a:latin typeface="Atlanta" panose="020B0502020202020204" pitchFamily="34" charset="0"/>
              </a:rPr>
              <a:t>Whole cluster professional learning opportunities </a:t>
            </a:r>
            <a:r>
              <a:rPr lang="en-GB" sz="2500" dirty="0" smtClean="0">
                <a:latin typeface="Atlanta" panose="020B0502020202020204" pitchFamily="34" charset="0"/>
              </a:rPr>
              <a:t>– Numeracy strategies; Behavioural strategies</a:t>
            </a:r>
          </a:p>
          <a:p>
            <a:endParaRPr lang="en-GB" sz="2500" dirty="0">
              <a:latin typeface="Atlanta" panose="020B0502020202020204" pitchFamily="34" charset="0"/>
            </a:endParaRPr>
          </a:p>
          <a:p>
            <a:r>
              <a:rPr lang="en-GB" sz="2500" b="1" dirty="0" smtClean="0">
                <a:solidFill>
                  <a:srgbClr val="0070C0"/>
                </a:solidFill>
                <a:latin typeface="Atlanta" panose="020B0502020202020204" pitchFamily="34" charset="0"/>
              </a:rPr>
              <a:t>School to School working </a:t>
            </a:r>
            <a:r>
              <a:rPr lang="en-GB" sz="2500" dirty="0" smtClean="0">
                <a:latin typeface="Atlanta" panose="020B0502020202020204" pitchFamily="34" charset="0"/>
              </a:rPr>
              <a:t>– behaviour audit; Science review; 12 pedagogical principles; primary visits; standardisation; moderation; parental transition meeting; pioneer work</a:t>
            </a:r>
          </a:p>
          <a:p>
            <a:endParaRPr lang="en-GB" sz="2500" dirty="0">
              <a:latin typeface="Atlanta" panose="020B0502020202020204" pitchFamily="34" charset="0"/>
            </a:endParaRPr>
          </a:p>
          <a:p>
            <a:endParaRPr lang="en-GB" sz="2000" dirty="0">
              <a:latin typeface="Atlanta" panose="020B0502020202020204" pitchFamily="34" charset="0"/>
            </a:endParaRPr>
          </a:p>
        </p:txBody>
      </p:sp>
      <p:pic>
        <p:nvPicPr>
          <p:cNvPr id="5" name="Picture 4" descr="image001"/>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724128" y="5675096"/>
            <a:ext cx="583878" cy="592586"/>
          </a:xfrm>
          <a:prstGeom prst="rect">
            <a:avLst/>
          </a:prstGeom>
          <a:noFill/>
          <a:extLst>
            <a:ext uri="{909E8E84-426E-40DD-AFC4-6F175D3DCCD1}">
              <a14:hiddenFill xmlns:a14="http://schemas.microsoft.com/office/drawing/2010/main">
                <a:solidFill>
                  <a:srgbClr val="FFFFFF"/>
                </a:solidFill>
              </a14:hiddenFill>
            </a:ext>
          </a:extLst>
        </p:spPr>
      </p:pic>
      <p:sp>
        <p:nvSpPr>
          <p:cNvPr id="6" name="Text Box 20"/>
          <p:cNvSpPr txBox="1">
            <a:spLocks noChangeArrowheads="1"/>
          </p:cNvSpPr>
          <p:nvPr/>
        </p:nvSpPr>
        <p:spPr bwMode="auto">
          <a:xfrm>
            <a:off x="467544" y="6381328"/>
            <a:ext cx="8208912" cy="22992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14:hiddenEffects>
            </a:ext>
          </a:extLst>
        </p:spPr>
        <p:txBody>
          <a:bodyPr rot="0" vert="horz" wrap="square" lIns="36576" tIns="36576" rIns="36576" bIns="36576" anchor="t" anchorCtr="0" upright="1">
            <a:noAutofit/>
          </a:bodyPr>
          <a:lstStyle/>
          <a:p>
            <a:r>
              <a:rPr lang="en-GB" sz="1000" b="1" dirty="0" err="1" smtClean="0">
                <a:effectLst/>
                <a:latin typeface="Atlanta" panose="020B0502020202020204" pitchFamily="34" charset="0"/>
                <a:ea typeface="Times New Roman"/>
              </a:rPr>
              <a:t>Cefn</a:t>
            </a:r>
            <a:r>
              <a:rPr lang="en-GB" sz="1000" b="1" dirty="0" smtClean="0">
                <a:effectLst/>
                <a:latin typeface="Atlanta" panose="020B0502020202020204" pitchFamily="34" charset="0"/>
                <a:ea typeface="Times New Roman"/>
              </a:rPr>
              <a:t>  </a:t>
            </a:r>
            <a:r>
              <a:rPr lang="en-GB" sz="1000" b="1" dirty="0" err="1" smtClean="0">
                <a:effectLst/>
                <a:latin typeface="Atlanta" panose="020B0502020202020204" pitchFamily="34" charset="0"/>
                <a:ea typeface="Times New Roman"/>
              </a:rPr>
              <a:t>Hengoed</a:t>
            </a:r>
            <a:r>
              <a:rPr lang="en-GB" sz="1000" b="1" dirty="0" smtClean="0">
                <a:effectLst/>
                <a:latin typeface="Atlanta" panose="020B0502020202020204" pitchFamily="34" charset="0"/>
                <a:ea typeface="Times New Roman"/>
              </a:rPr>
              <a:t>         Cwm </a:t>
            </a:r>
            <a:r>
              <a:rPr lang="en-GB" sz="1000" b="1" dirty="0" err="1" smtClean="0">
                <a:effectLst/>
                <a:latin typeface="Atlanta" panose="020B0502020202020204" pitchFamily="34" charset="0"/>
                <a:ea typeface="Times New Roman"/>
              </a:rPr>
              <a:t>Glas</a:t>
            </a:r>
            <a:r>
              <a:rPr lang="en-GB" sz="1000" b="1" dirty="0" smtClean="0">
                <a:effectLst/>
                <a:latin typeface="Atlanta" panose="020B0502020202020204" pitchFamily="34" charset="0"/>
                <a:ea typeface="Times New Roman"/>
              </a:rPr>
              <a:t>       </a:t>
            </a:r>
            <a:r>
              <a:rPr lang="en-GB" sz="1000" b="1" dirty="0" err="1" smtClean="0">
                <a:effectLst/>
                <a:latin typeface="Atlanta" panose="020B0502020202020204" pitchFamily="34" charset="0"/>
                <a:ea typeface="Times New Roman"/>
              </a:rPr>
              <a:t>Danygraig</a:t>
            </a:r>
            <a:r>
              <a:rPr lang="en-GB" sz="1000" b="1" dirty="0" smtClean="0">
                <a:effectLst/>
                <a:latin typeface="Atlanta" panose="020B0502020202020204" pitchFamily="34" charset="0"/>
                <a:ea typeface="Times New Roman"/>
              </a:rPr>
              <a:t>      </a:t>
            </a:r>
            <a:r>
              <a:rPr lang="en-GB" sz="1000" b="1" dirty="0" err="1" smtClean="0">
                <a:effectLst/>
                <a:latin typeface="Atlanta" panose="020B0502020202020204" pitchFamily="34" charset="0"/>
                <a:ea typeface="Times New Roman"/>
              </a:rPr>
              <a:t>Pentrechwyth</a:t>
            </a:r>
            <a:r>
              <a:rPr lang="en-GB" sz="1000" b="1" dirty="0" smtClean="0">
                <a:effectLst/>
                <a:latin typeface="Atlanta" panose="020B0502020202020204" pitchFamily="34" charset="0"/>
                <a:ea typeface="Times New Roman"/>
              </a:rPr>
              <a:t>       St Thomas              </a:t>
            </a:r>
            <a:r>
              <a:rPr lang="en-GB" sz="1000" b="1" dirty="0" err="1" smtClean="0">
                <a:effectLst/>
                <a:latin typeface="Atlanta" panose="020B0502020202020204" pitchFamily="34" charset="0"/>
                <a:ea typeface="Times New Roman"/>
              </a:rPr>
              <a:t>Trallwn</a:t>
            </a:r>
            <a:r>
              <a:rPr lang="en-GB" sz="1000" b="1" dirty="0" smtClean="0">
                <a:effectLst/>
                <a:latin typeface="Atlanta" panose="020B0502020202020204" pitchFamily="34" charset="0"/>
                <a:ea typeface="Times New Roman"/>
              </a:rPr>
              <a:t>                </a:t>
            </a:r>
            <a:r>
              <a:rPr lang="en-GB" sz="1000" b="1" dirty="0" err="1" smtClean="0">
                <a:effectLst/>
                <a:latin typeface="Atlanta" panose="020B0502020202020204" pitchFamily="34" charset="0"/>
                <a:ea typeface="Times New Roman"/>
              </a:rPr>
              <a:t>Talycopa</a:t>
            </a:r>
            <a:r>
              <a:rPr lang="en-GB" sz="1000" b="1" dirty="0" smtClean="0">
                <a:effectLst/>
                <a:latin typeface="Atlanta" panose="020B0502020202020204" pitchFamily="34" charset="0"/>
                <a:ea typeface="Times New Roman"/>
              </a:rPr>
              <a:t>            St </a:t>
            </a:r>
            <a:r>
              <a:rPr lang="en-GB" sz="1000" b="1" dirty="0" err="1" smtClean="0">
                <a:effectLst/>
                <a:latin typeface="Atlanta" panose="020B0502020202020204" pitchFamily="34" charset="0"/>
                <a:ea typeface="Times New Roman"/>
              </a:rPr>
              <a:t>Illtyd’s</a:t>
            </a:r>
            <a:endParaRPr lang="en-GB" sz="1000" dirty="0" smtClean="0">
              <a:effectLst/>
              <a:latin typeface="Atlanta" panose="020B0502020202020204" pitchFamily="34" charset="0"/>
              <a:ea typeface="Times New Roman"/>
            </a:endParaRPr>
          </a:p>
          <a:p>
            <a:pPr>
              <a:spcAft>
                <a:spcPts val="0"/>
              </a:spcAft>
            </a:pPr>
            <a:r>
              <a:rPr lang="en-GB" sz="1000" b="1" dirty="0" smtClean="0">
                <a:effectLst/>
                <a:latin typeface="Atlanta" panose="020B0502020202020204" pitchFamily="34" charset="0"/>
                <a:ea typeface="Times New Roman"/>
              </a:rPr>
              <a:t> </a:t>
            </a:r>
          </a:p>
        </p:txBody>
      </p:sp>
      <p:pic>
        <p:nvPicPr>
          <p:cNvPr id="7" name="Picture 6" descr="İ"/>
          <p:cNvPicPr preferRelativeResize="0">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819130" y="5627965"/>
            <a:ext cx="648072" cy="63971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preferRelativeResize="0">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563888" y="5680284"/>
            <a:ext cx="759805" cy="57640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preferRelativeResize="0">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4644008" y="5691275"/>
            <a:ext cx="600758" cy="57640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p:nvPr/>
        </p:nvPicPr>
        <p:blipFill>
          <a:blip r:embed="rId6" cstate="print"/>
          <a:srcRect/>
          <a:stretch>
            <a:fillRect/>
          </a:stretch>
        </p:blipFill>
        <p:spPr bwMode="auto">
          <a:xfrm>
            <a:off x="647564" y="5597212"/>
            <a:ext cx="792088" cy="670470"/>
          </a:xfrm>
          <a:prstGeom prst="rect">
            <a:avLst/>
          </a:prstGeom>
          <a:noFill/>
          <a:ln w="9525">
            <a:noFill/>
            <a:miter lim="800000"/>
            <a:headEnd/>
            <a:tailEnd/>
          </a:ln>
        </p:spPr>
      </p:pic>
      <p:pic>
        <p:nvPicPr>
          <p:cNvPr id="11" name="Picture 10"/>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7596336" y="5650824"/>
            <a:ext cx="636727" cy="616857"/>
          </a:xfrm>
          <a:prstGeom prst="rect">
            <a:avLst/>
          </a:prstGeom>
          <a:noFill/>
          <a:ln>
            <a:noFill/>
          </a:ln>
        </p:spPr>
      </p:pic>
      <p:pic>
        <p:nvPicPr>
          <p:cNvPr id="12" name="Picture 11"/>
          <p:cNvPicPr/>
          <p:nvPr/>
        </p:nvPicPr>
        <p:blipFill>
          <a:blip r:embed="rId8" cstate="email">
            <a:extLst>
              <a:ext uri="{28A0092B-C50C-407E-A947-70E740481C1C}">
                <a14:useLocalDpi xmlns:a14="http://schemas.microsoft.com/office/drawing/2010/main" val="0"/>
              </a:ext>
            </a:extLst>
          </a:blip>
          <a:stretch>
            <a:fillRect/>
          </a:stretch>
        </p:blipFill>
        <p:spPr>
          <a:xfrm>
            <a:off x="6624228" y="5683210"/>
            <a:ext cx="648072" cy="584472"/>
          </a:xfrm>
          <a:prstGeom prst="rect">
            <a:avLst/>
          </a:prstGeom>
        </p:spPr>
      </p:pic>
      <p:pic>
        <p:nvPicPr>
          <p:cNvPr id="13" name="Picture 12"/>
          <p:cNvPicPr/>
          <p:nvPr/>
        </p:nvPicPr>
        <p:blipFill>
          <a:blip r:embed="rId9" cstate="email">
            <a:extLst>
              <a:ext uri="{28A0092B-C50C-407E-A947-70E740481C1C}">
                <a14:useLocalDpi xmlns:a14="http://schemas.microsoft.com/office/drawing/2010/main" val="0"/>
              </a:ext>
            </a:extLst>
          </a:blip>
          <a:stretch>
            <a:fillRect/>
          </a:stretch>
        </p:blipFill>
        <p:spPr>
          <a:xfrm>
            <a:off x="2671462" y="5585072"/>
            <a:ext cx="720080" cy="781111"/>
          </a:xfrm>
          <a:prstGeom prst="rect">
            <a:avLst/>
          </a:prstGeom>
        </p:spPr>
      </p:pic>
      <p:sp>
        <p:nvSpPr>
          <p:cNvPr id="14" name="TextBox 13"/>
          <p:cNvSpPr txBox="1"/>
          <p:nvPr/>
        </p:nvSpPr>
        <p:spPr>
          <a:xfrm>
            <a:off x="504649" y="404664"/>
            <a:ext cx="7410049" cy="630942"/>
          </a:xfrm>
          <a:prstGeom prst="rect">
            <a:avLst/>
          </a:prstGeom>
          <a:noFill/>
        </p:spPr>
        <p:txBody>
          <a:bodyPr wrap="square" rtlCol="0">
            <a:spAutoFit/>
          </a:bodyPr>
          <a:lstStyle/>
          <a:p>
            <a:r>
              <a:rPr lang="en-GB" sz="3500" dirty="0" smtClean="0">
                <a:latin typeface="Atlanta" panose="020B0502020202020204" pitchFamily="34" charset="0"/>
              </a:rPr>
              <a:t>Cluster Family Working</a:t>
            </a:r>
            <a:endParaRPr lang="en-GB" sz="3500" dirty="0">
              <a:latin typeface="Atlanta" panose="020B0502020202020204" pitchFamily="34" charset="0"/>
            </a:endParaRPr>
          </a:p>
        </p:txBody>
      </p:sp>
    </p:spTree>
    <p:extLst>
      <p:ext uri="{BB962C8B-B14F-4D97-AF65-F5344CB8AC3E}">
        <p14:creationId xmlns:p14="http://schemas.microsoft.com/office/powerpoint/2010/main" val="268491642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39924" y="1086336"/>
            <a:ext cx="8368128" cy="5016758"/>
          </a:xfrm>
          <a:prstGeom prst="rect">
            <a:avLst/>
          </a:prstGeom>
          <a:noFill/>
        </p:spPr>
        <p:txBody>
          <a:bodyPr wrap="square" rtlCol="0">
            <a:spAutoFit/>
          </a:bodyPr>
          <a:lstStyle/>
          <a:p>
            <a:r>
              <a:rPr lang="en-GB" sz="2500" b="1" dirty="0">
                <a:solidFill>
                  <a:srgbClr val="0070C0"/>
                </a:solidFill>
                <a:latin typeface="Atlanta" panose="020B0502020202020204" pitchFamily="34" charset="0"/>
              </a:rPr>
              <a:t>Sharing resources </a:t>
            </a:r>
            <a:r>
              <a:rPr lang="en-GB" sz="2500" dirty="0">
                <a:latin typeface="Atlanta" panose="020B0502020202020204" pitchFamily="34" charset="0"/>
              </a:rPr>
              <a:t>– Cluster Literacy Coach; WRU coach; Leader of Learning; French teacher; grants</a:t>
            </a:r>
          </a:p>
          <a:p>
            <a:endParaRPr lang="en-GB" sz="2500" dirty="0">
              <a:latin typeface="Atlanta" panose="020B0502020202020204" pitchFamily="34" charset="0"/>
            </a:endParaRPr>
          </a:p>
          <a:p>
            <a:r>
              <a:rPr lang="en-GB" sz="2500" b="1" dirty="0">
                <a:solidFill>
                  <a:srgbClr val="0070C0"/>
                </a:solidFill>
                <a:latin typeface="Atlanta" panose="020B0502020202020204" pitchFamily="34" charset="0"/>
              </a:rPr>
              <a:t>Well Being Support </a:t>
            </a:r>
            <a:r>
              <a:rPr lang="en-GB" sz="2500" dirty="0">
                <a:latin typeface="Atlanta" panose="020B0502020202020204" pitchFamily="34" charset="0"/>
              </a:rPr>
              <a:t>– ongoing communication; transition meetings; My Concern; emotion coaching; pupil/staff/head wellbeing</a:t>
            </a:r>
          </a:p>
          <a:p>
            <a:endParaRPr lang="en-GB" sz="2500" dirty="0">
              <a:latin typeface="Atlanta" panose="020B0502020202020204" pitchFamily="34" charset="0"/>
            </a:endParaRPr>
          </a:p>
          <a:p>
            <a:r>
              <a:rPr lang="en-GB" sz="2500" b="1" dirty="0">
                <a:solidFill>
                  <a:srgbClr val="0070C0"/>
                </a:solidFill>
                <a:latin typeface="Atlanta" panose="020B0502020202020204" pitchFamily="34" charset="0"/>
              </a:rPr>
              <a:t>Celebration opportunities </a:t>
            </a:r>
            <a:r>
              <a:rPr lang="en-GB" sz="2500" dirty="0">
                <a:latin typeface="Atlanta" panose="020B0502020202020204" pitchFamily="34" charset="0"/>
              </a:rPr>
              <a:t>– Cluster concert; World Book Day visits; EDSGC links; Peer Voice groups; Cluster sports; Cluster STEM challenge; Cluster Maths challenge; Cluster Carol concert</a:t>
            </a:r>
          </a:p>
          <a:p>
            <a:endParaRPr lang="en-GB" sz="2500" dirty="0">
              <a:latin typeface="Atlanta" panose="020B0502020202020204" pitchFamily="34" charset="0"/>
            </a:endParaRPr>
          </a:p>
          <a:p>
            <a:endParaRPr lang="en-GB" sz="2000" dirty="0">
              <a:latin typeface="Atlanta" panose="020B0502020202020204" pitchFamily="34" charset="0"/>
            </a:endParaRPr>
          </a:p>
        </p:txBody>
      </p:sp>
      <p:pic>
        <p:nvPicPr>
          <p:cNvPr id="5" name="Picture 4" descr="image001"/>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724128" y="5675096"/>
            <a:ext cx="583878" cy="592586"/>
          </a:xfrm>
          <a:prstGeom prst="rect">
            <a:avLst/>
          </a:prstGeom>
          <a:noFill/>
          <a:extLst>
            <a:ext uri="{909E8E84-426E-40DD-AFC4-6F175D3DCCD1}">
              <a14:hiddenFill xmlns:a14="http://schemas.microsoft.com/office/drawing/2010/main">
                <a:solidFill>
                  <a:srgbClr val="FFFFFF"/>
                </a:solidFill>
              </a14:hiddenFill>
            </a:ext>
          </a:extLst>
        </p:spPr>
      </p:pic>
      <p:sp>
        <p:nvSpPr>
          <p:cNvPr id="6" name="Text Box 20"/>
          <p:cNvSpPr txBox="1">
            <a:spLocks noChangeArrowheads="1"/>
          </p:cNvSpPr>
          <p:nvPr/>
        </p:nvSpPr>
        <p:spPr bwMode="auto">
          <a:xfrm>
            <a:off x="467544" y="6381328"/>
            <a:ext cx="8208912" cy="22992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14:hiddenEffects>
            </a:ext>
          </a:extLst>
        </p:spPr>
        <p:txBody>
          <a:bodyPr rot="0" vert="horz" wrap="square" lIns="36576" tIns="36576" rIns="36576" bIns="36576" anchor="t" anchorCtr="0" upright="1">
            <a:noAutofit/>
          </a:bodyPr>
          <a:lstStyle/>
          <a:p>
            <a:r>
              <a:rPr lang="en-GB" sz="1000" b="1" dirty="0" err="1" smtClean="0">
                <a:effectLst/>
                <a:latin typeface="Atlanta" panose="020B0502020202020204" pitchFamily="34" charset="0"/>
                <a:ea typeface="Times New Roman"/>
              </a:rPr>
              <a:t>Cefn</a:t>
            </a:r>
            <a:r>
              <a:rPr lang="en-GB" sz="1000" b="1" dirty="0" smtClean="0">
                <a:effectLst/>
                <a:latin typeface="Atlanta" panose="020B0502020202020204" pitchFamily="34" charset="0"/>
                <a:ea typeface="Times New Roman"/>
              </a:rPr>
              <a:t>  </a:t>
            </a:r>
            <a:r>
              <a:rPr lang="en-GB" sz="1000" b="1" dirty="0" err="1" smtClean="0">
                <a:effectLst/>
                <a:latin typeface="Atlanta" panose="020B0502020202020204" pitchFamily="34" charset="0"/>
                <a:ea typeface="Times New Roman"/>
              </a:rPr>
              <a:t>Hengoed</a:t>
            </a:r>
            <a:r>
              <a:rPr lang="en-GB" sz="1000" b="1" dirty="0" smtClean="0">
                <a:effectLst/>
                <a:latin typeface="Atlanta" panose="020B0502020202020204" pitchFamily="34" charset="0"/>
                <a:ea typeface="Times New Roman"/>
              </a:rPr>
              <a:t>         Cwm </a:t>
            </a:r>
            <a:r>
              <a:rPr lang="en-GB" sz="1000" b="1" dirty="0" err="1" smtClean="0">
                <a:effectLst/>
                <a:latin typeface="Atlanta" panose="020B0502020202020204" pitchFamily="34" charset="0"/>
                <a:ea typeface="Times New Roman"/>
              </a:rPr>
              <a:t>Glas</a:t>
            </a:r>
            <a:r>
              <a:rPr lang="en-GB" sz="1000" b="1" dirty="0" smtClean="0">
                <a:effectLst/>
                <a:latin typeface="Atlanta" panose="020B0502020202020204" pitchFamily="34" charset="0"/>
                <a:ea typeface="Times New Roman"/>
              </a:rPr>
              <a:t>       </a:t>
            </a:r>
            <a:r>
              <a:rPr lang="en-GB" sz="1000" b="1" dirty="0" err="1" smtClean="0">
                <a:effectLst/>
                <a:latin typeface="Atlanta" panose="020B0502020202020204" pitchFamily="34" charset="0"/>
                <a:ea typeface="Times New Roman"/>
              </a:rPr>
              <a:t>Danygraig</a:t>
            </a:r>
            <a:r>
              <a:rPr lang="en-GB" sz="1000" b="1" dirty="0" smtClean="0">
                <a:effectLst/>
                <a:latin typeface="Atlanta" panose="020B0502020202020204" pitchFamily="34" charset="0"/>
                <a:ea typeface="Times New Roman"/>
              </a:rPr>
              <a:t>      </a:t>
            </a:r>
            <a:r>
              <a:rPr lang="en-GB" sz="1000" b="1" dirty="0" err="1" smtClean="0">
                <a:effectLst/>
                <a:latin typeface="Atlanta" panose="020B0502020202020204" pitchFamily="34" charset="0"/>
                <a:ea typeface="Times New Roman"/>
              </a:rPr>
              <a:t>Pentrechwyth</a:t>
            </a:r>
            <a:r>
              <a:rPr lang="en-GB" sz="1000" b="1" dirty="0" smtClean="0">
                <a:effectLst/>
                <a:latin typeface="Atlanta" panose="020B0502020202020204" pitchFamily="34" charset="0"/>
                <a:ea typeface="Times New Roman"/>
              </a:rPr>
              <a:t>       St Thomas              </a:t>
            </a:r>
            <a:r>
              <a:rPr lang="en-GB" sz="1000" b="1" dirty="0" err="1" smtClean="0">
                <a:effectLst/>
                <a:latin typeface="Atlanta" panose="020B0502020202020204" pitchFamily="34" charset="0"/>
                <a:ea typeface="Times New Roman"/>
              </a:rPr>
              <a:t>Trallwn</a:t>
            </a:r>
            <a:r>
              <a:rPr lang="en-GB" sz="1000" b="1" dirty="0" smtClean="0">
                <a:effectLst/>
                <a:latin typeface="Atlanta" panose="020B0502020202020204" pitchFamily="34" charset="0"/>
                <a:ea typeface="Times New Roman"/>
              </a:rPr>
              <a:t>                </a:t>
            </a:r>
            <a:r>
              <a:rPr lang="en-GB" sz="1000" b="1" dirty="0" err="1" smtClean="0">
                <a:effectLst/>
                <a:latin typeface="Atlanta" panose="020B0502020202020204" pitchFamily="34" charset="0"/>
                <a:ea typeface="Times New Roman"/>
              </a:rPr>
              <a:t>Talycopa</a:t>
            </a:r>
            <a:r>
              <a:rPr lang="en-GB" sz="1000" b="1" dirty="0" smtClean="0">
                <a:effectLst/>
                <a:latin typeface="Atlanta" panose="020B0502020202020204" pitchFamily="34" charset="0"/>
                <a:ea typeface="Times New Roman"/>
              </a:rPr>
              <a:t>            St </a:t>
            </a:r>
            <a:r>
              <a:rPr lang="en-GB" sz="1000" b="1" dirty="0" err="1" smtClean="0">
                <a:effectLst/>
                <a:latin typeface="Atlanta" panose="020B0502020202020204" pitchFamily="34" charset="0"/>
                <a:ea typeface="Times New Roman"/>
              </a:rPr>
              <a:t>Illtyd’s</a:t>
            </a:r>
            <a:endParaRPr lang="en-GB" sz="1000" dirty="0" smtClean="0">
              <a:effectLst/>
              <a:latin typeface="Atlanta" panose="020B0502020202020204" pitchFamily="34" charset="0"/>
              <a:ea typeface="Times New Roman"/>
            </a:endParaRPr>
          </a:p>
          <a:p>
            <a:pPr>
              <a:spcAft>
                <a:spcPts val="0"/>
              </a:spcAft>
            </a:pPr>
            <a:r>
              <a:rPr lang="en-GB" sz="1000" b="1" dirty="0" smtClean="0">
                <a:effectLst/>
                <a:latin typeface="Atlanta" panose="020B0502020202020204" pitchFamily="34" charset="0"/>
                <a:ea typeface="Times New Roman"/>
              </a:rPr>
              <a:t> </a:t>
            </a:r>
          </a:p>
        </p:txBody>
      </p:sp>
      <p:pic>
        <p:nvPicPr>
          <p:cNvPr id="7" name="Picture 6" descr="İ"/>
          <p:cNvPicPr preferRelativeResize="0">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819130" y="5627965"/>
            <a:ext cx="648072" cy="63971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preferRelativeResize="0">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563888" y="5680284"/>
            <a:ext cx="759805" cy="57640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preferRelativeResize="0">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4644008" y="5691275"/>
            <a:ext cx="600758" cy="57640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p:nvPr/>
        </p:nvPicPr>
        <p:blipFill>
          <a:blip r:embed="rId6" cstate="print"/>
          <a:srcRect/>
          <a:stretch>
            <a:fillRect/>
          </a:stretch>
        </p:blipFill>
        <p:spPr bwMode="auto">
          <a:xfrm>
            <a:off x="647564" y="5597212"/>
            <a:ext cx="792088" cy="670470"/>
          </a:xfrm>
          <a:prstGeom prst="rect">
            <a:avLst/>
          </a:prstGeom>
          <a:noFill/>
          <a:ln w="9525">
            <a:noFill/>
            <a:miter lim="800000"/>
            <a:headEnd/>
            <a:tailEnd/>
          </a:ln>
        </p:spPr>
      </p:pic>
      <p:pic>
        <p:nvPicPr>
          <p:cNvPr id="11" name="Picture 10"/>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7596336" y="5650824"/>
            <a:ext cx="636727" cy="616857"/>
          </a:xfrm>
          <a:prstGeom prst="rect">
            <a:avLst/>
          </a:prstGeom>
          <a:noFill/>
          <a:ln>
            <a:noFill/>
          </a:ln>
        </p:spPr>
      </p:pic>
      <p:pic>
        <p:nvPicPr>
          <p:cNvPr id="12" name="Picture 11"/>
          <p:cNvPicPr/>
          <p:nvPr/>
        </p:nvPicPr>
        <p:blipFill>
          <a:blip r:embed="rId8" cstate="email">
            <a:extLst>
              <a:ext uri="{28A0092B-C50C-407E-A947-70E740481C1C}">
                <a14:useLocalDpi xmlns:a14="http://schemas.microsoft.com/office/drawing/2010/main" val="0"/>
              </a:ext>
            </a:extLst>
          </a:blip>
          <a:stretch>
            <a:fillRect/>
          </a:stretch>
        </p:blipFill>
        <p:spPr>
          <a:xfrm>
            <a:off x="6624228" y="5683210"/>
            <a:ext cx="648072" cy="584472"/>
          </a:xfrm>
          <a:prstGeom prst="rect">
            <a:avLst/>
          </a:prstGeom>
        </p:spPr>
      </p:pic>
      <p:pic>
        <p:nvPicPr>
          <p:cNvPr id="13" name="Picture 12"/>
          <p:cNvPicPr/>
          <p:nvPr/>
        </p:nvPicPr>
        <p:blipFill>
          <a:blip r:embed="rId9" cstate="email">
            <a:extLst>
              <a:ext uri="{28A0092B-C50C-407E-A947-70E740481C1C}">
                <a14:useLocalDpi xmlns:a14="http://schemas.microsoft.com/office/drawing/2010/main" val="0"/>
              </a:ext>
            </a:extLst>
          </a:blip>
          <a:stretch>
            <a:fillRect/>
          </a:stretch>
        </p:blipFill>
        <p:spPr>
          <a:xfrm>
            <a:off x="2671462" y="5585072"/>
            <a:ext cx="720080" cy="781111"/>
          </a:xfrm>
          <a:prstGeom prst="rect">
            <a:avLst/>
          </a:prstGeom>
        </p:spPr>
      </p:pic>
      <p:sp>
        <p:nvSpPr>
          <p:cNvPr id="14" name="TextBox 13"/>
          <p:cNvSpPr txBox="1"/>
          <p:nvPr/>
        </p:nvSpPr>
        <p:spPr>
          <a:xfrm>
            <a:off x="504649" y="404664"/>
            <a:ext cx="7410049" cy="630942"/>
          </a:xfrm>
          <a:prstGeom prst="rect">
            <a:avLst/>
          </a:prstGeom>
          <a:noFill/>
        </p:spPr>
        <p:txBody>
          <a:bodyPr wrap="square" rtlCol="0">
            <a:spAutoFit/>
          </a:bodyPr>
          <a:lstStyle/>
          <a:p>
            <a:r>
              <a:rPr lang="en-GB" sz="3500" dirty="0" smtClean="0">
                <a:latin typeface="Atlanta" panose="020B0502020202020204" pitchFamily="34" charset="0"/>
              </a:rPr>
              <a:t>Cluster Family Working</a:t>
            </a:r>
            <a:endParaRPr lang="en-GB" sz="3500" dirty="0">
              <a:latin typeface="Atlanta" panose="020B0502020202020204" pitchFamily="34" charset="0"/>
            </a:endParaRPr>
          </a:p>
        </p:txBody>
      </p:sp>
    </p:spTree>
    <p:extLst>
      <p:ext uri="{BB962C8B-B14F-4D97-AF65-F5344CB8AC3E}">
        <p14:creationId xmlns:p14="http://schemas.microsoft.com/office/powerpoint/2010/main" val="62361378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image001"/>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724128" y="5675096"/>
            <a:ext cx="583878" cy="592586"/>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20"/>
          <p:cNvSpPr txBox="1">
            <a:spLocks noChangeArrowheads="1"/>
          </p:cNvSpPr>
          <p:nvPr/>
        </p:nvSpPr>
        <p:spPr bwMode="auto">
          <a:xfrm>
            <a:off x="467544" y="6381328"/>
            <a:ext cx="8208912" cy="22992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14:hiddenEffects>
            </a:ext>
          </a:extLst>
        </p:spPr>
        <p:txBody>
          <a:bodyPr rot="0" vert="horz" wrap="square" lIns="36576" tIns="36576" rIns="36576" bIns="36576" anchor="t" anchorCtr="0" upright="1">
            <a:noAutofit/>
          </a:bodyPr>
          <a:lstStyle/>
          <a:p>
            <a:r>
              <a:rPr lang="en-GB" sz="1000" b="1" dirty="0" err="1" smtClean="0">
                <a:effectLst/>
                <a:latin typeface="Atlanta" panose="020B0502020202020204" pitchFamily="34" charset="0"/>
                <a:ea typeface="Times New Roman"/>
              </a:rPr>
              <a:t>Cefn</a:t>
            </a:r>
            <a:r>
              <a:rPr lang="en-GB" sz="1000" b="1" dirty="0" smtClean="0">
                <a:effectLst/>
                <a:latin typeface="Atlanta" panose="020B0502020202020204" pitchFamily="34" charset="0"/>
                <a:ea typeface="Times New Roman"/>
              </a:rPr>
              <a:t>  </a:t>
            </a:r>
            <a:r>
              <a:rPr lang="en-GB" sz="1000" b="1" dirty="0" err="1" smtClean="0">
                <a:effectLst/>
                <a:latin typeface="Atlanta" panose="020B0502020202020204" pitchFamily="34" charset="0"/>
                <a:ea typeface="Times New Roman"/>
              </a:rPr>
              <a:t>Hengoed</a:t>
            </a:r>
            <a:r>
              <a:rPr lang="en-GB" sz="1000" b="1" dirty="0" smtClean="0">
                <a:effectLst/>
                <a:latin typeface="Atlanta" panose="020B0502020202020204" pitchFamily="34" charset="0"/>
                <a:ea typeface="Times New Roman"/>
              </a:rPr>
              <a:t>         Cwm </a:t>
            </a:r>
            <a:r>
              <a:rPr lang="en-GB" sz="1000" b="1" dirty="0" err="1" smtClean="0">
                <a:effectLst/>
                <a:latin typeface="Atlanta" panose="020B0502020202020204" pitchFamily="34" charset="0"/>
                <a:ea typeface="Times New Roman"/>
              </a:rPr>
              <a:t>Glas</a:t>
            </a:r>
            <a:r>
              <a:rPr lang="en-GB" sz="1000" b="1" dirty="0" smtClean="0">
                <a:effectLst/>
                <a:latin typeface="Atlanta" panose="020B0502020202020204" pitchFamily="34" charset="0"/>
                <a:ea typeface="Times New Roman"/>
              </a:rPr>
              <a:t>       </a:t>
            </a:r>
            <a:r>
              <a:rPr lang="en-GB" sz="1000" b="1" dirty="0" err="1" smtClean="0">
                <a:effectLst/>
                <a:latin typeface="Atlanta" panose="020B0502020202020204" pitchFamily="34" charset="0"/>
                <a:ea typeface="Times New Roman"/>
              </a:rPr>
              <a:t>Danygraig</a:t>
            </a:r>
            <a:r>
              <a:rPr lang="en-GB" sz="1000" b="1" dirty="0" smtClean="0">
                <a:effectLst/>
                <a:latin typeface="Atlanta" panose="020B0502020202020204" pitchFamily="34" charset="0"/>
                <a:ea typeface="Times New Roman"/>
              </a:rPr>
              <a:t>      </a:t>
            </a:r>
            <a:r>
              <a:rPr lang="en-GB" sz="1000" b="1" dirty="0" err="1" smtClean="0">
                <a:effectLst/>
                <a:latin typeface="Atlanta" panose="020B0502020202020204" pitchFamily="34" charset="0"/>
                <a:ea typeface="Times New Roman"/>
              </a:rPr>
              <a:t>Pentrechwyth</a:t>
            </a:r>
            <a:r>
              <a:rPr lang="en-GB" sz="1000" b="1" dirty="0" smtClean="0">
                <a:effectLst/>
                <a:latin typeface="Atlanta" panose="020B0502020202020204" pitchFamily="34" charset="0"/>
                <a:ea typeface="Times New Roman"/>
              </a:rPr>
              <a:t>       St Thomas              </a:t>
            </a:r>
            <a:r>
              <a:rPr lang="en-GB" sz="1000" b="1" dirty="0" err="1" smtClean="0">
                <a:effectLst/>
                <a:latin typeface="Atlanta" panose="020B0502020202020204" pitchFamily="34" charset="0"/>
                <a:ea typeface="Times New Roman"/>
              </a:rPr>
              <a:t>Trallwn</a:t>
            </a:r>
            <a:r>
              <a:rPr lang="en-GB" sz="1000" b="1" dirty="0" smtClean="0">
                <a:effectLst/>
                <a:latin typeface="Atlanta" panose="020B0502020202020204" pitchFamily="34" charset="0"/>
                <a:ea typeface="Times New Roman"/>
              </a:rPr>
              <a:t>                </a:t>
            </a:r>
            <a:r>
              <a:rPr lang="en-GB" sz="1000" b="1" dirty="0" err="1" smtClean="0">
                <a:effectLst/>
                <a:latin typeface="Atlanta" panose="020B0502020202020204" pitchFamily="34" charset="0"/>
                <a:ea typeface="Times New Roman"/>
              </a:rPr>
              <a:t>Talycopa</a:t>
            </a:r>
            <a:r>
              <a:rPr lang="en-GB" sz="1000" b="1" dirty="0" smtClean="0">
                <a:effectLst/>
                <a:latin typeface="Atlanta" panose="020B0502020202020204" pitchFamily="34" charset="0"/>
                <a:ea typeface="Times New Roman"/>
              </a:rPr>
              <a:t>            St </a:t>
            </a:r>
            <a:r>
              <a:rPr lang="en-GB" sz="1000" b="1" dirty="0" err="1" smtClean="0">
                <a:effectLst/>
                <a:latin typeface="Atlanta" panose="020B0502020202020204" pitchFamily="34" charset="0"/>
                <a:ea typeface="Times New Roman"/>
              </a:rPr>
              <a:t>Illtyd’s</a:t>
            </a:r>
            <a:endParaRPr lang="en-GB" sz="1000" dirty="0" smtClean="0">
              <a:effectLst/>
              <a:latin typeface="Atlanta" panose="020B0502020202020204" pitchFamily="34" charset="0"/>
              <a:ea typeface="Times New Roman"/>
            </a:endParaRPr>
          </a:p>
          <a:p>
            <a:pPr>
              <a:spcAft>
                <a:spcPts val="0"/>
              </a:spcAft>
            </a:pPr>
            <a:r>
              <a:rPr lang="en-GB" sz="1000" b="1" dirty="0" smtClean="0">
                <a:effectLst/>
                <a:latin typeface="Atlanta" panose="020B0502020202020204" pitchFamily="34" charset="0"/>
                <a:ea typeface="Times New Roman"/>
              </a:rPr>
              <a:t> </a:t>
            </a:r>
          </a:p>
        </p:txBody>
      </p:sp>
      <p:pic>
        <p:nvPicPr>
          <p:cNvPr id="9" name="Picture 8" descr="İ"/>
          <p:cNvPicPr preferRelativeResize="0">
            <a:picLocks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819130" y="5627965"/>
            <a:ext cx="648072" cy="63971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preferRelativeResize="0">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563888" y="5680284"/>
            <a:ext cx="759805" cy="57640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p:cNvPicPr preferRelativeResize="0">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4644008" y="5691275"/>
            <a:ext cx="600758" cy="57640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p:nvPr/>
        </p:nvPicPr>
        <p:blipFill>
          <a:blip r:embed="rId6" cstate="print"/>
          <a:srcRect/>
          <a:stretch>
            <a:fillRect/>
          </a:stretch>
        </p:blipFill>
        <p:spPr bwMode="auto">
          <a:xfrm>
            <a:off x="647564" y="5597212"/>
            <a:ext cx="792088" cy="670470"/>
          </a:xfrm>
          <a:prstGeom prst="rect">
            <a:avLst/>
          </a:prstGeom>
          <a:noFill/>
          <a:ln w="9525">
            <a:noFill/>
            <a:miter lim="800000"/>
            <a:headEnd/>
            <a:tailEnd/>
          </a:ln>
        </p:spPr>
      </p:pic>
      <p:pic>
        <p:nvPicPr>
          <p:cNvPr id="12" name="Picture 11"/>
          <p:cNvPicPr/>
          <p:nvPr/>
        </p:nvPicPr>
        <p:blipFill>
          <a:blip r:embed="rId7" cstate="email">
            <a:extLst>
              <a:ext uri="{28A0092B-C50C-407E-A947-70E740481C1C}">
                <a14:useLocalDpi xmlns:a14="http://schemas.microsoft.com/office/drawing/2010/main" val="0"/>
              </a:ext>
            </a:extLst>
          </a:blip>
          <a:srcRect/>
          <a:stretch>
            <a:fillRect/>
          </a:stretch>
        </p:blipFill>
        <p:spPr bwMode="auto">
          <a:xfrm>
            <a:off x="7596336" y="5650824"/>
            <a:ext cx="636727" cy="616857"/>
          </a:xfrm>
          <a:prstGeom prst="rect">
            <a:avLst/>
          </a:prstGeom>
          <a:noFill/>
          <a:ln>
            <a:noFill/>
          </a:ln>
        </p:spPr>
      </p:pic>
      <p:pic>
        <p:nvPicPr>
          <p:cNvPr id="13" name="Picture 12"/>
          <p:cNvPicPr/>
          <p:nvPr/>
        </p:nvPicPr>
        <p:blipFill>
          <a:blip r:embed="rId8" cstate="email">
            <a:extLst>
              <a:ext uri="{28A0092B-C50C-407E-A947-70E740481C1C}">
                <a14:useLocalDpi xmlns:a14="http://schemas.microsoft.com/office/drawing/2010/main" val="0"/>
              </a:ext>
            </a:extLst>
          </a:blip>
          <a:stretch>
            <a:fillRect/>
          </a:stretch>
        </p:blipFill>
        <p:spPr>
          <a:xfrm>
            <a:off x="6624228" y="5683210"/>
            <a:ext cx="648072" cy="584472"/>
          </a:xfrm>
          <a:prstGeom prst="rect">
            <a:avLst/>
          </a:prstGeom>
        </p:spPr>
      </p:pic>
      <p:pic>
        <p:nvPicPr>
          <p:cNvPr id="14" name="Picture 13"/>
          <p:cNvPicPr/>
          <p:nvPr/>
        </p:nvPicPr>
        <p:blipFill>
          <a:blip r:embed="rId9" cstate="email">
            <a:extLst>
              <a:ext uri="{28A0092B-C50C-407E-A947-70E740481C1C}">
                <a14:useLocalDpi xmlns:a14="http://schemas.microsoft.com/office/drawing/2010/main" val="0"/>
              </a:ext>
            </a:extLst>
          </a:blip>
          <a:stretch>
            <a:fillRect/>
          </a:stretch>
        </p:blipFill>
        <p:spPr>
          <a:xfrm>
            <a:off x="2671462" y="5585072"/>
            <a:ext cx="720080" cy="781111"/>
          </a:xfrm>
          <a:prstGeom prst="rect">
            <a:avLst/>
          </a:prstGeom>
        </p:spPr>
      </p:pic>
      <p:pic>
        <p:nvPicPr>
          <p:cNvPr id="1027" name="Picture 3"/>
          <p:cNvPicPr>
            <a:picLocks noChangeAspect="1" noChangeArrowheads="1"/>
          </p:cNvPicPr>
          <p:nvPr/>
        </p:nvPicPr>
        <p:blipFill rotWithShape="1">
          <a:blip r:embed="rId10" cstate="email">
            <a:extLst>
              <a:ext uri="{28A0092B-C50C-407E-A947-70E740481C1C}">
                <a14:useLocalDpi xmlns:a14="http://schemas.microsoft.com/office/drawing/2010/main" val="0"/>
              </a:ext>
            </a:extLst>
          </a:blip>
          <a:srcRect l="20118" t="26250" r="18876" b="10312"/>
          <a:stretch/>
        </p:blipFill>
        <p:spPr bwMode="auto">
          <a:xfrm rot="21404807">
            <a:off x="3111739" y="206733"/>
            <a:ext cx="5376603" cy="33544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rotWithShape="1">
          <a:blip r:embed="rId11" cstate="email">
            <a:extLst>
              <a:ext uri="{28A0092B-C50C-407E-A947-70E740481C1C}">
                <a14:useLocalDpi xmlns:a14="http://schemas.microsoft.com/office/drawing/2010/main" val="0"/>
              </a:ext>
            </a:extLst>
          </a:blip>
          <a:srcRect l="20118" t="25625" r="19437" b="10625"/>
          <a:stretch/>
        </p:blipFill>
        <p:spPr bwMode="auto">
          <a:xfrm rot="356705">
            <a:off x="602761" y="2230043"/>
            <a:ext cx="4912954" cy="31089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descr="Screenshot_20170521-091441"/>
          <p:cNvPicPr>
            <a:picLocks noChangeAspect="1" noChangeArrowheads="1"/>
          </p:cNvPicPr>
          <p:nvPr/>
        </p:nvPicPr>
        <p:blipFill>
          <a:blip r:embed="rId12" cstate="email">
            <a:extLst>
              <a:ext uri="{28A0092B-C50C-407E-A947-70E740481C1C}">
                <a14:useLocalDpi xmlns:a14="http://schemas.microsoft.com/office/drawing/2010/main" val="0"/>
              </a:ext>
            </a:extLst>
          </a:blip>
          <a:srcRect l="8914" t="17465" r="3322" b="8405"/>
          <a:stretch>
            <a:fillRect/>
          </a:stretch>
        </p:blipFill>
        <p:spPr bwMode="auto">
          <a:xfrm>
            <a:off x="5724128" y="3828310"/>
            <a:ext cx="2855063" cy="154834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pic>
        <p:nvPicPr>
          <p:cNvPr id="1031" name="Picture 7" descr="https://pbs.twimg.com/media/D0_idMmWsAQc4Id.jpg:large"/>
          <p:cNvPicPr>
            <a:picLocks noChangeAspect="1" noChangeArrowheads="1"/>
          </p:cNvPicPr>
          <p:nvPr/>
        </p:nvPicPr>
        <p:blipFill rotWithShape="1">
          <a:blip r:embed="rId13" cstate="email">
            <a:extLst>
              <a:ext uri="{28A0092B-C50C-407E-A947-70E740481C1C}">
                <a14:useLocalDpi xmlns:a14="http://schemas.microsoft.com/office/drawing/2010/main" val="0"/>
              </a:ext>
            </a:extLst>
          </a:blip>
          <a:srcRect t="20516" b="6114"/>
          <a:stretch/>
        </p:blipFill>
        <p:spPr bwMode="auto">
          <a:xfrm>
            <a:off x="251521" y="255781"/>
            <a:ext cx="2807718" cy="162818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Tree>
    <p:extLst>
      <p:ext uri="{BB962C8B-B14F-4D97-AF65-F5344CB8AC3E}">
        <p14:creationId xmlns:p14="http://schemas.microsoft.com/office/powerpoint/2010/main" val="94107511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8" name="AutoShape 4" descr="9k="/>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US"/>
          </a:p>
        </p:txBody>
      </p:sp>
      <p:sp>
        <p:nvSpPr>
          <p:cNvPr id="82950" name="Text Box 6"/>
          <p:cNvSpPr txBox="1">
            <a:spLocks noChangeArrowheads="1"/>
          </p:cNvSpPr>
          <p:nvPr/>
        </p:nvSpPr>
        <p:spPr bwMode="auto">
          <a:xfrm>
            <a:off x="198121" y="112707"/>
            <a:ext cx="8779624" cy="64017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r>
              <a:rPr lang="en-US" sz="3000" dirty="0" smtClean="0">
                <a:solidFill>
                  <a:srgbClr val="0070C0"/>
                </a:solidFill>
                <a:latin typeface="Aharoni" panose="02010803020104030203" pitchFamily="2" charset="-79"/>
                <a:cs typeface="Aharoni" panose="02010803020104030203" pitchFamily="2" charset="-79"/>
              </a:rPr>
              <a:t>                    Vulnerable Learner Groups</a:t>
            </a:r>
          </a:p>
          <a:p>
            <a:endParaRPr lang="en-GB" sz="2000" dirty="0">
              <a:solidFill>
                <a:schemeClr val="tx1">
                  <a:lumMod val="65000"/>
                  <a:lumOff val="3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500" dirty="0" smtClean="0">
                <a:latin typeface="Atlanta" panose="020B0502020202020204" pitchFamily="34" charset="0"/>
              </a:rPr>
              <a:t>Free School Meals</a:t>
            </a:r>
          </a:p>
          <a:p>
            <a:pPr marL="342900" indent="-342900">
              <a:buFont typeface="Arial" panose="020B0604020202020204" pitchFamily="34" charset="0"/>
              <a:buChar char="•"/>
            </a:pPr>
            <a:r>
              <a:rPr lang="en-GB" sz="2500" dirty="0" smtClean="0">
                <a:latin typeface="Atlanta" panose="020B0502020202020204" pitchFamily="34" charset="0"/>
              </a:rPr>
              <a:t>Social Services involvement – </a:t>
            </a:r>
            <a:r>
              <a:rPr lang="en-GB" sz="2500" dirty="0" err="1" smtClean="0">
                <a:latin typeface="Atlanta" panose="020B0502020202020204" pitchFamily="34" charset="0"/>
              </a:rPr>
              <a:t>eg</a:t>
            </a:r>
            <a:r>
              <a:rPr lang="en-GB" sz="2500" dirty="0" smtClean="0">
                <a:latin typeface="Atlanta" panose="020B0502020202020204" pitchFamily="34" charset="0"/>
              </a:rPr>
              <a:t> Child </a:t>
            </a:r>
            <a:r>
              <a:rPr lang="en-GB" sz="2500" dirty="0">
                <a:latin typeface="Atlanta" panose="020B0502020202020204" pitchFamily="34" charset="0"/>
              </a:rPr>
              <a:t>P</a:t>
            </a:r>
            <a:r>
              <a:rPr lang="en-GB" sz="2500" dirty="0" smtClean="0">
                <a:latin typeface="Atlanta" panose="020B0502020202020204" pitchFamily="34" charset="0"/>
              </a:rPr>
              <a:t>rotection, Child </a:t>
            </a:r>
            <a:r>
              <a:rPr lang="en-GB" sz="2500" dirty="0">
                <a:latin typeface="Atlanta" panose="020B0502020202020204" pitchFamily="34" charset="0"/>
              </a:rPr>
              <a:t>I</a:t>
            </a:r>
            <a:r>
              <a:rPr lang="en-GB" sz="2500" dirty="0" smtClean="0">
                <a:latin typeface="Atlanta" panose="020B0502020202020204" pitchFamily="34" charset="0"/>
              </a:rPr>
              <a:t>n </a:t>
            </a:r>
            <a:r>
              <a:rPr lang="en-GB" sz="2500" dirty="0">
                <a:latin typeface="Atlanta" panose="020B0502020202020204" pitchFamily="34" charset="0"/>
              </a:rPr>
              <a:t>N</a:t>
            </a:r>
            <a:r>
              <a:rPr lang="en-GB" sz="2500" dirty="0" smtClean="0">
                <a:latin typeface="Atlanta" panose="020B0502020202020204" pitchFamily="34" charset="0"/>
              </a:rPr>
              <a:t>eed, Looked After Children</a:t>
            </a:r>
          </a:p>
          <a:p>
            <a:pPr marL="342900" indent="-342900">
              <a:buFont typeface="Arial" panose="020B0604020202020204" pitchFamily="34" charset="0"/>
              <a:buChar char="•"/>
            </a:pPr>
            <a:r>
              <a:rPr lang="en-GB" sz="2500" dirty="0" smtClean="0">
                <a:latin typeface="Atlanta" panose="020B0502020202020204" pitchFamily="34" charset="0"/>
              </a:rPr>
              <a:t>English as an Additional Language</a:t>
            </a:r>
          </a:p>
          <a:p>
            <a:pPr marL="342900" indent="-342900">
              <a:buFont typeface="Arial" panose="020B0604020202020204" pitchFamily="34" charset="0"/>
              <a:buChar char="•"/>
            </a:pPr>
            <a:r>
              <a:rPr lang="en-GB" sz="2500" dirty="0" smtClean="0">
                <a:latin typeface="Atlanta" panose="020B0502020202020204" pitchFamily="34" charset="0"/>
              </a:rPr>
              <a:t>Additional Learning Needs</a:t>
            </a:r>
          </a:p>
          <a:p>
            <a:endParaRPr lang="en-GB" sz="2500" dirty="0" smtClean="0">
              <a:latin typeface="Atlanta" panose="020B0502020202020204" pitchFamily="34" charset="0"/>
            </a:endParaRPr>
          </a:p>
          <a:p>
            <a:r>
              <a:rPr lang="en-GB" sz="2500" u="sng" dirty="0" smtClean="0">
                <a:latin typeface="Atlanta" panose="020B0502020202020204" pitchFamily="34" charset="0"/>
              </a:rPr>
              <a:t>Other considerations</a:t>
            </a:r>
          </a:p>
          <a:p>
            <a:endParaRPr lang="en-GB" sz="2500" dirty="0" smtClean="0">
              <a:latin typeface="Atlanta" panose="020B0502020202020204" pitchFamily="34" charset="0"/>
            </a:endParaRPr>
          </a:p>
          <a:p>
            <a:pPr marL="342900" indent="-342900">
              <a:buFont typeface="Arial" panose="020B0604020202020204" pitchFamily="34" charset="0"/>
              <a:buChar char="•"/>
            </a:pPr>
            <a:r>
              <a:rPr lang="en-GB" sz="2000" dirty="0" smtClean="0">
                <a:latin typeface="Atlanta" panose="020B0502020202020204" pitchFamily="34" charset="0"/>
              </a:rPr>
              <a:t>Change in family circumstances</a:t>
            </a:r>
          </a:p>
          <a:p>
            <a:pPr marL="342900" indent="-342900">
              <a:buFont typeface="Arial" panose="020B0604020202020204" pitchFamily="34" charset="0"/>
              <a:buChar char="•"/>
            </a:pPr>
            <a:r>
              <a:rPr lang="en-GB" sz="2000" dirty="0" smtClean="0">
                <a:latin typeface="Atlanta" panose="020B0502020202020204" pitchFamily="34" charset="0"/>
              </a:rPr>
              <a:t>More Able</a:t>
            </a:r>
          </a:p>
          <a:p>
            <a:pPr marL="342900" indent="-342900">
              <a:buFont typeface="Arial" panose="020B0604020202020204" pitchFamily="34" charset="0"/>
              <a:buChar char="•"/>
            </a:pPr>
            <a:r>
              <a:rPr lang="en-GB" sz="2000" dirty="0" smtClean="0">
                <a:latin typeface="Atlanta" panose="020B0502020202020204" pitchFamily="34" charset="0"/>
              </a:rPr>
              <a:t>Summer Born</a:t>
            </a:r>
          </a:p>
          <a:p>
            <a:pPr marL="342900" indent="-342900">
              <a:buFont typeface="Arial" panose="020B0604020202020204" pitchFamily="34" charset="0"/>
              <a:buChar char="•"/>
            </a:pPr>
            <a:r>
              <a:rPr lang="en-GB" sz="2000" dirty="0" smtClean="0">
                <a:latin typeface="Atlanta" panose="020B0502020202020204" pitchFamily="34" charset="0"/>
              </a:rPr>
              <a:t>Transient</a:t>
            </a:r>
          </a:p>
          <a:p>
            <a:pPr marL="342900" indent="-342900">
              <a:buFont typeface="Arial" panose="020B0604020202020204" pitchFamily="34" charset="0"/>
              <a:buChar char="•"/>
            </a:pPr>
            <a:r>
              <a:rPr lang="en-GB" sz="2000" dirty="0" smtClean="0">
                <a:latin typeface="Atlanta" panose="020B0502020202020204" pitchFamily="34" charset="0"/>
              </a:rPr>
              <a:t>Lower Super Output Area (an area used in the Welsh Index of Multiple Deprivation to measure deprivation levels across Wales)</a:t>
            </a:r>
          </a:p>
          <a:p>
            <a:pPr marL="342900" indent="-342900">
              <a:buFont typeface="Arial" panose="020B0604020202020204" pitchFamily="34" charset="0"/>
              <a:buChar char="•"/>
            </a:pPr>
            <a:r>
              <a:rPr lang="en-GB" sz="2000" dirty="0" smtClean="0">
                <a:latin typeface="Atlanta" panose="020B0502020202020204" pitchFamily="34" charset="0"/>
              </a:rPr>
              <a:t>Poor attenders</a:t>
            </a:r>
          </a:p>
          <a:p>
            <a:pPr marL="342900" indent="-342900">
              <a:buFont typeface="Arial" panose="020B0604020202020204" pitchFamily="34" charset="0"/>
              <a:buChar char="•"/>
            </a:pPr>
            <a:r>
              <a:rPr lang="en-GB" sz="2000" dirty="0" smtClean="0">
                <a:latin typeface="Atlanta" panose="020B0502020202020204" pitchFamily="34" charset="0"/>
              </a:rPr>
              <a:t>Boys</a:t>
            </a:r>
            <a:endParaRPr lang="en-GB" sz="2000" dirty="0"/>
          </a:p>
        </p:txBody>
      </p:sp>
    </p:spTree>
    <p:extLst>
      <p:ext uri="{BB962C8B-B14F-4D97-AF65-F5344CB8AC3E}">
        <p14:creationId xmlns:p14="http://schemas.microsoft.com/office/powerpoint/2010/main" val="241436118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t="18438" r="3063" b="55312"/>
          <a:stretch/>
        </p:blipFill>
        <p:spPr bwMode="auto">
          <a:xfrm>
            <a:off x="0" y="0"/>
            <a:ext cx="9144000" cy="128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5" name="Picture 5"/>
          <p:cNvPicPr>
            <a:picLocks noChangeAspect="1" noChangeArrowheads="1"/>
          </p:cNvPicPr>
          <p:nvPr/>
        </p:nvPicPr>
        <p:blipFill rotWithShape="1">
          <a:blip r:embed="rId3" cstate="email">
            <a:extLst>
              <a:ext uri="{28A0092B-C50C-407E-A947-70E740481C1C}">
                <a14:useLocalDpi xmlns:a14="http://schemas.microsoft.com/office/drawing/2010/main" val="0"/>
              </a:ext>
            </a:extLst>
          </a:blip>
          <a:srcRect t="16830" r="3125" b="27366"/>
          <a:stretch/>
        </p:blipFill>
        <p:spPr bwMode="auto">
          <a:xfrm>
            <a:off x="181429" y="1436914"/>
            <a:ext cx="7874000" cy="24571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6" name="Picture 6"/>
          <p:cNvPicPr>
            <a:picLocks noChangeAspect="1" noChangeArrowheads="1"/>
          </p:cNvPicPr>
          <p:nvPr/>
        </p:nvPicPr>
        <p:blipFill rotWithShape="1">
          <a:blip r:embed="rId4" cstate="email">
            <a:extLst>
              <a:ext uri="{28A0092B-C50C-407E-A947-70E740481C1C}">
                <a14:useLocalDpi xmlns:a14="http://schemas.microsoft.com/office/drawing/2010/main" val="0"/>
              </a:ext>
            </a:extLst>
          </a:blip>
          <a:srcRect t="28348" r="3393" b="24687"/>
          <a:stretch/>
        </p:blipFill>
        <p:spPr bwMode="auto">
          <a:xfrm>
            <a:off x="181429" y="3894083"/>
            <a:ext cx="7852229" cy="20495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noChangeArrowheads="1"/>
          </p:cNvPicPr>
          <p:nvPr/>
        </p:nvPicPr>
        <p:blipFill rotWithShape="1">
          <a:blip r:embed="rId5" cstate="email">
            <a:extLst>
              <a:ext uri="{28A0092B-C50C-407E-A947-70E740481C1C}">
                <a14:useLocalDpi xmlns:a14="http://schemas.microsoft.com/office/drawing/2010/main" val="0"/>
              </a:ext>
            </a:extLst>
          </a:blip>
          <a:srcRect t="77143" r="3393" b="7812"/>
          <a:stretch/>
        </p:blipFill>
        <p:spPr bwMode="auto">
          <a:xfrm>
            <a:off x="181428" y="6146078"/>
            <a:ext cx="7852229" cy="7336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7" name="Picture 7"/>
          <p:cNvPicPr>
            <a:picLocks noChangeAspect="1" noChangeArrowheads="1"/>
          </p:cNvPicPr>
          <p:nvPr/>
        </p:nvPicPr>
        <p:blipFill rotWithShape="1">
          <a:blip r:embed="rId6" cstate="email">
            <a:extLst>
              <a:ext uri="{28A0092B-C50C-407E-A947-70E740481C1C}">
                <a14:useLocalDpi xmlns:a14="http://schemas.microsoft.com/office/drawing/2010/main" val="0"/>
              </a:ext>
            </a:extLst>
          </a:blip>
          <a:srcRect t="47501" r="4062" b="37812"/>
          <a:stretch/>
        </p:blipFill>
        <p:spPr bwMode="auto">
          <a:xfrm>
            <a:off x="181429" y="5349286"/>
            <a:ext cx="7852228" cy="7967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439344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6" name="AutoShape 4" descr="9k="/>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pic>
        <p:nvPicPr>
          <p:cNvPr id="95240" name="Picture 8"/>
          <p:cNvPicPr>
            <a:picLocks noChangeAspect="1" noChangeArrowheads="1"/>
          </p:cNvPicPr>
          <p:nvPr/>
        </p:nvPicPr>
        <p:blipFill>
          <a:blip r:embed="rId2">
            <a:extLst>
              <a:ext uri="{28A0092B-C50C-407E-A947-70E740481C1C}">
                <a14:useLocalDpi xmlns:a14="http://schemas.microsoft.com/office/drawing/2010/main" val="0"/>
              </a:ext>
            </a:extLst>
          </a:blip>
          <a:srcRect t="12560" b="9821"/>
          <a:stretch>
            <a:fillRect/>
          </a:stretch>
        </p:blipFill>
        <p:spPr bwMode="auto">
          <a:xfrm>
            <a:off x="0" y="620713"/>
            <a:ext cx="9144000" cy="62372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5242" name="Rectangle 10"/>
          <p:cNvSpPr>
            <a:spLocks noChangeArrowheads="1"/>
          </p:cNvSpPr>
          <p:nvPr/>
        </p:nvSpPr>
        <p:spPr bwMode="auto">
          <a:xfrm>
            <a:off x="827088" y="188913"/>
            <a:ext cx="766762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spcBef>
                <a:spcPct val="20000"/>
              </a:spcBef>
              <a:defRPr sz="3200">
                <a:solidFill>
                  <a:schemeClr val="tx1"/>
                </a:solidFill>
                <a:latin typeface="Arial" pitchFamily="34" charset="0"/>
                <a:cs typeface="Arial" pitchFamily="34" charset="0"/>
              </a:defRPr>
            </a:lvl1pPr>
            <a:lvl2pPr algn="ctr">
              <a:spcBef>
                <a:spcPct val="20000"/>
              </a:spcBef>
              <a:defRPr sz="2800">
                <a:solidFill>
                  <a:schemeClr val="tx1"/>
                </a:solidFill>
                <a:latin typeface="Arial" pitchFamily="34" charset="0"/>
                <a:cs typeface="Arial" pitchFamily="34" charset="0"/>
              </a:defRPr>
            </a:lvl2pPr>
            <a:lvl3pPr algn="ctr">
              <a:spcBef>
                <a:spcPct val="20000"/>
              </a:spcBef>
              <a:defRPr sz="2400">
                <a:solidFill>
                  <a:schemeClr val="tx1"/>
                </a:solidFill>
                <a:latin typeface="Arial" pitchFamily="34" charset="0"/>
                <a:cs typeface="Arial" pitchFamily="34" charset="0"/>
              </a:defRPr>
            </a:lvl3pPr>
            <a:lvl4pPr algn="ctr">
              <a:spcBef>
                <a:spcPct val="20000"/>
              </a:spcBef>
              <a:defRPr sz="2000">
                <a:solidFill>
                  <a:schemeClr val="tx1"/>
                </a:solidFill>
                <a:latin typeface="Arial" pitchFamily="34" charset="0"/>
                <a:cs typeface="Arial" pitchFamily="34" charset="0"/>
              </a:defRPr>
            </a:lvl4pPr>
            <a:lvl5pPr algn="ctr">
              <a:spcBef>
                <a:spcPct val="20000"/>
              </a:spcBef>
              <a:defRPr sz="2000">
                <a:solidFill>
                  <a:schemeClr val="tx1"/>
                </a:solidFill>
                <a:latin typeface="Arial" pitchFamily="34" charset="0"/>
                <a:cs typeface="Arial" pitchFamily="34" charset="0"/>
              </a:defRPr>
            </a:lvl5pPr>
            <a:lvl6pPr algn="ctr" fontAlgn="base">
              <a:spcBef>
                <a:spcPct val="20000"/>
              </a:spcBef>
              <a:spcAft>
                <a:spcPct val="0"/>
              </a:spcAft>
              <a:defRPr sz="2000">
                <a:solidFill>
                  <a:schemeClr val="tx1"/>
                </a:solidFill>
                <a:latin typeface="Arial" pitchFamily="34" charset="0"/>
                <a:cs typeface="Arial" pitchFamily="34" charset="0"/>
              </a:defRPr>
            </a:lvl6pPr>
            <a:lvl7pPr algn="ctr" fontAlgn="base">
              <a:spcBef>
                <a:spcPct val="20000"/>
              </a:spcBef>
              <a:spcAft>
                <a:spcPct val="0"/>
              </a:spcAft>
              <a:defRPr sz="2000">
                <a:solidFill>
                  <a:schemeClr val="tx1"/>
                </a:solidFill>
                <a:latin typeface="Arial" pitchFamily="34" charset="0"/>
                <a:cs typeface="Arial" pitchFamily="34" charset="0"/>
              </a:defRPr>
            </a:lvl7pPr>
            <a:lvl8pPr algn="ctr" fontAlgn="base">
              <a:spcBef>
                <a:spcPct val="20000"/>
              </a:spcBef>
              <a:spcAft>
                <a:spcPct val="0"/>
              </a:spcAft>
              <a:defRPr sz="2000">
                <a:solidFill>
                  <a:schemeClr val="tx1"/>
                </a:solidFill>
                <a:latin typeface="Arial" pitchFamily="34" charset="0"/>
                <a:cs typeface="Arial" pitchFamily="34" charset="0"/>
              </a:defRPr>
            </a:lvl8pPr>
            <a:lvl9pPr algn="ctr" fontAlgn="base">
              <a:spcBef>
                <a:spcPct val="20000"/>
              </a:spcBef>
              <a:spcAft>
                <a:spcPct val="0"/>
              </a:spcAft>
              <a:defRPr sz="2000">
                <a:solidFill>
                  <a:schemeClr val="tx1"/>
                </a:solidFill>
                <a:latin typeface="Arial" pitchFamily="34" charset="0"/>
                <a:cs typeface="Arial" pitchFamily="34" charset="0"/>
              </a:defRPr>
            </a:lvl9pPr>
          </a:lstStyle>
          <a:p>
            <a:pPr>
              <a:lnSpc>
                <a:spcPct val="80000"/>
              </a:lnSpc>
            </a:pPr>
            <a:r>
              <a:rPr lang="en-GB" altLang="en-US" sz="2000">
                <a:effectLst>
                  <a:outerShdw blurRad="38100" dist="38100" dir="2700000" algn="tl">
                    <a:srgbClr val="C0C0C0"/>
                  </a:outerShdw>
                </a:effectLst>
              </a:rPr>
              <a:t>‘Planning &amp; Assessment of the LNF’ – A Primary Perspective</a:t>
            </a:r>
          </a:p>
        </p:txBody>
      </p:sp>
    </p:spTree>
    <p:extLst>
      <p:ext uri="{BB962C8B-B14F-4D97-AF65-F5344CB8AC3E}">
        <p14:creationId xmlns:p14="http://schemas.microsoft.com/office/powerpoint/2010/main" val="33815244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t="26562" b="8750"/>
          <a:stretch/>
        </p:blipFill>
        <p:spPr bwMode="auto">
          <a:xfrm>
            <a:off x="142240" y="289560"/>
            <a:ext cx="8913314" cy="3459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139440" y="731520"/>
            <a:ext cx="609600" cy="274320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8476519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Pupil Questionnaire Feedback </a:t>
            </a:r>
          </a:p>
        </p:txBody>
      </p:sp>
      <p:sp>
        <p:nvSpPr>
          <p:cNvPr id="4" name="AutoShape 2" descr="Forms response chart. Question title: The staff encourage us to do our best.. Number of responses: 200 responses."/>
          <p:cNvSpPr>
            <a:spLocks noChangeAspect="1" noChangeArrowheads="1"/>
          </p:cNvSpPr>
          <p:nvPr/>
        </p:nvSpPr>
        <p:spPr bwMode="auto">
          <a:xfrm>
            <a:off x="155575" y="84138"/>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Forms response chart. Question title: The staff encourage us to do our best.. Number of responses: 200 responses."/>
          <p:cNvSpPr>
            <a:spLocks noChangeAspect="1" noChangeArrowheads="1"/>
          </p:cNvSpPr>
          <p:nvPr/>
        </p:nvSpPr>
        <p:spPr bwMode="auto">
          <a:xfrm>
            <a:off x="307975" y="236538"/>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Forms response chart. Question title: The staff encourage us to do our best.. Number of responses: 200 responses."/>
          <p:cNvSpPr>
            <a:spLocks noChangeAspect="1" noChangeArrowheads="1"/>
          </p:cNvSpPr>
          <p:nvPr/>
        </p:nvSpPr>
        <p:spPr bwMode="auto">
          <a:xfrm>
            <a:off x="460375" y="388938"/>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Forms response chart. Question title: The staff encourage us to do our best.. Number of responses: 200 responses."/>
          <p:cNvSpPr>
            <a:spLocks noChangeAspect="1" noChangeArrowheads="1"/>
          </p:cNvSpPr>
          <p:nvPr/>
        </p:nvSpPr>
        <p:spPr bwMode="auto">
          <a:xfrm>
            <a:off x="612775" y="541338"/>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2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513" t="19827" r="52928" b="34204"/>
          <a:stretch/>
        </p:blipFill>
        <p:spPr bwMode="auto">
          <a:xfrm>
            <a:off x="612775" y="1556792"/>
            <a:ext cx="8069471" cy="46805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7815289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3563" t="25938" r="23563" b="12500"/>
          <a:stretch/>
        </p:blipFill>
        <p:spPr bwMode="auto">
          <a:xfrm>
            <a:off x="548640" y="411480"/>
            <a:ext cx="7984522" cy="55778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0693195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l="23628" t="24606" r="22246" b="9695"/>
          <a:stretch>
            <a:fillRect/>
          </a:stretch>
        </p:blipFill>
        <p:spPr bwMode="auto">
          <a:xfrm>
            <a:off x="611822" y="547688"/>
            <a:ext cx="8014018" cy="5929312"/>
          </a:xfrm>
          <a:prstGeom prst="rect">
            <a:avLst/>
          </a:prstGeom>
          <a:noFill/>
          <a:ln w="19050">
            <a:solidFill>
              <a:srgbClr val="000000"/>
            </a:solidFill>
            <a:miter lim="800000"/>
            <a:headEnd/>
            <a:tailEnd/>
          </a:ln>
        </p:spPr>
      </p:pic>
    </p:spTree>
    <p:extLst>
      <p:ext uri="{BB962C8B-B14F-4D97-AF65-F5344CB8AC3E}">
        <p14:creationId xmlns:p14="http://schemas.microsoft.com/office/powerpoint/2010/main" val="409084812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3750" t="27500" r="23000" b="10937"/>
          <a:stretch/>
        </p:blipFill>
        <p:spPr bwMode="auto">
          <a:xfrm>
            <a:off x="182880" y="441960"/>
            <a:ext cx="8766172" cy="60807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1424981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a:blip r:embed="rId2" cstate="email">
            <a:extLst>
              <a:ext uri="{28A0092B-C50C-407E-A947-70E740481C1C}">
                <a14:useLocalDpi xmlns:a14="http://schemas.microsoft.com/office/drawing/2010/main" val="0"/>
              </a:ext>
            </a:extLst>
          </a:blip>
          <a:srcRect l="14276" t="14120" r="13167" b="15034"/>
          <a:stretch>
            <a:fillRect/>
          </a:stretch>
        </p:blipFill>
        <p:spPr bwMode="auto">
          <a:xfrm>
            <a:off x="123565" y="620365"/>
            <a:ext cx="8822316" cy="450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398572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3188" t="25625" r="22625" b="13438"/>
          <a:stretch/>
        </p:blipFill>
        <p:spPr bwMode="auto">
          <a:xfrm>
            <a:off x="190500" y="274320"/>
            <a:ext cx="8605442" cy="5806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565851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9"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23188" t="25314" r="23187" b="10624"/>
          <a:stretch/>
        </p:blipFill>
        <p:spPr bwMode="auto">
          <a:xfrm>
            <a:off x="396240" y="289560"/>
            <a:ext cx="8568448" cy="6141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765936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p:nvPr/>
        </p:nvPicPr>
        <p:blipFill>
          <a:blip r:embed="rId3">
            <a:extLst>
              <a:ext uri="{28A0092B-C50C-407E-A947-70E740481C1C}">
                <a14:useLocalDpi xmlns:a14="http://schemas.microsoft.com/office/drawing/2010/main" val="0"/>
              </a:ext>
            </a:extLst>
          </a:blip>
          <a:srcRect l="17381" t="14999" r="18558" b="5724"/>
          <a:stretch>
            <a:fillRect/>
          </a:stretch>
        </p:blipFill>
        <p:spPr bwMode="auto">
          <a:xfrm>
            <a:off x="323215" y="474980"/>
            <a:ext cx="8497570" cy="5908040"/>
          </a:xfrm>
          <a:prstGeom prst="rect">
            <a:avLst/>
          </a:prstGeom>
          <a:noFill/>
          <a:ln>
            <a:noFill/>
          </a:ln>
        </p:spPr>
      </p:pic>
    </p:spTree>
    <p:extLst>
      <p:ext uri="{BB962C8B-B14F-4D97-AF65-F5344CB8AC3E}">
        <p14:creationId xmlns:p14="http://schemas.microsoft.com/office/powerpoint/2010/main" val="284852598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9080" y="443032"/>
            <a:ext cx="8488680" cy="5940088"/>
          </a:xfrm>
          <a:prstGeom prst="rect">
            <a:avLst/>
          </a:prstGeom>
        </p:spPr>
        <p:txBody>
          <a:bodyPr wrap="square">
            <a:spAutoFit/>
          </a:bodyPr>
          <a:lstStyle/>
          <a:p>
            <a:r>
              <a:rPr lang="en-GB" sz="2000" dirty="0">
                <a:latin typeface="Atlanta" panose="020B0502020202020204" pitchFamily="34" charset="0"/>
              </a:rPr>
              <a:t>The School Development Plan (SDP) is the school’s strategic plan for improvement. Its purpose is to raise standards and improve pupil outcomes. </a:t>
            </a:r>
          </a:p>
          <a:p>
            <a:r>
              <a:rPr lang="en-GB" sz="2000" dirty="0">
                <a:latin typeface="Atlanta" panose="020B0502020202020204" pitchFamily="34" charset="0"/>
              </a:rPr>
              <a:t> </a:t>
            </a:r>
          </a:p>
          <a:p>
            <a:r>
              <a:rPr lang="en-GB" sz="2000" dirty="0">
                <a:latin typeface="Atlanta" panose="020B0502020202020204" pitchFamily="34" charset="0"/>
              </a:rPr>
              <a:t>Effective self-evaluation is a continuous, cyclical process aimed at improving pupils’ standards and well being. The School Development Plan (SDP) forms the part of the cycle whereby we plan how we aim to improve the priorities identified from the Self Evaluation Report. The SDP is designed to be a living document which is regularly monitored and evaluated. Impact measured from this plan will inform the next Self Evaluation Report.</a:t>
            </a:r>
          </a:p>
          <a:p>
            <a:r>
              <a:rPr lang="en-GB" sz="2000" dirty="0">
                <a:latin typeface="Atlanta" panose="020B0502020202020204" pitchFamily="34" charset="0"/>
              </a:rPr>
              <a:t> </a:t>
            </a:r>
          </a:p>
          <a:p>
            <a:r>
              <a:rPr lang="en-GB" sz="2000" dirty="0">
                <a:latin typeface="Atlanta" panose="020B0502020202020204" pitchFamily="34" charset="0"/>
              </a:rPr>
              <a:t>A Rationale for Inclusion is provided for each priority, explaining why it is included and referencing the findings in the Self Evaluation Report. Within each priority, clear Actions set out what we intend to do. Expected Outcomes &amp; Measurable Targets sets out what we hope to achieve and identifies measures which will help us to know when we have achieved our goals. Finally, we will identify and evaluate the impact to see how we are progressing.</a:t>
            </a:r>
          </a:p>
        </p:txBody>
      </p:sp>
    </p:spTree>
    <p:extLst>
      <p:ext uri="{BB962C8B-B14F-4D97-AF65-F5344CB8AC3E}">
        <p14:creationId xmlns:p14="http://schemas.microsoft.com/office/powerpoint/2010/main" val="417257281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2428" t="23751" r="24687" b="11562"/>
          <a:stretch/>
        </p:blipFill>
        <p:spPr bwMode="auto">
          <a:xfrm>
            <a:off x="176048" y="198120"/>
            <a:ext cx="8721696" cy="640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2652482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2250" t="25313" r="24125" b="10312"/>
          <a:stretch/>
        </p:blipFill>
        <p:spPr bwMode="auto">
          <a:xfrm>
            <a:off x="304800" y="304800"/>
            <a:ext cx="8717280" cy="6278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77672182"/>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8" name="AutoShape 4" descr="9k="/>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US"/>
          </a:p>
        </p:txBody>
      </p:sp>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6311" t="20834" r="35299" b="10515"/>
          <a:stretch/>
        </p:blipFill>
        <p:spPr bwMode="auto">
          <a:xfrm>
            <a:off x="720435" y="189717"/>
            <a:ext cx="7647709" cy="64785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563938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8" name="AutoShape 4" descr="9k="/>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US"/>
          </a:p>
        </p:txBody>
      </p:sp>
      <p:sp>
        <p:nvSpPr>
          <p:cNvPr id="82950" name="Text Box 6"/>
          <p:cNvSpPr txBox="1">
            <a:spLocks noChangeArrowheads="1"/>
          </p:cNvSpPr>
          <p:nvPr/>
        </p:nvSpPr>
        <p:spPr bwMode="auto">
          <a:xfrm>
            <a:off x="1007052" y="-653287"/>
            <a:ext cx="7129896" cy="85254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endParaRPr lang="en-GB" sz="2000" dirty="0">
              <a:solidFill>
                <a:schemeClr val="tx1">
                  <a:lumMod val="65000"/>
                  <a:lumOff val="35000"/>
                </a:schemeClr>
              </a:solidFill>
              <a:latin typeface="Arial" panose="020B0604020202020204" pitchFamily="34" charset="0"/>
              <a:cs typeface="Arial" panose="020B0604020202020204" pitchFamily="34" charset="0"/>
            </a:endParaRPr>
          </a:p>
          <a:p>
            <a:endParaRPr lang="en-GB" sz="3200" dirty="0" smtClean="0">
              <a:effectLst>
                <a:outerShdw blurRad="38100" dist="38100" dir="2700000" algn="tl">
                  <a:srgbClr val="000000">
                    <a:alpha val="43137"/>
                  </a:srgbClr>
                </a:outerShdw>
              </a:effectLst>
            </a:endParaRPr>
          </a:p>
          <a:p>
            <a:endParaRPr lang="en-GB" sz="3200" dirty="0">
              <a:effectLst>
                <a:outerShdw blurRad="38100" dist="38100" dir="2700000" algn="tl">
                  <a:srgbClr val="000000">
                    <a:alpha val="43137"/>
                  </a:srgbClr>
                </a:outerShdw>
              </a:effectLst>
            </a:endParaRPr>
          </a:p>
          <a:p>
            <a:endParaRPr lang="en-GB" sz="3200" dirty="0" smtClean="0">
              <a:effectLst>
                <a:outerShdw blurRad="38100" dist="38100" dir="2700000" algn="tl">
                  <a:srgbClr val="000000">
                    <a:alpha val="43137"/>
                  </a:srgbClr>
                </a:outerShdw>
              </a:effectLst>
            </a:endParaRPr>
          </a:p>
          <a:p>
            <a:r>
              <a:rPr lang="en-GB" sz="4000" dirty="0" smtClean="0">
                <a:effectLst>
                  <a:outerShdw blurRad="38100" dist="38100" dir="2700000" algn="tl">
                    <a:srgbClr val="000000">
                      <a:alpha val="43137"/>
                    </a:srgbClr>
                  </a:outerShdw>
                </a:effectLst>
              </a:rPr>
              <a:t>                   TASK</a:t>
            </a:r>
          </a:p>
          <a:p>
            <a:endParaRPr lang="en-GB" sz="4000" dirty="0" smtClean="0">
              <a:effectLst>
                <a:outerShdw blurRad="38100" dist="38100" dir="2700000" algn="tl">
                  <a:srgbClr val="000000">
                    <a:alpha val="43137"/>
                  </a:srgbClr>
                </a:outerShdw>
              </a:effectLst>
            </a:endParaRPr>
          </a:p>
          <a:p>
            <a:pPr algn="ctr"/>
            <a:r>
              <a:rPr lang="en-GB" sz="4000" dirty="0" smtClean="0">
                <a:effectLst>
                  <a:outerShdw blurRad="38100" dist="38100" dir="2700000" algn="tl">
                    <a:srgbClr val="000000">
                      <a:alpha val="43137"/>
                    </a:srgbClr>
                  </a:outerShdw>
                </a:effectLst>
              </a:rPr>
              <a:t>How would you spend elements of PDG money to support pupil development through community engagement?</a:t>
            </a:r>
            <a:endParaRPr lang="en-GB" sz="4000" dirty="0">
              <a:effectLst>
                <a:outerShdw blurRad="38100" dist="38100" dir="2700000" algn="tl">
                  <a:srgbClr val="000000">
                    <a:alpha val="43137"/>
                  </a:srgbClr>
                </a:outerShdw>
              </a:effectLst>
            </a:endParaRPr>
          </a:p>
          <a:p>
            <a:endParaRPr lang="en-GB" sz="2000" dirty="0"/>
          </a:p>
          <a:p>
            <a:pPr>
              <a:buFontTx/>
              <a:buChar char="•"/>
            </a:pPr>
            <a:endParaRPr lang="en-GB" sz="2000" dirty="0"/>
          </a:p>
          <a:p>
            <a:endParaRPr lang="en-GB" sz="2000" dirty="0"/>
          </a:p>
          <a:p>
            <a:pPr>
              <a:buFontTx/>
              <a:buChar char="•"/>
            </a:pPr>
            <a:endParaRPr lang="en-GB" sz="2000" dirty="0"/>
          </a:p>
          <a:p>
            <a:endParaRPr lang="en-GB" dirty="0"/>
          </a:p>
          <a:p>
            <a:endParaRPr lang="en-GB" dirty="0"/>
          </a:p>
          <a:p>
            <a:endParaRPr lang="en-GB" dirty="0"/>
          </a:p>
          <a:p>
            <a:endParaRPr lang="en-GB" dirty="0"/>
          </a:p>
        </p:txBody>
      </p:sp>
      <p:sp>
        <p:nvSpPr>
          <p:cNvPr id="2" name="AutoShape 2" descr="Image result for thinking emoji"/>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thinking emoji"/>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6" descr="Image result for thinking emoji"/>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48" name="Picture 8" descr="Image result for thinking emoji"/>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6292432" y="465138"/>
            <a:ext cx="1866582" cy="18665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1539986"/>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8" name="AutoShape 4" descr="9k="/>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US"/>
          </a:p>
        </p:txBody>
      </p:sp>
      <p:sp>
        <p:nvSpPr>
          <p:cNvPr id="82950" name="Text Box 6"/>
          <p:cNvSpPr txBox="1">
            <a:spLocks noChangeArrowheads="1"/>
          </p:cNvSpPr>
          <p:nvPr/>
        </p:nvSpPr>
        <p:spPr bwMode="auto">
          <a:xfrm>
            <a:off x="259080" y="-1430527"/>
            <a:ext cx="8884920" cy="89870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endParaRPr lang="en-GB" sz="2000" dirty="0">
              <a:solidFill>
                <a:schemeClr val="tx1">
                  <a:lumMod val="65000"/>
                  <a:lumOff val="35000"/>
                </a:schemeClr>
              </a:solidFill>
              <a:latin typeface="Arial" panose="020B0604020202020204" pitchFamily="34" charset="0"/>
              <a:cs typeface="Arial" panose="020B0604020202020204" pitchFamily="34" charset="0"/>
            </a:endParaRPr>
          </a:p>
          <a:p>
            <a:endParaRPr lang="en-GB" sz="3200" dirty="0" smtClean="0">
              <a:effectLst>
                <a:outerShdw blurRad="38100" dist="38100" dir="2700000" algn="tl">
                  <a:srgbClr val="000000">
                    <a:alpha val="43137"/>
                  </a:srgbClr>
                </a:outerShdw>
              </a:effectLst>
            </a:endParaRPr>
          </a:p>
          <a:p>
            <a:endParaRPr lang="en-GB" sz="3200" dirty="0">
              <a:effectLst>
                <a:outerShdw blurRad="38100" dist="38100" dir="2700000" algn="tl">
                  <a:srgbClr val="000000">
                    <a:alpha val="43137"/>
                  </a:srgbClr>
                </a:outerShdw>
              </a:effectLst>
            </a:endParaRPr>
          </a:p>
          <a:p>
            <a:endParaRPr lang="en-GB" sz="3200" dirty="0" smtClean="0">
              <a:effectLst>
                <a:outerShdw blurRad="38100" dist="38100" dir="2700000" algn="tl">
                  <a:srgbClr val="000000">
                    <a:alpha val="43137"/>
                  </a:srgbClr>
                </a:outerShdw>
              </a:effectLst>
            </a:endParaRPr>
          </a:p>
          <a:p>
            <a:r>
              <a:rPr lang="en-GB" sz="4000" dirty="0" smtClean="0">
                <a:latin typeface="Atlanta" panose="020B0502020202020204" pitchFamily="34" charset="0"/>
              </a:rPr>
              <a:t>               Points to Consider</a:t>
            </a:r>
          </a:p>
          <a:p>
            <a:endParaRPr lang="en-GB" sz="4000" dirty="0" smtClean="0">
              <a:latin typeface="Atlanta" panose="020B0502020202020204" pitchFamily="34" charset="0"/>
            </a:endParaRPr>
          </a:p>
          <a:p>
            <a:pPr marL="571500" indent="-571500">
              <a:buFont typeface="Arial" panose="020B0604020202020204" pitchFamily="34" charset="0"/>
              <a:buChar char="•"/>
            </a:pPr>
            <a:r>
              <a:rPr lang="en-GB" sz="2500" dirty="0" smtClean="0">
                <a:latin typeface="Atlanta" panose="020B0502020202020204" pitchFamily="34" charset="0"/>
              </a:rPr>
              <a:t>£60,000 to spend</a:t>
            </a:r>
          </a:p>
          <a:p>
            <a:pPr marL="571500" indent="-571500">
              <a:buFont typeface="Arial" panose="020B0604020202020204" pitchFamily="34" charset="0"/>
              <a:buChar char="•"/>
            </a:pPr>
            <a:r>
              <a:rPr lang="en-GB" sz="2500" dirty="0" smtClean="0">
                <a:latin typeface="Atlanta" panose="020B0502020202020204" pitchFamily="34" charset="0"/>
              </a:rPr>
              <a:t>15 teachers; 28 Teaching Assistants</a:t>
            </a:r>
          </a:p>
          <a:p>
            <a:pPr marL="571500" indent="-571500">
              <a:buFont typeface="Arial" panose="020B0604020202020204" pitchFamily="34" charset="0"/>
              <a:buChar char="•"/>
            </a:pPr>
            <a:r>
              <a:rPr lang="en-GB" sz="2500" dirty="0" smtClean="0">
                <a:latin typeface="Atlanta" panose="020B0502020202020204" pitchFamily="34" charset="0"/>
              </a:rPr>
              <a:t>TA cover - £80 a day</a:t>
            </a:r>
          </a:p>
          <a:p>
            <a:pPr marL="571500" indent="-571500">
              <a:buFont typeface="Arial" panose="020B0604020202020204" pitchFamily="34" charset="0"/>
              <a:buChar char="•"/>
            </a:pPr>
            <a:r>
              <a:rPr lang="en-GB" sz="2500" dirty="0" smtClean="0">
                <a:latin typeface="Atlanta" panose="020B0502020202020204" pitchFamily="34" charset="0"/>
              </a:rPr>
              <a:t>Teacher cover - £120 a day</a:t>
            </a:r>
          </a:p>
          <a:p>
            <a:pPr marL="571500" indent="-571500">
              <a:buFont typeface="Arial" panose="020B0604020202020204" pitchFamily="34" charset="0"/>
              <a:buChar char="•"/>
            </a:pPr>
            <a:r>
              <a:rPr lang="en-GB" sz="2500" dirty="0" smtClean="0">
                <a:latin typeface="Atlanta" panose="020B0502020202020204" pitchFamily="34" charset="0"/>
              </a:rPr>
              <a:t>PDG is split into:</a:t>
            </a:r>
          </a:p>
          <a:p>
            <a:pPr marL="1028700" lvl="1" indent="-571500">
              <a:buFont typeface="Arial" panose="020B0604020202020204" pitchFamily="34" charset="0"/>
              <a:buChar char="•"/>
            </a:pPr>
            <a:r>
              <a:rPr lang="en-GB" sz="2500" dirty="0" smtClean="0">
                <a:latin typeface="Atlanta" panose="020B0502020202020204" pitchFamily="34" charset="0"/>
              </a:rPr>
              <a:t>PDG FSM</a:t>
            </a:r>
          </a:p>
          <a:p>
            <a:pPr marL="1028700" lvl="1" indent="-571500">
              <a:buFont typeface="Arial" panose="020B0604020202020204" pitchFamily="34" charset="0"/>
              <a:buChar char="•"/>
            </a:pPr>
            <a:r>
              <a:rPr lang="en-GB" sz="2500" dirty="0" smtClean="0">
                <a:latin typeface="Atlanta" panose="020B0502020202020204" pitchFamily="34" charset="0"/>
              </a:rPr>
              <a:t>PDG Early Years</a:t>
            </a:r>
          </a:p>
          <a:p>
            <a:pPr marL="1028700" lvl="1" indent="-571500">
              <a:buFont typeface="Arial" panose="020B0604020202020204" pitchFamily="34" charset="0"/>
              <a:buChar char="•"/>
            </a:pPr>
            <a:r>
              <a:rPr lang="en-GB" sz="2500" dirty="0" smtClean="0">
                <a:latin typeface="Atlanta" panose="020B0502020202020204" pitchFamily="34" charset="0"/>
              </a:rPr>
              <a:t>PDG LAC</a:t>
            </a:r>
            <a:endParaRPr lang="en-GB" sz="2500" dirty="0">
              <a:latin typeface="Atlanta" panose="020B0502020202020204" pitchFamily="34" charset="0"/>
            </a:endParaRPr>
          </a:p>
          <a:p>
            <a:endParaRPr lang="en-GB" sz="2000" dirty="0" smtClean="0"/>
          </a:p>
          <a:p>
            <a:r>
              <a:rPr lang="en-GB" sz="3000" b="1" dirty="0" smtClean="0"/>
              <a:t>ACTIONS   OUTCOMES   RESOURCES   COST</a:t>
            </a:r>
            <a:endParaRPr lang="en-GB" sz="3000" b="1" dirty="0"/>
          </a:p>
          <a:p>
            <a:pPr>
              <a:buFontTx/>
              <a:buChar char="•"/>
            </a:pPr>
            <a:endParaRPr lang="en-GB" sz="2000" dirty="0"/>
          </a:p>
          <a:p>
            <a:pPr>
              <a:buFontTx/>
              <a:buChar char="•"/>
            </a:pPr>
            <a:endParaRPr lang="en-GB" sz="2000" dirty="0"/>
          </a:p>
          <a:p>
            <a:pPr>
              <a:buFontTx/>
              <a:buChar char="•"/>
            </a:pPr>
            <a:endParaRPr lang="en-GB" sz="20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26628387"/>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1875" t="25312" r="23562" b="10001"/>
          <a:stretch/>
        </p:blipFill>
        <p:spPr bwMode="auto">
          <a:xfrm>
            <a:off x="68580" y="152400"/>
            <a:ext cx="9126772" cy="6492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9589540"/>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3188" t="27187" r="24312" b="14376"/>
          <a:stretch/>
        </p:blipFill>
        <p:spPr bwMode="auto">
          <a:xfrm>
            <a:off x="137160" y="289560"/>
            <a:ext cx="8831050" cy="5897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15114845"/>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2811" t="24375" r="24501" b="22500"/>
          <a:stretch/>
        </p:blipFill>
        <p:spPr bwMode="auto">
          <a:xfrm>
            <a:off x="198120" y="259080"/>
            <a:ext cx="8808720" cy="55778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18554416"/>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5" descr="lap2010"/>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609600" y="2667000"/>
            <a:ext cx="487680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5" name="Picture 7" descr="Year 6 Parents Morning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66800" y="457200"/>
            <a:ext cx="2667000" cy="200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8" descr="Year 6 Parents Morning (10)"/>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267200" y="457200"/>
            <a:ext cx="3581400" cy="268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Picture 6" descr="Lang and Play pictures (18)"/>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477000" y="2667000"/>
            <a:ext cx="2057400" cy="154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8" name="Picture 9" descr="Photo0877"/>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6019800" y="4343400"/>
            <a:ext cx="2514600" cy="1885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5444559"/>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49275" y="107576"/>
            <a:ext cx="8042276" cy="973079"/>
          </a:xfrm>
        </p:spPr>
        <p:txBody>
          <a:bodyPr/>
          <a:lstStyle/>
          <a:p>
            <a:pPr eaLnBrk="1" hangingPunct="1"/>
            <a:r>
              <a:rPr lang="en-US" dirty="0">
                <a:latin typeface="Aharoni" panose="02010803020104030203" pitchFamily="2" charset="-79"/>
                <a:cs typeface="Aharoni" panose="02010803020104030203" pitchFamily="2" charset="-79"/>
              </a:rPr>
              <a:t>Conclusion</a:t>
            </a:r>
          </a:p>
        </p:txBody>
      </p:sp>
      <p:sp>
        <p:nvSpPr>
          <p:cNvPr id="22531" name="Rectangle 3"/>
          <p:cNvSpPr>
            <a:spLocks noGrp="1" noChangeArrowheads="1"/>
          </p:cNvSpPr>
          <p:nvPr>
            <p:ph type="body" idx="1"/>
          </p:nvPr>
        </p:nvSpPr>
        <p:spPr/>
        <p:txBody>
          <a:bodyPr/>
          <a:lstStyle/>
          <a:p>
            <a:pPr eaLnBrk="1" hangingPunct="1"/>
            <a:endParaRPr lang="en-US">
              <a:latin typeface="Arial" charset="0"/>
            </a:endParaRPr>
          </a:p>
          <a:p>
            <a:pPr eaLnBrk="1" hangingPunct="1"/>
            <a:endParaRPr lang="en-US">
              <a:latin typeface="Arial" charset="0"/>
            </a:endParaRPr>
          </a:p>
        </p:txBody>
      </p:sp>
      <p:sp>
        <p:nvSpPr>
          <p:cNvPr id="22532" name="Text Box 4"/>
          <p:cNvSpPr txBox="1">
            <a:spLocks noChangeArrowheads="1"/>
          </p:cNvSpPr>
          <p:nvPr/>
        </p:nvSpPr>
        <p:spPr bwMode="auto">
          <a:xfrm>
            <a:off x="533400" y="1295400"/>
            <a:ext cx="7696200" cy="39857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algn="ctr" eaLnBrk="0" fontAlgn="base" hangingPunct="0">
              <a:spcBef>
                <a:spcPct val="0"/>
              </a:spcBef>
              <a:spcAft>
                <a:spcPct val="0"/>
              </a:spcAft>
              <a:defRPr>
                <a:solidFill>
                  <a:schemeClr val="tx1"/>
                </a:solidFill>
                <a:latin typeface="Arial" charset="0"/>
                <a:ea typeface="ＭＳ Ｐゴシック" charset="0"/>
              </a:defRPr>
            </a:lvl6pPr>
            <a:lvl7pPr marL="2971800" indent="-228600" algn="ctr" eaLnBrk="0" fontAlgn="base" hangingPunct="0">
              <a:spcBef>
                <a:spcPct val="0"/>
              </a:spcBef>
              <a:spcAft>
                <a:spcPct val="0"/>
              </a:spcAft>
              <a:defRPr>
                <a:solidFill>
                  <a:schemeClr val="tx1"/>
                </a:solidFill>
                <a:latin typeface="Arial" charset="0"/>
                <a:ea typeface="ＭＳ Ｐゴシック" charset="0"/>
              </a:defRPr>
            </a:lvl7pPr>
            <a:lvl8pPr marL="3429000" indent="-228600" algn="ctr" eaLnBrk="0" fontAlgn="base" hangingPunct="0">
              <a:spcBef>
                <a:spcPct val="0"/>
              </a:spcBef>
              <a:spcAft>
                <a:spcPct val="0"/>
              </a:spcAft>
              <a:defRPr>
                <a:solidFill>
                  <a:schemeClr val="tx1"/>
                </a:solidFill>
                <a:latin typeface="Arial" charset="0"/>
                <a:ea typeface="ＭＳ Ｐゴシック" charset="0"/>
              </a:defRPr>
            </a:lvl8pPr>
            <a:lvl9pPr marL="3886200" indent="-228600" algn="ctr" eaLnBrk="0" fontAlgn="base" hangingPunct="0">
              <a:spcBef>
                <a:spcPct val="0"/>
              </a:spcBef>
              <a:spcAft>
                <a:spcPct val="0"/>
              </a:spcAft>
              <a:defRPr>
                <a:solidFill>
                  <a:schemeClr val="tx1"/>
                </a:solidFill>
                <a:latin typeface="Arial" charset="0"/>
                <a:ea typeface="ＭＳ Ｐゴシック" charset="0"/>
              </a:defRPr>
            </a:lvl9pPr>
          </a:lstStyle>
          <a:p>
            <a:pPr algn="l" eaLnBrk="1" hangingPunct="1">
              <a:buFontTx/>
              <a:buChar char="•"/>
            </a:pPr>
            <a:r>
              <a:rPr lang="en-GB" sz="2300" dirty="0">
                <a:latin typeface="Atlanta" panose="020B0502020202020204" pitchFamily="34" charset="0"/>
              </a:rPr>
              <a:t>  </a:t>
            </a:r>
            <a:r>
              <a:rPr lang="en-GB" sz="2300" dirty="0" smtClean="0">
                <a:latin typeface="Atlanta" panose="020B0502020202020204" pitchFamily="34" charset="0"/>
              </a:rPr>
              <a:t>Engagement with your community is vital to build  </a:t>
            </a:r>
          </a:p>
          <a:p>
            <a:pPr algn="l" eaLnBrk="1" hangingPunct="1"/>
            <a:r>
              <a:rPr lang="en-GB" sz="2300" dirty="0">
                <a:latin typeface="Atlanta" panose="020B0502020202020204" pitchFamily="34" charset="0"/>
              </a:rPr>
              <a:t> </a:t>
            </a:r>
            <a:r>
              <a:rPr lang="en-GB" sz="2300" dirty="0" smtClean="0">
                <a:latin typeface="Atlanta" panose="020B0502020202020204" pitchFamily="34" charset="0"/>
              </a:rPr>
              <a:t>    trust, respect and effective collaboration</a:t>
            </a:r>
          </a:p>
          <a:p>
            <a:pPr marL="342900" indent="-342900" algn="l" eaLnBrk="1" hangingPunct="1">
              <a:buFont typeface="Arial" panose="020B0604020202020204" pitchFamily="34" charset="0"/>
              <a:buChar char="•"/>
            </a:pPr>
            <a:r>
              <a:rPr lang="en-GB" sz="2300" dirty="0" smtClean="0">
                <a:latin typeface="Atlanta" panose="020B0502020202020204" pitchFamily="34" charset="0"/>
              </a:rPr>
              <a:t>Engagement with your community will bring  </a:t>
            </a:r>
          </a:p>
          <a:p>
            <a:pPr algn="l" eaLnBrk="1" hangingPunct="1"/>
            <a:r>
              <a:rPr lang="en-GB" sz="2300" dirty="0" smtClean="0">
                <a:latin typeface="Atlanta" panose="020B0502020202020204" pitchFamily="34" charset="0"/>
              </a:rPr>
              <a:t>    expertise and  experiences you may not be able   </a:t>
            </a:r>
          </a:p>
          <a:p>
            <a:pPr algn="l" eaLnBrk="1" hangingPunct="1"/>
            <a:r>
              <a:rPr lang="en-GB" sz="2300" dirty="0">
                <a:latin typeface="Atlanta" panose="020B0502020202020204" pitchFamily="34" charset="0"/>
              </a:rPr>
              <a:t> </a:t>
            </a:r>
            <a:r>
              <a:rPr lang="en-GB" sz="2300" dirty="0" smtClean="0">
                <a:latin typeface="Atlanta" panose="020B0502020202020204" pitchFamily="34" charset="0"/>
              </a:rPr>
              <a:t>   to achieve on your own</a:t>
            </a:r>
          </a:p>
          <a:p>
            <a:pPr algn="l" eaLnBrk="1" hangingPunct="1">
              <a:buFontTx/>
              <a:buChar char="•"/>
            </a:pPr>
            <a:r>
              <a:rPr lang="en-GB" sz="2300" dirty="0" smtClean="0">
                <a:latin typeface="Atlanta" panose="020B0502020202020204" pitchFamily="34" charset="0"/>
              </a:rPr>
              <a:t>  Engagement with the community helps you to </a:t>
            </a:r>
          </a:p>
          <a:p>
            <a:pPr algn="l" eaLnBrk="1" hangingPunct="1"/>
            <a:r>
              <a:rPr lang="en-GB" sz="2300" dirty="0" smtClean="0">
                <a:latin typeface="Atlanta" panose="020B0502020202020204" pitchFamily="34" charset="0"/>
              </a:rPr>
              <a:t>    support </a:t>
            </a:r>
            <a:r>
              <a:rPr lang="en-GB" sz="2300" smtClean="0">
                <a:latin typeface="Atlanta" panose="020B0502020202020204" pitchFamily="34" charset="0"/>
              </a:rPr>
              <a:t>vulnerable families</a:t>
            </a:r>
            <a:endParaRPr lang="en-GB" sz="2300" dirty="0" smtClean="0">
              <a:latin typeface="Atlanta" panose="020B0502020202020204" pitchFamily="34" charset="0"/>
            </a:endParaRPr>
          </a:p>
          <a:p>
            <a:pPr algn="l" eaLnBrk="1" hangingPunct="1">
              <a:buFontTx/>
              <a:buChar char="•"/>
            </a:pPr>
            <a:r>
              <a:rPr lang="en-GB" sz="2300" dirty="0" smtClean="0">
                <a:latin typeface="Atlanta" panose="020B0502020202020204" pitchFamily="34" charset="0"/>
              </a:rPr>
              <a:t>  Community engagement should be a </a:t>
            </a:r>
          </a:p>
          <a:p>
            <a:pPr algn="l" eaLnBrk="1" hangingPunct="1"/>
            <a:r>
              <a:rPr lang="en-GB" sz="2300" dirty="0">
                <a:latin typeface="Atlanta" panose="020B0502020202020204" pitchFamily="34" charset="0"/>
              </a:rPr>
              <a:t> </a:t>
            </a:r>
            <a:r>
              <a:rPr lang="en-GB" sz="2300" dirty="0" smtClean="0">
                <a:latin typeface="Atlanta" panose="020B0502020202020204" pitchFamily="34" charset="0"/>
              </a:rPr>
              <a:t>    consideration when undertaking self evaluation.</a:t>
            </a:r>
          </a:p>
          <a:p>
            <a:pPr algn="l" eaLnBrk="1" hangingPunct="1">
              <a:buFontTx/>
              <a:buChar char="•"/>
            </a:pPr>
            <a:r>
              <a:rPr lang="en-GB" sz="2300" dirty="0" smtClean="0">
                <a:latin typeface="Atlanta" panose="020B0502020202020204" pitchFamily="34" charset="0"/>
              </a:rPr>
              <a:t>  Community engagement is something you </a:t>
            </a:r>
          </a:p>
          <a:p>
            <a:pPr algn="l" eaLnBrk="1" hangingPunct="1"/>
            <a:r>
              <a:rPr lang="en-GB" sz="2300" dirty="0">
                <a:latin typeface="Atlanta" panose="020B0502020202020204" pitchFamily="34" charset="0"/>
              </a:rPr>
              <a:t> </a:t>
            </a:r>
            <a:r>
              <a:rPr lang="en-GB" sz="2300" dirty="0" smtClean="0">
                <a:latin typeface="Atlanta" panose="020B0502020202020204" pitchFamily="34" charset="0"/>
              </a:rPr>
              <a:t>    constantly have to work at</a:t>
            </a:r>
            <a:endParaRPr lang="en-GB" sz="2300" dirty="0">
              <a:latin typeface="Atlanta" panose="020B0502020202020204" pitchFamily="34" charset="0"/>
            </a:endParaRPr>
          </a:p>
        </p:txBody>
      </p:sp>
      <p:sp>
        <p:nvSpPr>
          <p:cNvPr id="5" name="Rectangle 4"/>
          <p:cNvSpPr/>
          <p:nvPr/>
        </p:nvSpPr>
        <p:spPr>
          <a:xfrm>
            <a:off x="137160" y="5681395"/>
            <a:ext cx="4572000" cy="923330"/>
          </a:xfrm>
          <a:prstGeom prst="rect">
            <a:avLst/>
          </a:prstGeom>
        </p:spPr>
        <p:txBody>
          <a:bodyPr>
            <a:spAutoFit/>
          </a:bodyPr>
          <a:lstStyle/>
          <a:p>
            <a:r>
              <a:rPr lang="en-GB" dirty="0">
                <a:hlinkClick r:id="rId2"/>
              </a:rPr>
              <a:t>https://</a:t>
            </a:r>
            <a:r>
              <a:rPr lang="en-GB" dirty="0" smtClean="0">
                <a:hlinkClick r:id="rId2"/>
              </a:rPr>
              <a:t>twitter.com/DanygraigP/status/1075132961949921280</a:t>
            </a:r>
            <a:endParaRPr lang="en-GB" dirty="0" smtClean="0"/>
          </a:p>
          <a:p>
            <a:endParaRPr lang="en-GB" dirty="0"/>
          </a:p>
        </p:txBody>
      </p:sp>
    </p:spTree>
    <p:extLst>
      <p:ext uri="{BB962C8B-B14F-4D97-AF65-F5344CB8AC3E}">
        <p14:creationId xmlns:p14="http://schemas.microsoft.com/office/powerpoint/2010/main" val="183942316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1338</TotalTime>
  <Words>3099</Words>
  <Application>Microsoft Office PowerPoint</Application>
  <PresentationFormat>On-screen Show (4:3)</PresentationFormat>
  <Paragraphs>457</Paragraphs>
  <Slides>62</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62</vt:i4>
      </vt:variant>
    </vt:vector>
  </HeadingPairs>
  <TitlesOfParts>
    <vt:vector size="73" baseType="lpstr">
      <vt:lpstr>ＭＳ Ｐゴシック</vt:lpstr>
      <vt:lpstr>Aharoni</vt:lpstr>
      <vt:lpstr>Arial</vt:lpstr>
      <vt:lpstr>Atlanta</vt:lpstr>
      <vt:lpstr>Calibri</vt:lpstr>
      <vt:lpstr>Curlz MT</vt:lpstr>
      <vt:lpstr>Forte</vt:lpstr>
      <vt:lpstr>News Gothic MT</vt:lpstr>
      <vt:lpstr>Times New Roman</vt:lpstr>
      <vt:lpstr>Wingdings 2</vt:lpstr>
      <vt:lpstr>Breeze</vt:lpstr>
      <vt:lpstr>St Thomas Community Primary School</vt:lpstr>
      <vt:lpstr>Objectives </vt:lpstr>
      <vt:lpstr>PowerPoint Presentation</vt:lpstr>
      <vt:lpstr>PowerPoint Presentation</vt:lpstr>
      <vt:lpstr>PowerPoint Presentation</vt:lpstr>
      <vt:lpstr>PowerPoint Presentation</vt:lpstr>
      <vt:lpstr>PowerPoint Presentation</vt:lpstr>
      <vt:lpstr>As a pupil, what did your own school do for the community it served? </vt:lpstr>
      <vt:lpstr>In what ways can schools engage the community – what links need to be established and with whom?</vt:lpstr>
      <vt:lpstr>Community Engagement @ St Thomas </vt:lpstr>
      <vt:lpstr>Start with the pupils!</vt:lpstr>
      <vt:lpstr>PowerPoint Presentation</vt:lpstr>
      <vt:lpstr>PowerPoint Presentation</vt:lpstr>
      <vt:lpstr>PowerPoint Presentation</vt:lpstr>
      <vt:lpstr>Do parents really matter?</vt:lpstr>
      <vt:lpstr>PowerPoint Presentation</vt:lpstr>
      <vt:lpstr>PowerPoint Presentation</vt:lpstr>
      <vt:lpstr>PowerPoint Presentation</vt:lpstr>
      <vt:lpstr>Parental Involvement</vt:lpstr>
      <vt:lpstr>Engaging Parents</vt:lpstr>
      <vt:lpstr>PowerPoint Presentation</vt:lpstr>
      <vt:lpstr>PowerPoint Presentation</vt:lpstr>
      <vt:lpstr>PowerPoint Presentation</vt:lpstr>
      <vt:lpstr>What do schools need to do to ‘engage’ parents?</vt:lpstr>
      <vt:lpstr>PowerPoint Presentation</vt:lpstr>
      <vt:lpstr>St Thomas Primary and our relationship with parents</vt:lpstr>
      <vt:lpstr>St Thomas Primary and our relationship with parents</vt:lpstr>
      <vt:lpstr>PowerPoint Presentation</vt:lpstr>
      <vt:lpstr>What can I do as an NQT when dealing with parents?  </vt:lpstr>
      <vt:lpstr>What can I do as an NQT when dealing with parents?  </vt:lpstr>
      <vt:lpstr>What can I do as an NQT when dealing with parents?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Pupil Questionnaire Feedback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vector>
  </TitlesOfParts>
  <Company>NUT Abertawe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 Thomas Community Primary School</dc:title>
  <dc:creator>David Tiltman</dc:creator>
  <cp:lastModifiedBy>Rachel Wallis</cp:lastModifiedBy>
  <cp:revision>105</cp:revision>
  <dcterms:created xsi:type="dcterms:W3CDTF">2015-10-08T12:58:13Z</dcterms:created>
  <dcterms:modified xsi:type="dcterms:W3CDTF">2019-03-20T08:45:57Z</dcterms:modified>
</cp:coreProperties>
</file>