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1" r:id="rId1"/>
  </p:sldMasterIdLst>
  <p:notesMasterIdLst>
    <p:notesMasterId r:id="rId15"/>
  </p:notesMasterIdLst>
  <p:sldIdLst>
    <p:sldId id="256" r:id="rId2"/>
    <p:sldId id="257" r:id="rId3"/>
    <p:sldId id="258" r:id="rId4"/>
    <p:sldId id="259" r:id="rId5"/>
    <p:sldId id="265" r:id="rId6"/>
    <p:sldId id="260" r:id="rId7"/>
    <p:sldId id="261" r:id="rId8"/>
    <p:sldId id="266" r:id="rId9"/>
    <p:sldId id="267" r:id="rId10"/>
    <p:sldId id="262" r:id="rId11"/>
    <p:sldId id="263" r:id="rId12"/>
    <p:sldId id="268" r:id="rId13"/>
    <p:sldId id="264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E832"/>
    <a:srgbClr val="26D94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MasterView">
  <p:normalViewPr>
    <p:restoredLeft sz="18661" autoAdjust="0"/>
    <p:restoredTop sz="82908" autoAdjust="0"/>
  </p:normalViewPr>
  <p:slideViewPr>
    <p:cSldViewPr snapToGrid="0" snapToObjects="1">
      <p:cViewPr>
        <p:scale>
          <a:sx n="75" d="100"/>
          <a:sy n="75" d="100"/>
        </p:scale>
        <p:origin x="-392" y="-4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notesMaster" Target="notesMasters/notesMaster1.xml"/><Relationship Id="rId16" Type="http://schemas.openxmlformats.org/officeDocument/2006/relationships/printerSettings" Target="printerSettings/printerSettings1.bin"/><Relationship Id="rId17" Type="http://schemas.openxmlformats.org/officeDocument/2006/relationships/presProps" Target="presProps.xml"/><Relationship Id="rId18" Type="http://schemas.openxmlformats.org/officeDocument/2006/relationships/viewProps" Target="viewProps.xml"/><Relationship Id="rId1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4BA1EE-1FD6-FC46-8AFF-02CF75AB4DA5}" type="datetimeFigureOut">
              <a:rPr lang="en-US" smtClean="0"/>
              <a:pPr/>
              <a:t>12/12/2011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FEEC3DE-CBD3-1B47-8E4C-69FC8F8ABB6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37733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defTabSz="8810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defTabSz="8810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defTabSz="8810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defTabSz="8810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3C748F58-015C-0A4C-93CD-37ED9C721563}" type="slidenum">
              <a:rPr lang="en-US" sz="800"/>
              <a:pPr/>
              <a:t>2</a:t>
            </a:fld>
            <a:endParaRPr lang="en-US" sz="800"/>
          </a:p>
        </p:txBody>
      </p:sp>
      <p:sp>
        <p:nvSpPr>
          <p:cNvPr id="153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3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defTabSz="8810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defTabSz="8810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defTabSz="8810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defTabSz="8810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E604514E-7271-D143-8319-8BB176BACA38}" type="slidenum">
              <a:rPr lang="en-US" sz="800"/>
              <a:pPr/>
              <a:t>3</a:t>
            </a:fld>
            <a:endParaRPr lang="en-US" sz="800"/>
          </a:p>
        </p:txBody>
      </p:sp>
      <p:sp>
        <p:nvSpPr>
          <p:cNvPr id="163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3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defTabSz="8810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defTabSz="8810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defTabSz="8810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defTabSz="8810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DB40584A-12DA-2F45-8B6C-6BCAC62B406F}" type="slidenum">
              <a:rPr lang="en-US" sz="800"/>
              <a:pPr/>
              <a:t>4</a:t>
            </a:fld>
            <a:endParaRPr lang="en-US" sz="800"/>
          </a:p>
        </p:txBody>
      </p:sp>
      <p:sp>
        <p:nvSpPr>
          <p:cNvPr id="174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defTabSz="8810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defTabSz="8810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defTabSz="8810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defTabSz="8810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DB40584A-12DA-2F45-8B6C-6BCAC62B406F}" type="slidenum">
              <a:rPr lang="en-US" sz="800"/>
              <a:pPr/>
              <a:t>5</a:t>
            </a:fld>
            <a:endParaRPr lang="en-US" sz="800"/>
          </a:p>
        </p:txBody>
      </p:sp>
      <p:sp>
        <p:nvSpPr>
          <p:cNvPr id="174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/>
              <a:t>Graphic 6.1.1.3</a:t>
            </a: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defTabSz="8810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defTabSz="8810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defTabSz="8810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defTabSz="8810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AEB70E66-6A99-EB4D-964F-354D16803288}" type="slidenum">
              <a:rPr lang="en-US" sz="800"/>
              <a:pPr/>
              <a:t>6</a:t>
            </a:fld>
            <a:endParaRPr lang="en-US" sz="800"/>
          </a:p>
        </p:txBody>
      </p:sp>
      <p:sp>
        <p:nvSpPr>
          <p:cNvPr id="184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/>
              <a:t>Graphic 6.2.1.1</a:t>
            </a:r>
          </a:p>
          <a:p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defTabSz="8810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defTabSz="8810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defTabSz="8810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defTabSz="8810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F7EF3ADB-2ED0-0945-BE48-8CB36477271B}" type="slidenum">
              <a:rPr lang="en-US" sz="800"/>
              <a:pPr/>
              <a:t>7</a:t>
            </a:fld>
            <a:endParaRPr lang="en-US" sz="800"/>
          </a:p>
        </p:txBody>
      </p:sp>
      <p:sp>
        <p:nvSpPr>
          <p:cNvPr id="194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4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/>
              <a:t>Graphic 6.2.2.1</a:t>
            </a: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defTabSz="8810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defTabSz="8810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defTabSz="8810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defTabSz="8810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2B4C18EE-57A4-954E-B29B-266E04377EA6}" type="slidenum">
              <a:rPr lang="en-US" sz="800"/>
              <a:pPr/>
              <a:t>8</a:t>
            </a:fld>
            <a:endParaRPr lang="en-US" sz="800"/>
          </a:p>
        </p:txBody>
      </p:sp>
      <p:sp>
        <p:nvSpPr>
          <p:cNvPr id="204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/>
              <a:t>Graphic 6.3.1.1</a:t>
            </a: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defTabSz="8810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defTabSz="8810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defTabSz="8810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defTabSz="8810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2B4C18EE-57A4-954E-B29B-266E04377EA6}" type="slidenum">
              <a:rPr lang="en-US" sz="800"/>
              <a:pPr/>
              <a:t>9</a:t>
            </a:fld>
            <a:endParaRPr lang="en-US" sz="800"/>
          </a:p>
        </p:txBody>
      </p:sp>
      <p:sp>
        <p:nvSpPr>
          <p:cNvPr id="204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/>
              <a:t>Graphic 6.3.1.1</a:t>
            </a: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defTabSz="8810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defTabSz="8810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defTabSz="8810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defTabSz="8810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2B4C18EE-57A4-954E-B29B-266E04377EA6}" type="slidenum">
              <a:rPr lang="en-US" sz="800"/>
              <a:pPr/>
              <a:t>10</a:t>
            </a:fld>
            <a:endParaRPr lang="en-US" sz="800"/>
          </a:p>
        </p:txBody>
      </p:sp>
      <p:sp>
        <p:nvSpPr>
          <p:cNvPr id="204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/>
              <a:t>Graphic 6.3.1.1</a:t>
            </a: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defTabSz="8810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defTabSz="8810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defTabSz="8810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defTabSz="8810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BBDF3109-EA18-1241-879B-1E7C90975E81}" type="slidenum">
              <a:rPr lang="en-US" sz="800"/>
              <a:pPr/>
              <a:t>11</a:t>
            </a:fld>
            <a:endParaRPr lang="en-US" sz="800"/>
          </a:p>
        </p:txBody>
      </p:sp>
      <p:sp>
        <p:nvSpPr>
          <p:cNvPr id="215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5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/>
              <a:t>Graphic 6.3.3.1</a:t>
            </a: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defTabSz="8810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defTabSz="8810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defTabSz="8810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defTabSz="8810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BBDF3109-EA18-1241-879B-1E7C90975E81}" type="slidenum">
              <a:rPr lang="en-US" sz="800"/>
              <a:pPr/>
              <a:t>12</a:t>
            </a:fld>
            <a:endParaRPr lang="en-US" sz="800"/>
          </a:p>
        </p:txBody>
      </p:sp>
      <p:sp>
        <p:nvSpPr>
          <p:cNvPr id="215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5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/>
              <a:t>Graphic 6.3.3.1</a:t>
            </a: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defTabSz="8810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defTabSz="8810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defTabSz="8810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defTabSz="8810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D892D773-8833-5446-B0D6-94A65339DB13}" type="slidenum">
              <a:rPr lang="en-US" sz="800"/>
              <a:pPr/>
              <a:t>13</a:t>
            </a:fld>
            <a:endParaRPr lang="en-US" sz="800"/>
          </a:p>
        </p:txBody>
      </p:sp>
      <p:sp>
        <p:nvSpPr>
          <p:cNvPr id="225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328166" y="1295400"/>
            <a:ext cx="6487668" cy="3152887"/>
          </a:xfrm>
          <a:prstGeom prst="rect">
            <a:avLst/>
          </a:prstGeom>
          <a:ln w="3175">
            <a:solidFill>
              <a:schemeClr val="bg1"/>
            </a:solidFill>
          </a:ln>
          <a:effectLst>
            <a:outerShdw blurRad="63500" sx="100500" sy="100500" algn="ctr" rotWithShape="0">
              <a:prstClr val="black">
                <a:alpha val="50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/>
          <a:p>
            <a:pPr marL="0" indent="0" algn="l" defTabSz="914400" rtl="0" eaLnBrk="1" latinLnBrk="0" hangingPunct="1">
              <a:spcBef>
                <a:spcPts val="2000"/>
              </a:spcBef>
              <a:buClr>
                <a:schemeClr val="accent1">
                  <a:lumMod val="60000"/>
                  <a:lumOff val="40000"/>
                </a:schemeClr>
              </a:buClr>
              <a:buSzPct val="110000"/>
              <a:buFont typeface="Wingdings 2" pitchFamily="18" charset="2"/>
              <a:buNone/>
            </a:pPr>
            <a:endParaRPr sz="3200" kern="120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22921" y="1523999"/>
            <a:ext cx="6498158" cy="1724867"/>
          </a:xfrm>
        </p:spPr>
        <p:txBody>
          <a:bodyPr vert="horz" lIns="91440" tIns="45720" rIns="91440" bIns="45720" rtlCol="0" anchor="b" anchorCtr="0">
            <a:noAutofit/>
          </a:bodyPr>
          <a:lstStyle>
            <a:lvl1pPr marL="0" indent="0" algn="ctr" defTabSz="914400" rtl="0" eaLnBrk="1" latinLnBrk="0" hangingPunct="1">
              <a:spcBef>
                <a:spcPct val="0"/>
              </a:spcBef>
              <a:buClr>
                <a:schemeClr val="accent1">
                  <a:lumMod val="60000"/>
                  <a:lumOff val="40000"/>
                </a:schemeClr>
              </a:buClr>
              <a:buSzPct val="110000"/>
              <a:buFont typeface="Wingdings 2" pitchFamily="18" charset="2"/>
              <a:buNone/>
              <a:defRPr sz="4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22921" y="3299012"/>
            <a:ext cx="6498159" cy="916641"/>
          </a:xfr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ts val="300"/>
              </a:spcBef>
              <a:buClr>
                <a:schemeClr val="accent1">
                  <a:lumMod val="60000"/>
                  <a:lumOff val="40000"/>
                </a:schemeClr>
              </a:buClr>
              <a:buSzPct val="110000"/>
              <a:buFont typeface="Wingdings 2" pitchFamily="18" charset="2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pPr/>
              <a:t>12/12/2011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pPr/>
              <a:t>12/12/2011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63538" y="3352801"/>
            <a:ext cx="8416925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63538" y="4771029"/>
            <a:ext cx="8416925" cy="972671"/>
          </a:xfrm>
        </p:spPr>
        <p:txBody>
          <a:bodyPr>
            <a:normAutofit/>
          </a:bodyPr>
          <a:lstStyle>
            <a:lvl1pPr marL="0" indent="0" algn="ctr">
              <a:spcBef>
                <a:spcPts val="300"/>
              </a:spcBef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pPr/>
              <a:t>12/12/2011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Picture Placeholder 2"/>
          <p:cNvSpPr>
            <a:spLocks noGrp="1"/>
          </p:cNvSpPr>
          <p:nvPr>
            <p:ph type="pic" idx="13"/>
          </p:nvPr>
        </p:nvSpPr>
        <p:spPr>
          <a:xfrm>
            <a:off x="370980" y="363538"/>
            <a:ext cx="8402040" cy="2836862"/>
          </a:xfrm>
          <a:ln w="3175">
            <a:solidFill>
              <a:schemeClr val="bg1"/>
            </a:solidFill>
          </a:ln>
          <a:effectLst>
            <a:outerShdw blurRad="63500" sx="100500" sy="100500" algn="ctr" rotWithShape="0">
              <a:prstClr val="black">
                <a:alpha val="50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 smtClean="0"/>
              <a:t>Drag picture to placeholder or click icon to add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9275" y="2403144"/>
            <a:ext cx="8056563" cy="1362075"/>
          </a:xfrm>
        </p:spPr>
        <p:txBody>
          <a:bodyPr anchor="b" anchorCtr="0"/>
          <a:lstStyle>
            <a:lvl1pPr algn="ctr">
              <a:defRPr sz="4600" b="0" cap="none" baseline="0"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9275" y="3736005"/>
            <a:ext cx="8056563" cy="1500187"/>
          </a:xfrm>
        </p:spPr>
        <p:txBody>
          <a:bodyPr anchor="t" anchorCtr="0">
            <a:normAutofit/>
          </a:bodyPr>
          <a:lstStyle>
            <a:lvl1pPr marL="0" indent="0" algn="ctr">
              <a:spcBef>
                <a:spcPts val="300"/>
              </a:spcBef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pPr/>
              <a:t>12/12/2011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9275" y="107576"/>
            <a:ext cx="8042276" cy="1336956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49275" y="1600201"/>
            <a:ext cx="3840480" cy="4343400"/>
          </a:xfrm>
        </p:spPr>
        <p:txBody>
          <a:bodyPr>
            <a:normAutofit/>
          </a:bodyPr>
          <a:lstStyle>
            <a:lvl1pPr>
              <a:spcBef>
                <a:spcPts val="1600"/>
              </a:spcBef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51071" y="1600201"/>
            <a:ext cx="3840480" cy="4343400"/>
          </a:xfrm>
        </p:spPr>
        <p:txBody>
          <a:bodyPr>
            <a:normAutofit/>
          </a:bodyPr>
          <a:lstStyle>
            <a:lvl1pPr>
              <a:spcBef>
                <a:spcPts val="1600"/>
              </a:spcBef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pPr/>
              <a:t>12/12/2011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9274" y="107576"/>
            <a:ext cx="8042276" cy="1336956"/>
          </a:xfrm>
        </p:spPr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9274" y="1453224"/>
            <a:ext cx="3840480" cy="750887"/>
          </a:xfrm>
        </p:spPr>
        <p:txBody>
          <a:bodyPr anchor="b">
            <a:noAutofit/>
          </a:bodyPr>
          <a:lstStyle>
            <a:lvl1pPr marL="0" indent="0" algn="ctr">
              <a:spcBef>
                <a:spcPts val="0"/>
              </a:spcBef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9274" y="2347415"/>
            <a:ext cx="3840480" cy="3596185"/>
          </a:xfrm>
        </p:spPr>
        <p:txBody>
          <a:bodyPr>
            <a:normAutofit/>
          </a:bodyPr>
          <a:lstStyle>
            <a:lvl1pPr>
              <a:spcBef>
                <a:spcPts val="1600"/>
              </a:spcBef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1070" y="1453224"/>
            <a:ext cx="3840480" cy="750887"/>
          </a:xfrm>
        </p:spPr>
        <p:txBody>
          <a:bodyPr anchor="b">
            <a:noAutofit/>
          </a:bodyPr>
          <a:lstStyle>
            <a:lvl1pPr marL="0" indent="0" algn="ctr">
              <a:spcBef>
                <a:spcPts val="0"/>
              </a:spcBef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1070" y="2347415"/>
            <a:ext cx="3840480" cy="3596185"/>
          </a:xfrm>
        </p:spPr>
        <p:txBody>
          <a:bodyPr>
            <a:normAutofit/>
          </a:bodyPr>
          <a:lstStyle>
            <a:lvl1pPr>
              <a:spcBef>
                <a:spcPts val="1600"/>
              </a:spcBef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pPr/>
              <a:t>12/12/2011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pPr/>
              <a:t>12/12/2011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pPr/>
              <a:t>12/12/2011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399" y="611872"/>
            <a:ext cx="3840480" cy="1162050"/>
          </a:xfrm>
        </p:spPr>
        <p:txBody>
          <a:bodyPr anchor="b"/>
          <a:lstStyle>
            <a:lvl1pPr algn="ctr">
              <a:defRPr sz="3600" b="0"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2824" y="368300"/>
            <a:ext cx="3840480" cy="5575300"/>
          </a:xfrm>
        </p:spPr>
        <p:txBody>
          <a:bodyPr>
            <a:normAutofit/>
          </a:bodyPr>
          <a:lstStyle>
            <a:lvl1pPr>
              <a:spcBef>
                <a:spcPts val="2000"/>
              </a:spcBef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3399" y="1787856"/>
            <a:ext cx="3840480" cy="3720152"/>
          </a:xfrm>
        </p:spPr>
        <p:txBody>
          <a:bodyPr>
            <a:normAutofit/>
          </a:bodyPr>
          <a:lstStyle>
            <a:lvl1pPr marL="0" indent="0" algn="ctr">
              <a:spcBef>
                <a:spcPts val="60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pPr/>
              <a:t>12/12/2011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398" y="611872"/>
            <a:ext cx="4079545" cy="1162050"/>
          </a:xfrm>
        </p:spPr>
        <p:txBody>
          <a:bodyPr anchor="b"/>
          <a:lstStyle>
            <a:lvl1pPr algn="ctr">
              <a:defRPr sz="3600" b="0"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3398" y="1787856"/>
            <a:ext cx="4079545" cy="3720152"/>
          </a:xfrm>
        </p:spPr>
        <p:txBody>
          <a:bodyPr>
            <a:normAutofit/>
          </a:bodyPr>
          <a:lstStyle>
            <a:lvl1pPr marL="0" indent="0" algn="ctr">
              <a:spcBef>
                <a:spcPts val="60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pPr/>
              <a:t>12/12/2011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Picture Placeholder 2"/>
          <p:cNvSpPr>
            <a:spLocks noGrp="1"/>
          </p:cNvSpPr>
          <p:nvPr>
            <p:ph type="pic" idx="1"/>
          </p:nvPr>
        </p:nvSpPr>
        <p:spPr>
          <a:xfrm>
            <a:off x="5090617" y="359392"/>
            <a:ext cx="3657600" cy="5318077"/>
          </a:xfrm>
          <a:ln w="3175">
            <a:solidFill>
              <a:schemeClr val="bg1"/>
            </a:solidFill>
          </a:ln>
          <a:effectLst>
            <a:outerShdw blurRad="63500" sx="100500" sy="100500" algn="ctr" rotWithShape="0">
              <a:prstClr val="black">
                <a:alpha val="50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spcBef>
                <a:spcPts val="2000"/>
              </a:spcBef>
              <a:buClr>
                <a:schemeClr val="accent1">
                  <a:lumMod val="60000"/>
                  <a:lumOff val="40000"/>
                </a:schemeClr>
              </a:buClr>
              <a:buSzPct val="110000"/>
              <a:buFont typeface="Wingdings 2" pitchFamily="18" charset="2"/>
              <a:buNone/>
              <a:defRPr sz="32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 smtClean="0"/>
              <a:t>Drag picture to placeholder or click icon to add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pPr/>
              <a:t>12/12/2011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69792" y="368301"/>
            <a:ext cx="1524000" cy="5575300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49274" y="368301"/>
            <a:ext cx="6689726" cy="5575300"/>
          </a:xfrm>
        </p:spPr>
        <p:txBody>
          <a:bodyPr vert="eaVert"/>
          <a:lstStyle>
            <a:lvl5pPr>
              <a:defRPr/>
            </a:lvl5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pPr/>
              <a:t>12/12/2011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theme" Target="../theme/theme1.xml"/><Relationship Id="rId14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49275" y="107576"/>
            <a:ext cx="8042276" cy="1336956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9275" y="1600201"/>
            <a:ext cx="8042276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dirty="0" smtClean="0"/>
              <a:t>Click to edit Master text styles</a:t>
            </a:r>
          </a:p>
          <a:p>
            <a:pPr lvl="1"/>
            <a:r>
              <a:rPr lang="en-GB" dirty="0" smtClean="0"/>
              <a:t>Second level</a:t>
            </a:r>
          </a:p>
          <a:p>
            <a:pPr lvl="2"/>
            <a:r>
              <a:rPr lang="en-GB" dirty="0" smtClean="0"/>
              <a:t>Third level</a:t>
            </a:r>
          </a:p>
          <a:p>
            <a:pPr lvl="3"/>
            <a:r>
              <a:rPr lang="en-GB" dirty="0" smtClean="0"/>
              <a:t>Fourth level</a:t>
            </a:r>
          </a:p>
          <a:p>
            <a:pPr lvl="4"/>
            <a:r>
              <a:rPr lang="en-GB" dirty="0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629835" y="627566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2DF66AD8-BC4A-4004-9882-414398D930CA}" type="datetimeFigureOut">
              <a:rPr lang="en-US" smtClean="0"/>
              <a:pPr/>
              <a:t>12/12/2011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64458" y="6275668"/>
            <a:ext cx="484094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97906" y="6275668"/>
            <a:ext cx="990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600">
                <a:solidFill>
                  <a:schemeClr val="bg1"/>
                </a:solidFill>
              </a:defRPr>
            </a:lvl1pPr>
          </a:lstStyle>
          <a:p>
            <a:fld id="{B9D2C864-9362-43C7-A136-D9C41D93A96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extBox 7"/>
          <p:cNvSpPr txBox="1"/>
          <p:nvPr userDrawn="1"/>
        </p:nvSpPr>
        <p:spPr>
          <a:xfrm>
            <a:off x="264458" y="5994462"/>
            <a:ext cx="50282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chemeClr val="tx2">
                    <a:lumMod val="90000"/>
                    <a:lumOff val="10000"/>
                  </a:schemeClr>
                </a:solidFill>
                <a:latin typeface="Apple Chancery"/>
                <a:cs typeface="Apple Chancery"/>
              </a:rPr>
              <a:t>School of Applied Computing</a:t>
            </a:r>
          </a:p>
          <a:p>
            <a:r>
              <a:rPr lang="en-US" b="1" dirty="0" smtClean="0">
                <a:solidFill>
                  <a:schemeClr val="tx2">
                    <a:lumMod val="90000"/>
                    <a:lumOff val="10000"/>
                  </a:schemeClr>
                </a:solidFill>
                <a:latin typeface="Apple Chancery"/>
                <a:cs typeface="Apple Chancery"/>
              </a:rPr>
              <a:t>Faculty of </a:t>
            </a:r>
            <a:r>
              <a:rPr lang="en-US" b="1" dirty="0" smtClean="0">
                <a:solidFill>
                  <a:schemeClr val="tx2">
                    <a:lumMod val="90000"/>
                    <a:lumOff val="10000"/>
                  </a:schemeClr>
                </a:solidFill>
                <a:latin typeface="Apple Chancery"/>
                <a:cs typeface="Apple Chancery"/>
              </a:rPr>
              <a:t>Applied </a:t>
            </a:r>
            <a:r>
              <a:rPr lang="en-US" b="1" smtClean="0">
                <a:solidFill>
                  <a:schemeClr val="tx2">
                    <a:lumMod val="90000"/>
                    <a:lumOff val="10000"/>
                  </a:schemeClr>
                </a:solidFill>
                <a:latin typeface="Apple Chancery"/>
                <a:cs typeface="Apple Chancery"/>
              </a:rPr>
              <a:t>Design and </a:t>
            </a:r>
            <a:r>
              <a:rPr lang="en-US" b="1" dirty="0" smtClean="0">
                <a:solidFill>
                  <a:schemeClr val="tx2">
                    <a:lumMod val="90000"/>
                    <a:lumOff val="10000"/>
                  </a:schemeClr>
                </a:solidFill>
                <a:latin typeface="Apple Chancery"/>
                <a:cs typeface="Apple Chancery"/>
              </a:rPr>
              <a:t>Engineering</a:t>
            </a:r>
            <a:endParaRPr lang="en-US" b="1" dirty="0">
              <a:solidFill>
                <a:schemeClr val="tx2">
                  <a:lumMod val="90000"/>
                  <a:lumOff val="10000"/>
                </a:schemeClr>
              </a:solidFill>
              <a:latin typeface="Apple Chancery"/>
              <a:cs typeface="Apple Chancery"/>
            </a:endParaRPr>
          </a:p>
        </p:txBody>
      </p:sp>
      <p:pic>
        <p:nvPicPr>
          <p:cNvPr id="9" name="Picture 17" descr="smu80"/>
          <p:cNvPicPr>
            <a:picLocks noChangeAspect="1" noChangeArrowheads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7902" y="107576"/>
            <a:ext cx="3495675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Box 9"/>
          <p:cNvSpPr txBox="1"/>
          <p:nvPr userDrawn="1"/>
        </p:nvSpPr>
        <p:spPr>
          <a:xfrm>
            <a:off x="5527902" y="6271461"/>
            <a:ext cx="34956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b="1" dirty="0" smtClean="0">
                <a:solidFill>
                  <a:schemeClr val="tx2">
                    <a:lumMod val="90000"/>
                    <a:lumOff val="10000"/>
                  </a:schemeClr>
                </a:solidFill>
                <a:latin typeface="Apple Chancery"/>
                <a:cs typeface="Apple Chancery"/>
              </a:rPr>
              <a:t>Inter-VLAN</a:t>
            </a:r>
            <a:r>
              <a:rPr lang="en-US" b="1" baseline="0" dirty="0" smtClean="0">
                <a:solidFill>
                  <a:schemeClr val="tx2">
                    <a:lumMod val="90000"/>
                    <a:lumOff val="10000"/>
                  </a:schemeClr>
                </a:solidFill>
                <a:latin typeface="Apple Chancery"/>
                <a:cs typeface="Apple Chancery"/>
              </a:rPr>
              <a:t> Routing</a:t>
            </a:r>
            <a:endParaRPr lang="en-US" b="1" dirty="0">
              <a:solidFill>
                <a:schemeClr val="tx2">
                  <a:lumMod val="90000"/>
                  <a:lumOff val="10000"/>
                </a:schemeClr>
              </a:solidFill>
              <a:latin typeface="Apple Chancery"/>
              <a:cs typeface="Apple Chancery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83" r:id="rId2"/>
    <p:sldLayoutId id="2147483684" r:id="rId3"/>
    <p:sldLayoutId id="2147483685" r:id="rId4"/>
    <p:sldLayoutId id="2147483686" r:id="rId5"/>
    <p:sldLayoutId id="2147483687" r:id="rId6"/>
    <p:sldLayoutId id="2147483688" r:id="rId7"/>
    <p:sldLayoutId id="2147483689" r:id="rId8"/>
    <p:sldLayoutId id="2147483690" r:id="rId9"/>
    <p:sldLayoutId id="2147483691" r:id="rId10"/>
    <p:sldLayoutId id="2147483692" r:id="rId11"/>
    <p:sldLayoutId id="2147483693" r:id="rId12"/>
  </p:sldLayoutIdLst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6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349250" indent="-349250" algn="l" defTabSz="914400" rtl="0" eaLnBrk="1" latinLnBrk="0" hangingPunct="1">
        <a:spcBef>
          <a:spcPts val="2000"/>
        </a:spcBef>
        <a:buClr>
          <a:schemeClr val="accent1">
            <a:lumMod val="60000"/>
            <a:lumOff val="40000"/>
          </a:schemeClr>
        </a:buClr>
        <a:buSzPct val="110000"/>
        <a:buFont typeface="Wingdings 2" pitchFamily="18" charset="2"/>
        <a:buChar char=""/>
        <a:defRPr sz="2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336550" algn="l" defTabSz="914400" rtl="0" eaLnBrk="1" latinLnBrk="0" hangingPunct="1">
        <a:spcBef>
          <a:spcPts val="600"/>
        </a:spcBef>
        <a:buClr>
          <a:schemeClr val="accent1">
            <a:lumMod val="75000"/>
          </a:schemeClr>
        </a:buClr>
        <a:buSzPct val="110000"/>
        <a:buFont typeface="Wingdings 2" pitchFamily="18" charset="2"/>
        <a:buChar char=""/>
        <a:defRPr sz="22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968375" indent="-282575" algn="l" defTabSz="914400" rtl="0" eaLnBrk="1" latinLnBrk="0" hangingPunct="1">
        <a:spcBef>
          <a:spcPts val="600"/>
        </a:spcBef>
        <a:buClr>
          <a:schemeClr val="accent1">
            <a:lumMod val="60000"/>
            <a:lumOff val="40000"/>
          </a:schemeClr>
        </a:buClr>
        <a:buSzPct val="110000"/>
        <a:buFont typeface="Wingdings 2" pitchFamily="18" charset="2"/>
        <a:buChar char="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263650" indent="-295275" algn="l" defTabSz="914400" rtl="0" eaLnBrk="1" latinLnBrk="0" hangingPunct="1">
        <a:spcBef>
          <a:spcPts val="600"/>
        </a:spcBef>
        <a:buClr>
          <a:schemeClr val="accent1">
            <a:lumMod val="75000"/>
          </a:schemeClr>
        </a:buClr>
        <a:buSzPct val="110000"/>
        <a:buFont typeface="Wingdings 2" pitchFamily="18" charset="2"/>
        <a:buChar char="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1546225" indent="-282575" algn="l" defTabSz="914400" rtl="0" eaLnBrk="1" latinLnBrk="0" hangingPunct="1">
        <a:spcBef>
          <a:spcPts val="600"/>
        </a:spcBef>
        <a:buClr>
          <a:schemeClr val="accent1">
            <a:lumMod val="60000"/>
            <a:lumOff val="40000"/>
          </a:schemeClr>
        </a:buClr>
        <a:buSzPct val="110000"/>
        <a:buFont typeface="Wingdings 2" pitchFamily="18" charset="2"/>
        <a:buChar char="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1828800" indent="-282575" algn="l" defTabSz="914400" rtl="0" eaLnBrk="1" latinLnBrk="0" hangingPunct="1">
        <a:spcBef>
          <a:spcPct val="20000"/>
        </a:spcBef>
        <a:buClr>
          <a:schemeClr val="accent2"/>
        </a:buClr>
        <a:buSzPct val="110000"/>
        <a:buFont typeface="Wingdings 2" pitchFamily="18" charset="2"/>
        <a:buChar char=""/>
        <a:defRPr lang="en-US" sz="1800" kern="1200" dirty="0" smtClean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117725" indent="-282575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SzPct val="110000"/>
        <a:buFont typeface="Wingdings 2" pitchFamily="18" charset="2"/>
        <a:buChar char=""/>
        <a:defRPr lang="en-US" sz="1800" kern="1200" dirty="0" smtClean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2398713" indent="-282575" algn="l" defTabSz="914400" rtl="0" eaLnBrk="1" latinLnBrk="0" hangingPunct="1">
        <a:spcBef>
          <a:spcPct val="20000"/>
        </a:spcBef>
        <a:buClr>
          <a:schemeClr val="accent2"/>
        </a:buClr>
        <a:buSzPct val="110000"/>
        <a:buFont typeface="Wingdings 2" pitchFamily="18" charset="2"/>
        <a:buChar char=""/>
        <a:defRPr lang="en-US" sz="1800" kern="1200" dirty="0" smtClean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2689225" indent="-282575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SzPct val="110000"/>
        <a:buFont typeface="Wingdings 2" pitchFamily="18" charset="2"/>
        <a:buChar char=""/>
        <a:defRPr lang="en-US" sz="1800" kern="1200" dirty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4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4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4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4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4" Type="http://schemas.openxmlformats.org/officeDocument/2006/relationships/image" Target="../media/image13.tiff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4.tif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tiff"/><Relationship Id="rId4" Type="http://schemas.openxmlformats.org/officeDocument/2006/relationships/image" Target="../media/image16.tiff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4" Type="http://schemas.openxmlformats.org/officeDocument/2006/relationships/image" Target="../media/image18.tiff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9.tiff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53067" y="1170362"/>
            <a:ext cx="6570133" cy="2250172"/>
          </a:xfrm>
        </p:spPr>
        <p:txBody>
          <a:bodyPr/>
          <a:lstStyle/>
          <a:p>
            <a:r>
              <a:rPr lang="en-US" altLang="ja-JP" sz="4400" dirty="0" smtClean="0">
                <a:solidFill>
                  <a:schemeClr val="accent1">
                    <a:lumMod val="75000"/>
                  </a:schemeClr>
                </a:solidFill>
                <a:ea typeface="ＭＳ Ｐゴシック" charset="-128"/>
              </a:rPr>
              <a:t>Inter-VLAN Routing</a:t>
            </a:r>
            <a:endParaRPr lang="en-US" sz="4400" dirty="0">
              <a:solidFill>
                <a:schemeClr val="accent1">
                  <a:lumMod val="75000"/>
                </a:schemeClr>
              </a:solidFill>
              <a:latin typeface="Arial"/>
              <a:cs typeface="Arial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848296" y="3854027"/>
            <a:ext cx="146792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smtClean="0">
                <a:solidFill>
                  <a:srgbClr val="800000"/>
                </a:solidFill>
                <a:latin typeface="Arial"/>
                <a:cs typeface="Arial"/>
              </a:rPr>
              <a:t>Lecture 6</a:t>
            </a:r>
            <a:endParaRPr lang="en-US" sz="2400" dirty="0">
              <a:solidFill>
                <a:srgbClr val="800000"/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660449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>
                <a:latin typeface="Arial" charset="0"/>
              </a:rPr>
              <a:t>Objectives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55638" y="1828800"/>
            <a:ext cx="7940675" cy="4640263"/>
          </a:xfrm>
        </p:spPr>
        <p:txBody>
          <a:bodyPr/>
          <a:lstStyle/>
          <a:p>
            <a:pPr marL="457200" indent="-457200"/>
            <a:r>
              <a:rPr lang="en-US" altLang="ja-JP" dirty="0">
                <a:latin typeface="Arial" charset="0"/>
                <a:cs typeface="ＭＳ Ｐゴシック" charset="0"/>
              </a:rPr>
              <a:t>How network traffic is routed between VLANs in a converged network.</a:t>
            </a:r>
          </a:p>
          <a:p>
            <a:pPr marL="457200" indent="-457200"/>
            <a:r>
              <a:rPr lang="en-US" altLang="ja-JP" dirty="0">
                <a:latin typeface="Arial" charset="0"/>
                <a:cs typeface="ＭＳ Ｐゴシック" charset="0"/>
              </a:rPr>
              <a:t>Configure inter-VLAN routing on a router to enable communications between end-user devices on separate VLANs </a:t>
            </a:r>
          </a:p>
          <a:p>
            <a:pPr marL="457200" indent="-457200"/>
            <a:r>
              <a:rPr lang="en-US" altLang="ja-JP" dirty="0">
                <a:latin typeface="Arial" charset="0"/>
                <a:cs typeface="ＭＳ Ｐゴシック" charset="0"/>
              </a:rPr>
              <a:t>Troubleshoot common inter-VLAN connectivity issues.</a:t>
            </a:r>
          </a:p>
          <a:p>
            <a:pPr marL="457200" indent="-457200"/>
            <a:endParaRPr lang="en-US" dirty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4582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287867" y="917047"/>
            <a:ext cx="8145463" cy="838200"/>
          </a:xfrm>
        </p:spPr>
        <p:txBody>
          <a:bodyPr/>
          <a:lstStyle/>
          <a:p>
            <a:pPr eaLnBrk="1" hangingPunct="1"/>
            <a:r>
              <a:rPr lang="en-US" altLang="ja-JP" dirty="0">
                <a:latin typeface="Arial" charset="0"/>
                <a:cs typeface="ＭＳ Ｐゴシック" charset="0"/>
              </a:rPr>
              <a:t>Inter-VLAN routing</a:t>
            </a:r>
            <a:endParaRPr lang="en-US" dirty="0">
              <a:latin typeface="Arial" charset="0"/>
            </a:endParaRP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55638" y="1536700"/>
            <a:ext cx="7940675" cy="5076825"/>
          </a:xfrm>
        </p:spPr>
        <p:txBody>
          <a:bodyPr/>
          <a:lstStyle/>
          <a:p>
            <a:endParaRPr lang="en-US">
              <a:latin typeface="Arial" charset="0"/>
            </a:endParaRPr>
          </a:p>
          <a:p>
            <a:pPr>
              <a:buFont typeface="Symbol" charset="0"/>
              <a:buChar char=""/>
            </a:pPr>
            <a:endParaRPr lang="en-US">
              <a:latin typeface="Arial" charset="0"/>
            </a:endParaRPr>
          </a:p>
        </p:txBody>
      </p:sp>
      <p:pic>
        <p:nvPicPr>
          <p:cNvPr id="6148" name="Picture 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71675"/>
            <a:ext cx="4538663" cy="3336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13772" name="Picture 1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5338" y="2054225"/>
            <a:ext cx="4384675" cy="308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44030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137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137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417512" y="873125"/>
            <a:ext cx="8145463" cy="838200"/>
          </a:xfrm>
        </p:spPr>
        <p:txBody>
          <a:bodyPr/>
          <a:lstStyle/>
          <a:p>
            <a:pPr eaLnBrk="1" hangingPunct="1"/>
            <a:r>
              <a:rPr lang="en-US" altLang="ja-JP" dirty="0">
                <a:latin typeface="Arial" charset="0"/>
                <a:cs typeface="ＭＳ Ｐゴシック" charset="0"/>
              </a:rPr>
              <a:t>Role of </a:t>
            </a:r>
            <a:r>
              <a:rPr lang="en-US" altLang="ja-JP" dirty="0" smtClean="0">
                <a:latin typeface="Arial" charset="0"/>
                <a:cs typeface="ＭＳ Ｐゴシック" charset="0"/>
              </a:rPr>
              <a:t>Interface</a:t>
            </a:r>
            <a:endParaRPr lang="en-US" dirty="0">
              <a:latin typeface="Arial" charset="0"/>
            </a:endParaRP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22300" y="873125"/>
            <a:ext cx="7940675" cy="5076825"/>
          </a:xfrm>
        </p:spPr>
        <p:txBody>
          <a:bodyPr/>
          <a:lstStyle/>
          <a:p>
            <a:endParaRPr lang="en-US">
              <a:latin typeface="Arial" charset="0"/>
            </a:endParaRPr>
          </a:p>
          <a:p>
            <a:pPr>
              <a:buFont typeface="Symbol" charset="0"/>
              <a:buChar char=""/>
            </a:pPr>
            <a:endParaRPr lang="en-US">
              <a:latin typeface="Arial" charset="0"/>
            </a:endParaRPr>
          </a:p>
        </p:txBody>
      </p:sp>
      <p:pic>
        <p:nvPicPr>
          <p:cNvPr id="128307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9313" y="2181755"/>
            <a:ext cx="4484687" cy="30474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440517"/>
            <a:ext cx="4514850" cy="2943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4" name="TextBox 5"/>
          <p:cNvSpPr txBox="1">
            <a:spLocks noChangeArrowheads="1"/>
          </p:cNvSpPr>
          <p:nvPr/>
        </p:nvSpPr>
        <p:spPr bwMode="auto">
          <a:xfrm>
            <a:off x="427566" y="2181755"/>
            <a:ext cx="3194050" cy="25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r>
              <a:rPr lang="en-GB" sz="1200"/>
              <a:t>Router Interface and Inter-VLAN Routing</a:t>
            </a:r>
          </a:p>
        </p:txBody>
      </p:sp>
    </p:spTree>
    <p:extLst>
      <p:ext uri="{BB962C8B-B14F-4D97-AF65-F5344CB8AC3E}">
        <p14:creationId xmlns:p14="http://schemas.microsoft.com/office/powerpoint/2010/main" val="1021310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28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943505"/>
            <a:ext cx="8145463" cy="838200"/>
          </a:xfrm>
        </p:spPr>
        <p:txBody>
          <a:bodyPr/>
          <a:lstStyle/>
          <a:p>
            <a:pPr eaLnBrk="1" hangingPunct="1"/>
            <a:r>
              <a:rPr lang="en-US" altLang="ja-JP" dirty="0">
                <a:latin typeface="Arial" charset="0"/>
                <a:cs typeface="ＭＳ Ｐゴシック" charset="0"/>
              </a:rPr>
              <a:t>Role of </a:t>
            </a:r>
            <a:r>
              <a:rPr lang="en-US" altLang="ja-JP" dirty="0" smtClean="0">
                <a:latin typeface="Arial" charset="0"/>
                <a:cs typeface="ＭＳ Ｐゴシック" charset="0"/>
              </a:rPr>
              <a:t>Interface</a:t>
            </a:r>
            <a:endParaRPr lang="en-US" dirty="0">
              <a:latin typeface="Arial" charset="0"/>
            </a:endParaRP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22300" y="873125"/>
            <a:ext cx="7940675" cy="5076825"/>
          </a:xfrm>
        </p:spPr>
        <p:txBody>
          <a:bodyPr/>
          <a:lstStyle/>
          <a:p>
            <a:endParaRPr lang="en-US">
              <a:latin typeface="Arial" charset="0"/>
            </a:endParaRPr>
          </a:p>
          <a:p>
            <a:pPr>
              <a:buFont typeface="Symbol" charset="0"/>
              <a:buChar char=""/>
            </a:pPr>
            <a:endParaRPr lang="en-US">
              <a:latin typeface="Arial" charset="0"/>
            </a:endParaRPr>
          </a:p>
        </p:txBody>
      </p:sp>
      <p:pic>
        <p:nvPicPr>
          <p:cNvPr id="1283078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300" y="2225147"/>
            <a:ext cx="7993774" cy="29056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70592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28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ja-JP">
                <a:latin typeface="Arial" charset="0"/>
                <a:cs typeface="ＭＳ Ｐゴシック" charset="0"/>
              </a:rPr>
              <a:t>Configure Inter-VLAN Routing</a:t>
            </a:r>
            <a:endParaRPr lang="en-US">
              <a:latin typeface="Arial" charset="0"/>
            </a:endParaRPr>
          </a:p>
        </p:txBody>
      </p:sp>
      <p:pic>
        <p:nvPicPr>
          <p:cNvPr id="8195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288" y="1971146"/>
            <a:ext cx="3808412" cy="3951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6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0954" y="2543175"/>
            <a:ext cx="4111625" cy="2352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24871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321733" y="733425"/>
            <a:ext cx="8145463" cy="838200"/>
          </a:xfrm>
        </p:spPr>
        <p:txBody>
          <a:bodyPr/>
          <a:lstStyle/>
          <a:p>
            <a:pPr eaLnBrk="1" hangingPunct="1"/>
            <a:r>
              <a:rPr lang="en-US" altLang="ja-JP" dirty="0">
                <a:latin typeface="Arial" charset="0"/>
                <a:cs typeface="ＭＳ Ｐゴシック" charset="0"/>
              </a:rPr>
              <a:t>Configure Inter-VLAN Routing</a:t>
            </a:r>
            <a:endParaRPr lang="en-US" dirty="0">
              <a:latin typeface="Arial" charset="0"/>
            </a:endParaRPr>
          </a:p>
        </p:txBody>
      </p:sp>
      <p:pic>
        <p:nvPicPr>
          <p:cNvPr id="9219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296" y="1572684"/>
            <a:ext cx="4422775" cy="2968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0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7962" y="2836863"/>
            <a:ext cx="5126038" cy="2852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08944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156368" y="694267"/>
            <a:ext cx="8699765" cy="1008592"/>
          </a:xfrm>
        </p:spPr>
        <p:txBody>
          <a:bodyPr/>
          <a:lstStyle/>
          <a:p>
            <a:pPr eaLnBrk="1" hangingPunct="1"/>
            <a:r>
              <a:rPr lang="en-US" altLang="ja-JP" sz="3000" dirty="0" smtClean="0">
                <a:latin typeface="Arial" charset="0"/>
                <a:cs typeface="ＭＳ Ｐゴシック" charset="0"/>
              </a:rPr>
              <a:t>Common </a:t>
            </a:r>
            <a:r>
              <a:rPr lang="en-US" altLang="ja-JP" sz="3000" dirty="0">
                <a:latin typeface="Arial" charset="0"/>
                <a:cs typeface="ＭＳ Ｐゴシック" charset="0"/>
              </a:rPr>
              <a:t>Inter-VLAN Connectivity </a:t>
            </a:r>
            <a:r>
              <a:rPr lang="en-US" altLang="ja-JP" sz="3000" dirty="0" smtClean="0">
                <a:latin typeface="Arial" charset="0"/>
                <a:cs typeface="ＭＳ Ｐゴシック" charset="0"/>
              </a:rPr>
              <a:t>Issues</a:t>
            </a:r>
            <a:br>
              <a:rPr lang="en-US" altLang="ja-JP" sz="3000" dirty="0" smtClean="0">
                <a:latin typeface="Arial" charset="0"/>
                <a:cs typeface="ＭＳ Ｐゴシック" charset="0"/>
              </a:rPr>
            </a:br>
            <a:r>
              <a:rPr lang="en-US" altLang="ja-JP" sz="3000" dirty="0" smtClean="0">
                <a:latin typeface="Arial" charset="0"/>
                <a:cs typeface="ＭＳ Ｐゴシック" charset="0"/>
              </a:rPr>
              <a:t>Switch Configuration Issues </a:t>
            </a:r>
            <a:endParaRPr lang="en-US" sz="3000" dirty="0">
              <a:latin typeface="Arial" charset="0"/>
            </a:endParaRP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55638" y="1536700"/>
            <a:ext cx="7940675" cy="5076825"/>
          </a:xfrm>
        </p:spPr>
        <p:txBody>
          <a:bodyPr/>
          <a:lstStyle/>
          <a:p>
            <a:endParaRPr lang="en-US">
              <a:latin typeface="Arial" charset="0"/>
            </a:endParaRPr>
          </a:p>
          <a:p>
            <a:pPr>
              <a:buFont typeface="Symbol" charset="0"/>
              <a:buChar char=""/>
            </a:pPr>
            <a:endParaRPr lang="en-US">
              <a:latin typeface="Arial" charset="0"/>
            </a:endParaRPr>
          </a:p>
        </p:txBody>
      </p:sp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375" y="2028826"/>
            <a:ext cx="3740150" cy="3335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 descr="Untitled.tif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9646" y="2353733"/>
            <a:ext cx="5104354" cy="3225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2537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156368" y="694267"/>
            <a:ext cx="8699765" cy="1008592"/>
          </a:xfrm>
        </p:spPr>
        <p:txBody>
          <a:bodyPr/>
          <a:lstStyle/>
          <a:p>
            <a:pPr eaLnBrk="1" hangingPunct="1"/>
            <a:r>
              <a:rPr lang="en-US" altLang="ja-JP" sz="3000" dirty="0" smtClean="0">
                <a:latin typeface="Arial" charset="0"/>
                <a:cs typeface="ＭＳ Ｐゴシック" charset="0"/>
              </a:rPr>
              <a:t>Common </a:t>
            </a:r>
            <a:r>
              <a:rPr lang="en-US" altLang="ja-JP" sz="3000" dirty="0">
                <a:latin typeface="Arial" charset="0"/>
                <a:cs typeface="ＭＳ Ｐゴシック" charset="0"/>
              </a:rPr>
              <a:t>Inter-VLAN Connectivity </a:t>
            </a:r>
            <a:r>
              <a:rPr lang="en-US" altLang="ja-JP" sz="3000" dirty="0" smtClean="0">
                <a:latin typeface="Arial" charset="0"/>
                <a:cs typeface="ＭＳ Ｐゴシック" charset="0"/>
              </a:rPr>
              <a:t>Issues</a:t>
            </a:r>
            <a:br>
              <a:rPr lang="en-US" altLang="ja-JP" sz="3000" dirty="0" smtClean="0">
                <a:latin typeface="Arial" charset="0"/>
                <a:cs typeface="ＭＳ Ｐゴシック" charset="0"/>
              </a:rPr>
            </a:br>
            <a:r>
              <a:rPr lang="en-US" altLang="ja-JP" sz="3000" dirty="0" smtClean="0">
                <a:latin typeface="Arial" charset="0"/>
                <a:cs typeface="ＭＳ Ｐゴシック" charset="0"/>
              </a:rPr>
              <a:t>Switch Configuration Issues </a:t>
            </a:r>
            <a:endParaRPr lang="en-US" sz="3000" dirty="0">
              <a:latin typeface="Arial" charset="0"/>
            </a:endParaRP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55638" y="1536700"/>
            <a:ext cx="7940675" cy="5076825"/>
          </a:xfrm>
        </p:spPr>
        <p:txBody>
          <a:bodyPr/>
          <a:lstStyle/>
          <a:p>
            <a:endParaRPr lang="en-US">
              <a:latin typeface="Arial" charset="0"/>
            </a:endParaRPr>
          </a:p>
          <a:p>
            <a:pPr>
              <a:buFont typeface="Symbol" charset="0"/>
              <a:buChar char=""/>
            </a:pPr>
            <a:endParaRPr lang="en-US">
              <a:latin typeface="Arial" charset="0"/>
            </a:endParaRPr>
          </a:p>
        </p:txBody>
      </p:sp>
      <p:pic>
        <p:nvPicPr>
          <p:cNvPr id="3" name="Picture 2" descr="Untitled.tif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913" y="1896533"/>
            <a:ext cx="8026400" cy="390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1389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156368" y="712259"/>
            <a:ext cx="8699765" cy="838200"/>
          </a:xfrm>
        </p:spPr>
        <p:txBody>
          <a:bodyPr/>
          <a:lstStyle/>
          <a:p>
            <a:pPr eaLnBrk="1" hangingPunct="1"/>
            <a:r>
              <a:rPr lang="en-US" altLang="ja-JP" sz="3000" dirty="0" smtClean="0">
                <a:latin typeface="Arial" charset="0"/>
                <a:cs typeface="ＭＳ Ｐゴシック" charset="0"/>
              </a:rPr>
              <a:t>Common </a:t>
            </a:r>
            <a:r>
              <a:rPr lang="en-US" altLang="ja-JP" sz="3000" dirty="0">
                <a:latin typeface="Arial" charset="0"/>
                <a:cs typeface="ＭＳ Ｐゴシック" charset="0"/>
              </a:rPr>
              <a:t>Inter-VLAN Connectivity </a:t>
            </a:r>
            <a:r>
              <a:rPr lang="en-US" altLang="ja-JP" sz="3000" dirty="0" smtClean="0">
                <a:latin typeface="Arial" charset="0"/>
                <a:cs typeface="ＭＳ Ｐゴシック" charset="0"/>
              </a:rPr>
              <a:t>Issues</a:t>
            </a:r>
            <a:br>
              <a:rPr lang="en-US" altLang="ja-JP" sz="3000" dirty="0" smtClean="0">
                <a:latin typeface="Arial" charset="0"/>
                <a:cs typeface="ＭＳ Ｐゴシック" charset="0"/>
              </a:rPr>
            </a:br>
            <a:r>
              <a:rPr lang="en-US" altLang="ja-JP" sz="3000" dirty="0" smtClean="0">
                <a:latin typeface="Arial" charset="0"/>
                <a:cs typeface="ＭＳ Ｐゴシック" charset="0"/>
              </a:rPr>
              <a:t>Router Configuration Issues </a:t>
            </a:r>
            <a:endParaRPr lang="en-US" sz="3000" dirty="0">
              <a:latin typeface="Arial" charset="0"/>
            </a:endParaRP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55638" y="1536700"/>
            <a:ext cx="7940675" cy="5076825"/>
          </a:xfrm>
        </p:spPr>
        <p:txBody>
          <a:bodyPr/>
          <a:lstStyle/>
          <a:p>
            <a:endParaRPr lang="en-US" dirty="0">
              <a:latin typeface="Arial" charset="0"/>
            </a:endParaRPr>
          </a:p>
          <a:p>
            <a:pPr>
              <a:buFont typeface="Symbol" charset="0"/>
              <a:buChar char=""/>
            </a:pPr>
            <a:endParaRPr lang="en-US" dirty="0">
              <a:latin typeface="Arial" charset="0"/>
            </a:endParaRPr>
          </a:p>
        </p:txBody>
      </p:sp>
      <p:pic>
        <p:nvPicPr>
          <p:cNvPr id="2" name="Picture 1" descr="Untitled.tif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36700"/>
            <a:ext cx="4758267" cy="3297767"/>
          </a:xfrm>
          <a:prstGeom prst="rect">
            <a:avLst/>
          </a:prstGeom>
        </p:spPr>
      </p:pic>
      <p:pic>
        <p:nvPicPr>
          <p:cNvPr id="3" name="Picture 2" descr="Untitled.tif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6000" y="3031067"/>
            <a:ext cx="5588000" cy="31326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2956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321734" y="995892"/>
            <a:ext cx="8432800" cy="838200"/>
          </a:xfrm>
        </p:spPr>
        <p:txBody>
          <a:bodyPr/>
          <a:lstStyle/>
          <a:p>
            <a:pPr eaLnBrk="1" hangingPunct="1"/>
            <a:r>
              <a:rPr lang="en-US" altLang="ja-JP" sz="2800" dirty="0">
                <a:latin typeface="Arial" charset="0"/>
                <a:cs typeface="ＭＳ Ｐゴシック" charset="0"/>
              </a:rPr>
              <a:t>Troubleshoot Common Inter-VLAN Connectivity Issues </a:t>
            </a:r>
            <a:r>
              <a:rPr lang="en-US" altLang="ja-JP" sz="2800" dirty="0" smtClean="0">
                <a:latin typeface="Arial" charset="0"/>
                <a:cs typeface="ＭＳ Ｐゴシック" charset="0"/>
              </a:rPr>
              <a:t>– IP Address Issues</a:t>
            </a:r>
            <a:endParaRPr lang="en-US" sz="2800" dirty="0">
              <a:latin typeface="Arial" charset="0"/>
            </a:endParaRP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55638" y="1536700"/>
            <a:ext cx="7940675" cy="5076825"/>
          </a:xfrm>
        </p:spPr>
        <p:txBody>
          <a:bodyPr/>
          <a:lstStyle/>
          <a:p>
            <a:endParaRPr lang="en-US" dirty="0">
              <a:latin typeface="Arial" charset="0"/>
            </a:endParaRPr>
          </a:p>
          <a:p>
            <a:pPr>
              <a:buFont typeface="Symbol" charset="0"/>
              <a:buChar char=""/>
            </a:pPr>
            <a:endParaRPr lang="en-US" dirty="0">
              <a:latin typeface="Arial" charset="0"/>
            </a:endParaRPr>
          </a:p>
        </p:txBody>
      </p:sp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49" y="1921932"/>
            <a:ext cx="4265612" cy="3940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 descr="Untitled.tif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0961" y="1921932"/>
            <a:ext cx="4727572" cy="3949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4627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321734" y="995892"/>
            <a:ext cx="8432800" cy="838200"/>
          </a:xfrm>
        </p:spPr>
        <p:txBody>
          <a:bodyPr/>
          <a:lstStyle/>
          <a:p>
            <a:pPr eaLnBrk="1" hangingPunct="1"/>
            <a:r>
              <a:rPr lang="en-US" altLang="ja-JP" sz="2800" dirty="0">
                <a:latin typeface="Arial" charset="0"/>
                <a:cs typeface="ＭＳ Ｐゴシック" charset="0"/>
              </a:rPr>
              <a:t>Troubleshoot Common Inter-VLAN Connectivity Issues </a:t>
            </a:r>
            <a:r>
              <a:rPr lang="en-US" altLang="ja-JP" sz="2800" dirty="0" smtClean="0">
                <a:latin typeface="Arial" charset="0"/>
                <a:cs typeface="ＭＳ Ｐゴシック" charset="0"/>
              </a:rPr>
              <a:t>– IP Address Issues</a:t>
            </a:r>
            <a:endParaRPr lang="en-US" sz="2800" dirty="0">
              <a:latin typeface="Arial" charset="0"/>
            </a:endParaRP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55638" y="1536700"/>
            <a:ext cx="7940675" cy="5076825"/>
          </a:xfrm>
        </p:spPr>
        <p:txBody>
          <a:bodyPr/>
          <a:lstStyle/>
          <a:p>
            <a:endParaRPr lang="en-US" dirty="0">
              <a:latin typeface="Arial" charset="0"/>
            </a:endParaRPr>
          </a:p>
          <a:p>
            <a:pPr>
              <a:buFont typeface="Symbol" charset="0"/>
              <a:buChar char=""/>
            </a:pPr>
            <a:endParaRPr lang="en-US" dirty="0">
              <a:latin typeface="Arial" charset="0"/>
            </a:endParaRPr>
          </a:p>
        </p:txBody>
      </p:sp>
      <p:pic>
        <p:nvPicPr>
          <p:cNvPr id="3" name="Picture 2" descr="Untitled.tif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0183" y="2097616"/>
            <a:ext cx="5194300" cy="3695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772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728133" y="0"/>
            <a:ext cx="7734830" cy="838200"/>
          </a:xfrm>
        </p:spPr>
        <p:txBody>
          <a:bodyPr/>
          <a:lstStyle/>
          <a:p>
            <a:pPr algn="l" eaLnBrk="1" hangingPunct="1"/>
            <a:r>
              <a:rPr lang="en-US" dirty="0">
                <a:latin typeface="Arial" charset="0"/>
              </a:rPr>
              <a:t>Summary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73063" y="954088"/>
            <a:ext cx="7940675" cy="4741862"/>
          </a:xfrm>
        </p:spPr>
        <p:txBody>
          <a:bodyPr>
            <a:normAutofit fontScale="85000" lnSpcReduction="20000"/>
          </a:bodyPr>
          <a:lstStyle/>
          <a:p>
            <a:r>
              <a:rPr lang="en-US" sz="1800">
                <a:latin typeface="Arial" charset="0"/>
              </a:rPr>
              <a:t>Inter-VLAN routing is the process of routing information between VLANs</a:t>
            </a:r>
          </a:p>
          <a:p>
            <a:r>
              <a:rPr lang="en-US" sz="1800">
                <a:latin typeface="Arial" charset="0"/>
              </a:rPr>
              <a:t>Inter-VLAN routing requires the use of a router or a layer 3 switch</a:t>
            </a:r>
          </a:p>
          <a:p>
            <a:r>
              <a:rPr lang="en-US" sz="1800">
                <a:latin typeface="Arial" charset="0"/>
              </a:rPr>
              <a:t>Traditional inter-VLAN routing</a:t>
            </a:r>
          </a:p>
          <a:p>
            <a:pPr lvl="1" indent="0"/>
            <a:r>
              <a:rPr lang="en-US" sz="1800">
                <a:latin typeface="Arial" charset="0"/>
              </a:rPr>
              <a:t>Requires multiple router interfaces that are each connected to separate VLANs</a:t>
            </a:r>
          </a:p>
          <a:p>
            <a:r>
              <a:rPr lang="en-US" sz="1800">
                <a:latin typeface="Arial" charset="0"/>
              </a:rPr>
              <a:t>Router on a stick </a:t>
            </a:r>
          </a:p>
          <a:p>
            <a:pPr lvl="1" indent="0"/>
            <a:r>
              <a:rPr lang="en-US" sz="1800">
                <a:latin typeface="Arial" charset="0"/>
              </a:rPr>
              <a:t>this is an inter-VLAN routing topology that uses  router sub interfaces connected to a layer 2 switch.</a:t>
            </a:r>
          </a:p>
          <a:p>
            <a:pPr lvl="1" indent="0"/>
            <a:r>
              <a:rPr lang="en-US" sz="1800">
                <a:latin typeface="Arial" charset="0"/>
              </a:rPr>
              <a:t>	Each Subinterface must be configured with:</a:t>
            </a:r>
          </a:p>
          <a:p>
            <a:pPr lvl="1" indent="0"/>
            <a:r>
              <a:rPr lang="en-US" sz="1800">
                <a:latin typeface="Arial" charset="0"/>
              </a:rPr>
              <a:t>		An IP address </a:t>
            </a:r>
          </a:p>
          <a:p>
            <a:pPr lvl="1" indent="0"/>
            <a:r>
              <a:rPr lang="en-US" sz="1800">
                <a:latin typeface="Arial" charset="0"/>
              </a:rPr>
              <a:t>		Associated VLAN number</a:t>
            </a:r>
          </a:p>
          <a:p>
            <a:r>
              <a:rPr lang="en-US" sz="1800">
                <a:latin typeface="Arial" charset="0"/>
              </a:rPr>
              <a:t>Configuration of inter VLAN routing</a:t>
            </a:r>
          </a:p>
          <a:p>
            <a:pPr lvl="1" indent="0">
              <a:buFontTx/>
              <a:buChar char="–"/>
            </a:pPr>
            <a:r>
              <a:rPr lang="en-US" sz="1800">
                <a:latin typeface="Arial" charset="0"/>
              </a:rPr>
              <a:t>Configure switch ports connected to router with correct VLAN </a:t>
            </a:r>
          </a:p>
          <a:p>
            <a:pPr lvl="1" indent="0">
              <a:buFontTx/>
              <a:buChar char="–"/>
            </a:pPr>
            <a:r>
              <a:rPr lang="en-US" sz="1800">
                <a:latin typeface="Arial" charset="0"/>
              </a:rPr>
              <a:t>Configure each router subinterface with the correct IP address &amp; VLAN ID</a:t>
            </a:r>
          </a:p>
          <a:p>
            <a:r>
              <a:rPr lang="en-US" sz="1800">
                <a:latin typeface="Arial" charset="0"/>
              </a:rPr>
              <a:t>Verify configuration on switch and router </a:t>
            </a:r>
          </a:p>
          <a:p>
            <a:pPr lvl="1" indent="0"/>
            <a:endParaRPr lang="en-US" sz="1600">
              <a:latin typeface="Arial" charset="0"/>
            </a:endParaRPr>
          </a:p>
          <a:p>
            <a:endParaRPr lang="en-US" sz="160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2613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reeze">
  <a:themeElements>
    <a:clrScheme name="Breeze">
      <a:dk1>
        <a:sysClr val="windowText" lastClr="000000"/>
      </a:dk1>
      <a:lt1>
        <a:sysClr val="window" lastClr="FFFFFF"/>
      </a:lt1>
      <a:dk2>
        <a:srgbClr val="09213B"/>
      </a:dk2>
      <a:lt2>
        <a:srgbClr val="D5EDF4"/>
      </a:lt2>
      <a:accent1>
        <a:srgbClr val="2C7C9F"/>
      </a:accent1>
      <a:accent2>
        <a:srgbClr val="244A58"/>
      </a:accent2>
      <a:accent3>
        <a:srgbClr val="E2751D"/>
      </a:accent3>
      <a:accent4>
        <a:srgbClr val="FFB400"/>
      </a:accent4>
      <a:accent5>
        <a:srgbClr val="7EB606"/>
      </a:accent5>
      <a:accent6>
        <a:srgbClr val="C00000"/>
      </a:accent6>
      <a:hlink>
        <a:srgbClr val="7030A0"/>
      </a:hlink>
      <a:folHlink>
        <a:srgbClr val="00B0F0"/>
      </a:folHlink>
    </a:clrScheme>
    <a:fontScheme name="Breeze">
      <a:majorFont>
        <a:latin typeface="News Gothic MT"/>
        <a:ea typeface=""/>
        <a:cs typeface=""/>
        <a:font script="Jpan" typeface="ＭＳ Ｐゴシック"/>
        <a:font script="Hans" typeface="宋体"/>
        <a:font script="Hant" typeface="新細明體"/>
      </a:majorFont>
      <a:minorFont>
        <a:latin typeface="News Gothic MT"/>
        <a:ea typeface=""/>
        <a:cs typeface=""/>
        <a:font script="Jpan" typeface="ＭＳ Ｐゴシック"/>
        <a:font script="Hans" typeface="宋体"/>
        <a:font script="Hant" typeface="新細明體"/>
      </a:minorFont>
    </a:fontScheme>
    <a:fmtScheme name="Breeze">
      <a:fillStyleLst>
        <a:solidFill>
          <a:schemeClr val="phClr"/>
        </a:solidFill>
        <a:gradFill rotWithShape="1">
          <a:gsLst>
            <a:gs pos="31000">
              <a:schemeClr val="phClr">
                <a:tint val="100000"/>
                <a:shade val="100000"/>
                <a:satMod val="120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shade val="100000"/>
                <a:satMod val="120000"/>
              </a:schemeClr>
            </a:gs>
            <a:gs pos="69000">
              <a:schemeClr val="phClr">
                <a:tint val="80000"/>
                <a:shade val="100000"/>
                <a:satMod val="150000"/>
              </a:schemeClr>
            </a:gs>
            <a:gs pos="100000">
              <a:schemeClr val="phClr">
                <a:tint val="50000"/>
                <a:shade val="100000"/>
                <a:satMod val="15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dbl" algn="ctr">
          <a:solidFill>
            <a:schemeClr val="phClr"/>
          </a:solidFill>
          <a:prstDash val="solid"/>
        </a:ln>
        <a:ln w="31750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63500" dist="25400" dir="5400000" sx="101000" sy="101000" rotWithShape="0">
              <a:srgbClr val="000000">
                <a:alpha val="40000"/>
              </a:srgbClr>
            </a:outerShdw>
          </a:effectLst>
        </a:effectStyle>
        <a:effectStyle>
          <a:effectLst>
            <a:innerShdw blurRad="127000" dist="25400" dir="13500000">
              <a:srgbClr val="C0C0C0">
                <a:alpha val="75000"/>
              </a:srgbClr>
            </a:innerShdw>
            <a:outerShdw blurRad="88900" dist="25400" dir="5400000" sx="102000" sy="102000" algn="ctr" rotWithShape="0">
              <a:srgbClr val="C0C0C0">
                <a:alpha val="40000"/>
              </a:srgbClr>
            </a:outerShdw>
          </a:effectLst>
          <a:scene3d>
            <a:camera prst="perspectiveLeft" fov="300000"/>
            <a:lightRig rig="soft" dir="l">
              <a:rot lat="0" lon="0" rev="4200000"/>
            </a:lightRig>
          </a:scene3d>
          <a:sp3d extrusionH="38100" prstMaterial="powder">
            <a:bevelT w="50800" h="88900" prst="convex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40000"/>
                <a:satMod val="400000"/>
              </a:schemeClr>
              <a:schemeClr val="phClr">
                <a:tint val="10000"/>
                <a:satMod val="200000"/>
              </a:schemeClr>
            </a:duotone>
          </a:blip>
          <a:stretch/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Breeze.thmx</Template>
  <TotalTime>4559</TotalTime>
  <Words>209</Words>
  <Application>Microsoft Macintosh PowerPoint</Application>
  <PresentationFormat>On-screen Show (4:3)</PresentationFormat>
  <Paragraphs>51</Paragraphs>
  <Slides>13</Slides>
  <Notes>12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Breeze</vt:lpstr>
      <vt:lpstr>Inter-VLAN Routing</vt:lpstr>
      <vt:lpstr>Objectives</vt:lpstr>
      <vt:lpstr>Inter-VLAN routing</vt:lpstr>
      <vt:lpstr>Role of Interface</vt:lpstr>
      <vt:lpstr>Role of Interface</vt:lpstr>
      <vt:lpstr>Configure Inter-VLAN Routing</vt:lpstr>
      <vt:lpstr>Configure Inter-VLAN Routing</vt:lpstr>
      <vt:lpstr>Common Inter-VLAN Connectivity Issues Switch Configuration Issues </vt:lpstr>
      <vt:lpstr>Common Inter-VLAN Connectivity Issues Switch Configuration Issues </vt:lpstr>
      <vt:lpstr>Common Inter-VLAN Connectivity Issues Router Configuration Issues </vt:lpstr>
      <vt:lpstr>Troubleshoot Common Inter-VLAN Connectivity Issues – IP Address Issues</vt:lpstr>
      <vt:lpstr>Troubleshoot Common Inter-VLAN Connectivity Issues – IP Address Issues</vt:lpstr>
      <vt:lpstr>Summary</vt:lpstr>
    </vt:vector>
  </TitlesOfParts>
  <Company>Swansea Metropolitan University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Kapilan Radhakrishnan</dc:creator>
  <cp:lastModifiedBy>Kapilan Radhakrishnan</cp:lastModifiedBy>
  <cp:revision>343</cp:revision>
  <dcterms:created xsi:type="dcterms:W3CDTF">2011-10-03T10:20:59Z</dcterms:created>
  <dcterms:modified xsi:type="dcterms:W3CDTF">2011-12-12T14:04:19Z</dcterms:modified>
</cp:coreProperties>
</file>