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4"/>
  </p:sldMasterIdLst>
  <p:notesMasterIdLst>
    <p:notesMasterId r:id="rId47"/>
  </p:notesMasterIdLst>
  <p:sldIdLst>
    <p:sldId id="256" r:id="rId5"/>
    <p:sldId id="309" r:id="rId6"/>
    <p:sldId id="322" r:id="rId7"/>
    <p:sldId id="259" r:id="rId8"/>
    <p:sldId id="257" r:id="rId9"/>
    <p:sldId id="313" r:id="rId10"/>
    <p:sldId id="279" r:id="rId11"/>
    <p:sldId id="274" r:id="rId12"/>
    <p:sldId id="275" r:id="rId13"/>
    <p:sldId id="317" r:id="rId14"/>
    <p:sldId id="318" r:id="rId15"/>
    <p:sldId id="305" r:id="rId16"/>
    <p:sldId id="308" r:id="rId17"/>
    <p:sldId id="307" r:id="rId18"/>
    <p:sldId id="268" r:id="rId19"/>
    <p:sldId id="262" r:id="rId20"/>
    <p:sldId id="280" r:id="rId21"/>
    <p:sldId id="283" r:id="rId22"/>
    <p:sldId id="284" r:id="rId23"/>
    <p:sldId id="301" r:id="rId24"/>
    <p:sldId id="302" r:id="rId25"/>
    <p:sldId id="282" r:id="rId26"/>
    <p:sldId id="293" r:id="rId27"/>
    <p:sldId id="294" r:id="rId28"/>
    <p:sldId id="312" r:id="rId29"/>
    <p:sldId id="300" r:id="rId30"/>
    <p:sldId id="298" r:id="rId31"/>
    <p:sldId id="297" r:id="rId32"/>
    <p:sldId id="296" r:id="rId33"/>
    <p:sldId id="325" r:id="rId34"/>
    <p:sldId id="310" r:id="rId35"/>
    <p:sldId id="289" r:id="rId36"/>
    <p:sldId id="304" r:id="rId37"/>
    <p:sldId id="324" r:id="rId38"/>
    <p:sldId id="315" r:id="rId39"/>
    <p:sldId id="299" r:id="rId40"/>
    <p:sldId id="314" r:id="rId41"/>
    <p:sldId id="316" r:id="rId42"/>
    <p:sldId id="311" r:id="rId43"/>
    <p:sldId id="323" r:id="rId44"/>
    <p:sldId id="285" r:id="rId45"/>
    <p:sldId id="303"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E4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719C82-E5E8-DAF2-8764-19DC821D321D}" v="91" dt="2024-12-10T23:35:34.022"/>
    <p1510:client id="{0F21B70F-C836-4776-ACE4-F0B77454E53F}" v="4" dt="2024-12-11T21:02:12.513"/>
    <p1510:client id="{12055CB4-DBF7-62F9-117A-0E47ECC4CC39}" v="225" dt="2024-12-11T13:11:26.938"/>
    <p1510:client id="{12324024-52FC-5685-8E8E-A1D9C1EBCE68}" v="255" dt="2024-12-11T20:58:15.616"/>
    <p1510:client id="{1CA84C49-FEA3-7050-939A-42001328188E}" v="41" dt="2024-12-11T20:12:16.768"/>
    <p1510:client id="{3036F008-2DA0-4853-B961-26BD2A4D359D}" v="64" dt="2024-12-10T22:10:16.232"/>
    <p1510:client id="{36CD7FE4-A12A-E402-34E4-2F7D9B36891C}" v="1863" dt="2024-12-11T11:45:09.759"/>
    <p1510:client id="{45116AC5-D5C5-38EC-6237-86FC9CE783AF}" v="4" dt="2024-12-11T18:52:16.428"/>
    <p1510:client id="{4638B85C-47BD-4DDB-ACEF-3A7C046282CD}" v="23" dt="2024-12-11T20:01:06.930"/>
    <p1510:client id="{4C597DA7-6208-4203-ABE6-CA3DD4F87A1C}" v="2304" dt="2024-12-11T19:55:16.339"/>
    <p1510:client id="{4C7A303E-DBEB-830A-BFF8-C2D01606C325}" v="46" dt="2024-12-11T00:35:27.667"/>
    <p1510:client id="{4D39AA53-8630-4A22-B53E-F656415EE2A3}" v="1236" dt="2024-12-11T19:59:08.169"/>
    <p1510:client id="{51093502-E0E8-13EA-98CD-C03A54016B35}" v="196" dt="2024-12-11T01:38:42.157"/>
    <p1510:client id="{53F04A3D-8B1C-7CA2-3270-B361FF8C4BEA}" v="547" dt="2024-12-11T16:53:43.237"/>
    <p1510:client id="{5576F4B7-9F3D-8CD7-6008-4AF6335C7FB5}" v="374" dt="2024-12-11T19:07:13.224"/>
    <p1510:client id="{55EE5AA7-2A60-4A5E-93C1-24C3D5ED202A}" v="269" dt="2024-12-11T09:21:28.988"/>
    <p1510:client id="{5847928C-D7A8-1668-456B-D09BE1C561FF}" v="241" dt="2024-12-11T19:05:10.437"/>
    <p1510:client id="{5C5A9971-E7DB-5A61-2A7D-B640E7D7F85B}" v="229" dt="2024-12-11T18:15:19.447"/>
    <p1510:client id="{6ED59CC1-A047-495E-6277-DEAF0627A716}" v="769" dt="2024-12-11T18:48:05.504"/>
    <p1510:client id="{7C66BB96-73A8-4C29-867D-5EBEA918F62B}" v="53" dt="2024-12-11T17:17:48.843"/>
    <p1510:client id="{8F29EBB0-FA0D-5ADD-06BE-C25673E0DD91}" v="2010" dt="2024-12-11T15:21:18.063"/>
    <p1510:client id="{95268A8C-0841-EEE6-AE09-528853BBCACD}" v="566" dt="2024-12-11T17:53:38.570"/>
    <p1510:client id="{9D696EA0-8A0F-474A-BE75-6B4F25D658C9}" v="399" dt="2024-12-11T20:02:03.845"/>
    <p1510:client id="{A52EA4AA-4EFF-E037-0143-D0A610C0A75D}" v="30" dt="2024-12-11T16:22:35.304"/>
    <p1510:client id="{A88E5420-4EF2-416B-92FC-D412376055D8}" v="225" dt="2024-12-11T19:15:59.982"/>
    <p1510:client id="{AD8D0A17-8B17-738B-3976-5F51EAC485F3}" v="4763" dt="2024-12-11T18:25:31.027"/>
    <p1510:client id="{AF1ED501-2F00-D2AE-24FD-F1FDF2177E67}" v="545" dt="2024-12-11T11:55:37.643"/>
    <p1510:client id="{C0292FC7-E806-43D9-AC39-8E3DDA830FB7}" v="310" dt="2024-12-11T19:22:38.507"/>
    <p1510:client id="{D569AAA2-335E-433A-B4C9-4570D0AEB798}" v="134" dt="2024-12-10T20:32:15.111"/>
    <p1510:client id="{DC0D9659-29D6-4D34-394D-D1642FFEC7FC}" v="11" dt="2024-12-10T23:09:19.462"/>
    <p1510:client id="{E68C9624-69BA-5532-F143-4A01549B0D68}" v="75" dt="2024-12-10T21:10:26.609"/>
    <p1510:client id="{E8C0F900-1CC8-8B04-328A-CC001A1CD58C}" v="554" dt="2024-12-11T01:34:53.708"/>
    <p1510:client id="{E915670C-EAFB-F125-83EB-E6F5BCDAC1E8}" v="198" dt="2024-12-11T20:57:04.563"/>
    <p1510:client id="{F15C3C2F-BD61-E821-1ACF-FD127A07203D}" v="1525" dt="2024-12-11T18:47:32.191"/>
    <p1510:client id="{F3E02EBB-FE3F-4FF8-A966-F40F1D838E87}" v="608" dt="2024-12-11T02:46:51.8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F5225E-C8B5-4F09-A070-1C6218573E22}" type="doc">
      <dgm:prSet loTypeId="urn:microsoft.com/office/officeart/2005/8/layout/hierarchy1" loCatId="hierarchy" qsTypeId="urn:microsoft.com/office/officeart/2005/8/quickstyle/simple2" qsCatId="simple" csTypeId="urn:microsoft.com/office/officeart/2005/8/colors/accent0_2" csCatId="mainScheme" phldr="1"/>
      <dgm:spPr/>
      <dgm:t>
        <a:bodyPr/>
        <a:lstStyle/>
        <a:p>
          <a:endParaRPr lang="en-US"/>
        </a:p>
      </dgm:t>
    </dgm:pt>
    <dgm:pt modelId="{5CABD538-1F16-44D4-9702-647987D53894}">
      <dgm:prSet/>
      <dgm:spPr/>
      <dgm:t>
        <a:bodyPr/>
        <a:lstStyle/>
        <a:p>
          <a:pPr rtl="0"/>
          <a:r>
            <a:rPr lang="en-AU" b="0" baseline="0">
              <a:latin typeface="Franklin Gothic Demi Cond" panose="020B0706030402020204"/>
            </a:rPr>
            <a:t>Research</a:t>
          </a:r>
          <a:endParaRPr lang="en-US" b="0"/>
        </a:p>
      </dgm:t>
    </dgm:pt>
    <dgm:pt modelId="{8163D06C-8600-44FE-872B-1DECC2425A2D}" type="parTrans" cxnId="{EE0DF91A-AE62-41EA-A52E-19599962A0D8}">
      <dgm:prSet/>
      <dgm:spPr/>
      <dgm:t>
        <a:bodyPr/>
        <a:lstStyle/>
        <a:p>
          <a:endParaRPr lang="en-US"/>
        </a:p>
      </dgm:t>
    </dgm:pt>
    <dgm:pt modelId="{5E4B97A0-C54F-45B0-A708-024A15997385}" type="sibTrans" cxnId="{EE0DF91A-AE62-41EA-A52E-19599962A0D8}">
      <dgm:prSet/>
      <dgm:spPr/>
      <dgm:t>
        <a:bodyPr/>
        <a:lstStyle/>
        <a:p>
          <a:endParaRPr lang="en-US"/>
        </a:p>
      </dgm:t>
    </dgm:pt>
    <dgm:pt modelId="{AF578C77-0870-4F06-B08F-01FF0ABB42B6}">
      <dgm:prSet/>
      <dgm:spPr/>
      <dgm:t>
        <a:bodyPr/>
        <a:lstStyle/>
        <a:p>
          <a:pPr rtl="0"/>
          <a:r>
            <a:rPr lang="en-AU" b="0" baseline="0">
              <a:latin typeface="Franklin Gothic Demi Cond" panose="020B0706030402020204"/>
            </a:rPr>
            <a:t>Design</a:t>
          </a:r>
          <a:endParaRPr lang="en-US" b="0"/>
        </a:p>
      </dgm:t>
    </dgm:pt>
    <dgm:pt modelId="{78239C93-5AEC-4561-8960-1141BCFFE01B}" type="parTrans" cxnId="{31F8EFE1-31C1-49B8-9D64-8097C159F30E}">
      <dgm:prSet/>
      <dgm:spPr/>
      <dgm:t>
        <a:bodyPr/>
        <a:lstStyle/>
        <a:p>
          <a:endParaRPr lang="en-US"/>
        </a:p>
      </dgm:t>
    </dgm:pt>
    <dgm:pt modelId="{5727AEE0-DAFF-41CB-A760-F90CE5BE524D}" type="sibTrans" cxnId="{31F8EFE1-31C1-49B8-9D64-8097C159F30E}">
      <dgm:prSet/>
      <dgm:spPr/>
      <dgm:t>
        <a:bodyPr/>
        <a:lstStyle/>
        <a:p>
          <a:endParaRPr lang="en-US"/>
        </a:p>
      </dgm:t>
    </dgm:pt>
    <dgm:pt modelId="{090A7C0B-98F0-4535-9F07-36E53BFF488A}">
      <dgm:prSet/>
      <dgm:spPr/>
      <dgm:t>
        <a:bodyPr/>
        <a:lstStyle/>
        <a:p>
          <a:pPr rtl="0"/>
          <a:r>
            <a:rPr lang="en-AU" b="0" baseline="0">
              <a:latin typeface="Franklin Gothic Demi Cond" panose="020B0706030402020204"/>
            </a:rPr>
            <a:t>FEA</a:t>
          </a:r>
          <a:endParaRPr lang="en-US" b="0" baseline="0">
            <a:latin typeface="Franklin Gothic Demi Cond" panose="020B0706030402020204"/>
          </a:endParaRPr>
        </a:p>
      </dgm:t>
    </dgm:pt>
    <dgm:pt modelId="{7E1B343D-A093-4315-B9F0-E2459011DEC1}" type="parTrans" cxnId="{C5EB46C7-AB06-4834-B210-56FC7CFC1DEF}">
      <dgm:prSet/>
      <dgm:spPr/>
      <dgm:t>
        <a:bodyPr/>
        <a:lstStyle/>
        <a:p>
          <a:endParaRPr lang="en-US"/>
        </a:p>
      </dgm:t>
    </dgm:pt>
    <dgm:pt modelId="{643AB84A-50A7-4B40-BAC3-4BF613119B24}" type="sibTrans" cxnId="{C5EB46C7-AB06-4834-B210-56FC7CFC1DEF}">
      <dgm:prSet/>
      <dgm:spPr/>
      <dgm:t>
        <a:bodyPr/>
        <a:lstStyle/>
        <a:p>
          <a:endParaRPr lang="en-US"/>
        </a:p>
      </dgm:t>
    </dgm:pt>
    <dgm:pt modelId="{C4ED8276-E38A-4FFE-8D0C-C32BFD90D2A1}">
      <dgm:prSet phldr="0"/>
      <dgm:spPr/>
      <dgm:t>
        <a:bodyPr/>
        <a:lstStyle/>
        <a:p>
          <a:pPr rtl="0"/>
          <a:r>
            <a:rPr lang="en-AU" b="0">
              <a:latin typeface="Franklin Gothic Demi Cond" panose="020B0706030402020204"/>
            </a:rPr>
            <a:t>Cross-validation</a:t>
          </a:r>
          <a:endParaRPr lang="en-AU" b="0"/>
        </a:p>
      </dgm:t>
    </dgm:pt>
    <dgm:pt modelId="{AE69CC82-EC7C-4AB0-A7FA-0BCE4D95FB17}" type="parTrans" cxnId="{5080661A-CDCC-44CC-8D02-04345D8E9B2C}">
      <dgm:prSet/>
      <dgm:spPr/>
      <dgm:t>
        <a:bodyPr/>
        <a:lstStyle/>
        <a:p>
          <a:endParaRPr lang="en-US"/>
        </a:p>
      </dgm:t>
    </dgm:pt>
    <dgm:pt modelId="{F69BDB07-3743-4D39-A74D-F85C624C4378}" type="sibTrans" cxnId="{5080661A-CDCC-44CC-8D02-04345D8E9B2C}">
      <dgm:prSet/>
      <dgm:spPr/>
      <dgm:t>
        <a:bodyPr/>
        <a:lstStyle/>
        <a:p>
          <a:endParaRPr lang="en-US"/>
        </a:p>
      </dgm:t>
    </dgm:pt>
    <dgm:pt modelId="{DDEC8D2C-3549-4141-8F2C-84CDCD5F2C20}" type="pres">
      <dgm:prSet presAssocID="{1EF5225E-C8B5-4F09-A070-1C6218573E22}" presName="hierChild1" presStyleCnt="0">
        <dgm:presLayoutVars>
          <dgm:chPref val="1"/>
          <dgm:dir/>
          <dgm:animOne val="branch"/>
          <dgm:animLvl val="lvl"/>
          <dgm:resizeHandles/>
        </dgm:presLayoutVars>
      </dgm:prSet>
      <dgm:spPr/>
    </dgm:pt>
    <dgm:pt modelId="{BDC38871-C64E-4033-847C-D74BCB0F8B5B}" type="pres">
      <dgm:prSet presAssocID="{5CABD538-1F16-44D4-9702-647987D53894}" presName="hierRoot1" presStyleCnt="0"/>
      <dgm:spPr/>
    </dgm:pt>
    <dgm:pt modelId="{724AFC72-BF0C-42D8-8FB8-DF9A33D8C644}" type="pres">
      <dgm:prSet presAssocID="{5CABD538-1F16-44D4-9702-647987D53894}" presName="composite" presStyleCnt="0"/>
      <dgm:spPr/>
    </dgm:pt>
    <dgm:pt modelId="{F6027824-E37D-4DC1-AFB0-6768B68515A3}" type="pres">
      <dgm:prSet presAssocID="{5CABD538-1F16-44D4-9702-647987D53894}" presName="background" presStyleLbl="node0" presStyleIdx="0" presStyleCnt="4"/>
      <dgm:spPr/>
    </dgm:pt>
    <dgm:pt modelId="{F4E4DD64-50BF-48C6-BC95-1F6811C1C456}" type="pres">
      <dgm:prSet presAssocID="{5CABD538-1F16-44D4-9702-647987D53894}" presName="text" presStyleLbl="fgAcc0" presStyleIdx="0" presStyleCnt="4">
        <dgm:presLayoutVars>
          <dgm:chPref val="3"/>
        </dgm:presLayoutVars>
      </dgm:prSet>
      <dgm:spPr/>
    </dgm:pt>
    <dgm:pt modelId="{DD29999A-E22A-466B-B61D-1F01D70F606A}" type="pres">
      <dgm:prSet presAssocID="{5CABD538-1F16-44D4-9702-647987D53894}" presName="hierChild2" presStyleCnt="0"/>
      <dgm:spPr/>
    </dgm:pt>
    <dgm:pt modelId="{B2B940DA-6575-4990-9B2D-C983CC32F1D1}" type="pres">
      <dgm:prSet presAssocID="{AF578C77-0870-4F06-B08F-01FF0ABB42B6}" presName="hierRoot1" presStyleCnt="0"/>
      <dgm:spPr/>
    </dgm:pt>
    <dgm:pt modelId="{3B8EC495-340F-43FE-9AB0-D98353DC01C8}" type="pres">
      <dgm:prSet presAssocID="{AF578C77-0870-4F06-B08F-01FF0ABB42B6}" presName="composite" presStyleCnt="0"/>
      <dgm:spPr/>
    </dgm:pt>
    <dgm:pt modelId="{21F3ADAF-D7AF-436B-A970-4041FAA981E3}" type="pres">
      <dgm:prSet presAssocID="{AF578C77-0870-4F06-B08F-01FF0ABB42B6}" presName="background" presStyleLbl="node0" presStyleIdx="1" presStyleCnt="4"/>
      <dgm:spPr/>
    </dgm:pt>
    <dgm:pt modelId="{8505996C-0E5A-4EBC-9A42-375AEB1E53E1}" type="pres">
      <dgm:prSet presAssocID="{AF578C77-0870-4F06-B08F-01FF0ABB42B6}" presName="text" presStyleLbl="fgAcc0" presStyleIdx="1" presStyleCnt="4">
        <dgm:presLayoutVars>
          <dgm:chPref val="3"/>
        </dgm:presLayoutVars>
      </dgm:prSet>
      <dgm:spPr/>
    </dgm:pt>
    <dgm:pt modelId="{29053619-98F0-441A-B290-896CFF0E0F3E}" type="pres">
      <dgm:prSet presAssocID="{AF578C77-0870-4F06-B08F-01FF0ABB42B6}" presName="hierChild2" presStyleCnt="0"/>
      <dgm:spPr/>
    </dgm:pt>
    <dgm:pt modelId="{27565257-D59A-4CF8-9F1C-3742A80B0C5C}" type="pres">
      <dgm:prSet presAssocID="{090A7C0B-98F0-4535-9F07-36E53BFF488A}" presName="hierRoot1" presStyleCnt="0"/>
      <dgm:spPr/>
    </dgm:pt>
    <dgm:pt modelId="{E02EE385-BDD5-4FFF-852C-7EAD3EA383DE}" type="pres">
      <dgm:prSet presAssocID="{090A7C0B-98F0-4535-9F07-36E53BFF488A}" presName="composite" presStyleCnt="0"/>
      <dgm:spPr/>
    </dgm:pt>
    <dgm:pt modelId="{71B819D8-A6C0-416E-86A6-E55B59B257D6}" type="pres">
      <dgm:prSet presAssocID="{090A7C0B-98F0-4535-9F07-36E53BFF488A}" presName="background" presStyleLbl="node0" presStyleIdx="2" presStyleCnt="4"/>
      <dgm:spPr/>
    </dgm:pt>
    <dgm:pt modelId="{E3087697-C9D3-4E27-8699-EC21AD3EB2CB}" type="pres">
      <dgm:prSet presAssocID="{090A7C0B-98F0-4535-9F07-36E53BFF488A}" presName="text" presStyleLbl="fgAcc0" presStyleIdx="2" presStyleCnt="4">
        <dgm:presLayoutVars>
          <dgm:chPref val="3"/>
        </dgm:presLayoutVars>
      </dgm:prSet>
      <dgm:spPr/>
    </dgm:pt>
    <dgm:pt modelId="{2B812142-07ED-4CE2-A6B1-1D9B35930F86}" type="pres">
      <dgm:prSet presAssocID="{090A7C0B-98F0-4535-9F07-36E53BFF488A}" presName="hierChild2" presStyleCnt="0"/>
      <dgm:spPr/>
    </dgm:pt>
    <dgm:pt modelId="{5A03CAFF-678C-4216-8364-C6FA0217B8C1}" type="pres">
      <dgm:prSet presAssocID="{C4ED8276-E38A-4FFE-8D0C-C32BFD90D2A1}" presName="hierRoot1" presStyleCnt="0"/>
      <dgm:spPr/>
    </dgm:pt>
    <dgm:pt modelId="{B113D4CB-96AF-4CDD-8FD0-BE730B3BCBA3}" type="pres">
      <dgm:prSet presAssocID="{C4ED8276-E38A-4FFE-8D0C-C32BFD90D2A1}" presName="composite" presStyleCnt="0"/>
      <dgm:spPr/>
    </dgm:pt>
    <dgm:pt modelId="{40E5FCB2-BE66-4AEC-80B9-4600DE2693CB}" type="pres">
      <dgm:prSet presAssocID="{C4ED8276-E38A-4FFE-8D0C-C32BFD90D2A1}" presName="background" presStyleLbl="node0" presStyleIdx="3" presStyleCnt="4"/>
      <dgm:spPr/>
    </dgm:pt>
    <dgm:pt modelId="{758F3FCE-F978-4DFE-A35C-7E8CEFDFD7BD}" type="pres">
      <dgm:prSet presAssocID="{C4ED8276-E38A-4FFE-8D0C-C32BFD90D2A1}" presName="text" presStyleLbl="fgAcc0" presStyleIdx="3" presStyleCnt="4">
        <dgm:presLayoutVars>
          <dgm:chPref val="3"/>
        </dgm:presLayoutVars>
      </dgm:prSet>
      <dgm:spPr/>
    </dgm:pt>
    <dgm:pt modelId="{FFED315B-0B5C-4B36-8D91-6073C8E3EA64}" type="pres">
      <dgm:prSet presAssocID="{C4ED8276-E38A-4FFE-8D0C-C32BFD90D2A1}" presName="hierChild2" presStyleCnt="0"/>
      <dgm:spPr/>
    </dgm:pt>
  </dgm:ptLst>
  <dgm:cxnLst>
    <dgm:cxn modelId="{F30D4C01-5925-4A96-ABC0-EEF37529CC0C}" type="presOf" srcId="{090A7C0B-98F0-4535-9F07-36E53BFF488A}" destId="{E3087697-C9D3-4E27-8699-EC21AD3EB2CB}" srcOrd="0" destOrd="0" presId="urn:microsoft.com/office/officeart/2005/8/layout/hierarchy1"/>
    <dgm:cxn modelId="{5080661A-CDCC-44CC-8D02-04345D8E9B2C}" srcId="{1EF5225E-C8B5-4F09-A070-1C6218573E22}" destId="{C4ED8276-E38A-4FFE-8D0C-C32BFD90D2A1}" srcOrd="3" destOrd="0" parTransId="{AE69CC82-EC7C-4AB0-A7FA-0BCE4D95FB17}" sibTransId="{F69BDB07-3743-4D39-A74D-F85C624C4378}"/>
    <dgm:cxn modelId="{EE0DF91A-AE62-41EA-A52E-19599962A0D8}" srcId="{1EF5225E-C8B5-4F09-A070-1C6218573E22}" destId="{5CABD538-1F16-44D4-9702-647987D53894}" srcOrd="0" destOrd="0" parTransId="{8163D06C-8600-44FE-872B-1DECC2425A2D}" sibTransId="{5E4B97A0-C54F-45B0-A708-024A15997385}"/>
    <dgm:cxn modelId="{100AC21E-6D94-4CE7-9E30-6C8438CA3003}" type="presOf" srcId="{AF578C77-0870-4F06-B08F-01FF0ABB42B6}" destId="{8505996C-0E5A-4EBC-9A42-375AEB1E53E1}" srcOrd="0" destOrd="0" presId="urn:microsoft.com/office/officeart/2005/8/layout/hierarchy1"/>
    <dgm:cxn modelId="{23FCFC6F-D45F-4BB6-8727-CCD5A169606C}" type="presOf" srcId="{5CABD538-1F16-44D4-9702-647987D53894}" destId="{F4E4DD64-50BF-48C6-BC95-1F6811C1C456}" srcOrd="0" destOrd="0" presId="urn:microsoft.com/office/officeart/2005/8/layout/hierarchy1"/>
    <dgm:cxn modelId="{15BC9285-E3BE-4BB3-8C9D-CAD83D82F91A}" type="presOf" srcId="{1EF5225E-C8B5-4F09-A070-1C6218573E22}" destId="{DDEC8D2C-3549-4141-8F2C-84CDCD5F2C20}" srcOrd="0" destOrd="0" presId="urn:microsoft.com/office/officeart/2005/8/layout/hierarchy1"/>
    <dgm:cxn modelId="{C5EB46C7-AB06-4834-B210-56FC7CFC1DEF}" srcId="{1EF5225E-C8B5-4F09-A070-1C6218573E22}" destId="{090A7C0B-98F0-4535-9F07-36E53BFF488A}" srcOrd="2" destOrd="0" parTransId="{7E1B343D-A093-4315-B9F0-E2459011DEC1}" sibTransId="{643AB84A-50A7-4B40-BAC3-4BF613119B24}"/>
    <dgm:cxn modelId="{DD1123DE-BFCA-49DA-A7CD-AFFB4DA1B0F5}" type="presOf" srcId="{C4ED8276-E38A-4FFE-8D0C-C32BFD90D2A1}" destId="{758F3FCE-F978-4DFE-A35C-7E8CEFDFD7BD}" srcOrd="0" destOrd="0" presId="urn:microsoft.com/office/officeart/2005/8/layout/hierarchy1"/>
    <dgm:cxn modelId="{31F8EFE1-31C1-49B8-9D64-8097C159F30E}" srcId="{1EF5225E-C8B5-4F09-A070-1C6218573E22}" destId="{AF578C77-0870-4F06-B08F-01FF0ABB42B6}" srcOrd="1" destOrd="0" parTransId="{78239C93-5AEC-4561-8960-1141BCFFE01B}" sibTransId="{5727AEE0-DAFF-41CB-A760-F90CE5BE524D}"/>
    <dgm:cxn modelId="{AB139349-5C7D-43DA-9CA3-690D576B4BF1}" type="presParOf" srcId="{DDEC8D2C-3549-4141-8F2C-84CDCD5F2C20}" destId="{BDC38871-C64E-4033-847C-D74BCB0F8B5B}" srcOrd="0" destOrd="0" presId="urn:microsoft.com/office/officeart/2005/8/layout/hierarchy1"/>
    <dgm:cxn modelId="{4635FFA8-B5A3-48DB-BDDC-3C18A20A0FC0}" type="presParOf" srcId="{BDC38871-C64E-4033-847C-D74BCB0F8B5B}" destId="{724AFC72-BF0C-42D8-8FB8-DF9A33D8C644}" srcOrd="0" destOrd="0" presId="urn:microsoft.com/office/officeart/2005/8/layout/hierarchy1"/>
    <dgm:cxn modelId="{81CACF52-9082-43A2-B13F-46F706522AD7}" type="presParOf" srcId="{724AFC72-BF0C-42D8-8FB8-DF9A33D8C644}" destId="{F6027824-E37D-4DC1-AFB0-6768B68515A3}" srcOrd="0" destOrd="0" presId="urn:microsoft.com/office/officeart/2005/8/layout/hierarchy1"/>
    <dgm:cxn modelId="{4BF13610-3467-4842-8266-D305D99BF48A}" type="presParOf" srcId="{724AFC72-BF0C-42D8-8FB8-DF9A33D8C644}" destId="{F4E4DD64-50BF-48C6-BC95-1F6811C1C456}" srcOrd="1" destOrd="0" presId="urn:microsoft.com/office/officeart/2005/8/layout/hierarchy1"/>
    <dgm:cxn modelId="{0B56F625-4907-4A84-AFE2-31A618F98873}" type="presParOf" srcId="{BDC38871-C64E-4033-847C-D74BCB0F8B5B}" destId="{DD29999A-E22A-466B-B61D-1F01D70F606A}" srcOrd="1" destOrd="0" presId="urn:microsoft.com/office/officeart/2005/8/layout/hierarchy1"/>
    <dgm:cxn modelId="{83657F26-8718-4007-A7F1-F6613AD2E2F8}" type="presParOf" srcId="{DDEC8D2C-3549-4141-8F2C-84CDCD5F2C20}" destId="{B2B940DA-6575-4990-9B2D-C983CC32F1D1}" srcOrd="1" destOrd="0" presId="urn:microsoft.com/office/officeart/2005/8/layout/hierarchy1"/>
    <dgm:cxn modelId="{B49D9B56-AE3B-4285-9434-C8CDD845E544}" type="presParOf" srcId="{B2B940DA-6575-4990-9B2D-C983CC32F1D1}" destId="{3B8EC495-340F-43FE-9AB0-D98353DC01C8}" srcOrd="0" destOrd="0" presId="urn:microsoft.com/office/officeart/2005/8/layout/hierarchy1"/>
    <dgm:cxn modelId="{8E57935B-E40E-4262-8D27-483DDB49EAB7}" type="presParOf" srcId="{3B8EC495-340F-43FE-9AB0-D98353DC01C8}" destId="{21F3ADAF-D7AF-436B-A970-4041FAA981E3}" srcOrd="0" destOrd="0" presId="urn:microsoft.com/office/officeart/2005/8/layout/hierarchy1"/>
    <dgm:cxn modelId="{A00D1C49-9108-4907-BB87-327EEE7E22AF}" type="presParOf" srcId="{3B8EC495-340F-43FE-9AB0-D98353DC01C8}" destId="{8505996C-0E5A-4EBC-9A42-375AEB1E53E1}" srcOrd="1" destOrd="0" presId="urn:microsoft.com/office/officeart/2005/8/layout/hierarchy1"/>
    <dgm:cxn modelId="{DFC9D4DE-EE48-4CE8-8B45-FB7BD34FC118}" type="presParOf" srcId="{B2B940DA-6575-4990-9B2D-C983CC32F1D1}" destId="{29053619-98F0-441A-B290-896CFF0E0F3E}" srcOrd="1" destOrd="0" presId="urn:microsoft.com/office/officeart/2005/8/layout/hierarchy1"/>
    <dgm:cxn modelId="{F094FBDA-77E3-460E-90A7-A3A85E8A1750}" type="presParOf" srcId="{DDEC8D2C-3549-4141-8F2C-84CDCD5F2C20}" destId="{27565257-D59A-4CF8-9F1C-3742A80B0C5C}" srcOrd="2" destOrd="0" presId="urn:microsoft.com/office/officeart/2005/8/layout/hierarchy1"/>
    <dgm:cxn modelId="{140AE047-CA0E-4604-9648-0DB9F0476F51}" type="presParOf" srcId="{27565257-D59A-4CF8-9F1C-3742A80B0C5C}" destId="{E02EE385-BDD5-4FFF-852C-7EAD3EA383DE}" srcOrd="0" destOrd="0" presId="urn:microsoft.com/office/officeart/2005/8/layout/hierarchy1"/>
    <dgm:cxn modelId="{8D1DCFAC-64FC-47F3-AEBC-0C49EE0BEE0A}" type="presParOf" srcId="{E02EE385-BDD5-4FFF-852C-7EAD3EA383DE}" destId="{71B819D8-A6C0-416E-86A6-E55B59B257D6}" srcOrd="0" destOrd="0" presId="urn:microsoft.com/office/officeart/2005/8/layout/hierarchy1"/>
    <dgm:cxn modelId="{A9DCDBE8-DF78-4FC4-AD75-6A16FD8AA594}" type="presParOf" srcId="{E02EE385-BDD5-4FFF-852C-7EAD3EA383DE}" destId="{E3087697-C9D3-4E27-8699-EC21AD3EB2CB}" srcOrd="1" destOrd="0" presId="urn:microsoft.com/office/officeart/2005/8/layout/hierarchy1"/>
    <dgm:cxn modelId="{291E4BC7-055F-4830-9896-83760DEF6E3F}" type="presParOf" srcId="{27565257-D59A-4CF8-9F1C-3742A80B0C5C}" destId="{2B812142-07ED-4CE2-A6B1-1D9B35930F86}" srcOrd="1" destOrd="0" presId="urn:microsoft.com/office/officeart/2005/8/layout/hierarchy1"/>
    <dgm:cxn modelId="{A84F33CD-4787-421E-BAAC-2727EB034CD4}" type="presParOf" srcId="{DDEC8D2C-3549-4141-8F2C-84CDCD5F2C20}" destId="{5A03CAFF-678C-4216-8364-C6FA0217B8C1}" srcOrd="3" destOrd="0" presId="urn:microsoft.com/office/officeart/2005/8/layout/hierarchy1"/>
    <dgm:cxn modelId="{7CAF268F-EF4B-4813-930E-336B867E3DD5}" type="presParOf" srcId="{5A03CAFF-678C-4216-8364-C6FA0217B8C1}" destId="{B113D4CB-96AF-4CDD-8FD0-BE730B3BCBA3}" srcOrd="0" destOrd="0" presId="urn:microsoft.com/office/officeart/2005/8/layout/hierarchy1"/>
    <dgm:cxn modelId="{7C6F407C-C50C-4E35-935A-F025175DE157}" type="presParOf" srcId="{B113D4CB-96AF-4CDD-8FD0-BE730B3BCBA3}" destId="{40E5FCB2-BE66-4AEC-80B9-4600DE2693CB}" srcOrd="0" destOrd="0" presId="urn:microsoft.com/office/officeart/2005/8/layout/hierarchy1"/>
    <dgm:cxn modelId="{D6EBE441-3B67-4315-BA7E-556B902BA4FF}" type="presParOf" srcId="{B113D4CB-96AF-4CDD-8FD0-BE730B3BCBA3}" destId="{758F3FCE-F978-4DFE-A35C-7E8CEFDFD7BD}" srcOrd="1" destOrd="0" presId="urn:microsoft.com/office/officeart/2005/8/layout/hierarchy1"/>
    <dgm:cxn modelId="{BFA460BC-76F2-45F7-B8E7-FA6842275D48}" type="presParOf" srcId="{5A03CAFF-678C-4216-8364-C6FA0217B8C1}" destId="{FFED315B-0B5C-4B36-8D91-6073C8E3EA64}"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F5225E-C8B5-4F09-A070-1C6218573E22}" type="doc">
      <dgm:prSet loTypeId="urn:microsoft.com/office/officeart/2005/8/layout/hierarchy1" loCatId="hierarchy" qsTypeId="urn:microsoft.com/office/officeart/2005/8/quickstyle/simple2" qsCatId="simple" csTypeId="urn:microsoft.com/office/officeart/2005/8/colors/accent0_2" csCatId="mainScheme" phldr="1"/>
      <dgm:spPr/>
      <dgm:t>
        <a:bodyPr/>
        <a:lstStyle/>
        <a:p>
          <a:endParaRPr lang="en-US"/>
        </a:p>
      </dgm:t>
    </dgm:pt>
    <dgm:pt modelId="{5CABD538-1F16-44D4-9702-647987D53894}">
      <dgm:prSet phldr="0"/>
      <dgm:spPr/>
      <dgm:t>
        <a:bodyPr/>
        <a:lstStyle/>
        <a:p>
          <a:pPr rtl="0"/>
          <a:r>
            <a:rPr lang="en-AU" b="0">
              <a:latin typeface="Franklin Gothic Demi Cond" panose="020B0706030402020204"/>
            </a:rPr>
            <a:t>Aerodynamics</a:t>
          </a:r>
          <a:endParaRPr lang="en-AU" b="0"/>
        </a:p>
      </dgm:t>
    </dgm:pt>
    <dgm:pt modelId="{8163D06C-8600-44FE-872B-1DECC2425A2D}" type="parTrans" cxnId="{EE0DF91A-AE62-41EA-A52E-19599962A0D8}">
      <dgm:prSet/>
      <dgm:spPr/>
      <dgm:t>
        <a:bodyPr/>
        <a:lstStyle/>
        <a:p>
          <a:endParaRPr lang="en-US"/>
        </a:p>
      </dgm:t>
    </dgm:pt>
    <dgm:pt modelId="{5E4B97A0-C54F-45B0-A708-024A15997385}" type="sibTrans" cxnId="{EE0DF91A-AE62-41EA-A52E-19599962A0D8}">
      <dgm:prSet/>
      <dgm:spPr/>
      <dgm:t>
        <a:bodyPr/>
        <a:lstStyle/>
        <a:p>
          <a:endParaRPr lang="en-US"/>
        </a:p>
      </dgm:t>
    </dgm:pt>
    <dgm:pt modelId="{AF578C77-0870-4F06-B08F-01FF0ABB42B6}">
      <dgm:prSet/>
      <dgm:spPr/>
      <dgm:t>
        <a:bodyPr/>
        <a:lstStyle/>
        <a:p>
          <a:pPr rtl="0"/>
          <a:r>
            <a:rPr lang="en-AU" b="0" baseline="0">
              <a:latin typeface="Franklin Gothic Demi Cond" panose="020B0706030402020204"/>
            </a:rPr>
            <a:t>Structure</a:t>
          </a:r>
          <a:endParaRPr lang="en-US" b="0"/>
        </a:p>
      </dgm:t>
    </dgm:pt>
    <dgm:pt modelId="{78239C93-5AEC-4561-8960-1141BCFFE01B}" type="parTrans" cxnId="{31F8EFE1-31C1-49B8-9D64-8097C159F30E}">
      <dgm:prSet/>
      <dgm:spPr/>
      <dgm:t>
        <a:bodyPr/>
        <a:lstStyle/>
        <a:p>
          <a:endParaRPr lang="en-US"/>
        </a:p>
      </dgm:t>
    </dgm:pt>
    <dgm:pt modelId="{5727AEE0-DAFF-41CB-A760-F90CE5BE524D}" type="sibTrans" cxnId="{31F8EFE1-31C1-49B8-9D64-8097C159F30E}">
      <dgm:prSet/>
      <dgm:spPr/>
      <dgm:t>
        <a:bodyPr/>
        <a:lstStyle/>
        <a:p>
          <a:endParaRPr lang="en-US"/>
        </a:p>
      </dgm:t>
    </dgm:pt>
    <dgm:pt modelId="{090A7C0B-98F0-4535-9F07-36E53BFF488A}">
      <dgm:prSet phldr="0"/>
      <dgm:spPr/>
      <dgm:t>
        <a:bodyPr/>
        <a:lstStyle/>
        <a:p>
          <a:pPr rtl="0"/>
          <a:r>
            <a:rPr lang="en-AU" b="0" baseline="0">
              <a:latin typeface="Franklin Gothic Demi Cond" panose="020B0706030402020204"/>
            </a:rPr>
            <a:t>Control Systems</a:t>
          </a:r>
        </a:p>
      </dgm:t>
    </dgm:pt>
    <dgm:pt modelId="{7E1B343D-A093-4315-B9F0-E2459011DEC1}" type="parTrans" cxnId="{C5EB46C7-AB06-4834-B210-56FC7CFC1DEF}">
      <dgm:prSet/>
      <dgm:spPr/>
      <dgm:t>
        <a:bodyPr/>
        <a:lstStyle/>
        <a:p>
          <a:endParaRPr lang="en-US"/>
        </a:p>
      </dgm:t>
    </dgm:pt>
    <dgm:pt modelId="{643AB84A-50A7-4B40-BAC3-4BF613119B24}" type="sibTrans" cxnId="{C5EB46C7-AB06-4834-B210-56FC7CFC1DEF}">
      <dgm:prSet/>
      <dgm:spPr/>
      <dgm:t>
        <a:bodyPr/>
        <a:lstStyle/>
        <a:p>
          <a:endParaRPr lang="en-US"/>
        </a:p>
      </dgm:t>
    </dgm:pt>
    <dgm:pt modelId="{DDEC8D2C-3549-4141-8F2C-84CDCD5F2C20}" type="pres">
      <dgm:prSet presAssocID="{1EF5225E-C8B5-4F09-A070-1C6218573E22}" presName="hierChild1" presStyleCnt="0">
        <dgm:presLayoutVars>
          <dgm:chPref val="1"/>
          <dgm:dir/>
          <dgm:animOne val="branch"/>
          <dgm:animLvl val="lvl"/>
          <dgm:resizeHandles/>
        </dgm:presLayoutVars>
      </dgm:prSet>
      <dgm:spPr/>
    </dgm:pt>
    <dgm:pt modelId="{BDC38871-C64E-4033-847C-D74BCB0F8B5B}" type="pres">
      <dgm:prSet presAssocID="{5CABD538-1F16-44D4-9702-647987D53894}" presName="hierRoot1" presStyleCnt="0"/>
      <dgm:spPr/>
    </dgm:pt>
    <dgm:pt modelId="{724AFC72-BF0C-42D8-8FB8-DF9A33D8C644}" type="pres">
      <dgm:prSet presAssocID="{5CABD538-1F16-44D4-9702-647987D53894}" presName="composite" presStyleCnt="0"/>
      <dgm:spPr/>
    </dgm:pt>
    <dgm:pt modelId="{F6027824-E37D-4DC1-AFB0-6768B68515A3}" type="pres">
      <dgm:prSet presAssocID="{5CABD538-1F16-44D4-9702-647987D53894}" presName="background" presStyleLbl="node0" presStyleIdx="0" presStyleCnt="3"/>
      <dgm:spPr/>
    </dgm:pt>
    <dgm:pt modelId="{F4E4DD64-50BF-48C6-BC95-1F6811C1C456}" type="pres">
      <dgm:prSet presAssocID="{5CABD538-1F16-44D4-9702-647987D53894}" presName="text" presStyleLbl="fgAcc0" presStyleIdx="0" presStyleCnt="3">
        <dgm:presLayoutVars>
          <dgm:chPref val="3"/>
        </dgm:presLayoutVars>
      </dgm:prSet>
      <dgm:spPr/>
    </dgm:pt>
    <dgm:pt modelId="{DD29999A-E22A-466B-B61D-1F01D70F606A}" type="pres">
      <dgm:prSet presAssocID="{5CABD538-1F16-44D4-9702-647987D53894}" presName="hierChild2" presStyleCnt="0"/>
      <dgm:spPr/>
    </dgm:pt>
    <dgm:pt modelId="{B2B940DA-6575-4990-9B2D-C983CC32F1D1}" type="pres">
      <dgm:prSet presAssocID="{AF578C77-0870-4F06-B08F-01FF0ABB42B6}" presName="hierRoot1" presStyleCnt="0"/>
      <dgm:spPr/>
    </dgm:pt>
    <dgm:pt modelId="{3B8EC495-340F-43FE-9AB0-D98353DC01C8}" type="pres">
      <dgm:prSet presAssocID="{AF578C77-0870-4F06-B08F-01FF0ABB42B6}" presName="composite" presStyleCnt="0"/>
      <dgm:spPr/>
    </dgm:pt>
    <dgm:pt modelId="{21F3ADAF-D7AF-436B-A970-4041FAA981E3}" type="pres">
      <dgm:prSet presAssocID="{AF578C77-0870-4F06-B08F-01FF0ABB42B6}" presName="background" presStyleLbl="node0" presStyleIdx="1" presStyleCnt="3"/>
      <dgm:spPr/>
    </dgm:pt>
    <dgm:pt modelId="{8505996C-0E5A-4EBC-9A42-375AEB1E53E1}" type="pres">
      <dgm:prSet presAssocID="{AF578C77-0870-4F06-B08F-01FF0ABB42B6}" presName="text" presStyleLbl="fgAcc0" presStyleIdx="1" presStyleCnt="3">
        <dgm:presLayoutVars>
          <dgm:chPref val="3"/>
        </dgm:presLayoutVars>
      </dgm:prSet>
      <dgm:spPr/>
    </dgm:pt>
    <dgm:pt modelId="{29053619-98F0-441A-B290-896CFF0E0F3E}" type="pres">
      <dgm:prSet presAssocID="{AF578C77-0870-4F06-B08F-01FF0ABB42B6}" presName="hierChild2" presStyleCnt="0"/>
      <dgm:spPr/>
    </dgm:pt>
    <dgm:pt modelId="{27565257-D59A-4CF8-9F1C-3742A80B0C5C}" type="pres">
      <dgm:prSet presAssocID="{090A7C0B-98F0-4535-9F07-36E53BFF488A}" presName="hierRoot1" presStyleCnt="0"/>
      <dgm:spPr/>
    </dgm:pt>
    <dgm:pt modelId="{E02EE385-BDD5-4FFF-852C-7EAD3EA383DE}" type="pres">
      <dgm:prSet presAssocID="{090A7C0B-98F0-4535-9F07-36E53BFF488A}" presName="composite" presStyleCnt="0"/>
      <dgm:spPr/>
    </dgm:pt>
    <dgm:pt modelId="{71B819D8-A6C0-416E-86A6-E55B59B257D6}" type="pres">
      <dgm:prSet presAssocID="{090A7C0B-98F0-4535-9F07-36E53BFF488A}" presName="background" presStyleLbl="node0" presStyleIdx="2" presStyleCnt="3"/>
      <dgm:spPr/>
    </dgm:pt>
    <dgm:pt modelId="{E3087697-C9D3-4E27-8699-EC21AD3EB2CB}" type="pres">
      <dgm:prSet presAssocID="{090A7C0B-98F0-4535-9F07-36E53BFF488A}" presName="text" presStyleLbl="fgAcc0" presStyleIdx="2" presStyleCnt="3">
        <dgm:presLayoutVars>
          <dgm:chPref val="3"/>
        </dgm:presLayoutVars>
      </dgm:prSet>
      <dgm:spPr/>
    </dgm:pt>
    <dgm:pt modelId="{2B812142-07ED-4CE2-A6B1-1D9B35930F86}" type="pres">
      <dgm:prSet presAssocID="{090A7C0B-98F0-4535-9F07-36E53BFF488A}" presName="hierChild2" presStyleCnt="0"/>
      <dgm:spPr/>
    </dgm:pt>
  </dgm:ptLst>
  <dgm:cxnLst>
    <dgm:cxn modelId="{F30D4C01-5925-4A96-ABC0-EEF37529CC0C}" type="presOf" srcId="{090A7C0B-98F0-4535-9F07-36E53BFF488A}" destId="{E3087697-C9D3-4E27-8699-EC21AD3EB2CB}" srcOrd="0" destOrd="0" presId="urn:microsoft.com/office/officeart/2005/8/layout/hierarchy1"/>
    <dgm:cxn modelId="{EE0DF91A-AE62-41EA-A52E-19599962A0D8}" srcId="{1EF5225E-C8B5-4F09-A070-1C6218573E22}" destId="{5CABD538-1F16-44D4-9702-647987D53894}" srcOrd="0" destOrd="0" parTransId="{8163D06C-8600-44FE-872B-1DECC2425A2D}" sibTransId="{5E4B97A0-C54F-45B0-A708-024A15997385}"/>
    <dgm:cxn modelId="{100AC21E-6D94-4CE7-9E30-6C8438CA3003}" type="presOf" srcId="{AF578C77-0870-4F06-B08F-01FF0ABB42B6}" destId="{8505996C-0E5A-4EBC-9A42-375AEB1E53E1}" srcOrd="0" destOrd="0" presId="urn:microsoft.com/office/officeart/2005/8/layout/hierarchy1"/>
    <dgm:cxn modelId="{23FCFC6F-D45F-4BB6-8727-CCD5A169606C}" type="presOf" srcId="{5CABD538-1F16-44D4-9702-647987D53894}" destId="{F4E4DD64-50BF-48C6-BC95-1F6811C1C456}" srcOrd="0" destOrd="0" presId="urn:microsoft.com/office/officeart/2005/8/layout/hierarchy1"/>
    <dgm:cxn modelId="{15BC9285-E3BE-4BB3-8C9D-CAD83D82F91A}" type="presOf" srcId="{1EF5225E-C8B5-4F09-A070-1C6218573E22}" destId="{DDEC8D2C-3549-4141-8F2C-84CDCD5F2C20}" srcOrd="0" destOrd="0" presId="urn:microsoft.com/office/officeart/2005/8/layout/hierarchy1"/>
    <dgm:cxn modelId="{C5EB46C7-AB06-4834-B210-56FC7CFC1DEF}" srcId="{1EF5225E-C8B5-4F09-A070-1C6218573E22}" destId="{090A7C0B-98F0-4535-9F07-36E53BFF488A}" srcOrd="2" destOrd="0" parTransId="{7E1B343D-A093-4315-B9F0-E2459011DEC1}" sibTransId="{643AB84A-50A7-4B40-BAC3-4BF613119B24}"/>
    <dgm:cxn modelId="{31F8EFE1-31C1-49B8-9D64-8097C159F30E}" srcId="{1EF5225E-C8B5-4F09-A070-1C6218573E22}" destId="{AF578C77-0870-4F06-B08F-01FF0ABB42B6}" srcOrd="1" destOrd="0" parTransId="{78239C93-5AEC-4561-8960-1141BCFFE01B}" sibTransId="{5727AEE0-DAFF-41CB-A760-F90CE5BE524D}"/>
    <dgm:cxn modelId="{AB139349-5C7D-43DA-9CA3-690D576B4BF1}" type="presParOf" srcId="{DDEC8D2C-3549-4141-8F2C-84CDCD5F2C20}" destId="{BDC38871-C64E-4033-847C-D74BCB0F8B5B}" srcOrd="0" destOrd="0" presId="urn:microsoft.com/office/officeart/2005/8/layout/hierarchy1"/>
    <dgm:cxn modelId="{4635FFA8-B5A3-48DB-BDDC-3C18A20A0FC0}" type="presParOf" srcId="{BDC38871-C64E-4033-847C-D74BCB0F8B5B}" destId="{724AFC72-BF0C-42D8-8FB8-DF9A33D8C644}" srcOrd="0" destOrd="0" presId="urn:microsoft.com/office/officeart/2005/8/layout/hierarchy1"/>
    <dgm:cxn modelId="{81CACF52-9082-43A2-B13F-46F706522AD7}" type="presParOf" srcId="{724AFC72-BF0C-42D8-8FB8-DF9A33D8C644}" destId="{F6027824-E37D-4DC1-AFB0-6768B68515A3}" srcOrd="0" destOrd="0" presId="urn:microsoft.com/office/officeart/2005/8/layout/hierarchy1"/>
    <dgm:cxn modelId="{4BF13610-3467-4842-8266-D305D99BF48A}" type="presParOf" srcId="{724AFC72-BF0C-42D8-8FB8-DF9A33D8C644}" destId="{F4E4DD64-50BF-48C6-BC95-1F6811C1C456}" srcOrd="1" destOrd="0" presId="urn:microsoft.com/office/officeart/2005/8/layout/hierarchy1"/>
    <dgm:cxn modelId="{0B56F625-4907-4A84-AFE2-31A618F98873}" type="presParOf" srcId="{BDC38871-C64E-4033-847C-D74BCB0F8B5B}" destId="{DD29999A-E22A-466B-B61D-1F01D70F606A}" srcOrd="1" destOrd="0" presId="urn:microsoft.com/office/officeart/2005/8/layout/hierarchy1"/>
    <dgm:cxn modelId="{83657F26-8718-4007-A7F1-F6613AD2E2F8}" type="presParOf" srcId="{DDEC8D2C-3549-4141-8F2C-84CDCD5F2C20}" destId="{B2B940DA-6575-4990-9B2D-C983CC32F1D1}" srcOrd="1" destOrd="0" presId="urn:microsoft.com/office/officeart/2005/8/layout/hierarchy1"/>
    <dgm:cxn modelId="{B49D9B56-AE3B-4285-9434-C8CDD845E544}" type="presParOf" srcId="{B2B940DA-6575-4990-9B2D-C983CC32F1D1}" destId="{3B8EC495-340F-43FE-9AB0-D98353DC01C8}" srcOrd="0" destOrd="0" presId="urn:microsoft.com/office/officeart/2005/8/layout/hierarchy1"/>
    <dgm:cxn modelId="{8E57935B-E40E-4262-8D27-483DDB49EAB7}" type="presParOf" srcId="{3B8EC495-340F-43FE-9AB0-D98353DC01C8}" destId="{21F3ADAF-D7AF-436B-A970-4041FAA981E3}" srcOrd="0" destOrd="0" presId="urn:microsoft.com/office/officeart/2005/8/layout/hierarchy1"/>
    <dgm:cxn modelId="{A00D1C49-9108-4907-BB87-327EEE7E22AF}" type="presParOf" srcId="{3B8EC495-340F-43FE-9AB0-D98353DC01C8}" destId="{8505996C-0E5A-4EBC-9A42-375AEB1E53E1}" srcOrd="1" destOrd="0" presId="urn:microsoft.com/office/officeart/2005/8/layout/hierarchy1"/>
    <dgm:cxn modelId="{DFC9D4DE-EE48-4CE8-8B45-FB7BD34FC118}" type="presParOf" srcId="{B2B940DA-6575-4990-9B2D-C983CC32F1D1}" destId="{29053619-98F0-441A-B290-896CFF0E0F3E}" srcOrd="1" destOrd="0" presId="urn:microsoft.com/office/officeart/2005/8/layout/hierarchy1"/>
    <dgm:cxn modelId="{F094FBDA-77E3-460E-90A7-A3A85E8A1750}" type="presParOf" srcId="{DDEC8D2C-3549-4141-8F2C-84CDCD5F2C20}" destId="{27565257-D59A-4CF8-9F1C-3742A80B0C5C}" srcOrd="2" destOrd="0" presId="urn:microsoft.com/office/officeart/2005/8/layout/hierarchy1"/>
    <dgm:cxn modelId="{140AE047-CA0E-4604-9648-0DB9F0476F51}" type="presParOf" srcId="{27565257-D59A-4CF8-9F1C-3742A80B0C5C}" destId="{E02EE385-BDD5-4FFF-852C-7EAD3EA383DE}" srcOrd="0" destOrd="0" presId="urn:microsoft.com/office/officeart/2005/8/layout/hierarchy1"/>
    <dgm:cxn modelId="{8D1DCFAC-64FC-47F3-AEBC-0C49EE0BEE0A}" type="presParOf" srcId="{E02EE385-BDD5-4FFF-852C-7EAD3EA383DE}" destId="{71B819D8-A6C0-416E-86A6-E55B59B257D6}" srcOrd="0" destOrd="0" presId="urn:microsoft.com/office/officeart/2005/8/layout/hierarchy1"/>
    <dgm:cxn modelId="{A9DCDBE8-DF78-4FC4-AD75-6A16FD8AA594}" type="presParOf" srcId="{E02EE385-BDD5-4FFF-852C-7EAD3EA383DE}" destId="{E3087697-C9D3-4E27-8699-EC21AD3EB2CB}" srcOrd="1" destOrd="0" presId="urn:microsoft.com/office/officeart/2005/8/layout/hierarchy1"/>
    <dgm:cxn modelId="{291E4BC7-055F-4830-9896-83760DEF6E3F}" type="presParOf" srcId="{27565257-D59A-4CF8-9F1C-3742A80B0C5C}" destId="{2B812142-07ED-4CE2-A6B1-1D9B35930F8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027824-E37D-4DC1-AFB0-6768B68515A3}">
      <dsp:nvSpPr>
        <dsp:cNvPr id="0" name=""/>
        <dsp:cNvSpPr/>
      </dsp:nvSpPr>
      <dsp:spPr>
        <a:xfrm>
          <a:off x="3008" y="439081"/>
          <a:ext cx="2148005" cy="1363983"/>
        </a:xfrm>
        <a:prstGeom prst="roundRect">
          <a:avLst>
            <a:gd name="adj" fmla="val 10000"/>
          </a:avLst>
        </a:prstGeom>
        <a:solidFill>
          <a:schemeClr val="lt1">
            <a:hueOff val="0"/>
            <a:satOff val="0"/>
            <a:lumOff val="0"/>
            <a:alphaOff val="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F4E4DD64-50BF-48C6-BC95-1F6811C1C456}">
      <dsp:nvSpPr>
        <dsp:cNvPr id="0" name=""/>
        <dsp:cNvSpPr/>
      </dsp:nvSpPr>
      <dsp:spPr>
        <a:xfrm>
          <a:off x="241675" y="665815"/>
          <a:ext cx="2148005" cy="1363983"/>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rtl="0">
            <a:lnSpc>
              <a:spcPct val="90000"/>
            </a:lnSpc>
            <a:spcBef>
              <a:spcPct val="0"/>
            </a:spcBef>
            <a:spcAft>
              <a:spcPct val="35000"/>
            </a:spcAft>
            <a:buNone/>
          </a:pPr>
          <a:r>
            <a:rPr lang="en-AU" sz="3700" b="0" kern="1200" baseline="0">
              <a:latin typeface="Franklin Gothic Demi Cond" panose="020B0706030402020204"/>
            </a:rPr>
            <a:t>Research</a:t>
          </a:r>
          <a:endParaRPr lang="en-US" sz="3700" b="0" kern="1200"/>
        </a:p>
      </dsp:txBody>
      <dsp:txXfrm>
        <a:off x="281625" y="705765"/>
        <a:ext cx="2068105" cy="1284083"/>
      </dsp:txXfrm>
    </dsp:sp>
    <dsp:sp modelId="{21F3ADAF-D7AF-436B-A970-4041FAA981E3}">
      <dsp:nvSpPr>
        <dsp:cNvPr id="0" name=""/>
        <dsp:cNvSpPr/>
      </dsp:nvSpPr>
      <dsp:spPr>
        <a:xfrm>
          <a:off x="2628349" y="439081"/>
          <a:ext cx="2148005" cy="1363983"/>
        </a:xfrm>
        <a:prstGeom prst="roundRect">
          <a:avLst>
            <a:gd name="adj" fmla="val 10000"/>
          </a:avLst>
        </a:prstGeom>
        <a:solidFill>
          <a:schemeClr val="lt1">
            <a:hueOff val="0"/>
            <a:satOff val="0"/>
            <a:lumOff val="0"/>
            <a:alphaOff val="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8505996C-0E5A-4EBC-9A42-375AEB1E53E1}">
      <dsp:nvSpPr>
        <dsp:cNvPr id="0" name=""/>
        <dsp:cNvSpPr/>
      </dsp:nvSpPr>
      <dsp:spPr>
        <a:xfrm>
          <a:off x="2867016" y="665815"/>
          <a:ext cx="2148005" cy="1363983"/>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rtl="0">
            <a:lnSpc>
              <a:spcPct val="90000"/>
            </a:lnSpc>
            <a:spcBef>
              <a:spcPct val="0"/>
            </a:spcBef>
            <a:spcAft>
              <a:spcPct val="35000"/>
            </a:spcAft>
            <a:buNone/>
          </a:pPr>
          <a:r>
            <a:rPr lang="en-AU" sz="3700" b="0" kern="1200" baseline="0">
              <a:latin typeface="Franklin Gothic Demi Cond" panose="020B0706030402020204"/>
            </a:rPr>
            <a:t>Design</a:t>
          </a:r>
          <a:endParaRPr lang="en-US" sz="3700" b="0" kern="1200"/>
        </a:p>
      </dsp:txBody>
      <dsp:txXfrm>
        <a:off x="2906966" y="705765"/>
        <a:ext cx="2068105" cy="1284083"/>
      </dsp:txXfrm>
    </dsp:sp>
    <dsp:sp modelId="{71B819D8-A6C0-416E-86A6-E55B59B257D6}">
      <dsp:nvSpPr>
        <dsp:cNvPr id="0" name=""/>
        <dsp:cNvSpPr/>
      </dsp:nvSpPr>
      <dsp:spPr>
        <a:xfrm>
          <a:off x="5253689" y="439081"/>
          <a:ext cx="2148005" cy="1363983"/>
        </a:xfrm>
        <a:prstGeom prst="roundRect">
          <a:avLst>
            <a:gd name="adj" fmla="val 10000"/>
          </a:avLst>
        </a:prstGeom>
        <a:solidFill>
          <a:schemeClr val="lt1">
            <a:hueOff val="0"/>
            <a:satOff val="0"/>
            <a:lumOff val="0"/>
            <a:alphaOff val="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E3087697-C9D3-4E27-8699-EC21AD3EB2CB}">
      <dsp:nvSpPr>
        <dsp:cNvPr id="0" name=""/>
        <dsp:cNvSpPr/>
      </dsp:nvSpPr>
      <dsp:spPr>
        <a:xfrm>
          <a:off x="5492356" y="665815"/>
          <a:ext cx="2148005" cy="1363983"/>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rtl="0">
            <a:lnSpc>
              <a:spcPct val="90000"/>
            </a:lnSpc>
            <a:spcBef>
              <a:spcPct val="0"/>
            </a:spcBef>
            <a:spcAft>
              <a:spcPct val="35000"/>
            </a:spcAft>
            <a:buNone/>
          </a:pPr>
          <a:r>
            <a:rPr lang="en-AU" sz="3700" b="0" kern="1200" baseline="0">
              <a:latin typeface="Franklin Gothic Demi Cond" panose="020B0706030402020204"/>
            </a:rPr>
            <a:t>FEA</a:t>
          </a:r>
          <a:endParaRPr lang="en-US" sz="3700" b="0" kern="1200" baseline="0">
            <a:latin typeface="Franklin Gothic Demi Cond" panose="020B0706030402020204"/>
          </a:endParaRPr>
        </a:p>
      </dsp:txBody>
      <dsp:txXfrm>
        <a:off x="5532306" y="705765"/>
        <a:ext cx="2068105" cy="1284083"/>
      </dsp:txXfrm>
    </dsp:sp>
    <dsp:sp modelId="{40E5FCB2-BE66-4AEC-80B9-4600DE2693CB}">
      <dsp:nvSpPr>
        <dsp:cNvPr id="0" name=""/>
        <dsp:cNvSpPr/>
      </dsp:nvSpPr>
      <dsp:spPr>
        <a:xfrm>
          <a:off x="7879030" y="439081"/>
          <a:ext cx="2148005" cy="1363983"/>
        </a:xfrm>
        <a:prstGeom prst="roundRect">
          <a:avLst>
            <a:gd name="adj" fmla="val 10000"/>
          </a:avLst>
        </a:prstGeom>
        <a:solidFill>
          <a:schemeClr val="lt1">
            <a:hueOff val="0"/>
            <a:satOff val="0"/>
            <a:lumOff val="0"/>
            <a:alphaOff val="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758F3FCE-F978-4DFE-A35C-7E8CEFDFD7BD}">
      <dsp:nvSpPr>
        <dsp:cNvPr id="0" name=""/>
        <dsp:cNvSpPr/>
      </dsp:nvSpPr>
      <dsp:spPr>
        <a:xfrm>
          <a:off x="8117697" y="665815"/>
          <a:ext cx="2148005" cy="1363983"/>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rtl="0">
            <a:lnSpc>
              <a:spcPct val="90000"/>
            </a:lnSpc>
            <a:spcBef>
              <a:spcPct val="0"/>
            </a:spcBef>
            <a:spcAft>
              <a:spcPct val="35000"/>
            </a:spcAft>
            <a:buNone/>
          </a:pPr>
          <a:r>
            <a:rPr lang="en-AU" sz="3700" b="0" kern="1200">
              <a:latin typeface="Franklin Gothic Demi Cond" panose="020B0706030402020204"/>
            </a:rPr>
            <a:t>Cross-validation</a:t>
          </a:r>
          <a:endParaRPr lang="en-AU" sz="3700" b="0" kern="1200"/>
        </a:p>
      </dsp:txBody>
      <dsp:txXfrm>
        <a:off x="8157647" y="705765"/>
        <a:ext cx="2068105" cy="12840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027824-E37D-4DC1-AFB0-6768B68515A3}">
      <dsp:nvSpPr>
        <dsp:cNvPr id="0" name=""/>
        <dsp:cNvSpPr/>
      </dsp:nvSpPr>
      <dsp:spPr>
        <a:xfrm>
          <a:off x="0" y="165049"/>
          <a:ext cx="2888075" cy="1833927"/>
        </a:xfrm>
        <a:prstGeom prst="roundRect">
          <a:avLst>
            <a:gd name="adj" fmla="val 10000"/>
          </a:avLst>
        </a:prstGeom>
        <a:solidFill>
          <a:schemeClr val="lt1">
            <a:hueOff val="0"/>
            <a:satOff val="0"/>
            <a:lumOff val="0"/>
            <a:alphaOff val="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F4E4DD64-50BF-48C6-BC95-1F6811C1C456}">
      <dsp:nvSpPr>
        <dsp:cNvPr id="0" name=""/>
        <dsp:cNvSpPr/>
      </dsp:nvSpPr>
      <dsp:spPr>
        <a:xfrm>
          <a:off x="320897" y="469902"/>
          <a:ext cx="2888075" cy="1833927"/>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en-AU" sz="3600" b="0" kern="1200">
              <a:latin typeface="Franklin Gothic Demi Cond" panose="020B0706030402020204"/>
            </a:rPr>
            <a:t>Aerodynamics</a:t>
          </a:r>
          <a:endParaRPr lang="en-AU" sz="3600" b="0" kern="1200"/>
        </a:p>
      </dsp:txBody>
      <dsp:txXfrm>
        <a:off x="374611" y="523616"/>
        <a:ext cx="2780647" cy="1726499"/>
      </dsp:txXfrm>
    </dsp:sp>
    <dsp:sp modelId="{21F3ADAF-D7AF-436B-A970-4041FAA981E3}">
      <dsp:nvSpPr>
        <dsp:cNvPr id="0" name=""/>
        <dsp:cNvSpPr/>
      </dsp:nvSpPr>
      <dsp:spPr>
        <a:xfrm>
          <a:off x="3529869" y="165049"/>
          <a:ext cx="2888075" cy="1833927"/>
        </a:xfrm>
        <a:prstGeom prst="roundRect">
          <a:avLst>
            <a:gd name="adj" fmla="val 10000"/>
          </a:avLst>
        </a:prstGeom>
        <a:solidFill>
          <a:schemeClr val="lt1">
            <a:hueOff val="0"/>
            <a:satOff val="0"/>
            <a:lumOff val="0"/>
            <a:alphaOff val="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8505996C-0E5A-4EBC-9A42-375AEB1E53E1}">
      <dsp:nvSpPr>
        <dsp:cNvPr id="0" name=""/>
        <dsp:cNvSpPr/>
      </dsp:nvSpPr>
      <dsp:spPr>
        <a:xfrm>
          <a:off x="3850767" y="469902"/>
          <a:ext cx="2888075" cy="1833927"/>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en-AU" sz="3600" b="0" kern="1200" baseline="0">
              <a:latin typeface="Franklin Gothic Demi Cond" panose="020B0706030402020204"/>
            </a:rPr>
            <a:t>Structure</a:t>
          </a:r>
          <a:endParaRPr lang="en-US" sz="3600" b="0" kern="1200"/>
        </a:p>
      </dsp:txBody>
      <dsp:txXfrm>
        <a:off x="3904481" y="523616"/>
        <a:ext cx="2780647" cy="1726499"/>
      </dsp:txXfrm>
    </dsp:sp>
    <dsp:sp modelId="{71B819D8-A6C0-416E-86A6-E55B59B257D6}">
      <dsp:nvSpPr>
        <dsp:cNvPr id="0" name=""/>
        <dsp:cNvSpPr/>
      </dsp:nvSpPr>
      <dsp:spPr>
        <a:xfrm>
          <a:off x="7059739" y="165049"/>
          <a:ext cx="2888075" cy="1833927"/>
        </a:xfrm>
        <a:prstGeom prst="roundRect">
          <a:avLst>
            <a:gd name="adj" fmla="val 10000"/>
          </a:avLst>
        </a:prstGeom>
        <a:solidFill>
          <a:schemeClr val="lt1">
            <a:hueOff val="0"/>
            <a:satOff val="0"/>
            <a:lumOff val="0"/>
            <a:alphaOff val="0"/>
          </a:schemeClr>
        </a:solidFill>
        <a:ln w="19050" cap="flat" cmpd="sng" algn="ctr">
          <a:solidFill>
            <a:schemeClr val="dk2">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E3087697-C9D3-4E27-8699-EC21AD3EB2CB}">
      <dsp:nvSpPr>
        <dsp:cNvPr id="0" name=""/>
        <dsp:cNvSpPr/>
      </dsp:nvSpPr>
      <dsp:spPr>
        <a:xfrm>
          <a:off x="7380636" y="469902"/>
          <a:ext cx="2888075" cy="1833927"/>
        </a:xfrm>
        <a:prstGeom prst="roundRect">
          <a:avLst>
            <a:gd name="adj" fmla="val 10000"/>
          </a:avLst>
        </a:prstGeom>
        <a:solidFill>
          <a:schemeClr val="dk2">
            <a:alpha val="90000"/>
            <a:tint val="4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en-AU" sz="3600" b="0" kern="1200" baseline="0">
              <a:latin typeface="Franklin Gothic Demi Cond" panose="020B0706030402020204"/>
            </a:rPr>
            <a:t>Control Systems</a:t>
          </a:r>
        </a:p>
      </dsp:txBody>
      <dsp:txXfrm>
        <a:off x="7434350" y="523616"/>
        <a:ext cx="2780647" cy="172649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F2F380-8DAF-4E0A-B5B1-44C60E51D8EF}" type="datetimeFigureOut">
              <a:t>12/11/2024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363CA3-A631-49C7-B2EE-776B33ABF81C}" type="slidenum">
              <a:t>‹#›</a:t>
            </a:fld>
            <a:endParaRPr lang="en-US"/>
          </a:p>
        </p:txBody>
      </p:sp>
    </p:spTree>
    <p:extLst>
      <p:ext uri="{BB962C8B-B14F-4D97-AF65-F5344CB8AC3E}">
        <p14:creationId xmlns:p14="http://schemas.microsoft.com/office/powerpoint/2010/main" val="32656040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PM – brief introduction to team, mentioning </a:t>
            </a:r>
            <a:r>
              <a:rPr lang="en-US" err="1">
                <a:ea typeface="Calibri"/>
                <a:cs typeface="Calibri"/>
              </a:rPr>
              <a:t>everyones</a:t>
            </a:r>
            <a:r>
              <a:rPr lang="en-US">
                <a:ea typeface="Calibri"/>
                <a:cs typeface="Calibri"/>
              </a:rPr>
              <a:t> name and roles.</a:t>
            </a:r>
          </a:p>
          <a:p>
            <a:r>
              <a:rPr lang="en-US">
                <a:ea typeface="Calibri"/>
                <a:cs typeface="Calibri"/>
              </a:rPr>
              <a:t>Max 1 min.</a:t>
            </a:r>
          </a:p>
        </p:txBody>
      </p:sp>
      <p:sp>
        <p:nvSpPr>
          <p:cNvPr id="4" name="Slide Number Placeholder 3"/>
          <p:cNvSpPr>
            <a:spLocks noGrp="1"/>
          </p:cNvSpPr>
          <p:nvPr>
            <p:ph type="sldNum" sz="quarter" idx="5"/>
          </p:nvPr>
        </p:nvSpPr>
        <p:spPr/>
        <p:txBody>
          <a:bodyPr/>
          <a:lstStyle/>
          <a:p>
            <a:fld id="{30363CA3-A631-49C7-B2EE-776B33ABF81C}" type="slidenum">
              <a:t>1</a:t>
            </a:fld>
            <a:endParaRPr lang="en-US"/>
          </a:p>
        </p:txBody>
      </p:sp>
    </p:spTree>
    <p:extLst>
      <p:ext uri="{BB962C8B-B14F-4D97-AF65-F5344CB8AC3E}">
        <p14:creationId xmlns:p14="http://schemas.microsoft.com/office/powerpoint/2010/main" val="825606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PM – Project Planning, created a </a:t>
            </a:r>
            <a:r>
              <a:rPr lang="en-US" err="1">
                <a:ea typeface="Calibri"/>
                <a:cs typeface="Calibri"/>
              </a:rPr>
              <a:t>gantt</a:t>
            </a:r>
            <a:r>
              <a:rPr lang="en-US">
                <a:ea typeface="Calibri"/>
                <a:cs typeface="Calibri"/>
              </a:rPr>
              <a:t> chart to list </a:t>
            </a:r>
            <a:r>
              <a:rPr lang="en-US" err="1">
                <a:ea typeface="Calibri"/>
                <a:cs typeface="Calibri"/>
              </a:rPr>
              <a:t>everyones</a:t>
            </a:r>
            <a:r>
              <a:rPr lang="en-US">
                <a:ea typeface="Calibri"/>
                <a:cs typeface="Calibri"/>
              </a:rPr>
              <a:t> tasks, allocate time and keep track of progress to ensure efficiency.</a:t>
            </a:r>
          </a:p>
          <a:p>
            <a:r>
              <a:rPr lang="en-US">
                <a:ea typeface="Calibri"/>
                <a:cs typeface="Calibri"/>
              </a:rPr>
              <a:t>Max. 1-2 min</a:t>
            </a:r>
          </a:p>
        </p:txBody>
      </p:sp>
      <p:sp>
        <p:nvSpPr>
          <p:cNvPr id="4" name="Slide Number Placeholder 3"/>
          <p:cNvSpPr>
            <a:spLocks noGrp="1"/>
          </p:cNvSpPr>
          <p:nvPr>
            <p:ph type="sldNum" sz="quarter" idx="5"/>
          </p:nvPr>
        </p:nvSpPr>
        <p:spPr/>
        <p:txBody>
          <a:bodyPr/>
          <a:lstStyle/>
          <a:p>
            <a:fld id="{30363CA3-A631-49C7-B2EE-776B33ABF81C}" type="slidenum">
              <a:t>5</a:t>
            </a:fld>
            <a:endParaRPr lang="en-US"/>
          </a:p>
        </p:txBody>
      </p:sp>
    </p:spTree>
    <p:extLst>
      <p:ext uri="{BB962C8B-B14F-4D97-AF65-F5344CB8AC3E}">
        <p14:creationId xmlns:p14="http://schemas.microsoft.com/office/powerpoint/2010/main" val="55950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All CAD models will be run using three different types of materials and same wing profile to gain a good baseline for validation against each other.</a:t>
            </a:r>
            <a:endParaRPr lang="en-US">
              <a:ea typeface="Calibri" panose="020F0502020204030204"/>
              <a:cs typeface="Calibri" panose="020F0502020204030204"/>
            </a:endParaRPr>
          </a:p>
          <a:p>
            <a:r>
              <a:rPr lang="en-GB">
                <a:ea typeface="Calibri"/>
                <a:cs typeface="Calibri"/>
              </a:rPr>
              <a:t>Max loads found in conjunction with sim group</a:t>
            </a:r>
          </a:p>
          <a:p>
            <a:r>
              <a:rPr lang="en-GB">
                <a:ea typeface="Calibri"/>
                <a:cs typeface="Calibri"/>
              </a:rPr>
              <a:t>SolidWorks being simpler, ANSYS being more fine-tuned</a:t>
            </a:r>
          </a:p>
          <a:p>
            <a:r>
              <a:rPr lang="en-GB"/>
              <a:t>All done using same wing profile (NACA 4412) for validity</a:t>
            </a:r>
          </a:p>
          <a:p>
            <a:r>
              <a:rPr lang="en-GB">
                <a:ea typeface="Calibri"/>
                <a:cs typeface="Calibri"/>
              </a:rPr>
              <a:t>Validation: </a:t>
            </a:r>
          </a:p>
          <a:p>
            <a:pPr>
              <a:lnSpc>
                <a:spcPct val="91000"/>
              </a:lnSpc>
              <a:spcBef>
                <a:spcPts val="700"/>
              </a:spcBef>
              <a:spcAft>
                <a:spcPts val="700"/>
              </a:spcAft>
            </a:pPr>
            <a:r>
              <a:rPr lang="en-US"/>
              <a:t>Validation methods:</a:t>
            </a:r>
          </a:p>
          <a:p>
            <a:pPr marL="285750" indent="-285750">
              <a:lnSpc>
                <a:spcPct val="91000"/>
              </a:lnSpc>
              <a:spcBef>
                <a:spcPts val="700"/>
              </a:spcBef>
              <a:spcAft>
                <a:spcPts val="700"/>
              </a:spcAft>
              <a:buFont typeface="Wingdings,Sans-Serif"/>
              <a:buChar char="§"/>
            </a:pPr>
            <a:r>
              <a:rPr lang="en-US"/>
              <a:t>Hand calculations: MacCaulay's Method, beam equations, FEA derivation</a:t>
            </a:r>
          </a:p>
          <a:p>
            <a:pPr marL="285750" indent="-285750">
              <a:lnSpc>
                <a:spcPct val="91000"/>
              </a:lnSpc>
              <a:spcBef>
                <a:spcPts val="700"/>
              </a:spcBef>
              <a:spcAft>
                <a:spcPts val="700"/>
              </a:spcAft>
              <a:buFont typeface="Wingdings,Sans-Serif"/>
              <a:buChar char="§"/>
            </a:pPr>
            <a:r>
              <a:rPr lang="en-US"/>
              <a:t>Beam testing</a:t>
            </a:r>
          </a:p>
          <a:p>
            <a:pPr marL="285750" indent="-285750">
              <a:lnSpc>
                <a:spcPct val="91000"/>
              </a:lnSpc>
              <a:spcBef>
                <a:spcPts val="700"/>
              </a:spcBef>
              <a:spcAft>
                <a:spcPts val="700"/>
              </a:spcAft>
              <a:buFont typeface="Wingdings,Sans-Serif"/>
              <a:buChar char="§"/>
            </a:pPr>
            <a:r>
              <a:rPr lang="en-US"/>
              <a:t>SolidWorks vs ANSYS FEA</a:t>
            </a:r>
          </a:p>
          <a:p>
            <a:pPr marL="285750" indent="-285750">
              <a:lnSpc>
                <a:spcPct val="91000"/>
              </a:lnSpc>
              <a:spcBef>
                <a:spcPts val="700"/>
              </a:spcBef>
              <a:spcAft>
                <a:spcPts val="700"/>
              </a:spcAft>
              <a:buFont typeface="Wingdings,Sans-Serif"/>
              <a:buChar char="§"/>
            </a:pPr>
            <a:r>
              <a:rPr lang="en-US"/>
              <a:t>Validate against another structural engineer</a:t>
            </a:r>
            <a:endParaRPr lang="en-GB"/>
          </a:p>
          <a:p>
            <a:endParaRPr lang="en-GB">
              <a:ea typeface="Calibri"/>
              <a:cs typeface="Calibri"/>
            </a:endParaRPr>
          </a:p>
        </p:txBody>
      </p:sp>
      <p:sp>
        <p:nvSpPr>
          <p:cNvPr id="4" name="Slide Number Placeholder 3"/>
          <p:cNvSpPr>
            <a:spLocks noGrp="1"/>
          </p:cNvSpPr>
          <p:nvPr>
            <p:ph type="sldNum" sz="quarter" idx="5"/>
          </p:nvPr>
        </p:nvSpPr>
        <p:spPr/>
        <p:txBody>
          <a:bodyPr/>
          <a:lstStyle/>
          <a:p>
            <a:fld id="{E8B617A5-2807-4EAD-9EA8-95BDEDD35EEA}" type="slidenum">
              <a:rPr lang="en-US"/>
              <a:t>13</a:t>
            </a:fld>
            <a:endParaRPr lang="en-US"/>
          </a:p>
        </p:txBody>
      </p:sp>
    </p:spTree>
    <p:extLst>
      <p:ext uri="{BB962C8B-B14F-4D97-AF65-F5344CB8AC3E}">
        <p14:creationId xmlns:p14="http://schemas.microsoft.com/office/powerpoint/2010/main" val="42492300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a:t>Why we decided to use these loads</a:t>
            </a:r>
          </a:p>
          <a:p>
            <a:endParaRPr lang="en-AU"/>
          </a:p>
        </p:txBody>
      </p:sp>
      <p:sp>
        <p:nvSpPr>
          <p:cNvPr id="4" name="Slide Number Placeholder 3"/>
          <p:cNvSpPr>
            <a:spLocks noGrp="1"/>
          </p:cNvSpPr>
          <p:nvPr>
            <p:ph type="sldNum" sz="quarter" idx="5"/>
          </p:nvPr>
        </p:nvSpPr>
        <p:spPr/>
        <p:txBody>
          <a:bodyPr/>
          <a:lstStyle/>
          <a:p>
            <a:fld id="{1BD5308B-2C9C-4F51-BFA5-FB42E446320B}" type="slidenum">
              <a:t>14</a:t>
            </a:fld>
            <a:endParaRPr lang="en-US"/>
          </a:p>
        </p:txBody>
      </p:sp>
    </p:spTree>
    <p:extLst>
      <p:ext uri="{BB962C8B-B14F-4D97-AF65-F5344CB8AC3E}">
        <p14:creationId xmlns:p14="http://schemas.microsoft.com/office/powerpoint/2010/main" val="38644172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-highlighted </a:t>
            </a:r>
            <a:r>
              <a:rPr lang="en-US" err="1">
                <a:ea typeface="Calibri"/>
                <a:cs typeface="Calibri"/>
              </a:rPr>
              <a:t>keuy</a:t>
            </a:r>
            <a:r>
              <a:rPr lang="en-US">
                <a:ea typeface="Calibri"/>
                <a:cs typeface="Calibri"/>
              </a:rPr>
              <a:t> points of weakness in </a:t>
            </a:r>
            <a:r>
              <a:rPr lang="en-US" err="1">
                <a:ea typeface="Calibri"/>
                <a:cs typeface="Calibri"/>
              </a:rPr>
              <a:t>strucututre</a:t>
            </a:r>
          </a:p>
          <a:p>
            <a:r>
              <a:rPr lang="en-US">
                <a:ea typeface="Calibri"/>
                <a:cs typeface="Calibri"/>
              </a:rPr>
              <a:t>-also shows the strength and soundness of the diff materials. H</a:t>
            </a:r>
          </a:p>
        </p:txBody>
      </p:sp>
      <p:sp>
        <p:nvSpPr>
          <p:cNvPr id="4" name="Slide Number Placeholder 3"/>
          <p:cNvSpPr>
            <a:spLocks noGrp="1"/>
          </p:cNvSpPr>
          <p:nvPr>
            <p:ph type="sldNum" sz="quarter" idx="5"/>
          </p:nvPr>
        </p:nvSpPr>
        <p:spPr/>
        <p:txBody>
          <a:bodyPr/>
          <a:lstStyle/>
          <a:p>
            <a:fld id="{30363CA3-A631-49C7-B2EE-776B33ABF81C}" type="slidenum">
              <a:rPr lang="en-US"/>
              <a:t>15</a:t>
            </a:fld>
            <a:endParaRPr lang="en-US"/>
          </a:p>
        </p:txBody>
      </p:sp>
    </p:spTree>
    <p:extLst>
      <p:ext uri="{BB962C8B-B14F-4D97-AF65-F5344CB8AC3E}">
        <p14:creationId xmlns:p14="http://schemas.microsoft.com/office/powerpoint/2010/main" val="4006427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Calibri"/>
              <a:buChar char="-"/>
            </a:pPr>
            <a:r>
              <a:rPr lang="en-US">
                <a:ea typeface="Calibri"/>
                <a:cs typeface="Calibri"/>
              </a:rPr>
              <a:t>Ununiform loads</a:t>
            </a:r>
            <a:endParaRPr lang="en-US"/>
          </a:p>
          <a:p>
            <a:pPr marL="285750" indent="-285750">
              <a:buFont typeface="Calibri"/>
              <a:buChar char="-"/>
            </a:pPr>
            <a:r>
              <a:rPr lang="en-US">
                <a:ea typeface="Calibri"/>
                <a:cs typeface="Calibri"/>
              </a:rPr>
              <a:t>thorough mesh study</a:t>
            </a:r>
            <a:endParaRPr lang="en-US"/>
          </a:p>
          <a:p>
            <a:pPr marL="285750" indent="-285750">
              <a:buFont typeface="Calibri"/>
              <a:buChar char="-"/>
            </a:pPr>
            <a:r>
              <a:rPr lang="en-US">
                <a:ea typeface="Calibri"/>
                <a:cs typeface="Calibri"/>
              </a:rPr>
              <a:t>Composites study</a:t>
            </a:r>
          </a:p>
          <a:p>
            <a:pPr marL="285750" indent="-285750">
              <a:buFont typeface="Calibri"/>
              <a:buChar char="-"/>
            </a:pPr>
            <a:endParaRPr lang="en-US">
              <a:ea typeface="Calibri"/>
              <a:cs typeface="Calibri"/>
            </a:endParaRPr>
          </a:p>
        </p:txBody>
      </p:sp>
      <p:sp>
        <p:nvSpPr>
          <p:cNvPr id="4" name="Slide Number Placeholder 3"/>
          <p:cNvSpPr>
            <a:spLocks noGrp="1"/>
          </p:cNvSpPr>
          <p:nvPr>
            <p:ph type="sldNum" sz="quarter" idx="5"/>
          </p:nvPr>
        </p:nvSpPr>
        <p:spPr/>
        <p:txBody>
          <a:bodyPr/>
          <a:lstStyle/>
          <a:p>
            <a:fld id="{E8B617A5-2807-4EAD-9EA8-95BDEDD35EEA}" type="slidenum">
              <a:rPr lang="en-US"/>
              <a:t>16</a:t>
            </a:fld>
            <a:endParaRPr lang="en-US"/>
          </a:p>
        </p:txBody>
      </p:sp>
    </p:spTree>
    <p:extLst>
      <p:ext uri="{BB962C8B-B14F-4D97-AF65-F5344CB8AC3E}">
        <p14:creationId xmlns:p14="http://schemas.microsoft.com/office/powerpoint/2010/main" val="27740460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0363CA3-A631-49C7-B2EE-776B33ABF81C}" type="slidenum">
              <a:rPr lang="en-GB" smtClean="0"/>
              <a:t>24</a:t>
            </a:fld>
            <a:endParaRPr lang="en-GB"/>
          </a:p>
        </p:txBody>
      </p:sp>
    </p:spTree>
    <p:extLst>
      <p:ext uri="{BB962C8B-B14F-4D97-AF65-F5344CB8AC3E}">
        <p14:creationId xmlns:p14="http://schemas.microsoft.com/office/powerpoint/2010/main" val="486452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A1C012-8297-4361-ACE8-A2509FB18911}"/>
              </a:ext>
            </a:extLst>
          </p:cNvPr>
          <p:cNvSpPr/>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4EC2572-8518-46FF-8F60-FE2963DF4A6E}"/>
              </a:ext>
            </a:extLst>
          </p:cNvPr>
          <p:cNvSpPr>
            <a:spLocks noGrp="1"/>
          </p:cNvSpPr>
          <p:nvPr>
            <p:ph type="ctrTitle"/>
          </p:nvPr>
        </p:nvSpPr>
        <p:spPr>
          <a:xfrm>
            <a:off x="960120" y="640080"/>
            <a:ext cx="10268712" cy="3227832"/>
          </a:xfrm>
        </p:spPr>
        <p:txBody>
          <a:bodyPr anchor="b">
            <a:normAutofit/>
          </a:bodyPr>
          <a:lstStyle>
            <a:lvl1pPr algn="ctr">
              <a:defRPr sz="8800" baseline="0">
                <a:solidFill>
                  <a:schemeClr val="tx1"/>
                </a:solidFill>
              </a:defRPr>
            </a:lvl1pPr>
          </a:lstStyle>
          <a:p>
            <a:r>
              <a:rPr lang="en-US"/>
              <a:t>Click to edit Master title style</a:t>
            </a:r>
          </a:p>
        </p:txBody>
      </p:sp>
      <p:sp>
        <p:nvSpPr>
          <p:cNvPr id="3" name="Subtitle 2">
            <a:extLst>
              <a:ext uri="{FF2B5EF4-FFF2-40B4-BE49-F238E27FC236}">
                <a16:creationId xmlns:a16="http://schemas.microsoft.com/office/drawing/2014/main" id="{A7A0C76A-7715-48A4-8CF5-14BBF61962A1}"/>
              </a:ext>
            </a:extLst>
          </p:cNvPr>
          <p:cNvSpPr>
            <a:spLocks noGrp="1"/>
          </p:cNvSpPr>
          <p:nvPr>
            <p:ph type="subTitle" idx="1"/>
          </p:nvPr>
        </p:nvSpPr>
        <p:spPr>
          <a:xfrm>
            <a:off x="960120" y="4526280"/>
            <a:ext cx="10268712" cy="1508760"/>
          </a:xfrm>
        </p:spPr>
        <p:txBody>
          <a:bodyPr>
            <a:normAutofit/>
          </a:bodyPr>
          <a:lstStyle>
            <a:lvl1pPr marL="0" indent="0" algn="ctr">
              <a:buNone/>
              <a:defRPr sz="36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Date Placeholder 10">
            <a:extLst>
              <a:ext uri="{FF2B5EF4-FFF2-40B4-BE49-F238E27FC236}">
                <a16:creationId xmlns:a16="http://schemas.microsoft.com/office/drawing/2014/main" id="{52D4EF84-F7DF-49C5-9285-301284ADB99A}"/>
              </a:ext>
            </a:extLst>
          </p:cNvPr>
          <p:cNvSpPr>
            <a:spLocks noGrp="1"/>
          </p:cNvSpPr>
          <p:nvPr>
            <p:ph type="dt" sz="half" idx="10"/>
          </p:nvPr>
        </p:nvSpPr>
        <p:spPr/>
        <p:txBody>
          <a:bodyPr/>
          <a:lstStyle>
            <a:lvl1pPr>
              <a:defRPr>
                <a:solidFill>
                  <a:schemeClr val="bg1"/>
                </a:solidFill>
              </a:defRPr>
            </a:lvl1pPr>
          </a:lstStyle>
          <a:p>
            <a:pPr algn="r"/>
            <a:fld id="{A37D6D71-8B28-4ED6-B932-04B197003D23}" type="datetimeFigureOut">
              <a:rPr lang="en-US" dirty="0"/>
              <a:pPr algn="r"/>
              <a:t>12/11/2024</a:t>
            </a:fld>
            <a:endParaRPr lang="en-US"/>
          </a:p>
        </p:txBody>
      </p:sp>
      <p:sp>
        <p:nvSpPr>
          <p:cNvPr id="12" name="Footer Placeholder 11">
            <a:extLst>
              <a:ext uri="{FF2B5EF4-FFF2-40B4-BE49-F238E27FC236}">
                <a16:creationId xmlns:a16="http://schemas.microsoft.com/office/drawing/2014/main" id="{81266E04-79AF-49EF-86BC-DB29D304BBEC}"/>
              </a:ext>
            </a:extLst>
          </p:cNvPr>
          <p:cNvSpPr>
            <a:spLocks noGrp="1"/>
          </p:cNvSpPr>
          <p:nvPr>
            <p:ph type="ftr" sz="quarter" idx="11"/>
          </p:nvPr>
        </p:nvSpPr>
        <p:spPr/>
        <p:txBody>
          <a:bodyPr/>
          <a:lstStyle>
            <a:lvl1pPr>
              <a:defRPr>
                <a:solidFill>
                  <a:schemeClr val="bg1"/>
                </a:solidFill>
              </a:defRPr>
            </a:lvl1pPr>
          </a:lstStyle>
          <a:p>
            <a:endParaRPr lang="en-US">
              <a:solidFill>
                <a:schemeClr val="bg1"/>
              </a:solidFill>
            </a:endParaRPr>
          </a:p>
        </p:txBody>
      </p:sp>
      <p:sp>
        <p:nvSpPr>
          <p:cNvPr id="13" name="Slide Number Placeholder 12">
            <a:extLst>
              <a:ext uri="{FF2B5EF4-FFF2-40B4-BE49-F238E27FC236}">
                <a16:creationId xmlns:a16="http://schemas.microsoft.com/office/drawing/2014/main" id="{90DF5B53-9A9A-46CE-A910-25ADA58753A8}"/>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dirty="0"/>
              <a:pPr algn="l"/>
              <a:t>‹#›</a:t>
            </a:fld>
            <a:endParaRPr lang="en-US"/>
          </a:p>
        </p:txBody>
      </p:sp>
    </p:spTree>
    <p:extLst>
      <p:ext uri="{BB962C8B-B14F-4D97-AF65-F5344CB8AC3E}">
        <p14:creationId xmlns:p14="http://schemas.microsoft.com/office/powerpoint/2010/main" val="376099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80910-921F-4143-AB01-0F0AFC2908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E0182FC-5A0B-4C24-A6ED-990ED5BA90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B6172F4-3DB0-4AE3-8926-081B78034C68}"/>
              </a:ext>
            </a:extLst>
          </p:cNvPr>
          <p:cNvSpPr>
            <a:spLocks noGrp="1"/>
          </p:cNvSpPr>
          <p:nvPr>
            <p:ph type="dt" sz="half" idx="10"/>
          </p:nvPr>
        </p:nvSpPr>
        <p:spPr/>
        <p:txBody>
          <a:bodyPr/>
          <a:lstStyle/>
          <a:p>
            <a:pPr algn="r"/>
            <a:fld id="{A37D6D71-8B28-4ED6-B932-04B197003D23}" type="datetimeFigureOut">
              <a:rPr lang="en-US" dirty="0"/>
              <a:pPr algn="r"/>
              <a:t>12/11/2024</a:t>
            </a:fld>
            <a:endParaRPr lang="en-US"/>
          </a:p>
        </p:txBody>
      </p:sp>
      <p:sp>
        <p:nvSpPr>
          <p:cNvPr id="8" name="Footer Placeholder 7">
            <a:extLst>
              <a:ext uri="{FF2B5EF4-FFF2-40B4-BE49-F238E27FC236}">
                <a16:creationId xmlns:a16="http://schemas.microsoft.com/office/drawing/2014/main" id="{825F1358-C731-465B-BCB1-2CCBFD6ECF7E}"/>
              </a:ext>
            </a:extLst>
          </p:cNvPr>
          <p:cNvSpPr>
            <a:spLocks noGrp="1"/>
          </p:cNvSpPr>
          <p:nvPr>
            <p:ph type="ftr" sz="quarter" idx="11"/>
          </p:nvPr>
        </p:nvSpPr>
        <p:spPr/>
        <p:txBody>
          <a:bodyPr/>
          <a:lstStyle/>
          <a:p>
            <a:endParaRPr lang="en-US">
              <a:solidFill>
                <a:schemeClr val="tx1"/>
              </a:solidFill>
            </a:endParaRPr>
          </a:p>
        </p:txBody>
      </p:sp>
      <p:sp>
        <p:nvSpPr>
          <p:cNvPr id="9" name="Slide Number Placeholder 8">
            <a:extLst>
              <a:ext uri="{FF2B5EF4-FFF2-40B4-BE49-F238E27FC236}">
                <a16:creationId xmlns:a16="http://schemas.microsoft.com/office/drawing/2014/main" id="{C8D59536-57D3-4C8A-A207-568465A32E45}"/>
              </a:ext>
            </a:extLst>
          </p:cNvPr>
          <p:cNvSpPr>
            <a:spLocks noGrp="1"/>
          </p:cNvSpPr>
          <p:nvPr>
            <p:ph type="sldNum" sz="quarter" idx="12"/>
          </p:nvPr>
        </p:nvSpPr>
        <p:spPr/>
        <p:txBody>
          <a:bodyPr/>
          <a:lstStyle/>
          <a:p>
            <a:pPr algn="l"/>
            <a:fld id="{F97E8200-1950-409B-82E7-99938E7AE355}" type="slidenum">
              <a:rPr lang="en-US" dirty="0"/>
              <a:pPr algn="l"/>
              <a:t>‹#›</a:t>
            </a:fld>
            <a:endParaRPr lang="en-US"/>
          </a:p>
        </p:txBody>
      </p:sp>
    </p:spTree>
    <p:extLst>
      <p:ext uri="{BB962C8B-B14F-4D97-AF65-F5344CB8AC3E}">
        <p14:creationId xmlns:p14="http://schemas.microsoft.com/office/powerpoint/2010/main" val="257242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81E0804-8E9E-4C6E-B18D-44FE715B239E}"/>
              </a:ext>
            </a:extLst>
          </p:cNvPr>
          <p:cNvSpPr/>
          <p:nvPr/>
        </p:nvSpPr>
        <p:spPr>
          <a:xfrm>
            <a:off x="0" y="0"/>
            <a:ext cx="12192000" cy="4224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C278AA1-17A5-44BF-8791-EACDA31F5D86}"/>
              </a:ext>
            </a:extLst>
          </p:cNvPr>
          <p:cNvSpPr>
            <a:spLocks noGrp="1"/>
          </p:cNvSpPr>
          <p:nvPr>
            <p:ph type="title"/>
          </p:nvPr>
        </p:nvSpPr>
        <p:spPr>
          <a:xfrm>
            <a:off x="960120" y="768096"/>
            <a:ext cx="10268712" cy="3136392"/>
          </a:xfrm>
        </p:spPr>
        <p:txBody>
          <a:bodyPr anchor="b">
            <a:normAutofit/>
          </a:bodyPr>
          <a:lstStyle>
            <a:lvl1pPr>
              <a:defRPr sz="7200" baseline="0"/>
            </a:lvl1pPr>
          </a:lstStyle>
          <a:p>
            <a:r>
              <a:rPr lang="en-US"/>
              <a:t>Click to edit Master title style</a:t>
            </a:r>
          </a:p>
        </p:txBody>
      </p:sp>
      <p:sp>
        <p:nvSpPr>
          <p:cNvPr id="3" name="Text Placeholder 2">
            <a:extLst>
              <a:ext uri="{FF2B5EF4-FFF2-40B4-BE49-F238E27FC236}">
                <a16:creationId xmlns:a16="http://schemas.microsoft.com/office/drawing/2014/main" id="{601203A5-DA79-4778-AB85-150365748494}"/>
              </a:ext>
            </a:extLst>
          </p:cNvPr>
          <p:cNvSpPr>
            <a:spLocks noGrp="1"/>
          </p:cNvSpPr>
          <p:nvPr>
            <p:ph type="body" idx="1"/>
          </p:nvPr>
        </p:nvSpPr>
        <p:spPr>
          <a:xfrm>
            <a:off x="960120" y="4544568"/>
            <a:ext cx="10268712" cy="1545336"/>
          </a:xfrm>
        </p:spPr>
        <p:txBody>
          <a:bodyPr>
            <a:normAutofit/>
          </a:bodyPr>
          <a:lstStyle>
            <a:lvl1pPr marL="0" indent="0">
              <a:buNone/>
              <a:defRPr sz="36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9" name="Date Placeholder 8">
            <a:extLst>
              <a:ext uri="{FF2B5EF4-FFF2-40B4-BE49-F238E27FC236}">
                <a16:creationId xmlns:a16="http://schemas.microsoft.com/office/drawing/2014/main" id="{CE3B1B5E-0912-44AE-BAED-70B980E53915}"/>
              </a:ext>
            </a:extLst>
          </p:cNvPr>
          <p:cNvSpPr>
            <a:spLocks noGrp="1"/>
          </p:cNvSpPr>
          <p:nvPr>
            <p:ph type="dt" sz="half" idx="10"/>
          </p:nvPr>
        </p:nvSpPr>
        <p:spPr/>
        <p:txBody>
          <a:bodyPr/>
          <a:lstStyle/>
          <a:p>
            <a:pPr algn="r"/>
            <a:fld id="{A37D6D71-8B28-4ED6-B932-04B197003D23}" type="datetimeFigureOut">
              <a:rPr lang="en-US" dirty="0"/>
              <a:pPr algn="r"/>
              <a:t>12/11/2024</a:t>
            </a:fld>
            <a:endParaRPr lang="en-US"/>
          </a:p>
        </p:txBody>
      </p:sp>
      <p:sp>
        <p:nvSpPr>
          <p:cNvPr id="10" name="Footer Placeholder 9">
            <a:extLst>
              <a:ext uri="{FF2B5EF4-FFF2-40B4-BE49-F238E27FC236}">
                <a16:creationId xmlns:a16="http://schemas.microsoft.com/office/drawing/2014/main" id="{346C82F1-A7B2-4F03-A26B-59D79BF5BFD5}"/>
              </a:ext>
            </a:extLst>
          </p:cNvPr>
          <p:cNvSpPr>
            <a:spLocks noGrp="1"/>
          </p:cNvSpPr>
          <p:nvPr>
            <p:ph type="ftr" sz="quarter" idx="11"/>
          </p:nvPr>
        </p:nvSpPr>
        <p:spPr/>
        <p:txBody>
          <a:bodyPr/>
          <a:lstStyle/>
          <a:p>
            <a:endParaRPr lang="en-US">
              <a:solidFill>
                <a:schemeClr val="tx1"/>
              </a:solidFill>
            </a:endParaRPr>
          </a:p>
        </p:txBody>
      </p:sp>
      <p:sp>
        <p:nvSpPr>
          <p:cNvPr id="11" name="Slide Number Placeholder 10">
            <a:extLst>
              <a:ext uri="{FF2B5EF4-FFF2-40B4-BE49-F238E27FC236}">
                <a16:creationId xmlns:a16="http://schemas.microsoft.com/office/drawing/2014/main" id="{B1DC1ABC-47A9-477B-A29D-F6690EE6B532}"/>
              </a:ext>
            </a:extLst>
          </p:cNvPr>
          <p:cNvSpPr>
            <a:spLocks noGrp="1"/>
          </p:cNvSpPr>
          <p:nvPr>
            <p:ph type="sldNum" sz="quarter" idx="12"/>
          </p:nvPr>
        </p:nvSpPr>
        <p:spPr/>
        <p:txBody>
          <a:bodyPr/>
          <a:lstStyle/>
          <a:p>
            <a:pPr algn="l"/>
            <a:fld id="{F97E8200-1950-409B-82E7-99938E7AE355}" type="slidenum">
              <a:rPr lang="en-US" dirty="0"/>
              <a:pPr algn="l"/>
              <a:t>‹#›</a:t>
            </a:fld>
            <a:endParaRPr lang="en-US"/>
          </a:p>
        </p:txBody>
      </p:sp>
    </p:spTree>
    <p:extLst>
      <p:ext uri="{BB962C8B-B14F-4D97-AF65-F5344CB8AC3E}">
        <p14:creationId xmlns:p14="http://schemas.microsoft.com/office/powerpoint/2010/main" val="22544462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5F398-F05F-4793-9FA5-5B817EB95A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17F1CD-2CD4-4BBB-AB36-73A20B1A8D69}"/>
              </a:ext>
            </a:extLst>
          </p:cNvPr>
          <p:cNvSpPr>
            <a:spLocks noGrp="1"/>
          </p:cNvSpPr>
          <p:nvPr>
            <p:ph sz="half" idx="1"/>
          </p:nvPr>
        </p:nvSpPr>
        <p:spPr>
          <a:xfrm>
            <a:off x="960120" y="2587752"/>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67BBE02-B884-4CCC-9CBD-13B792BBA2BE}"/>
              </a:ext>
            </a:extLst>
          </p:cNvPr>
          <p:cNvSpPr>
            <a:spLocks noGrp="1"/>
          </p:cNvSpPr>
          <p:nvPr>
            <p:ph sz="half" idx="2"/>
          </p:nvPr>
        </p:nvSpPr>
        <p:spPr>
          <a:xfrm>
            <a:off x="6412992" y="2583371"/>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Date Placeholder 11">
            <a:extLst>
              <a:ext uri="{FF2B5EF4-FFF2-40B4-BE49-F238E27FC236}">
                <a16:creationId xmlns:a16="http://schemas.microsoft.com/office/drawing/2014/main" id="{B7FBE509-AA68-4D63-A589-AD5DE7FFFECA}"/>
              </a:ext>
            </a:extLst>
          </p:cNvPr>
          <p:cNvSpPr>
            <a:spLocks noGrp="1"/>
          </p:cNvSpPr>
          <p:nvPr>
            <p:ph type="dt" sz="half" idx="10"/>
          </p:nvPr>
        </p:nvSpPr>
        <p:spPr/>
        <p:txBody>
          <a:bodyPr/>
          <a:lstStyle/>
          <a:p>
            <a:pPr algn="r"/>
            <a:fld id="{A37D6D71-8B28-4ED6-B932-04B197003D23}" type="datetimeFigureOut">
              <a:rPr lang="en-US" dirty="0"/>
              <a:pPr algn="r"/>
              <a:t>12/11/2024</a:t>
            </a:fld>
            <a:endParaRPr lang="en-US"/>
          </a:p>
        </p:txBody>
      </p:sp>
      <p:sp>
        <p:nvSpPr>
          <p:cNvPr id="13" name="Footer Placeholder 12">
            <a:extLst>
              <a:ext uri="{FF2B5EF4-FFF2-40B4-BE49-F238E27FC236}">
                <a16:creationId xmlns:a16="http://schemas.microsoft.com/office/drawing/2014/main" id="{9C1A4D52-57E4-4F45-BC2C-9FD73E9CEC59}"/>
              </a:ext>
            </a:extLst>
          </p:cNvPr>
          <p:cNvSpPr>
            <a:spLocks noGrp="1"/>
          </p:cNvSpPr>
          <p:nvPr>
            <p:ph type="ftr" sz="quarter" idx="11"/>
          </p:nvPr>
        </p:nvSpPr>
        <p:spPr/>
        <p:txBody>
          <a:bodyPr/>
          <a:lstStyle/>
          <a:p>
            <a:endParaRPr lang="en-US">
              <a:solidFill>
                <a:schemeClr val="tx1"/>
              </a:solidFill>
            </a:endParaRPr>
          </a:p>
        </p:txBody>
      </p:sp>
      <p:sp>
        <p:nvSpPr>
          <p:cNvPr id="14" name="Slide Number Placeholder 13">
            <a:extLst>
              <a:ext uri="{FF2B5EF4-FFF2-40B4-BE49-F238E27FC236}">
                <a16:creationId xmlns:a16="http://schemas.microsoft.com/office/drawing/2014/main" id="{E76AD5E1-358D-4236-85AE-74713259EF08}"/>
              </a:ext>
            </a:extLst>
          </p:cNvPr>
          <p:cNvSpPr>
            <a:spLocks noGrp="1"/>
          </p:cNvSpPr>
          <p:nvPr>
            <p:ph type="sldNum" sz="quarter" idx="12"/>
          </p:nvPr>
        </p:nvSpPr>
        <p:spPr/>
        <p:txBody>
          <a:bodyPr/>
          <a:lstStyle/>
          <a:p>
            <a:pPr algn="l"/>
            <a:fld id="{F97E8200-1950-409B-82E7-99938E7AE355}" type="slidenum">
              <a:rPr lang="en-US" dirty="0"/>
              <a:pPr algn="l"/>
              <a:t>‹#›</a:t>
            </a:fld>
            <a:endParaRPr lang="en-US"/>
          </a:p>
        </p:txBody>
      </p:sp>
    </p:spTree>
    <p:extLst>
      <p:ext uri="{BB962C8B-B14F-4D97-AF65-F5344CB8AC3E}">
        <p14:creationId xmlns:p14="http://schemas.microsoft.com/office/powerpoint/2010/main" val="35314299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287D32C-166A-4FBE-B24D-C25769095429}"/>
              </a:ext>
            </a:extLst>
          </p:cNvPr>
          <p:cNvSpPr>
            <a:spLocks noGrp="1"/>
          </p:cNvSpPr>
          <p:nvPr>
            <p:ph type="body" idx="1"/>
          </p:nvPr>
        </p:nvSpPr>
        <p:spPr>
          <a:xfrm>
            <a:off x="960121"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9EC567-F249-462A-B71A-9C40D50E26AA}"/>
              </a:ext>
            </a:extLst>
          </p:cNvPr>
          <p:cNvSpPr>
            <a:spLocks noGrp="1"/>
          </p:cNvSpPr>
          <p:nvPr>
            <p:ph sz="half" idx="2"/>
          </p:nvPr>
        </p:nvSpPr>
        <p:spPr>
          <a:xfrm>
            <a:off x="960120"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BB7D2C6-69D1-4DE4-BF68-5FB0623DB9E3}"/>
              </a:ext>
            </a:extLst>
          </p:cNvPr>
          <p:cNvSpPr>
            <a:spLocks noGrp="1"/>
          </p:cNvSpPr>
          <p:nvPr>
            <p:ph type="body" sz="quarter" idx="3"/>
          </p:nvPr>
        </p:nvSpPr>
        <p:spPr>
          <a:xfrm>
            <a:off x="6409944"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67CC7-ED09-4F8D-A39A-C5969D33B9F8}"/>
              </a:ext>
            </a:extLst>
          </p:cNvPr>
          <p:cNvSpPr>
            <a:spLocks noGrp="1"/>
          </p:cNvSpPr>
          <p:nvPr>
            <p:ph sz="quarter" idx="4"/>
          </p:nvPr>
        </p:nvSpPr>
        <p:spPr>
          <a:xfrm>
            <a:off x="6409944"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a:extLst>
              <a:ext uri="{FF2B5EF4-FFF2-40B4-BE49-F238E27FC236}">
                <a16:creationId xmlns:a16="http://schemas.microsoft.com/office/drawing/2014/main" id="{5F92A44F-DE98-4FB5-B474-5DCCDD267A79}"/>
              </a:ext>
            </a:extLst>
          </p:cNvPr>
          <p:cNvSpPr>
            <a:spLocks noGrp="1"/>
          </p:cNvSpPr>
          <p:nvPr>
            <p:ph type="dt" sz="half" idx="10"/>
          </p:nvPr>
        </p:nvSpPr>
        <p:spPr/>
        <p:txBody>
          <a:bodyPr/>
          <a:lstStyle/>
          <a:p>
            <a:pPr algn="r"/>
            <a:fld id="{A37D6D71-8B28-4ED6-B932-04B197003D23}" type="datetimeFigureOut">
              <a:rPr lang="en-US" dirty="0"/>
              <a:pPr algn="r"/>
              <a:t>12/11/2024</a:t>
            </a:fld>
            <a:endParaRPr lang="en-US"/>
          </a:p>
        </p:txBody>
      </p:sp>
      <p:sp>
        <p:nvSpPr>
          <p:cNvPr id="11" name="Footer Placeholder 10">
            <a:extLst>
              <a:ext uri="{FF2B5EF4-FFF2-40B4-BE49-F238E27FC236}">
                <a16:creationId xmlns:a16="http://schemas.microsoft.com/office/drawing/2014/main" id="{3ACC79DA-A9E4-4E93-93F1-81907A901BBB}"/>
              </a:ext>
            </a:extLst>
          </p:cNvPr>
          <p:cNvSpPr>
            <a:spLocks noGrp="1"/>
          </p:cNvSpPr>
          <p:nvPr>
            <p:ph type="ftr" sz="quarter" idx="11"/>
          </p:nvPr>
        </p:nvSpPr>
        <p:spPr/>
        <p:txBody>
          <a:bodyPr/>
          <a:lstStyle/>
          <a:p>
            <a:endParaRPr lang="en-US">
              <a:solidFill>
                <a:schemeClr val="tx1"/>
              </a:solidFill>
            </a:endParaRPr>
          </a:p>
        </p:txBody>
      </p:sp>
      <p:sp>
        <p:nvSpPr>
          <p:cNvPr id="12" name="Slide Number Placeholder 11">
            <a:extLst>
              <a:ext uri="{FF2B5EF4-FFF2-40B4-BE49-F238E27FC236}">
                <a16:creationId xmlns:a16="http://schemas.microsoft.com/office/drawing/2014/main" id="{404DFE57-AA80-4ED8-AD77-35CC56F3FBC6}"/>
              </a:ext>
            </a:extLst>
          </p:cNvPr>
          <p:cNvSpPr>
            <a:spLocks noGrp="1"/>
          </p:cNvSpPr>
          <p:nvPr>
            <p:ph type="sldNum" sz="quarter" idx="12"/>
          </p:nvPr>
        </p:nvSpPr>
        <p:spPr/>
        <p:txBody>
          <a:bodyPr/>
          <a:lstStyle/>
          <a:p>
            <a:pPr algn="l"/>
            <a:fld id="{F97E8200-1950-409B-82E7-99938E7AE355}" type="slidenum">
              <a:rPr lang="en-US" dirty="0"/>
              <a:pPr algn="l"/>
              <a:t>‹#›</a:t>
            </a:fld>
            <a:endParaRPr lang="en-US"/>
          </a:p>
        </p:txBody>
      </p:sp>
      <p:sp>
        <p:nvSpPr>
          <p:cNvPr id="13" name="Title 12">
            <a:extLst>
              <a:ext uri="{FF2B5EF4-FFF2-40B4-BE49-F238E27FC236}">
                <a16:creationId xmlns:a16="http://schemas.microsoft.com/office/drawing/2014/main" id="{FB62259C-ADDF-4293-AD3B-AB2E04A7483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14843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C7BA0-DC57-452F-85B7-C979AA690920}"/>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F1C53797-8D72-4774-AC93-EB9FDD650CCD}"/>
              </a:ext>
            </a:extLst>
          </p:cNvPr>
          <p:cNvSpPr>
            <a:spLocks noGrp="1"/>
          </p:cNvSpPr>
          <p:nvPr>
            <p:ph type="dt" sz="half" idx="10"/>
          </p:nvPr>
        </p:nvSpPr>
        <p:spPr/>
        <p:txBody>
          <a:bodyPr/>
          <a:lstStyle/>
          <a:p>
            <a:pPr algn="r"/>
            <a:fld id="{A37D6D71-8B28-4ED6-B932-04B197003D23}" type="datetimeFigureOut">
              <a:rPr lang="en-US" dirty="0"/>
              <a:pPr algn="r"/>
              <a:t>12/11/2024</a:t>
            </a:fld>
            <a:endParaRPr lang="en-US"/>
          </a:p>
        </p:txBody>
      </p:sp>
      <p:sp>
        <p:nvSpPr>
          <p:cNvPr id="7" name="Footer Placeholder 6">
            <a:extLst>
              <a:ext uri="{FF2B5EF4-FFF2-40B4-BE49-F238E27FC236}">
                <a16:creationId xmlns:a16="http://schemas.microsoft.com/office/drawing/2014/main" id="{9E945AB7-1A32-4516-ABF9-B40958AE2E73}"/>
              </a:ext>
            </a:extLst>
          </p:cNvPr>
          <p:cNvSpPr>
            <a:spLocks noGrp="1"/>
          </p:cNvSpPr>
          <p:nvPr>
            <p:ph type="ftr" sz="quarter" idx="11"/>
          </p:nvPr>
        </p:nvSpPr>
        <p:spPr/>
        <p:txBody>
          <a:bodyPr/>
          <a:lstStyle/>
          <a:p>
            <a:endParaRPr lang="en-US">
              <a:solidFill>
                <a:schemeClr val="tx1"/>
              </a:solidFill>
            </a:endParaRPr>
          </a:p>
        </p:txBody>
      </p:sp>
      <p:sp>
        <p:nvSpPr>
          <p:cNvPr id="8" name="Slide Number Placeholder 7">
            <a:extLst>
              <a:ext uri="{FF2B5EF4-FFF2-40B4-BE49-F238E27FC236}">
                <a16:creationId xmlns:a16="http://schemas.microsoft.com/office/drawing/2014/main" id="{B22923C3-1D67-4089-A6B1-9A10315E807F}"/>
              </a:ext>
            </a:extLst>
          </p:cNvPr>
          <p:cNvSpPr>
            <a:spLocks noGrp="1"/>
          </p:cNvSpPr>
          <p:nvPr>
            <p:ph type="sldNum" sz="quarter" idx="12"/>
          </p:nvPr>
        </p:nvSpPr>
        <p:spPr/>
        <p:txBody>
          <a:bodyPr/>
          <a:lstStyle/>
          <a:p>
            <a:pPr algn="l"/>
            <a:fld id="{F97E8200-1950-409B-82E7-99938E7AE355}" type="slidenum">
              <a:rPr lang="en-US" dirty="0"/>
              <a:pPr algn="l"/>
              <a:t>‹#›</a:t>
            </a:fld>
            <a:endParaRPr lang="en-US"/>
          </a:p>
        </p:txBody>
      </p:sp>
    </p:spTree>
    <p:extLst>
      <p:ext uri="{BB962C8B-B14F-4D97-AF65-F5344CB8AC3E}">
        <p14:creationId xmlns:p14="http://schemas.microsoft.com/office/powerpoint/2010/main" val="20686646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FC0A8DC1-14F6-453B-A724-D6493F063F83}"/>
              </a:ext>
            </a:extLst>
          </p:cNvPr>
          <p:cNvSpPr>
            <a:spLocks noGrp="1"/>
          </p:cNvSpPr>
          <p:nvPr>
            <p:ph type="dt" sz="half" idx="10"/>
          </p:nvPr>
        </p:nvSpPr>
        <p:spPr/>
        <p:txBody>
          <a:bodyPr/>
          <a:lstStyle/>
          <a:p>
            <a:pPr algn="r"/>
            <a:fld id="{A37D6D71-8B28-4ED6-B932-04B197003D23}" type="datetimeFigureOut">
              <a:rPr lang="en-US" dirty="0"/>
              <a:pPr algn="r"/>
              <a:t>12/11/2024</a:t>
            </a:fld>
            <a:endParaRPr lang="en-US"/>
          </a:p>
        </p:txBody>
      </p:sp>
      <p:sp>
        <p:nvSpPr>
          <p:cNvPr id="6" name="Footer Placeholder 5">
            <a:extLst>
              <a:ext uri="{FF2B5EF4-FFF2-40B4-BE49-F238E27FC236}">
                <a16:creationId xmlns:a16="http://schemas.microsoft.com/office/drawing/2014/main" id="{66E63FF0-1A91-4698-B12A-112D05373593}"/>
              </a:ext>
            </a:extLst>
          </p:cNvPr>
          <p:cNvSpPr>
            <a:spLocks noGrp="1"/>
          </p:cNvSpPr>
          <p:nvPr>
            <p:ph type="ftr" sz="quarter" idx="11"/>
          </p:nvPr>
        </p:nvSpPr>
        <p:spPr/>
        <p:txBody>
          <a:bodyPr/>
          <a:lstStyle/>
          <a:p>
            <a:endParaRPr lang="en-US">
              <a:solidFill>
                <a:schemeClr val="tx1"/>
              </a:solidFill>
            </a:endParaRPr>
          </a:p>
        </p:txBody>
      </p:sp>
      <p:sp>
        <p:nvSpPr>
          <p:cNvPr id="7" name="Slide Number Placeholder 6">
            <a:extLst>
              <a:ext uri="{FF2B5EF4-FFF2-40B4-BE49-F238E27FC236}">
                <a16:creationId xmlns:a16="http://schemas.microsoft.com/office/drawing/2014/main" id="{1E066D53-44B3-4F04-93FD-9756A60139F9}"/>
              </a:ext>
            </a:extLst>
          </p:cNvPr>
          <p:cNvSpPr>
            <a:spLocks noGrp="1"/>
          </p:cNvSpPr>
          <p:nvPr>
            <p:ph type="sldNum" sz="quarter" idx="12"/>
          </p:nvPr>
        </p:nvSpPr>
        <p:spPr/>
        <p:txBody>
          <a:bodyPr/>
          <a:lstStyle/>
          <a:p>
            <a:pPr algn="l"/>
            <a:fld id="{F97E8200-1950-409B-82E7-99938E7AE355}" type="slidenum">
              <a:rPr lang="en-US" dirty="0"/>
              <a:pPr algn="l"/>
              <a:t>‹#›</a:t>
            </a:fld>
            <a:endParaRPr lang="en-US"/>
          </a:p>
        </p:txBody>
      </p:sp>
    </p:spTree>
    <p:extLst>
      <p:ext uri="{BB962C8B-B14F-4D97-AF65-F5344CB8AC3E}">
        <p14:creationId xmlns:p14="http://schemas.microsoft.com/office/powerpoint/2010/main" val="3734131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3A0FE-F7E3-433E-9A29-D778690D223A}"/>
              </a:ext>
            </a:extLst>
          </p:cNvPr>
          <p:cNvSpPr>
            <a:spLocks noGrp="1"/>
          </p:cNvSpPr>
          <p:nvPr>
            <p:ph idx="1"/>
          </p:nvPr>
        </p:nvSpPr>
        <p:spPr>
          <a:xfrm>
            <a:off x="5183188" y="2591850"/>
            <a:ext cx="6045644" cy="3593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794B15D-55F5-4208-AF40-41CAFEB56F4C}"/>
              </a:ext>
            </a:extLst>
          </p:cNvPr>
          <p:cNvSpPr>
            <a:spLocks noGrp="1"/>
          </p:cNvSpPr>
          <p:nvPr>
            <p:ph type="body" sz="half" idx="2"/>
          </p:nvPr>
        </p:nvSpPr>
        <p:spPr>
          <a:xfrm>
            <a:off x="960120" y="2591850"/>
            <a:ext cx="3811905" cy="3277137"/>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E8A46CE7-2F0F-4C85-B633-B9FCB8347AE7}"/>
              </a:ext>
            </a:extLst>
          </p:cNvPr>
          <p:cNvSpPr>
            <a:spLocks noGrp="1"/>
          </p:cNvSpPr>
          <p:nvPr>
            <p:ph type="dt" sz="half" idx="10"/>
          </p:nvPr>
        </p:nvSpPr>
        <p:spPr/>
        <p:txBody>
          <a:bodyPr/>
          <a:lstStyle/>
          <a:p>
            <a:pPr algn="r"/>
            <a:fld id="{A37D6D71-8B28-4ED6-B932-04B197003D23}" type="datetimeFigureOut">
              <a:rPr lang="en-US" dirty="0"/>
              <a:pPr algn="r"/>
              <a:t>12/11/2024</a:t>
            </a:fld>
            <a:endParaRPr lang="en-US"/>
          </a:p>
        </p:txBody>
      </p:sp>
      <p:sp>
        <p:nvSpPr>
          <p:cNvPr id="9" name="Footer Placeholder 8">
            <a:extLst>
              <a:ext uri="{FF2B5EF4-FFF2-40B4-BE49-F238E27FC236}">
                <a16:creationId xmlns:a16="http://schemas.microsoft.com/office/drawing/2014/main" id="{D0900919-3A73-4918-9D97-8DBE7ABB7A19}"/>
              </a:ext>
            </a:extLst>
          </p:cNvPr>
          <p:cNvSpPr>
            <a:spLocks noGrp="1"/>
          </p:cNvSpPr>
          <p:nvPr>
            <p:ph type="ftr" sz="quarter" idx="11"/>
          </p:nvPr>
        </p:nvSpPr>
        <p:spPr/>
        <p:txBody>
          <a:bodyPr/>
          <a:lstStyle/>
          <a:p>
            <a:endParaRPr lang="en-US">
              <a:solidFill>
                <a:schemeClr val="tx1"/>
              </a:solidFill>
            </a:endParaRPr>
          </a:p>
        </p:txBody>
      </p:sp>
      <p:sp>
        <p:nvSpPr>
          <p:cNvPr id="10" name="Slide Number Placeholder 9">
            <a:extLst>
              <a:ext uri="{FF2B5EF4-FFF2-40B4-BE49-F238E27FC236}">
                <a16:creationId xmlns:a16="http://schemas.microsoft.com/office/drawing/2014/main" id="{08BC1001-E44E-4A9A-9E60-2E319A844F65}"/>
              </a:ext>
            </a:extLst>
          </p:cNvPr>
          <p:cNvSpPr>
            <a:spLocks noGrp="1"/>
          </p:cNvSpPr>
          <p:nvPr>
            <p:ph type="sldNum" sz="quarter" idx="12"/>
          </p:nvPr>
        </p:nvSpPr>
        <p:spPr/>
        <p:txBody>
          <a:bodyPr/>
          <a:lstStyle/>
          <a:p>
            <a:pPr algn="l"/>
            <a:fld id="{F97E8200-1950-409B-82E7-99938E7AE355}" type="slidenum">
              <a:rPr lang="en-US" dirty="0"/>
              <a:pPr algn="l"/>
              <a:t>‹#›</a:t>
            </a:fld>
            <a:endParaRPr lang="en-US"/>
          </a:p>
        </p:txBody>
      </p:sp>
      <p:sp>
        <p:nvSpPr>
          <p:cNvPr id="11" name="Title 10">
            <a:extLst>
              <a:ext uri="{FF2B5EF4-FFF2-40B4-BE49-F238E27FC236}">
                <a16:creationId xmlns:a16="http://schemas.microsoft.com/office/drawing/2014/main" id="{A125AC31-022C-40AA-B65C-C9AC48395A6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152199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797A575-703F-410E-9A84-F9B578FEAE80}"/>
              </a:ext>
            </a:extLst>
          </p:cNvPr>
          <p:cNvSpPr>
            <a:spLocks noGrp="1" noChangeAspect="1"/>
          </p:cNvSpPr>
          <p:nvPr>
            <p:ph type="pic" idx="1"/>
          </p:nvPr>
        </p:nvSpPr>
        <p:spPr>
          <a:xfrm>
            <a:off x="0" y="2267712"/>
            <a:ext cx="6571469" cy="4590288"/>
          </a:xfrm>
          <a:solidFill>
            <a:schemeClr val="bg1">
              <a:lumMod val="85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518B509-934D-400A-A922-45B61AC6EDD8}"/>
              </a:ext>
            </a:extLst>
          </p:cNvPr>
          <p:cNvSpPr>
            <a:spLocks noGrp="1"/>
          </p:cNvSpPr>
          <p:nvPr>
            <p:ph type="body" sz="half" idx="2"/>
          </p:nvPr>
        </p:nvSpPr>
        <p:spPr>
          <a:xfrm>
            <a:off x="7235971" y="2587752"/>
            <a:ext cx="3992856" cy="3593592"/>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99813C51-6954-4F3A-A043-D1BCC8B50F83}"/>
              </a:ext>
            </a:extLst>
          </p:cNvPr>
          <p:cNvSpPr>
            <a:spLocks noGrp="1"/>
          </p:cNvSpPr>
          <p:nvPr>
            <p:ph type="dt" sz="half" idx="10"/>
          </p:nvPr>
        </p:nvSpPr>
        <p:spPr/>
        <p:txBody>
          <a:bodyPr/>
          <a:lstStyle/>
          <a:p>
            <a:pPr algn="r"/>
            <a:fld id="{A37D6D71-8B28-4ED6-B932-04B197003D23}" type="datetimeFigureOut">
              <a:rPr lang="en-US" dirty="0"/>
              <a:pPr algn="r"/>
              <a:t>12/11/2024</a:t>
            </a:fld>
            <a:endParaRPr lang="en-US"/>
          </a:p>
        </p:txBody>
      </p:sp>
      <p:sp>
        <p:nvSpPr>
          <p:cNvPr id="9" name="Footer Placeholder 8">
            <a:extLst>
              <a:ext uri="{FF2B5EF4-FFF2-40B4-BE49-F238E27FC236}">
                <a16:creationId xmlns:a16="http://schemas.microsoft.com/office/drawing/2014/main" id="{C0AC32FB-49A3-40E4-9D24-177597043627}"/>
              </a:ext>
            </a:extLst>
          </p:cNvPr>
          <p:cNvSpPr>
            <a:spLocks noGrp="1"/>
          </p:cNvSpPr>
          <p:nvPr>
            <p:ph type="ftr" sz="quarter" idx="11"/>
          </p:nvPr>
        </p:nvSpPr>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a:effectLst>
                <a:outerShdw blurRad="50800" dist="38100" dir="2700000" algn="tl" rotWithShape="0">
                  <a:prstClr val="black">
                    <a:alpha val="43000"/>
                  </a:prstClr>
                </a:outerShdw>
              </a:effectLst>
            </a:endParaRPr>
          </a:p>
        </p:txBody>
      </p:sp>
      <p:sp>
        <p:nvSpPr>
          <p:cNvPr id="10" name="Slide Number Placeholder 9">
            <a:extLst>
              <a:ext uri="{FF2B5EF4-FFF2-40B4-BE49-F238E27FC236}">
                <a16:creationId xmlns:a16="http://schemas.microsoft.com/office/drawing/2014/main" id="{EC93F5E6-DAE6-447B-8038-5F4C9A799F57}"/>
              </a:ext>
            </a:extLst>
          </p:cNvPr>
          <p:cNvSpPr>
            <a:spLocks noGrp="1"/>
          </p:cNvSpPr>
          <p:nvPr>
            <p:ph type="sldNum" sz="quarter" idx="12"/>
          </p:nvPr>
        </p:nvSpPr>
        <p:spPr/>
        <p:txBody>
          <a:bodyPr/>
          <a:lstStyle/>
          <a:p>
            <a:pPr algn="l"/>
            <a:fld id="{F97E8200-1950-409B-82E7-99938E7AE355}" type="slidenum">
              <a:rPr lang="en-US" dirty="0"/>
              <a:pPr algn="l"/>
              <a:t>‹#›</a:t>
            </a:fld>
            <a:endParaRPr lang="en-US"/>
          </a:p>
        </p:txBody>
      </p:sp>
      <p:sp>
        <p:nvSpPr>
          <p:cNvPr id="2" name="Title 1">
            <a:extLst>
              <a:ext uri="{FF2B5EF4-FFF2-40B4-BE49-F238E27FC236}">
                <a16:creationId xmlns:a16="http://schemas.microsoft.com/office/drawing/2014/main" id="{9BFF97FB-514D-4FE8-A9A4-E9A111A56ED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988022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327B9-64C6-4AFE-8E67-F60CD17A800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92656D-F600-4D76-8A0F-BDBE78759B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A13412-4939-4879-B91F-BB5B029B6CEB}"/>
              </a:ext>
            </a:extLst>
          </p:cNvPr>
          <p:cNvSpPr>
            <a:spLocks noGrp="1"/>
          </p:cNvSpPr>
          <p:nvPr>
            <p:ph type="dt" sz="half" idx="10"/>
          </p:nvPr>
        </p:nvSpPr>
        <p:spPr/>
        <p:txBody>
          <a:bodyPr/>
          <a:lstStyle/>
          <a:p>
            <a:pPr algn="r"/>
            <a:fld id="{A37D6D71-8B28-4ED6-B932-04B197003D23}" type="datetimeFigureOut">
              <a:rPr lang="en-US" dirty="0"/>
              <a:pPr algn="r"/>
              <a:t>12/11/2024</a:t>
            </a:fld>
            <a:endParaRPr lang="en-US"/>
          </a:p>
        </p:txBody>
      </p:sp>
      <p:sp>
        <p:nvSpPr>
          <p:cNvPr id="8" name="Footer Placeholder 7">
            <a:extLst>
              <a:ext uri="{FF2B5EF4-FFF2-40B4-BE49-F238E27FC236}">
                <a16:creationId xmlns:a16="http://schemas.microsoft.com/office/drawing/2014/main" id="{95237DB9-DE7D-4687-82D7-612600F06C3E}"/>
              </a:ext>
            </a:extLst>
          </p:cNvPr>
          <p:cNvSpPr>
            <a:spLocks noGrp="1"/>
          </p:cNvSpPr>
          <p:nvPr>
            <p:ph type="ftr" sz="quarter" idx="11"/>
          </p:nvPr>
        </p:nvSpPr>
        <p:spPr/>
        <p:txBody>
          <a:bodyPr/>
          <a:lstStyle/>
          <a:p>
            <a:endParaRPr lang="en-US">
              <a:solidFill>
                <a:schemeClr val="tx1"/>
              </a:solidFill>
            </a:endParaRPr>
          </a:p>
        </p:txBody>
      </p:sp>
      <p:sp>
        <p:nvSpPr>
          <p:cNvPr id="9" name="Slide Number Placeholder 8">
            <a:extLst>
              <a:ext uri="{FF2B5EF4-FFF2-40B4-BE49-F238E27FC236}">
                <a16:creationId xmlns:a16="http://schemas.microsoft.com/office/drawing/2014/main" id="{6C819356-0444-4C23-82D3-E2FDE28D3DCB}"/>
              </a:ext>
            </a:extLst>
          </p:cNvPr>
          <p:cNvSpPr>
            <a:spLocks noGrp="1"/>
          </p:cNvSpPr>
          <p:nvPr>
            <p:ph type="sldNum" sz="quarter" idx="12"/>
          </p:nvPr>
        </p:nvSpPr>
        <p:spPr/>
        <p:txBody>
          <a:bodyPr/>
          <a:lstStyle/>
          <a:p>
            <a:pPr algn="l"/>
            <a:fld id="{F97E8200-1950-409B-82E7-99938E7AE355}" type="slidenum">
              <a:rPr lang="en-US" dirty="0"/>
              <a:pPr algn="l"/>
              <a:t>‹#›</a:t>
            </a:fld>
            <a:endParaRPr lang="en-US"/>
          </a:p>
        </p:txBody>
      </p:sp>
    </p:spTree>
    <p:extLst>
      <p:ext uri="{BB962C8B-B14F-4D97-AF65-F5344CB8AC3E}">
        <p14:creationId xmlns:p14="http://schemas.microsoft.com/office/powerpoint/2010/main" val="3868608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EB51B7C-D548-4AB7-90A4-C196105E6D56}"/>
              </a:ext>
            </a:extLst>
          </p:cNvPr>
          <p:cNvSpPr/>
          <p:nvPr/>
        </p:nvSpPr>
        <p:spPr>
          <a:xfrm>
            <a:off x="7108274" y="0"/>
            <a:ext cx="508372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a:extLst>
              <a:ext uri="{FF2B5EF4-FFF2-40B4-BE49-F238E27FC236}">
                <a16:creationId xmlns:a16="http://schemas.microsoft.com/office/drawing/2014/main" id="{32DC521B-8B54-4843-9FF4-B2C30FA0043F}"/>
              </a:ext>
            </a:extLst>
          </p:cNvPr>
          <p:cNvSpPr>
            <a:spLocks noGrp="1"/>
          </p:cNvSpPr>
          <p:nvPr>
            <p:ph type="title" orient="vert"/>
          </p:nvPr>
        </p:nvSpPr>
        <p:spPr>
          <a:xfrm>
            <a:off x="7751740" y="643467"/>
            <a:ext cx="3477092" cy="5533495"/>
          </a:xfrm>
        </p:spPr>
        <p:txBody>
          <a:bodyPr vert="eaVert" tIns="91440" bIns="91440"/>
          <a:lstStyle/>
          <a:p>
            <a:r>
              <a:rPr lang="en-US"/>
              <a:t>Click to edit Master title style</a:t>
            </a:r>
          </a:p>
        </p:txBody>
      </p:sp>
      <p:sp>
        <p:nvSpPr>
          <p:cNvPr id="3" name="Vertical Text Placeholder 2">
            <a:extLst>
              <a:ext uri="{FF2B5EF4-FFF2-40B4-BE49-F238E27FC236}">
                <a16:creationId xmlns:a16="http://schemas.microsoft.com/office/drawing/2014/main" id="{410E3F10-9E27-41E6-A965-4243E37BE3D5}"/>
              </a:ext>
            </a:extLst>
          </p:cNvPr>
          <p:cNvSpPr>
            <a:spLocks noGrp="1"/>
          </p:cNvSpPr>
          <p:nvPr>
            <p:ph type="body" orient="vert" idx="1"/>
          </p:nvPr>
        </p:nvSpPr>
        <p:spPr>
          <a:xfrm>
            <a:off x="960120" y="643467"/>
            <a:ext cx="5504687" cy="5533496"/>
          </a:xfrm>
        </p:spPr>
        <p:txBody>
          <a:bodyPr vert="eaVert" tIns="91440" bIns="9144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341D62D-51A0-4AD7-8027-BF548FB6AAF3}"/>
              </a:ext>
            </a:extLst>
          </p:cNvPr>
          <p:cNvSpPr>
            <a:spLocks noGrp="1"/>
          </p:cNvSpPr>
          <p:nvPr>
            <p:ph type="dt" sz="half" idx="10"/>
          </p:nvPr>
        </p:nvSpPr>
        <p:spPr>
          <a:xfrm>
            <a:off x="7617898" y="6356350"/>
            <a:ext cx="2522798" cy="365125"/>
          </a:xfrm>
        </p:spPr>
        <p:txBody>
          <a:bodyPr/>
          <a:lstStyle>
            <a:lvl1pPr>
              <a:defRPr>
                <a:solidFill>
                  <a:schemeClr val="bg1"/>
                </a:solidFill>
              </a:defRPr>
            </a:lvl1pPr>
          </a:lstStyle>
          <a:p>
            <a:pPr algn="r"/>
            <a:fld id="{A37D6D71-8B28-4ED6-B932-04B197003D23}" type="datetimeFigureOut">
              <a:rPr lang="en-US" dirty="0"/>
              <a:pPr algn="r"/>
              <a:t>12/11/2024</a:t>
            </a:fld>
            <a:endParaRPr lang="en-US"/>
          </a:p>
        </p:txBody>
      </p:sp>
      <p:sp>
        <p:nvSpPr>
          <p:cNvPr id="8" name="Footer Placeholder 7">
            <a:extLst>
              <a:ext uri="{FF2B5EF4-FFF2-40B4-BE49-F238E27FC236}">
                <a16:creationId xmlns:a16="http://schemas.microsoft.com/office/drawing/2014/main" id="{A5857492-A701-44A1-B1D5-7B2C8CD06582}"/>
              </a:ext>
            </a:extLst>
          </p:cNvPr>
          <p:cNvSpPr>
            <a:spLocks noGrp="1"/>
          </p:cNvSpPr>
          <p:nvPr>
            <p:ph type="ftr" sz="quarter" idx="11"/>
          </p:nvPr>
        </p:nvSpPr>
        <p:spPr/>
        <p:txBody>
          <a:bodyPr/>
          <a:lstStyle/>
          <a:p>
            <a:endParaRPr lang="en-US">
              <a:solidFill>
                <a:schemeClr val="tx1"/>
              </a:solidFill>
            </a:endParaRPr>
          </a:p>
        </p:txBody>
      </p:sp>
      <p:sp>
        <p:nvSpPr>
          <p:cNvPr id="9" name="Slide Number Placeholder 8">
            <a:extLst>
              <a:ext uri="{FF2B5EF4-FFF2-40B4-BE49-F238E27FC236}">
                <a16:creationId xmlns:a16="http://schemas.microsoft.com/office/drawing/2014/main" id="{EED2E8AE-F1AA-4D19-A434-102501D3B460}"/>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dirty="0"/>
              <a:pPr algn="l"/>
              <a:t>‹#›</a:t>
            </a:fld>
            <a:endParaRPr lang="en-US"/>
          </a:p>
        </p:txBody>
      </p:sp>
    </p:spTree>
    <p:extLst>
      <p:ext uri="{BB962C8B-B14F-4D97-AF65-F5344CB8AC3E}">
        <p14:creationId xmlns:p14="http://schemas.microsoft.com/office/powerpoint/2010/main" val="1204403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D153959-30FA-4987-A094-7243641F474B}"/>
              </a:ext>
            </a:extLst>
          </p:cNvPr>
          <p:cNvSpPr/>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a:extLst>
              <a:ext uri="{FF2B5EF4-FFF2-40B4-BE49-F238E27FC236}">
                <a16:creationId xmlns:a16="http://schemas.microsoft.com/office/drawing/2014/main" id="{50216229-A6DB-436A-B327-667E80F0A563}"/>
              </a:ext>
            </a:extLst>
          </p:cNvPr>
          <p:cNvSpPr>
            <a:spLocks noGrp="1"/>
          </p:cNvSpPr>
          <p:nvPr>
            <p:ph type="title"/>
          </p:nvPr>
        </p:nvSpPr>
        <p:spPr>
          <a:xfrm>
            <a:off x="960120" y="317814"/>
            <a:ext cx="10268712" cy="170078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B2B351D-270D-480D-8AF5-6A213ED2B3FB}"/>
              </a:ext>
            </a:extLst>
          </p:cNvPr>
          <p:cNvSpPr>
            <a:spLocks noGrp="1"/>
          </p:cNvSpPr>
          <p:nvPr>
            <p:ph type="body" idx="1"/>
          </p:nvPr>
        </p:nvSpPr>
        <p:spPr>
          <a:xfrm>
            <a:off x="960120" y="2587752"/>
            <a:ext cx="10268712" cy="35935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EB0E73-3310-4A8F-BB4A-7A6A99121A61}"/>
              </a:ext>
            </a:extLst>
          </p:cNvPr>
          <p:cNvSpPr>
            <a:spLocks noGrp="1"/>
          </p:cNvSpPr>
          <p:nvPr>
            <p:ph type="dt" sz="half" idx="2"/>
          </p:nvPr>
        </p:nvSpPr>
        <p:spPr>
          <a:xfrm>
            <a:off x="6903720" y="6356350"/>
            <a:ext cx="3236976" cy="365125"/>
          </a:xfrm>
          <a:prstGeom prst="rect">
            <a:avLst/>
          </a:prstGeom>
        </p:spPr>
        <p:txBody>
          <a:bodyPr vert="horz" lIns="91440" tIns="45720" rIns="91440" bIns="45720" rtlCol="0" anchor="ctr"/>
          <a:lstStyle>
            <a:lvl1pPr algn="just">
              <a:defRPr sz="1200" spc="50" baseline="0">
                <a:solidFill>
                  <a:schemeClr val="tx1"/>
                </a:solidFill>
              </a:defRPr>
            </a:lvl1pPr>
          </a:lstStyle>
          <a:p>
            <a:pPr algn="r"/>
            <a:fld id="{A37D6D71-8B28-4ED6-B932-04B197003D23}" type="datetimeFigureOut">
              <a:rPr lang="en-US" dirty="0"/>
              <a:pPr algn="r"/>
              <a:t>12/11/2024</a:t>
            </a:fld>
            <a:endParaRPr lang="en-US" spc="50"/>
          </a:p>
        </p:txBody>
      </p:sp>
      <p:sp>
        <p:nvSpPr>
          <p:cNvPr id="5" name="Footer Placeholder 4">
            <a:extLst>
              <a:ext uri="{FF2B5EF4-FFF2-40B4-BE49-F238E27FC236}">
                <a16:creationId xmlns:a16="http://schemas.microsoft.com/office/drawing/2014/main" id="{1381C4C0-515B-4404-A780-C31E7DFE54A4}"/>
              </a:ext>
            </a:extLst>
          </p:cNvPr>
          <p:cNvSpPr>
            <a:spLocks noGrp="1"/>
          </p:cNvSpPr>
          <p:nvPr>
            <p:ph type="ftr" sz="quarter" idx="3"/>
          </p:nvPr>
        </p:nvSpPr>
        <p:spPr>
          <a:xfrm>
            <a:off x="960120" y="6356350"/>
            <a:ext cx="5504688" cy="365125"/>
          </a:xfrm>
          <a:prstGeom prst="rect">
            <a:avLst/>
          </a:prstGeom>
        </p:spPr>
        <p:txBody>
          <a:bodyPr vert="horz" lIns="91440" tIns="45720" rIns="91440" bIns="45720" rtlCol="0" anchor="ctr"/>
          <a:lstStyle>
            <a:lvl1pPr algn="l">
              <a:defRPr sz="1100" cap="all" spc="50" baseline="0">
                <a:solidFill>
                  <a:schemeClr val="tx1"/>
                </a:solidFill>
              </a:defRPr>
            </a:lvl1pPr>
          </a:lstStyle>
          <a:p>
            <a:endParaRPr lang="en-US" spc="50"/>
          </a:p>
        </p:txBody>
      </p:sp>
      <p:sp>
        <p:nvSpPr>
          <p:cNvPr id="6" name="Slide Number Placeholder 5">
            <a:extLst>
              <a:ext uri="{FF2B5EF4-FFF2-40B4-BE49-F238E27FC236}">
                <a16:creationId xmlns:a16="http://schemas.microsoft.com/office/drawing/2014/main" id="{944C30C7-F013-428C-A6F7-A8CCCD14CEF4}"/>
              </a:ext>
            </a:extLst>
          </p:cNvPr>
          <p:cNvSpPr>
            <a:spLocks noGrp="1"/>
          </p:cNvSpPr>
          <p:nvPr>
            <p:ph type="sldNum" sz="quarter" idx="4"/>
          </p:nvPr>
        </p:nvSpPr>
        <p:spPr>
          <a:xfrm>
            <a:off x="10296144" y="6356350"/>
            <a:ext cx="932688" cy="365125"/>
          </a:xfrm>
          <a:prstGeom prst="rect">
            <a:avLst/>
          </a:prstGeom>
        </p:spPr>
        <p:txBody>
          <a:bodyPr vert="horz" lIns="91440" tIns="45720" rIns="91440" bIns="45720" rtlCol="0" anchor="ctr"/>
          <a:lstStyle>
            <a:lvl1pPr algn="r">
              <a:defRPr sz="1200">
                <a:solidFill>
                  <a:schemeClr val="tx1"/>
                </a:solidFill>
              </a:defRPr>
            </a:lvl1pPr>
          </a:lstStyle>
          <a:p>
            <a:pPr algn="l"/>
            <a:fld id="{F97E8200-1950-409B-82E7-99938E7AE355}" type="slidenum">
              <a:rPr lang="en-US" dirty="0"/>
              <a:pPr algn="l"/>
              <a:t>‹#›</a:t>
            </a:fld>
            <a:endParaRPr lang="en-US"/>
          </a:p>
        </p:txBody>
      </p:sp>
    </p:spTree>
    <p:extLst>
      <p:ext uri="{BB962C8B-B14F-4D97-AF65-F5344CB8AC3E}">
        <p14:creationId xmlns:p14="http://schemas.microsoft.com/office/powerpoint/2010/main" val="49944460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p:titleStyle>
    <p:bodyStyle>
      <a:lvl1pPr marL="0" indent="0" algn="l" defTabSz="914400" rtl="0" eaLnBrk="1" latinLnBrk="0" hangingPunct="1">
        <a:lnSpc>
          <a:spcPct val="101000"/>
        </a:lnSpc>
        <a:spcBef>
          <a:spcPts val="700"/>
        </a:spcBef>
        <a:spcAft>
          <a:spcPts val="700"/>
        </a:spcAft>
        <a:buFont typeface="Arial" panose="020B0604020202020204" pitchFamily="34" charset="0"/>
        <a:buNone/>
        <a:defRPr sz="2600" kern="1200" spc="50" baseline="0">
          <a:solidFill>
            <a:schemeClr val="tx1"/>
          </a:solidFill>
          <a:latin typeface="+mn-lt"/>
          <a:ea typeface="+mn-ea"/>
          <a:cs typeface="+mn-cs"/>
        </a:defRPr>
      </a:lvl1pPr>
      <a:lvl2pPr marL="274320" indent="-274320" algn="l" defTabSz="914400" rtl="0" eaLnBrk="1" latinLnBrk="0" hangingPunct="1">
        <a:lnSpc>
          <a:spcPct val="101000"/>
        </a:lnSpc>
        <a:spcBef>
          <a:spcPts val="400"/>
        </a:spcBef>
        <a:spcAft>
          <a:spcPts val="400"/>
        </a:spcAft>
        <a:buClrTx/>
        <a:buFont typeface="Wingdings" panose="05000000000000000000" pitchFamily="2" charset="2"/>
        <a:buChar char="§"/>
        <a:defRPr sz="2300" kern="1200" spc="50" baseline="0">
          <a:solidFill>
            <a:schemeClr val="tx1"/>
          </a:solidFill>
          <a:latin typeface="+mn-lt"/>
          <a:ea typeface="+mn-ea"/>
          <a:cs typeface="+mn-cs"/>
        </a:defRPr>
      </a:lvl2pPr>
      <a:lvl3pPr marL="27432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3pPr>
      <a:lvl4pPr marL="594360" indent="-274320" algn="l" defTabSz="914400" rtl="0" eaLnBrk="1" latinLnBrk="0" hangingPunct="1">
        <a:lnSpc>
          <a:spcPct val="101000"/>
        </a:lnSpc>
        <a:spcBef>
          <a:spcPts val="400"/>
        </a:spcBef>
        <a:spcAft>
          <a:spcPts val="400"/>
        </a:spcAft>
        <a:buClrTx/>
        <a:buFont typeface="Wingdings" panose="05000000000000000000" pitchFamily="2" charset="2"/>
        <a:buChar char="§"/>
        <a:defRPr sz="1800" kern="1200" spc="50" baseline="0">
          <a:solidFill>
            <a:schemeClr val="tx1"/>
          </a:solidFill>
          <a:latin typeface="+mn-lt"/>
          <a:ea typeface="+mn-ea"/>
          <a:cs typeface="+mn-cs"/>
        </a:defRPr>
      </a:lvl4pPr>
      <a:lvl5pPr marL="59436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jpeg"/><Relationship Id="rId7" Type="http://schemas.openxmlformats.org/officeDocument/2006/relationships/image" Target="../media/image4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jpe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43.png"/><Relationship Id="rId9" Type="http://schemas.openxmlformats.org/officeDocument/2006/relationships/image" Target="../media/image48.jpeg"/></Relationships>
</file>

<file path=ppt/slides/_rels/slide1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4.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8.png"/><Relationship Id="rId4" Type="http://schemas.openxmlformats.org/officeDocument/2006/relationships/image" Target="../media/image57.png"/></Relationships>
</file>

<file path=ppt/slides/_rels/slide2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 Id="rId5" Type="http://schemas.openxmlformats.org/officeDocument/2006/relationships/image" Target="../media/image62.png"/><Relationship Id="rId4" Type="http://schemas.openxmlformats.org/officeDocument/2006/relationships/image" Target="../media/image61.png"/></Relationships>
</file>

<file path=ppt/slides/_rels/slide26.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image" Target="../media/image63.png"/><Relationship Id="rId1" Type="http://schemas.openxmlformats.org/officeDocument/2006/relationships/slideLayout" Target="../slideLayouts/slideLayout2.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2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png"/><Relationship Id="rId1" Type="http://schemas.openxmlformats.org/officeDocument/2006/relationships/slideLayout" Target="../slideLayouts/slideLayout2.xml"/><Relationship Id="rId4" Type="http://schemas.openxmlformats.org/officeDocument/2006/relationships/image" Target="../media/image72.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 Id="rId5" Type="http://schemas.openxmlformats.org/officeDocument/2006/relationships/image" Target="../media/image76.png"/><Relationship Id="rId4" Type="http://schemas.openxmlformats.org/officeDocument/2006/relationships/image" Target="../media/image75.png"/></Relationships>
</file>

<file path=ppt/slides/_rels/slide32.xml.rels><?xml version="1.0" encoding="UTF-8" standalone="yes"?>
<Relationships xmlns="http://schemas.openxmlformats.org/package/2006/relationships"><Relationship Id="rId3" Type="http://schemas.openxmlformats.org/officeDocument/2006/relationships/hyperlink" Target="https://doi.org/10.1109/ICASET.2019.8714370" TargetMode="External"/><Relationship Id="rId7" Type="http://schemas.openxmlformats.org/officeDocument/2006/relationships/hyperlink" Target="https://www.bmwblog.com/2021/07/31/the-bmw-powered-morgan-plus-four-race-car-looks-epic/" TargetMode="External"/><Relationship Id="rId2" Type="http://schemas.openxmlformats.org/officeDocument/2006/relationships/hyperlink" Target="https://www.metalsupermarkets.com/aluminum-alloys-used-in-the-automotive-industry/" TargetMode="External"/><Relationship Id="rId1" Type="http://schemas.openxmlformats.org/officeDocument/2006/relationships/slideLayout" Target="../slideLayouts/slideLayout2.xml"/><Relationship Id="rId6" Type="http://schemas.openxmlformats.org/officeDocument/2006/relationships/hyperlink" Target="https://carbonfibergear.com/blogs/carbonfiber/carbon-fiber-vs-aluminum?srsltid=AfmBOooUhpiAnxy-x2j0G0WJqBOitMvQ0JNWHIH7AOMZTIXjXMeY1lEj" TargetMode="External"/><Relationship Id="rId5" Type="http://schemas.openxmlformats.org/officeDocument/2006/relationships/hyperlink" Target="https://www.evo.co.uk/mclaren/20491/new-mclaren-senna-design-specs-and-full-details" TargetMode="External"/><Relationship Id="rId4" Type="http://schemas.openxmlformats.org/officeDocument/2006/relationships/hyperlink" Target="http://www.dexcraft.com/articles/carbon-fiber-composites/aluminium-vs-carbon-fiber-comparison-of-materials/"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automotivequest.com/carbon-fiber-in-automotive/" TargetMode="External"/><Relationship Id="rId7" Type="http://schemas.openxmlformats.org/officeDocument/2006/relationships/hyperlink" Target="https://doi.org/10.4028/www.scientific.net/AMM.215-216.1136" TargetMode="External"/><Relationship Id="rId2" Type="http://schemas.openxmlformats.org/officeDocument/2006/relationships/hyperlink" Target="https://etcnmachining.com/blog/material-4130-steel/" TargetMode="External"/><Relationship Id="rId1" Type="http://schemas.openxmlformats.org/officeDocument/2006/relationships/slideLayout" Target="../slideLayouts/slideLayout2.xml"/><Relationship Id="rId6" Type="http://schemas.openxmlformats.org/officeDocument/2006/relationships/hyperlink" Target="https://liboruimetal.com/why-4130-alloy-steel-is-ideal-for-automotive-manufacturing/" TargetMode="External"/><Relationship Id="rId5" Type="http://schemas.openxmlformats.org/officeDocument/2006/relationships/hyperlink" Target="https://www.zetwerk.com/resources/knowledge-base/aluminum-extrusions/6061-t6-aluminum-properties-and-its-uses/" TargetMode="External"/><Relationship Id="rId4" Type="http://schemas.openxmlformats.org/officeDocument/2006/relationships/hyperlink" Target="https://wheelsandwisdom.com/carbon-fiber-parts/" TargetMode="External"/></Relationships>
</file>

<file path=ppt/slides/_rels/slide34.xml.rels><?xml version="1.0" encoding="UTF-8" standalone="yes"?>
<Relationships xmlns="http://schemas.openxmlformats.org/package/2006/relationships"><Relationship Id="rId8" Type="http://schemas.openxmlformats.org/officeDocument/2006/relationships/hyperlink" Target="https://www.rapid-protos.com/understanding-6061-aluminum-properties-applications-and-benefits/" TargetMode="External"/><Relationship Id="rId3" Type="http://schemas.openxmlformats.org/officeDocument/2006/relationships/hyperlink" Target="https://doi.org/10.1177/17543371JSET79" TargetMode="External"/><Relationship Id="rId7" Type="http://schemas.openxmlformats.org/officeDocument/2006/relationships/hyperlink" Target="https://link.springer.com/chapter/10.1007/978-3-031-10776-4_41" TargetMode="External"/><Relationship Id="rId2" Type="http://schemas.openxmlformats.org/officeDocument/2006/relationships/hyperlink" Target="https://www.computationalfluiddynamics.com.au/y-plus_part3_understanding-impact-of-y-and-number-of-prism-layers-on-flow-resolution/" TargetMode="External"/><Relationship Id="rId1" Type="http://schemas.openxmlformats.org/officeDocument/2006/relationships/slideLayout" Target="../slideLayouts/slideLayout2.xml"/><Relationship Id="rId6" Type="http://schemas.openxmlformats.org/officeDocument/2006/relationships/hyperlink" Target="https://optimumg.com/product/optimumlap" TargetMode="External"/><Relationship Id="rId11" Type="http://schemas.openxmlformats.org/officeDocument/2006/relationships/hyperlink" Target="https://www.vi-grade.com/en/products/vi-carrealtime/" TargetMode="External"/><Relationship Id="rId5" Type="http://schemas.openxmlformats.org/officeDocument/2006/relationships/hyperlink" Target="https://www.researchgate.net/publication/341283707_Sensitivity_Analysis_for_Vehicle_Dynamics_Models_--_An_Approach_to_Model_Quality_Assessment_for_Automated_Vehicles" TargetMode="External"/><Relationship Id="rId10" Type="http://schemas.openxmlformats.org/officeDocument/2006/relationships/hyperlink" Target="https://www.cambridge.ac.uk/" TargetMode="External"/><Relationship Id="rId4" Type="http://schemas.openxmlformats.org/officeDocument/2006/relationships/hyperlink" Target="https://www.nitprocomposites.com/blog/advantages-of-carbon-fiber-for-automotive-manufacturing" TargetMode="External"/><Relationship Id="rId9" Type="http://schemas.openxmlformats.org/officeDocument/2006/relationships/hyperlink" Target="https://www.sciencedirect.com/science/article/pii/S2405844024081799"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37.xml.rels><?xml version="1.0" encoding="UTF-8" standalone="yes"?>
<Relationships xmlns="http://schemas.openxmlformats.org/package/2006/relationships"><Relationship Id="rId3" Type="http://schemas.openxmlformats.org/officeDocument/2006/relationships/image" Target="../media/image83.png"/><Relationship Id="rId7" Type="http://schemas.openxmlformats.org/officeDocument/2006/relationships/image" Target="../media/image87.png"/><Relationship Id="rId2" Type="http://schemas.openxmlformats.org/officeDocument/2006/relationships/image" Target="../media/image82.png"/><Relationship Id="rId1" Type="http://schemas.openxmlformats.org/officeDocument/2006/relationships/slideLayout" Target="../slideLayouts/slideLayout2.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jpeg"/><Relationship Id="rId1" Type="http://schemas.openxmlformats.org/officeDocument/2006/relationships/slideLayout" Target="../slideLayouts/slideLayout2.xml"/><Relationship Id="rId4" Type="http://schemas.openxmlformats.org/officeDocument/2006/relationships/image" Target="../media/image9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501" y="-208966"/>
            <a:ext cx="12399490" cy="3227832"/>
          </a:xfrm>
        </p:spPr>
        <p:txBody>
          <a:bodyPr>
            <a:normAutofit fontScale="90000"/>
          </a:bodyPr>
          <a:lstStyle/>
          <a:p>
            <a:r>
              <a:rPr lang="en-US"/>
              <a:t>The design &amp; application of an active rear wing</a:t>
            </a:r>
          </a:p>
        </p:txBody>
      </p:sp>
      <p:sp>
        <p:nvSpPr>
          <p:cNvPr id="3" name="Subtitle 2"/>
          <p:cNvSpPr>
            <a:spLocks noGrp="1"/>
          </p:cNvSpPr>
          <p:nvPr>
            <p:ph type="subTitle" idx="1"/>
          </p:nvPr>
        </p:nvSpPr>
        <p:spPr/>
        <p:txBody>
          <a:bodyPr vert="horz" lIns="91440" tIns="45720" rIns="91440" bIns="45720" rtlCol="0" anchor="t">
            <a:normAutofit/>
          </a:bodyPr>
          <a:lstStyle/>
          <a:p>
            <a:r>
              <a:rPr lang="en-US"/>
              <a:t>Interim VIVA </a:t>
            </a:r>
          </a:p>
          <a:p>
            <a:r>
              <a:rPr lang="en-US"/>
              <a:t>12.12.2024</a:t>
            </a:r>
          </a:p>
        </p:txBody>
      </p:sp>
      <p:sp>
        <p:nvSpPr>
          <p:cNvPr id="4" name="TextBox 3">
            <a:extLst>
              <a:ext uri="{FF2B5EF4-FFF2-40B4-BE49-F238E27FC236}">
                <a16:creationId xmlns:a16="http://schemas.microsoft.com/office/drawing/2014/main" id="{0F155FB8-AB0A-67A2-2104-6D48EEF23673}"/>
              </a:ext>
            </a:extLst>
          </p:cNvPr>
          <p:cNvSpPr txBox="1"/>
          <p:nvPr/>
        </p:nvSpPr>
        <p:spPr>
          <a:xfrm>
            <a:off x="4295901" y="3145979"/>
            <a:ext cx="515055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a:t>Morgan Plus Four</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AA72456-9826-8FFB-2C24-4E7578DEB49D}"/>
              </a:ext>
            </a:extLst>
          </p:cNvPr>
          <p:cNvSpPr/>
          <p:nvPr/>
        </p:nvSpPr>
        <p:spPr>
          <a:xfrm>
            <a:off x="0" y="1047103"/>
            <a:ext cx="12192000" cy="127629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AE386C-F124-0E0F-9774-45401600F453}"/>
              </a:ext>
            </a:extLst>
          </p:cNvPr>
          <p:cNvSpPr>
            <a:spLocks noGrp="1"/>
          </p:cNvSpPr>
          <p:nvPr>
            <p:ph type="title"/>
          </p:nvPr>
        </p:nvSpPr>
        <p:spPr>
          <a:xfrm>
            <a:off x="88644" y="-343545"/>
            <a:ext cx="10268712" cy="1700784"/>
          </a:xfrm>
        </p:spPr>
        <p:txBody>
          <a:bodyPr>
            <a:normAutofit/>
          </a:bodyPr>
          <a:lstStyle/>
          <a:p>
            <a:r>
              <a:rPr lang="en-US" sz="4000"/>
              <a:t>Aims &amp; Objectives</a:t>
            </a:r>
          </a:p>
        </p:txBody>
      </p:sp>
      <p:sp>
        <p:nvSpPr>
          <p:cNvPr id="3" name="Content Placeholder 2">
            <a:extLst>
              <a:ext uri="{FF2B5EF4-FFF2-40B4-BE49-F238E27FC236}">
                <a16:creationId xmlns:a16="http://schemas.microsoft.com/office/drawing/2014/main" id="{F3D76ACD-3A46-CD49-3F4D-A3C9226D66D6}"/>
              </a:ext>
            </a:extLst>
          </p:cNvPr>
          <p:cNvSpPr>
            <a:spLocks noGrp="1"/>
          </p:cNvSpPr>
          <p:nvPr>
            <p:ph idx="1"/>
          </p:nvPr>
        </p:nvSpPr>
        <p:spPr>
          <a:xfrm>
            <a:off x="341894" y="1351300"/>
            <a:ext cx="5869241" cy="4830044"/>
          </a:xfrm>
        </p:spPr>
        <p:txBody>
          <a:bodyPr vert="horz" lIns="91440" tIns="45720" rIns="91440" bIns="45720" rtlCol="0" anchor="t">
            <a:normAutofit/>
          </a:bodyPr>
          <a:lstStyle/>
          <a:p>
            <a:endParaRPr lang="en-US"/>
          </a:p>
          <a:p>
            <a:pPr marL="457200" indent="-457200">
              <a:buFont typeface="Calibri" panose="020B0604020202020204" pitchFamily="34" charset="0"/>
              <a:buChar char="-"/>
            </a:pPr>
            <a:r>
              <a:rPr lang="en-US"/>
              <a:t>Designing an active rear wing collectively through our different departments and roles within the group.</a:t>
            </a:r>
          </a:p>
          <a:p>
            <a:pPr marL="457200" indent="-457200">
              <a:buFont typeface="Calibri" panose="020B0604020202020204" pitchFamily="34" charset="0"/>
              <a:buChar char="-"/>
            </a:pPr>
            <a:r>
              <a:rPr lang="en-US"/>
              <a:t>Innovate a final design for an active rear wing that provides an overall performance benefit which will be validated comparing lap times.</a:t>
            </a:r>
          </a:p>
        </p:txBody>
      </p:sp>
      <p:pic>
        <p:nvPicPr>
          <p:cNvPr id="6" name="Picture 5" descr="The BMW-Powered Morgan Plus Four Race Car Looks Epic">
            <a:extLst>
              <a:ext uri="{FF2B5EF4-FFF2-40B4-BE49-F238E27FC236}">
                <a16:creationId xmlns:a16="http://schemas.microsoft.com/office/drawing/2014/main" id="{557622AF-B626-81C0-3754-01C7544BE618}"/>
              </a:ext>
            </a:extLst>
          </p:cNvPr>
          <p:cNvPicPr>
            <a:picLocks noChangeAspect="1"/>
          </p:cNvPicPr>
          <p:nvPr/>
        </p:nvPicPr>
        <p:blipFill>
          <a:blip r:embed="rId2"/>
          <a:stretch>
            <a:fillRect/>
          </a:stretch>
        </p:blipFill>
        <p:spPr>
          <a:xfrm>
            <a:off x="7298276" y="2038350"/>
            <a:ext cx="4568796" cy="3268333"/>
          </a:xfrm>
          <a:prstGeom prst="rect">
            <a:avLst/>
          </a:prstGeom>
        </p:spPr>
      </p:pic>
      <p:sp>
        <p:nvSpPr>
          <p:cNvPr id="7" name="TextBox 6">
            <a:extLst>
              <a:ext uri="{FF2B5EF4-FFF2-40B4-BE49-F238E27FC236}">
                <a16:creationId xmlns:a16="http://schemas.microsoft.com/office/drawing/2014/main" id="{2E29059B-9BFF-313E-DC29-1E59F4055CCB}"/>
              </a:ext>
            </a:extLst>
          </p:cNvPr>
          <p:cNvSpPr txBox="1"/>
          <p:nvPr/>
        </p:nvSpPr>
        <p:spPr>
          <a:xfrm>
            <a:off x="10649848" y="5306585"/>
            <a:ext cx="457199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Segoe UI"/>
                <a:cs typeface="Segoe UI"/>
              </a:rPr>
              <a:t>(DeMattia, 2021).</a:t>
            </a:r>
          </a:p>
        </p:txBody>
      </p:sp>
      <p:sp>
        <p:nvSpPr>
          <p:cNvPr id="8" name="TextBox 7">
            <a:extLst>
              <a:ext uri="{FF2B5EF4-FFF2-40B4-BE49-F238E27FC236}">
                <a16:creationId xmlns:a16="http://schemas.microsoft.com/office/drawing/2014/main" id="{97859CAC-9409-A6CF-0335-4CE95EBB9C5B}"/>
              </a:ext>
            </a:extLst>
          </p:cNvPr>
          <p:cNvSpPr txBox="1"/>
          <p:nvPr/>
        </p:nvSpPr>
        <p:spPr>
          <a:xfrm>
            <a:off x="7296258" y="5304887"/>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1</a:t>
            </a:r>
          </a:p>
        </p:txBody>
      </p:sp>
    </p:spTree>
    <p:extLst>
      <p:ext uri="{BB962C8B-B14F-4D97-AF65-F5344CB8AC3E}">
        <p14:creationId xmlns:p14="http://schemas.microsoft.com/office/powerpoint/2010/main" val="1073948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43567-ABB7-3833-6740-18BA0A8C4E47}"/>
              </a:ext>
            </a:extLst>
          </p:cNvPr>
          <p:cNvSpPr>
            <a:spLocks noGrp="1"/>
          </p:cNvSpPr>
          <p:nvPr>
            <p:ph type="title"/>
          </p:nvPr>
        </p:nvSpPr>
        <p:spPr>
          <a:xfrm>
            <a:off x="120880" y="-322756"/>
            <a:ext cx="10268712" cy="1700784"/>
          </a:xfrm>
        </p:spPr>
        <p:txBody>
          <a:bodyPr/>
          <a:lstStyle/>
          <a:p>
            <a:r>
              <a:rPr lang="en-US" sz="4000"/>
              <a:t>Regulations</a:t>
            </a:r>
          </a:p>
        </p:txBody>
      </p:sp>
      <p:sp>
        <p:nvSpPr>
          <p:cNvPr id="5" name="Rectangle 4">
            <a:extLst>
              <a:ext uri="{FF2B5EF4-FFF2-40B4-BE49-F238E27FC236}">
                <a16:creationId xmlns:a16="http://schemas.microsoft.com/office/drawing/2014/main" id="{9B500E31-5204-AC53-4B4B-749B7F57570A}"/>
              </a:ext>
            </a:extLst>
          </p:cNvPr>
          <p:cNvSpPr/>
          <p:nvPr/>
        </p:nvSpPr>
        <p:spPr>
          <a:xfrm>
            <a:off x="0" y="1047103"/>
            <a:ext cx="12192000" cy="127629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white text on a black background&#10;&#10;Description automatically generated">
            <a:extLst>
              <a:ext uri="{FF2B5EF4-FFF2-40B4-BE49-F238E27FC236}">
                <a16:creationId xmlns:a16="http://schemas.microsoft.com/office/drawing/2014/main" id="{45E34679-E1DB-B7DA-8678-B4BE148C830C}"/>
              </a:ext>
            </a:extLst>
          </p:cNvPr>
          <p:cNvPicPr>
            <a:picLocks noChangeAspect="1"/>
          </p:cNvPicPr>
          <p:nvPr/>
        </p:nvPicPr>
        <p:blipFill>
          <a:blip r:embed="rId2"/>
          <a:stretch>
            <a:fillRect/>
          </a:stretch>
        </p:blipFill>
        <p:spPr>
          <a:xfrm>
            <a:off x="-883" y="1187626"/>
            <a:ext cx="6732763" cy="5456413"/>
          </a:xfrm>
          <a:prstGeom prst="rect">
            <a:avLst/>
          </a:prstGeom>
        </p:spPr>
      </p:pic>
      <p:pic>
        <p:nvPicPr>
          <p:cNvPr id="7" name="Picture 6" descr="A white text on a black background&#10;&#10;Description automatically generated">
            <a:extLst>
              <a:ext uri="{FF2B5EF4-FFF2-40B4-BE49-F238E27FC236}">
                <a16:creationId xmlns:a16="http://schemas.microsoft.com/office/drawing/2014/main" id="{8848FFF2-645A-E26E-21BB-2680F26547A3}"/>
              </a:ext>
            </a:extLst>
          </p:cNvPr>
          <p:cNvPicPr>
            <a:picLocks noChangeAspect="1"/>
          </p:cNvPicPr>
          <p:nvPr/>
        </p:nvPicPr>
        <p:blipFill>
          <a:blip r:embed="rId3"/>
          <a:stretch>
            <a:fillRect/>
          </a:stretch>
        </p:blipFill>
        <p:spPr>
          <a:xfrm>
            <a:off x="5989640" y="1191156"/>
            <a:ext cx="6195834" cy="5223578"/>
          </a:xfrm>
          <a:prstGeom prst="rect">
            <a:avLst/>
          </a:prstGeom>
        </p:spPr>
      </p:pic>
      <p:sp>
        <p:nvSpPr>
          <p:cNvPr id="8" name="TextBox 7">
            <a:extLst>
              <a:ext uri="{FF2B5EF4-FFF2-40B4-BE49-F238E27FC236}">
                <a16:creationId xmlns:a16="http://schemas.microsoft.com/office/drawing/2014/main" id="{F3A5C515-B105-0E22-D152-306E727F76A4}"/>
              </a:ext>
            </a:extLst>
          </p:cNvPr>
          <p:cNvSpPr txBox="1"/>
          <p:nvPr/>
        </p:nvSpPr>
        <p:spPr>
          <a:xfrm>
            <a:off x="10555110" y="6462889"/>
            <a:ext cx="611011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(Noble, 2024).</a:t>
            </a:r>
          </a:p>
        </p:txBody>
      </p:sp>
      <p:sp>
        <p:nvSpPr>
          <p:cNvPr id="3" name="TextBox 2">
            <a:extLst>
              <a:ext uri="{FF2B5EF4-FFF2-40B4-BE49-F238E27FC236}">
                <a16:creationId xmlns:a16="http://schemas.microsoft.com/office/drawing/2014/main" id="{194B7AA1-7ECC-8663-1396-7EAA4CFD217B}"/>
              </a:ext>
            </a:extLst>
          </p:cNvPr>
          <p:cNvSpPr txBox="1"/>
          <p:nvPr/>
        </p:nvSpPr>
        <p:spPr>
          <a:xfrm>
            <a:off x="0" y="6547554"/>
            <a:ext cx="253999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i="1">
                <a:latin typeface="Segoe UI"/>
                <a:cs typeface="Segoe UI"/>
              </a:rPr>
              <a:t>Figure 10</a:t>
            </a:r>
          </a:p>
        </p:txBody>
      </p:sp>
    </p:spTree>
    <p:extLst>
      <p:ext uri="{BB962C8B-B14F-4D97-AF65-F5344CB8AC3E}">
        <p14:creationId xmlns:p14="http://schemas.microsoft.com/office/powerpoint/2010/main" val="2997831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A93B642B-C1C6-D8B7-EA6A-214FD55B93CA}"/>
              </a:ext>
            </a:extLst>
          </p:cNvPr>
          <p:cNvSpPr/>
          <p:nvPr/>
        </p:nvSpPr>
        <p:spPr>
          <a:xfrm>
            <a:off x="-1" y="1001888"/>
            <a:ext cx="12192000"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555D45-F153-A1DA-9C1F-5BD899F7FB3F}"/>
              </a:ext>
            </a:extLst>
          </p:cNvPr>
          <p:cNvSpPr>
            <a:spLocks noGrp="1"/>
          </p:cNvSpPr>
          <p:nvPr>
            <p:ph type="title"/>
          </p:nvPr>
        </p:nvSpPr>
        <p:spPr>
          <a:xfrm>
            <a:off x="130906" y="-327212"/>
            <a:ext cx="10268712" cy="1700784"/>
          </a:xfrm>
        </p:spPr>
        <p:txBody>
          <a:bodyPr anchor="ctr">
            <a:normAutofit/>
          </a:bodyPr>
          <a:lstStyle/>
          <a:p>
            <a:r>
              <a:rPr lang="en-US" sz="4000"/>
              <a:t>Team Members &amp; roles</a:t>
            </a:r>
          </a:p>
        </p:txBody>
      </p:sp>
      <p:sp>
        <p:nvSpPr>
          <p:cNvPr id="41" name="Content Placeholder 40">
            <a:extLst>
              <a:ext uri="{FF2B5EF4-FFF2-40B4-BE49-F238E27FC236}">
                <a16:creationId xmlns:a16="http://schemas.microsoft.com/office/drawing/2014/main" id="{A3A3044D-B297-4853-E002-AE08AF09AE30}"/>
              </a:ext>
            </a:extLst>
          </p:cNvPr>
          <p:cNvSpPr>
            <a:spLocks noGrp="1"/>
          </p:cNvSpPr>
          <p:nvPr>
            <p:ph idx="1"/>
          </p:nvPr>
        </p:nvSpPr>
        <p:spPr>
          <a:xfrm>
            <a:off x="2968" y="1239824"/>
            <a:ext cx="7613693" cy="5263647"/>
          </a:xfrm>
        </p:spPr>
        <p:txBody>
          <a:bodyPr vert="horz" lIns="91440" tIns="45720" rIns="91440" bIns="45720" rtlCol="0" anchor="t">
            <a:normAutofit/>
          </a:bodyPr>
          <a:lstStyle/>
          <a:p>
            <a:pPr algn="ctr"/>
            <a:r>
              <a:rPr lang="en-US" sz="2400" b="1"/>
              <a:t>Project Management </a:t>
            </a:r>
            <a:r>
              <a:rPr lang="en-US" sz="2400"/>
              <a:t>– Efa Jones</a:t>
            </a:r>
            <a:endParaRPr lang="en-US"/>
          </a:p>
          <a:p>
            <a:pPr algn="ctr"/>
            <a:endParaRPr lang="en-US" sz="2400"/>
          </a:p>
          <a:p>
            <a:pPr algn="ctr"/>
            <a:r>
              <a:rPr lang="en-US" sz="2400" b="1"/>
              <a:t>Aerodynamics </a:t>
            </a:r>
            <a:r>
              <a:rPr lang="en-US" sz="2400"/>
              <a:t>– Harvey Levell &amp; Harvey Hodge</a:t>
            </a:r>
          </a:p>
          <a:p>
            <a:pPr algn="ctr"/>
            <a:endParaRPr lang="en-US" sz="2400"/>
          </a:p>
          <a:p>
            <a:pPr algn="ctr"/>
            <a:r>
              <a:rPr lang="en-US" sz="2400" b="1"/>
              <a:t>Structural </a:t>
            </a:r>
            <a:r>
              <a:rPr lang="en-US" sz="2400"/>
              <a:t>– Hannah Bathgate &amp; Cameron Andrews</a:t>
            </a:r>
          </a:p>
          <a:p>
            <a:pPr algn="ctr"/>
            <a:endParaRPr lang="en-US" sz="2400"/>
          </a:p>
          <a:p>
            <a:pPr algn="ctr"/>
            <a:r>
              <a:rPr lang="en-US" sz="2400" b="1"/>
              <a:t>Simulation</a:t>
            </a:r>
            <a:r>
              <a:rPr lang="en-US" sz="2400"/>
              <a:t> – Tamzin Cooper</a:t>
            </a:r>
          </a:p>
          <a:p>
            <a:pPr algn="ctr"/>
            <a:endParaRPr lang="en-US" sz="2400"/>
          </a:p>
          <a:p>
            <a:pPr algn="ctr"/>
            <a:r>
              <a:rPr lang="en-US" sz="2400" b="1"/>
              <a:t>Control</a:t>
            </a:r>
            <a:r>
              <a:rPr lang="en-US" sz="2400"/>
              <a:t> – Jac Evans &amp; Rhys Thomas</a:t>
            </a:r>
          </a:p>
          <a:p>
            <a:endParaRPr lang="en-US" sz="2400"/>
          </a:p>
          <a:p>
            <a:endParaRPr lang="en-US"/>
          </a:p>
        </p:txBody>
      </p:sp>
      <p:sp>
        <p:nvSpPr>
          <p:cNvPr id="3" name="TextBox 2">
            <a:extLst>
              <a:ext uri="{FF2B5EF4-FFF2-40B4-BE49-F238E27FC236}">
                <a16:creationId xmlns:a16="http://schemas.microsoft.com/office/drawing/2014/main" id="{84278F8A-868B-D2D7-63CB-2AE40F6920B5}"/>
              </a:ext>
            </a:extLst>
          </p:cNvPr>
          <p:cNvSpPr txBox="1"/>
          <p:nvPr/>
        </p:nvSpPr>
        <p:spPr>
          <a:xfrm>
            <a:off x="8019371" y="1380757"/>
            <a:ext cx="3844345" cy="4871205"/>
          </a:xfrm>
          <a:prstGeom prst="rect">
            <a:avLst/>
          </a:prstGeom>
          <a:solidFill>
            <a:schemeClr val="tx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solidFill>
                  <a:srgbClr val="FFFFFF"/>
                </a:solidFill>
              </a:rPr>
              <a:t>Role deciding factors:</a:t>
            </a:r>
            <a:endParaRPr lang="en-US"/>
          </a:p>
          <a:p>
            <a:pPr marL="285750" indent="-285750" algn="ctr">
              <a:buFont typeface="Calibri"/>
              <a:buChar char="-"/>
            </a:pPr>
            <a:r>
              <a:rPr lang="en-US" sz="2400">
                <a:solidFill>
                  <a:srgbClr val="FFFFFF"/>
                </a:solidFill>
              </a:rPr>
              <a:t>Belbin Team Roles Test Results</a:t>
            </a:r>
          </a:p>
          <a:p>
            <a:pPr algn="ctr">
              <a:lnSpc>
                <a:spcPct val="101000"/>
              </a:lnSpc>
              <a:spcBef>
                <a:spcPts val="700"/>
              </a:spcBef>
              <a:spcAft>
                <a:spcPts val="700"/>
              </a:spcAft>
            </a:pPr>
            <a:r>
              <a:rPr lang="en-US" sz="2400">
                <a:solidFill>
                  <a:schemeClr val="bg1"/>
                </a:solidFill>
              </a:rPr>
              <a:t>"designed to indicate how you would ideally operate in a team environment." </a:t>
            </a:r>
          </a:p>
          <a:p>
            <a:pPr algn="ctr">
              <a:lnSpc>
                <a:spcPct val="101000"/>
              </a:lnSpc>
              <a:spcBef>
                <a:spcPts val="700"/>
              </a:spcBef>
              <a:spcAft>
                <a:spcPts val="700"/>
              </a:spcAft>
            </a:pPr>
            <a:r>
              <a:rPr lang="en-US" sz="2400">
                <a:solidFill>
                  <a:schemeClr val="bg1"/>
                </a:solidFill>
              </a:rPr>
              <a:t>(University of Cambridge, 2024).</a:t>
            </a:r>
          </a:p>
          <a:p>
            <a:pPr algn="ctr"/>
            <a:endParaRPr lang="en-US" sz="2400">
              <a:solidFill>
                <a:srgbClr val="FFFFFF"/>
              </a:solidFill>
            </a:endParaRPr>
          </a:p>
          <a:p>
            <a:pPr marL="285750" indent="-285750" algn="ctr">
              <a:buFont typeface="Calibri"/>
              <a:buChar char="-"/>
            </a:pPr>
            <a:r>
              <a:rPr lang="en-US" sz="2400">
                <a:solidFill>
                  <a:srgbClr val="FFFFFF"/>
                </a:solidFill>
              </a:rPr>
              <a:t>Personal interests within the project departments.</a:t>
            </a:r>
          </a:p>
          <a:p>
            <a:pPr marL="285750" indent="-285750" algn="ctr">
              <a:buFont typeface="Calibri"/>
              <a:buChar char="-"/>
            </a:pPr>
            <a:endParaRPr lang="en-US">
              <a:solidFill>
                <a:srgbClr val="FFFFFF"/>
              </a:solidFill>
            </a:endParaRPr>
          </a:p>
        </p:txBody>
      </p:sp>
    </p:spTree>
    <p:extLst>
      <p:ext uri="{BB962C8B-B14F-4D97-AF65-F5344CB8AC3E}">
        <p14:creationId xmlns:p14="http://schemas.microsoft.com/office/powerpoint/2010/main" val="954013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7DF93EF-A04C-30E1-28DD-F98C1B8DC69D}"/>
              </a:ext>
            </a:extLst>
          </p:cNvPr>
          <p:cNvSpPr/>
          <p:nvPr/>
        </p:nvSpPr>
        <p:spPr>
          <a:xfrm>
            <a:off x="-2721" y="1011068"/>
            <a:ext cx="12194720" cy="133137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205998-6F55-D1C4-154A-922ABB40510D}"/>
              </a:ext>
            </a:extLst>
          </p:cNvPr>
          <p:cNvSpPr>
            <a:spLocks noGrp="1"/>
          </p:cNvSpPr>
          <p:nvPr>
            <p:ph type="title"/>
          </p:nvPr>
        </p:nvSpPr>
        <p:spPr>
          <a:xfrm>
            <a:off x="116843" y="-158827"/>
            <a:ext cx="9872949" cy="1371600"/>
          </a:xfrm>
        </p:spPr>
        <p:txBody>
          <a:bodyPr>
            <a:normAutofit/>
          </a:bodyPr>
          <a:lstStyle/>
          <a:p>
            <a:r>
              <a:rPr lang="en-US" sz="4000"/>
              <a:t>Project Planning</a:t>
            </a:r>
          </a:p>
        </p:txBody>
      </p:sp>
      <p:pic>
        <p:nvPicPr>
          <p:cNvPr id="8" name="Picture 7" descr="A screenshot of a project&#10;&#10;Description automatically generated">
            <a:extLst>
              <a:ext uri="{FF2B5EF4-FFF2-40B4-BE49-F238E27FC236}">
                <a16:creationId xmlns:a16="http://schemas.microsoft.com/office/drawing/2014/main" id="{A16FF611-B7EE-C20F-352A-4CFE1FE4D7CA}"/>
              </a:ext>
            </a:extLst>
          </p:cNvPr>
          <p:cNvPicPr>
            <a:picLocks noChangeAspect="1"/>
          </p:cNvPicPr>
          <p:nvPr/>
        </p:nvPicPr>
        <p:blipFill>
          <a:blip r:embed="rId3"/>
          <a:stretch>
            <a:fillRect/>
          </a:stretch>
        </p:blipFill>
        <p:spPr>
          <a:xfrm>
            <a:off x="10026" y="1346157"/>
            <a:ext cx="12071685" cy="4827421"/>
          </a:xfrm>
          <a:prstGeom prst="rect">
            <a:avLst/>
          </a:prstGeom>
        </p:spPr>
      </p:pic>
    </p:spTree>
    <p:extLst>
      <p:ext uri="{BB962C8B-B14F-4D97-AF65-F5344CB8AC3E}">
        <p14:creationId xmlns:p14="http://schemas.microsoft.com/office/powerpoint/2010/main" val="4055446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16A8106-1BAC-0429-F239-EFF3511C0925}"/>
              </a:ext>
            </a:extLst>
          </p:cNvPr>
          <p:cNvSpPr/>
          <p:nvPr/>
        </p:nvSpPr>
        <p:spPr>
          <a:xfrm>
            <a:off x="-11901" y="1001888"/>
            <a:ext cx="12203900"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DBE92BD3-A01A-7875-C3B3-F99149812FA2}"/>
              </a:ext>
            </a:extLst>
          </p:cNvPr>
          <p:cNvSpPr>
            <a:spLocks noGrp="1"/>
          </p:cNvSpPr>
          <p:nvPr>
            <p:ph type="title"/>
          </p:nvPr>
        </p:nvSpPr>
        <p:spPr>
          <a:xfrm>
            <a:off x="97825" y="-344757"/>
            <a:ext cx="13072296" cy="1700784"/>
          </a:xfrm>
        </p:spPr>
        <p:txBody>
          <a:bodyPr>
            <a:normAutofit/>
          </a:bodyPr>
          <a:lstStyle/>
          <a:p>
            <a:r>
              <a:rPr lang="en-US" sz="4000"/>
              <a:t>Project Milestones &amp; Gateways</a:t>
            </a:r>
          </a:p>
        </p:txBody>
      </p:sp>
      <p:graphicFrame>
        <p:nvGraphicFramePr>
          <p:cNvPr id="5" name="Table 4">
            <a:extLst>
              <a:ext uri="{FF2B5EF4-FFF2-40B4-BE49-F238E27FC236}">
                <a16:creationId xmlns:a16="http://schemas.microsoft.com/office/drawing/2014/main" id="{7986EB37-221B-4694-2173-B37A7FC1CE97}"/>
              </a:ext>
            </a:extLst>
          </p:cNvPr>
          <p:cNvGraphicFramePr>
            <a:graphicFrameLocks noGrp="1"/>
          </p:cNvGraphicFramePr>
          <p:nvPr>
            <p:extLst>
              <p:ext uri="{D42A27DB-BD31-4B8C-83A1-F6EECF244321}">
                <p14:modId xmlns:p14="http://schemas.microsoft.com/office/powerpoint/2010/main" val="3062467893"/>
              </p:ext>
            </p:extLst>
          </p:nvPr>
        </p:nvGraphicFramePr>
        <p:xfrm>
          <a:off x="624289" y="1019060"/>
          <a:ext cx="10946010" cy="5744932"/>
        </p:xfrm>
        <a:graphic>
          <a:graphicData uri="http://schemas.openxmlformats.org/drawingml/2006/table">
            <a:tbl>
              <a:tblPr firstRow="1" bandRow="1">
                <a:tableStyleId>{073A0DAA-6AF3-43AB-8588-CEC1D06C72B9}</a:tableStyleId>
              </a:tblPr>
              <a:tblGrid>
                <a:gridCol w="3648670">
                  <a:extLst>
                    <a:ext uri="{9D8B030D-6E8A-4147-A177-3AD203B41FA5}">
                      <a16:colId xmlns:a16="http://schemas.microsoft.com/office/drawing/2014/main" val="566226045"/>
                    </a:ext>
                  </a:extLst>
                </a:gridCol>
                <a:gridCol w="3648670">
                  <a:extLst>
                    <a:ext uri="{9D8B030D-6E8A-4147-A177-3AD203B41FA5}">
                      <a16:colId xmlns:a16="http://schemas.microsoft.com/office/drawing/2014/main" val="2008454651"/>
                    </a:ext>
                  </a:extLst>
                </a:gridCol>
                <a:gridCol w="3648670">
                  <a:extLst>
                    <a:ext uri="{9D8B030D-6E8A-4147-A177-3AD203B41FA5}">
                      <a16:colId xmlns:a16="http://schemas.microsoft.com/office/drawing/2014/main" val="3959756509"/>
                    </a:ext>
                  </a:extLst>
                </a:gridCol>
              </a:tblGrid>
              <a:tr h="418175">
                <a:tc>
                  <a:txBody>
                    <a:bodyPr/>
                    <a:lstStyle/>
                    <a:p>
                      <a:r>
                        <a:rPr lang="en-US" sz="1600"/>
                        <a:t>Task</a:t>
                      </a:r>
                    </a:p>
                  </a:txBody>
                  <a:tcPr/>
                </a:tc>
                <a:tc>
                  <a:txBody>
                    <a:bodyPr/>
                    <a:lstStyle/>
                    <a:p>
                      <a:r>
                        <a:rPr lang="en-US" sz="1600"/>
                        <a:t>Department</a:t>
                      </a:r>
                    </a:p>
                  </a:txBody>
                  <a:tcPr/>
                </a:tc>
                <a:tc>
                  <a:txBody>
                    <a:bodyPr/>
                    <a:lstStyle/>
                    <a:p>
                      <a:r>
                        <a:rPr lang="en-US" sz="1600"/>
                        <a:t>Milestone/Gateway</a:t>
                      </a:r>
                    </a:p>
                  </a:txBody>
                  <a:tcPr/>
                </a:tc>
                <a:extLst>
                  <a:ext uri="{0D108BD9-81ED-4DB2-BD59-A6C34878D82A}">
                    <a16:rowId xmlns:a16="http://schemas.microsoft.com/office/drawing/2014/main" val="3164232985"/>
                  </a:ext>
                </a:extLst>
              </a:tr>
              <a:tr h="906047">
                <a:tc>
                  <a:txBody>
                    <a:bodyPr/>
                    <a:lstStyle/>
                    <a:p>
                      <a:r>
                        <a:rPr lang="en-US" sz="1600"/>
                        <a:t>Creating a baseline simulation of the Morgan on Optimum Lap.</a:t>
                      </a:r>
                    </a:p>
                  </a:txBody>
                  <a:tcPr/>
                </a:tc>
                <a:tc>
                  <a:txBody>
                    <a:bodyPr/>
                    <a:lstStyle/>
                    <a:p>
                      <a:r>
                        <a:rPr lang="en-US" sz="1600"/>
                        <a:t>Simulation</a:t>
                      </a:r>
                    </a:p>
                  </a:txBody>
                  <a:tcPr/>
                </a:tc>
                <a:tc>
                  <a:txBody>
                    <a:bodyPr/>
                    <a:lstStyle/>
                    <a:p>
                      <a:r>
                        <a:rPr lang="en-US" sz="1600"/>
                        <a:t>Milestone</a:t>
                      </a:r>
                    </a:p>
                  </a:txBody>
                  <a:tcPr/>
                </a:tc>
                <a:extLst>
                  <a:ext uri="{0D108BD9-81ED-4DB2-BD59-A6C34878D82A}">
                    <a16:rowId xmlns:a16="http://schemas.microsoft.com/office/drawing/2014/main" val="2313963566"/>
                  </a:ext>
                </a:extLst>
              </a:tr>
              <a:tr h="906047">
                <a:tc>
                  <a:txBody>
                    <a:bodyPr/>
                    <a:lstStyle/>
                    <a:p>
                      <a:r>
                        <a:rPr lang="en-US" sz="1600"/>
                        <a:t>Build a circuit that gives a position output dependent on a sensor input signal.</a:t>
                      </a:r>
                    </a:p>
                  </a:txBody>
                  <a:tcPr/>
                </a:tc>
                <a:tc>
                  <a:txBody>
                    <a:bodyPr/>
                    <a:lstStyle/>
                    <a:p>
                      <a:r>
                        <a:rPr lang="en-US" sz="1600"/>
                        <a:t>Mechatronics and Control</a:t>
                      </a:r>
                    </a:p>
                  </a:txBody>
                  <a:tcPr/>
                </a:tc>
                <a:tc>
                  <a:txBody>
                    <a:bodyPr/>
                    <a:lstStyle/>
                    <a:p>
                      <a:r>
                        <a:rPr lang="en-US" sz="1600"/>
                        <a:t>Gateway</a:t>
                      </a:r>
                    </a:p>
                  </a:txBody>
                  <a:tcPr/>
                </a:tc>
                <a:extLst>
                  <a:ext uri="{0D108BD9-81ED-4DB2-BD59-A6C34878D82A}">
                    <a16:rowId xmlns:a16="http://schemas.microsoft.com/office/drawing/2014/main" val="2372949126"/>
                  </a:ext>
                </a:extLst>
              </a:tr>
              <a:tr h="906047">
                <a:tc>
                  <a:txBody>
                    <a:bodyPr/>
                    <a:lstStyle/>
                    <a:p>
                      <a:r>
                        <a:rPr lang="en-US" sz="1600"/>
                        <a:t>Select an aerodynamic wing profile following research and testing.</a:t>
                      </a:r>
                    </a:p>
                  </a:txBody>
                  <a:tcPr/>
                </a:tc>
                <a:tc>
                  <a:txBody>
                    <a:bodyPr/>
                    <a:lstStyle/>
                    <a:p>
                      <a:r>
                        <a:rPr lang="en-US" sz="1600"/>
                        <a:t>Aerodynamics</a:t>
                      </a:r>
                    </a:p>
                  </a:txBody>
                  <a:tcPr/>
                </a:tc>
                <a:tc>
                  <a:txBody>
                    <a:bodyPr/>
                    <a:lstStyle/>
                    <a:p>
                      <a:r>
                        <a:rPr lang="en-US" sz="1600"/>
                        <a:t>Milestone</a:t>
                      </a:r>
                    </a:p>
                  </a:txBody>
                  <a:tcPr/>
                </a:tc>
                <a:extLst>
                  <a:ext uri="{0D108BD9-81ED-4DB2-BD59-A6C34878D82A}">
                    <a16:rowId xmlns:a16="http://schemas.microsoft.com/office/drawing/2014/main" val="4204134959"/>
                  </a:ext>
                </a:extLst>
              </a:tr>
              <a:tr h="1164917">
                <a:tc>
                  <a:txBody>
                    <a:bodyPr/>
                    <a:lstStyle/>
                    <a:p>
                      <a:r>
                        <a:rPr lang="en-US" sz="1600"/>
                        <a:t>Produce 3 different wing mount designs each ready to be tested using Ansys and SolidWorks FEA.</a:t>
                      </a:r>
                    </a:p>
                  </a:txBody>
                  <a:tcPr/>
                </a:tc>
                <a:tc>
                  <a:txBody>
                    <a:bodyPr/>
                    <a:lstStyle/>
                    <a:p>
                      <a:r>
                        <a:rPr lang="en-US" sz="1600"/>
                        <a:t>Structure </a:t>
                      </a:r>
                    </a:p>
                  </a:txBody>
                  <a:tcPr/>
                </a:tc>
                <a:tc>
                  <a:txBody>
                    <a:bodyPr/>
                    <a:lstStyle/>
                    <a:p>
                      <a:r>
                        <a:rPr lang="en-US" sz="1600"/>
                        <a:t>Gateway</a:t>
                      </a:r>
                    </a:p>
                  </a:txBody>
                  <a:tcPr/>
                </a:tc>
                <a:extLst>
                  <a:ext uri="{0D108BD9-81ED-4DB2-BD59-A6C34878D82A}">
                    <a16:rowId xmlns:a16="http://schemas.microsoft.com/office/drawing/2014/main" val="1910886449"/>
                  </a:ext>
                </a:extLst>
              </a:tr>
              <a:tr h="1443699">
                <a:tc>
                  <a:txBody>
                    <a:bodyPr/>
                    <a:lstStyle/>
                    <a:p>
                      <a:r>
                        <a:rPr lang="en-US" sz="1600"/>
                        <a:t>Structure and lay out the final report with sections for each team member and department, as well as writing my own section.</a:t>
                      </a:r>
                    </a:p>
                  </a:txBody>
                  <a:tcPr/>
                </a:tc>
                <a:tc>
                  <a:txBody>
                    <a:bodyPr/>
                    <a:lstStyle/>
                    <a:p>
                      <a:r>
                        <a:rPr lang="en-US" sz="1600"/>
                        <a:t>Project Management</a:t>
                      </a:r>
                    </a:p>
                  </a:txBody>
                  <a:tcPr/>
                </a:tc>
                <a:tc>
                  <a:txBody>
                    <a:bodyPr/>
                    <a:lstStyle/>
                    <a:p>
                      <a:r>
                        <a:rPr lang="en-US" sz="1600"/>
                        <a:t>Milestone</a:t>
                      </a:r>
                    </a:p>
                  </a:txBody>
                  <a:tcPr/>
                </a:tc>
                <a:extLst>
                  <a:ext uri="{0D108BD9-81ED-4DB2-BD59-A6C34878D82A}">
                    <a16:rowId xmlns:a16="http://schemas.microsoft.com/office/drawing/2014/main" val="3387882615"/>
                  </a:ext>
                </a:extLst>
              </a:tr>
            </a:tbl>
          </a:graphicData>
        </a:graphic>
      </p:graphicFrame>
    </p:spTree>
    <p:extLst>
      <p:ext uri="{BB962C8B-B14F-4D97-AF65-F5344CB8AC3E}">
        <p14:creationId xmlns:p14="http://schemas.microsoft.com/office/powerpoint/2010/main" val="133573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B873480-660C-8DA3-2A40-578C8C760549}"/>
              </a:ext>
            </a:extLst>
          </p:cNvPr>
          <p:cNvSpPr>
            <a:spLocks noGrp="1"/>
          </p:cNvSpPr>
          <p:nvPr>
            <p:ph type="ctrTitle"/>
          </p:nvPr>
        </p:nvSpPr>
        <p:spPr/>
        <p:txBody>
          <a:bodyPr/>
          <a:lstStyle/>
          <a:p>
            <a:r>
              <a:rPr lang="en-US"/>
              <a:t>Aerodynamics</a:t>
            </a:r>
          </a:p>
        </p:txBody>
      </p:sp>
      <p:sp>
        <p:nvSpPr>
          <p:cNvPr id="2" name="Content Placeholder 1">
            <a:extLst>
              <a:ext uri="{FF2B5EF4-FFF2-40B4-BE49-F238E27FC236}">
                <a16:creationId xmlns:a16="http://schemas.microsoft.com/office/drawing/2014/main" id="{3F0B9BF0-FD08-10CC-ECEE-5877842B3BE1}"/>
              </a:ext>
            </a:extLst>
          </p:cNvPr>
          <p:cNvSpPr>
            <a:spLocks noGrp="1"/>
          </p:cNvSpPr>
          <p:nvPr>
            <p:ph type="subTitle" idx="1"/>
          </p:nvPr>
        </p:nvSpPr>
        <p:spPr/>
        <p:txBody>
          <a:bodyPr vert="horz" lIns="91440" tIns="45720" rIns="91440" bIns="45720" rtlCol="0" anchor="t">
            <a:normAutofit/>
          </a:bodyPr>
          <a:lstStyle/>
          <a:p>
            <a:r>
              <a:rPr lang="en-US"/>
              <a:t>Led by Harvey Levell &amp; Harvey Hodge</a:t>
            </a:r>
          </a:p>
        </p:txBody>
      </p:sp>
    </p:spTree>
    <p:extLst>
      <p:ext uri="{BB962C8B-B14F-4D97-AF65-F5344CB8AC3E}">
        <p14:creationId xmlns:p14="http://schemas.microsoft.com/office/powerpoint/2010/main" val="35958441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F8EDD8D-321D-951E-F7D7-74779DBD82C7}"/>
              </a:ext>
            </a:extLst>
          </p:cNvPr>
          <p:cNvSpPr/>
          <p:nvPr/>
        </p:nvSpPr>
        <p:spPr>
          <a:xfrm>
            <a:off x="-3986" y="1359350"/>
            <a:ext cx="12199972" cy="171534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A0BE65CA-D470-CAD6-A696-ED8E60FAB19D}"/>
              </a:ext>
            </a:extLst>
          </p:cNvPr>
          <p:cNvSpPr>
            <a:spLocks noGrp="1"/>
          </p:cNvSpPr>
          <p:nvPr>
            <p:ph type="title"/>
          </p:nvPr>
        </p:nvSpPr>
        <p:spPr>
          <a:xfrm>
            <a:off x="86381" y="-63670"/>
            <a:ext cx="9135739" cy="908706"/>
          </a:xfrm>
        </p:spPr>
        <p:txBody>
          <a:bodyPr>
            <a:noAutofit/>
          </a:bodyPr>
          <a:lstStyle/>
          <a:p>
            <a:r>
              <a:rPr lang="en-US" sz="4000"/>
              <a:t>Aerodynamics Phase 1</a:t>
            </a:r>
          </a:p>
        </p:txBody>
      </p:sp>
      <p:sp>
        <p:nvSpPr>
          <p:cNvPr id="3" name="TextBox 2">
            <a:extLst>
              <a:ext uri="{FF2B5EF4-FFF2-40B4-BE49-F238E27FC236}">
                <a16:creationId xmlns:a16="http://schemas.microsoft.com/office/drawing/2014/main" id="{B38B53F7-807B-FA7B-FCED-393F03372DE6}"/>
              </a:ext>
            </a:extLst>
          </p:cNvPr>
          <p:cNvSpPr txBox="1"/>
          <p:nvPr/>
        </p:nvSpPr>
        <p:spPr>
          <a:xfrm>
            <a:off x="88787" y="543715"/>
            <a:ext cx="53640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1"/>
                </a:solidFill>
              </a:rPr>
              <a:t>Vehicle Research &amp; CFD Analysis</a:t>
            </a:r>
          </a:p>
        </p:txBody>
      </p:sp>
      <p:sp>
        <p:nvSpPr>
          <p:cNvPr id="7" name="TextBox 6">
            <a:extLst>
              <a:ext uri="{FF2B5EF4-FFF2-40B4-BE49-F238E27FC236}">
                <a16:creationId xmlns:a16="http://schemas.microsoft.com/office/drawing/2014/main" id="{86049013-BC3E-EA17-AF2B-48BF4D277EEC}"/>
              </a:ext>
            </a:extLst>
          </p:cNvPr>
          <p:cNvSpPr txBox="1"/>
          <p:nvPr/>
        </p:nvSpPr>
        <p:spPr>
          <a:xfrm>
            <a:off x="88787" y="839432"/>
            <a:ext cx="4632157"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chemeClr val="bg1"/>
                </a:solidFill>
              </a:rPr>
              <a:t>2022 Morgan Plus Four</a:t>
            </a:r>
          </a:p>
        </p:txBody>
      </p:sp>
      <p:pic>
        <p:nvPicPr>
          <p:cNvPr id="9" name="Picture 8" descr="A cartoon of a car&#10;&#10;Description automatically generated">
            <a:extLst>
              <a:ext uri="{FF2B5EF4-FFF2-40B4-BE49-F238E27FC236}">
                <a16:creationId xmlns:a16="http://schemas.microsoft.com/office/drawing/2014/main" id="{553DF658-0BBF-92BE-3023-B0A62D089D59}"/>
              </a:ext>
            </a:extLst>
          </p:cNvPr>
          <p:cNvPicPr>
            <a:picLocks noChangeAspect="1"/>
          </p:cNvPicPr>
          <p:nvPr/>
        </p:nvPicPr>
        <p:blipFill>
          <a:blip r:embed="rId2"/>
          <a:srcRect t="173" b="3782"/>
          <a:stretch/>
        </p:blipFill>
        <p:spPr>
          <a:xfrm>
            <a:off x="90236" y="2216447"/>
            <a:ext cx="2957764" cy="1699546"/>
          </a:xfrm>
          <a:prstGeom prst="rect">
            <a:avLst/>
          </a:prstGeom>
        </p:spPr>
      </p:pic>
      <p:pic>
        <p:nvPicPr>
          <p:cNvPr id="10" name="Picture 9" descr="A cartoon of a car&#10;&#10;Description automatically generated">
            <a:extLst>
              <a:ext uri="{FF2B5EF4-FFF2-40B4-BE49-F238E27FC236}">
                <a16:creationId xmlns:a16="http://schemas.microsoft.com/office/drawing/2014/main" id="{9437FD4D-AC14-7513-69C9-EC9F20919449}"/>
              </a:ext>
            </a:extLst>
          </p:cNvPr>
          <p:cNvPicPr>
            <a:picLocks noChangeAspect="1"/>
          </p:cNvPicPr>
          <p:nvPr/>
        </p:nvPicPr>
        <p:blipFill>
          <a:blip r:embed="rId3"/>
          <a:srcRect r="-351" b="3429"/>
          <a:stretch/>
        </p:blipFill>
        <p:spPr>
          <a:xfrm>
            <a:off x="3078079" y="2206421"/>
            <a:ext cx="2957798" cy="1712940"/>
          </a:xfrm>
          <a:prstGeom prst="rect">
            <a:avLst/>
          </a:prstGeom>
        </p:spPr>
      </p:pic>
      <p:pic>
        <p:nvPicPr>
          <p:cNvPr id="11" name="Picture 10" descr="A cartoon car with a rainbow background&#10;&#10;Description automatically generated">
            <a:extLst>
              <a:ext uri="{FF2B5EF4-FFF2-40B4-BE49-F238E27FC236}">
                <a16:creationId xmlns:a16="http://schemas.microsoft.com/office/drawing/2014/main" id="{C91192A3-6F45-DEF6-FE45-D01F37848CFD}"/>
              </a:ext>
            </a:extLst>
          </p:cNvPr>
          <p:cNvPicPr>
            <a:picLocks noChangeAspect="1"/>
          </p:cNvPicPr>
          <p:nvPr/>
        </p:nvPicPr>
        <p:blipFill>
          <a:blip r:embed="rId4"/>
          <a:stretch>
            <a:fillRect/>
          </a:stretch>
        </p:blipFill>
        <p:spPr>
          <a:xfrm>
            <a:off x="6116053" y="2202182"/>
            <a:ext cx="2960300" cy="1712534"/>
          </a:xfrm>
          <a:prstGeom prst="rect">
            <a:avLst/>
          </a:prstGeom>
        </p:spPr>
      </p:pic>
      <p:pic>
        <p:nvPicPr>
          <p:cNvPr id="12" name="Picture 11">
            <a:extLst>
              <a:ext uri="{FF2B5EF4-FFF2-40B4-BE49-F238E27FC236}">
                <a16:creationId xmlns:a16="http://schemas.microsoft.com/office/drawing/2014/main" id="{54C02ADB-519B-FBCB-62A5-498C23FB199C}"/>
              </a:ext>
            </a:extLst>
          </p:cNvPr>
          <p:cNvPicPr>
            <a:picLocks noChangeAspect="1"/>
          </p:cNvPicPr>
          <p:nvPr/>
        </p:nvPicPr>
        <p:blipFill>
          <a:blip r:embed="rId5"/>
          <a:srcRect t="271" r="348" b="5085"/>
          <a:stretch/>
        </p:blipFill>
        <p:spPr>
          <a:xfrm>
            <a:off x="9164051" y="2196394"/>
            <a:ext cx="2957801" cy="1718140"/>
          </a:xfrm>
          <a:prstGeom prst="rect">
            <a:avLst/>
          </a:prstGeom>
        </p:spPr>
      </p:pic>
      <p:sp>
        <p:nvSpPr>
          <p:cNvPr id="17" name="TextBox 16">
            <a:extLst>
              <a:ext uri="{FF2B5EF4-FFF2-40B4-BE49-F238E27FC236}">
                <a16:creationId xmlns:a16="http://schemas.microsoft.com/office/drawing/2014/main" id="{C1DE0A3E-A4BD-8005-D7EC-B28858D217AC}"/>
              </a:ext>
            </a:extLst>
          </p:cNvPr>
          <p:cNvSpPr txBox="1"/>
          <p:nvPr/>
        </p:nvSpPr>
        <p:spPr>
          <a:xfrm>
            <a:off x="153527" y="1426242"/>
            <a:ext cx="2928937" cy="369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Roof Up</a:t>
            </a:r>
          </a:p>
        </p:txBody>
      </p:sp>
      <p:sp>
        <p:nvSpPr>
          <p:cNvPr id="18" name="TextBox 17">
            <a:extLst>
              <a:ext uri="{FF2B5EF4-FFF2-40B4-BE49-F238E27FC236}">
                <a16:creationId xmlns:a16="http://schemas.microsoft.com/office/drawing/2014/main" id="{C4CADA66-5236-09AF-9469-BA53F3C27613}"/>
              </a:ext>
            </a:extLst>
          </p:cNvPr>
          <p:cNvSpPr txBox="1"/>
          <p:nvPr/>
        </p:nvSpPr>
        <p:spPr>
          <a:xfrm>
            <a:off x="3171447" y="1426242"/>
            <a:ext cx="2928937" cy="369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Roof Down</a:t>
            </a:r>
          </a:p>
        </p:txBody>
      </p:sp>
      <p:sp>
        <p:nvSpPr>
          <p:cNvPr id="19" name="TextBox 18">
            <a:extLst>
              <a:ext uri="{FF2B5EF4-FFF2-40B4-BE49-F238E27FC236}">
                <a16:creationId xmlns:a16="http://schemas.microsoft.com/office/drawing/2014/main" id="{F8A8FD1F-9250-540E-711B-C6F2EE929CFC}"/>
              </a:ext>
            </a:extLst>
          </p:cNvPr>
          <p:cNvSpPr txBox="1"/>
          <p:nvPr/>
        </p:nvSpPr>
        <p:spPr>
          <a:xfrm>
            <a:off x="6189368" y="1426242"/>
            <a:ext cx="2928937" cy="369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Roll Cage </a:t>
            </a:r>
          </a:p>
        </p:txBody>
      </p:sp>
      <p:sp>
        <p:nvSpPr>
          <p:cNvPr id="20" name="TextBox 19">
            <a:extLst>
              <a:ext uri="{FF2B5EF4-FFF2-40B4-BE49-F238E27FC236}">
                <a16:creationId xmlns:a16="http://schemas.microsoft.com/office/drawing/2014/main" id="{C9E5B52D-9630-0146-CFD3-38A34F8E144A}"/>
              </a:ext>
            </a:extLst>
          </p:cNvPr>
          <p:cNvSpPr txBox="1"/>
          <p:nvPr/>
        </p:nvSpPr>
        <p:spPr>
          <a:xfrm>
            <a:off x="9167184" y="1426243"/>
            <a:ext cx="2858754" cy="369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Roll Cage &amp; Test Wing</a:t>
            </a:r>
          </a:p>
        </p:txBody>
      </p:sp>
      <p:pic>
        <p:nvPicPr>
          <p:cNvPr id="4" name="Picture 3" descr="A purple car with a rainbow in the background&#10;&#10;Description automatically generated">
            <a:extLst>
              <a:ext uri="{FF2B5EF4-FFF2-40B4-BE49-F238E27FC236}">
                <a16:creationId xmlns:a16="http://schemas.microsoft.com/office/drawing/2014/main" id="{91CE74A5-F0AF-0D66-FE56-2EED358C5E09}"/>
              </a:ext>
            </a:extLst>
          </p:cNvPr>
          <p:cNvPicPr>
            <a:picLocks noChangeAspect="1"/>
          </p:cNvPicPr>
          <p:nvPr/>
        </p:nvPicPr>
        <p:blipFill>
          <a:blip r:embed="rId6"/>
          <a:srcRect l="74" r="-388" b="8273"/>
          <a:stretch/>
        </p:blipFill>
        <p:spPr>
          <a:xfrm>
            <a:off x="3084153" y="4523367"/>
            <a:ext cx="2964674" cy="1847558"/>
          </a:xfrm>
          <a:prstGeom prst="rect">
            <a:avLst/>
          </a:prstGeom>
        </p:spPr>
      </p:pic>
      <p:pic>
        <p:nvPicPr>
          <p:cNvPr id="5" name="Picture 4" descr="A purple car with a rainbow in the background&#10;&#10;Description automatically generated">
            <a:extLst>
              <a:ext uri="{FF2B5EF4-FFF2-40B4-BE49-F238E27FC236}">
                <a16:creationId xmlns:a16="http://schemas.microsoft.com/office/drawing/2014/main" id="{3A52ADE8-0643-3534-C307-4AA6196D23DA}"/>
              </a:ext>
            </a:extLst>
          </p:cNvPr>
          <p:cNvPicPr>
            <a:picLocks noChangeAspect="1"/>
          </p:cNvPicPr>
          <p:nvPr/>
        </p:nvPicPr>
        <p:blipFill>
          <a:blip r:embed="rId7"/>
          <a:srcRect l="96" r="-453" b="3841"/>
          <a:stretch/>
        </p:blipFill>
        <p:spPr>
          <a:xfrm>
            <a:off x="87560" y="4519984"/>
            <a:ext cx="2960086" cy="1838871"/>
          </a:xfrm>
          <a:prstGeom prst="rect">
            <a:avLst/>
          </a:prstGeom>
        </p:spPr>
      </p:pic>
      <p:pic>
        <p:nvPicPr>
          <p:cNvPr id="8" name="Picture 7" descr="A purple car with green and blue background&#10;&#10;Description automatically generated">
            <a:extLst>
              <a:ext uri="{FF2B5EF4-FFF2-40B4-BE49-F238E27FC236}">
                <a16:creationId xmlns:a16="http://schemas.microsoft.com/office/drawing/2014/main" id="{494CB000-E993-67A5-D2A2-9E83865BED9B}"/>
              </a:ext>
            </a:extLst>
          </p:cNvPr>
          <p:cNvPicPr>
            <a:picLocks noChangeAspect="1"/>
          </p:cNvPicPr>
          <p:nvPr/>
        </p:nvPicPr>
        <p:blipFill>
          <a:blip r:embed="rId8"/>
          <a:stretch>
            <a:fillRect/>
          </a:stretch>
        </p:blipFill>
        <p:spPr>
          <a:xfrm>
            <a:off x="6118470" y="4523368"/>
            <a:ext cx="2950629" cy="1847403"/>
          </a:xfrm>
          <a:prstGeom prst="rect">
            <a:avLst/>
          </a:prstGeom>
        </p:spPr>
      </p:pic>
      <p:sp>
        <p:nvSpPr>
          <p:cNvPr id="13" name="TextBox 12">
            <a:extLst>
              <a:ext uri="{FF2B5EF4-FFF2-40B4-BE49-F238E27FC236}">
                <a16:creationId xmlns:a16="http://schemas.microsoft.com/office/drawing/2014/main" id="{9B813FE9-0718-6779-B0CF-BF292D4696AE}"/>
              </a:ext>
            </a:extLst>
          </p:cNvPr>
          <p:cNvSpPr txBox="1"/>
          <p:nvPr/>
        </p:nvSpPr>
        <p:spPr>
          <a:xfrm>
            <a:off x="4571999" y="1794710"/>
            <a:ext cx="295776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Velocity Magnitude Contours</a:t>
            </a:r>
          </a:p>
        </p:txBody>
      </p:sp>
      <p:sp>
        <p:nvSpPr>
          <p:cNvPr id="14" name="TextBox 13">
            <a:extLst>
              <a:ext uri="{FF2B5EF4-FFF2-40B4-BE49-F238E27FC236}">
                <a16:creationId xmlns:a16="http://schemas.microsoft.com/office/drawing/2014/main" id="{C2BE770B-F136-F441-91E4-5068F29C2768}"/>
              </a:ext>
            </a:extLst>
          </p:cNvPr>
          <p:cNvSpPr txBox="1"/>
          <p:nvPr/>
        </p:nvSpPr>
        <p:spPr>
          <a:xfrm>
            <a:off x="4571999" y="4164181"/>
            <a:ext cx="295776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Pressure Contours</a:t>
            </a:r>
          </a:p>
        </p:txBody>
      </p:sp>
      <p:pic>
        <p:nvPicPr>
          <p:cNvPr id="16" name="Picture 15">
            <a:extLst>
              <a:ext uri="{FF2B5EF4-FFF2-40B4-BE49-F238E27FC236}">
                <a16:creationId xmlns:a16="http://schemas.microsoft.com/office/drawing/2014/main" id="{8EB25516-BEB1-420F-7CD9-4E0EA2DFDB7D}"/>
              </a:ext>
            </a:extLst>
          </p:cNvPr>
          <p:cNvPicPr>
            <a:picLocks noChangeAspect="1"/>
          </p:cNvPicPr>
          <p:nvPr/>
        </p:nvPicPr>
        <p:blipFill>
          <a:blip r:embed="rId9"/>
          <a:stretch>
            <a:fillRect/>
          </a:stretch>
        </p:blipFill>
        <p:spPr>
          <a:xfrm>
            <a:off x="9125639" y="4520045"/>
            <a:ext cx="3029638" cy="1839068"/>
          </a:xfrm>
          <a:prstGeom prst="rect">
            <a:avLst/>
          </a:prstGeom>
        </p:spPr>
      </p:pic>
      <p:sp>
        <p:nvSpPr>
          <p:cNvPr id="15" name="TextBox 14">
            <a:extLst>
              <a:ext uri="{FF2B5EF4-FFF2-40B4-BE49-F238E27FC236}">
                <a16:creationId xmlns:a16="http://schemas.microsoft.com/office/drawing/2014/main" id="{1764CBE3-2C8E-9045-D141-048E87F1BEC1}"/>
              </a:ext>
            </a:extLst>
          </p:cNvPr>
          <p:cNvSpPr txBox="1"/>
          <p:nvPr/>
        </p:nvSpPr>
        <p:spPr>
          <a:xfrm>
            <a:off x="89391" y="3909417"/>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2</a:t>
            </a:r>
          </a:p>
        </p:txBody>
      </p:sp>
      <p:sp>
        <p:nvSpPr>
          <p:cNvPr id="21" name="TextBox 20">
            <a:extLst>
              <a:ext uri="{FF2B5EF4-FFF2-40B4-BE49-F238E27FC236}">
                <a16:creationId xmlns:a16="http://schemas.microsoft.com/office/drawing/2014/main" id="{AFFA4EFB-2683-74B2-EC47-7B92D5594AD1}"/>
              </a:ext>
            </a:extLst>
          </p:cNvPr>
          <p:cNvSpPr txBox="1"/>
          <p:nvPr/>
        </p:nvSpPr>
        <p:spPr>
          <a:xfrm>
            <a:off x="3082306" y="3909416"/>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3</a:t>
            </a:r>
          </a:p>
        </p:txBody>
      </p:sp>
      <p:sp>
        <p:nvSpPr>
          <p:cNvPr id="22" name="TextBox 21">
            <a:extLst>
              <a:ext uri="{FF2B5EF4-FFF2-40B4-BE49-F238E27FC236}">
                <a16:creationId xmlns:a16="http://schemas.microsoft.com/office/drawing/2014/main" id="{7545F370-D9ED-0020-8D15-C7858D1ED503}"/>
              </a:ext>
            </a:extLst>
          </p:cNvPr>
          <p:cNvSpPr txBox="1"/>
          <p:nvPr/>
        </p:nvSpPr>
        <p:spPr>
          <a:xfrm>
            <a:off x="6111945" y="3909417"/>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4</a:t>
            </a:r>
          </a:p>
        </p:txBody>
      </p:sp>
      <p:sp>
        <p:nvSpPr>
          <p:cNvPr id="23" name="TextBox 22">
            <a:extLst>
              <a:ext uri="{FF2B5EF4-FFF2-40B4-BE49-F238E27FC236}">
                <a16:creationId xmlns:a16="http://schemas.microsoft.com/office/drawing/2014/main" id="{00C01820-4ED4-F946-B583-E30C467DEC97}"/>
              </a:ext>
            </a:extLst>
          </p:cNvPr>
          <p:cNvSpPr txBox="1"/>
          <p:nvPr/>
        </p:nvSpPr>
        <p:spPr>
          <a:xfrm>
            <a:off x="9159945" y="3909416"/>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5</a:t>
            </a:r>
          </a:p>
        </p:txBody>
      </p:sp>
      <p:sp>
        <p:nvSpPr>
          <p:cNvPr id="24" name="TextBox 23">
            <a:extLst>
              <a:ext uri="{FF2B5EF4-FFF2-40B4-BE49-F238E27FC236}">
                <a16:creationId xmlns:a16="http://schemas.microsoft.com/office/drawing/2014/main" id="{F5F79C4A-00DF-E573-0E5F-2118B35A9533}"/>
              </a:ext>
            </a:extLst>
          </p:cNvPr>
          <p:cNvSpPr txBox="1"/>
          <p:nvPr/>
        </p:nvSpPr>
        <p:spPr>
          <a:xfrm>
            <a:off x="89391" y="6369850"/>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6</a:t>
            </a:r>
          </a:p>
        </p:txBody>
      </p:sp>
      <p:sp>
        <p:nvSpPr>
          <p:cNvPr id="25" name="TextBox 24">
            <a:extLst>
              <a:ext uri="{FF2B5EF4-FFF2-40B4-BE49-F238E27FC236}">
                <a16:creationId xmlns:a16="http://schemas.microsoft.com/office/drawing/2014/main" id="{D5EABA25-DD75-E76C-192C-1F0CA25500F3}"/>
              </a:ext>
            </a:extLst>
          </p:cNvPr>
          <p:cNvSpPr txBox="1"/>
          <p:nvPr/>
        </p:nvSpPr>
        <p:spPr>
          <a:xfrm>
            <a:off x="3082306" y="6369850"/>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7</a:t>
            </a:r>
          </a:p>
        </p:txBody>
      </p:sp>
      <p:sp>
        <p:nvSpPr>
          <p:cNvPr id="26" name="TextBox 25">
            <a:extLst>
              <a:ext uri="{FF2B5EF4-FFF2-40B4-BE49-F238E27FC236}">
                <a16:creationId xmlns:a16="http://schemas.microsoft.com/office/drawing/2014/main" id="{B6D6DE07-759A-1895-BC91-2283F657CD58}"/>
              </a:ext>
            </a:extLst>
          </p:cNvPr>
          <p:cNvSpPr txBox="1"/>
          <p:nvPr/>
        </p:nvSpPr>
        <p:spPr>
          <a:xfrm>
            <a:off x="6093583" y="6369850"/>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8</a:t>
            </a:r>
          </a:p>
        </p:txBody>
      </p:sp>
      <p:sp>
        <p:nvSpPr>
          <p:cNvPr id="27" name="TextBox 26">
            <a:extLst>
              <a:ext uri="{FF2B5EF4-FFF2-40B4-BE49-F238E27FC236}">
                <a16:creationId xmlns:a16="http://schemas.microsoft.com/office/drawing/2014/main" id="{4D825CA6-49E2-80F3-584B-A2AB80ED6B6F}"/>
              </a:ext>
            </a:extLst>
          </p:cNvPr>
          <p:cNvSpPr txBox="1"/>
          <p:nvPr/>
        </p:nvSpPr>
        <p:spPr>
          <a:xfrm>
            <a:off x="9123221" y="6369851"/>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9</a:t>
            </a:r>
          </a:p>
        </p:txBody>
      </p:sp>
    </p:spTree>
    <p:extLst>
      <p:ext uri="{BB962C8B-B14F-4D97-AF65-F5344CB8AC3E}">
        <p14:creationId xmlns:p14="http://schemas.microsoft.com/office/powerpoint/2010/main" val="2476734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E2183A-CEF0-B948-1624-CF762BCEE9E9}"/>
              </a:ext>
            </a:extLst>
          </p:cNvPr>
          <p:cNvSpPr/>
          <p:nvPr/>
        </p:nvSpPr>
        <p:spPr>
          <a:xfrm>
            <a:off x="-2600" y="1001888"/>
            <a:ext cx="12194599"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purple car with green and blue triangles&#10;&#10;Description automatically generated">
            <a:extLst>
              <a:ext uri="{FF2B5EF4-FFF2-40B4-BE49-F238E27FC236}">
                <a16:creationId xmlns:a16="http://schemas.microsoft.com/office/drawing/2014/main" id="{9891ED44-E30B-A0DF-B010-FF8F74A705D3}"/>
              </a:ext>
            </a:extLst>
          </p:cNvPr>
          <p:cNvPicPr>
            <a:picLocks noChangeAspect="1"/>
          </p:cNvPicPr>
          <p:nvPr/>
        </p:nvPicPr>
        <p:blipFill>
          <a:blip r:embed="rId2"/>
          <a:stretch>
            <a:fillRect/>
          </a:stretch>
        </p:blipFill>
        <p:spPr>
          <a:xfrm>
            <a:off x="8295185" y="1589471"/>
            <a:ext cx="3901004" cy="2421300"/>
          </a:xfrm>
          <a:prstGeom prst="rect">
            <a:avLst/>
          </a:prstGeom>
        </p:spPr>
      </p:pic>
      <p:sp>
        <p:nvSpPr>
          <p:cNvPr id="4" name="TextBox 3">
            <a:extLst>
              <a:ext uri="{FF2B5EF4-FFF2-40B4-BE49-F238E27FC236}">
                <a16:creationId xmlns:a16="http://schemas.microsoft.com/office/drawing/2014/main" id="{812C49BC-CF3B-4158-5214-FFF85F511408}"/>
              </a:ext>
            </a:extLst>
          </p:cNvPr>
          <p:cNvSpPr txBox="1"/>
          <p:nvPr/>
        </p:nvSpPr>
        <p:spPr>
          <a:xfrm>
            <a:off x="0" y="85725"/>
            <a:ext cx="7181850" cy="369332"/>
          </a:xfrm>
          <a:prstGeom prst="rect">
            <a:avLst/>
          </a:prstGeom>
          <a:noFill/>
        </p:spPr>
        <p:txBody>
          <a:bodyPr wrap="square" rtlCol="0">
            <a:spAutoFit/>
          </a:bodyPr>
          <a:lstStyle/>
          <a:p>
            <a:r>
              <a:rPr lang="en-GB"/>
              <a:t>Conducted research, findings and design philosophy</a:t>
            </a:r>
          </a:p>
        </p:txBody>
      </p:sp>
      <p:sp>
        <p:nvSpPr>
          <p:cNvPr id="2" name="TextBox 1">
            <a:extLst>
              <a:ext uri="{FF2B5EF4-FFF2-40B4-BE49-F238E27FC236}">
                <a16:creationId xmlns:a16="http://schemas.microsoft.com/office/drawing/2014/main" id="{F5419053-BCF8-9990-BD98-148F9848E446}"/>
              </a:ext>
            </a:extLst>
          </p:cNvPr>
          <p:cNvSpPr txBox="1"/>
          <p:nvPr/>
        </p:nvSpPr>
        <p:spPr>
          <a:xfrm>
            <a:off x="227819" y="158193"/>
            <a:ext cx="1134922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a:solidFill>
                  <a:schemeClr val="bg1"/>
                </a:solidFill>
                <a:latin typeface="Franklin Gothic Demi Cond"/>
              </a:rPr>
              <a:t>ANSYS CFD PARAMETERS &amp; DATA EVALUATION</a:t>
            </a:r>
          </a:p>
        </p:txBody>
      </p:sp>
      <p:pic>
        <p:nvPicPr>
          <p:cNvPr id="5" name="Picture 4" descr="A table with text and numbers&#10;&#10;Description automatically generated">
            <a:extLst>
              <a:ext uri="{FF2B5EF4-FFF2-40B4-BE49-F238E27FC236}">
                <a16:creationId xmlns:a16="http://schemas.microsoft.com/office/drawing/2014/main" id="{D52C286C-368D-DA17-3DBB-E37124A5E5E6}"/>
              </a:ext>
            </a:extLst>
          </p:cNvPr>
          <p:cNvPicPr>
            <a:picLocks noChangeAspect="1"/>
          </p:cNvPicPr>
          <p:nvPr/>
        </p:nvPicPr>
        <p:blipFill>
          <a:blip r:embed="rId3"/>
          <a:stretch>
            <a:fillRect/>
          </a:stretch>
        </p:blipFill>
        <p:spPr>
          <a:xfrm>
            <a:off x="5151170" y="1090628"/>
            <a:ext cx="2028837" cy="1258291"/>
          </a:xfrm>
          <a:prstGeom prst="rect">
            <a:avLst/>
          </a:prstGeom>
        </p:spPr>
      </p:pic>
      <p:pic>
        <p:nvPicPr>
          <p:cNvPr id="7" name="Picture 6" descr="A table with numbers and a number on it&#10;&#10;Description automatically generated">
            <a:extLst>
              <a:ext uri="{FF2B5EF4-FFF2-40B4-BE49-F238E27FC236}">
                <a16:creationId xmlns:a16="http://schemas.microsoft.com/office/drawing/2014/main" id="{B1B550BC-EEBE-E2E4-7370-D52ACC7CA0DD}"/>
              </a:ext>
            </a:extLst>
          </p:cNvPr>
          <p:cNvPicPr>
            <a:picLocks noChangeAspect="1"/>
          </p:cNvPicPr>
          <p:nvPr/>
        </p:nvPicPr>
        <p:blipFill>
          <a:blip r:embed="rId4"/>
          <a:stretch>
            <a:fillRect/>
          </a:stretch>
        </p:blipFill>
        <p:spPr>
          <a:xfrm>
            <a:off x="137711" y="1092078"/>
            <a:ext cx="4939229" cy="1249435"/>
          </a:xfrm>
          <a:prstGeom prst="rect">
            <a:avLst/>
          </a:prstGeom>
        </p:spPr>
      </p:pic>
      <p:pic>
        <p:nvPicPr>
          <p:cNvPr id="10" name="Picture 9" descr="A table with text and numbers&#10;&#10;Description automatically generated">
            <a:extLst>
              <a:ext uri="{FF2B5EF4-FFF2-40B4-BE49-F238E27FC236}">
                <a16:creationId xmlns:a16="http://schemas.microsoft.com/office/drawing/2014/main" id="{B01B90A2-D374-6BDD-F6D8-F52E19652FBA}"/>
              </a:ext>
            </a:extLst>
          </p:cNvPr>
          <p:cNvPicPr>
            <a:picLocks noChangeAspect="1"/>
          </p:cNvPicPr>
          <p:nvPr/>
        </p:nvPicPr>
        <p:blipFill>
          <a:blip r:embed="rId5"/>
          <a:stretch>
            <a:fillRect/>
          </a:stretch>
        </p:blipFill>
        <p:spPr>
          <a:xfrm>
            <a:off x="126293" y="2595180"/>
            <a:ext cx="1998415" cy="672259"/>
          </a:xfrm>
          <a:prstGeom prst="rect">
            <a:avLst/>
          </a:prstGeom>
        </p:spPr>
      </p:pic>
      <p:pic>
        <p:nvPicPr>
          <p:cNvPr id="3" name="Picture 2" descr="A pink car with colorful lines&#10;&#10;Description automatically generated">
            <a:extLst>
              <a:ext uri="{FF2B5EF4-FFF2-40B4-BE49-F238E27FC236}">
                <a16:creationId xmlns:a16="http://schemas.microsoft.com/office/drawing/2014/main" id="{B0402E0C-7A28-62DC-9FD8-73AFEC03E040}"/>
              </a:ext>
            </a:extLst>
          </p:cNvPr>
          <p:cNvPicPr>
            <a:picLocks noChangeAspect="1"/>
          </p:cNvPicPr>
          <p:nvPr/>
        </p:nvPicPr>
        <p:blipFill>
          <a:blip r:embed="rId6"/>
          <a:stretch>
            <a:fillRect/>
          </a:stretch>
        </p:blipFill>
        <p:spPr>
          <a:xfrm>
            <a:off x="3130628" y="4841030"/>
            <a:ext cx="2919470" cy="1720397"/>
          </a:xfrm>
          <a:prstGeom prst="rect">
            <a:avLst/>
          </a:prstGeom>
        </p:spPr>
      </p:pic>
      <p:pic>
        <p:nvPicPr>
          <p:cNvPr id="8" name="Picture 7">
            <a:extLst>
              <a:ext uri="{FF2B5EF4-FFF2-40B4-BE49-F238E27FC236}">
                <a16:creationId xmlns:a16="http://schemas.microsoft.com/office/drawing/2014/main" id="{882F95E7-FDA2-27DE-D404-FBBE1E5F5F34}"/>
              </a:ext>
            </a:extLst>
          </p:cNvPr>
          <p:cNvPicPr>
            <a:picLocks noChangeAspect="1"/>
          </p:cNvPicPr>
          <p:nvPr/>
        </p:nvPicPr>
        <p:blipFill>
          <a:blip r:embed="rId7"/>
          <a:stretch>
            <a:fillRect/>
          </a:stretch>
        </p:blipFill>
        <p:spPr>
          <a:xfrm>
            <a:off x="128530" y="4840541"/>
            <a:ext cx="2919470" cy="1717028"/>
          </a:xfrm>
          <a:prstGeom prst="rect">
            <a:avLst/>
          </a:prstGeom>
        </p:spPr>
      </p:pic>
      <p:pic>
        <p:nvPicPr>
          <p:cNvPr id="11" name="Picture 10" descr="A 3d model of a car&#10;&#10;Description automatically generated">
            <a:extLst>
              <a:ext uri="{FF2B5EF4-FFF2-40B4-BE49-F238E27FC236}">
                <a16:creationId xmlns:a16="http://schemas.microsoft.com/office/drawing/2014/main" id="{4818D93C-7B8F-6378-A432-7E75D0F5F5E7}"/>
              </a:ext>
            </a:extLst>
          </p:cNvPr>
          <p:cNvPicPr>
            <a:picLocks noChangeAspect="1"/>
          </p:cNvPicPr>
          <p:nvPr/>
        </p:nvPicPr>
        <p:blipFill>
          <a:blip r:embed="rId8"/>
          <a:stretch>
            <a:fillRect/>
          </a:stretch>
        </p:blipFill>
        <p:spPr>
          <a:xfrm>
            <a:off x="9125637" y="4839220"/>
            <a:ext cx="2919472" cy="1724021"/>
          </a:xfrm>
          <a:prstGeom prst="rect">
            <a:avLst/>
          </a:prstGeom>
        </p:spPr>
      </p:pic>
      <p:pic>
        <p:nvPicPr>
          <p:cNvPr id="12" name="Picture 11">
            <a:extLst>
              <a:ext uri="{FF2B5EF4-FFF2-40B4-BE49-F238E27FC236}">
                <a16:creationId xmlns:a16="http://schemas.microsoft.com/office/drawing/2014/main" id="{A179459A-01B8-9007-DCE6-5654059806AF}"/>
              </a:ext>
            </a:extLst>
          </p:cNvPr>
          <p:cNvPicPr>
            <a:picLocks noChangeAspect="1"/>
          </p:cNvPicPr>
          <p:nvPr/>
        </p:nvPicPr>
        <p:blipFill>
          <a:blip r:embed="rId9"/>
          <a:stretch>
            <a:fillRect/>
          </a:stretch>
        </p:blipFill>
        <p:spPr>
          <a:xfrm>
            <a:off x="6096000" y="4840293"/>
            <a:ext cx="2947012" cy="1721870"/>
          </a:xfrm>
          <a:prstGeom prst="rect">
            <a:avLst/>
          </a:prstGeom>
        </p:spPr>
      </p:pic>
      <p:sp>
        <p:nvSpPr>
          <p:cNvPr id="13" name="TextBox 12">
            <a:extLst>
              <a:ext uri="{FF2B5EF4-FFF2-40B4-BE49-F238E27FC236}">
                <a16:creationId xmlns:a16="http://schemas.microsoft.com/office/drawing/2014/main" id="{B3443C62-B26B-F2B8-EEDE-A00642EF07F2}"/>
              </a:ext>
            </a:extLst>
          </p:cNvPr>
          <p:cNvSpPr txBox="1"/>
          <p:nvPr/>
        </p:nvSpPr>
        <p:spPr>
          <a:xfrm>
            <a:off x="9266320" y="4361816"/>
            <a:ext cx="30560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t>Pressure map above wing</a:t>
            </a:r>
            <a:r>
              <a:rPr lang="en-US"/>
              <a:t> </a:t>
            </a:r>
          </a:p>
        </p:txBody>
      </p:sp>
      <p:sp>
        <p:nvSpPr>
          <p:cNvPr id="14" name="TextBox 13">
            <a:extLst>
              <a:ext uri="{FF2B5EF4-FFF2-40B4-BE49-F238E27FC236}">
                <a16:creationId xmlns:a16="http://schemas.microsoft.com/office/drawing/2014/main" id="{C3C522BB-BC57-B052-98D2-EBD8A66CB33D}"/>
              </a:ext>
            </a:extLst>
          </p:cNvPr>
          <p:cNvSpPr txBox="1"/>
          <p:nvPr/>
        </p:nvSpPr>
        <p:spPr>
          <a:xfrm>
            <a:off x="76730" y="4255036"/>
            <a:ext cx="301441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Streamlines showing behavior of airflow around end plates</a:t>
            </a:r>
            <a:endParaRPr lang="en-US"/>
          </a:p>
        </p:txBody>
      </p:sp>
      <p:sp>
        <p:nvSpPr>
          <p:cNvPr id="15" name="TextBox 14">
            <a:extLst>
              <a:ext uri="{FF2B5EF4-FFF2-40B4-BE49-F238E27FC236}">
                <a16:creationId xmlns:a16="http://schemas.microsoft.com/office/drawing/2014/main" id="{7DB82780-5495-6F64-41C9-C7BBA2A1DCA3}"/>
              </a:ext>
            </a:extLst>
          </p:cNvPr>
          <p:cNvSpPr txBox="1"/>
          <p:nvPr/>
        </p:nvSpPr>
        <p:spPr>
          <a:xfrm>
            <a:off x="6257580" y="4361816"/>
            <a:ext cx="301591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t>Pressure map below wing</a:t>
            </a:r>
            <a:r>
              <a:rPr lang="en-US"/>
              <a:t> </a:t>
            </a:r>
          </a:p>
        </p:txBody>
      </p:sp>
      <p:sp>
        <p:nvSpPr>
          <p:cNvPr id="16" name="TextBox 13">
            <a:extLst>
              <a:ext uri="{FF2B5EF4-FFF2-40B4-BE49-F238E27FC236}">
                <a16:creationId xmlns:a16="http://schemas.microsoft.com/office/drawing/2014/main" id="{C3C522BB-BC57-B052-98D2-EBD8A66CB33D}"/>
              </a:ext>
            </a:extLst>
          </p:cNvPr>
          <p:cNvSpPr txBox="1"/>
          <p:nvPr/>
        </p:nvSpPr>
        <p:spPr>
          <a:xfrm>
            <a:off x="3082088" y="4255036"/>
            <a:ext cx="3014412" cy="58477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a:t>Streamlines showing the speed of airflow through roll cage</a:t>
            </a:r>
          </a:p>
        </p:txBody>
      </p:sp>
      <p:pic>
        <p:nvPicPr>
          <p:cNvPr id="17" name="Picture 16" descr="A close-up of a chart&#10;&#10;Description automatically generated">
            <a:extLst>
              <a:ext uri="{FF2B5EF4-FFF2-40B4-BE49-F238E27FC236}">
                <a16:creationId xmlns:a16="http://schemas.microsoft.com/office/drawing/2014/main" id="{BBEADAFC-AE99-712D-F407-7F9E63229663}"/>
              </a:ext>
            </a:extLst>
          </p:cNvPr>
          <p:cNvPicPr>
            <a:picLocks noChangeAspect="1"/>
          </p:cNvPicPr>
          <p:nvPr/>
        </p:nvPicPr>
        <p:blipFill>
          <a:blip r:embed="rId10"/>
          <a:stretch>
            <a:fillRect/>
          </a:stretch>
        </p:blipFill>
        <p:spPr>
          <a:xfrm>
            <a:off x="7248410" y="1089694"/>
            <a:ext cx="1018601" cy="932875"/>
          </a:xfrm>
          <a:prstGeom prst="rect">
            <a:avLst/>
          </a:prstGeom>
        </p:spPr>
      </p:pic>
      <p:sp>
        <p:nvSpPr>
          <p:cNvPr id="21" name="TextBox 20">
            <a:extLst>
              <a:ext uri="{FF2B5EF4-FFF2-40B4-BE49-F238E27FC236}">
                <a16:creationId xmlns:a16="http://schemas.microsoft.com/office/drawing/2014/main" id="{8BD65D87-4E0B-5D33-4E52-8BB00FB51566}"/>
              </a:ext>
            </a:extLst>
          </p:cNvPr>
          <p:cNvSpPr txBox="1"/>
          <p:nvPr/>
        </p:nvSpPr>
        <p:spPr>
          <a:xfrm>
            <a:off x="135295" y="2339513"/>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Table 1</a:t>
            </a:r>
          </a:p>
        </p:txBody>
      </p:sp>
      <p:sp>
        <p:nvSpPr>
          <p:cNvPr id="23" name="TextBox 22">
            <a:extLst>
              <a:ext uri="{FF2B5EF4-FFF2-40B4-BE49-F238E27FC236}">
                <a16:creationId xmlns:a16="http://schemas.microsoft.com/office/drawing/2014/main" id="{0490C152-75C0-8ACE-CF48-AEEFE89263A9}"/>
              </a:ext>
            </a:extLst>
          </p:cNvPr>
          <p:cNvSpPr txBox="1"/>
          <p:nvPr/>
        </p:nvSpPr>
        <p:spPr>
          <a:xfrm>
            <a:off x="135294" y="3266766"/>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Table 4</a:t>
            </a:r>
          </a:p>
        </p:txBody>
      </p:sp>
      <p:sp>
        <p:nvSpPr>
          <p:cNvPr id="25" name="TextBox 24">
            <a:extLst>
              <a:ext uri="{FF2B5EF4-FFF2-40B4-BE49-F238E27FC236}">
                <a16:creationId xmlns:a16="http://schemas.microsoft.com/office/drawing/2014/main" id="{A8DE752D-EBAC-04D5-4462-0FFD653159D4}"/>
              </a:ext>
            </a:extLst>
          </p:cNvPr>
          <p:cNvSpPr txBox="1"/>
          <p:nvPr/>
        </p:nvSpPr>
        <p:spPr>
          <a:xfrm>
            <a:off x="5147969" y="2348694"/>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Table 2</a:t>
            </a:r>
          </a:p>
        </p:txBody>
      </p:sp>
      <p:sp>
        <p:nvSpPr>
          <p:cNvPr id="27" name="TextBox 26">
            <a:extLst>
              <a:ext uri="{FF2B5EF4-FFF2-40B4-BE49-F238E27FC236}">
                <a16:creationId xmlns:a16="http://schemas.microsoft.com/office/drawing/2014/main" id="{DC58EBC4-EE61-79C2-CF04-8357675ED894}"/>
              </a:ext>
            </a:extLst>
          </p:cNvPr>
          <p:cNvSpPr txBox="1"/>
          <p:nvPr/>
        </p:nvSpPr>
        <p:spPr>
          <a:xfrm>
            <a:off x="7250355" y="2018188"/>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Table 3</a:t>
            </a:r>
          </a:p>
        </p:txBody>
      </p:sp>
      <p:pic>
        <p:nvPicPr>
          <p:cNvPr id="9" name="Picture 8" descr="A purple car with colorful lines coming out of it&#10;&#10;Description automatically generated">
            <a:extLst>
              <a:ext uri="{FF2B5EF4-FFF2-40B4-BE49-F238E27FC236}">
                <a16:creationId xmlns:a16="http://schemas.microsoft.com/office/drawing/2014/main" id="{40316282-D1B3-38B4-6A5E-8BB8491EC064}"/>
              </a:ext>
            </a:extLst>
          </p:cNvPr>
          <p:cNvPicPr>
            <a:picLocks noChangeAspect="1"/>
          </p:cNvPicPr>
          <p:nvPr/>
        </p:nvPicPr>
        <p:blipFill>
          <a:blip r:embed="rId11"/>
          <a:stretch>
            <a:fillRect/>
          </a:stretch>
        </p:blipFill>
        <p:spPr>
          <a:xfrm>
            <a:off x="2221735" y="2595373"/>
            <a:ext cx="3103084" cy="1602988"/>
          </a:xfrm>
          <a:prstGeom prst="rect">
            <a:avLst/>
          </a:prstGeom>
        </p:spPr>
      </p:pic>
      <p:sp>
        <p:nvSpPr>
          <p:cNvPr id="18" name="TextBox 17">
            <a:extLst>
              <a:ext uri="{FF2B5EF4-FFF2-40B4-BE49-F238E27FC236}">
                <a16:creationId xmlns:a16="http://schemas.microsoft.com/office/drawing/2014/main" id="{03D94FB4-99C9-39C0-324A-82BD4124C00C}"/>
              </a:ext>
            </a:extLst>
          </p:cNvPr>
          <p:cNvSpPr txBox="1"/>
          <p:nvPr/>
        </p:nvSpPr>
        <p:spPr>
          <a:xfrm>
            <a:off x="5831450" y="2671107"/>
            <a:ext cx="220578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MIRA car CFD Analysis under the same parameters </a:t>
            </a:r>
          </a:p>
        </p:txBody>
      </p:sp>
      <p:sp>
        <p:nvSpPr>
          <p:cNvPr id="22" name="TextBox 21">
            <a:extLst>
              <a:ext uri="{FF2B5EF4-FFF2-40B4-BE49-F238E27FC236}">
                <a16:creationId xmlns:a16="http://schemas.microsoft.com/office/drawing/2014/main" id="{EE2312CD-87A0-8FC7-DC36-7366CC614636}"/>
              </a:ext>
            </a:extLst>
          </p:cNvPr>
          <p:cNvSpPr txBox="1"/>
          <p:nvPr/>
        </p:nvSpPr>
        <p:spPr>
          <a:xfrm>
            <a:off x="135293" y="6562645"/>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16</a:t>
            </a:r>
          </a:p>
        </p:txBody>
      </p:sp>
      <p:sp>
        <p:nvSpPr>
          <p:cNvPr id="24" name="TextBox 23">
            <a:extLst>
              <a:ext uri="{FF2B5EF4-FFF2-40B4-BE49-F238E27FC236}">
                <a16:creationId xmlns:a16="http://schemas.microsoft.com/office/drawing/2014/main" id="{893653CC-25F1-B970-3490-6489227729B1}"/>
              </a:ext>
            </a:extLst>
          </p:cNvPr>
          <p:cNvSpPr txBox="1"/>
          <p:nvPr/>
        </p:nvSpPr>
        <p:spPr>
          <a:xfrm>
            <a:off x="3128209" y="6562645"/>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17</a:t>
            </a:r>
          </a:p>
        </p:txBody>
      </p:sp>
      <p:sp>
        <p:nvSpPr>
          <p:cNvPr id="26" name="TextBox 25">
            <a:extLst>
              <a:ext uri="{FF2B5EF4-FFF2-40B4-BE49-F238E27FC236}">
                <a16:creationId xmlns:a16="http://schemas.microsoft.com/office/drawing/2014/main" id="{C0FC16CB-4BD8-C0AD-DB6D-85D42B1DF06B}"/>
              </a:ext>
            </a:extLst>
          </p:cNvPr>
          <p:cNvSpPr txBox="1"/>
          <p:nvPr/>
        </p:nvSpPr>
        <p:spPr>
          <a:xfrm>
            <a:off x="6093582" y="6553464"/>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18</a:t>
            </a:r>
          </a:p>
        </p:txBody>
      </p:sp>
      <p:sp>
        <p:nvSpPr>
          <p:cNvPr id="28" name="TextBox 27">
            <a:extLst>
              <a:ext uri="{FF2B5EF4-FFF2-40B4-BE49-F238E27FC236}">
                <a16:creationId xmlns:a16="http://schemas.microsoft.com/office/drawing/2014/main" id="{37202968-E8EA-3893-63C2-DB976BDE5680}"/>
              </a:ext>
            </a:extLst>
          </p:cNvPr>
          <p:cNvSpPr txBox="1"/>
          <p:nvPr/>
        </p:nvSpPr>
        <p:spPr>
          <a:xfrm>
            <a:off x="9141583" y="6553464"/>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19</a:t>
            </a:r>
          </a:p>
        </p:txBody>
      </p:sp>
      <p:sp>
        <p:nvSpPr>
          <p:cNvPr id="30" name="TextBox 29">
            <a:extLst>
              <a:ext uri="{FF2B5EF4-FFF2-40B4-BE49-F238E27FC236}">
                <a16:creationId xmlns:a16="http://schemas.microsoft.com/office/drawing/2014/main" id="{EB8D2BCB-7DA9-FF51-6B1F-CC7228593A91}"/>
              </a:ext>
            </a:extLst>
          </p:cNvPr>
          <p:cNvSpPr txBox="1"/>
          <p:nvPr/>
        </p:nvSpPr>
        <p:spPr>
          <a:xfrm>
            <a:off x="5827342" y="3523827"/>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14</a:t>
            </a:r>
          </a:p>
        </p:txBody>
      </p:sp>
      <p:sp>
        <p:nvSpPr>
          <p:cNvPr id="31" name="TextBox 30">
            <a:extLst>
              <a:ext uri="{FF2B5EF4-FFF2-40B4-BE49-F238E27FC236}">
                <a16:creationId xmlns:a16="http://schemas.microsoft.com/office/drawing/2014/main" id="{E6D90451-14CF-CA6C-F1BC-0CF9CA95E3C7}"/>
              </a:ext>
            </a:extLst>
          </p:cNvPr>
          <p:cNvSpPr txBox="1"/>
          <p:nvPr/>
        </p:nvSpPr>
        <p:spPr>
          <a:xfrm>
            <a:off x="43609" y="3526001"/>
            <a:ext cx="185486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t>(Lanfrits, 2005)</a:t>
            </a:r>
          </a:p>
        </p:txBody>
      </p:sp>
      <p:sp>
        <p:nvSpPr>
          <p:cNvPr id="32" name="TextBox 31">
            <a:extLst>
              <a:ext uri="{FF2B5EF4-FFF2-40B4-BE49-F238E27FC236}">
                <a16:creationId xmlns:a16="http://schemas.microsoft.com/office/drawing/2014/main" id="{34DE7EEC-F7FB-E15B-133D-6BEBD2CAAC86}"/>
              </a:ext>
            </a:extLst>
          </p:cNvPr>
          <p:cNvSpPr txBox="1"/>
          <p:nvPr/>
        </p:nvSpPr>
        <p:spPr>
          <a:xfrm>
            <a:off x="5832536" y="3729306"/>
            <a:ext cx="159140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(MIRA, 2022)</a:t>
            </a:r>
          </a:p>
        </p:txBody>
      </p:sp>
      <p:sp>
        <p:nvSpPr>
          <p:cNvPr id="29" name="TextBox 28">
            <a:extLst>
              <a:ext uri="{FF2B5EF4-FFF2-40B4-BE49-F238E27FC236}">
                <a16:creationId xmlns:a16="http://schemas.microsoft.com/office/drawing/2014/main" id="{9D407DD0-9283-BA01-3994-824C9972C93C}"/>
              </a:ext>
            </a:extLst>
          </p:cNvPr>
          <p:cNvSpPr txBox="1"/>
          <p:nvPr/>
        </p:nvSpPr>
        <p:spPr>
          <a:xfrm>
            <a:off x="8425486" y="3468740"/>
            <a:ext cx="168442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i="1">
                <a:solidFill>
                  <a:schemeClr val="tx2"/>
                </a:solidFill>
                <a:latin typeface="Segoe UI"/>
                <a:cs typeface="Segoe UI"/>
              </a:rPr>
              <a:t>Figure 15</a:t>
            </a:r>
          </a:p>
        </p:txBody>
      </p:sp>
    </p:spTree>
    <p:extLst>
      <p:ext uri="{BB962C8B-B14F-4D97-AF65-F5344CB8AC3E}">
        <p14:creationId xmlns:p14="http://schemas.microsoft.com/office/powerpoint/2010/main" val="2930621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4D04B-643A-9C65-3AF8-A0ADE048760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6AB3CC9-7485-690C-F708-E9EDE7DCA893}"/>
              </a:ext>
            </a:extLst>
          </p:cNvPr>
          <p:cNvSpPr txBox="1"/>
          <p:nvPr/>
        </p:nvSpPr>
        <p:spPr>
          <a:xfrm>
            <a:off x="0" y="85725"/>
            <a:ext cx="7181850" cy="369332"/>
          </a:xfrm>
          <a:prstGeom prst="rect">
            <a:avLst/>
          </a:prstGeom>
          <a:noFill/>
        </p:spPr>
        <p:txBody>
          <a:bodyPr wrap="square" rtlCol="0">
            <a:spAutoFit/>
          </a:bodyPr>
          <a:lstStyle/>
          <a:p>
            <a:r>
              <a:rPr lang="en-GB"/>
              <a:t>Conducted research, findings and design philosophy</a:t>
            </a:r>
          </a:p>
        </p:txBody>
      </p:sp>
      <p:sp>
        <p:nvSpPr>
          <p:cNvPr id="9" name="Rectangle 8">
            <a:extLst>
              <a:ext uri="{FF2B5EF4-FFF2-40B4-BE49-F238E27FC236}">
                <a16:creationId xmlns:a16="http://schemas.microsoft.com/office/drawing/2014/main" id="{5AABEA66-04B8-CE4C-84B3-27204D2635A2}"/>
              </a:ext>
            </a:extLst>
          </p:cNvPr>
          <p:cNvSpPr/>
          <p:nvPr/>
        </p:nvSpPr>
        <p:spPr>
          <a:xfrm>
            <a:off x="-2600" y="1001888"/>
            <a:ext cx="12194599" cy="141488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E7DC966-0743-8521-8981-EC81EB10A1F3}"/>
              </a:ext>
            </a:extLst>
          </p:cNvPr>
          <p:cNvSpPr/>
          <p:nvPr/>
        </p:nvSpPr>
        <p:spPr>
          <a:xfrm>
            <a:off x="-2600" y="4567787"/>
            <a:ext cx="12194599" cy="191332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7A81A2FC-304D-4C97-0F2D-1946E6A2B643}"/>
              </a:ext>
            </a:extLst>
          </p:cNvPr>
          <p:cNvSpPr txBox="1"/>
          <p:nvPr/>
        </p:nvSpPr>
        <p:spPr>
          <a:xfrm>
            <a:off x="256420" y="134818"/>
            <a:ext cx="991552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solidFill>
                  <a:schemeClr val="bg1"/>
                </a:solidFill>
                <a:latin typeface="Franklin Gothic Demi Cond"/>
              </a:rPr>
              <a:t>CONDUCTED RESEARCH AND FINDINGS</a:t>
            </a:r>
          </a:p>
        </p:txBody>
      </p:sp>
      <p:sp>
        <p:nvSpPr>
          <p:cNvPr id="20" name="TextBox 19">
            <a:extLst>
              <a:ext uri="{FF2B5EF4-FFF2-40B4-BE49-F238E27FC236}">
                <a16:creationId xmlns:a16="http://schemas.microsoft.com/office/drawing/2014/main" id="{26337759-AD06-06B5-9F86-8E4577881313}"/>
              </a:ext>
            </a:extLst>
          </p:cNvPr>
          <p:cNvSpPr txBox="1"/>
          <p:nvPr/>
        </p:nvSpPr>
        <p:spPr>
          <a:xfrm>
            <a:off x="4322339" y="1043638"/>
            <a:ext cx="2920416" cy="923330"/>
          </a:xfrm>
          <a:prstGeom prst="rect">
            <a:avLst/>
          </a:prstGeom>
          <a:noFill/>
        </p:spPr>
        <p:txBody>
          <a:bodyPr wrap="square" rtlCol="0">
            <a:spAutoFit/>
          </a:bodyPr>
          <a:lstStyle/>
          <a:p>
            <a:pPr marL="285750" indent="-285750">
              <a:buFont typeface="Arial" panose="020B0604020202020204" pitchFamily="34" charset="0"/>
              <a:buChar char="•"/>
            </a:pPr>
            <a:r>
              <a:rPr lang="en-GB"/>
              <a:t>Stall points</a:t>
            </a:r>
          </a:p>
          <a:p>
            <a:pPr marL="285750" indent="-285750">
              <a:buFont typeface="Arial" panose="020B0604020202020204" pitchFamily="34" charset="0"/>
              <a:buChar char="•"/>
            </a:pPr>
            <a:r>
              <a:rPr lang="en-GB"/>
              <a:t>Pressure distribution</a:t>
            </a:r>
          </a:p>
          <a:p>
            <a:pPr marL="285750" indent="-285750">
              <a:buFont typeface="Arial" panose="020B0604020202020204" pitchFamily="34" charset="0"/>
              <a:buChar char="•"/>
            </a:pPr>
            <a:r>
              <a:rPr lang="en-GB"/>
              <a:t>Current findings limits</a:t>
            </a:r>
          </a:p>
        </p:txBody>
      </p:sp>
      <p:pic>
        <p:nvPicPr>
          <p:cNvPr id="22" name="Picture 21" descr="A graph with lines and numbers&#10;&#10;Description automatically generated">
            <a:extLst>
              <a:ext uri="{FF2B5EF4-FFF2-40B4-BE49-F238E27FC236}">
                <a16:creationId xmlns:a16="http://schemas.microsoft.com/office/drawing/2014/main" id="{6EC9BFFC-A733-C285-88DC-25C47EF5F4FC}"/>
              </a:ext>
            </a:extLst>
          </p:cNvPr>
          <p:cNvPicPr>
            <a:picLocks noChangeAspect="1"/>
          </p:cNvPicPr>
          <p:nvPr/>
        </p:nvPicPr>
        <p:blipFill>
          <a:blip r:embed="rId2"/>
          <a:stretch>
            <a:fillRect/>
          </a:stretch>
        </p:blipFill>
        <p:spPr>
          <a:xfrm>
            <a:off x="187619" y="3970146"/>
            <a:ext cx="3822021" cy="2873112"/>
          </a:xfrm>
          <a:prstGeom prst="rect">
            <a:avLst/>
          </a:prstGeom>
        </p:spPr>
      </p:pic>
      <p:pic>
        <p:nvPicPr>
          <p:cNvPr id="24" name="Picture 23" descr="A graph with lines and numbers&#10;&#10;Description automatically generated">
            <a:extLst>
              <a:ext uri="{FF2B5EF4-FFF2-40B4-BE49-F238E27FC236}">
                <a16:creationId xmlns:a16="http://schemas.microsoft.com/office/drawing/2014/main" id="{F9C3588D-F2F8-ADBC-9C51-F54C669DB4AE}"/>
              </a:ext>
            </a:extLst>
          </p:cNvPr>
          <p:cNvPicPr>
            <a:picLocks noChangeAspect="1"/>
          </p:cNvPicPr>
          <p:nvPr/>
        </p:nvPicPr>
        <p:blipFill>
          <a:blip r:embed="rId3"/>
          <a:stretch>
            <a:fillRect/>
          </a:stretch>
        </p:blipFill>
        <p:spPr>
          <a:xfrm>
            <a:off x="256420" y="1052698"/>
            <a:ext cx="3723640" cy="2867660"/>
          </a:xfrm>
          <a:prstGeom prst="rect">
            <a:avLst/>
          </a:prstGeom>
        </p:spPr>
      </p:pic>
      <p:pic>
        <p:nvPicPr>
          <p:cNvPr id="26" name="Picture 25">
            <a:extLst>
              <a:ext uri="{FF2B5EF4-FFF2-40B4-BE49-F238E27FC236}">
                <a16:creationId xmlns:a16="http://schemas.microsoft.com/office/drawing/2014/main" id="{1E4F0BA4-136A-D524-9524-B93E41C4EB6B}"/>
              </a:ext>
            </a:extLst>
          </p:cNvPr>
          <p:cNvPicPr>
            <a:picLocks noChangeAspect="1"/>
          </p:cNvPicPr>
          <p:nvPr/>
        </p:nvPicPr>
        <p:blipFill>
          <a:blip r:embed="rId4"/>
          <a:stretch>
            <a:fillRect/>
          </a:stretch>
        </p:blipFill>
        <p:spPr>
          <a:xfrm>
            <a:off x="2188327" y="1418980"/>
            <a:ext cx="133350" cy="314325"/>
          </a:xfrm>
          <a:prstGeom prst="rect">
            <a:avLst/>
          </a:prstGeom>
        </p:spPr>
      </p:pic>
      <p:pic>
        <p:nvPicPr>
          <p:cNvPr id="28" name="Picture 27">
            <a:extLst>
              <a:ext uri="{FF2B5EF4-FFF2-40B4-BE49-F238E27FC236}">
                <a16:creationId xmlns:a16="http://schemas.microsoft.com/office/drawing/2014/main" id="{2AFF1248-1F5A-3BB2-4516-0A8A3A70FF9F}"/>
              </a:ext>
            </a:extLst>
          </p:cNvPr>
          <p:cNvPicPr>
            <a:picLocks noChangeAspect="1"/>
          </p:cNvPicPr>
          <p:nvPr/>
        </p:nvPicPr>
        <p:blipFill>
          <a:blip r:embed="rId5"/>
          <a:stretch>
            <a:fillRect/>
          </a:stretch>
        </p:blipFill>
        <p:spPr>
          <a:xfrm>
            <a:off x="2426452" y="1923805"/>
            <a:ext cx="142875" cy="333375"/>
          </a:xfrm>
          <a:prstGeom prst="rect">
            <a:avLst/>
          </a:prstGeom>
        </p:spPr>
      </p:pic>
      <p:pic>
        <p:nvPicPr>
          <p:cNvPr id="33" name="Picture 32" descr="A blue arrow pointing up&#10;&#10;Description automatically generated">
            <a:extLst>
              <a:ext uri="{FF2B5EF4-FFF2-40B4-BE49-F238E27FC236}">
                <a16:creationId xmlns:a16="http://schemas.microsoft.com/office/drawing/2014/main" id="{886581A2-DBA0-1A59-B8F9-9E874C4CB482}"/>
              </a:ext>
            </a:extLst>
          </p:cNvPr>
          <p:cNvPicPr>
            <a:picLocks noChangeAspect="1"/>
          </p:cNvPicPr>
          <p:nvPr/>
        </p:nvPicPr>
        <p:blipFill>
          <a:blip r:embed="rId6"/>
          <a:stretch>
            <a:fillRect/>
          </a:stretch>
        </p:blipFill>
        <p:spPr>
          <a:xfrm flipV="1">
            <a:off x="2321677" y="1668382"/>
            <a:ext cx="305302" cy="255423"/>
          </a:xfrm>
          <a:prstGeom prst="rect">
            <a:avLst/>
          </a:prstGeom>
        </p:spPr>
      </p:pic>
      <p:pic>
        <p:nvPicPr>
          <p:cNvPr id="34" name="Picture 33" descr="A screen shot of a computer screen&#10;&#10;Description automatically generated">
            <a:extLst>
              <a:ext uri="{FF2B5EF4-FFF2-40B4-BE49-F238E27FC236}">
                <a16:creationId xmlns:a16="http://schemas.microsoft.com/office/drawing/2014/main" id="{79D8D1A7-F06A-F5BF-84F3-2A5890EEEA84}"/>
              </a:ext>
            </a:extLst>
          </p:cNvPr>
          <p:cNvPicPr>
            <a:picLocks noChangeAspect="1"/>
          </p:cNvPicPr>
          <p:nvPr/>
        </p:nvPicPr>
        <p:blipFill>
          <a:blip r:embed="rId7"/>
          <a:stretch>
            <a:fillRect/>
          </a:stretch>
        </p:blipFill>
        <p:spPr>
          <a:xfrm>
            <a:off x="4504868" y="4528419"/>
            <a:ext cx="2911373" cy="2260411"/>
          </a:xfrm>
          <a:prstGeom prst="rect">
            <a:avLst/>
          </a:prstGeom>
        </p:spPr>
      </p:pic>
      <p:pic>
        <p:nvPicPr>
          <p:cNvPr id="35" name="Picture 34" descr="A screen shot of a computer screen&#10;&#10;Description automatically generated">
            <a:extLst>
              <a:ext uri="{FF2B5EF4-FFF2-40B4-BE49-F238E27FC236}">
                <a16:creationId xmlns:a16="http://schemas.microsoft.com/office/drawing/2014/main" id="{BC8A6D90-2107-4165-EC06-A8DCD6E939C8}"/>
              </a:ext>
            </a:extLst>
          </p:cNvPr>
          <p:cNvPicPr>
            <a:picLocks noChangeAspect="1"/>
          </p:cNvPicPr>
          <p:nvPr/>
        </p:nvPicPr>
        <p:blipFill>
          <a:blip r:embed="rId8"/>
          <a:stretch>
            <a:fillRect/>
          </a:stretch>
        </p:blipFill>
        <p:spPr>
          <a:xfrm>
            <a:off x="4492199" y="2122900"/>
            <a:ext cx="2924042" cy="2284787"/>
          </a:xfrm>
          <a:prstGeom prst="rect">
            <a:avLst/>
          </a:prstGeom>
        </p:spPr>
      </p:pic>
      <p:sp>
        <p:nvSpPr>
          <p:cNvPr id="36" name="TextBox 35">
            <a:extLst>
              <a:ext uri="{FF2B5EF4-FFF2-40B4-BE49-F238E27FC236}">
                <a16:creationId xmlns:a16="http://schemas.microsoft.com/office/drawing/2014/main" id="{3D2CEA9A-96C3-D14E-E062-AAF659A0F05E}"/>
              </a:ext>
            </a:extLst>
          </p:cNvPr>
          <p:cNvSpPr txBox="1"/>
          <p:nvPr/>
        </p:nvSpPr>
        <p:spPr>
          <a:xfrm>
            <a:off x="5414143" y="4090441"/>
            <a:ext cx="3371254" cy="230832"/>
          </a:xfrm>
          <a:prstGeom prst="rect">
            <a:avLst/>
          </a:prstGeom>
          <a:noFill/>
        </p:spPr>
        <p:txBody>
          <a:bodyPr wrap="square" lIns="91440" tIns="45720" rIns="91440" bIns="45720" rtlCol="0" anchor="t">
            <a:spAutoFit/>
          </a:bodyPr>
          <a:lstStyle/>
          <a:p>
            <a:r>
              <a:rPr lang="en-GB" sz="900"/>
              <a:t>NACA 4415 at 20 deg AoA</a:t>
            </a:r>
            <a:endParaRPr lang="en-GB" sz="1000"/>
          </a:p>
        </p:txBody>
      </p:sp>
      <p:sp>
        <p:nvSpPr>
          <p:cNvPr id="37" name="TextBox 36">
            <a:extLst>
              <a:ext uri="{FF2B5EF4-FFF2-40B4-BE49-F238E27FC236}">
                <a16:creationId xmlns:a16="http://schemas.microsoft.com/office/drawing/2014/main" id="{E43BABD6-4204-840D-87CB-12E6A4960B54}"/>
              </a:ext>
            </a:extLst>
          </p:cNvPr>
          <p:cNvSpPr txBox="1"/>
          <p:nvPr/>
        </p:nvSpPr>
        <p:spPr>
          <a:xfrm>
            <a:off x="5414143" y="6486968"/>
            <a:ext cx="3371254" cy="230832"/>
          </a:xfrm>
          <a:prstGeom prst="rect">
            <a:avLst/>
          </a:prstGeom>
          <a:noFill/>
        </p:spPr>
        <p:txBody>
          <a:bodyPr wrap="square" lIns="91440" tIns="45720" rIns="91440" bIns="45720" rtlCol="0" anchor="t">
            <a:spAutoFit/>
          </a:bodyPr>
          <a:lstStyle/>
          <a:p>
            <a:r>
              <a:rPr lang="en-GB" sz="900"/>
              <a:t>NACA 4415 at 24 deg AoA</a:t>
            </a:r>
            <a:endParaRPr lang="en-GB" sz="1000"/>
          </a:p>
        </p:txBody>
      </p:sp>
      <p:grpSp>
        <p:nvGrpSpPr>
          <p:cNvPr id="38" name="Group 37">
            <a:extLst>
              <a:ext uri="{FF2B5EF4-FFF2-40B4-BE49-F238E27FC236}">
                <a16:creationId xmlns:a16="http://schemas.microsoft.com/office/drawing/2014/main" id="{327B7C87-C750-700D-1B8A-BF1DDEDE35AB}"/>
              </a:ext>
            </a:extLst>
          </p:cNvPr>
          <p:cNvGrpSpPr/>
          <p:nvPr/>
        </p:nvGrpSpPr>
        <p:grpSpPr>
          <a:xfrm>
            <a:off x="8069247" y="1119150"/>
            <a:ext cx="3748209" cy="2631205"/>
            <a:chOff x="39141" y="2221258"/>
            <a:chExt cx="3441260" cy="2206689"/>
          </a:xfrm>
        </p:grpSpPr>
        <p:pic>
          <p:nvPicPr>
            <p:cNvPr id="39" name="Picture 38" descr="A blue surface with green and yellow lines coming out of it&#10;&#10;Description automatically generated">
              <a:extLst>
                <a:ext uri="{FF2B5EF4-FFF2-40B4-BE49-F238E27FC236}">
                  <a16:creationId xmlns:a16="http://schemas.microsoft.com/office/drawing/2014/main" id="{4CBCC163-23AA-5BA9-DABA-BB93BECE6CD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110" y="2221258"/>
              <a:ext cx="3373091" cy="1808886"/>
            </a:xfrm>
            <a:prstGeom prst="rect">
              <a:avLst/>
            </a:prstGeom>
          </p:spPr>
        </p:pic>
        <p:sp>
          <p:nvSpPr>
            <p:cNvPr id="40" name="TextBox 39">
              <a:extLst>
                <a:ext uri="{FF2B5EF4-FFF2-40B4-BE49-F238E27FC236}">
                  <a16:creationId xmlns:a16="http://schemas.microsoft.com/office/drawing/2014/main" id="{9800FD18-118B-D845-C7CD-0D60801EB28B}"/>
                </a:ext>
              </a:extLst>
            </p:cNvPr>
            <p:cNvSpPr txBox="1"/>
            <p:nvPr/>
          </p:nvSpPr>
          <p:spPr>
            <a:xfrm>
              <a:off x="39141" y="4166337"/>
              <a:ext cx="3441260" cy="261610"/>
            </a:xfrm>
            <a:prstGeom prst="rect">
              <a:avLst/>
            </a:prstGeom>
            <a:noFill/>
          </p:spPr>
          <p:txBody>
            <a:bodyPr wrap="square" rtlCol="0">
              <a:spAutoFit/>
            </a:bodyPr>
            <a:lstStyle/>
            <a:p>
              <a:r>
                <a:rPr lang="en-GB" sz="1100"/>
                <a:t>NACA 6412 at 15 degrees AoA</a:t>
              </a:r>
            </a:p>
          </p:txBody>
        </p:sp>
      </p:grpSp>
      <p:pic>
        <p:nvPicPr>
          <p:cNvPr id="41" name="Picture 40" descr="A rectangular object with a rainbow colored surface&#10;&#10;Description automatically generated">
            <a:extLst>
              <a:ext uri="{FF2B5EF4-FFF2-40B4-BE49-F238E27FC236}">
                <a16:creationId xmlns:a16="http://schemas.microsoft.com/office/drawing/2014/main" id="{B0977C45-6DB0-8AE6-14B9-2D4F44C323F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100800" y="3876395"/>
            <a:ext cx="3662717" cy="2213915"/>
          </a:xfrm>
          <a:prstGeom prst="rect">
            <a:avLst/>
          </a:prstGeom>
        </p:spPr>
      </p:pic>
      <p:sp>
        <p:nvSpPr>
          <p:cNvPr id="42" name="TextBox 41">
            <a:extLst>
              <a:ext uri="{FF2B5EF4-FFF2-40B4-BE49-F238E27FC236}">
                <a16:creationId xmlns:a16="http://schemas.microsoft.com/office/drawing/2014/main" id="{AE8F0477-712F-5F01-C4E0-E669C5690FC9}"/>
              </a:ext>
            </a:extLst>
          </p:cNvPr>
          <p:cNvSpPr txBox="1"/>
          <p:nvPr/>
        </p:nvSpPr>
        <p:spPr>
          <a:xfrm>
            <a:off x="9340625" y="6154968"/>
            <a:ext cx="2559526" cy="261610"/>
          </a:xfrm>
          <a:prstGeom prst="rect">
            <a:avLst/>
          </a:prstGeom>
          <a:noFill/>
        </p:spPr>
        <p:txBody>
          <a:bodyPr wrap="square">
            <a:spAutoFit/>
          </a:bodyPr>
          <a:lstStyle/>
          <a:p>
            <a:r>
              <a:rPr lang="en-GB" sz="1100"/>
              <a:t>(Marqués-Bruna and Grimshaw, 2011)</a:t>
            </a:r>
          </a:p>
        </p:txBody>
      </p:sp>
      <p:sp>
        <p:nvSpPr>
          <p:cNvPr id="8" name="TextBox 7">
            <a:extLst>
              <a:ext uri="{FF2B5EF4-FFF2-40B4-BE49-F238E27FC236}">
                <a16:creationId xmlns:a16="http://schemas.microsoft.com/office/drawing/2014/main" id="{A9DA8395-FC43-FDCF-1616-F33A4AE04C1A}"/>
              </a:ext>
            </a:extLst>
          </p:cNvPr>
          <p:cNvSpPr txBox="1"/>
          <p:nvPr/>
        </p:nvSpPr>
        <p:spPr>
          <a:xfrm>
            <a:off x="1413627" y="1105369"/>
            <a:ext cx="908050" cy="230832"/>
          </a:xfrm>
          <a:prstGeom prst="rect">
            <a:avLst/>
          </a:prstGeom>
          <a:noFill/>
        </p:spPr>
        <p:txBody>
          <a:bodyPr wrap="square" rtlCol="0">
            <a:spAutoFit/>
          </a:bodyPr>
          <a:lstStyle/>
          <a:p>
            <a:r>
              <a:rPr lang="en-GB" sz="900">
                <a:solidFill>
                  <a:schemeClr val="accent6">
                    <a:lumMod val="75000"/>
                  </a:schemeClr>
                </a:solidFill>
                <a:latin typeface="Aptos Narrow" panose="020B0004020202020204" pitchFamily="34" charset="0"/>
              </a:rPr>
              <a:t>-</a:t>
            </a:r>
            <a:r>
              <a:rPr lang="en-GB" sz="900" err="1">
                <a:solidFill>
                  <a:schemeClr val="accent6">
                    <a:lumMod val="75000"/>
                  </a:schemeClr>
                </a:solidFill>
                <a:latin typeface="Aptos Narrow" panose="020B0004020202020204" pitchFamily="34" charset="0"/>
              </a:rPr>
              <a:t>ve</a:t>
            </a:r>
            <a:endParaRPr lang="en-GB" sz="900">
              <a:solidFill>
                <a:schemeClr val="accent6">
                  <a:lumMod val="75000"/>
                </a:schemeClr>
              </a:solidFill>
              <a:latin typeface="Aptos Narrow" panose="020B0004020202020204" pitchFamily="34" charset="0"/>
            </a:endParaRPr>
          </a:p>
        </p:txBody>
      </p:sp>
      <p:sp>
        <p:nvSpPr>
          <p:cNvPr id="10" name="TextBox 9">
            <a:extLst>
              <a:ext uri="{FF2B5EF4-FFF2-40B4-BE49-F238E27FC236}">
                <a16:creationId xmlns:a16="http://schemas.microsoft.com/office/drawing/2014/main" id="{966A5608-0423-2A69-F6F1-EF90C630E35D}"/>
              </a:ext>
            </a:extLst>
          </p:cNvPr>
          <p:cNvSpPr txBox="1"/>
          <p:nvPr/>
        </p:nvSpPr>
        <p:spPr>
          <a:xfrm rot="16200000">
            <a:off x="-62185" y="2672458"/>
            <a:ext cx="908050" cy="215444"/>
          </a:xfrm>
          <a:prstGeom prst="rect">
            <a:avLst/>
          </a:prstGeom>
          <a:noFill/>
        </p:spPr>
        <p:txBody>
          <a:bodyPr wrap="square" rtlCol="0">
            <a:spAutoFit/>
          </a:bodyPr>
          <a:lstStyle/>
          <a:p>
            <a:r>
              <a:rPr lang="en-GB" sz="800">
                <a:solidFill>
                  <a:schemeClr val="accent6">
                    <a:lumMod val="75000"/>
                  </a:schemeClr>
                </a:solidFill>
                <a:latin typeface="Aptos Narrow" panose="020B0004020202020204" pitchFamily="34" charset="0"/>
              </a:rPr>
              <a:t>-</a:t>
            </a:r>
            <a:r>
              <a:rPr lang="en-GB" sz="800" err="1">
                <a:solidFill>
                  <a:schemeClr val="accent6">
                    <a:lumMod val="75000"/>
                  </a:schemeClr>
                </a:solidFill>
                <a:latin typeface="Aptos Narrow" panose="020B0004020202020204" pitchFamily="34" charset="0"/>
              </a:rPr>
              <a:t>ve</a:t>
            </a:r>
            <a:endParaRPr lang="en-GB" sz="800">
              <a:solidFill>
                <a:schemeClr val="accent6">
                  <a:lumMod val="75000"/>
                </a:schemeClr>
              </a:solidFill>
              <a:latin typeface="Aptos Narrow" panose="020B0004020202020204" pitchFamily="34" charset="0"/>
            </a:endParaRPr>
          </a:p>
        </p:txBody>
      </p:sp>
      <p:sp>
        <p:nvSpPr>
          <p:cNvPr id="11" name="TextBox 10">
            <a:extLst>
              <a:ext uri="{FF2B5EF4-FFF2-40B4-BE49-F238E27FC236}">
                <a16:creationId xmlns:a16="http://schemas.microsoft.com/office/drawing/2014/main" id="{EFAABF14-B025-5320-EF84-E02332F93D4B}"/>
              </a:ext>
            </a:extLst>
          </p:cNvPr>
          <p:cNvSpPr txBox="1"/>
          <p:nvPr/>
        </p:nvSpPr>
        <p:spPr>
          <a:xfrm>
            <a:off x="3286051" y="3704914"/>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20</a:t>
            </a:r>
          </a:p>
        </p:txBody>
      </p:sp>
      <p:sp>
        <p:nvSpPr>
          <p:cNvPr id="12" name="TextBox 11">
            <a:extLst>
              <a:ext uri="{FF2B5EF4-FFF2-40B4-BE49-F238E27FC236}">
                <a16:creationId xmlns:a16="http://schemas.microsoft.com/office/drawing/2014/main" id="{B7D741B8-D150-3CC9-B31E-E1353194F070}"/>
              </a:ext>
            </a:extLst>
          </p:cNvPr>
          <p:cNvSpPr txBox="1"/>
          <p:nvPr/>
        </p:nvSpPr>
        <p:spPr>
          <a:xfrm>
            <a:off x="3177063" y="6586135"/>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21</a:t>
            </a:r>
          </a:p>
        </p:txBody>
      </p:sp>
      <p:sp>
        <p:nvSpPr>
          <p:cNvPr id="13" name="TextBox 12">
            <a:extLst>
              <a:ext uri="{FF2B5EF4-FFF2-40B4-BE49-F238E27FC236}">
                <a16:creationId xmlns:a16="http://schemas.microsoft.com/office/drawing/2014/main" id="{44DC3581-9F58-7D9F-F9E6-95CD1AEEC5B2}"/>
              </a:ext>
            </a:extLst>
          </p:cNvPr>
          <p:cNvSpPr txBox="1"/>
          <p:nvPr/>
        </p:nvSpPr>
        <p:spPr>
          <a:xfrm>
            <a:off x="6863982" y="4206742"/>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22</a:t>
            </a:r>
          </a:p>
        </p:txBody>
      </p:sp>
      <p:sp>
        <p:nvSpPr>
          <p:cNvPr id="14" name="TextBox 13">
            <a:extLst>
              <a:ext uri="{FF2B5EF4-FFF2-40B4-BE49-F238E27FC236}">
                <a16:creationId xmlns:a16="http://schemas.microsoft.com/office/drawing/2014/main" id="{A4D0BE5A-5093-2FE1-DD39-F0BDFE2AC0DB}"/>
              </a:ext>
            </a:extLst>
          </p:cNvPr>
          <p:cNvSpPr txBox="1"/>
          <p:nvPr/>
        </p:nvSpPr>
        <p:spPr>
          <a:xfrm>
            <a:off x="6860227" y="6602384"/>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23</a:t>
            </a:r>
          </a:p>
        </p:txBody>
      </p:sp>
      <p:sp>
        <p:nvSpPr>
          <p:cNvPr id="15" name="TextBox 14">
            <a:extLst>
              <a:ext uri="{FF2B5EF4-FFF2-40B4-BE49-F238E27FC236}">
                <a16:creationId xmlns:a16="http://schemas.microsoft.com/office/drawing/2014/main" id="{8BE96744-BC3B-C27C-0382-636B4B7E5735}"/>
              </a:ext>
            </a:extLst>
          </p:cNvPr>
          <p:cNvSpPr txBox="1"/>
          <p:nvPr/>
        </p:nvSpPr>
        <p:spPr>
          <a:xfrm>
            <a:off x="11117279" y="3076274"/>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24</a:t>
            </a:r>
          </a:p>
        </p:txBody>
      </p:sp>
      <p:sp>
        <p:nvSpPr>
          <p:cNvPr id="16" name="TextBox 15">
            <a:extLst>
              <a:ext uri="{FF2B5EF4-FFF2-40B4-BE49-F238E27FC236}">
                <a16:creationId xmlns:a16="http://schemas.microsoft.com/office/drawing/2014/main" id="{BE8796C4-96DB-3823-F26C-5DE5CE3AD86B}"/>
              </a:ext>
            </a:extLst>
          </p:cNvPr>
          <p:cNvSpPr txBox="1"/>
          <p:nvPr/>
        </p:nvSpPr>
        <p:spPr>
          <a:xfrm>
            <a:off x="11165422" y="5866724"/>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25</a:t>
            </a:r>
          </a:p>
        </p:txBody>
      </p:sp>
    </p:spTree>
    <p:extLst>
      <p:ext uri="{BB962C8B-B14F-4D97-AF65-F5344CB8AC3E}">
        <p14:creationId xmlns:p14="http://schemas.microsoft.com/office/powerpoint/2010/main" val="3232048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822AC-F4E4-D495-DA72-28A46C8C7052}"/>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ABC190B-75FE-DE7A-4CEF-00CB7F4D7BA3}"/>
              </a:ext>
            </a:extLst>
          </p:cNvPr>
          <p:cNvSpPr txBox="1"/>
          <p:nvPr/>
        </p:nvSpPr>
        <p:spPr>
          <a:xfrm>
            <a:off x="0" y="85725"/>
            <a:ext cx="7181850" cy="369332"/>
          </a:xfrm>
          <a:prstGeom prst="rect">
            <a:avLst/>
          </a:prstGeom>
          <a:noFill/>
        </p:spPr>
        <p:txBody>
          <a:bodyPr wrap="square" rtlCol="0">
            <a:spAutoFit/>
          </a:bodyPr>
          <a:lstStyle/>
          <a:p>
            <a:r>
              <a:rPr lang="en-GB"/>
              <a:t>Conducted research, findings and design philosophy</a:t>
            </a:r>
          </a:p>
        </p:txBody>
      </p:sp>
      <p:sp>
        <p:nvSpPr>
          <p:cNvPr id="19" name="TextBox 18">
            <a:extLst>
              <a:ext uri="{FF2B5EF4-FFF2-40B4-BE49-F238E27FC236}">
                <a16:creationId xmlns:a16="http://schemas.microsoft.com/office/drawing/2014/main" id="{C1E85E10-549B-4220-4EAA-7F131CE3A085}"/>
              </a:ext>
            </a:extLst>
          </p:cNvPr>
          <p:cNvSpPr txBox="1"/>
          <p:nvPr/>
        </p:nvSpPr>
        <p:spPr>
          <a:xfrm>
            <a:off x="174903" y="148826"/>
            <a:ext cx="991552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solidFill>
                  <a:schemeClr val="bg1"/>
                </a:solidFill>
                <a:latin typeface="Franklin Gothic Demi Cond"/>
              </a:rPr>
              <a:t>RESEARCH VALIDATION</a:t>
            </a:r>
          </a:p>
        </p:txBody>
      </p:sp>
      <p:sp>
        <p:nvSpPr>
          <p:cNvPr id="2" name="Rectangle 1">
            <a:extLst>
              <a:ext uri="{FF2B5EF4-FFF2-40B4-BE49-F238E27FC236}">
                <a16:creationId xmlns:a16="http://schemas.microsoft.com/office/drawing/2014/main" id="{0026565F-09EB-02D7-8126-34FC613D9820}"/>
              </a:ext>
            </a:extLst>
          </p:cNvPr>
          <p:cNvSpPr/>
          <p:nvPr/>
        </p:nvSpPr>
        <p:spPr>
          <a:xfrm>
            <a:off x="-2600" y="1001888"/>
            <a:ext cx="12194599" cy="141488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242C0E63-2E8A-C1FF-8015-4917E156C149}"/>
              </a:ext>
            </a:extLst>
          </p:cNvPr>
          <p:cNvSpPr/>
          <p:nvPr/>
        </p:nvSpPr>
        <p:spPr>
          <a:xfrm>
            <a:off x="-5200" y="4227385"/>
            <a:ext cx="12194599" cy="272828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drawing of a rectangular object&#10;&#10;Description automatically generated">
            <a:extLst>
              <a:ext uri="{FF2B5EF4-FFF2-40B4-BE49-F238E27FC236}">
                <a16:creationId xmlns:a16="http://schemas.microsoft.com/office/drawing/2014/main" id="{62CD456E-7B7D-3DFF-918A-38860D725F84}"/>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4024" t="12241" r="7936" b="7344"/>
          <a:stretch/>
        </p:blipFill>
        <p:spPr>
          <a:xfrm rot="288584">
            <a:off x="99144" y="955990"/>
            <a:ext cx="3529200" cy="2575123"/>
          </a:xfrm>
          <a:prstGeom prst="rect">
            <a:avLst/>
          </a:prstGeom>
        </p:spPr>
      </p:pic>
      <p:cxnSp>
        <p:nvCxnSpPr>
          <p:cNvPr id="6" name="Straight Arrow Connector 5">
            <a:extLst>
              <a:ext uri="{FF2B5EF4-FFF2-40B4-BE49-F238E27FC236}">
                <a16:creationId xmlns:a16="http://schemas.microsoft.com/office/drawing/2014/main" id="{58E77FE2-1DEB-C664-BD24-7CA9AD32CC94}"/>
              </a:ext>
            </a:extLst>
          </p:cNvPr>
          <p:cNvCxnSpPr>
            <a:cxnSpLocks/>
          </p:cNvCxnSpPr>
          <p:nvPr/>
        </p:nvCxnSpPr>
        <p:spPr>
          <a:xfrm flipV="1">
            <a:off x="1041108" y="2029403"/>
            <a:ext cx="2540000" cy="1348509"/>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sp>
        <p:nvSpPr>
          <p:cNvPr id="7" name="TextBox 6">
            <a:extLst>
              <a:ext uri="{FF2B5EF4-FFF2-40B4-BE49-F238E27FC236}">
                <a16:creationId xmlns:a16="http://schemas.microsoft.com/office/drawing/2014/main" id="{17E98EE3-3459-B09B-7BDF-35FEF1A77B5C}"/>
              </a:ext>
            </a:extLst>
          </p:cNvPr>
          <p:cNvSpPr txBox="1"/>
          <p:nvPr/>
        </p:nvSpPr>
        <p:spPr>
          <a:xfrm rot="19827946">
            <a:off x="2051066" y="2426730"/>
            <a:ext cx="1681018" cy="261610"/>
          </a:xfrm>
          <a:prstGeom prst="rect">
            <a:avLst/>
          </a:prstGeom>
          <a:noFill/>
        </p:spPr>
        <p:txBody>
          <a:bodyPr wrap="square" rtlCol="0">
            <a:spAutoFit/>
          </a:bodyPr>
          <a:lstStyle/>
          <a:p>
            <a:r>
              <a:rPr lang="en-GB" sz="1100"/>
              <a:t>2500mm</a:t>
            </a:r>
          </a:p>
        </p:txBody>
      </p:sp>
      <p:cxnSp>
        <p:nvCxnSpPr>
          <p:cNvPr id="8" name="Straight Arrow Connector 7">
            <a:extLst>
              <a:ext uri="{FF2B5EF4-FFF2-40B4-BE49-F238E27FC236}">
                <a16:creationId xmlns:a16="http://schemas.microsoft.com/office/drawing/2014/main" id="{831C5B08-6614-9EDD-3C63-0A09865B14CA}"/>
              </a:ext>
            </a:extLst>
          </p:cNvPr>
          <p:cNvCxnSpPr>
            <a:cxnSpLocks/>
          </p:cNvCxnSpPr>
          <p:nvPr/>
        </p:nvCxnSpPr>
        <p:spPr>
          <a:xfrm>
            <a:off x="191363" y="3230131"/>
            <a:ext cx="711200" cy="258618"/>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58CF5D5D-53B1-7135-36D1-C1583D071484}"/>
              </a:ext>
            </a:extLst>
          </p:cNvPr>
          <p:cNvSpPr txBox="1"/>
          <p:nvPr/>
        </p:nvSpPr>
        <p:spPr>
          <a:xfrm>
            <a:off x="3581108" y="1358655"/>
            <a:ext cx="1681018" cy="261610"/>
          </a:xfrm>
          <a:prstGeom prst="rect">
            <a:avLst/>
          </a:prstGeom>
          <a:noFill/>
        </p:spPr>
        <p:txBody>
          <a:bodyPr wrap="square" rtlCol="0">
            <a:spAutoFit/>
          </a:bodyPr>
          <a:lstStyle/>
          <a:p>
            <a:r>
              <a:rPr lang="en-GB" sz="1100"/>
              <a:t>310 mm</a:t>
            </a:r>
          </a:p>
        </p:txBody>
      </p:sp>
      <p:cxnSp>
        <p:nvCxnSpPr>
          <p:cNvPr id="11" name="Straight Arrow Connector 10">
            <a:extLst>
              <a:ext uri="{FF2B5EF4-FFF2-40B4-BE49-F238E27FC236}">
                <a16:creationId xmlns:a16="http://schemas.microsoft.com/office/drawing/2014/main" id="{F93A3D41-72A8-7849-AA77-BF9C18A70A06}"/>
              </a:ext>
            </a:extLst>
          </p:cNvPr>
          <p:cNvCxnSpPr>
            <a:cxnSpLocks/>
          </p:cNvCxnSpPr>
          <p:nvPr/>
        </p:nvCxnSpPr>
        <p:spPr>
          <a:xfrm>
            <a:off x="3581108" y="1210873"/>
            <a:ext cx="0" cy="670748"/>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E4BCACD9-4F65-A582-D46C-6F40E7C9B78C}"/>
              </a:ext>
            </a:extLst>
          </p:cNvPr>
          <p:cNvSpPr txBox="1"/>
          <p:nvPr/>
        </p:nvSpPr>
        <p:spPr>
          <a:xfrm rot="1165401">
            <a:off x="283728" y="3635387"/>
            <a:ext cx="1681018" cy="261610"/>
          </a:xfrm>
          <a:prstGeom prst="rect">
            <a:avLst/>
          </a:prstGeom>
          <a:noFill/>
        </p:spPr>
        <p:txBody>
          <a:bodyPr wrap="square" rtlCol="0">
            <a:spAutoFit/>
          </a:bodyPr>
          <a:lstStyle/>
          <a:p>
            <a:r>
              <a:rPr lang="en-GB" sz="1100"/>
              <a:t>310 mm</a:t>
            </a:r>
          </a:p>
        </p:txBody>
      </p:sp>
      <p:pic>
        <p:nvPicPr>
          <p:cNvPr id="13" name="Picture 12" descr="A close up of a colorful background&#10;&#10;Description automatically generated with medium confidence">
            <a:extLst>
              <a:ext uri="{FF2B5EF4-FFF2-40B4-BE49-F238E27FC236}">
                <a16:creationId xmlns:a16="http://schemas.microsoft.com/office/drawing/2014/main" id="{BDFCC822-1550-AE4E-4A98-5CC13A4DFF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5153" y="1045638"/>
            <a:ext cx="4452291" cy="2513390"/>
          </a:xfrm>
          <a:prstGeom prst="rect">
            <a:avLst/>
          </a:prstGeom>
        </p:spPr>
      </p:pic>
      <p:sp>
        <p:nvSpPr>
          <p:cNvPr id="16" name="TextBox 15">
            <a:extLst>
              <a:ext uri="{FF2B5EF4-FFF2-40B4-BE49-F238E27FC236}">
                <a16:creationId xmlns:a16="http://schemas.microsoft.com/office/drawing/2014/main" id="{3B69D1C4-FD61-F1E3-2EAD-C1EEE99A7BAD}"/>
              </a:ext>
            </a:extLst>
          </p:cNvPr>
          <p:cNvSpPr txBox="1"/>
          <p:nvPr/>
        </p:nvSpPr>
        <p:spPr>
          <a:xfrm>
            <a:off x="6942899" y="1392697"/>
            <a:ext cx="980792" cy="276999"/>
          </a:xfrm>
          <a:prstGeom prst="rect">
            <a:avLst/>
          </a:prstGeom>
          <a:noFill/>
        </p:spPr>
        <p:txBody>
          <a:bodyPr wrap="square" rtlCol="0">
            <a:spAutoFit/>
          </a:bodyPr>
          <a:lstStyle/>
          <a:p>
            <a:r>
              <a:rPr lang="en-GB" sz="1200"/>
              <a:t>Y+ ~1</a:t>
            </a:r>
          </a:p>
        </p:txBody>
      </p:sp>
      <p:sp>
        <p:nvSpPr>
          <p:cNvPr id="17" name="TextBox 16">
            <a:extLst>
              <a:ext uri="{FF2B5EF4-FFF2-40B4-BE49-F238E27FC236}">
                <a16:creationId xmlns:a16="http://schemas.microsoft.com/office/drawing/2014/main" id="{F48956AF-8915-D014-D4DC-76ECE384FA96}"/>
              </a:ext>
            </a:extLst>
          </p:cNvPr>
          <p:cNvSpPr txBox="1"/>
          <p:nvPr/>
        </p:nvSpPr>
        <p:spPr>
          <a:xfrm>
            <a:off x="6942899" y="2570753"/>
            <a:ext cx="980792" cy="276999"/>
          </a:xfrm>
          <a:prstGeom prst="rect">
            <a:avLst/>
          </a:prstGeom>
          <a:noFill/>
        </p:spPr>
        <p:txBody>
          <a:bodyPr wrap="square" rtlCol="0">
            <a:spAutoFit/>
          </a:bodyPr>
          <a:lstStyle/>
          <a:p>
            <a:r>
              <a:rPr lang="en-GB" sz="1200"/>
              <a:t>Y+ ~30</a:t>
            </a:r>
          </a:p>
        </p:txBody>
      </p:sp>
      <p:grpSp>
        <p:nvGrpSpPr>
          <p:cNvPr id="44" name="Group 43">
            <a:extLst>
              <a:ext uri="{FF2B5EF4-FFF2-40B4-BE49-F238E27FC236}">
                <a16:creationId xmlns:a16="http://schemas.microsoft.com/office/drawing/2014/main" id="{69AB6613-20D2-398D-CF36-7C7FB8B064D8}"/>
              </a:ext>
            </a:extLst>
          </p:cNvPr>
          <p:cNvGrpSpPr/>
          <p:nvPr/>
        </p:nvGrpSpPr>
        <p:grpSpPr>
          <a:xfrm>
            <a:off x="6455153" y="3516109"/>
            <a:ext cx="6577920" cy="465358"/>
            <a:chOff x="6337980" y="3359086"/>
            <a:chExt cx="6545654" cy="465358"/>
          </a:xfrm>
        </p:grpSpPr>
        <p:sp>
          <p:nvSpPr>
            <p:cNvPr id="14" name="TextBox 13">
              <a:extLst>
                <a:ext uri="{FF2B5EF4-FFF2-40B4-BE49-F238E27FC236}">
                  <a16:creationId xmlns:a16="http://schemas.microsoft.com/office/drawing/2014/main" id="{40C98671-3E87-E274-2787-F4A8227AF976}"/>
                </a:ext>
              </a:extLst>
            </p:cNvPr>
            <p:cNvSpPr txBox="1"/>
            <p:nvPr/>
          </p:nvSpPr>
          <p:spPr>
            <a:xfrm>
              <a:off x="9105785" y="3364681"/>
              <a:ext cx="2559526" cy="261610"/>
            </a:xfrm>
            <a:prstGeom prst="rect">
              <a:avLst/>
            </a:prstGeom>
            <a:noFill/>
          </p:spPr>
          <p:txBody>
            <a:bodyPr wrap="square">
              <a:spAutoFit/>
            </a:bodyPr>
            <a:lstStyle/>
            <a:p>
              <a:r>
                <a:rPr lang="en-GB" sz="1100"/>
                <a:t>(Leap CFD team, 2020)</a:t>
              </a:r>
            </a:p>
          </p:txBody>
        </p:sp>
        <p:sp>
          <p:nvSpPr>
            <p:cNvPr id="15" name="TextBox 14">
              <a:extLst>
                <a:ext uri="{FF2B5EF4-FFF2-40B4-BE49-F238E27FC236}">
                  <a16:creationId xmlns:a16="http://schemas.microsoft.com/office/drawing/2014/main" id="{A5338524-D835-68B9-D001-1AB03C3C8EBB}"/>
                </a:ext>
              </a:extLst>
            </p:cNvPr>
            <p:cNvSpPr txBox="1"/>
            <p:nvPr/>
          </p:nvSpPr>
          <p:spPr>
            <a:xfrm>
              <a:off x="6337980" y="3359086"/>
              <a:ext cx="6545654" cy="261610"/>
            </a:xfrm>
            <a:prstGeom prst="rect">
              <a:avLst/>
            </a:prstGeom>
            <a:noFill/>
          </p:spPr>
          <p:txBody>
            <a:bodyPr wrap="square">
              <a:spAutoFit/>
            </a:bodyPr>
            <a:lstStyle/>
            <a:p>
              <a:r>
                <a:rPr lang="en-GB" sz="1100"/>
                <a:t>Velocity distribution on the symmetry plane -</a:t>
              </a:r>
            </a:p>
          </p:txBody>
        </p:sp>
        <p:sp>
          <p:nvSpPr>
            <p:cNvPr id="21" name="TextBox 20">
              <a:extLst>
                <a:ext uri="{FF2B5EF4-FFF2-40B4-BE49-F238E27FC236}">
                  <a16:creationId xmlns:a16="http://schemas.microsoft.com/office/drawing/2014/main" id="{EACB3385-7410-BC56-0EB5-4D6F5629FC08}"/>
                </a:ext>
              </a:extLst>
            </p:cNvPr>
            <p:cNvSpPr txBox="1"/>
            <p:nvPr/>
          </p:nvSpPr>
          <p:spPr>
            <a:xfrm>
              <a:off x="6338557" y="3516667"/>
              <a:ext cx="4954310" cy="307777"/>
            </a:xfrm>
            <a:prstGeom prst="rect">
              <a:avLst/>
            </a:prstGeom>
            <a:noFill/>
          </p:spPr>
          <p:txBody>
            <a:bodyPr wrap="square" rtlCol="0">
              <a:spAutoFit/>
            </a:bodyPr>
            <a:lstStyle/>
            <a:p>
              <a:r>
                <a:rPr lang="en-GB" sz="1400"/>
                <a:t>Y+ spacing impacts the resolution of the boundary layer</a:t>
              </a:r>
            </a:p>
          </p:txBody>
        </p:sp>
      </p:grpSp>
      <p:sp>
        <p:nvSpPr>
          <p:cNvPr id="23" name="TextBox 22">
            <a:extLst>
              <a:ext uri="{FF2B5EF4-FFF2-40B4-BE49-F238E27FC236}">
                <a16:creationId xmlns:a16="http://schemas.microsoft.com/office/drawing/2014/main" id="{DA7EA41F-11C5-BD1D-0389-007AB8789629}"/>
              </a:ext>
            </a:extLst>
          </p:cNvPr>
          <p:cNvSpPr txBox="1"/>
          <p:nvPr/>
        </p:nvSpPr>
        <p:spPr>
          <a:xfrm>
            <a:off x="8343149" y="4563009"/>
            <a:ext cx="4084797" cy="1169551"/>
          </a:xfrm>
          <a:prstGeom prst="rect">
            <a:avLst/>
          </a:prstGeom>
          <a:noFill/>
        </p:spPr>
        <p:txBody>
          <a:bodyPr wrap="square" lIns="91440" tIns="45720" rIns="91440" bIns="45720" rtlCol="0" anchor="t">
            <a:spAutoFit/>
          </a:bodyPr>
          <a:lstStyle/>
          <a:p>
            <a:r>
              <a:rPr lang="en-GB" sz="1400"/>
              <a:t>K epsilon struggles at high </a:t>
            </a:r>
            <a:r>
              <a:rPr lang="en-GB" sz="1400" err="1"/>
              <a:t>AoA</a:t>
            </a:r>
            <a:r>
              <a:rPr lang="en-GB" sz="1400"/>
              <a:t> but is closer to experimental data at </a:t>
            </a:r>
            <a:r>
              <a:rPr lang="en-GB" sz="1400" err="1"/>
              <a:t>AoA</a:t>
            </a:r>
            <a:r>
              <a:rPr lang="en-GB" sz="1400"/>
              <a:t> &lt; 16</a:t>
            </a:r>
          </a:p>
          <a:p>
            <a:endParaRPr lang="en-GB" sz="1400"/>
          </a:p>
          <a:p>
            <a:r>
              <a:rPr lang="en-GB" sz="1400"/>
              <a:t>K omega can solve more accurately to experimental at higher AoA</a:t>
            </a:r>
          </a:p>
        </p:txBody>
      </p:sp>
      <p:pic>
        <p:nvPicPr>
          <p:cNvPr id="25" name="Picture 24" descr="A graph of different colored bars&#10;&#10;Description automatically generated">
            <a:extLst>
              <a:ext uri="{FF2B5EF4-FFF2-40B4-BE49-F238E27FC236}">
                <a16:creationId xmlns:a16="http://schemas.microsoft.com/office/drawing/2014/main" id="{503FB5AA-8BB9-3684-58DA-20D648533A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29249" y="4073342"/>
            <a:ext cx="4215764" cy="2656700"/>
          </a:xfrm>
          <a:prstGeom prst="rect">
            <a:avLst/>
          </a:prstGeom>
        </p:spPr>
      </p:pic>
      <p:pic>
        <p:nvPicPr>
          <p:cNvPr id="27" name="Picture 26" descr="A graph of different colored lines&#10;&#10;Description automatically generated">
            <a:extLst>
              <a:ext uri="{FF2B5EF4-FFF2-40B4-BE49-F238E27FC236}">
                <a16:creationId xmlns:a16="http://schemas.microsoft.com/office/drawing/2014/main" id="{A5CD4559-7DEF-959A-0BB9-68B07560DE1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2786" y="4016813"/>
            <a:ext cx="3881345" cy="2421863"/>
          </a:xfrm>
          <a:prstGeom prst="rect">
            <a:avLst/>
          </a:prstGeom>
        </p:spPr>
      </p:pic>
      <p:sp>
        <p:nvSpPr>
          <p:cNvPr id="29" name="TextBox 28">
            <a:extLst>
              <a:ext uri="{FF2B5EF4-FFF2-40B4-BE49-F238E27FC236}">
                <a16:creationId xmlns:a16="http://schemas.microsoft.com/office/drawing/2014/main" id="{B827528D-9F54-C7A4-C255-D6505DD21263}"/>
              </a:ext>
            </a:extLst>
          </p:cNvPr>
          <p:cNvSpPr txBox="1"/>
          <p:nvPr/>
        </p:nvSpPr>
        <p:spPr>
          <a:xfrm>
            <a:off x="158852" y="6429827"/>
            <a:ext cx="3871527" cy="430887"/>
          </a:xfrm>
          <a:prstGeom prst="rect">
            <a:avLst/>
          </a:prstGeom>
          <a:noFill/>
        </p:spPr>
        <p:txBody>
          <a:bodyPr wrap="square" rtlCol="0">
            <a:spAutoFit/>
          </a:bodyPr>
          <a:lstStyle/>
          <a:p>
            <a:r>
              <a:rPr lang="en-GB" sz="1100"/>
              <a:t>Residuals of NACA 6412 at 20 degrees AoA – suggesting divergence, K-epsilon model</a:t>
            </a:r>
          </a:p>
        </p:txBody>
      </p:sp>
      <p:sp>
        <p:nvSpPr>
          <p:cNvPr id="30" name="TextBox 29">
            <a:extLst>
              <a:ext uri="{FF2B5EF4-FFF2-40B4-BE49-F238E27FC236}">
                <a16:creationId xmlns:a16="http://schemas.microsoft.com/office/drawing/2014/main" id="{3B09E004-2279-6273-A3A1-CA9C66B802A1}"/>
              </a:ext>
            </a:extLst>
          </p:cNvPr>
          <p:cNvSpPr txBox="1"/>
          <p:nvPr/>
        </p:nvSpPr>
        <p:spPr>
          <a:xfrm>
            <a:off x="60899" y="1722080"/>
            <a:ext cx="2748487" cy="261610"/>
          </a:xfrm>
          <a:prstGeom prst="rect">
            <a:avLst/>
          </a:prstGeom>
          <a:noFill/>
        </p:spPr>
        <p:txBody>
          <a:bodyPr wrap="square" rtlCol="0">
            <a:spAutoFit/>
          </a:bodyPr>
          <a:lstStyle/>
          <a:p>
            <a:r>
              <a:rPr lang="en-GB" sz="1100"/>
              <a:t>Wind tunnel dimensions</a:t>
            </a:r>
          </a:p>
        </p:txBody>
      </p:sp>
      <p:sp>
        <p:nvSpPr>
          <p:cNvPr id="9" name="TextBox 8">
            <a:extLst>
              <a:ext uri="{FF2B5EF4-FFF2-40B4-BE49-F238E27FC236}">
                <a16:creationId xmlns:a16="http://schemas.microsoft.com/office/drawing/2014/main" id="{089CF3F4-B9B7-2049-2586-06734AACDB46}"/>
              </a:ext>
            </a:extLst>
          </p:cNvPr>
          <p:cNvSpPr txBox="1"/>
          <p:nvPr/>
        </p:nvSpPr>
        <p:spPr>
          <a:xfrm>
            <a:off x="6944583" y="6511073"/>
            <a:ext cx="2743200"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t>(Intizar Ali et al, 2023)</a:t>
            </a:r>
          </a:p>
        </p:txBody>
      </p:sp>
      <p:sp>
        <p:nvSpPr>
          <p:cNvPr id="18" name="TextBox 17">
            <a:extLst>
              <a:ext uri="{FF2B5EF4-FFF2-40B4-BE49-F238E27FC236}">
                <a16:creationId xmlns:a16="http://schemas.microsoft.com/office/drawing/2014/main" id="{E23C1D7D-1875-F433-48BE-067CE0DD8AA3}"/>
              </a:ext>
            </a:extLst>
          </p:cNvPr>
          <p:cNvSpPr txBox="1"/>
          <p:nvPr/>
        </p:nvSpPr>
        <p:spPr>
          <a:xfrm>
            <a:off x="120405" y="1933105"/>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26</a:t>
            </a:r>
          </a:p>
        </p:txBody>
      </p:sp>
      <p:sp>
        <p:nvSpPr>
          <p:cNvPr id="20" name="TextBox 19">
            <a:extLst>
              <a:ext uri="{FF2B5EF4-FFF2-40B4-BE49-F238E27FC236}">
                <a16:creationId xmlns:a16="http://schemas.microsoft.com/office/drawing/2014/main" id="{6DDF3BE8-BD47-BD2E-C76D-0C0C89F48F0C}"/>
              </a:ext>
            </a:extLst>
          </p:cNvPr>
          <p:cNvSpPr txBox="1"/>
          <p:nvPr/>
        </p:nvSpPr>
        <p:spPr>
          <a:xfrm>
            <a:off x="2109747" y="6648230"/>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27</a:t>
            </a:r>
          </a:p>
        </p:txBody>
      </p:sp>
      <p:sp>
        <p:nvSpPr>
          <p:cNvPr id="22" name="TextBox 21">
            <a:extLst>
              <a:ext uri="{FF2B5EF4-FFF2-40B4-BE49-F238E27FC236}">
                <a16:creationId xmlns:a16="http://schemas.microsoft.com/office/drawing/2014/main" id="{01892AD1-9AB5-C13E-F877-B08F5E248D21}"/>
              </a:ext>
            </a:extLst>
          </p:cNvPr>
          <p:cNvSpPr txBox="1"/>
          <p:nvPr/>
        </p:nvSpPr>
        <p:spPr>
          <a:xfrm>
            <a:off x="4489419" y="6322105"/>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28</a:t>
            </a:r>
          </a:p>
        </p:txBody>
      </p:sp>
      <p:sp>
        <p:nvSpPr>
          <p:cNvPr id="24" name="TextBox 23">
            <a:extLst>
              <a:ext uri="{FF2B5EF4-FFF2-40B4-BE49-F238E27FC236}">
                <a16:creationId xmlns:a16="http://schemas.microsoft.com/office/drawing/2014/main" id="{A4CAE92D-1597-F2B8-8F6B-97ECEC783645}"/>
              </a:ext>
            </a:extLst>
          </p:cNvPr>
          <p:cNvSpPr txBox="1"/>
          <p:nvPr/>
        </p:nvSpPr>
        <p:spPr>
          <a:xfrm>
            <a:off x="10090428" y="3303013"/>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29</a:t>
            </a:r>
          </a:p>
        </p:txBody>
      </p:sp>
    </p:spTree>
    <p:extLst>
      <p:ext uri="{BB962C8B-B14F-4D97-AF65-F5344CB8AC3E}">
        <p14:creationId xmlns:p14="http://schemas.microsoft.com/office/powerpoint/2010/main" val="2939513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61644" y="896874"/>
            <a:ext cx="10268712" cy="2367185"/>
          </a:xfrm>
        </p:spPr>
        <p:txBody>
          <a:bodyPr vert="horz" lIns="91440" tIns="45720" rIns="91440" bIns="45720" rtlCol="0" anchor="b">
            <a:noAutofit/>
          </a:bodyPr>
          <a:lstStyle/>
          <a:p>
            <a:r>
              <a:rPr lang="en-GB">
                <a:latin typeface="Franklin Gothic Demi Cond"/>
              </a:rPr>
              <a:t>Structural Engineering</a:t>
            </a:r>
            <a:endParaRPr lang="en-US" err="1">
              <a:latin typeface="Franklin Gothic Demi Cond"/>
            </a:endParaRPr>
          </a:p>
        </p:txBody>
      </p:sp>
      <p:sp>
        <p:nvSpPr>
          <p:cNvPr id="3" name="Subtitle 2"/>
          <p:cNvSpPr>
            <a:spLocks noGrp="1"/>
          </p:cNvSpPr>
          <p:nvPr>
            <p:ph type="subTitle" idx="1"/>
          </p:nvPr>
        </p:nvSpPr>
        <p:spPr>
          <a:xfrm>
            <a:off x="960120" y="4666957"/>
            <a:ext cx="10268712" cy="1508760"/>
          </a:xfrm>
        </p:spPr>
        <p:txBody>
          <a:bodyPr vert="horz" lIns="91440" tIns="45720" rIns="91440" bIns="45720" rtlCol="0" anchor="t">
            <a:normAutofit/>
          </a:bodyPr>
          <a:lstStyle/>
          <a:p>
            <a:r>
              <a:rPr lang="en-US"/>
              <a:t>Led by </a:t>
            </a:r>
          </a:p>
          <a:p>
            <a:r>
              <a:rPr lang="en-US"/>
              <a:t>Hannah Bathgate &amp; Cameron Andrews</a:t>
            </a:r>
            <a:endParaRPr lang="en-US">
              <a:solidFill>
                <a:srgbClr val="000000"/>
              </a:solidFill>
            </a:endParaRPr>
          </a:p>
        </p:txBody>
      </p:sp>
    </p:spTree>
    <p:extLst>
      <p:ext uri="{BB962C8B-B14F-4D97-AF65-F5344CB8AC3E}">
        <p14:creationId xmlns:p14="http://schemas.microsoft.com/office/powerpoint/2010/main" val="5603176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46A52-DCF4-3F2D-297B-E0F68C8C957E}"/>
              </a:ext>
            </a:extLst>
          </p:cNvPr>
          <p:cNvSpPr>
            <a:spLocks noGrp="1"/>
          </p:cNvSpPr>
          <p:nvPr>
            <p:ph type="title"/>
          </p:nvPr>
        </p:nvSpPr>
        <p:spPr>
          <a:xfrm>
            <a:off x="149242" y="-132886"/>
            <a:ext cx="10268712" cy="1700784"/>
          </a:xfrm>
        </p:spPr>
        <p:txBody>
          <a:bodyPr anchor="ctr">
            <a:normAutofit/>
          </a:bodyPr>
          <a:lstStyle/>
          <a:p>
            <a:r>
              <a:rPr lang="en-US" sz="4000"/>
              <a:t>Overview &amp; goals</a:t>
            </a:r>
            <a:endParaRPr lang="en-US"/>
          </a:p>
        </p:txBody>
      </p:sp>
      <p:graphicFrame>
        <p:nvGraphicFramePr>
          <p:cNvPr id="5" name="Content Placeholder 2">
            <a:extLst>
              <a:ext uri="{FF2B5EF4-FFF2-40B4-BE49-F238E27FC236}">
                <a16:creationId xmlns:a16="http://schemas.microsoft.com/office/drawing/2014/main" id="{7C75766D-FA0E-58F8-56F5-3BE7E1E427D4}"/>
              </a:ext>
            </a:extLst>
          </p:cNvPr>
          <p:cNvGraphicFramePr>
            <a:graphicFrameLocks noGrp="1"/>
          </p:cNvGraphicFramePr>
          <p:nvPr>
            <p:ph idx="1"/>
            <p:extLst>
              <p:ext uri="{D42A27DB-BD31-4B8C-83A1-F6EECF244321}">
                <p14:modId xmlns:p14="http://schemas.microsoft.com/office/powerpoint/2010/main" val="2467631509"/>
              </p:ext>
            </p:extLst>
          </p:nvPr>
        </p:nvGraphicFramePr>
        <p:xfrm>
          <a:off x="846795" y="2752756"/>
          <a:ext cx="10268712" cy="2468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77" name="Rectangle 176">
            <a:extLst>
              <a:ext uri="{FF2B5EF4-FFF2-40B4-BE49-F238E27FC236}">
                <a16:creationId xmlns:a16="http://schemas.microsoft.com/office/drawing/2014/main" id="{BC932C65-0978-40EA-07D8-D9785D7235A2}"/>
              </a:ext>
            </a:extLst>
          </p:cNvPr>
          <p:cNvSpPr/>
          <p:nvPr/>
        </p:nvSpPr>
        <p:spPr>
          <a:xfrm>
            <a:off x="-6644" y="1280983"/>
            <a:ext cx="12198643" cy="147604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98235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E2D54-7F14-EEE9-F1BD-4ED53F9BC476}"/>
              </a:ext>
            </a:extLst>
          </p:cNvPr>
          <p:cNvSpPr>
            <a:spLocks noGrp="1"/>
          </p:cNvSpPr>
          <p:nvPr>
            <p:ph type="title"/>
          </p:nvPr>
        </p:nvSpPr>
        <p:spPr>
          <a:xfrm>
            <a:off x="292752" y="-231347"/>
            <a:ext cx="10268712" cy="1388169"/>
          </a:xfrm>
        </p:spPr>
        <p:txBody>
          <a:bodyPr>
            <a:normAutofit/>
          </a:bodyPr>
          <a:lstStyle/>
          <a:p>
            <a:r>
              <a:rPr lang="en-US" sz="4000"/>
              <a:t>Design</a:t>
            </a:r>
          </a:p>
        </p:txBody>
      </p:sp>
      <p:sp>
        <p:nvSpPr>
          <p:cNvPr id="5" name="Rectangle 4">
            <a:extLst>
              <a:ext uri="{FF2B5EF4-FFF2-40B4-BE49-F238E27FC236}">
                <a16:creationId xmlns:a16="http://schemas.microsoft.com/office/drawing/2014/main" id="{690E7971-E144-1071-7A2C-06B73E91BBA7}"/>
              </a:ext>
            </a:extLst>
          </p:cNvPr>
          <p:cNvSpPr/>
          <p:nvPr/>
        </p:nvSpPr>
        <p:spPr>
          <a:xfrm>
            <a:off x="-6644" y="877149"/>
            <a:ext cx="12198643" cy="147604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5F11937-6BA6-7563-DF69-D20264336A5F}"/>
              </a:ext>
            </a:extLst>
          </p:cNvPr>
          <p:cNvSpPr>
            <a:spLocks noGrp="1"/>
          </p:cNvSpPr>
          <p:nvPr>
            <p:ph idx="1"/>
          </p:nvPr>
        </p:nvSpPr>
        <p:spPr>
          <a:xfrm>
            <a:off x="3023324" y="1313628"/>
            <a:ext cx="4350409" cy="1668282"/>
          </a:xfrm>
        </p:spPr>
        <p:txBody>
          <a:bodyPr vert="horz" lIns="91440" tIns="45720" rIns="91440" bIns="45720" rtlCol="0" anchor="t">
            <a:normAutofit/>
          </a:bodyPr>
          <a:lstStyle/>
          <a:p>
            <a:pPr marL="285750" indent="-285750" algn="ctr">
              <a:buFont typeface="Wingdings" panose="020B0604020202020204" pitchFamily="34" charset="0"/>
              <a:buChar char="§"/>
            </a:pPr>
            <a:r>
              <a:rPr lang="en-AU" sz="1800"/>
              <a:t>CAD modelling</a:t>
            </a:r>
            <a:endParaRPr lang="en-US" sz="1800"/>
          </a:p>
          <a:p>
            <a:pPr marL="285750" indent="-285750" algn="ctr">
              <a:buFont typeface="Wingdings" panose="020B0604020202020204" pitchFamily="34" charset="0"/>
              <a:buChar char="§"/>
            </a:pPr>
            <a:r>
              <a:rPr lang="en-AU" sz="1800"/>
              <a:t>Mounting: swan neck (BVRLA, 2023) vs endplate (Somerfield, 2023) vs conventional </a:t>
            </a:r>
          </a:p>
          <a:p>
            <a:pPr marL="285750" indent="-285750" algn="ctr">
              <a:buFont typeface="Wingdings" panose="020B0604020202020204" pitchFamily="34" charset="0"/>
              <a:buChar char="§"/>
            </a:pPr>
            <a:endParaRPr lang="en-GB" sz="1800"/>
          </a:p>
          <a:p>
            <a:pPr marL="457200" indent="-457200" algn="ctr">
              <a:buFont typeface="Wingdings" panose="020B0604020202020204" pitchFamily="34" charset="0"/>
              <a:buChar char="§"/>
            </a:pPr>
            <a:endParaRPr lang="en-AU" sz="2400"/>
          </a:p>
        </p:txBody>
      </p:sp>
      <p:pic>
        <p:nvPicPr>
          <p:cNvPr id="13" name="Picture 12" descr="A grey metal object with holes&#10;&#10;Description automatically generated">
            <a:extLst>
              <a:ext uri="{FF2B5EF4-FFF2-40B4-BE49-F238E27FC236}">
                <a16:creationId xmlns:a16="http://schemas.microsoft.com/office/drawing/2014/main" id="{0E425A7A-65A3-359A-8E2A-2464772F1388}"/>
              </a:ext>
            </a:extLst>
          </p:cNvPr>
          <p:cNvPicPr>
            <a:picLocks noChangeAspect="1"/>
          </p:cNvPicPr>
          <p:nvPr/>
        </p:nvPicPr>
        <p:blipFill>
          <a:blip r:embed="rId3"/>
          <a:stretch>
            <a:fillRect/>
          </a:stretch>
        </p:blipFill>
        <p:spPr>
          <a:xfrm>
            <a:off x="290348" y="1936909"/>
            <a:ext cx="1321895" cy="1881556"/>
          </a:xfrm>
          <a:prstGeom prst="rect">
            <a:avLst/>
          </a:prstGeom>
          <a:solidFill>
            <a:srgbClr val="FFFFFF">
              <a:shade val="85000"/>
            </a:srgbClr>
          </a:solid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Arrow: Right 3">
            <a:extLst>
              <a:ext uri="{FF2B5EF4-FFF2-40B4-BE49-F238E27FC236}">
                <a16:creationId xmlns:a16="http://schemas.microsoft.com/office/drawing/2014/main" id="{047B42EF-7C68-4F78-506C-1B66C073D8F6}"/>
              </a:ext>
            </a:extLst>
          </p:cNvPr>
          <p:cNvSpPr/>
          <p:nvPr/>
        </p:nvSpPr>
        <p:spPr>
          <a:xfrm>
            <a:off x="1790413" y="3815977"/>
            <a:ext cx="515815" cy="433753"/>
          </a:xfrm>
          <a:prstGeom prst="rightArrow">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D2585B6-F912-415C-D765-ACA720EB4D8A}"/>
              </a:ext>
            </a:extLst>
          </p:cNvPr>
          <p:cNvPicPr>
            <a:picLocks noChangeAspect="1"/>
          </p:cNvPicPr>
          <p:nvPr/>
        </p:nvPicPr>
        <p:blipFill>
          <a:blip r:embed="rId4"/>
          <a:stretch>
            <a:fillRect/>
          </a:stretch>
        </p:blipFill>
        <p:spPr>
          <a:xfrm>
            <a:off x="9118226" y="1536340"/>
            <a:ext cx="2919796" cy="2053492"/>
          </a:xfrm>
          <a:prstGeom prst="rect">
            <a:avLst/>
          </a:prstGeom>
          <a:solidFill>
            <a:srgbClr val="FFFFFF">
              <a:shade val="85000"/>
            </a:srgbClr>
          </a:solid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grey metal object with holes&#10;&#10;Description automatically generated">
            <a:extLst>
              <a:ext uri="{FF2B5EF4-FFF2-40B4-BE49-F238E27FC236}">
                <a16:creationId xmlns:a16="http://schemas.microsoft.com/office/drawing/2014/main" id="{BDE60769-275F-9EA9-2E33-B0C567756948}"/>
              </a:ext>
            </a:extLst>
          </p:cNvPr>
          <p:cNvPicPr>
            <a:picLocks noChangeAspect="1"/>
          </p:cNvPicPr>
          <p:nvPr/>
        </p:nvPicPr>
        <p:blipFill>
          <a:blip r:embed="rId5"/>
          <a:stretch>
            <a:fillRect/>
          </a:stretch>
        </p:blipFill>
        <p:spPr>
          <a:xfrm>
            <a:off x="2474197" y="3261432"/>
            <a:ext cx="2481282" cy="2063262"/>
          </a:xfrm>
          <a:prstGeom prst="rect">
            <a:avLst/>
          </a:prstGeom>
          <a:solidFill>
            <a:srgbClr val="FFFFFF">
              <a:shade val="85000"/>
            </a:srgbClr>
          </a:solid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Arrow: Right 10">
            <a:extLst>
              <a:ext uri="{FF2B5EF4-FFF2-40B4-BE49-F238E27FC236}">
                <a16:creationId xmlns:a16="http://schemas.microsoft.com/office/drawing/2014/main" id="{D87B3C56-4FD9-6322-AA6A-F1F04805223A}"/>
              </a:ext>
            </a:extLst>
          </p:cNvPr>
          <p:cNvSpPr/>
          <p:nvPr/>
        </p:nvSpPr>
        <p:spPr>
          <a:xfrm>
            <a:off x="5167577" y="3860107"/>
            <a:ext cx="515815" cy="433753"/>
          </a:xfrm>
          <a:prstGeom prst="rightArrow">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row: Right 11">
            <a:extLst>
              <a:ext uri="{FF2B5EF4-FFF2-40B4-BE49-F238E27FC236}">
                <a16:creationId xmlns:a16="http://schemas.microsoft.com/office/drawing/2014/main" id="{8624F289-0BEB-89FB-5F0F-B776C6911CA1}"/>
              </a:ext>
            </a:extLst>
          </p:cNvPr>
          <p:cNvSpPr/>
          <p:nvPr/>
        </p:nvSpPr>
        <p:spPr>
          <a:xfrm rot="18420000">
            <a:off x="8393153" y="3723723"/>
            <a:ext cx="577389" cy="472795"/>
          </a:xfrm>
          <a:prstGeom prst="rightArrow">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drawing of a long rectangular object&#10;&#10;Description automatically generated">
            <a:extLst>
              <a:ext uri="{FF2B5EF4-FFF2-40B4-BE49-F238E27FC236}">
                <a16:creationId xmlns:a16="http://schemas.microsoft.com/office/drawing/2014/main" id="{A7AAC783-0F92-48AA-8B1F-6E3A8E0F17D1}"/>
              </a:ext>
            </a:extLst>
          </p:cNvPr>
          <p:cNvPicPr>
            <a:picLocks noChangeAspect="1"/>
          </p:cNvPicPr>
          <p:nvPr/>
        </p:nvPicPr>
        <p:blipFill>
          <a:blip r:embed="rId6"/>
          <a:stretch>
            <a:fillRect/>
          </a:stretch>
        </p:blipFill>
        <p:spPr>
          <a:xfrm>
            <a:off x="5853612" y="3202475"/>
            <a:ext cx="2371987" cy="1992924"/>
          </a:xfrm>
          <a:prstGeom prst="rect">
            <a:avLst/>
          </a:prstGeom>
          <a:solidFill>
            <a:srgbClr val="FFFFFF">
              <a:shade val="85000"/>
            </a:srgbClr>
          </a:solid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5" name="Arrow: Right 14">
            <a:extLst>
              <a:ext uri="{FF2B5EF4-FFF2-40B4-BE49-F238E27FC236}">
                <a16:creationId xmlns:a16="http://schemas.microsoft.com/office/drawing/2014/main" id="{2467DD7B-3BC6-4E24-2C3E-3346A5C36A9F}"/>
              </a:ext>
            </a:extLst>
          </p:cNvPr>
          <p:cNvSpPr/>
          <p:nvPr/>
        </p:nvSpPr>
        <p:spPr>
          <a:xfrm rot="5400000">
            <a:off x="10229668" y="3858382"/>
            <a:ext cx="515815" cy="433753"/>
          </a:xfrm>
          <a:prstGeom prst="rightArrow">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drawing of a metal object&#10;&#10;Description automatically generated">
            <a:extLst>
              <a:ext uri="{FF2B5EF4-FFF2-40B4-BE49-F238E27FC236}">
                <a16:creationId xmlns:a16="http://schemas.microsoft.com/office/drawing/2014/main" id="{4D7E6928-4B6B-321F-5A85-E61064A7EED8}"/>
              </a:ext>
            </a:extLst>
          </p:cNvPr>
          <p:cNvPicPr>
            <a:picLocks noChangeAspect="1"/>
          </p:cNvPicPr>
          <p:nvPr/>
        </p:nvPicPr>
        <p:blipFill>
          <a:blip r:embed="rId7"/>
          <a:stretch>
            <a:fillRect/>
          </a:stretch>
        </p:blipFill>
        <p:spPr>
          <a:xfrm>
            <a:off x="9205072" y="4528357"/>
            <a:ext cx="2757325" cy="2050458"/>
          </a:xfrm>
          <a:prstGeom prst="rect">
            <a:avLst/>
          </a:prstGeom>
          <a:solidFill>
            <a:srgbClr val="FFFFFF">
              <a:shade val="85000"/>
            </a:srgbClr>
          </a:solid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close-up of a metal object&#10;&#10;Description automatically generated">
            <a:extLst>
              <a:ext uri="{FF2B5EF4-FFF2-40B4-BE49-F238E27FC236}">
                <a16:creationId xmlns:a16="http://schemas.microsoft.com/office/drawing/2014/main" id="{16363FF3-797F-C129-387E-8BB4C541EE1C}"/>
              </a:ext>
            </a:extLst>
          </p:cNvPr>
          <p:cNvPicPr>
            <a:picLocks noChangeAspect="1"/>
          </p:cNvPicPr>
          <p:nvPr/>
        </p:nvPicPr>
        <p:blipFill>
          <a:blip r:embed="rId8"/>
          <a:stretch>
            <a:fillRect/>
          </a:stretch>
        </p:blipFill>
        <p:spPr>
          <a:xfrm flipH="1">
            <a:off x="292547" y="4139204"/>
            <a:ext cx="1324141" cy="2277416"/>
          </a:xfrm>
          <a:prstGeom prst="rect">
            <a:avLst/>
          </a:prstGeom>
          <a:solidFill>
            <a:srgbClr val="FFFFFF">
              <a:shade val="85000"/>
            </a:srgbClr>
          </a:solid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TextBox 8">
            <a:extLst>
              <a:ext uri="{FF2B5EF4-FFF2-40B4-BE49-F238E27FC236}">
                <a16:creationId xmlns:a16="http://schemas.microsoft.com/office/drawing/2014/main" id="{0060787C-9F4E-A520-DB12-9020C6172517}"/>
              </a:ext>
            </a:extLst>
          </p:cNvPr>
          <p:cNvSpPr txBox="1"/>
          <p:nvPr/>
        </p:nvSpPr>
        <p:spPr>
          <a:xfrm>
            <a:off x="600101" y="6467874"/>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30</a:t>
            </a:r>
          </a:p>
        </p:txBody>
      </p:sp>
      <p:sp>
        <p:nvSpPr>
          <p:cNvPr id="16" name="TextBox 15">
            <a:extLst>
              <a:ext uri="{FF2B5EF4-FFF2-40B4-BE49-F238E27FC236}">
                <a16:creationId xmlns:a16="http://schemas.microsoft.com/office/drawing/2014/main" id="{B81F82E9-3D02-9FF1-D6D9-1D6D99EE41E0}"/>
              </a:ext>
            </a:extLst>
          </p:cNvPr>
          <p:cNvSpPr txBox="1"/>
          <p:nvPr/>
        </p:nvSpPr>
        <p:spPr>
          <a:xfrm>
            <a:off x="600101" y="3859145"/>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31</a:t>
            </a:r>
          </a:p>
        </p:txBody>
      </p:sp>
      <p:sp>
        <p:nvSpPr>
          <p:cNvPr id="17" name="TextBox 16">
            <a:extLst>
              <a:ext uri="{FF2B5EF4-FFF2-40B4-BE49-F238E27FC236}">
                <a16:creationId xmlns:a16="http://schemas.microsoft.com/office/drawing/2014/main" id="{0AD5F85A-D220-6D38-FBB0-319700DD99BB}"/>
              </a:ext>
            </a:extLst>
          </p:cNvPr>
          <p:cNvSpPr txBox="1"/>
          <p:nvPr/>
        </p:nvSpPr>
        <p:spPr>
          <a:xfrm>
            <a:off x="3370195" y="5392109"/>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32</a:t>
            </a:r>
          </a:p>
        </p:txBody>
      </p:sp>
      <p:sp>
        <p:nvSpPr>
          <p:cNvPr id="18" name="TextBox 17">
            <a:extLst>
              <a:ext uri="{FF2B5EF4-FFF2-40B4-BE49-F238E27FC236}">
                <a16:creationId xmlns:a16="http://schemas.microsoft.com/office/drawing/2014/main" id="{8C6903B4-B113-9C06-B310-E3DC4B49F433}"/>
              </a:ext>
            </a:extLst>
          </p:cNvPr>
          <p:cNvSpPr txBox="1"/>
          <p:nvPr/>
        </p:nvSpPr>
        <p:spPr>
          <a:xfrm>
            <a:off x="6767818" y="5275567"/>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33</a:t>
            </a:r>
          </a:p>
        </p:txBody>
      </p:sp>
      <p:sp>
        <p:nvSpPr>
          <p:cNvPr id="19" name="TextBox 18">
            <a:extLst>
              <a:ext uri="{FF2B5EF4-FFF2-40B4-BE49-F238E27FC236}">
                <a16:creationId xmlns:a16="http://schemas.microsoft.com/office/drawing/2014/main" id="{72D07158-0600-01AC-2E57-F92ABC0B340B}"/>
              </a:ext>
            </a:extLst>
          </p:cNvPr>
          <p:cNvSpPr txBox="1"/>
          <p:nvPr/>
        </p:nvSpPr>
        <p:spPr>
          <a:xfrm>
            <a:off x="10703324" y="3626062"/>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34</a:t>
            </a:r>
          </a:p>
        </p:txBody>
      </p:sp>
      <p:sp>
        <p:nvSpPr>
          <p:cNvPr id="20" name="TextBox 19">
            <a:extLst>
              <a:ext uri="{FF2B5EF4-FFF2-40B4-BE49-F238E27FC236}">
                <a16:creationId xmlns:a16="http://schemas.microsoft.com/office/drawing/2014/main" id="{01587AA3-BB4B-C22B-7B37-563A2DC0E859}"/>
              </a:ext>
            </a:extLst>
          </p:cNvPr>
          <p:cNvSpPr txBox="1"/>
          <p:nvPr/>
        </p:nvSpPr>
        <p:spPr>
          <a:xfrm>
            <a:off x="10228195" y="6629238"/>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35</a:t>
            </a:r>
          </a:p>
        </p:txBody>
      </p:sp>
    </p:spTree>
    <p:extLst>
      <p:ext uri="{BB962C8B-B14F-4D97-AF65-F5344CB8AC3E}">
        <p14:creationId xmlns:p14="http://schemas.microsoft.com/office/powerpoint/2010/main" val="3655355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61A1FD-57B2-0FD7-E1F1-76F252F992EE}"/>
              </a:ext>
            </a:extLst>
          </p:cNvPr>
          <p:cNvSpPr/>
          <p:nvPr/>
        </p:nvSpPr>
        <p:spPr>
          <a:xfrm>
            <a:off x="-6645" y="960835"/>
            <a:ext cx="12189463" cy="133833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C80E2BB-1E31-4D38-6559-76B54648FC4F}"/>
              </a:ext>
            </a:extLst>
          </p:cNvPr>
          <p:cNvSpPr txBox="1"/>
          <p:nvPr/>
        </p:nvSpPr>
        <p:spPr>
          <a:xfrm>
            <a:off x="891725" y="1441321"/>
            <a:ext cx="507609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Strain on carbon-</a:t>
            </a:r>
            <a:r>
              <a:rPr lang="en-US" err="1"/>
              <a:t>fibre</a:t>
            </a:r>
            <a:r>
              <a:rPr lang="en-US"/>
              <a:t> for all mounts, Ansys:</a:t>
            </a:r>
          </a:p>
        </p:txBody>
      </p:sp>
      <p:sp>
        <p:nvSpPr>
          <p:cNvPr id="3" name="Title 1">
            <a:extLst>
              <a:ext uri="{FF2B5EF4-FFF2-40B4-BE49-F238E27FC236}">
                <a16:creationId xmlns:a16="http://schemas.microsoft.com/office/drawing/2014/main" id="{FE0C5934-A3FF-328F-9690-6B6376D3555C}"/>
              </a:ext>
            </a:extLst>
          </p:cNvPr>
          <p:cNvSpPr>
            <a:spLocks noGrp="1"/>
          </p:cNvSpPr>
          <p:nvPr>
            <p:ph type="title"/>
          </p:nvPr>
        </p:nvSpPr>
        <p:spPr>
          <a:xfrm>
            <a:off x="141961" y="471644"/>
            <a:ext cx="10198157" cy="901878"/>
          </a:xfrm>
        </p:spPr>
        <p:txBody>
          <a:bodyPr anchor="ctr">
            <a:normAutofit/>
          </a:bodyPr>
          <a:lstStyle/>
          <a:p>
            <a:r>
              <a:rPr lang="en-US" sz="4000"/>
              <a:t>Results</a:t>
            </a:r>
          </a:p>
          <a:p>
            <a:endParaRPr lang="en-US"/>
          </a:p>
        </p:txBody>
      </p:sp>
      <p:pic>
        <p:nvPicPr>
          <p:cNvPr id="6" name="Picture 5" descr="A blue and green tie&#10;&#10;Description automatically generated">
            <a:extLst>
              <a:ext uri="{FF2B5EF4-FFF2-40B4-BE49-F238E27FC236}">
                <a16:creationId xmlns:a16="http://schemas.microsoft.com/office/drawing/2014/main" id="{3E1F69A5-EB23-D8E2-BC23-3D2B9ED44E3B}"/>
              </a:ext>
            </a:extLst>
          </p:cNvPr>
          <p:cNvPicPr>
            <a:picLocks noChangeAspect="1"/>
          </p:cNvPicPr>
          <p:nvPr/>
        </p:nvPicPr>
        <p:blipFill>
          <a:blip r:embed="rId3"/>
          <a:srcRect r="31076" b="820"/>
          <a:stretch/>
        </p:blipFill>
        <p:spPr>
          <a:xfrm>
            <a:off x="65060" y="1805053"/>
            <a:ext cx="3252229" cy="1808940"/>
          </a:xfrm>
          <a:prstGeom prst="rect">
            <a:avLst/>
          </a:prstGeom>
        </p:spPr>
      </p:pic>
      <p:pic>
        <p:nvPicPr>
          <p:cNvPr id="9" name="Picture 8" descr="A blue and green geometrical object&#10;&#10;Description automatically generated">
            <a:extLst>
              <a:ext uri="{FF2B5EF4-FFF2-40B4-BE49-F238E27FC236}">
                <a16:creationId xmlns:a16="http://schemas.microsoft.com/office/drawing/2014/main" id="{8DA14D18-4942-2CDB-18EE-362488D94711}"/>
              </a:ext>
            </a:extLst>
          </p:cNvPr>
          <p:cNvPicPr>
            <a:picLocks noChangeAspect="1"/>
          </p:cNvPicPr>
          <p:nvPr/>
        </p:nvPicPr>
        <p:blipFill>
          <a:blip r:embed="rId4"/>
          <a:srcRect t="84" r="32638" b="155"/>
          <a:stretch/>
        </p:blipFill>
        <p:spPr>
          <a:xfrm>
            <a:off x="555374" y="4199222"/>
            <a:ext cx="3242216" cy="1973018"/>
          </a:xfrm>
          <a:prstGeom prst="rect">
            <a:avLst/>
          </a:prstGeom>
        </p:spPr>
      </p:pic>
      <p:sp>
        <p:nvSpPr>
          <p:cNvPr id="10" name="TextBox 9">
            <a:extLst>
              <a:ext uri="{FF2B5EF4-FFF2-40B4-BE49-F238E27FC236}">
                <a16:creationId xmlns:a16="http://schemas.microsoft.com/office/drawing/2014/main" id="{3287E065-CC6B-C2EB-03DF-0872D438893D}"/>
              </a:ext>
            </a:extLst>
          </p:cNvPr>
          <p:cNvSpPr txBox="1"/>
          <p:nvPr/>
        </p:nvSpPr>
        <p:spPr>
          <a:xfrm>
            <a:off x="442596" y="3648960"/>
            <a:ext cx="249824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Max deformation = 1.27 x 10</a:t>
            </a:r>
            <a:r>
              <a:rPr lang="en-US" sz="1200" baseline="30000"/>
              <a:t>-4</a:t>
            </a:r>
            <a:r>
              <a:rPr lang="en-US" sz="1200"/>
              <a:t> m</a:t>
            </a:r>
          </a:p>
        </p:txBody>
      </p:sp>
      <p:sp>
        <p:nvSpPr>
          <p:cNvPr id="11" name="TextBox 10">
            <a:extLst>
              <a:ext uri="{FF2B5EF4-FFF2-40B4-BE49-F238E27FC236}">
                <a16:creationId xmlns:a16="http://schemas.microsoft.com/office/drawing/2014/main" id="{4A9CAC90-B160-D5F3-BE86-F0B144ADD99B}"/>
              </a:ext>
            </a:extLst>
          </p:cNvPr>
          <p:cNvSpPr txBox="1"/>
          <p:nvPr/>
        </p:nvSpPr>
        <p:spPr>
          <a:xfrm>
            <a:off x="893048" y="6278077"/>
            <a:ext cx="250873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Max deformation = 1.1 x 10</a:t>
            </a:r>
            <a:r>
              <a:rPr lang="en-US" sz="1200" baseline="30000"/>
              <a:t>-4 </a:t>
            </a:r>
            <a:r>
              <a:rPr lang="en-US" sz="1200"/>
              <a:t>m</a:t>
            </a:r>
          </a:p>
        </p:txBody>
      </p:sp>
      <p:pic>
        <p:nvPicPr>
          <p:cNvPr id="2" name="Picture 1" descr="A blue and green object with holes&#10;&#10;Description automatically generated">
            <a:extLst>
              <a:ext uri="{FF2B5EF4-FFF2-40B4-BE49-F238E27FC236}">
                <a16:creationId xmlns:a16="http://schemas.microsoft.com/office/drawing/2014/main" id="{8CE8CDA0-EE1E-D3A4-E83D-C9A31BD4C1C4}"/>
              </a:ext>
            </a:extLst>
          </p:cNvPr>
          <p:cNvPicPr>
            <a:picLocks noChangeAspect="1"/>
          </p:cNvPicPr>
          <p:nvPr/>
        </p:nvPicPr>
        <p:blipFill>
          <a:blip r:embed="rId5"/>
          <a:srcRect t="-95" r="28015" b="1484"/>
          <a:stretch/>
        </p:blipFill>
        <p:spPr>
          <a:xfrm>
            <a:off x="3400401" y="1805379"/>
            <a:ext cx="2557460" cy="1812416"/>
          </a:xfrm>
          <a:prstGeom prst="rect">
            <a:avLst/>
          </a:prstGeom>
        </p:spPr>
      </p:pic>
      <p:sp>
        <p:nvSpPr>
          <p:cNvPr id="4" name="TextBox 3">
            <a:extLst>
              <a:ext uri="{FF2B5EF4-FFF2-40B4-BE49-F238E27FC236}">
                <a16:creationId xmlns:a16="http://schemas.microsoft.com/office/drawing/2014/main" id="{2BD0C5E4-923C-4FD6-5A2D-21C6386202DF}"/>
              </a:ext>
            </a:extLst>
          </p:cNvPr>
          <p:cNvSpPr txBox="1"/>
          <p:nvPr/>
        </p:nvSpPr>
        <p:spPr>
          <a:xfrm>
            <a:off x="3436009" y="3648960"/>
            <a:ext cx="256396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Max deformation = 1.15 x 10</a:t>
            </a:r>
            <a:r>
              <a:rPr lang="en-US" sz="1200" baseline="30000"/>
              <a:t>-4</a:t>
            </a:r>
            <a:r>
              <a:rPr lang="en-US" sz="1200"/>
              <a:t> m</a:t>
            </a:r>
          </a:p>
        </p:txBody>
      </p:sp>
      <p:sp>
        <p:nvSpPr>
          <p:cNvPr id="7" name="TextBox 6">
            <a:extLst>
              <a:ext uri="{FF2B5EF4-FFF2-40B4-BE49-F238E27FC236}">
                <a16:creationId xmlns:a16="http://schemas.microsoft.com/office/drawing/2014/main" id="{6425265F-DD5D-E786-23DF-6721449A78DB}"/>
              </a:ext>
            </a:extLst>
          </p:cNvPr>
          <p:cNvSpPr txBox="1"/>
          <p:nvPr/>
        </p:nvSpPr>
        <p:spPr>
          <a:xfrm>
            <a:off x="6779950" y="1441320"/>
            <a:ext cx="524134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Strain on carbon-</a:t>
            </a:r>
            <a:r>
              <a:rPr lang="en-US" err="1"/>
              <a:t>fibre</a:t>
            </a:r>
            <a:r>
              <a:rPr lang="en-US"/>
              <a:t> for all mounts, SolidWorks:</a:t>
            </a:r>
          </a:p>
        </p:txBody>
      </p:sp>
      <p:pic>
        <p:nvPicPr>
          <p:cNvPr id="12" name="Picture 11" descr="A screenshot of a computer generated image&#10;&#10;Description automatically generated">
            <a:extLst>
              <a:ext uri="{FF2B5EF4-FFF2-40B4-BE49-F238E27FC236}">
                <a16:creationId xmlns:a16="http://schemas.microsoft.com/office/drawing/2014/main" id="{9DA40447-1E37-31AB-0854-E5725FCAD789}"/>
              </a:ext>
            </a:extLst>
          </p:cNvPr>
          <p:cNvPicPr>
            <a:picLocks noChangeAspect="1"/>
          </p:cNvPicPr>
          <p:nvPr/>
        </p:nvPicPr>
        <p:blipFill>
          <a:blip r:embed="rId6"/>
          <a:stretch>
            <a:fillRect/>
          </a:stretch>
        </p:blipFill>
        <p:spPr>
          <a:xfrm>
            <a:off x="6187575" y="1815231"/>
            <a:ext cx="2864386" cy="1817803"/>
          </a:xfrm>
          <a:prstGeom prst="rect">
            <a:avLst/>
          </a:prstGeom>
        </p:spPr>
      </p:pic>
      <p:sp>
        <p:nvSpPr>
          <p:cNvPr id="13" name="TextBox 12">
            <a:extLst>
              <a:ext uri="{FF2B5EF4-FFF2-40B4-BE49-F238E27FC236}">
                <a16:creationId xmlns:a16="http://schemas.microsoft.com/office/drawing/2014/main" id="{94494386-0341-BEB2-650D-2B51CE391A14}"/>
              </a:ext>
            </a:extLst>
          </p:cNvPr>
          <p:cNvSpPr txBox="1"/>
          <p:nvPr/>
        </p:nvSpPr>
        <p:spPr>
          <a:xfrm>
            <a:off x="6339293" y="3655391"/>
            <a:ext cx="256396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Max deformation = 1.341 x 10</a:t>
            </a:r>
            <a:r>
              <a:rPr lang="en-US" sz="1200" baseline="30000"/>
              <a:t>-4</a:t>
            </a:r>
            <a:r>
              <a:rPr lang="en-US" sz="1200"/>
              <a:t> m</a:t>
            </a:r>
          </a:p>
        </p:txBody>
      </p:sp>
      <p:pic>
        <p:nvPicPr>
          <p:cNvPr id="14" name="Picture 13" descr="A screenshot of a computer&#10;&#10;Description automatically generated">
            <a:extLst>
              <a:ext uri="{FF2B5EF4-FFF2-40B4-BE49-F238E27FC236}">
                <a16:creationId xmlns:a16="http://schemas.microsoft.com/office/drawing/2014/main" id="{04A09F2D-8EE5-FAC6-3A7D-4C5EF9D0EB9F}"/>
              </a:ext>
            </a:extLst>
          </p:cNvPr>
          <p:cNvPicPr>
            <a:picLocks noChangeAspect="1"/>
          </p:cNvPicPr>
          <p:nvPr/>
        </p:nvPicPr>
        <p:blipFill>
          <a:blip r:embed="rId7"/>
          <a:srcRect l="6457" t="17263" r="55497" b="4908"/>
          <a:stretch/>
        </p:blipFill>
        <p:spPr>
          <a:xfrm>
            <a:off x="9167106" y="1817206"/>
            <a:ext cx="3025788" cy="1808841"/>
          </a:xfrm>
          <a:prstGeom prst="rect">
            <a:avLst/>
          </a:prstGeom>
        </p:spPr>
      </p:pic>
      <p:sp>
        <p:nvSpPr>
          <p:cNvPr id="15" name="TextBox 14">
            <a:extLst>
              <a:ext uri="{FF2B5EF4-FFF2-40B4-BE49-F238E27FC236}">
                <a16:creationId xmlns:a16="http://schemas.microsoft.com/office/drawing/2014/main" id="{854EAE6A-AF79-94C3-AF44-53B400CDF9CD}"/>
              </a:ext>
            </a:extLst>
          </p:cNvPr>
          <p:cNvSpPr txBox="1"/>
          <p:nvPr/>
        </p:nvSpPr>
        <p:spPr>
          <a:xfrm>
            <a:off x="9405222" y="3651253"/>
            <a:ext cx="256396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Max deformation = 1.52 x 10</a:t>
            </a:r>
            <a:r>
              <a:rPr lang="en-US" sz="1200" baseline="30000"/>
              <a:t>-4</a:t>
            </a:r>
            <a:r>
              <a:rPr lang="en-US" sz="1200"/>
              <a:t> m</a:t>
            </a:r>
          </a:p>
        </p:txBody>
      </p:sp>
      <p:sp>
        <p:nvSpPr>
          <p:cNvPr id="17" name="TextBox 16">
            <a:extLst>
              <a:ext uri="{FF2B5EF4-FFF2-40B4-BE49-F238E27FC236}">
                <a16:creationId xmlns:a16="http://schemas.microsoft.com/office/drawing/2014/main" id="{9A1D714C-9715-9AA8-7BA0-4010D7C2E1FC}"/>
              </a:ext>
            </a:extLst>
          </p:cNvPr>
          <p:cNvSpPr txBox="1"/>
          <p:nvPr/>
        </p:nvSpPr>
        <p:spPr>
          <a:xfrm>
            <a:off x="9385196" y="6285632"/>
            <a:ext cx="256396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a:t>Max deformation = 1.146 x10</a:t>
            </a:r>
            <a:r>
              <a:rPr lang="en-US" sz="1200" baseline="30000"/>
              <a:t>-3</a:t>
            </a:r>
            <a:r>
              <a:rPr lang="en-US" sz="1200"/>
              <a:t> m</a:t>
            </a:r>
          </a:p>
        </p:txBody>
      </p:sp>
      <p:pic>
        <p:nvPicPr>
          <p:cNvPr id="18" name="Picture 17" descr="A screenshot of a computer&#10;&#10;Description automatically generated">
            <a:extLst>
              <a:ext uri="{FF2B5EF4-FFF2-40B4-BE49-F238E27FC236}">
                <a16:creationId xmlns:a16="http://schemas.microsoft.com/office/drawing/2014/main" id="{C76D1504-C70F-21B7-6C3D-5DAC4C4AE6CF}"/>
              </a:ext>
            </a:extLst>
          </p:cNvPr>
          <p:cNvPicPr>
            <a:picLocks noChangeAspect="1"/>
          </p:cNvPicPr>
          <p:nvPr/>
        </p:nvPicPr>
        <p:blipFill>
          <a:blip r:embed="rId8"/>
          <a:srcRect l="10697" t="18436" r="56943" b="8254"/>
          <a:stretch/>
        </p:blipFill>
        <p:spPr>
          <a:xfrm>
            <a:off x="6095737" y="4048415"/>
            <a:ext cx="2982540" cy="2117628"/>
          </a:xfrm>
          <a:prstGeom prst="rect">
            <a:avLst/>
          </a:prstGeom>
        </p:spPr>
      </p:pic>
      <p:sp>
        <p:nvSpPr>
          <p:cNvPr id="19" name="TextBox 18">
            <a:extLst>
              <a:ext uri="{FF2B5EF4-FFF2-40B4-BE49-F238E27FC236}">
                <a16:creationId xmlns:a16="http://schemas.microsoft.com/office/drawing/2014/main" id="{B09750A6-BD91-AF13-1470-D0060F359E83}"/>
              </a:ext>
            </a:extLst>
          </p:cNvPr>
          <p:cNvSpPr txBox="1"/>
          <p:nvPr/>
        </p:nvSpPr>
        <p:spPr>
          <a:xfrm>
            <a:off x="6289857" y="6278936"/>
            <a:ext cx="256396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Max deformation = 1.42 x 10</a:t>
            </a:r>
            <a:r>
              <a:rPr lang="en-US" sz="1200" baseline="30000"/>
              <a:t>-4</a:t>
            </a:r>
            <a:r>
              <a:rPr lang="en-US" sz="1200"/>
              <a:t> m</a:t>
            </a:r>
          </a:p>
        </p:txBody>
      </p:sp>
      <p:sp>
        <p:nvSpPr>
          <p:cNvPr id="20" name="TextBox 19">
            <a:extLst>
              <a:ext uri="{FF2B5EF4-FFF2-40B4-BE49-F238E27FC236}">
                <a16:creationId xmlns:a16="http://schemas.microsoft.com/office/drawing/2014/main" id="{4BFA3313-F1C5-B2B9-4A45-E9D361D3B0D3}"/>
              </a:ext>
            </a:extLst>
          </p:cNvPr>
          <p:cNvSpPr txBox="1"/>
          <p:nvPr/>
        </p:nvSpPr>
        <p:spPr>
          <a:xfrm>
            <a:off x="584560" y="1009008"/>
            <a:ext cx="1100668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AU"/>
              <a:t>Materials tested: Aluminium 6061 (Raven, 2005), carbon-fibre </a:t>
            </a:r>
            <a:r>
              <a:rPr lang="en-GB"/>
              <a:t>(</a:t>
            </a:r>
            <a:r>
              <a:rPr lang="en-GB" err="1"/>
              <a:t>Maddiotto</a:t>
            </a:r>
            <a:r>
              <a:rPr lang="en-GB"/>
              <a:t>, 2015) and steel 4130 (Dd, 2024)</a:t>
            </a:r>
            <a:endParaRPr lang="en-US"/>
          </a:p>
        </p:txBody>
      </p:sp>
      <p:pic>
        <p:nvPicPr>
          <p:cNvPr id="22" name="Picture 21" descr="A blue and purple object with arrows pointing to it&#10;&#10;Description automatically generated">
            <a:extLst>
              <a:ext uri="{FF2B5EF4-FFF2-40B4-BE49-F238E27FC236}">
                <a16:creationId xmlns:a16="http://schemas.microsoft.com/office/drawing/2014/main" id="{F89497D8-BA91-9F03-63C7-70A7060CC789}"/>
              </a:ext>
            </a:extLst>
          </p:cNvPr>
          <p:cNvPicPr>
            <a:picLocks noChangeAspect="1"/>
          </p:cNvPicPr>
          <p:nvPr/>
        </p:nvPicPr>
        <p:blipFill>
          <a:blip r:embed="rId9"/>
          <a:stretch>
            <a:fillRect/>
          </a:stretch>
        </p:blipFill>
        <p:spPr>
          <a:xfrm>
            <a:off x="9174330" y="3952252"/>
            <a:ext cx="2977869" cy="2332009"/>
          </a:xfrm>
          <a:prstGeom prst="rect">
            <a:avLst/>
          </a:prstGeom>
        </p:spPr>
      </p:pic>
      <p:sp>
        <p:nvSpPr>
          <p:cNvPr id="21" name="TextBox 20">
            <a:extLst>
              <a:ext uri="{FF2B5EF4-FFF2-40B4-BE49-F238E27FC236}">
                <a16:creationId xmlns:a16="http://schemas.microsoft.com/office/drawing/2014/main" id="{52BC123E-B377-9A34-483A-297B2ED84F58}"/>
              </a:ext>
            </a:extLst>
          </p:cNvPr>
          <p:cNvSpPr txBox="1"/>
          <p:nvPr/>
        </p:nvSpPr>
        <p:spPr>
          <a:xfrm>
            <a:off x="64747" y="3400336"/>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36</a:t>
            </a:r>
          </a:p>
        </p:txBody>
      </p:sp>
      <p:sp>
        <p:nvSpPr>
          <p:cNvPr id="24" name="TextBox 23">
            <a:extLst>
              <a:ext uri="{FF2B5EF4-FFF2-40B4-BE49-F238E27FC236}">
                <a16:creationId xmlns:a16="http://schemas.microsoft.com/office/drawing/2014/main" id="{654837C2-07AF-EB62-6D1F-B0E8281E0DA5}"/>
              </a:ext>
            </a:extLst>
          </p:cNvPr>
          <p:cNvSpPr txBox="1"/>
          <p:nvPr/>
        </p:nvSpPr>
        <p:spPr>
          <a:xfrm>
            <a:off x="3433063" y="3374246"/>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37</a:t>
            </a:r>
          </a:p>
        </p:txBody>
      </p:sp>
      <p:sp>
        <p:nvSpPr>
          <p:cNvPr id="26" name="TextBox 25">
            <a:extLst>
              <a:ext uri="{FF2B5EF4-FFF2-40B4-BE49-F238E27FC236}">
                <a16:creationId xmlns:a16="http://schemas.microsoft.com/office/drawing/2014/main" id="{0351BCA7-31B0-93FB-7EBA-EB273DEB9719}"/>
              </a:ext>
            </a:extLst>
          </p:cNvPr>
          <p:cNvSpPr txBox="1"/>
          <p:nvPr/>
        </p:nvSpPr>
        <p:spPr>
          <a:xfrm>
            <a:off x="546313" y="5947921"/>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38</a:t>
            </a:r>
          </a:p>
        </p:txBody>
      </p:sp>
      <p:sp>
        <p:nvSpPr>
          <p:cNvPr id="28" name="TextBox 27">
            <a:extLst>
              <a:ext uri="{FF2B5EF4-FFF2-40B4-BE49-F238E27FC236}">
                <a16:creationId xmlns:a16="http://schemas.microsoft.com/office/drawing/2014/main" id="{7DFCC48D-5858-7C09-2CC6-D67EC6A76FE3}"/>
              </a:ext>
            </a:extLst>
          </p:cNvPr>
          <p:cNvSpPr txBox="1"/>
          <p:nvPr/>
        </p:nvSpPr>
        <p:spPr>
          <a:xfrm>
            <a:off x="8353882" y="3429643"/>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39</a:t>
            </a:r>
          </a:p>
        </p:txBody>
      </p:sp>
      <p:sp>
        <p:nvSpPr>
          <p:cNvPr id="30" name="TextBox 29">
            <a:extLst>
              <a:ext uri="{FF2B5EF4-FFF2-40B4-BE49-F238E27FC236}">
                <a16:creationId xmlns:a16="http://schemas.microsoft.com/office/drawing/2014/main" id="{B9EBA89D-B441-F055-C9AC-3C8F7D5026CD}"/>
              </a:ext>
            </a:extLst>
          </p:cNvPr>
          <p:cNvSpPr txBox="1"/>
          <p:nvPr/>
        </p:nvSpPr>
        <p:spPr>
          <a:xfrm>
            <a:off x="11485668" y="3392176"/>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40</a:t>
            </a:r>
          </a:p>
        </p:txBody>
      </p:sp>
      <p:sp>
        <p:nvSpPr>
          <p:cNvPr id="32" name="TextBox 31">
            <a:extLst>
              <a:ext uri="{FF2B5EF4-FFF2-40B4-BE49-F238E27FC236}">
                <a16:creationId xmlns:a16="http://schemas.microsoft.com/office/drawing/2014/main" id="{EA7F32C9-601C-65A3-D016-247E415A52D3}"/>
              </a:ext>
            </a:extLst>
          </p:cNvPr>
          <p:cNvSpPr txBox="1"/>
          <p:nvPr/>
        </p:nvSpPr>
        <p:spPr>
          <a:xfrm>
            <a:off x="8368364" y="5929761"/>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41</a:t>
            </a:r>
            <a:endParaRPr lang="en-US"/>
          </a:p>
        </p:txBody>
      </p:sp>
      <p:sp>
        <p:nvSpPr>
          <p:cNvPr id="34" name="TextBox 33">
            <a:extLst>
              <a:ext uri="{FF2B5EF4-FFF2-40B4-BE49-F238E27FC236}">
                <a16:creationId xmlns:a16="http://schemas.microsoft.com/office/drawing/2014/main" id="{4061F2F6-BB86-0A83-374E-2163C0E956C1}"/>
              </a:ext>
            </a:extLst>
          </p:cNvPr>
          <p:cNvSpPr txBox="1"/>
          <p:nvPr/>
        </p:nvSpPr>
        <p:spPr>
          <a:xfrm>
            <a:off x="11446590" y="6046533"/>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42</a:t>
            </a:r>
          </a:p>
        </p:txBody>
      </p:sp>
      <p:cxnSp>
        <p:nvCxnSpPr>
          <p:cNvPr id="23" name="Straight Arrow Connector 22">
            <a:extLst>
              <a:ext uri="{FF2B5EF4-FFF2-40B4-BE49-F238E27FC236}">
                <a16:creationId xmlns:a16="http://schemas.microsoft.com/office/drawing/2014/main" id="{18AA9C37-C5EE-A9CA-059D-BDC492614069}"/>
              </a:ext>
            </a:extLst>
          </p:cNvPr>
          <p:cNvCxnSpPr/>
          <p:nvPr/>
        </p:nvCxnSpPr>
        <p:spPr>
          <a:xfrm flipH="1">
            <a:off x="6049220" y="1808918"/>
            <a:ext cx="1022" cy="4751132"/>
          </a:xfrm>
          <a:prstGeom prst="straightConnector1">
            <a:avLst/>
          </a:prstGeom>
          <a:ln w="28575"/>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98635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BDBBA-BC82-B049-24E7-CE45745892F1}"/>
              </a:ext>
            </a:extLst>
          </p:cNvPr>
          <p:cNvSpPr>
            <a:spLocks noGrp="1"/>
          </p:cNvSpPr>
          <p:nvPr>
            <p:ph type="title"/>
          </p:nvPr>
        </p:nvSpPr>
        <p:spPr>
          <a:xfrm>
            <a:off x="202491" y="-333670"/>
            <a:ext cx="10268712" cy="1700784"/>
          </a:xfrm>
        </p:spPr>
        <p:txBody>
          <a:bodyPr anchor="ctr">
            <a:normAutofit/>
          </a:bodyPr>
          <a:lstStyle/>
          <a:p>
            <a:r>
              <a:rPr lang="en-US" sz="4000"/>
              <a:t>Subsequent work</a:t>
            </a:r>
          </a:p>
        </p:txBody>
      </p:sp>
      <p:sp>
        <p:nvSpPr>
          <p:cNvPr id="6" name="Rectangle 5">
            <a:extLst>
              <a:ext uri="{FF2B5EF4-FFF2-40B4-BE49-F238E27FC236}">
                <a16:creationId xmlns:a16="http://schemas.microsoft.com/office/drawing/2014/main" id="{786779E1-94D9-C50E-10C0-DF935413F158}"/>
              </a:ext>
            </a:extLst>
          </p:cNvPr>
          <p:cNvSpPr/>
          <p:nvPr/>
        </p:nvSpPr>
        <p:spPr>
          <a:xfrm>
            <a:off x="-6644" y="1052643"/>
            <a:ext cx="12198643" cy="182490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63D1836-FCFB-5B57-60D1-96A661B679BD}"/>
              </a:ext>
            </a:extLst>
          </p:cNvPr>
          <p:cNvSpPr>
            <a:spLocks noGrp="1"/>
          </p:cNvSpPr>
          <p:nvPr>
            <p:ph sz="half" idx="1"/>
          </p:nvPr>
        </p:nvSpPr>
        <p:spPr>
          <a:xfrm>
            <a:off x="373699" y="1713121"/>
            <a:ext cx="9658767" cy="3593592"/>
          </a:xfrm>
        </p:spPr>
        <p:txBody>
          <a:bodyPr vert="horz" lIns="91440" tIns="45720" rIns="91440" bIns="45720" rtlCol="0" anchor="t">
            <a:noAutofit/>
          </a:bodyPr>
          <a:lstStyle/>
          <a:p>
            <a:pPr marL="457200" indent="-457200">
              <a:buFont typeface="Wingdings" panose="020B0604020202020204" pitchFamily="34" charset="0"/>
              <a:buChar char="§"/>
            </a:pPr>
            <a:r>
              <a:rPr lang="en-AU" sz="2000"/>
              <a:t>Finalising mount and mounting</a:t>
            </a:r>
          </a:p>
          <a:p>
            <a:pPr marL="457200" indent="-457200">
              <a:buFont typeface="Wingdings" panose="020B0604020202020204" pitchFamily="34" charset="0"/>
              <a:buChar char="§"/>
            </a:pPr>
            <a:r>
              <a:rPr lang="en-AU" sz="2000"/>
              <a:t>Results validation</a:t>
            </a:r>
          </a:p>
          <a:p>
            <a:pPr marL="457200" indent="-457200">
              <a:buFont typeface="Wingdings" panose="020B0604020202020204" pitchFamily="34" charset="0"/>
              <a:buChar char="§"/>
            </a:pPr>
            <a:r>
              <a:rPr lang="en-AU" sz="2000"/>
              <a:t>Prototype production and testing</a:t>
            </a:r>
          </a:p>
          <a:p>
            <a:pPr marL="457200" indent="-457200">
              <a:buFont typeface="Wingdings" panose="020B0604020202020204" pitchFamily="34" charset="0"/>
              <a:buChar char="§"/>
            </a:pPr>
            <a:r>
              <a:rPr lang="en-AU" sz="2000"/>
              <a:t>Finalised material selection</a:t>
            </a:r>
          </a:p>
          <a:p>
            <a:pPr marL="457200" indent="-457200">
              <a:buFont typeface="Wingdings" panose="020B0604020202020204" pitchFamily="34" charset="0"/>
              <a:buChar char="§"/>
            </a:pPr>
            <a:endParaRPr lang="en-AU"/>
          </a:p>
          <a:p>
            <a:pPr marL="457200" indent="-457200">
              <a:buFont typeface="Wingdings" panose="020B0604020202020204" pitchFamily="34" charset="0"/>
              <a:buChar char="§"/>
            </a:pPr>
            <a:r>
              <a:rPr lang="en-AU" sz="2000"/>
              <a:t>Mesh study improvement (Ansys, 2021)</a:t>
            </a:r>
            <a:r>
              <a:rPr lang="en-US" sz="2000"/>
              <a:t> </a:t>
            </a:r>
            <a:endParaRPr lang="en-AU" sz="2000"/>
          </a:p>
          <a:p>
            <a:pPr marL="457200" indent="-457200">
              <a:buFont typeface="Wingdings" panose="020B0604020202020204" pitchFamily="34" charset="0"/>
              <a:buChar char="§"/>
            </a:pPr>
            <a:r>
              <a:rPr lang="en-US" sz="2000"/>
              <a:t>Explore wing profile construction</a:t>
            </a:r>
          </a:p>
          <a:p>
            <a:pPr marL="457200" indent="-457200">
              <a:buFont typeface="Wingdings,Sans-Serif" panose="020B0604020202020204" pitchFamily="34" charset="0"/>
              <a:buChar char="§"/>
            </a:pPr>
            <a:r>
              <a:rPr lang="en-AU" sz="2000"/>
              <a:t>More accurate FEA with non-uniform load</a:t>
            </a:r>
            <a:endParaRPr lang="en-US" sz="2000"/>
          </a:p>
          <a:p>
            <a:pPr marL="457200" indent="-457200">
              <a:buFont typeface="Wingdings" panose="020B0604020202020204" pitchFamily="34" charset="0"/>
              <a:buChar char="§"/>
            </a:pPr>
            <a:endParaRPr lang="en-US" sz="2000"/>
          </a:p>
          <a:p>
            <a:pPr marL="457200" indent="-457200">
              <a:buFont typeface="Wingdings" panose="020B0604020202020204" pitchFamily="34" charset="0"/>
              <a:buChar char="§"/>
            </a:pPr>
            <a:endParaRPr lang="en-AU" sz="2000"/>
          </a:p>
        </p:txBody>
      </p:sp>
      <p:pic>
        <p:nvPicPr>
          <p:cNvPr id="4" name="Picture 3" descr="A silver car with a wing&#10;&#10;Description automatically generated">
            <a:extLst>
              <a:ext uri="{FF2B5EF4-FFF2-40B4-BE49-F238E27FC236}">
                <a16:creationId xmlns:a16="http://schemas.microsoft.com/office/drawing/2014/main" id="{24189875-0617-EB1C-FB73-160DAB574179}"/>
              </a:ext>
            </a:extLst>
          </p:cNvPr>
          <p:cNvPicPr>
            <a:picLocks noChangeAspect="1"/>
          </p:cNvPicPr>
          <p:nvPr/>
        </p:nvPicPr>
        <p:blipFill>
          <a:blip r:embed="rId3"/>
          <a:stretch>
            <a:fillRect/>
          </a:stretch>
        </p:blipFill>
        <p:spPr>
          <a:xfrm>
            <a:off x="6368882" y="1926837"/>
            <a:ext cx="5519617" cy="3455130"/>
          </a:xfrm>
          <a:prstGeom prst="rect">
            <a:avLst/>
          </a:prstGeom>
        </p:spPr>
      </p:pic>
      <p:sp>
        <p:nvSpPr>
          <p:cNvPr id="7" name="TextBox 6">
            <a:extLst>
              <a:ext uri="{FF2B5EF4-FFF2-40B4-BE49-F238E27FC236}">
                <a16:creationId xmlns:a16="http://schemas.microsoft.com/office/drawing/2014/main" id="{D5330773-148B-1AA1-3C82-99E196486076}"/>
              </a:ext>
            </a:extLst>
          </p:cNvPr>
          <p:cNvSpPr txBox="1"/>
          <p:nvPr/>
        </p:nvSpPr>
        <p:spPr>
          <a:xfrm>
            <a:off x="11183530" y="5383361"/>
            <a:ext cx="70355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Figure 43</a:t>
            </a:r>
          </a:p>
        </p:txBody>
      </p:sp>
    </p:spTree>
    <p:extLst>
      <p:ext uri="{BB962C8B-B14F-4D97-AF65-F5344CB8AC3E}">
        <p14:creationId xmlns:p14="http://schemas.microsoft.com/office/powerpoint/2010/main" val="33900001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BF8D3-9C99-84BA-5D9C-0C8692B9F913}"/>
              </a:ext>
            </a:extLst>
          </p:cNvPr>
          <p:cNvSpPr>
            <a:spLocks noGrp="1"/>
          </p:cNvSpPr>
          <p:nvPr>
            <p:ph type="ctrTitle"/>
          </p:nvPr>
        </p:nvSpPr>
        <p:spPr/>
        <p:txBody>
          <a:bodyPr/>
          <a:lstStyle/>
          <a:p>
            <a:r>
              <a:rPr lang="en-US"/>
              <a:t>Simulation</a:t>
            </a:r>
          </a:p>
        </p:txBody>
      </p:sp>
      <p:sp>
        <p:nvSpPr>
          <p:cNvPr id="3" name="Content Placeholder 2">
            <a:extLst>
              <a:ext uri="{FF2B5EF4-FFF2-40B4-BE49-F238E27FC236}">
                <a16:creationId xmlns:a16="http://schemas.microsoft.com/office/drawing/2014/main" id="{E587CF30-EAF3-5810-2774-1A2BE5D4D255}"/>
              </a:ext>
            </a:extLst>
          </p:cNvPr>
          <p:cNvSpPr>
            <a:spLocks noGrp="1"/>
          </p:cNvSpPr>
          <p:nvPr>
            <p:ph type="subTitle" idx="1"/>
          </p:nvPr>
        </p:nvSpPr>
        <p:spPr/>
        <p:txBody>
          <a:bodyPr vert="horz" lIns="91440" tIns="45720" rIns="91440" bIns="45720" rtlCol="0" anchor="t">
            <a:normAutofit/>
          </a:bodyPr>
          <a:lstStyle/>
          <a:p>
            <a:r>
              <a:rPr lang="en-US"/>
              <a:t>Led by Tamzin Cooper</a:t>
            </a:r>
          </a:p>
        </p:txBody>
      </p:sp>
    </p:spTree>
    <p:extLst>
      <p:ext uri="{BB962C8B-B14F-4D97-AF65-F5344CB8AC3E}">
        <p14:creationId xmlns:p14="http://schemas.microsoft.com/office/powerpoint/2010/main" val="33529849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470B39D-16AC-7037-8C3B-E3C23C839137}"/>
              </a:ext>
            </a:extLst>
          </p:cNvPr>
          <p:cNvSpPr/>
          <p:nvPr/>
        </p:nvSpPr>
        <p:spPr>
          <a:xfrm>
            <a:off x="-2600" y="1043523"/>
            <a:ext cx="12304888"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EFA77B-E38C-9D16-C411-24304B4BB073}"/>
              </a:ext>
            </a:extLst>
          </p:cNvPr>
          <p:cNvSpPr>
            <a:spLocks noGrp="1"/>
          </p:cNvSpPr>
          <p:nvPr>
            <p:ph type="title"/>
          </p:nvPr>
        </p:nvSpPr>
        <p:spPr>
          <a:xfrm>
            <a:off x="176025" y="-295276"/>
            <a:ext cx="10268712" cy="1700784"/>
          </a:xfrm>
        </p:spPr>
        <p:txBody>
          <a:bodyPr>
            <a:normAutofit/>
          </a:bodyPr>
          <a:lstStyle/>
          <a:p>
            <a:r>
              <a:rPr lang="en-US" sz="4000">
                <a:solidFill>
                  <a:srgbClr val="FFFFFF"/>
                </a:solidFill>
                <a:latin typeface="Franklin Gothic Demi Cond"/>
              </a:rPr>
              <a:t>Morgan Setup Variations</a:t>
            </a:r>
            <a:endParaRPr lang="en-US" sz="4000"/>
          </a:p>
        </p:txBody>
      </p:sp>
      <p:sp>
        <p:nvSpPr>
          <p:cNvPr id="6" name="TextBox 5">
            <a:extLst>
              <a:ext uri="{FF2B5EF4-FFF2-40B4-BE49-F238E27FC236}">
                <a16:creationId xmlns:a16="http://schemas.microsoft.com/office/drawing/2014/main" id="{330140A5-25B6-6546-1F8B-9C58BF7EA3FB}"/>
              </a:ext>
            </a:extLst>
          </p:cNvPr>
          <p:cNvSpPr txBox="1"/>
          <p:nvPr/>
        </p:nvSpPr>
        <p:spPr>
          <a:xfrm>
            <a:off x="1792811" y="6142558"/>
            <a:ext cx="3298657"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i="1">
                <a:latin typeface="Segoe UI"/>
                <a:cs typeface="Segoe UI"/>
              </a:rPr>
              <a:t>Table 5</a:t>
            </a:r>
          </a:p>
        </p:txBody>
      </p:sp>
      <p:sp>
        <p:nvSpPr>
          <p:cNvPr id="10" name="TextBox 9">
            <a:extLst>
              <a:ext uri="{FF2B5EF4-FFF2-40B4-BE49-F238E27FC236}">
                <a16:creationId xmlns:a16="http://schemas.microsoft.com/office/drawing/2014/main" id="{9D70BFCF-040B-2C54-7E1D-2D4099EAFA5F}"/>
              </a:ext>
            </a:extLst>
          </p:cNvPr>
          <p:cNvSpPr txBox="1"/>
          <p:nvPr/>
        </p:nvSpPr>
        <p:spPr>
          <a:xfrm>
            <a:off x="8605840" y="1433763"/>
            <a:ext cx="1443789" cy="380999"/>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grpSp>
        <p:nvGrpSpPr>
          <p:cNvPr id="16" name="Group 15">
            <a:extLst>
              <a:ext uri="{FF2B5EF4-FFF2-40B4-BE49-F238E27FC236}">
                <a16:creationId xmlns:a16="http://schemas.microsoft.com/office/drawing/2014/main" id="{620A7C53-6203-03EE-6766-3B5457F4F1C3}"/>
              </a:ext>
            </a:extLst>
          </p:cNvPr>
          <p:cNvGrpSpPr/>
          <p:nvPr/>
        </p:nvGrpSpPr>
        <p:grpSpPr>
          <a:xfrm>
            <a:off x="1788634" y="1819332"/>
            <a:ext cx="8275044" cy="4321021"/>
            <a:chOff x="1788634" y="1819332"/>
            <a:chExt cx="8275044" cy="4321021"/>
          </a:xfrm>
        </p:grpSpPr>
        <p:pic>
          <p:nvPicPr>
            <p:cNvPr id="7" name="Picture 6" descr="A screenshot of a vehicle statistics&#10;&#10;Description automatically generated">
              <a:extLst>
                <a:ext uri="{FF2B5EF4-FFF2-40B4-BE49-F238E27FC236}">
                  <a16:creationId xmlns:a16="http://schemas.microsoft.com/office/drawing/2014/main" id="{DD64B5A8-7A47-7F29-DD1C-D90D68823C26}"/>
                </a:ext>
              </a:extLst>
            </p:cNvPr>
            <p:cNvPicPr>
              <a:picLocks noChangeAspect="1"/>
            </p:cNvPicPr>
            <p:nvPr/>
          </p:nvPicPr>
          <p:blipFill>
            <a:blip r:embed="rId2"/>
            <a:stretch>
              <a:fillRect/>
            </a:stretch>
          </p:blipFill>
          <p:spPr>
            <a:xfrm>
              <a:off x="1788634" y="1819332"/>
              <a:ext cx="8275044" cy="4321021"/>
            </a:xfrm>
            <a:prstGeom prst="rect">
              <a:avLst/>
            </a:prstGeom>
          </p:spPr>
        </p:pic>
        <p:sp>
          <p:nvSpPr>
            <p:cNvPr id="8" name="TextBox 7">
              <a:extLst>
                <a:ext uri="{FF2B5EF4-FFF2-40B4-BE49-F238E27FC236}">
                  <a16:creationId xmlns:a16="http://schemas.microsoft.com/office/drawing/2014/main" id="{6B4458DD-87A0-5BF6-DA58-F9050C660FCA}"/>
                </a:ext>
              </a:extLst>
            </p:cNvPr>
            <p:cNvSpPr txBox="1"/>
            <p:nvPr/>
          </p:nvSpPr>
          <p:spPr>
            <a:xfrm>
              <a:off x="6282979" y="1883363"/>
              <a:ext cx="1375403" cy="338554"/>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solidFill>
                    <a:srgbClr val="000000"/>
                  </a:solidFill>
                </a:rPr>
                <a:t>Roll Cage</a:t>
              </a:r>
              <a:endParaRPr lang="en-US" sz="1600"/>
            </a:p>
          </p:txBody>
        </p:sp>
        <p:sp>
          <p:nvSpPr>
            <p:cNvPr id="11" name="TextBox 10">
              <a:extLst>
                <a:ext uri="{FF2B5EF4-FFF2-40B4-BE49-F238E27FC236}">
                  <a16:creationId xmlns:a16="http://schemas.microsoft.com/office/drawing/2014/main" id="{6944BFBB-D041-0C1F-8C2E-EADB448A4ED3}"/>
                </a:ext>
              </a:extLst>
            </p:cNvPr>
            <p:cNvSpPr txBox="1"/>
            <p:nvPr/>
          </p:nvSpPr>
          <p:spPr>
            <a:xfrm>
              <a:off x="7731660" y="1883363"/>
              <a:ext cx="896296" cy="338554"/>
            </a:xfrm>
            <a:prstGeom prst="rect">
              <a:avLst/>
            </a:prstGeom>
            <a:solidFill>
              <a:schemeClr val="bg1"/>
            </a:solidFill>
          </p:spPr>
          <p:txBody>
            <a:bodyPr wrap="square" rtlCol="0">
              <a:spAutoFit/>
            </a:bodyPr>
            <a:lstStyle/>
            <a:p>
              <a:r>
                <a:rPr lang="en-GB" sz="1600"/>
                <a:t>Roof Up</a:t>
              </a:r>
              <a:endParaRPr lang="en-GB" sz="2000"/>
            </a:p>
          </p:txBody>
        </p:sp>
        <p:sp>
          <p:nvSpPr>
            <p:cNvPr id="15" name="TextBox 14">
              <a:extLst>
                <a:ext uri="{FF2B5EF4-FFF2-40B4-BE49-F238E27FC236}">
                  <a16:creationId xmlns:a16="http://schemas.microsoft.com/office/drawing/2014/main" id="{41F88B51-962C-9895-CD84-E6B1826CACF6}"/>
                </a:ext>
              </a:extLst>
            </p:cNvPr>
            <p:cNvSpPr txBox="1"/>
            <p:nvPr/>
          </p:nvSpPr>
          <p:spPr>
            <a:xfrm>
              <a:off x="8646062" y="1888281"/>
              <a:ext cx="1330858" cy="338554"/>
            </a:xfrm>
            <a:prstGeom prst="rect">
              <a:avLst/>
            </a:prstGeom>
            <a:solidFill>
              <a:schemeClr val="bg1"/>
            </a:solidFill>
          </p:spPr>
          <p:txBody>
            <a:bodyPr wrap="square" rtlCol="0">
              <a:spAutoFit/>
            </a:bodyPr>
            <a:lstStyle/>
            <a:p>
              <a:pPr algn="ctr"/>
              <a:r>
                <a:rPr lang="en-GB" sz="1600"/>
                <a:t>Roof Down</a:t>
              </a:r>
              <a:endParaRPr lang="en-GB" sz="2000"/>
            </a:p>
          </p:txBody>
        </p:sp>
      </p:grpSp>
    </p:spTree>
    <p:extLst>
      <p:ext uri="{BB962C8B-B14F-4D97-AF65-F5344CB8AC3E}">
        <p14:creationId xmlns:p14="http://schemas.microsoft.com/office/powerpoint/2010/main" val="5139586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8A5145-6860-2257-7746-3B73C65FCC61}"/>
              </a:ext>
            </a:extLst>
          </p:cNvPr>
          <p:cNvPicPr>
            <a:picLocks noChangeAspect="1"/>
          </p:cNvPicPr>
          <p:nvPr/>
        </p:nvPicPr>
        <p:blipFill>
          <a:blip r:embed="rId2"/>
          <a:stretch>
            <a:fillRect/>
          </a:stretch>
        </p:blipFill>
        <p:spPr>
          <a:xfrm>
            <a:off x="2175224" y="2783576"/>
            <a:ext cx="8099276" cy="3787214"/>
          </a:xfrm>
          <a:prstGeom prst="rect">
            <a:avLst/>
          </a:prstGeom>
        </p:spPr>
      </p:pic>
      <p:sp>
        <p:nvSpPr>
          <p:cNvPr id="24" name="Rectangle 23">
            <a:extLst>
              <a:ext uri="{FF2B5EF4-FFF2-40B4-BE49-F238E27FC236}">
                <a16:creationId xmlns:a16="http://schemas.microsoft.com/office/drawing/2014/main" id="{FF44678C-2238-7EBB-DAB8-C571F28D8DCD}"/>
              </a:ext>
            </a:extLst>
          </p:cNvPr>
          <p:cNvSpPr/>
          <p:nvPr/>
        </p:nvSpPr>
        <p:spPr>
          <a:xfrm>
            <a:off x="1112" y="1021941"/>
            <a:ext cx="12271098" cy="13934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CFC315-3D79-9D83-5E58-B369D3BD7DB0}"/>
              </a:ext>
            </a:extLst>
          </p:cNvPr>
          <p:cNvSpPr>
            <a:spLocks noGrp="1"/>
          </p:cNvSpPr>
          <p:nvPr>
            <p:ph type="title"/>
          </p:nvPr>
        </p:nvSpPr>
        <p:spPr>
          <a:xfrm>
            <a:off x="200003" y="-437130"/>
            <a:ext cx="10268712" cy="1700784"/>
          </a:xfrm>
        </p:spPr>
        <p:txBody>
          <a:bodyPr/>
          <a:lstStyle/>
          <a:p>
            <a:r>
              <a:rPr lang="en-US" sz="4000"/>
              <a:t>Sensitivity Analysis</a:t>
            </a:r>
            <a:r>
              <a:rPr lang="en-US"/>
              <a:t> </a:t>
            </a:r>
          </a:p>
        </p:txBody>
      </p:sp>
      <p:sp>
        <p:nvSpPr>
          <p:cNvPr id="3" name="TextBox 2">
            <a:extLst>
              <a:ext uri="{FF2B5EF4-FFF2-40B4-BE49-F238E27FC236}">
                <a16:creationId xmlns:a16="http://schemas.microsoft.com/office/drawing/2014/main" id="{DD09AF06-95E1-3BC8-34E4-F4C2FDF40CFD}"/>
              </a:ext>
            </a:extLst>
          </p:cNvPr>
          <p:cNvSpPr txBox="1"/>
          <p:nvPr/>
        </p:nvSpPr>
        <p:spPr>
          <a:xfrm>
            <a:off x="4077863" y="2417673"/>
            <a:ext cx="429683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Aerodynamic Efficiency Chart</a:t>
            </a:r>
          </a:p>
        </p:txBody>
      </p:sp>
      <p:sp>
        <p:nvSpPr>
          <p:cNvPr id="5" name="TextBox 4">
            <a:extLst>
              <a:ext uri="{FF2B5EF4-FFF2-40B4-BE49-F238E27FC236}">
                <a16:creationId xmlns:a16="http://schemas.microsoft.com/office/drawing/2014/main" id="{AD50B46C-D593-97B6-F0E7-69D5B6B4302A}"/>
              </a:ext>
            </a:extLst>
          </p:cNvPr>
          <p:cNvSpPr txBox="1"/>
          <p:nvPr/>
        </p:nvSpPr>
        <p:spPr>
          <a:xfrm>
            <a:off x="112138" y="1162251"/>
            <a:ext cx="522197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AU" sz="2000">
                <a:latin typeface="Franklin Gothic Medium"/>
                <a:cs typeface="Segoe UI"/>
              </a:rPr>
              <a:t>Nolte, et al. (2020) explains the importance of a sensitivity analysis to understand the relationship between vehicle parameters and their impact on performance.</a:t>
            </a:r>
            <a:r>
              <a:rPr lang="en-AU" sz="2000">
                <a:solidFill>
                  <a:srgbClr val="3A3A3A"/>
                </a:solidFill>
                <a:latin typeface="Franklin Gothic Medium"/>
                <a:cs typeface="Segoe UI"/>
              </a:rPr>
              <a:t> </a:t>
            </a:r>
            <a:endParaRPr lang="en-US" sz="2000">
              <a:latin typeface="Franklin Gothic Medium"/>
            </a:endParaRPr>
          </a:p>
        </p:txBody>
      </p:sp>
      <p:sp>
        <p:nvSpPr>
          <p:cNvPr id="7" name="TextBox 6">
            <a:extLst>
              <a:ext uri="{FF2B5EF4-FFF2-40B4-BE49-F238E27FC236}">
                <a16:creationId xmlns:a16="http://schemas.microsoft.com/office/drawing/2014/main" id="{54057C11-49A8-3D6F-4F87-3749C7D77329}"/>
              </a:ext>
            </a:extLst>
          </p:cNvPr>
          <p:cNvSpPr txBox="1"/>
          <p:nvPr/>
        </p:nvSpPr>
        <p:spPr>
          <a:xfrm>
            <a:off x="2178401" y="6583233"/>
            <a:ext cx="3298657"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i="1">
                <a:latin typeface="Segoe UI"/>
                <a:cs typeface="Segoe UI"/>
              </a:rPr>
              <a:t>Figure 44</a:t>
            </a:r>
          </a:p>
        </p:txBody>
      </p:sp>
    </p:spTree>
    <p:extLst>
      <p:ext uri="{BB962C8B-B14F-4D97-AF65-F5344CB8AC3E}">
        <p14:creationId xmlns:p14="http://schemas.microsoft.com/office/powerpoint/2010/main" val="2945251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FF44678C-2238-7EBB-DAB8-C571F28D8DCD}"/>
              </a:ext>
            </a:extLst>
          </p:cNvPr>
          <p:cNvSpPr/>
          <p:nvPr/>
        </p:nvSpPr>
        <p:spPr>
          <a:xfrm>
            <a:off x="-79099" y="1001888"/>
            <a:ext cx="12271098" cy="13934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CFC315-3D79-9D83-5E58-B369D3BD7DB0}"/>
              </a:ext>
            </a:extLst>
          </p:cNvPr>
          <p:cNvSpPr>
            <a:spLocks noGrp="1"/>
          </p:cNvSpPr>
          <p:nvPr>
            <p:ph type="title"/>
          </p:nvPr>
        </p:nvSpPr>
        <p:spPr>
          <a:xfrm>
            <a:off x="90801" y="-316814"/>
            <a:ext cx="10268712" cy="1700784"/>
          </a:xfrm>
        </p:spPr>
        <p:txBody>
          <a:bodyPr>
            <a:normAutofit/>
          </a:bodyPr>
          <a:lstStyle/>
          <a:p>
            <a:r>
              <a:rPr lang="en-US" sz="4000"/>
              <a:t>Data validation</a:t>
            </a:r>
          </a:p>
        </p:txBody>
      </p:sp>
      <p:sp>
        <p:nvSpPr>
          <p:cNvPr id="15" name="Content Placeholder 2">
            <a:extLst>
              <a:ext uri="{FF2B5EF4-FFF2-40B4-BE49-F238E27FC236}">
                <a16:creationId xmlns:a16="http://schemas.microsoft.com/office/drawing/2014/main" id="{C9553112-18C5-1651-2F26-4C76418CE0F4}"/>
              </a:ext>
            </a:extLst>
          </p:cNvPr>
          <p:cNvSpPr txBox="1">
            <a:spLocks/>
          </p:cNvSpPr>
          <p:nvPr/>
        </p:nvSpPr>
        <p:spPr>
          <a:xfrm>
            <a:off x="8668899" y="1155949"/>
            <a:ext cx="3377763" cy="2341146"/>
          </a:xfrm>
          <a:prstGeom prst="rect">
            <a:avLst/>
          </a:prstGeom>
          <a:ln>
            <a:noFill/>
          </a:ln>
        </p:spPr>
        <p:txBody>
          <a:bodyPr vert="horz" lIns="91440" tIns="45720" rIns="91440" bIns="45720" rtlCol="0" anchor="t">
            <a:norm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a:t>Research into the importance of comparing simulated data with real life data to validate results.</a:t>
            </a:r>
            <a:endParaRPr lang="en-US" sz="2000" b="1"/>
          </a:p>
          <a:p>
            <a:pPr marL="0" indent="0" algn="ctr">
              <a:buNone/>
            </a:pPr>
            <a:r>
              <a:rPr lang="en-US" sz="2000"/>
              <a:t>(Society of Automotive Engineers, 2001)</a:t>
            </a:r>
          </a:p>
          <a:p>
            <a:pPr marL="0" indent="0" algn="ctr">
              <a:buFont typeface="Arial" panose="020B0604020202020204" pitchFamily="34" charset="0"/>
              <a:buNone/>
            </a:pPr>
            <a:endParaRPr lang="en-US"/>
          </a:p>
          <a:p>
            <a:pPr marL="0" indent="0" algn="ctr">
              <a:buNone/>
            </a:pPr>
            <a:endParaRPr lang="en-US"/>
          </a:p>
        </p:txBody>
      </p:sp>
      <p:pic>
        <p:nvPicPr>
          <p:cNvPr id="10" name="Picture 9">
            <a:extLst>
              <a:ext uri="{FF2B5EF4-FFF2-40B4-BE49-F238E27FC236}">
                <a16:creationId xmlns:a16="http://schemas.microsoft.com/office/drawing/2014/main" id="{03CED548-47F1-E1CB-2AEF-F9C7B4E9B9CF}"/>
              </a:ext>
            </a:extLst>
          </p:cNvPr>
          <p:cNvPicPr>
            <a:picLocks noChangeAspect="1"/>
          </p:cNvPicPr>
          <p:nvPr/>
        </p:nvPicPr>
        <p:blipFill>
          <a:blip r:embed="rId2"/>
          <a:stretch>
            <a:fillRect/>
          </a:stretch>
        </p:blipFill>
        <p:spPr>
          <a:xfrm>
            <a:off x="2587353" y="3023796"/>
            <a:ext cx="6295100" cy="3834204"/>
          </a:xfrm>
          <a:prstGeom prst="rect">
            <a:avLst/>
          </a:prstGeom>
        </p:spPr>
      </p:pic>
      <p:pic>
        <p:nvPicPr>
          <p:cNvPr id="5" name="Picture 4" descr="A table with text and numbers&#10;&#10;Description automatically generated">
            <a:extLst>
              <a:ext uri="{FF2B5EF4-FFF2-40B4-BE49-F238E27FC236}">
                <a16:creationId xmlns:a16="http://schemas.microsoft.com/office/drawing/2014/main" id="{FF7166CB-E56F-58DC-844E-5CB5FC1567AE}"/>
              </a:ext>
            </a:extLst>
          </p:cNvPr>
          <p:cNvPicPr>
            <a:picLocks noChangeAspect="1"/>
          </p:cNvPicPr>
          <p:nvPr/>
        </p:nvPicPr>
        <p:blipFill>
          <a:blip r:embed="rId3"/>
          <a:stretch>
            <a:fillRect/>
          </a:stretch>
        </p:blipFill>
        <p:spPr>
          <a:xfrm>
            <a:off x="150622" y="1071621"/>
            <a:ext cx="5794757" cy="1767748"/>
          </a:xfrm>
          <a:prstGeom prst="rect">
            <a:avLst/>
          </a:prstGeom>
        </p:spPr>
      </p:pic>
      <p:sp>
        <p:nvSpPr>
          <p:cNvPr id="9" name="TextBox 8">
            <a:extLst>
              <a:ext uri="{FF2B5EF4-FFF2-40B4-BE49-F238E27FC236}">
                <a16:creationId xmlns:a16="http://schemas.microsoft.com/office/drawing/2014/main" id="{3BEA3CA3-C8E9-6272-4D3F-9E252B939851}"/>
              </a:ext>
            </a:extLst>
          </p:cNvPr>
          <p:cNvSpPr txBox="1"/>
          <p:nvPr/>
        </p:nvSpPr>
        <p:spPr>
          <a:xfrm>
            <a:off x="7613389" y="6509788"/>
            <a:ext cx="329865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i="1">
                <a:latin typeface="Segoe UI"/>
                <a:cs typeface="Segoe UI"/>
              </a:rPr>
              <a:t>Figure 45</a:t>
            </a:r>
          </a:p>
          <a:p>
            <a:endParaRPr lang="en-US" sz="1200" i="1">
              <a:latin typeface="Segoe UI"/>
              <a:cs typeface="Segoe UI"/>
            </a:endParaRPr>
          </a:p>
        </p:txBody>
      </p:sp>
      <p:sp>
        <p:nvSpPr>
          <p:cNvPr id="12" name="TextBox 11">
            <a:extLst>
              <a:ext uri="{FF2B5EF4-FFF2-40B4-BE49-F238E27FC236}">
                <a16:creationId xmlns:a16="http://schemas.microsoft.com/office/drawing/2014/main" id="{18EE6CF8-1632-B63A-3CA3-7E8BBF623221}"/>
              </a:ext>
            </a:extLst>
          </p:cNvPr>
          <p:cNvSpPr txBox="1"/>
          <p:nvPr/>
        </p:nvSpPr>
        <p:spPr>
          <a:xfrm>
            <a:off x="222907" y="2837498"/>
            <a:ext cx="3298657"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i="1">
                <a:latin typeface="Segoe UI"/>
                <a:cs typeface="Segoe UI"/>
              </a:rPr>
              <a:t>Table 6</a:t>
            </a:r>
          </a:p>
        </p:txBody>
      </p:sp>
    </p:spTree>
    <p:extLst>
      <p:ext uri="{BB962C8B-B14F-4D97-AF65-F5344CB8AC3E}">
        <p14:creationId xmlns:p14="http://schemas.microsoft.com/office/powerpoint/2010/main" val="31866159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00ACCB-9DCB-981C-4C87-81437708589F}"/>
              </a:ext>
            </a:extLst>
          </p:cNvPr>
          <p:cNvSpPr>
            <a:spLocks noGrp="1"/>
          </p:cNvSpPr>
          <p:nvPr/>
        </p:nvSpPr>
        <p:spPr>
          <a:xfrm>
            <a:off x="4250613" y="3946863"/>
            <a:ext cx="3933940" cy="2505427"/>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ctr"/>
            <a:r>
              <a:rPr lang="en-US" sz="2000" b="1"/>
              <a:t>Weight Impact Analysis</a:t>
            </a:r>
            <a:endParaRPr lang="en-US" sz="2000"/>
          </a:p>
          <a:p>
            <a:pPr marL="0" indent="0" algn="ctr">
              <a:buNone/>
            </a:pPr>
            <a:endParaRPr lang="en-US" sz="2000"/>
          </a:p>
          <a:p>
            <a:endParaRPr lang="en-US"/>
          </a:p>
          <a:p>
            <a:endParaRPr lang="en-US"/>
          </a:p>
        </p:txBody>
      </p:sp>
      <p:sp>
        <p:nvSpPr>
          <p:cNvPr id="6" name="Content Placeholder 2">
            <a:extLst>
              <a:ext uri="{FF2B5EF4-FFF2-40B4-BE49-F238E27FC236}">
                <a16:creationId xmlns:a16="http://schemas.microsoft.com/office/drawing/2014/main" id="{FD5BD772-909E-54BF-A10F-7A78E0A36200}"/>
              </a:ext>
            </a:extLst>
          </p:cNvPr>
          <p:cNvSpPr>
            <a:spLocks noGrp="1"/>
          </p:cNvSpPr>
          <p:nvPr/>
        </p:nvSpPr>
        <p:spPr>
          <a:xfrm>
            <a:off x="903275" y="3431478"/>
            <a:ext cx="3624589" cy="185438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a:p>
          <a:p>
            <a:pPr marL="342900" indent="-342900" algn="ctr"/>
            <a:r>
              <a:rPr lang="en-US" sz="2000" b="1"/>
              <a:t>Balance Comparisons</a:t>
            </a:r>
          </a:p>
          <a:p>
            <a:pPr marL="342900" indent="-342900" algn="ctr"/>
            <a:r>
              <a:rPr lang="en-US" sz="2000" b="1"/>
              <a:t>Comparing Wing Designs</a:t>
            </a:r>
            <a:endParaRPr lang="en-US" sz="2000"/>
          </a:p>
          <a:p>
            <a:pPr marL="342900" indent="-342900" algn="ctr"/>
            <a:r>
              <a:rPr lang="en-GB" sz="2000" b="1"/>
              <a:t>Aerodynamic Efficiency</a:t>
            </a:r>
          </a:p>
          <a:p>
            <a:pPr marL="0" indent="0" algn="ctr">
              <a:buNone/>
            </a:pPr>
            <a:endParaRPr lang="en-US" sz="2000"/>
          </a:p>
        </p:txBody>
      </p:sp>
      <p:sp>
        <p:nvSpPr>
          <p:cNvPr id="5" name="Content Placeholder 2">
            <a:extLst>
              <a:ext uri="{FF2B5EF4-FFF2-40B4-BE49-F238E27FC236}">
                <a16:creationId xmlns:a16="http://schemas.microsoft.com/office/drawing/2014/main" id="{1A441D3B-911B-FFBE-9608-99D93DA2C76D}"/>
              </a:ext>
            </a:extLst>
          </p:cNvPr>
          <p:cNvSpPr>
            <a:spLocks noGrp="1"/>
          </p:cNvSpPr>
          <p:nvPr/>
        </p:nvSpPr>
        <p:spPr>
          <a:xfrm>
            <a:off x="7964899" y="3431241"/>
            <a:ext cx="3933794" cy="3513177"/>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a:p>
          <a:p>
            <a:pPr marL="342900" indent="-342900" algn="ctr"/>
            <a:r>
              <a:rPr lang="en-US" sz="2000"/>
              <a:t>Simulink Integration</a:t>
            </a:r>
          </a:p>
          <a:p>
            <a:pPr marL="0" indent="0" algn="ctr">
              <a:buNone/>
            </a:pPr>
            <a:endParaRPr lang="en-US" sz="2000"/>
          </a:p>
          <a:p>
            <a:pPr marL="0" indent="0" algn="ctr">
              <a:buNone/>
            </a:pPr>
            <a:endParaRPr lang="en-US"/>
          </a:p>
          <a:p>
            <a:endParaRPr lang="en-US"/>
          </a:p>
          <a:p>
            <a:endParaRPr lang="en-US"/>
          </a:p>
        </p:txBody>
      </p:sp>
      <p:sp>
        <p:nvSpPr>
          <p:cNvPr id="9" name="Title 1">
            <a:extLst>
              <a:ext uri="{FF2B5EF4-FFF2-40B4-BE49-F238E27FC236}">
                <a16:creationId xmlns:a16="http://schemas.microsoft.com/office/drawing/2014/main" id="{FF544A8D-7E08-538D-A924-7E3B9E5E6249}"/>
              </a:ext>
            </a:extLst>
          </p:cNvPr>
          <p:cNvSpPr txBox="1">
            <a:spLocks/>
          </p:cNvSpPr>
          <p:nvPr/>
        </p:nvSpPr>
        <p:spPr>
          <a:xfrm>
            <a:off x="260682" y="319923"/>
            <a:ext cx="10268712" cy="1700784"/>
          </a:xfrm>
          <a:prstGeom prst="rect">
            <a:avLst/>
          </a:prstGeom>
        </p:spPr>
        <p:txBody>
          <a:bodyPr lIns="91440" tIns="45720" rIns="91440" bIns="45720" anchor="t"/>
          <a:lst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a:lstStyle>
          <a:p>
            <a:r>
              <a:rPr lang="en-US" sz="4000"/>
              <a:t>Going forward</a:t>
            </a:r>
          </a:p>
        </p:txBody>
      </p:sp>
      <p:graphicFrame>
        <p:nvGraphicFramePr>
          <p:cNvPr id="7" name="Content Placeholder 2">
            <a:extLst>
              <a:ext uri="{FF2B5EF4-FFF2-40B4-BE49-F238E27FC236}">
                <a16:creationId xmlns:a16="http://schemas.microsoft.com/office/drawing/2014/main" id="{E558F1FB-9CF8-6DA9-CDF4-CD3FDA0C6252}"/>
              </a:ext>
            </a:extLst>
          </p:cNvPr>
          <p:cNvGraphicFramePr>
            <a:graphicFrameLocks/>
          </p:cNvGraphicFramePr>
          <p:nvPr>
            <p:extLst>
              <p:ext uri="{D42A27DB-BD31-4B8C-83A1-F6EECF244321}">
                <p14:modId xmlns:p14="http://schemas.microsoft.com/office/powerpoint/2010/main" val="3575761202"/>
              </p:ext>
            </p:extLst>
          </p:nvPr>
        </p:nvGraphicFramePr>
        <p:xfrm>
          <a:off x="1076312" y="1404277"/>
          <a:ext cx="10268712" cy="2468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8776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EFCA0-7883-7575-BD41-5DE4E6BA7EFF}"/>
              </a:ext>
            </a:extLst>
          </p:cNvPr>
          <p:cNvSpPr>
            <a:spLocks noGrp="1"/>
          </p:cNvSpPr>
          <p:nvPr>
            <p:ph type="ctrTitle"/>
          </p:nvPr>
        </p:nvSpPr>
        <p:spPr/>
        <p:txBody>
          <a:bodyPr/>
          <a:lstStyle/>
          <a:p>
            <a:r>
              <a:rPr lang="en-US"/>
              <a:t>Mechatronics and Control</a:t>
            </a:r>
          </a:p>
        </p:txBody>
      </p:sp>
      <p:sp>
        <p:nvSpPr>
          <p:cNvPr id="3" name="Content Placeholder 2">
            <a:extLst>
              <a:ext uri="{FF2B5EF4-FFF2-40B4-BE49-F238E27FC236}">
                <a16:creationId xmlns:a16="http://schemas.microsoft.com/office/drawing/2014/main" id="{E4E48791-E752-D34D-B110-EC815A4D1E44}"/>
              </a:ext>
            </a:extLst>
          </p:cNvPr>
          <p:cNvSpPr>
            <a:spLocks noGrp="1"/>
          </p:cNvSpPr>
          <p:nvPr>
            <p:ph type="subTitle" idx="1"/>
          </p:nvPr>
        </p:nvSpPr>
        <p:spPr/>
        <p:txBody>
          <a:bodyPr vert="horz" lIns="91440" tIns="45720" rIns="91440" bIns="45720" rtlCol="0" anchor="t">
            <a:normAutofit/>
          </a:bodyPr>
          <a:lstStyle/>
          <a:p>
            <a:r>
              <a:rPr lang="en-US"/>
              <a:t>Led by Rhys Thomas &amp; Jac Evans</a:t>
            </a:r>
          </a:p>
        </p:txBody>
      </p:sp>
    </p:spTree>
    <p:extLst>
      <p:ext uri="{BB962C8B-B14F-4D97-AF65-F5344CB8AC3E}">
        <p14:creationId xmlns:p14="http://schemas.microsoft.com/office/powerpoint/2010/main" val="12955099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A853FFC-AD97-FCCA-3A34-1B4F1F9EBD3C}"/>
              </a:ext>
            </a:extLst>
          </p:cNvPr>
          <p:cNvSpPr/>
          <p:nvPr/>
        </p:nvSpPr>
        <p:spPr>
          <a:xfrm>
            <a:off x="-6144" y="1187503"/>
            <a:ext cx="12304888"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4458E9-4758-D398-E90A-B83DC9C02CB8}"/>
              </a:ext>
            </a:extLst>
          </p:cNvPr>
          <p:cNvSpPr>
            <a:spLocks noGrp="1"/>
          </p:cNvSpPr>
          <p:nvPr>
            <p:ph type="title"/>
          </p:nvPr>
        </p:nvSpPr>
        <p:spPr>
          <a:xfrm>
            <a:off x="118865" y="-263235"/>
            <a:ext cx="10268712" cy="1700784"/>
          </a:xfrm>
        </p:spPr>
        <p:txBody>
          <a:bodyPr>
            <a:normAutofit/>
          </a:bodyPr>
          <a:lstStyle/>
          <a:p>
            <a:r>
              <a:rPr lang="en-US" sz="4000"/>
              <a:t>Input sensors</a:t>
            </a:r>
          </a:p>
        </p:txBody>
      </p:sp>
      <p:sp>
        <p:nvSpPr>
          <p:cNvPr id="4" name="Content Placeholder 2">
            <a:extLst>
              <a:ext uri="{FF2B5EF4-FFF2-40B4-BE49-F238E27FC236}">
                <a16:creationId xmlns:a16="http://schemas.microsoft.com/office/drawing/2014/main" id="{C1C88814-F751-E07F-F888-3F6D7CEBE8B1}"/>
              </a:ext>
            </a:extLst>
          </p:cNvPr>
          <p:cNvSpPr>
            <a:spLocks noGrp="1"/>
          </p:cNvSpPr>
          <p:nvPr/>
        </p:nvSpPr>
        <p:spPr>
          <a:xfrm>
            <a:off x="297174" y="1858989"/>
            <a:ext cx="3766158" cy="3677628"/>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300" b="1"/>
              <a:t>Typical vehicle sensors</a:t>
            </a:r>
          </a:p>
          <a:p>
            <a:r>
              <a:rPr lang="en-GB" sz="2200"/>
              <a:t>Throttle pedal</a:t>
            </a:r>
          </a:p>
          <a:p>
            <a:r>
              <a:rPr lang="en-GB" sz="2200"/>
              <a:t>Wheel speed</a:t>
            </a:r>
          </a:p>
          <a:p>
            <a:r>
              <a:rPr lang="en-GB" sz="2200"/>
              <a:t>Damper potentiometers</a:t>
            </a:r>
          </a:p>
          <a:p>
            <a:r>
              <a:rPr lang="en-GB" sz="2200"/>
              <a:t>Brake pressure</a:t>
            </a:r>
          </a:p>
          <a:p>
            <a:r>
              <a:rPr lang="en-GB" sz="2200"/>
              <a:t>Gear selection</a:t>
            </a:r>
          </a:p>
          <a:p>
            <a:r>
              <a:rPr lang="en-GB" sz="2200"/>
              <a:t>Wind direction sensor</a:t>
            </a:r>
          </a:p>
          <a:p>
            <a:r>
              <a:rPr lang="en-GB" sz="2200"/>
              <a:t>Steering angle</a:t>
            </a:r>
          </a:p>
          <a:p>
            <a:r>
              <a:rPr lang="en-GB" sz="2200"/>
              <a:t>Engine load</a:t>
            </a:r>
          </a:p>
          <a:p>
            <a:r>
              <a:rPr lang="en-GB" sz="2200"/>
              <a:t>Body roll/chassis tilt sensor</a:t>
            </a:r>
          </a:p>
          <a:p>
            <a:r>
              <a:rPr lang="en-GB" sz="2200"/>
              <a:t>Air temperature</a:t>
            </a:r>
          </a:p>
          <a:p>
            <a:r>
              <a:rPr lang="en-GB" sz="2200"/>
              <a:t>Water detection</a:t>
            </a:r>
          </a:p>
          <a:p>
            <a:endParaRPr lang="en-GB"/>
          </a:p>
          <a:p>
            <a:endParaRPr lang="en-GB"/>
          </a:p>
        </p:txBody>
      </p:sp>
      <p:sp>
        <p:nvSpPr>
          <p:cNvPr id="5" name="Content Placeholder 2">
            <a:extLst>
              <a:ext uri="{FF2B5EF4-FFF2-40B4-BE49-F238E27FC236}">
                <a16:creationId xmlns:a16="http://schemas.microsoft.com/office/drawing/2014/main" id="{18D75367-5E96-1850-41FF-606285AA253F}"/>
              </a:ext>
            </a:extLst>
          </p:cNvPr>
          <p:cNvSpPr txBox="1">
            <a:spLocks/>
          </p:cNvSpPr>
          <p:nvPr/>
        </p:nvSpPr>
        <p:spPr>
          <a:xfrm>
            <a:off x="4063332" y="1853004"/>
            <a:ext cx="3261317" cy="1840485"/>
          </a:xfrm>
          <a:prstGeom prst="rect">
            <a:avLst/>
          </a:prstGeom>
        </p:spPr>
        <p:txBody>
          <a:bodyPr vert="horz" lIns="91440" tIns="45720" rIns="91440" bIns="45720" rtlCol="0" anchor="t">
            <a:norm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900" b="1"/>
              <a:t>Ideal sensors</a:t>
            </a:r>
          </a:p>
          <a:p>
            <a:r>
              <a:rPr lang="en-GB" sz="1500"/>
              <a:t>Throttle pedal</a:t>
            </a:r>
          </a:p>
          <a:p>
            <a:r>
              <a:rPr lang="en-GB" sz="1500"/>
              <a:t>Wheel speed</a:t>
            </a:r>
          </a:p>
          <a:p>
            <a:r>
              <a:rPr lang="en-GB" sz="1500"/>
              <a:t>Brake pressure</a:t>
            </a:r>
          </a:p>
          <a:p>
            <a:r>
              <a:rPr lang="en-GB" sz="1500"/>
              <a:t>Steering angle</a:t>
            </a:r>
          </a:p>
          <a:p>
            <a:endParaRPr lang="en-GB" sz="1500"/>
          </a:p>
        </p:txBody>
      </p:sp>
      <p:sp>
        <p:nvSpPr>
          <p:cNvPr id="6" name="Arrow: Right 5">
            <a:extLst>
              <a:ext uri="{FF2B5EF4-FFF2-40B4-BE49-F238E27FC236}">
                <a16:creationId xmlns:a16="http://schemas.microsoft.com/office/drawing/2014/main" id="{815C6757-51D9-D610-C4B2-A99FF8BCFA20}"/>
              </a:ext>
            </a:extLst>
          </p:cNvPr>
          <p:cNvSpPr/>
          <p:nvPr/>
        </p:nvSpPr>
        <p:spPr>
          <a:xfrm>
            <a:off x="2726372" y="2339774"/>
            <a:ext cx="1255480" cy="337389"/>
          </a:xfrm>
          <a:prstGeom prst="rightArrow">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3" name="Content Placeholder 2">
            <a:extLst>
              <a:ext uri="{FF2B5EF4-FFF2-40B4-BE49-F238E27FC236}">
                <a16:creationId xmlns:a16="http://schemas.microsoft.com/office/drawing/2014/main" id="{C9107B09-A3BA-221B-51D2-2D739BAE3CC4}"/>
              </a:ext>
            </a:extLst>
          </p:cNvPr>
          <p:cNvSpPr txBox="1">
            <a:spLocks/>
          </p:cNvSpPr>
          <p:nvPr/>
        </p:nvSpPr>
        <p:spPr>
          <a:xfrm>
            <a:off x="6976629" y="1853004"/>
            <a:ext cx="3261317" cy="1840485"/>
          </a:xfrm>
          <a:prstGeom prst="rect">
            <a:avLst/>
          </a:prstGeom>
        </p:spPr>
        <p:txBody>
          <a:bodyPr vert="horz" lIns="91440" tIns="45720" rIns="91440" bIns="45720" rtlCol="0" anchor="t">
            <a:norm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900" b="1"/>
              <a:t>Useable sensors</a:t>
            </a:r>
          </a:p>
          <a:p>
            <a:r>
              <a:rPr lang="en-GB" sz="1400"/>
              <a:t>Throttle pedal</a:t>
            </a:r>
          </a:p>
          <a:p>
            <a:pPr marL="0" indent="0">
              <a:buNone/>
            </a:pPr>
            <a:endParaRPr lang="en-GB" sz="1500"/>
          </a:p>
        </p:txBody>
      </p:sp>
      <p:sp>
        <p:nvSpPr>
          <p:cNvPr id="8" name="Arrow: Right 7">
            <a:extLst>
              <a:ext uri="{FF2B5EF4-FFF2-40B4-BE49-F238E27FC236}">
                <a16:creationId xmlns:a16="http://schemas.microsoft.com/office/drawing/2014/main" id="{A26BAD42-DC25-B27D-336F-DE75075E4AC7}"/>
              </a:ext>
            </a:extLst>
          </p:cNvPr>
          <p:cNvSpPr/>
          <p:nvPr/>
        </p:nvSpPr>
        <p:spPr>
          <a:xfrm>
            <a:off x="5693352" y="2340890"/>
            <a:ext cx="1283022" cy="429196"/>
          </a:xfrm>
          <a:prstGeom prst="rightArrow">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grpSp>
        <p:nvGrpSpPr>
          <p:cNvPr id="12" name="Group 11">
            <a:extLst>
              <a:ext uri="{FF2B5EF4-FFF2-40B4-BE49-F238E27FC236}">
                <a16:creationId xmlns:a16="http://schemas.microsoft.com/office/drawing/2014/main" id="{EF54475C-3AAC-5C25-C0FD-4E2AA3354B99}"/>
              </a:ext>
            </a:extLst>
          </p:cNvPr>
          <p:cNvGrpSpPr/>
          <p:nvPr/>
        </p:nvGrpSpPr>
        <p:grpSpPr>
          <a:xfrm>
            <a:off x="7086798" y="3686060"/>
            <a:ext cx="4558523" cy="3053763"/>
            <a:chOff x="6976629" y="3429000"/>
            <a:chExt cx="4558523" cy="3053763"/>
          </a:xfrm>
        </p:grpSpPr>
        <p:pic>
          <p:nvPicPr>
            <p:cNvPr id="7" name="Picture 6" descr="A screen shot of a graph&#10;&#10;Description automatically generated">
              <a:extLst>
                <a:ext uri="{FF2B5EF4-FFF2-40B4-BE49-F238E27FC236}">
                  <a16:creationId xmlns:a16="http://schemas.microsoft.com/office/drawing/2014/main" id="{71D60143-9991-5C28-A254-FEF11D79031D}"/>
                </a:ext>
              </a:extLst>
            </p:cNvPr>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Lst>
            </a:blip>
            <a:stretch>
              <a:fillRect/>
            </a:stretch>
          </p:blipFill>
          <p:spPr>
            <a:xfrm>
              <a:off x="7324649" y="3429000"/>
              <a:ext cx="4210503" cy="2776764"/>
            </a:xfrm>
            <a:prstGeom prst="rect">
              <a:avLst/>
            </a:prstGeom>
            <a:effectLst>
              <a:outerShdw dist="38100" dir="2700000">
                <a:srgbClr val="000000">
                  <a:alpha val="0"/>
                </a:srgbClr>
              </a:outerShdw>
            </a:effectLst>
          </p:spPr>
        </p:pic>
        <p:sp>
          <p:nvSpPr>
            <p:cNvPr id="10" name="TextBox 9">
              <a:extLst>
                <a:ext uri="{FF2B5EF4-FFF2-40B4-BE49-F238E27FC236}">
                  <a16:creationId xmlns:a16="http://schemas.microsoft.com/office/drawing/2014/main" id="{8CE695CB-8065-3271-1ED6-074C32927B2B}"/>
                </a:ext>
              </a:extLst>
            </p:cNvPr>
            <p:cNvSpPr txBox="1"/>
            <p:nvPr/>
          </p:nvSpPr>
          <p:spPr>
            <a:xfrm rot="16200000">
              <a:off x="6408959" y="4678882"/>
              <a:ext cx="1412340" cy="276999"/>
            </a:xfrm>
            <a:prstGeom prst="rect">
              <a:avLst/>
            </a:prstGeom>
            <a:noFill/>
          </p:spPr>
          <p:txBody>
            <a:bodyPr wrap="square" rtlCol="0">
              <a:spAutoFit/>
            </a:bodyPr>
            <a:lstStyle/>
            <a:p>
              <a:pPr algn="ctr"/>
              <a:r>
                <a:rPr lang="en-GB" sz="1200"/>
                <a:t>Voltage(V)</a:t>
              </a:r>
            </a:p>
          </p:txBody>
        </p:sp>
        <p:sp>
          <p:nvSpPr>
            <p:cNvPr id="11" name="TextBox 10">
              <a:extLst>
                <a:ext uri="{FF2B5EF4-FFF2-40B4-BE49-F238E27FC236}">
                  <a16:creationId xmlns:a16="http://schemas.microsoft.com/office/drawing/2014/main" id="{B994CB4B-3633-5061-59B2-BBEEF7029A71}"/>
                </a:ext>
              </a:extLst>
            </p:cNvPr>
            <p:cNvSpPr txBox="1"/>
            <p:nvPr/>
          </p:nvSpPr>
          <p:spPr>
            <a:xfrm>
              <a:off x="8664882" y="6205764"/>
              <a:ext cx="1530035" cy="276999"/>
            </a:xfrm>
            <a:prstGeom prst="rect">
              <a:avLst/>
            </a:prstGeom>
            <a:noFill/>
          </p:spPr>
          <p:txBody>
            <a:bodyPr wrap="square" rtlCol="0">
              <a:spAutoFit/>
            </a:bodyPr>
            <a:lstStyle/>
            <a:p>
              <a:pPr algn="ctr"/>
              <a:r>
                <a:rPr lang="en-GB" sz="1200"/>
                <a:t>Time(S)</a:t>
              </a:r>
            </a:p>
          </p:txBody>
        </p:sp>
      </p:grpSp>
      <p:sp>
        <p:nvSpPr>
          <p:cNvPr id="14" name="TextBox 13">
            <a:extLst>
              <a:ext uri="{FF2B5EF4-FFF2-40B4-BE49-F238E27FC236}">
                <a16:creationId xmlns:a16="http://schemas.microsoft.com/office/drawing/2014/main" id="{FCB1A532-17D3-63A0-242D-99D417FBECB6}"/>
              </a:ext>
            </a:extLst>
          </p:cNvPr>
          <p:cNvSpPr txBox="1"/>
          <p:nvPr/>
        </p:nvSpPr>
        <p:spPr>
          <a:xfrm>
            <a:off x="7446424" y="6535097"/>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46</a:t>
            </a:r>
          </a:p>
        </p:txBody>
      </p:sp>
      <p:sp>
        <p:nvSpPr>
          <p:cNvPr id="13" name="TextBox 12">
            <a:extLst>
              <a:ext uri="{FF2B5EF4-FFF2-40B4-BE49-F238E27FC236}">
                <a16:creationId xmlns:a16="http://schemas.microsoft.com/office/drawing/2014/main" id="{B69AF138-EC6E-AFB6-6A1D-4D24F95E2A3B}"/>
              </a:ext>
            </a:extLst>
          </p:cNvPr>
          <p:cNvSpPr txBox="1"/>
          <p:nvPr/>
        </p:nvSpPr>
        <p:spPr>
          <a:xfrm>
            <a:off x="8089324" y="3340527"/>
            <a:ext cx="2693110" cy="338554"/>
          </a:xfrm>
          <a:prstGeom prst="rect">
            <a:avLst/>
          </a:prstGeom>
          <a:noFill/>
        </p:spPr>
        <p:txBody>
          <a:bodyPr wrap="square" rtlCol="0">
            <a:spAutoFit/>
          </a:bodyPr>
          <a:lstStyle/>
          <a:p>
            <a:pPr algn="ctr"/>
            <a:r>
              <a:rPr lang="en-GB" sz="1600" b="1" u="sng"/>
              <a:t>Throttle Pedal Voltage</a:t>
            </a:r>
          </a:p>
        </p:txBody>
      </p:sp>
    </p:spTree>
    <p:extLst>
      <p:ext uri="{BB962C8B-B14F-4D97-AF65-F5344CB8AC3E}">
        <p14:creationId xmlns:p14="http://schemas.microsoft.com/office/powerpoint/2010/main" val="10080002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9B083FE-858F-DA54-0732-A924193DE797}"/>
              </a:ext>
            </a:extLst>
          </p:cNvPr>
          <p:cNvSpPr/>
          <p:nvPr/>
        </p:nvSpPr>
        <p:spPr>
          <a:xfrm>
            <a:off x="-1" y="1001888"/>
            <a:ext cx="12191999"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E91648-9E30-ECCB-EFB9-D46ACDB9B377}"/>
              </a:ext>
            </a:extLst>
          </p:cNvPr>
          <p:cNvSpPr>
            <a:spLocks noGrp="1"/>
          </p:cNvSpPr>
          <p:nvPr>
            <p:ph type="title"/>
          </p:nvPr>
        </p:nvSpPr>
        <p:spPr>
          <a:xfrm>
            <a:off x="188094" y="-327212"/>
            <a:ext cx="10268712" cy="1700784"/>
          </a:xfrm>
        </p:spPr>
        <p:txBody>
          <a:bodyPr>
            <a:normAutofit/>
          </a:bodyPr>
          <a:lstStyle/>
          <a:p>
            <a:r>
              <a:rPr lang="en-US" sz="4000"/>
              <a:t>Simulink model</a:t>
            </a:r>
          </a:p>
        </p:txBody>
      </p:sp>
      <p:pic>
        <p:nvPicPr>
          <p:cNvPr id="27" name="Picture 26">
            <a:extLst>
              <a:ext uri="{FF2B5EF4-FFF2-40B4-BE49-F238E27FC236}">
                <a16:creationId xmlns:a16="http://schemas.microsoft.com/office/drawing/2014/main" id="{64FE6FA5-7821-031F-187E-C6E9840E55B3}"/>
              </a:ext>
            </a:extLst>
          </p:cNvPr>
          <p:cNvPicPr>
            <a:picLocks noChangeAspect="1"/>
          </p:cNvPicPr>
          <p:nvPr/>
        </p:nvPicPr>
        <p:blipFill>
          <a:blip r:embed="rId3"/>
          <a:stretch>
            <a:fillRect/>
          </a:stretch>
        </p:blipFill>
        <p:spPr>
          <a:xfrm>
            <a:off x="2823089" y="1236844"/>
            <a:ext cx="8914653" cy="2382364"/>
          </a:xfrm>
          <a:prstGeom prst="rect">
            <a:avLst/>
          </a:prstGeom>
        </p:spPr>
      </p:pic>
      <p:sp>
        <p:nvSpPr>
          <p:cNvPr id="12" name="TextBox 11">
            <a:extLst>
              <a:ext uri="{FF2B5EF4-FFF2-40B4-BE49-F238E27FC236}">
                <a16:creationId xmlns:a16="http://schemas.microsoft.com/office/drawing/2014/main" id="{7A8CF92B-60F9-30E4-84D5-30520F4DE1B1}"/>
              </a:ext>
            </a:extLst>
          </p:cNvPr>
          <p:cNvSpPr txBox="1"/>
          <p:nvPr/>
        </p:nvSpPr>
        <p:spPr>
          <a:xfrm>
            <a:off x="3056309" y="3213556"/>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47</a:t>
            </a:r>
          </a:p>
        </p:txBody>
      </p:sp>
      <p:sp>
        <p:nvSpPr>
          <p:cNvPr id="14" name="TextBox 13">
            <a:extLst>
              <a:ext uri="{FF2B5EF4-FFF2-40B4-BE49-F238E27FC236}">
                <a16:creationId xmlns:a16="http://schemas.microsoft.com/office/drawing/2014/main" id="{6A53708B-001F-18C0-B2D1-A6D8D1808CEE}"/>
              </a:ext>
            </a:extLst>
          </p:cNvPr>
          <p:cNvSpPr txBox="1"/>
          <p:nvPr/>
        </p:nvSpPr>
        <p:spPr>
          <a:xfrm>
            <a:off x="6522986" y="6458895"/>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48</a:t>
            </a:r>
          </a:p>
        </p:txBody>
      </p:sp>
      <p:pic>
        <p:nvPicPr>
          <p:cNvPr id="13" name="Picture 12">
            <a:extLst>
              <a:ext uri="{FF2B5EF4-FFF2-40B4-BE49-F238E27FC236}">
                <a16:creationId xmlns:a16="http://schemas.microsoft.com/office/drawing/2014/main" id="{AD0929E4-D7EA-A633-66B2-5CCE14021DC0}"/>
              </a:ext>
            </a:extLst>
          </p:cNvPr>
          <p:cNvPicPr>
            <a:picLocks noChangeAspect="1"/>
          </p:cNvPicPr>
          <p:nvPr/>
        </p:nvPicPr>
        <p:blipFill>
          <a:blip r:embed="rId4"/>
          <a:srcRect l="10510"/>
          <a:stretch/>
        </p:blipFill>
        <p:spPr>
          <a:xfrm>
            <a:off x="933311" y="2410654"/>
            <a:ext cx="1337592" cy="3220444"/>
          </a:xfrm>
          <a:prstGeom prst="rect">
            <a:avLst/>
          </a:prstGeom>
        </p:spPr>
      </p:pic>
      <p:sp>
        <p:nvSpPr>
          <p:cNvPr id="19" name="TextBox 18">
            <a:extLst>
              <a:ext uri="{FF2B5EF4-FFF2-40B4-BE49-F238E27FC236}">
                <a16:creationId xmlns:a16="http://schemas.microsoft.com/office/drawing/2014/main" id="{DB53C2EE-6374-CF86-701A-E8D5C73601B2}"/>
              </a:ext>
            </a:extLst>
          </p:cNvPr>
          <p:cNvSpPr txBox="1"/>
          <p:nvPr/>
        </p:nvSpPr>
        <p:spPr>
          <a:xfrm>
            <a:off x="985902" y="5699310"/>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Table 7</a:t>
            </a:r>
          </a:p>
        </p:txBody>
      </p:sp>
      <p:grpSp>
        <p:nvGrpSpPr>
          <p:cNvPr id="5" name="Group 4">
            <a:extLst>
              <a:ext uri="{FF2B5EF4-FFF2-40B4-BE49-F238E27FC236}">
                <a16:creationId xmlns:a16="http://schemas.microsoft.com/office/drawing/2014/main" id="{C65D6807-6401-DD3B-541D-6B2383E9664E}"/>
              </a:ext>
            </a:extLst>
          </p:cNvPr>
          <p:cNvGrpSpPr/>
          <p:nvPr/>
        </p:nvGrpSpPr>
        <p:grpSpPr>
          <a:xfrm>
            <a:off x="6398387" y="4025048"/>
            <a:ext cx="5100059" cy="2725404"/>
            <a:chOff x="6245987" y="3906217"/>
            <a:chExt cx="5100059" cy="2725404"/>
          </a:xfrm>
        </p:grpSpPr>
        <p:grpSp>
          <p:nvGrpSpPr>
            <p:cNvPr id="18" name="Group 17">
              <a:extLst>
                <a:ext uri="{FF2B5EF4-FFF2-40B4-BE49-F238E27FC236}">
                  <a16:creationId xmlns:a16="http://schemas.microsoft.com/office/drawing/2014/main" id="{875077B3-7D1D-5A1B-4EB7-8C1B961D7D6F}"/>
                </a:ext>
              </a:extLst>
            </p:cNvPr>
            <p:cNvGrpSpPr/>
            <p:nvPr/>
          </p:nvGrpSpPr>
          <p:grpSpPr>
            <a:xfrm>
              <a:off x="6245987" y="4314769"/>
              <a:ext cx="5100059" cy="2316852"/>
              <a:chOff x="328319" y="4155950"/>
              <a:chExt cx="5100059" cy="2316852"/>
            </a:xfrm>
          </p:grpSpPr>
          <p:grpSp>
            <p:nvGrpSpPr>
              <p:cNvPr id="16" name="Group 15">
                <a:extLst>
                  <a:ext uri="{FF2B5EF4-FFF2-40B4-BE49-F238E27FC236}">
                    <a16:creationId xmlns:a16="http://schemas.microsoft.com/office/drawing/2014/main" id="{7CB8A01D-79C0-2EF8-E604-88176CD4D1C4}"/>
                  </a:ext>
                </a:extLst>
              </p:cNvPr>
              <p:cNvGrpSpPr/>
              <p:nvPr/>
            </p:nvGrpSpPr>
            <p:grpSpPr>
              <a:xfrm>
                <a:off x="605319" y="4155950"/>
                <a:ext cx="4823059" cy="2316852"/>
                <a:chOff x="206967" y="4119736"/>
                <a:chExt cx="4823059" cy="2316852"/>
              </a:xfrm>
            </p:grpSpPr>
            <p:pic>
              <p:nvPicPr>
                <p:cNvPr id="7" name="Picture 6">
                  <a:extLst>
                    <a:ext uri="{FF2B5EF4-FFF2-40B4-BE49-F238E27FC236}">
                      <a16:creationId xmlns:a16="http://schemas.microsoft.com/office/drawing/2014/main" id="{90921700-99F7-BF9D-D35F-705566D329C3}"/>
                    </a:ext>
                  </a:extLst>
                </p:cNvPr>
                <p:cNvPicPr>
                  <a:picLocks noChangeAspect="1"/>
                </p:cNvPicPr>
                <p:nvPr/>
              </p:nvPicPr>
              <p:blipFill>
                <a:blip r:embed="rId5"/>
                <a:srcRect r="45574"/>
                <a:stretch/>
              </p:blipFill>
              <p:spPr>
                <a:xfrm>
                  <a:off x="206967" y="4119736"/>
                  <a:ext cx="4823059" cy="2039853"/>
                </a:xfrm>
                <a:prstGeom prst="rect">
                  <a:avLst/>
                </a:prstGeom>
              </p:spPr>
            </p:pic>
            <p:sp>
              <p:nvSpPr>
                <p:cNvPr id="15" name="TextBox 14">
                  <a:extLst>
                    <a:ext uri="{FF2B5EF4-FFF2-40B4-BE49-F238E27FC236}">
                      <a16:creationId xmlns:a16="http://schemas.microsoft.com/office/drawing/2014/main" id="{8D8F8985-0A4D-414B-2B0C-394BB721EBBB}"/>
                    </a:ext>
                  </a:extLst>
                </p:cNvPr>
                <p:cNvSpPr txBox="1"/>
                <p:nvPr/>
              </p:nvSpPr>
              <p:spPr>
                <a:xfrm>
                  <a:off x="1924311" y="6159589"/>
                  <a:ext cx="1086416" cy="276999"/>
                </a:xfrm>
                <a:prstGeom prst="rect">
                  <a:avLst/>
                </a:prstGeom>
                <a:noFill/>
              </p:spPr>
              <p:txBody>
                <a:bodyPr wrap="square" rtlCol="0">
                  <a:spAutoFit/>
                </a:bodyPr>
                <a:lstStyle/>
                <a:p>
                  <a:pPr algn="ctr"/>
                  <a:r>
                    <a:rPr lang="en-GB" sz="1200"/>
                    <a:t>Time (S)</a:t>
                  </a:r>
                </a:p>
              </p:txBody>
            </p:sp>
          </p:grpSp>
          <p:sp>
            <p:nvSpPr>
              <p:cNvPr id="17" name="TextBox 16">
                <a:extLst>
                  <a:ext uri="{FF2B5EF4-FFF2-40B4-BE49-F238E27FC236}">
                    <a16:creationId xmlns:a16="http://schemas.microsoft.com/office/drawing/2014/main" id="{95CC401C-B126-1D4A-ACE0-1BC87C3BD357}"/>
                  </a:ext>
                </a:extLst>
              </p:cNvPr>
              <p:cNvSpPr txBox="1"/>
              <p:nvPr/>
            </p:nvSpPr>
            <p:spPr>
              <a:xfrm rot="16200000">
                <a:off x="-117130" y="4925765"/>
                <a:ext cx="1167897" cy="276999"/>
              </a:xfrm>
              <a:prstGeom prst="rect">
                <a:avLst/>
              </a:prstGeom>
              <a:noFill/>
            </p:spPr>
            <p:txBody>
              <a:bodyPr wrap="square" rtlCol="0">
                <a:spAutoFit/>
              </a:bodyPr>
              <a:lstStyle/>
              <a:p>
                <a:r>
                  <a:rPr lang="en-GB" sz="1200"/>
                  <a:t>Voltage (V)</a:t>
                </a:r>
              </a:p>
            </p:txBody>
          </p:sp>
        </p:grpSp>
        <p:sp>
          <p:nvSpPr>
            <p:cNvPr id="3" name="TextBox 2">
              <a:extLst>
                <a:ext uri="{FF2B5EF4-FFF2-40B4-BE49-F238E27FC236}">
                  <a16:creationId xmlns:a16="http://schemas.microsoft.com/office/drawing/2014/main" id="{9005DD6F-E861-75C1-6EFE-0DC9D624DF18}"/>
                </a:ext>
              </a:extLst>
            </p:cNvPr>
            <p:cNvSpPr txBox="1"/>
            <p:nvPr/>
          </p:nvSpPr>
          <p:spPr>
            <a:xfrm>
              <a:off x="7335253" y="3906217"/>
              <a:ext cx="3256045" cy="307777"/>
            </a:xfrm>
            <a:prstGeom prst="rect">
              <a:avLst/>
            </a:prstGeom>
            <a:noFill/>
          </p:spPr>
          <p:txBody>
            <a:bodyPr wrap="square" lIns="91440" tIns="45720" rIns="91440" bIns="45720" rtlCol="0" anchor="t">
              <a:spAutoFit/>
            </a:bodyPr>
            <a:lstStyle/>
            <a:p>
              <a:pPr algn="ctr"/>
              <a:r>
                <a:rPr lang="en-GB" sz="1400" b="1" u="sng"/>
                <a:t>Brake Pressure Converted into Voltage</a:t>
              </a:r>
            </a:p>
          </p:txBody>
        </p:sp>
      </p:grpSp>
      <p:sp>
        <p:nvSpPr>
          <p:cNvPr id="6" name="TextBox 5">
            <a:extLst>
              <a:ext uri="{FF2B5EF4-FFF2-40B4-BE49-F238E27FC236}">
                <a16:creationId xmlns:a16="http://schemas.microsoft.com/office/drawing/2014/main" id="{C9B053BB-C8D0-F3B6-3F86-0D73628D196F}"/>
              </a:ext>
            </a:extLst>
          </p:cNvPr>
          <p:cNvSpPr txBox="1"/>
          <p:nvPr/>
        </p:nvSpPr>
        <p:spPr>
          <a:xfrm>
            <a:off x="757913" y="1776250"/>
            <a:ext cx="1742469" cy="523220"/>
          </a:xfrm>
          <a:prstGeom prst="rect">
            <a:avLst/>
          </a:prstGeom>
          <a:noFill/>
        </p:spPr>
        <p:txBody>
          <a:bodyPr wrap="square" lIns="91440" tIns="45720" rIns="91440" bIns="45720" rtlCol="0" anchor="t">
            <a:spAutoFit/>
          </a:bodyPr>
          <a:lstStyle/>
          <a:p>
            <a:pPr algn="ctr"/>
            <a:r>
              <a:rPr lang="en-GB" sz="1400" b="1" u="sng"/>
              <a:t>Brake Pressure vs Time in Excel</a:t>
            </a:r>
          </a:p>
        </p:txBody>
      </p:sp>
      <p:sp>
        <p:nvSpPr>
          <p:cNvPr id="8" name="TextBox 7">
            <a:extLst>
              <a:ext uri="{FF2B5EF4-FFF2-40B4-BE49-F238E27FC236}">
                <a16:creationId xmlns:a16="http://schemas.microsoft.com/office/drawing/2014/main" id="{C62E1F9E-0ECC-1481-2C02-549E16867BDA}"/>
              </a:ext>
            </a:extLst>
          </p:cNvPr>
          <p:cNvSpPr txBox="1"/>
          <p:nvPr/>
        </p:nvSpPr>
        <p:spPr>
          <a:xfrm>
            <a:off x="7597127" y="1378463"/>
            <a:ext cx="1742469" cy="307777"/>
          </a:xfrm>
          <a:prstGeom prst="rect">
            <a:avLst/>
          </a:prstGeom>
          <a:noFill/>
        </p:spPr>
        <p:txBody>
          <a:bodyPr wrap="square" rtlCol="0">
            <a:spAutoFit/>
          </a:bodyPr>
          <a:lstStyle/>
          <a:p>
            <a:pPr algn="ctr"/>
            <a:r>
              <a:rPr lang="en-GB" sz="1400" b="1" u="sng"/>
              <a:t>PID Simulink Model</a:t>
            </a:r>
          </a:p>
        </p:txBody>
      </p:sp>
      <p:sp>
        <p:nvSpPr>
          <p:cNvPr id="9" name="TextBox 8">
            <a:extLst>
              <a:ext uri="{FF2B5EF4-FFF2-40B4-BE49-F238E27FC236}">
                <a16:creationId xmlns:a16="http://schemas.microsoft.com/office/drawing/2014/main" id="{3B9305CF-F745-FCCC-6602-321D39E995D7}"/>
              </a:ext>
            </a:extLst>
          </p:cNvPr>
          <p:cNvSpPr txBox="1"/>
          <p:nvPr/>
        </p:nvSpPr>
        <p:spPr>
          <a:xfrm>
            <a:off x="3010600" y="4433600"/>
            <a:ext cx="2648089" cy="738664"/>
          </a:xfrm>
          <a:prstGeom prst="rect">
            <a:avLst/>
          </a:prstGeom>
          <a:noFill/>
        </p:spPr>
        <p:txBody>
          <a:bodyPr wrap="square" rtlCol="0">
            <a:spAutoFit/>
          </a:bodyPr>
          <a:lstStyle/>
          <a:p>
            <a:r>
              <a:rPr lang="en-GB" sz="1400" b="1" u="sng"/>
              <a:t>Thresholding calculation:</a:t>
            </a:r>
          </a:p>
          <a:p>
            <a:r>
              <a:rPr lang="en-GB" sz="1400"/>
              <a:t>(Pressure/1871)*5</a:t>
            </a:r>
          </a:p>
          <a:p>
            <a:endParaRPr lang="en-GB" sz="1400" b="1" u="sng"/>
          </a:p>
        </p:txBody>
      </p:sp>
    </p:spTree>
    <p:extLst>
      <p:ext uri="{BB962C8B-B14F-4D97-AF65-F5344CB8AC3E}">
        <p14:creationId xmlns:p14="http://schemas.microsoft.com/office/powerpoint/2010/main" val="873089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F5745D7A-71E5-CFCD-4279-0BE89FF1DE1B}"/>
              </a:ext>
            </a:extLst>
          </p:cNvPr>
          <p:cNvGrpSpPr/>
          <p:nvPr/>
        </p:nvGrpSpPr>
        <p:grpSpPr>
          <a:xfrm>
            <a:off x="4315821" y="2346856"/>
            <a:ext cx="3564454" cy="2831876"/>
            <a:chOff x="7352526" y="4026504"/>
            <a:chExt cx="3372623" cy="2504606"/>
          </a:xfrm>
        </p:grpSpPr>
        <p:pic>
          <p:nvPicPr>
            <p:cNvPr id="5" name="Picture 4">
              <a:extLst>
                <a:ext uri="{FF2B5EF4-FFF2-40B4-BE49-F238E27FC236}">
                  <a16:creationId xmlns:a16="http://schemas.microsoft.com/office/drawing/2014/main" id="{CC588686-DD19-4C74-875B-111EE241788F}"/>
                </a:ext>
              </a:extLst>
            </p:cNvPr>
            <p:cNvPicPr>
              <a:picLocks noChangeAspect="1"/>
            </p:cNvPicPr>
            <p:nvPr/>
          </p:nvPicPr>
          <p:blipFill>
            <a:blip r:embed="rId2"/>
            <a:stretch>
              <a:fillRect/>
            </a:stretch>
          </p:blipFill>
          <p:spPr>
            <a:xfrm>
              <a:off x="7696200" y="4026504"/>
              <a:ext cx="3028949" cy="2138362"/>
            </a:xfrm>
            <a:prstGeom prst="rect">
              <a:avLst/>
            </a:prstGeom>
          </p:spPr>
        </p:pic>
        <p:sp>
          <p:nvSpPr>
            <p:cNvPr id="6" name="TextBox 5">
              <a:extLst>
                <a:ext uri="{FF2B5EF4-FFF2-40B4-BE49-F238E27FC236}">
                  <a16:creationId xmlns:a16="http://schemas.microsoft.com/office/drawing/2014/main" id="{5E342B22-9452-4558-B3D5-6774FC85455F}"/>
                </a:ext>
              </a:extLst>
            </p:cNvPr>
            <p:cNvSpPr txBox="1"/>
            <p:nvPr/>
          </p:nvSpPr>
          <p:spPr>
            <a:xfrm>
              <a:off x="8667466" y="6254111"/>
              <a:ext cx="1086416" cy="276999"/>
            </a:xfrm>
            <a:prstGeom prst="rect">
              <a:avLst/>
            </a:prstGeom>
            <a:noFill/>
          </p:spPr>
          <p:txBody>
            <a:bodyPr wrap="square" rtlCol="0">
              <a:spAutoFit/>
            </a:bodyPr>
            <a:lstStyle/>
            <a:p>
              <a:pPr algn="ctr"/>
              <a:r>
                <a:rPr lang="en-GB" sz="1200"/>
                <a:t>Time (S)</a:t>
              </a:r>
            </a:p>
          </p:txBody>
        </p:sp>
        <p:sp>
          <p:nvSpPr>
            <p:cNvPr id="7" name="TextBox 6">
              <a:extLst>
                <a:ext uri="{FF2B5EF4-FFF2-40B4-BE49-F238E27FC236}">
                  <a16:creationId xmlns:a16="http://schemas.microsoft.com/office/drawing/2014/main" id="{88764032-1D00-3365-52A4-B8199358F0B8}"/>
                </a:ext>
              </a:extLst>
            </p:cNvPr>
            <p:cNvSpPr txBox="1"/>
            <p:nvPr/>
          </p:nvSpPr>
          <p:spPr>
            <a:xfrm rot="16200000">
              <a:off x="6907077" y="4957185"/>
              <a:ext cx="1167897" cy="276999"/>
            </a:xfrm>
            <a:prstGeom prst="rect">
              <a:avLst/>
            </a:prstGeom>
            <a:noFill/>
          </p:spPr>
          <p:txBody>
            <a:bodyPr wrap="square" rtlCol="0">
              <a:spAutoFit/>
            </a:bodyPr>
            <a:lstStyle/>
            <a:p>
              <a:pPr algn="ctr"/>
              <a:r>
                <a:rPr lang="en-GB" sz="1200"/>
                <a:t>Voltage (V)</a:t>
              </a:r>
            </a:p>
          </p:txBody>
        </p:sp>
      </p:grpSp>
      <p:pic>
        <p:nvPicPr>
          <p:cNvPr id="8" name="Picture 7">
            <a:extLst>
              <a:ext uri="{FF2B5EF4-FFF2-40B4-BE49-F238E27FC236}">
                <a16:creationId xmlns:a16="http://schemas.microsoft.com/office/drawing/2014/main" id="{54FF4C33-ED9C-6477-5636-131ED283968A}"/>
              </a:ext>
            </a:extLst>
          </p:cNvPr>
          <p:cNvPicPr>
            <a:picLocks noChangeAspect="1"/>
          </p:cNvPicPr>
          <p:nvPr/>
        </p:nvPicPr>
        <p:blipFill>
          <a:blip r:embed="rId3"/>
          <a:srcRect l="21561" t="7606" r="9931" b="16505"/>
          <a:stretch/>
        </p:blipFill>
        <p:spPr>
          <a:xfrm>
            <a:off x="181888" y="2471596"/>
            <a:ext cx="3812333" cy="2689226"/>
          </a:xfrm>
          <a:prstGeom prst="rect">
            <a:avLst/>
          </a:prstGeom>
        </p:spPr>
      </p:pic>
      <p:sp>
        <p:nvSpPr>
          <p:cNvPr id="9" name="TextBox 8">
            <a:extLst>
              <a:ext uri="{FF2B5EF4-FFF2-40B4-BE49-F238E27FC236}">
                <a16:creationId xmlns:a16="http://schemas.microsoft.com/office/drawing/2014/main" id="{730731DC-8804-1790-6EEC-F8D842756002}"/>
              </a:ext>
            </a:extLst>
          </p:cNvPr>
          <p:cNvSpPr txBox="1"/>
          <p:nvPr/>
        </p:nvSpPr>
        <p:spPr>
          <a:xfrm>
            <a:off x="255334" y="5164471"/>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49</a:t>
            </a:r>
          </a:p>
        </p:txBody>
      </p:sp>
      <p:sp>
        <p:nvSpPr>
          <p:cNvPr id="10" name="TextBox 9">
            <a:extLst>
              <a:ext uri="{FF2B5EF4-FFF2-40B4-BE49-F238E27FC236}">
                <a16:creationId xmlns:a16="http://schemas.microsoft.com/office/drawing/2014/main" id="{BA1822C5-5D64-9E66-F92D-90F1AADE29A7}"/>
              </a:ext>
            </a:extLst>
          </p:cNvPr>
          <p:cNvSpPr txBox="1"/>
          <p:nvPr/>
        </p:nvSpPr>
        <p:spPr>
          <a:xfrm>
            <a:off x="4625870" y="5616638"/>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50</a:t>
            </a:r>
          </a:p>
        </p:txBody>
      </p:sp>
      <p:sp>
        <p:nvSpPr>
          <p:cNvPr id="11" name="TextBox 10">
            <a:extLst>
              <a:ext uri="{FF2B5EF4-FFF2-40B4-BE49-F238E27FC236}">
                <a16:creationId xmlns:a16="http://schemas.microsoft.com/office/drawing/2014/main" id="{7E765A3B-266B-FB2A-2155-5537B44510B7}"/>
              </a:ext>
            </a:extLst>
          </p:cNvPr>
          <p:cNvSpPr txBox="1"/>
          <p:nvPr/>
        </p:nvSpPr>
        <p:spPr>
          <a:xfrm>
            <a:off x="8740340" y="5726075"/>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52</a:t>
            </a:r>
          </a:p>
        </p:txBody>
      </p:sp>
      <p:pic>
        <p:nvPicPr>
          <p:cNvPr id="12" name="Picture 11">
            <a:extLst>
              <a:ext uri="{FF2B5EF4-FFF2-40B4-BE49-F238E27FC236}">
                <a16:creationId xmlns:a16="http://schemas.microsoft.com/office/drawing/2014/main" id="{058A5980-3175-1F31-DC9F-E909B0E88BAD}"/>
              </a:ext>
            </a:extLst>
          </p:cNvPr>
          <p:cNvPicPr>
            <a:picLocks noChangeAspect="1"/>
          </p:cNvPicPr>
          <p:nvPr/>
        </p:nvPicPr>
        <p:blipFill>
          <a:blip r:embed="rId4"/>
          <a:stretch>
            <a:fillRect/>
          </a:stretch>
        </p:blipFill>
        <p:spPr>
          <a:xfrm>
            <a:off x="8376559" y="3817968"/>
            <a:ext cx="3642734" cy="1606653"/>
          </a:xfrm>
          <a:prstGeom prst="rect">
            <a:avLst/>
          </a:prstGeom>
        </p:spPr>
      </p:pic>
      <p:sp>
        <p:nvSpPr>
          <p:cNvPr id="13" name="Rectangle 12">
            <a:extLst>
              <a:ext uri="{FF2B5EF4-FFF2-40B4-BE49-F238E27FC236}">
                <a16:creationId xmlns:a16="http://schemas.microsoft.com/office/drawing/2014/main" id="{C76F7B2B-437F-DD33-5C7F-95A6C91B470A}"/>
              </a:ext>
            </a:extLst>
          </p:cNvPr>
          <p:cNvSpPr/>
          <p:nvPr/>
        </p:nvSpPr>
        <p:spPr>
          <a:xfrm>
            <a:off x="-1" y="1001888"/>
            <a:ext cx="12191999"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itle 1">
            <a:extLst>
              <a:ext uri="{FF2B5EF4-FFF2-40B4-BE49-F238E27FC236}">
                <a16:creationId xmlns:a16="http://schemas.microsoft.com/office/drawing/2014/main" id="{02EA1830-977E-776D-B31A-1B4F2237A523}"/>
              </a:ext>
            </a:extLst>
          </p:cNvPr>
          <p:cNvSpPr txBox="1">
            <a:spLocks/>
          </p:cNvSpPr>
          <p:nvPr/>
        </p:nvSpPr>
        <p:spPr>
          <a:xfrm>
            <a:off x="137962" y="-337239"/>
            <a:ext cx="10268712" cy="170078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a:lstStyle>
          <a:p>
            <a:r>
              <a:rPr lang="en-US" sz="4000"/>
              <a:t>Fail safe</a:t>
            </a:r>
          </a:p>
        </p:txBody>
      </p:sp>
      <p:sp>
        <p:nvSpPr>
          <p:cNvPr id="17" name="TextBox 16">
            <a:extLst>
              <a:ext uri="{FF2B5EF4-FFF2-40B4-BE49-F238E27FC236}">
                <a16:creationId xmlns:a16="http://schemas.microsoft.com/office/drawing/2014/main" id="{3C5313A5-DBA0-F857-7EE9-36338EFD0834}"/>
              </a:ext>
            </a:extLst>
          </p:cNvPr>
          <p:cNvSpPr txBox="1"/>
          <p:nvPr/>
        </p:nvSpPr>
        <p:spPr>
          <a:xfrm>
            <a:off x="184442" y="1185561"/>
            <a:ext cx="3879928" cy="646331"/>
          </a:xfrm>
          <a:prstGeom prst="rect">
            <a:avLst/>
          </a:prstGeom>
          <a:noFill/>
        </p:spPr>
        <p:txBody>
          <a:bodyPr wrap="square" lIns="91440" tIns="45720" rIns="91440" bIns="45720" rtlCol="0" anchor="t">
            <a:spAutoFit/>
          </a:bodyPr>
          <a:lstStyle/>
          <a:p>
            <a:r>
              <a:rPr lang="en-GB" sz="2000" b="1"/>
              <a:t>Why is a failsafe necessary?</a:t>
            </a:r>
          </a:p>
          <a:p>
            <a:endParaRPr lang="en-GB" sz="1600"/>
          </a:p>
        </p:txBody>
      </p:sp>
      <p:sp>
        <p:nvSpPr>
          <p:cNvPr id="2" name="TextBox 1">
            <a:extLst>
              <a:ext uri="{FF2B5EF4-FFF2-40B4-BE49-F238E27FC236}">
                <a16:creationId xmlns:a16="http://schemas.microsoft.com/office/drawing/2014/main" id="{BA7F105D-A3EC-27FB-B4CA-A3538C188C6D}"/>
              </a:ext>
            </a:extLst>
          </p:cNvPr>
          <p:cNvSpPr txBox="1"/>
          <p:nvPr/>
        </p:nvSpPr>
        <p:spPr>
          <a:xfrm>
            <a:off x="4709866" y="1812249"/>
            <a:ext cx="3045493" cy="523220"/>
          </a:xfrm>
          <a:prstGeom prst="rect">
            <a:avLst/>
          </a:prstGeom>
          <a:noFill/>
        </p:spPr>
        <p:txBody>
          <a:bodyPr wrap="square" lIns="91440" tIns="45720" rIns="91440" bIns="45720" rtlCol="0" anchor="t">
            <a:spAutoFit/>
          </a:bodyPr>
          <a:lstStyle/>
          <a:p>
            <a:pPr algn="ctr"/>
            <a:r>
              <a:rPr lang="en-GB" sz="1400" b="1" u="sng"/>
              <a:t>Brake Pressure Converted into Voltage</a:t>
            </a:r>
          </a:p>
        </p:txBody>
      </p:sp>
      <p:sp>
        <p:nvSpPr>
          <p:cNvPr id="3" name="TextBox 2">
            <a:extLst>
              <a:ext uri="{FF2B5EF4-FFF2-40B4-BE49-F238E27FC236}">
                <a16:creationId xmlns:a16="http://schemas.microsoft.com/office/drawing/2014/main" id="{F685986A-F2E5-CE28-EA6A-A72978150923}"/>
              </a:ext>
            </a:extLst>
          </p:cNvPr>
          <p:cNvSpPr txBox="1"/>
          <p:nvPr/>
        </p:nvSpPr>
        <p:spPr>
          <a:xfrm>
            <a:off x="1212112" y="1814536"/>
            <a:ext cx="1742469" cy="523220"/>
          </a:xfrm>
          <a:prstGeom prst="rect">
            <a:avLst/>
          </a:prstGeom>
          <a:noFill/>
        </p:spPr>
        <p:txBody>
          <a:bodyPr wrap="square" rtlCol="0">
            <a:spAutoFit/>
          </a:bodyPr>
          <a:lstStyle/>
          <a:p>
            <a:pPr algn="ctr"/>
            <a:r>
              <a:rPr lang="en-GB" sz="1400" b="1" u="sng"/>
              <a:t>PID Simulink Model With Fail Safe</a:t>
            </a:r>
          </a:p>
        </p:txBody>
      </p:sp>
      <p:sp>
        <p:nvSpPr>
          <p:cNvPr id="14" name="TextBox 13">
            <a:extLst>
              <a:ext uri="{FF2B5EF4-FFF2-40B4-BE49-F238E27FC236}">
                <a16:creationId xmlns:a16="http://schemas.microsoft.com/office/drawing/2014/main" id="{345C32A3-B668-4419-4D1C-32FBD5DF05EA}"/>
              </a:ext>
            </a:extLst>
          </p:cNvPr>
          <p:cNvSpPr txBox="1"/>
          <p:nvPr/>
        </p:nvSpPr>
        <p:spPr>
          <a:xfrm>
            <a:off x="9245875" y="3515171"/>
            <a:ext cx="1742469" cy="307777"/>
          </a:xfrm>
          <a:prstGeom prst="rect">
            <a:avLst/>
          </a:prstGeom>
          <a:noFill/>
        </p:spPr>
        <p:txBody>
          <a:bodyPr wrap="square" lIns="91440" tIns="45720" rIns="91440" bIns="45720" rtlCol="0" anchor="t">
            <a:spAutoFit/>
          </a:bodyPr>
          <a:lstStyle/>
          <a:p>
            <a:pPr algn="ctr"/>
            <a:r>
              <a:rPr lang="en-GB" sz="1400" b="1" u="sng"/>
              <a:t>Logical Gates</a:t>
            </a:r>
          </a:p>
        </p:txBody>
      </p:sp>
      <p:sp>
        <p:nvSpPr>
          <p:cNvPr id="15" name="TextBox 14">
            <a:extLst>
              <a:ext uri="{FF2B5EF4-FFF2-40B4-BE49-F238E27FC236}">
                <a16:creationId xmlns:a16="http://schemas.microsoft.com/office/drawing/2014/main" id="{0D84EE2D-1CA7-E914-ECD3-E4EB6FAC44F1}"/>
              </a:ext>
            </a:extLst>
          </p:cNvPr>
          <p:cNvSpPr txBox="1"/>
          <p:nvPr/>
        </p:nvSpPr>
        <p:spPr>
          <a:xfrm>
            <a:off x="8556726" y="1832819"/>
            <a:ext cx="3045493" cy="307777"/>
          </a:xfrm>
          <a:prstGeom prst="rect">
            <a:avLst/>
          </a:prstGeom>
          <a:noFill/>
        </p:spPr>
        <p:txBody>
          <a:bodyPr wrap="square" lIns="91440" tIns="45720" rIns="91440" bIns="45720" rtlCol="0" anchor="t">
            <a:spAutoFit/>
          </a:bodyPr>
          <a:lstStyle/>
          <a:p>
            <a:pPr algn="ctr"/>
            <a:r>
              <a:rPr lang="en-GB" sz="1400" b="1" u="sng"/>
              <a:t>Taking the System Further</a:t>
            </a:r>
          </a:p>
        </p:txBody>
      </p:sp>
      <p:pic>
        <p:nvPicPr>
          <p:cNvPr id="2050" name="Picture 2" descr="Race Technology Knowledge Base | ECUType / MoTeCM1Series">
            <a:extLst>
              <a:ext uri="{FF2B5EF4-FFF2-40B4-BE49-F238E27FC236}">
                <a16:creationId xmlns:a16="http://schemas.microsoft.com/office/drawing/2014/main" id="{90766D7B-1261-0C22-B0E9-52BDEC1067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78349" y="2163158"/>
            <a:ext cx="2491279" cy="851503"/>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082DBD28-23F1-A8CF-60E7-4A4B8324F42A}"/>
              </a:ext>
            </a:extLst>
          </p:cNvPr>
          <p:cNvSpPr txBox="1"/>
          <p:nvPr/>
        </p:nvSpPr>
        <p:spPr>
          <a:xfrm>
            <a:off x="8939911" y="3013717"/>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51</a:t>
            </a:r>
          </a:p>
        </p:txBody>
      </p:sp>
      <p:sp>
        <p:nvSpPr>
          <p:cNvPr id="19" name="TextBox 18">
            <a:extLst>
              <a:ext uri="{FF2B5EF4-FFF2-40B4-BE49-F238E27FC236}">
                <a16:creationId xmlns:a16="http://schemas.microsoft.com/office/drawing/2014/main" id="{C1FE319D-8558-A909-0401-C9B40C648813}"/>
              </a:ext>
            </a:extLst>
          </p:cNvPr>
          <p:cNvSpPr txBox="1"/>
          <p:nvPr/>
        </p:nvSpPr>
        <p:spPr>
          <a:xfrm>
            <a:off x="137962" y="5666875"/>
            <a:ext cx="336212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(ASET, 2019) Explains the importance of a failsafe in an engineering system not just for reliability but also safety.</a:t>
            </a:r>
            <a:endParaRPr lang="en-US"/>
          </a:p>
        </p:txBody>
      </p:sp>
    </p:spTree>
    <p:extLst>
      <p:ext uri="{BB962C8B-B14F-4D97-AF65-F5344CB8AC3E}">
        <p14:creationId xmlns:p14="http://schemas.microsoft.com/office/powerpoint/2010/main" val="42036790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331F3D0B-195B-9C15-2618-E9E3B6EF25AC}"/>
              </a:ext>
            </a:extLst>
          </p:cNvPr>
          <p:cNvSpPr/>
          <p:nvPr/>
        </p:nvSpPr>
        <p:spPr>
          <a:xfrm>
            <a:off x="-2600" y="1001888"/>
            <a:ext cx="12194599"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683BCC-55AF-8E77-4184-A97DEACC0B59}"/>
              </a:ext>
            </a:extLst>
          </p:cNvPr>
          <p:cNvSpPr>
            <a:spLocks noGrp="1"/>
          </p:cNvSpPr>
          <p:nvPr>
            <p:ph type="title"/>
          </p:nvPr>
        </p:nvSpPr>
        <p:spPr>
          <a:xfrm>
            <a:off x="137962" y="-354426"/>
            <a:ext cx="10268712" cy="1700784"/>
          </a:xfrm>
        </p:spPr>
        <p:txBody>
          <a:bodyPr>
            <a:normAutofit/>
          </a:bodyPr>
          <a:lstStyle/>
          <a:p>
            <a:r>
              <a:rPr lang="en-US" sz="4000"/>
              <a:t>Prototype System</a:t>
            </a:r>
          </a:p>
        </p:txBody>
      </p:sp>
      <p:pic>
        <p:nvPicPr>
          <p:cNvPr id="5" name="Picture 4" descr="A diagram of a computer program&#10;&#10;Description automatically generated">
            <a:extLst>
              <a:ext uri="{FF2B5EF4-FFF2-40B4-BE49-F238E27FC236}">
                <a16:creationId xmlns:a16="http://schemas.microsoft.com/office/drawing/2014/main" id="{79EC7040-D7FA-6F55-6E84-C3AD9FB1812E}"/>
              </a:ext>
            </a:extLst>
          </p:cNvPr>
          <p:cNvPicPr>
            <a:picLocks noChangeAspect="1"/>
          </p:cNvPicPr>
          <p:nvPr/>
        </p:nvPicPr>
        <p:blipFill>
          <a:blip r:embed="rId2"/>
          <a:srcRect l="62" t="6682" r="74554" b="61026"/>
          <a:stretch/>
        </p:blipFill>
        <p:spPr>
          <a:xfrm>
            <a:off x="-121236" y="3407787"/>
            <a:ext cx="2781155" cy="1024315"/>
          </a:xfrm>
          <a:prstGeom prst="rect">
            <a:avLst/>
          </a:prstGeom>
        </p:spPr>
      </p:pic>
      <p:pic>
        <p:nvPicPr>
          <p:cNvPr id="6" name="Picture 5" descr="A white rectangular object with black text&#10;&#10;Description automatically generated">
            <a:extLst>
              <a:ext uri="{FF2B5EF4-FFF2-40B4-BE49-F238E27FC236}">
                <a16:creationId xmlns:a16="http://schemas.microsoft.com/office/drawing/2014/main" id="{15929F2B-7708-AFA5-4F0A-B876A937C853}"/>
              </a:ext>
            </a:extLst>
          </p:cNvPr>
          <p:cNvPicPr>
            <a:picLocks noChangeAspect="1"/>
          </p:cNvPicPr>
          <p:nvPr/>
        </p:nvPicPr>
        <p:blipFill>
          <a:blip r:embed="rId3"/>
          <a:stretch>
            <a:fillRect/>
          </a:stretch>
        </p:blipFill>
        <p:spPr>
          <a:xfrm>
            <a:off x="2766786" y="3368675"/>
            <a:ext cx="1524000" cy="1009650"/>
          </a:xfrm>
          <a:prstGeom prst="rect">
            <a:avLst/>
          </a:prstGeom>
        </p:spPr>
      </p:pic>
      <p:pic>
        <p:nvPicPr>
          <p:cNvPr id="7" name="Picture 6" descr="A white rectangular sign with black lines&#10;&#10;Description automatically generated">
            <a:extLst>
              <a:ext uri="{FF2B5EF4-FFF2-40B4-BE49-F238E27FC236}">
                <a16:creationId xmlns:a16="http://schemas.microsoft.com/office/drawing/2014/main" id="{AF300198-7DDD-DAAA-2C80-C6EF15DE2762}"/>
              </a:ext>
            </a:extLst>
          </p:cNvPr>
          <p:cNvPicPr>
            <a:picLocks noChangeAspect="1"/>
          </p:cNvPicPr>
          <p:nvPr/>
        </p:nvPicPr>
        <p:blipFill>
          <a:blip r:embed="rId4"/>
          <a:stretch>
            <a:fillRect/>
          </a:stretch>
        </p:blipFill>
        <p:spPr>
          <a:xfrm>
            <a:off x="4598988" y="3463926"/>
            <a:ext cx="1343025" cy="819150"/>
          </a:xfrm>
          <a:prstGeom prst="rect">
            <a:avLst/>
          </a:prstGeom>
        </p:spPr>
      </p:pic>
      <p:pic>
        <p:nvPicPr>
          <p:cNvPr id="9" name="Picture 8" descr="3D Printable Gears Web As We All Know Gears Are One Of The Main ...">
            <a:extLst>
              <a:ext uri="{FF2B5EF4-FFF2-40B4-BE49-F238E27FC236}">
                <a16:creationId xmlns:a16="http://schemas.microsoft.com/office/drawing/2014/main" id="{8ECC8F11-1824-74D6-F265-FF0F57D20B7E}"/>
              </a:ext>
            </a:extLst>
          </p:cNvPr>
          <p:cNvPicPr>
            <a:picLocks noChangeAspect="1"/>
          </p:cNvPicPr>
          <p:nvPr/>
        </p:nvPicPr>
        <p:blipFill>
          <a:blip r:embed="rId5"/>
          <a:stretch>
            <a:fillRect/>
          </a:stretch>
        </p:blipFill>
        <p:spPr>
          <a:xfrm>
            <a:off x="8112578" y="3437123"/>
            <a:ext cx="1001486" cy="900794"/>
          </a:xfrm>
          <a:prstGeom prst="rect">
            <a:avLst/>
          </a:prstGeom>
        </p:spPr>
      </p:pic>
      <p:pic>
        <p:nvPicPr>
          <p:cNvPr id="13" name="Picture 12" descr="A diagram of a circuit&#10;&#10;Description automatically generated">
            <a:extLst>
              <a:ext uri="{FF2B5EF4-FFF2-40B4-BE49-F238E27FC236}">
                <a16:creationId xmlns:a16="http://schemas.microsoft.com/office/drawing/2014/main" id="{CAF7CF68-CA5E-505B-E653-64B1C0C67623}"/>
              </a:ext>
            </a:extLst>
          </p:cNvPr>
          <p:cNvPicPr>
            <a:picLocks noChangeAspect="1"/>
          </p:cNvPicPr>
          <p:nvPr/>
        </p:nvPicPr>
        <p:blipFill>
          <a:blip r:embed="rId6"/>
          <a:srcRect t="-1985" r="48534" b="-528"/>
          <a:stretch/>
        </p:blipFill>
        <p:spPr>
          <a:xfrm>
            <a:off x="10892396" y="3366927"/>
            <a:ext cx="1431419" cy="898321"/>
          </a:xfrm>
          <a:prstGeom prst="rect">
            <a:avLst/>
          </a:prstGeom>
        </p:spPr>
      </p:pic>
      <p:sp>
        <p:nvSpPr>
          <p:cNvPr id="3" name="TextBox 2">
            <a:extLst>
              <a:ext uri="{FF2B5EF4-FFF2-40B4-BE49-F238E27FC236}">
                <a16:creationId xmlns:a16="http://schemas.microsoft.com/office/drawing/2014/main" id="{552B5117-8819-1740-68DC-5D4FB4C8BA85}"/>
              </a:ext>
            </a:extLst>
          </p:cNvPr>
          <p:cNvSpPr txBox="1"/>
          <p:nvPr/>
        </p:nvSpPr>
        <p:spPr>
          <a:xfrm>
            <a:off x="6562115" y="4372385"/>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56</a:t>
            </a:r>
          </a:p>
        </p:txBody>
      </p:sp>
      <p:sp>
        <p:nvSpPr>
          <p:cNvPr id="4" name="TextBox 3">
            <a:extLst>
              <a:ext uri="{FF2B5EF4-FFF2-40B4-BE49-F238E27FC236}">
                <a16:creationId xmlns:a16="http://schemas.microsoft.com/office/drawing/2014/main" id="{B4691D01-2AB2-0109-34D3-1D44E038CD75}"/>
              </a:ext>
            </a:extLst>
          </p:cNvPr>
          <p:cNvSpPr txBox="1"/>
          <p:nvPr/>
        </p:nvSpPr>
        <p:spPr>
          <a:xfrm>
            <a:off x="8042233" y="4435102"/>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57</a:t>
            </a:r>
          </a:p>
        </p:txBody>
      </p:sp>
      <p:sp>
        <p:nvSpPr>
          <p:cNvPr id="10" name="TextBox 9">
            <a:extLst>
              <a:ext uri="{FF2B5EF4-FFF2-40B4-BE49-F238E27FC236}">
                <a16:creationId xmlns:a16="http://schemas.microsoft.com/office/drawing/2014/main" id="{2EC09FEE-EF06-79F7-3693-210805B4DFFD}"/>
              </a:ext>
            </a:extLst>
          </p:cNvPr>
          <p:cNvSpPr txBox="1"/>
          <p:nvPr/>
        </p:nvSpPr>
        <p:spPr>
          <a:xfrm>
            <a:off x="10591305" y="4270993"/>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59</a:t>
            </a:r>
          </a:p>
        </p:txBody>
      </p:sp>
      <p:sp>
        <p:nvSpPr>
          <p:cNvPr id="15" name="TextBox 14">
            <a:extLst>
              <a:ext uri="{FF2B5EF4-FFF2-40B4-BE49-F238E27FC236}">
                <a16:creationId xmlns:a16="http://schemas.microsoft.com/office/drawing/2014/main" id="{DD56A70C-8F92-753E-CF7B-93AB3B76ECB5}"/>
              </a:ext>
            </a:extLst>
          </p:cNvPr>
          <p:cNvSpPr txBox="1"/>
          <p:nvPr/>
        </p:nvSpPr>
        <p:spPr>
          <a:xfrm>
            <a:off x="4595091" y="4290785"/>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55</a:t>
            </a:r>
          </a:p>
        </p:txBody>
      </p:sp>
      <p:sp>
        <p:nvSpPr>
          <p:cNvPr id="16" name="TextBox 15">
            <a:extLst>
              <a:ext uri="{FF2B5EF4-FFF2-40B4-BE49-F238E27FC236}">
                <a16:creationId xmlns:a16="http://schemas.microsoft.com/office/drawing/2014/main" id="{FEEBED50-510C-AF1F-A76C-8A149E2C5B01}"/>
              </a:ext>
            </a:extLst>
          </p:cNvPr>
          <p:cNvSpPr txBox="1"/>
          <p:nvPr/>
        </p:nvSpPr>
        <p:spPr>
          <a:xfrm>
            <a:off x="2771734" y="4381499"/>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54</a:t>
            </a:r>
          </a:p>
        </p:txBody>
      </p:sp>
      <p:sp>
        <p:nvSpPr>
          <p:cNvPr id="27" name="TextBox 26">
            <a:extLst>
              <a:ext uri="{FF2B5EF4-FFF2-40B4-BE49-F238E27FC236}">
                <a16:creationId xmlns:a16="http://schemas.microsoft.com/office/drawing/2014/main" id="{D6F762D6-6851-A2F2-3FA4-4CF7820BFE3C}"/>
              </a:ext>
            </a:extLst>
          </p:cNvPr>
          <p:cNvSpPr txBox="1"/>
          <p:nvPr/>
        </p:nvSpPr>
        <p:spPr>
          <a:xfrm>
            <a:off x="222662" y="4381500"/>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53</a:t>
            </a:r>
          </a:p>
        </p:txBody>
      </p:sp>
      <p:pic>
        <p:nvPicPr>
          <p:cNvPr id="12" name="Picture 11" descr="China High Speed Mini DC Motor Flat Shape 6v 12v Small Brushed DC Motor FC 280 supplier">
            <a:extLst>
              <a:ext uri="{FF2B5EF4-FFF2-40B4-BE49-F238E27FC236}">
                <a16:creationId xmlns:a16="http://schemas.microsoft.com/office/drawing/2014/main" id="{E5E55BA0-87EB-8CC0-21A1-FBBF994A460E}"/>
              </a:ext>
            </a:extLst>
          </p:cNvPr>
          <p:cNvPicPr>
            <a:picLocks noChangeAspect="1"/>
          </p:cNvPicPr>
          <p:nvPr/>
        </p:nvPicPr>
        <p:blipFill>
          <a:blip r:embed="rId7"/>
          <a:stretch>
            <a:fillRect/>
          </a:stretch>
        </p:blipFill>
        <p:spPr>
          <a:xfrm>
            <a:off x="6565859" y="3380138"/>
            <a:ext cx="1008166" cy="1018062"/>
          </a:xfrm>
          <a:prstGeom prst="rect">
            <a:avLst/>
          </a:prstGeom>
        </p:spPr>
      </p:pic>
      <p:sp>
        <p:nvSpPr>
          <p:cNvPr id="14" name="Arrow: Right 13">
            <a:extLst>
              <a:ext uri="{FF2B5EF4-FFF2-40B4-BE49-F238E27FC236}">
                <a16:creationId xmlns:a16="http://schemas.microsoft.com/office/drawing/2014/main" id="{43C63C6F-DAEC-0F2F-316C-CE7B8415D5D5}"/>
              </a:ext>
            </a:extLst>
          </p:cNvPr>
          <p:cNvSpPr/>
          <p:nvPr/>
        </p:nvSpPr>
        <p:spPr>
          <a:xfrm>
            <a:off x="2496318" y="3728572"/>
            <a:ext cx="334387" cy="315825"/>
          </a:xfrm>
          <a:prstGeom prst="rightArrow">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rrow: Right 18">
            <a:extLst>
              <a:ext uri="{FF2B5EF4-FFF2-40B4-BE49-F238E27FC236}">
                <a16:creationId xmlns:a16="http://schemas.microsoft.com/office/drawing/2014/main" id="{6F2E505C-F187-C937-9286-3B5FB228F006}"/>
              </a:ext>
            </a:extLst>
          </p:cNvPr>
          <p:cNvSpPr/>
          <p:nvPr/>
        </p:nvSpPr>
        <p:spPr>
          <a:xfrm>
            <a:off x="4258268" y="3709032"/>
            <a:ext cx="334387" cy="315825"/>
          </a:xfrm>
          <a:prstGeom prst="rightArrow">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A614760C-0956-E3AC-BF64-7E120B64FD68}"/>
              </a:ext>
            </a:extLst>
          </p:cNvPr>
          <p:cNvSpPr/>
          <p:nvPr/>
        </p:nvSpPr>
        <p:spPr>
          <a:xfrm>
            <a:off x="6099768" y="3709032"/>
            <a:ext cx="334387" cy="315825"/>
          </a:xfrm>
          <a:prstGeom prst="rightArrow">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Arrow: Right 28">
            <a:extLst>
              <a:ext uri="{FF2B5EF4-FFF2-40B4-BE49-F238E27FC236}">
                <a16:creationId xmlns:a16="http://schemas.microsoft.com/office/drawing/2014/main" id="{DE2D59B6-24B7-953F-2C63-B64ECD776D3E}"/>
              </a:ext>
            </a:extLst>
          </p:cNvPr>
          <p:cNvSpPr/>
          <p:nvPr/>
        </p:nvSpPr>
        <p:spPr>
          <a:xfrm>
            <a:off x="7705411" y="3709032"/>
            <a:ext cx="334387" cy="315825"/>
          </a:xfrm>
          <a:prstGeom prst="rightArrow">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Arrow: Right 30">
            <a:extLst>
              <a:ext uri="{FF2B5EF4-FFF2-40B4-BE49-F238E27FC236}">
                <a16:creationId xmlns:a16="http://schemas.microsoft.com/office/drawing/2014/main" id="{13C81603-8D71-B4CD-5D79-879A80F4CC89}"/>
              </a:ext>
            </a:extLst>
          </p:cNvPr>
          <p:cNvSpPr/>
          <p:nvPr/>
        </p:nvSpPr>
        <p:spPr>
          <a:xfrm>
            <a:off x="9167094" y="3709032"/>
            <a:ext cx="334387" cy="315825"/>
          </a:xfrm>
          <a:prstGeom prst="rightArrow">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Arrow: Right 31">
            <a:extLst>
              <a:ext uri="{FF2B5EF4-FFF2-40B4-BE49-F238E27FC236}">
                <a16:creationId xmlns:a16="http://schemas.microsoft.com/office/drawing/2014/main" id="{EBBFA2BA-BA80-944C-09EF-004BEBD0DE3C}"/>
              </a:ext>
            </a:extLst>
          </p:cNvPr>
          <p:cNvSpPr/>
          <p:nvPr/>
        </p:nvSpPr>
        <p:spPr>
          <a:xfrm>
            <a:off x="10590836" y="3672586"/>
            <a:ext cx="334387" cy="315825"/>
          </a:xfrm>
          <a:prstGeom prst="rightArrow">
            <a:avLst/>
          </a:prstGeom>
          <a:solidFill>
            <a:schemeClr val="bg1"/>
          </a:solid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Arrow: U-Turn 32">
            <a:extLst>
              <a:ext uri="{FF2B5EF4-FFF2-40B4-BE49-F238E27FC236}">
                <a16:creationId xmlns:a16="http://schemas.microsoft.com/office/drawing/2014/main" id="{07EF847D-097E-790D-06BD-61EBC81C4521}"/>
              </a:ext>
            </a:extLst>
          </p:cNvPr>
          <p:cNvSpPr/>
          <p:nvPr/>
        </p:nvSpPr>
        <p:spPr>
          <a:xfrm flipH="1">
            <a:off x="2519267" y="2828837"/>
            <a:ext cx="8943767" cy="541375"/>
          </a:xfrm>
          <a:prstGeom prst="uturnArrow">
            <a:avLst/>
          </a:prstGeom>
          <a:ln w="28575"/>
        </p:spPr>
        <p:style>
          <a:lnRef idx="2">
            <a:schemeClr val="dk1"/>
          </a:lnRef>
          <a:fillRef idx="1">
            <a:schemeClr val="lt1"/>
          </a:fillRef>
          <a:effectRef idx="0">
            <a:schemeClr val="dk1"/>
          </a:effectRef>
          <a:fontRef idx="minor">
            <a:schemeClr val="dk1"/>
          </a:fontRef>
        </p:style>
        <p:txBody>
          <a:bodyPr rtlCol="0" anchor="ctr"/>
          <a:lstStyle/>
          <a:p>
            <a:pPr algn="ctr"/>
            <a:endParaRPr lang="en-US">
              <a:solidFill>
                <a:schemeClr val="tx1"/>
              </a:solidFill>
            </a:endParaRPr>
          </a:p>
        </p:txBody>
      </p:sp>
      <p:sp>
        <p:nvSpPr>
          <p:cNvPr id="8" name="TextBox 7">
            <a:extLst>
              <a:ext uri="{FF2B5EF4-FFF2-40B4-BE49-F238E27FC236}">
                <a16:creationId xmlns:a16="http://schemas.microsoft.com/office/drawing/2014/main" id="{D52E7B8C-504F-DCEF-39FC-BBC7E593CC97}"/>
              </a:ext>
            </a:extLst>
          </p:cNvPr>
          <p:cNvSpPr txBox="1"/>
          <p:nvPr/>
        </p:nvSpPr>
        <p:spPr>
          <a:xfrm>
            <a:off x="9248732" y="4226458"/>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58</a:t>
            </a:r>
          </a:p>
        </p:txBody>
      </p:sp>
      <p:pic>
        <p:nvPicPr>
          <p:cNvPr id="17" name="Picture 16" descr="A grey metal object with holes&#10;&#10;Description automatically generated">
            <a:extLst>
              <a:ext uri="{FF2B5EF4-FFF2-40B4-BE49-F238E27FC236}">
                <a16:creationId xmlns:a16="http://schemas.microsoft.com/office/drawing/2014/main" id="{E8C60D6D-5C33-29C6-AF19-CD6FE48E5977}"/>
              </a:ext>
            </a:extLst>
          </p:cNvPr>
          <p:cNvPicPr>
            <a:picLocks noChangeAspect="1"/>
          </p:cNvPicPr>
          <p:nvPr/>
        </p:nvPicPr>
        <p:blipFill>
          <a:blip r:embed="rId8"/>
          <a:stretch>
            <a:fillRect/>
          </a:stretch>
        </p:blipFill>
        <p:spPr>
          <a:xfrm>
            <a:off x="9563044" y="3396610"/>
            <a:ext cx="966229" cy="803449"/>
          </a:xfrm>
          <a:prstGeom prst="rect">
            <a:avLst/>
          </a:prstGeom>
          <a:solidFill>
            <a:srgbClr val="FFFFFF">
              <a:shade val="85000"/>
            </a:srgbClr>
          </a:solid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8861942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49FE62F-E082-4466-1FF3-D231E03FFF78}"/>
              </a:ext>
            </a:extLst>
          </p:cNvPr>
          <p:cNvSpPr/>
          <p:nvPr/>
        </p:nvSpPr>
        <p:spPr>
          <a:xfrm>
            <a:off x="-2600" y="1001888"/>
            <a:ext cx="12194599"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A0F4EC-195A-E8B5-1B36-4B0071363D5B}"/>
              </a:ext>
            </a:extLst>
          </p:cNvPr>
          <p:cNvSpPr>
            <a:spLocks noGrp="1"/>
          </p:cNvSpPr>
          <p:nvPr>
            <p:ph type="title"/>
          </p:nvPr>
        </p:nvSpPr>
        <p:spPr>
          <a:xfrm>
            <a:off x="98334" y="-335329"/>
            <a:ext cx="10268712" cy="1700784"/>
          </a:xfrm>
        </p:spPr>
        <p:txBody>
          <a:bodyPr>
            <a:normAutofit/>
          </a:bodyPr>
          <a:lstStyle/>
          <a:p>
            <a:r>
              <a:rPr lang="en-US" sz="4000"/>
              <a:t>PID Controller</a:t>
            </a:r>
          </a:p>
        </p:txBody>
      </p:sp>
      <p:pic>
        <p:nvPicPr>
          <p:cNvPr id="4" name="Picture 3" descr="A diagram of a function&#10;&#10;Description automatically generated">
            <a:extLst>
              <a:ext uri="{FF2B5EF4-FFF2-40B4-BE49-F238E27FC236}">
                <a16:creationId xmlns:a16="http://schemas.microsoft.com/office/drawing/2014/main" id="{98BED675-5983-141D-EDE6-1C52A36A51A4}"/>
              </a:ext>
            </a:extLst>
          </p:cNvPr>
          <p:cNvPicPr>
            <a:picLocks noChangeAspect="1"/>
          </p:cNvPicPr>
          <p:nvPr/>
        </p:nvPicPr>
        <p:blipFill>
          <a:blip r:embed="rId2"/>
          <a:stretch>
            <a:fillRect/>
          </a:stretch>
        </p:blipFill>
        <p:spPr>
          <a:xfrm>
            <a:off x="947119" y="1180194"/>
            <a:ext cx="9947272" cy="3390899"/>
          </a:xfrm>
          <a:prstGeom prst="rect">
            <a:avLst/>
          </a:prstGeom>
        </p:spPr>
      </p:pic>
      <p:sp>
        <p:nvSpPr>
          <p:cNvPr id="5" name="TextBox 2">
            <a:extLst>
              <a:ext uri="{FF2B5EF4-FFF2-40B4-BE49-F238E27FC236}">
                <a16:creationId xmlns:a16="http://schemas.microsoft.com/office/drawing/2014/main" id="{F9EBC6B9-4BAC-04B2-AFBF-24071E0B9857}"/>
              </a:ext>
            </a:extLst>
          </p:cNvPr>
          <p:cNvSpPr txBox="1"/>
          <p:nvPr/>
        </p:nvSpPr>
        <p:spPr>
          <a:xfrm>
            <a:off x="4734847" y="4571910"/>
            <a:ext cx="3073565" cy="147732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Limitations</a:t>
            </a:r>
          </a:p>
          <a:p>
            <a:r>
              <a:rPr lang="en-US">
                <a:solidFill>
                  <a:schemeClr val="tx1">
                    <a:lumMod val="76000"/>
                    <a:lumOff val="24000"/>
                  </a:schemeClr>
                </a:solidFill>
              </a:rPr>
              <a:t>Delay</a:t>
            </a:r>
          </a:p>
          <a:p>
            <a:r>
              <a:rPr lang="en-US">
                <a:solidFill>
                  <a:schemeClr val="tx1">
                    <a:lumMod val="76000"/>
                    <a:lumOff val="24000"/>
                  </a:schemeClr>
                </a:solidFill>
              </a:rPr>
              <a:t>Complex tuning process</a:t>
            </a:r>
          </a:p>
          <a:p>
            <a:r>
              <a:rPr lang="en-US">
                <a:solidFill>
                  <a:schemeClr val="tx1">
                    <a:lumMod val="76000"/>
                    <a:lumOff val="24000"/>
                  </a:schemeClr>
                </a:solidFill>
              </a:rPr>
              <a:t>Noise sensitivity</a:t>
            </a:r>
          </a:p>
          <a:p>
            <a:r>
              <a:rPr lang="en-US">
                <a:solidFill>
                  <a:schemeClr val="tx1">
                    <a:lumMod val="76000"/>
                    <a:lumOff val="24000"/>
                  </a:schemeClr>
                </a:solidFill>
              </a:rPr>
              <a:t>Requires accurate feedback</a:t>
            </a:r>
          </a:p>
        </p:txBody>
      </p:sp>
      <p:sp>
        <p:nvSpPr>
          <p:cNvPr id="7" name="TextBox 1">
            <a:extLst>
              <a:ext uri="{FF2B5EF4-FFF2-40B4-BE49-F238E27FC236}">
                <a16:creationId xmlns:a16="http://schemas.microsoft.com/office/drawing/2014/main" id="{987D23D8-B8B0-84A6-FE2E-81F75DEFD4A0}"/>
              </a:ext>
            </a:extLst>
          </p:cNvPr>
          <p:cNvSpPr txBox="1"/>
          <p:nvPr/>
        </p:nvSpPr>
        <p:spPr>
          <a:xfrm>
            <a:off x="1453077" y="4575299"/>
            <a:ext cx="2139207" cy="203132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Benefits</a:t>
            </a:r>
          </a:p>
          <a:p>
            <a:r>
              <a:rPr lang="en-US">
                <a:solidFill>
                  <a:schemeClr val="tx1">
                    <a:lumMod val="76000"/>
                    <a:lumOff val="24000"/>
                  </a:schemeClr>
                </a:solidFill>
              </a:rPr>
              <a:t>Cost effective</a:t>
            </a:r>
          </a:p>
          <a:p>
            <a:r>
              <a:rPr lang="en-US">
                <a:solidFill>
                  <a:schemeClr val="tx1">
                    <a:lumMod val="76000"/>
                    <a:lumOff val="24000"/>
                  </a:schemeClr>
                </a:solidFill>
              </a:rPr>
              <a:t>High accuracy</a:t>
            </a:r>
          </a:p>
          <a:p>
            <a:r>
              <a:rPr lang="en-US">
                <a:solidFill>
                  <a:schemeClr val="tx1">
                    <a:lumMod val="76000"/>
                    <a:lumOff val="24000"/>
                  </a:schemeClr>
                </a:solidFill>
              </a:rPr>
              <a:t>Robust</a:t>
            </a:r>
          </a:p>
          <a:p>
            <a:r>
              <a:rPr lang="en-US">
                <a:solidFill>
                  <a:schemeClr val="tx1">
                    <a:lumMod val="76000"/>
                    <a:lumOff val="24000"/>
                  </a:schemeClr>
                </a:solidFill>
              </a:rPr>
              <a:t>Easy to construct</a:t>
            </a:r>
          </a:p>
          <a:p>
            <a:r>
              <a:rPr lang="en-US">
                <a:solidFill>
                  <a:schemeClr val="tx1">
                    <a:lumMod val="76000"/>
                    <a:lumOff val="24000"/>
                  </a:schemeClr>
                </a:solidFill>
              </a:rPr>
              <a:t>Error correction</a:t>
            </a:r>
          </a:p>
          <a:p>
            <a:r>
              <a:rPr lang="en-US">
                <a:solidFill>
                  <a:schemeClr val="tx1">
                    <a:lumMod val="76000"/>
                    <a:lumOff val="24000"/>
                  </a:schemeClr>
                </a:solidFill>
              </a:rPr>
              <a:t>Real time response</a:t>
            </a:r>
          </a:p>
        </p:txBody>
      </p:sp>
      <p:sp>
        <p:nvSpPr>
          <p:cNvPr id="9" name="TextBox 8">
            <a:extLst>
              <a:ext uri="{FF2B5EF4-FFF2-40B4-BE49-F238E27FC236}">
                <a16:creationId xmlns:a16="http://schemas.microsoft.com/office/drawing/2014/main" id="{AC44BC3D-4B30-DDEC-188D-548F7066524F}"/>
              </a:ext>
            </a:extLst>
          </p:cNvPr>
          <p:cNvSpPr txBox="1"/>
          <p:nvPr/>
        </p:nvSpPr>
        <p:spPr>
          <a:xfrm>
            <a:off x="10246591" y="4354286"/>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60</a:t>
            </a:r>
          </a:p>
        </p:txBody>
      </p:sp>
      <p:sp>
        <p:nvSpPr>
          <p:cNvPr id="3" name="TextBox 2">
            <a:extLst>
              <a:ext uri="{FF2B5EF4-FFF2-40B4-BE49-F238E27FC236}">
                <a16:creationId xmlns:a16="http://schemas.microsoft.com/office/drawing/2014/main" id="{784A9F42-7B67-FE7F-E3D5-B25F76E1D928}"/>
              </a:ext>
            </a:extLst>
          </p:cNvPr>
          <p:cNvSpPr txBox="1"/>
          <p:nvPr/>
        </p:nvSpPr>
        <p:spPr>
          <a:xfrm>
            <a:off x="4215739" y="2414648"/>
            <a:ext cx="36615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P</a:t>
            </a:r>
          </a:p>
        </p:txBody>
      </p:sp>
      <p:sp>
        <p:nvSpPr>
          <p:cNvPr id="10" name="TextBox 9">
            <a:extLst>
              <a:ext uri="{FF2B5EF4-FFF2-40B4-BE49-F238E27FC236}">
                <a16:creationId xmlns:a16="http://schemas.microsoft.com/office/drawing/2014/main" id="{BC97D46D-564C-138F-BADD-7B958C53C7F1}"/>
              </a:ext>
            </a:extLst>
          </p:cNvPr>
          <p:cNvSpPr txBox="1"/>
          <p:nvPr/>
        </p:nvSpPr>
        <p:spPr>
          <a:xfrm>
            <a:off x="4482933" y="1365661"/>
            <a:ext cx="36615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I</a:t>
            </a:r>
          </a:p>
        </p:txBody>
      </p:sp>
      <p:sp>
        <p:nvSpPr>
          <p:cNvPr id="12" name="TextBox 11">
            <a:extLst>
              <a:ext uri="{FF2B5EF4-FFF2-40B4-BE49-F238E27FC236}">
                <a16:creationId xmlns:a16="http://schemas.microsoft.com/office/drawing/2014/main" id="{34FA47AE-B09D-7E6A-FF88-57189FCD206D}"/>
              </a:ext>
            </a:extLst>
          </p:cNvPr>
          <p:cNvSpPr txBox="1"/>
          <p:nvPr/>
        </p:nvSpPr>
        <p:spPr>
          <a:xfrm>
            <a:off x="4482933" y="3433946"/>
            <a:ext cx="36615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D</a:t>
            </a:r>
          </a:p>
        </p:txBody>
      </p:sp>
    </p:spTree>
    <p:extLst>
      <p:ext uri="{BB962C8B-B14F-4D97-AF65-F5344CB8AC3E}">
        <p14:creationId xmlns:p14="http://schemas.microsoft.com/office/powerpoint/2010/main" val="9245821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F81642E4-2C68-219E-8CFF-DC2F39A65C03}"/>
              </a:ext>
            </a:extLst>
          </p:cNvPr>
          <p:cNvSpPr/>
          <p:nvPr/>
        </p:nvSpPr>
        <p:spPr>
          <a:xfrm>
            <a:off x="-112889" y="1001888"/>
            <a:ext cx="12304888"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443ED3-00C6-4896-577C-FE6DCE4187BA}"/>
              </a:ext>
            </a:extLst>
          </p:cNvPr>
          <p:cNvSpPr>
            <a:spLocks noGrp="1"/>
          </p:cNvSpPr>
          <p:nvPr>
            <p:ph type="title"/>
          </p:nvPr>
        </p:nvSpPr>
        <p:spPr>
          <a:xfrm>
            <a:off x="98335" y="100100"/>
            <a:ext cx="12010425" cy="911570"/>
          </a:xfrm>
        </p:spPr>
        <p:txBody>
          <a:bodyPr>
            <a:normAutofit/>
          </a:bodyPr>
          <a:lstStyle/>
          <a:p>
            <a:r>
              <a:rPr lang="en-US" sz="4000"/>
              <a:t>Actuation Methods &amp; FEEDBACK</a:t>
            </a:r>
          </a:p>
        </p:txBody>
      </p:sp>
      <p:sp>
        <p:nvSpPr>
          <p:cNvPr id="3" name="TextBox 2">
            <a:extLst>
              <a:ext uri="{FF2B5EF4-FFF2-40B4-BE49-F238E27FC236}">
                <a16:creationId xmlns:a16="http://schemas.microsoft.com/office/drawing/2014/main" id="{D66B5B04-C40E-CFDC-736A-CC56C08550DC}"/>
              </a:ext>
            </a:extLst>
          </p:cNvPr>
          <p:cNvSpPr txBox="1"/>
          <p:nvPr/>
        </p:nvSpPr>
        <p:spPr>
          <a:xfrm>
            <a:off x="2711089" y="1475954"/>
            <a:ext cx="2743200"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Franklin Gothic Medium"/>
                <a:cs typeface="Segoe UI"/>
              </a:rPr>
              <a:t>Feedback loops​</a:t>
            </a:r>
          </a:p>
          <a:p>
            <a:r>
              <a:rPr lang="en-US" sz="1600">
                <a:latin typeface="Franklin Gothic Medium"/>
                <a:cs typeface="Segoe UI"/>
              </a:rPr>
              <a:t>​</a:t>
            </a:r>
          </a:p>
          <a:p>
            <a:r>
              <a:rPr lang="en-US" sz="1600">
                <a:latin typeface="Franklin Gothic Medium"/>
                <a:cs typeface="Segoe UI"/>
              </a:rPr>
              <a:t>What is the purpose of a feedback loop?​</a:t>
            </a:r>
          </a:p>
          <a:p>
            <a:r>
              <a:rPr lang="en-US" sz="1600">
                <a:latin typeface="Franklin Gothic Medium"/>
                <a:cs typeface="Segoe UI"/>
              </a:rPr>
              <a:t>​</a:t>
            </a:r>
          </a:p>
          <a:p>
            <a:r>
              <a:rPr lang="en-US" sz="1600">
                <a:latin typeface="Franklin Gothic Medium"/>
                <a:cs typeface="Segoe UI"/>
              </a:rPr>
              <a:t>Internal motor sensors​</a:t>
            </a:r>
          </a:p>
          <a:p>
            <a:r>
              <a:rPr lang="en-US" sz="1600">
                <a:latin typeface="Franklin Gothic Medium"/>
                <a:cs typeface="Segoe UI"/>
              </a:rPr>
              <a:t>​</a:t>
            </a:r>
          </a:p>
          <a:p>
            <a:r>
              <a:rPr lang="en-US" sz="1600">
                <a:latin typeface="Franklin Gothic Medium"/>
                <a:cs typeface="Segoe UI"/>
              </a:rPr>
              <a:t>Potentiometer​</a:t>
            </a:r>
          </a:p>
        </p:txBody>
      </p:sp>
      <p:sp>
        <p:nvSpPr>
          <p:cNvPr id="10" name="TextBox 9">
            <a:extLst>
              <a:ext uri="{FF2B5EF4-FFF2-40B4-BE49-F238E27FC236}">
                <a16:creationId xmlns:a16="http://schemas.microsoft.com/office/drawing/2014/main" id="{389F7C56-757D-3C1C-502B-AD0325B6C34F}"/>
              </a:ext>
            </a:extLst>
          </p:cNvPr>
          <p:cNvSpPr txBox="1"/>
          <p:nvPr/>
        </p:nvSpPr>
        <p:spPr>
          <a:xfrm>
            <a:off x="97970" y="1476827"/>
            <a:ext cx="2743200"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Franklin Gothic Medium"/>
                <a:cs typeface="Segoe UI"/>
              </a:rPr>
              <a:t>Linear actuators</a:t>
            </a:r>
          </a:p>
          <a:p>
            <a:r>
              <a:rPr lang="en-US" sz="1600">
                <a:latin typeface="Franklin Gothic Medium"/>
                <a:cs typeface="Segoe UI"/>
              </a:rPr>
              <a:t>​</a:t>
            </a:r>
          </a:p>
          <a:p>
            <a:r>
              <a:rPr lang="en-US" sz="1600">
                <a:latin typeface="Franklin Gothic Medium"/>
                <a:cs typeface="Segoe UI"/>
              </a:rPr>
              <a:t>Actuator specification</a:t>
            </a:r>
          </a:p>
          <a:p>
            <a:r>
              <a:rPr lang="en-US" sz="1600">
                <a:latin typeface="Franklin Gothic Medium"/>
                <a:cs typeface="Segoe UI"/>
              </a:rPr>
              <a:t>​</a:t>
            </a:r>
          </a:p>
          <a:p>
            <a:r>
              <a:rPr lang="en-US" sz="1600">
                <a:latin typeface="Franklin Gothic Medium"/>
                <a:cs typeface="Segoe UI"/>
              </a:rPr>
              <a:t>Safety factor</a:t>
            </a:r>
          </a:p>
          <a:p>
            <a:r>
              <a:rPr lang="en-US" sz="1600">
                <a:latin typeface="Franklin Gothic Medium"/>
                <a:cs typeface="Segoe UI"/>
              </a:rPr>
              <a:t>​</a:t>
            </a:r>
          </a:p>
          <a:p>
            <a:r>
              <a:rPr lang="en-US" sz="1600">
                <a:latin typeface="Franklin Gothic Medium"/>
                <a:cs typeface="Segoe UI"/>
              </a:rPr>
              <a:t>Sacrifices </a:t>
            </a:r>
          </a:p>
          <a:p>
            <a:r>
              <a:rPr lang="en-US" sz="1600">
                <a:latin typeface="Franklin Gothic Medium"/>
                <a:cs typeface="Segoe UI"/>
              </a:rPr>
              <a:t>​</a:t>
            </a:r>
          </a:p>
          <a:p>
            <a:r>
              <a:rPr lang="en-US" sz="1600">
                <a:latin typeface="Franklin Gothic Medium"/>
                <a:cs typeface="Segoe UI"/>
              </a:rPr>
              <a:t>Ingress Protection Rating</a:t>
            </a:r>
          </a:p>
          <a:p>
            <a:r>
              <a:rPr lang="en-US">
                <a:latin typeface="Franklin Gothic Medium"/>
                <a:cs typeface="Segoe UI"/>
              </a:rPr>
              <a:t>​</a:t>
            </a:r>
          </a:p>
          <a:p>
            <a:endParaRPr lang="en-US">
              <a:latin typeface="Franklin Gothic Medium"/>
              <a:cs typeface="Segoe UI"/>
            </a:endParaRPr>
          </a:p>
        </p:txBody>
      </p:sp>
      <p:pic>
        <p:nvPicPr>
          <p:cNvPr id="11" name="Picture 10" descr="A triangle with a red triangle&#10;&#10;Description automatically generated">
            <a:extLst>
              <a:ext uri="{FF2B5EF4-FFF2-40B4-BE49-F238E27FC236}">
                <a16:creationId xmlns:a16="http://schemas.microsoft.com/office/drawing/2014/main" id="{1F903089-E8C7-5BBD-4A99-4ABDA772E8EF}"/>
              </a:ext>
            </a:extLst>
          </p:cNvPr>
          <p:cNvPicPr>
            <a:picLocks noChangeAspect="1"/>
          </p:cNvPicPr>
          <p:nvPr/>
        </p:nvPicPr>
        <p:blipFill>
          <a:blip r:embed="rId2"/>
          <a:stretch>
            <a:fillRect/>
          </a:stretch>
        </p:blipFill>
        <p:spPr>
          <a:xfrm>
            <a:off x="2201129" y="4156197"/>
            <a:ext cx="3586388" cy="1850117"/>
          </a:xfrm>
          <a:prstGeom prst="rect">
            <a:avLst/>
          </a:prstGeom>
        </p:spPr>
      </p:pic>
      <p:sp>
        <p:nvSpPr>
          <p:cNvPr id="13" name="TextBox 12">
            <a:extLst>
              <a:ext uri="{FF2B5EF4-FFF2-40B4-BE49-F238E27FC236}">
                <a16:creationId xmlns:a16="http://schemas.microsoft.com/office/drawing/2014/main" id="{940880A9-5E67-0532-ADD8-DEAF01946CD4}"/>
              </a:ext>
            </a:extLst>
          </p:cNvPr>
          <p:cNvSpPr txBox="1"/>
          <p:nvPr/>
        </p:nvSpPr>
        <p:spPr>
          <a:xfrm>
            <a:off x="5563261" y="1481046"/>
            <a:ext cx="2849250"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a:t>Specification:</a:t>
            </a:r>
          </a:p>
          <a:p>
            <a:endParaRPr lang="en-US" sz="1600"/>
          </a:p>
          <a:p>
            <a:r>
              <a:rPr lang="en-US" sz="1600"/>
              <a:t>Max load inc. SF – 820N</a:t>
            </a:r>
          </a:p>
          <a:p>
            <a:endParaRPr lang="en-US" sz="1600"/>
          </a:p>
          <a:p>
            <a:r>
              <a:rPr lang="en-US" sz="1600"/>
              <a:t>Max stroke – 65mm</a:t>
            </a:r>
          </a:p>
          <a:p>
            <a:endParaRPr lang="en-US" sz="1600"/>
          </a:p>
          <a:p>
            <a:r>
              <a:rPr lang="en-US" sz="1600"/>
              <a:t>Minimum velocity – 0.13m/s</a:t>
            </a:r>
          </a:p>
          <a:p>
            <a:endParaRPr lang="en-US" sz="1600"/>
          </a:p>
        </p:txBody>
      </p:sp>
      <p:sp>
        <p:nvSpPr>
          <p:cNvPr id="16" name="TextBox 15">
            <a:extLst>
              <a:ext uri="{FF2B5EF4-FFF2-40B4-BE49-F238E27FC236}">
                <a16:creationId xmlns:a16="http://schemas.microsoft.com/office/drawing/2014/main" id="{C91B4295-EF4F-9F14-027A-C935B64D8D43}"/>
              </a:ext>
            </a:extLst>
          </p:cNvPr>
          <p:cNvSpPr txBox="1"/>
          <p:nvPr/>
        </p:nvSpPr>
        <p:spPr>
          <a:xfrm>
            <a:off x="1465449" y="6350000"/>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62</a:t>
            </a:r>
          </a:p>
        </p:txBody>
      </p:sp>
      <p:pic>
        <p:nvPicPr>
          <p:cNvPr id="23" name="Picture 22">
            <a:extLst>
              <a:ext uri="{FF2B5EF4-FFF2-40B4-BE49-F238E27FC236}">
                <a16:creationId xmlns:a16="http://schemas.microsoft.com/office/drawing/2014/main" id="{B63B99C0-BB88-021A-BE0B-7B2425B8C3A4}"/>
              </a:ext>
            </a:extLst>
          </p:cNvPr>
          <p:cNvPicPr>
            <a:picLocks noChangeAspect="1"/>
          </p:cNvPicPr>
          <p:nvPr/>
        </p:nvPicPr>
        <p:blipFill>
          <a:blip r:embed="rId3"/>
          <a:stretch>
            <a:fillRect/>
          </a:stretch>
        </p:blipFill>
        <p:spPr>
          <a:xfrm>
            <a:off x="6794938" y="4053453"/>
            <a:ext cx="4040831" cy="1949043"/>
          </a:xfrm>
          <a:prstGeom prst="rect">
            <a:avLst/>
          </a:prstGeom>
        </p:spPr>
      </p:pic>
      <p:sp>
        <p:nvSpPr>
          <p:cNvPr id="24" name="TextBox 23">
            <a:extLst>
              <a:ext uri="{FF2B5EF4-FFF2-40B4-BE49-F238E27FC236}">
                <a16:creationId xmlns:a16="http://schemas.microsoft.com/office/drawing/2014/main" id="{81D4F0AA-9789-C8A7-FD1F-407B8EAA3A1B}"/>
              </a:ext>
            </a:extLst>
          </p:cNvPr>
          <p:cNvSpPr txBox="1"/>
          <p:nvPr/>
        </p:nvSpPr>
        <p:spPr>
          <a:xfrm>
            <a:off x="7634019" y="6349999"/>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63</a:t>
            </a:r>
          </a:p>
        </p:txBody>
      </p:sp>
      <p:pic>
        <p:nvPicPr>
          <p:cNvPr id="5" name="Picture 4" descr="A black and white image of a rectangle and a blue rectangle&#10;&#10;Description automatically generated">
            <a:extLst>
              <a:ext uri="{FF2B5EF4-FFF2-40B4-BE49-F238E27FC236}">
                <a16:creationId xmlns:a16="http://schemas.microsoft.com/office/drawing/2014/main" id="{9B2E280B-E9EF-60BC-B6AD-E3B89918E333}"/>
              </a:ext>
            </a:extLst>
          </p:cNvPr>
          <p:cNvPicPr>
            <a:picLocks noChangeAspect="1"/>
          </p:cNvPicPr>
          <p:nvPr/>
        </p:nvPicPr>
        <p:blipFill>
          <a:blip r:embed="rId4"/>
          <a:stretch>
            <a:fillRect/>
          </a:stretch>
        </p:blipFill>
        <p:spPr>
          <a:xfrm>
            <a:off x="8407401" y="1349828"/>
            <a:ext cx="3568699" cy="1092199"/>
          </a:xfrm>
          <a:prstGeom prst="rect">
            <a:avLst/>
          </a:prstGeom>
        </p:spPr>
      </p:pic>
      <p:sp>
        <p:nvSpPr>
          <p:cNvPr id="6" name="TextBox 5">
            <a:extLst>
              <a:ext uri="{FF2B5EF4-FFF2-40B4-BE49-F238E27FC236}">
                <a16:creationId xmlns:a16="http://schemas.microsoft.com/office/drawing/2014/main" id="{92AC1F7C-805D-01E1-2345-2E6C680368BC}"/>
              </a:ext>
            </a:extLst>
          </p:cNvPr>
          <p:cNvSpPr txBox="1"/>
          <p:nvPr/>
        </p:nvSpPr>
        <p:spPr>
          <a:xfrm>
            <a:off x="9984066" y="2439886"/>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i="1">
                <a:latin typeface="Arial"/>
                <a:cs typeface="Arial"/>
              </a:rPr>
              <a:t>Figure 61</a:t>
            </a:r>
          </a:p>
        </p:txBody>
      </p:sp>
    </p:spTree>
    <p:extLst>
      <p:ext uri="{BB962C8B-B14F-4D97-AF65-F5344CB8AC3E}">
        <p14:creationId xmlns:p14="http://schemas.microsoft.com/office/powerpoint/2010/main" val="24432340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5116F1C-3E2B-EE9A-6459-E4650E105BEE}"/>
              </a:ext>
            </a:extLst>
          </p:cNvPr>
          <p:cNvSpPr/>
          <p:nvPr/>
        </p:nvSpPr>
        <p:spPr>
          <a:xfrm>
            <a:off x="-2600" y="1041993"/>
            <a:ext cx="12304888"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8999FF-9377-E31A-FB08-B887297D4C2D}"/>
              </a:ext>
            </a:extLst>
          </p:cNvPr>
          <p:cNvSpPr>
            <a:spLocks noGrp="1"/>
          </p:cNvSpPr>
          <p:nvPr>
            <p:ph type="title"/>
          </p:nvPr>
        </p:nvSpPr>
        <p:spPr>
          <a:xfrm>
            <a:off x="128891" y="-326257"/>
            <a:ext cx="10268712" cy="1700784"/>
          </a:xfrm>
        </p:spPr>
        <p:txBody>
          <a:bodyPr>
            <a:normAutofit/>
          </a:bodyPr>
          <a:lstStyle/>
          <a:p>
            <a:r>
              <a:rPr lang="en-US" sz="4000"/>
              <a:t>Next steps</a:t>
            </a:r>
          </a:p>
        </p:txBody>
      </p:sp>
      <p:sp>
        <p:nvSpPr>
          <p:cNvPr id="4" name="Content Placeholder 2">
            <a:extLst>
              <a:ext uri="{FF2B5EF4-FFF2-40B4-BE49-F238E27FC236}">
                <a16:creationId xmlns:a16="http://schemas.microsoft.com/office/drawing/2014/main" id="{86B7E75D-B99D-5B3C-791E-24187EB33BD1}"/>
              </a:ext>
            </a:extLst>
          </p:cNvPr>
          <p:cNvSpPr>
            <a:spLocks noGrp="1"/>
          </p:cNvSpPr>
          <p:nvPr/>
        </p:nvSpPr>
        <p:spPr>
          <a:xfrm>
            <a:off x="618155" y="1842707"/>
            <a:ext cx="10814133" cy="4239181"/>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Integrate a system like MoTec onto the Morgan so more sensors can be added into the control system</a:t>
            </a:r>
          </a:p>
          <a:p>
            <a:endParaRPr lang="en-GB"/>
          </a:p>
          <a:p>
            <a:r>
              <a:rPr lang="en-GB"/>
              <a:t>Define a range of angles of attack</a:t>
            </a:r>
          </a:p>
          <a:p>
            <a:pPr marL="0" indent="0">
              <a:buNone/>
            </a:pPr>
            <a:endParaRPr lang="en-GB"/>
          </a:p>
          <a:p>
            <a:r>
              <a:rPr lang="en-GB"/>
              <a:t>Define reaction time and minimum velocity of the system</a:t>
            </a:r>
          </a:p>
          <a:p>
            <a:pPr marL="0" indent="0">
              <a:buNone/>
            </a:pPr>
            <a:endParaRPr lang="en-GB"/>
          </a:p>
          <a:p>
            <a:r>
              <a:rPr lang="en-GB"/>
              <a:t>Create a model to integrate actuators</a:t>
            </a:r>
          </a:p>
          <a:p>
            <a:pPr marL="0" indent="0">
              <a:buNone/>
            </a:pPr>
            <a:endParaRPr lang="en-GB"/>
          </a:p>
          <a:p>
            <a:r>
              <a:rPr lang="en-GB"/>
              <a:t>Integrate the system into VI Grade software</a:t>
            </a:r>
          </a:p>
          <a:p>
            <a:endParaRPr lang="en-GB"/>
          </a:p>
          <a:p>
            <a:endParaRPr lang="en-GB"/>
          </a:p>
          <a:p>
            <a:pPr marL="0" indent="0">
              <a:buNone/>
            </a:pPr>
            <a:endParaRPr lang="en-GB"/>
          </a:p>
        </p:txBody>
      </p:sp>
    </p:spTree>
    <p:extLst>
      <p:ext uri="{BB962C8B-B14F-4D97-AF65-F5344CB8AC3E}">
        <p14:creationId xmlns:p14="http://schemas.microsoft.com/office/powerpoint/2010/main" val="9135223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50F0-9B98-EA15-28E1-C576BAB03A4A}"/>
              </a:ext>
            </a:extLst>
          </p:cNvPr>
          <p:cNvSpPr>
            <a:spLocks noGrp="1"/>
          </p:cNvSpPr>
          <p:nvPr>
            <p:ph type="ctrTitle"/>
          </p:nvPr>
        </p:nvSpPr>
        <p:spPr>
          <a:xfrm>
            <a:off x="-363353" y="1081238"/>
            <a:ext cx="13116185" cy="1942531"/>
          </a:xfrm>
        </p:spPr>
        <p:txBody>
          <a:bodyPr>
            <a:normAutofit/>
          </a:bodyPr>
          <a:lstStyle/>
          <a:p>
            <a:r>
              <a:rPr lang="en-US" sz="7200"/>
              <a:t>Thank you for listening</a:t>
            </a:r>
          </a:p>
        </p:txBody>
      </p:sp>
      <p:sp>
        <p:nvSpPr>
          <p:cNvPr id="4" name="TextBox 3">
            <a:extLst>
              <a:ext uri="{FF2B5EF4-FFF2-40B4-BE49-F238E27FC236}">
                <a16:creationId xmlns:a16="http://schemas.microsoft.com/office/drawing/2014/main" id="{1DB6E615-A9E8-56CB-6D32-081122BF3A17}"/>
              </a:ext>
            </a:extLst>
          </p:cNvPr>
          <p:cNvSpPr txBox="1"/>
          <p:nvPr/>
        </p:nvSpPr>
        <p:spPr>
          <a:xfrm>
            <a:off x="3605833" y="3016493"/>
            <a:ext cx="498763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a:t>Questions?</a:t>
            </a:r>
          </a:p>
        </p:txBody>
      </p:sp>
    </p:spTree>
    <p:extLst>
      <p:ext uri="{BB962C8B-B14F-4D97-AF65-F5344CB8AC3E}">
        <p14:creationId xmlns:p14="http://schemas.microsoft.com/office/powerpoint/2010/main" val="14513357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001B2-AE2B-DD68-00D1-F2D77543142C}"/>
              </a:ext>
            </a:extLst>
          </p:cNvPr>
          <p:cNvSpPr>
            <a:spLocks noGrp="1"/>
          </p:cNvSpPr>
          <p:nvPr>
            <p:ph type="title"/>
          </p:nvPr>
        </p:nvSpPr>
        <p:spPr>
          <a:xfrm>
            <a:off x="159578" y="-335459"/>
            <a:ext cx="10268712" cy="1700784"/>
          </a:xfrm>
        </p:spPr>
        <p:txBody>
          <a:bodyPr>
            <a:normAutofit/>
          </a:bodyPr>
          <a:lstStyle/>
          <a:p>
            <a:r>
              <a:rPr lang="en-US" sz="4000"/>
              <a:t>Table of Figures</a:t>
            </a:r>
          </a:p>
        </p:txBody>
      </p:sp>
      <p:sp>
        <p:nvSpPr>
          <p:cNvPr id="5" name="Rectangle 4">
            <a:extLst>
              <a:ext uri="{FF2B5EF4-FFF2-40B4-BE49-F238E27FC236}">
                <a16:creationId xmlns:a16="http://schemas.microsoft.com/office/drawing/2014/main" id="{B11FCB86-80C7-5396-2EED-F12A3902B3F7}"/>
              </a:ext>
            </a:extLst>
          </p:cNvPr>
          <p:cNvSpPr/>
          <p:nvPr/>
        </p:nvSpPr>
        <p:spPr>
          <a:xfrm>
            <a:off x="-2721" y="1001888"/>
            <a:ext cx="12194720"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D6D11C02-D554-C6CF-4927-87061D75DCF4}"/>
              </a:ext>
            </a:extLst>
          </p:cNvPr>
          <p:cNvPicPr>
            <a:picLocks noChangeAspect="1"/>
          </p:cNvPicPr>
          <p:nvPr/>
        </p:nvPicPr>
        <p:blipFill>
          <a:blip r:embed="rId2"/>
          <a:stretch>
            <a:fillRect/>
          </a:stretch>
        </p:blipFill>
        <p:spPr>
          <a:xfrm>
            <a:off x="11044868" y="4913237"/>
            <a:ext cx="990600" cy="1438275"/>
          </a:xfrm>
          <a:prstGeom prst="rect">
            <a:avLst/>
          </a:prstGeom>
        </p:spPr>
      </p:pic>
      <p:pic>
        <p:nvPicPr>
          <p:cNvPr id="7" name="Picture 6" descr="A screenshot of a computer screen&#10;&#10;Description automatically generated">
            <a:extLst>
              <a:ext uri="{FF2B5EF4-FFF2-40B4-BE49-F238E27FC236}">
                <a16:creationId xmlns:a16="http://schemas.microsoft.com/office/drawing/2014/main" id="{98E2CD2A-06D6-93F5-D681-DDCA9AE2FCC9}"/>
              </a:ext>
            </a:extLst>
          </p:cNvPr>
          <p:cNvPicPr>
            <a:picLocks noChangeAspect="1"/>
          </p:cNvPicPr>
          <p:nvPr/>
        </p:nvPicPr>
        <p:blipFill>
          <a:blip r:embed="rId3"/>
          <a:stretch>
            <a:fillRect/>
          </a:stretch>
        </p:blipFill>
        <p:spPr>
          <a:xfrm>
            <a:off x="162143" y="1142082"/>
            <a:ext cx="4128364" cy="5133860"/>
          </a:xfrm>
          <a:prstGeom prst="rect">
            <a:avLst/>
          </a:prstGeom>
        </p:spPr>
      </p:pic>
      <p:pic>
        <p:nvPicPr>
          <p:cNvPr id="9" name="Picture 8" descr="A screen shot of a computer&#10;&#10;Description automatically generated">
            <a:extLst>
              <a:ext uri="{FF2B5EF4-FFF2-40B4-BE49-F238E27FC236}">
                <a16:creationId xmlns:a16="http://schemas.microsoft.com/office/drawing/2014/main" id="{B746495B-D447-B70E-401E-B9C850A649B0}"/>
              </a:ext>
            </a:extLst>
          </p:cNvPr>
          <p:cNvPicPr>
            <a:picLocks noChangeAspect="1"/>
          </p:cNvPicPr>
          <p:nvPr/>
        </p:nvPicPr>
        <p:blipFill>
          <a:blip r:embed="rId4"/>
          <a:stretch>
            <a:fillRect/>
          </a:stretch>
        </p:blipFill>
        <p:spPr>
          <a:xfrm>
            <a:off x="4279725" y="1142082"/>
            <a:ext cx="4660789" cy="5133860"/>
          </a:xfrm>
          <a:prstGeom prst="rect">
            <a:avLst/>
          </a:prstGeom>
        </p:spPr>
      </p:pic>
      <p:pic>
        <p:nvPicPr>
          <p:cNvPr id="10" name="Picture 9" descr="A table of tables with different colored text&#10;&#10;Description automatically generated">
            <a:extLst>
              <a:ext uri="{FF2B5EF4-FFF2-40B4-BE49-F238E27FC236}">
                <a16:creationId xmlns:a16="http://schemas.microsoft.com/office/drawing/2014/main" id="{DFE03A3B-F3AE-B760-CBEA-026CC925FE1C}"/>
              </a:ext>
            </a:extLst>
          </p:cNvPr>
          <p:cNvPicPr>
            <a:picLocks noChangeAspect="1"/>
          </p:cNvPicPr>
          <p:nvPr/>
        </p:nvPicPr>
        <p:blipFill>
          <a:blip r:embed="rId5"/>
          <a:stretch>
            <a:fillRect/>
          </a:stretch>
        </p:blipFill>
        <p:spPr>
          <a:xfrm>
            <a:off x="9023962" y="1143689"/>
            <a:ext cx="3086100" cy="1485900"/>
          </a:xfrm>
          <a:prstGeom prst="rect">
            <a:avLst/>
          </a:prstGeom>
        </p:spPr>
      </p:pic>
    </p:spTree>
    <p:extLst>
      <p:ext uri="{BB962C8B-B14F-4D97-AF65-F5344CB8AC3E}">
        <p14:creationId xmlns:p14="http://schemas.microsoft.com/office/powerpoint/2010/main" val="4177527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45B6200-07C9-5DBF-E4E2-6BF464386412}"/>
              </a:ext>
            </a:extLst>
          </p:cNvPr>
          <p:cNvSpPr/>
          <p:nvPr/>
        </p:nvSpPr>
        <p:spPr>
          <a:xfrm>
            <a:off x="-2721" y="1011068"/>
            <a:ext cx="12194720" cy="133137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0A81FD-85EF-A2DC-CE97-3CB81EEE0C06}"/>
              </a:ext>
            </a:extLst>
          </p:cNvPr>
          <p:cNvSpPr>
            <a:spLocks noGrp="1"/>
          </p:cNvSpPr>
          <p:nvPr>
            <p:ph type="title"/>
          </p:nvPr>
        </p:nvSpPr>
        <p:spPr>
          <a:xfrm>
            <a:off x="113453" y="-373631"/>
            <a:ext cx="10268712" cy="1700784"/>
          </a:xfrm>
        </p:spPr>
        <p:txBody>
          <a:bodyPr>
            <a:normAutofit/>
          </a:bodyPr>
          <a:lstStyle/>
          <a:p>
            <a:r>
              <a:rPr lang="en-US" sz="4400"/>
              <a:t>Bibliography</a:t>
            </a:r>
          </a:p>
        </p:txBody>
      </p:sp>
      <p:sp>
        <p:nvSpPr>
          <p:cNvPr id="3" name="Content Placeholder 2">
            <a:extLst>
              <a:ext uri="{FF2B5EF4-FFF2-40B4-BE49-F238E27FC236}">
                <a16:creationId xmlns:a16="http://schemas.microsoft.com/office/drawing/2014/main" id="{27389FF7-ADA8-5049-07E1-A01D67DE2A03}"/>
              </a:ext>
            </a:extLst>
          </p:cNvPr>
          <p:cNvSpPr>
            <a:spLocks noGrp="1"/>
          </p:cNvSpPr>
          <p:nvPr>
            <p:ph idx="1"/>
          </p:nvPr>
        </p:nvSpPr>
        <p:spPr>
          <a:xfrm>
            <a:off x="-112325" y="937125"/>
            <a:ext cx="12304776" cy="5661180"/>
          </a:xfrm>
        </p:spPr>
        <p:txBody>
          <a:bodyPr vert="horz" lIns="91440" tIns="45720" rIns="91440" bIns="45720" rtlCol="0" anchor="t">
            <a:noAutofit/>
          </a:bodyPr>
          <a:lstStyle/>
          <a:p>
            <a:pPr marL="285750" indent="-285750">
              <a:lnSpc>
                <a:spcPct val="90000"/>
              </a:lnSpc>
              <a:spcBef>
                <a:spcPts val="1000"/>
              </a:spcBef>
              <a:spcAft>
                <a:spcPts val="0"/>
              </a:spcAft>
              <a:buFont typeface="Arial"/>
              <a:buChar char="•"/>
            </a:pPr>
            <a:endParaRPr lang="en-US" sz="1200">
              <a:solidFill>
                <a:srgbClr val="000000"/>
              </a:solidFill>
              <a:latin typeface="Times New Roman"/>
              <a:cs typeface="Times New Roman"/>
            </a:endParaRPr>
          </a:p>
          <a:p>
            <a:pPr marL="285750" indent="-285750">
              <a:lnSpc>
                <a:spcPct val="90000"/>
              </a:lnSpc>
              <a:spcBef>
                <a:spcPts val="1000"/>
              </a:spcBef>
              <a:spcAft>
                <a:spcPts val="0"/>
              </a:spcAft>
              <a:buFont typeface="Arial"/>
              <a:buChar char="•"/>
            </a:pPr>
            <a:endParaRPr lang="en-US" sz="1200">
              <a:solidFill>
                <a:srgbClr val="000000"/>
              </a:solidFill>
              <a:latin typeface="Times New Roman"/>
              <a:cs typeface="Times New Roman"/>
            </a:endParaRPr>
          </a:p>
          <a:p>
            <a:pPr marL="285750" indent="-285750">
              <a:lnSpc>
                <a:spcPct val="90000"/>
              </a:lnSpc>
              <a:spcBef>
                <a:spcPts val="1000"/>
              </a:spcBef>
              <a:spcAft>
                <a:spcPts val="0"/>
              </a:spcAft>
              <a:buFont typeface="Arial"/>
              <a:buChar char="•"/>
            </a:pPr>
            <a:endParaRPr lang="en-US" sz="1200">
              <a:solidFill>
                <a:srgbClr val="000000"/>
              </a:solidFill>
              <a:latin typeface="Franklin Gothic Medium"/>
              <a:cs typeface="Arial"/>
            </a:endParaRPr>
          </a:p>
          <a:p>
            <a:pPr marL="457200" indent="-457200">
              <a:lnSpc>
                <a:spcPct val="100000"/>
              </a:lnSpc>
              <a:spcBef>
                <a:spcPts val="0"/>
              </a:spcBef>
              <a:spcAft>
                <a:spcPts val="0"/>
              </a:spcAft>
              <a:buFont typeface="Wingdings,Sans-Serif"/>
              <a:buChar char="§"/>
            </a:pPr>
            <a:endParaRPr lang="en-AU" sz="1400">
              <a:solidFill>
                <a:srgbClr val="3A3A3A"/>
              </a:solidFill>
              <a:latin typeface="Segoe UI"/>
              <a:cs typeface="Arial"/>
            </a:endParaRPr>
          </a:p>
          <a:p>
            <a:pPr marL="457200" indent="-457200">
              <a:lnSpc>
                <a:spcPct val="100000"/>
              </a:lnSpc>
              <a:spcBef>
                <a:spcPts val="0"/>
              </a:spcBef>
              <a:spcAft>
                <a:spcPts val="0"/>
              </a:spcAft>
              <a:buFont typeface="Wingdings,Sans-Serif"/>
              <a:buChar char="§"/>
            </a:pPr>
            <a:endParaRPr lang="en-AU" sz="1800">
              <a:solidFill>
                <a:srgbClr val="3A3A3A"/>
              </a:solidFill>
              <a:latin typeface="Arial"/>
              <a:cs typeface="Arial"/>
            </a:endParaRPr>
          </a:p>
          <a:p>
            <a:pPr marL="457200" indent="-457200">
              <a:lnSpc>
                <a:spcPct val="100000"/>
              </a:lnSpc>
              <a:spcBef>
                <a:spcPts val="0"/>
              </a:spcBef>
              <a:spcAft>
                <a:spcPts val="0"/>
              </a:spcAft>
              <a:buFont typeface="Wingdings,Sans-Serif"/>
              <a:buChar char="§"/>
            </a:pPr>
            <a:endParaRPr lang="en-AU" sz="1800">
              <a:latin typeface="Arial"/>
              <a:cs typeface="Arial"/>
            </a:endParaRPr>
          </a:p>
          <a:p>
            <a:pPr>
              <a:lnSpc>
                <a:spcPct val="100000"/>
              </a:lnSpc>
              <a:spcBef>
                <a:spcPts val="0"/>
              </a:spcBef>
              <a:spcAft>
                <a:spcPts val="0"/>
              </a:spcAft>
            </a:pPr>
            <a:endParaRPr lang="en-GB" sz="1800"/>
          </a:p>
          <a:p>
            <a:endParaRPr lang="en-US"/>
          </a:p>
        </p:txBody>
      </p:sp>
      <p:sp>
        <p:nvSpPr>
          <p:cNvPr id="5" name="TextBox 4">
            <a:extLst>
              <a:ext uri="{FF2B5EF4-FFF2-40B4-BE49-F238E27FC236}">
                <a16:creationId xmlns:a16="http://schemas.microsoft.com/office/drawing/2014/main" id="{7166D587-F6D4-0920-A09E-42ECBBCDD893}"/>
              </a:ext>
            </a:extLst>
          </p:cNvPr>
          <p:cNvSpPr txBox="1"/>
          <p:nvPr/>
        </p:nvSpPr>
        <p:spPr>
          <a:xfrm>
            <a:off x="324555" y="1086555"/>
            <a:ext cx="11260666"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1400" b="1">
                <a:ea typeface="+mn-lt"/>
                <a:cs typeface="+mn-lt"/>
              </a:rPr>
              <a:t>Ahmed, R.</a:t>
            </a:r>
            <a:r>
              <a:rPr lang="en-US" sz="1400">
                <a:ea typeface="+mn-lt"/>
                <a:cs typeface="+mn-lt"/>
              </a:rPr>
              <a:t> (2023). Aluminum Alloys Used in the Automotive Industry. [online] Metal Supermarkets. Available at: </a:t>
            </a:r>
            <a:r>
              <a:rPr lang="en-US" sz="1400">
                <a:ea typeface="+mn-lt"/>
                <a:cs typeface="+mn-lt"/>
                <a:hlinkClick r:id="rId2"/>
              </a:rPr>
              <a:t>https://www.metalsupermarkets.com/aluminum-alloys-used-in-the-automotive-industry/</a:t>
            </a:r>
            <a:r>
              <a:rPr lang="en-US" sz="1400">
                <a:ea typeface="+mn-lt"/>
                <a:cs typeface="+mn-lt"/>
              </a:rPr>
              <a:t> [Accessed 10 Nov. 2024].</a:t>
            </a:r>
            <a:endParaRPr lang="en-US" sz="1400"/>
          </a:p>
          <a:p>
            <a:pPr marL="285750" indent="-285750">
              <a:buFont typeface="Arial"/>
              <a:buChar char="•"/>
            </a:pPr>
            <a:r>
              <a:rPr lang="en-US" sz="1400" b="1" err="1">
                <a:ea typeface="+mn-lt"/>
                <a:cs typeface="+mn-lt"/>
              </a:rPr>
              <a:t>Alhosani</a:t>
            </a:r>
            <a:r>
              <a:rPr lang="en-US" sz="1400" b="1">
                <a:ea typeface="+mn-lt"/>
                <a:cs typeface="+mn-lt"/>
              </a:rPr>
              <a:t>, K.I., Al-</a:t>
            </a:r>
            <a:r>
              <a:rPr lang="en-US" sz="1400" b="1" err="1">
                <a:ea typeface="+mn-lt"/>
                <a:cs typeface="+mn-lt"/>
              </a:rPr>
              <a:t>Sumaiti</a:t>
            </a:r>
            <a:r>
              <a:rPr lang="en-US" sz="1400" b="1">
                <a:ea typeface="+mn-lt"/>
                <a:cs typeface="+mn-lt"/>
              </a:rPr>
              <a:t>, A. and Al-Ali, K.</a:t>
            </a:r>
            <a:r>
              <a:rPr lang="en-US" sz="1400">
                <a:ea typeface="+mn-lt"/>
                <a:cs typeface="+mn-lt"/>
              </a:rPr>
              <a:t> (2019) ‘Cascading Failure Analysis Based Early Design for a Complex Engineering System’, in </a:t>
            </a:r>
            <a:r>
              <a:rPr lang="en-US" sz="1400" i="1">
                <a:ea typeface="+mn-lt"/>
                <a:cs typeface="+mn-lt"/>
              </a:rPr>
              <a:t>2019 Advances in Science and Engineering Technology International Conferences (ASET)</a:t>
            </a:r>
            <a:r>
              <a:rPr lang="en-US" sz="1400">
                <a:ea typeface="+mn-lt"/>
                <a:cs typeface="+mn-lt"/>
              </a:rPr>
              <a:t>. IEEE, pp. 1–5. Available at: </a:t>
            </a:r>
            <a:r>
              <a:rPr lang="en-US" sz="1400">
                <a:ea typeface="+mn-lt"/>
                <a:cs typeface="+mn-lt"/>
                <a:hlinkClick r:id="rId3"/>
              </a:rPr>
              <a:t>https://doi.org/10.1109/ICASET.2019.8714370</a:t>
            </a:r>
            <a:r>
              <a:rPr lang="en-US" sz="1400">
                <a:ea typeface="+mn-lt"/>
                <a:cs typeface="+mn-lt"/>
              </a:rPr>
              <a:t>.</a:t>
            </a:r>
            <a:endParaRPr lang="en-US" sz="1400"/>
          </a:p>
          <a:p>
            <a:pPr marL="285750" indent="-285750">
              <a:buFont typeface="Arial"/>
              <a:buChar char="•"/>
            </a:pPr>
            <a:r>
              <a:rPr lang="en-US" sz="1400" b="1" err="1">
                <a:ea typeface="+mn-lt"/>
                <a:cs typeface="+mn-lt"/>
              </a:rPr>
              <a:t>Aluminium</a:t>
            </a:r>
            <a:r>
              <a:rPr lang="en-US" sz="1400" b="1">
                <a:ea typeface="+mn-lt"/>
                <a:cs typeface="+mn-lt"/>
              </a:rPr>
              <a:t> vs carbon fiber – comparison of materials</a:t>
            </a:r>
            <a:r>
              <a:rPr lang="en-US" sz="1400">
                <a:ea typeface="+mn-lt"/>
                <a:cs typeface="+mn-lt"/>
              </a:rPr>
              <a:t> (2020) </a:t>
            </a:r>
            <a:r>
              <a:rPr lang="en-US" sz="1400" err="1">
                <a:ea typeface="+mn-lt"/>
                <a:cs typeface="+mn-lt"/>
              </a:rPr>
              <a:t>DexCraft</a:t>
            </a:r>
            <a:r>
              <a:rPr lang="en-US" sz="1400">
                <a:ea typeface="+mn-lt"/>
                <a:cs typeface="+mn-lt"/>
              </a:rPr>
              <a:t>. Available at: </a:t>
            </a:r>
            <a:r>
              <a:rPr lang="en-US" sz="1400">
                <a:ea typeface="+mn-lt"/>
                <a:cs typeface="+mn-lt"/>
                <a:hlinkClick r:id="rId4"/>
              </a:rPr>
              <a:t>http://www.dexcraft.com/articles/carbon-fiber-composites/aluminium-vs-carbon-fiber-comparison-of-materials/</a:t>
            </a:r>
            <a:r>
              <a:rPr lang="en-US" sz="1400">
                <a:ea typeface="+mn-lt"/>
                <a:cs typeface="+mn-lt"/>
              </a:rPr>
              <a:t> (Accessed: 05 November 2024).</a:t>
            </a:r>
            <a:endParaRPr lang="en-US" sz="1400"/>
          </a:p>
          <a:p>
            <a:pPr marL="285750" indent="-285750">
              <a:buFont typeface="Arial"/>
              <a:buChar char="•"/>
            </a:pPr>
            <a:r>
              <a:rPr lang="en-US" sz="1400" b="1" err="1">
                <a:ea typeface="+mn-lt"/>
                <a:cs typeface="+mn-lt"/>
              </a:rPr>
              <a:t>A.Towler</a:t>
            </a:r>
            <a:r>
              <a:rPr lang="en-US" sz="1400">
                <a:ea typeface="+mn-lt"/>
                <a:cs typeface="+mn-lt"/>
              </a:rPr>
              <a:t> (11/02/2018). </a:t>
            </a:r>
            <a:r>
              <a:rPr lang="en-US" sz="1400" i="1">
                <a:ea typeface="+mn-lt"/>
                <a:cs typeface="+mn-lt"/>
              </a:rPr>
              <a:t>New McLaren Senna – design, specs and full details</a:t>
            </a:r>
            <a:r>
              <a:rPr lang="en-US" sz="1400">
                <a:ea typeface="+mn-lt"/>
                <a:cs typeface="+mn-lt"/>
              </a:rPr>
              <a:t>. [Online] Available at: </a:t>
            </a:r>
            <a:r>
              <a:rPr lang="en-US" sz="1400">
                <a:ea typeface="+mn-lt"/>
                <a:cs typeface="+mn-lt"/>
                <a:hlinkClick r:id="rId5"/>
              </a:rPr>
              <a:t>https://www.evo.co.uk/mclaren/20491/new-mclaren-senna-design-specs-and-full-details</a:t>
            </a:r>
            <a:r>
              <a:rPr lang="en-US" sz="1400">
                <a:ea typeface="+mn-lt"/>
                <a:cs typeface="+mn-lt"/>
              </a:rPr>
              <a:t>.</a:t>
            </a:r>
            <a:endParaRPr lang="en-US" sz="1400"/>
          </a:p>
          <a:p>
            <a:pPr marL="285750" indent="-285750">
              <a:buFont typeface="Arial"/>
              <a:buChar char="•"/>
            </a:pPr>
            <a:r>
              <a:rPr lang="en-US" sz="1400" b="1">
                <a:ea typeface="+mn-lt"/>
                <a:cs typeface="+mn-lt"/>
              </a:rPr>
              <a:t>Candence.</a:t>
            </a:r>
            <a:r>
              <a:rPr lang="en-US" sz="1400">
                <a:ea typeface="+mn-lt"/>
                <a:cs typeface="+mn-lt"/>
              </a:rPr>
              <a:t> 'Electromagnetic Actuators in Mechatronics'. [Online]. Available at: Electromagnetic Actuators in Mechatronics | System Analysis Blog | Cadence.</a:t>
            </a:r>
            <a:endParaRPr lang="en-US" sz="1400"/>
          </a:p>
          <a:p>
            <a:pPr marL="285750" indent="-285750">
              <a:buFont typeface="Arial"/>
              <a:buChar char="•"/>
            </a:pPr>
            <a:r>
              <a:rPr lang="en-US" sz="1400" b="1">
                <a:ea typeface="+mn-lt"/>
                <a:cs typeface="+mn-lt"/>
              </a:rPr>
              <a:t>Carbon fiber vs. Aluminum: A side-by-side comparison</a:t>
            </a:r>
            <a:r>
              <a:rPr lang="en-US" sz="1400">
                <a:ea typeface="+mn-lt"/>
                <a:cs typeface="+mn-lt"/>
              </a:rPr>
              <a:t> (no date) Carbon Fiber Gear. Available at: </a:t>
            </a:r>
            <a:r>
              <a:rPr lang="en-US" sz="1400">
                <a:ea typeface="+mn-lt"/>
                <a:cs typeface="+mn-lt"/>
                <a:hlinkClick r:id="rId6"/>
              </a:rPr>
              <a:t>https://carbonfibergear.com/blogs/carbonfiber/carbon-fiber-vs-aluminum?srsltid=AfmBOooUhpiAnxy-x2j0G0WJqBOitMvQ0JNWHIH7AOMZTIXjXMeY1lEj</a:t>
            </a:r>
            <a:r>
              <a:rPr lang="en-US" sz="1400">
                <a:ea typeface="+mn-lt"/>
                <a:cs typeface="+mn-lt"/>
              </a:rPr>
              <a:t> (Accessed: 05 November 2024).</a:t>
            </a:r>
          </a:p>
          <a:p>
            <a:pPr marL="285750" indent="-285750">
              <a:buFont typeface="Arial"/>
              <a:buChar char="•"/>
            </a:pPr>
            <a:r>
              <a:rPr lang="en-US" sz="1400" b="1"/>
              <a:t>CFD Online, 2024</a:t>
            </a:r>
            <a:r>
              <a:rPr lang="en-US" sz="1400"/>
              <a:t>. Y+ Wall Distance Estimation. Available at: https://www.cfd-online.com/Tools/yplus.php</a:t>
            </a:r>
          </a:p>
          <a:p>
            <a:pPr marL="285750" indent="-285750">
              <a:buFont typeface="Arial"/>
              <a:buChar char="•"/>
            </a:pPr>
            <a:r>
              <a:rPr lang="en-US" sz="1400" b="1" err="1">
                <a:ea typeface="+mn-lt"/>
                <a:cs typeface="+mn-lt"/>
              </a:rPr>
              <a:t>DeMattia</a:t>
            </a:r>
            <a:r>
              <a:rPr lang="en-US" sz="1400" b="1">
                <a:ea typeface="+mn-lt"/>
                <a:cs typeface="+mn-lt"/>
              </a:rPr>
              <a:t>.</a:t>
            </a:r>
            <a:r>
              <a:rPr lang="en-US" sz="1400">
                <a:ea typeface="+mn-lt"/>
                <a:cs typeface="+mn-lt"/>
              </a:rPr>
              <a:t> (2021). Morgan Plus Four. [Online]. Available at: </a:t>
            </a:r>
            <a:r>
              <a:rPr lang="en-US" sz="1400">
                <a:ea typeface="+mn-lt"/>
                <a:cs typeface="+mn-lt"/>
                <a:hlinkClick r:id="rId7"/>
              </a:rPr>
              <a:t>https://www.bmwblog.com/2021/07/31/the-bmw-powered-morgan-plus-four-race-car-looks-epic/</a:t>
            </a:r>
            <a:r>
              <a:rPr lang="en-US" sz="1400">
                <a:ea typeface="+mn-lt"/>
                <a:cs typeface="+mn-lt"/>
              </a:rPr>
              <a:t> [Accessed: 11th November 2024].</a:t>
            </a:r>
            <a:endParaRPr lang="en-US" sz="1400"/>
          </a:p>
          <a:p>
            <a:pPr marL="285750" indent="-285750">
              <a:buFont typeface="Arial"/>
              <a:buChar char="•"/>
            </a:pPr>
            <a:endParaRPr lang="en-US" sz="1400"/>
          </a:p>
          <a:p>
            <a:pPr algn="l"/>
            <a:endParaRPr lang="en-US"/>
          </a:p>
        </p:txBody>
      </p:sp>
    </p:spTree>
    <p:extLst>
      <p:ext uri="{BB962C8B-B14F-4D97-AF65-F5344CB8AC3E}">
        <p14:creationId xmlns:p14="http://schemas.microsoft.com/office/powerpoint/2010/main" val="15590787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45B6200-07C9-5DBF-E4E2-6BF464386412}"/>
              </a:ext>
            </a:extLst>
          </p:cNvPr>
          <p:cNvSpPr/>
          <p:nvPr/>
        </p:nvSpPr>
        <p:spPr>
          <a:xfrm>
            <a:off x="-112889" y="1001888"/>
            <a:ext cx="12304888"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0A81FD-85EF-A2DC-CE97-3CB81EEE0C06}"/>
              </a:ext>
            </a:extLst>
          </p:cNvPr>
          <p:cNvSpPr>
            <a:spLocks noGrp="1"/>
          </p:cNvSpPr>
          <p:nvPr>
            <p:ph type="title"/>
          </p:nvPr>
        </p:nvSpPr>
        <p:spPr>
          <a:xfrm>
            <a:off x="212231" y="-317186"/>
            <a:ext cx="10268712" cy="1700784"/>
          </a:xfrm>
        </p:spPr>
        <p:txBody>
          <a:bodyPr>
            <a:normAutofit/>
          </a:bodyPr>
          <a:lstStyle/>
          <a:p>
            <a:r>
              <a:rPr lang="en-US" sz="4400"/>
              <a:t>Bibliography</a:t>
            </a:r>
          </a:p>
        </p:txBody>
      </p:sp>
      <p:sp>
        <p:nvSpPr>
          <p:cNvPr id="3" name="Content Placeholder 2">
            <a:extLst>
              <a:ext uri="{FF2B5EF4-FFF2-40B4-BE49-F238E27FC236}">
                <a16:creationId xmlns:a16="http://schemas.microsoft.com/office/drawing/2014/main" id="{27389FF7-ADA8-5049-07E1-A01D67DE2A03}"/>
              </a:ext>
            </a:extLst>
          </p:cNvPr>
          <p:cNvSpPr>
            <a:spLocks noGrp="1"/>
          </p:cNvSpPr>
          <p:nvPr>
            <p:ph idx="1"/>
          </p:nvPr>
        </p:nvSpPr>
        <p:spPr>
          <a:xfrm>
            <a:off x="-112325" y="1007309"/>
            <a:ext cx="12304776" cy="6653784"/>
          </a:xfrm>
        </p:spPr>
        <p:txBody>
          <a:bodyPr vert="horz" lIns="91440" tIns="45720" rIns="91440" bIns="45720" rtlCol="0" anchor="t">
            <a:noAutofit/>
          </a:bodyPr>
          <a:lstStyle/>
          <a:p>
            <a:pPr marL="457200" indent="-457200">
              <a:lnSpc>
                <a:spcPct val="100000"/>
              </a:lnSpc>
              <a:spcBef>
                <a:spcPts val="0"/>
              </a:spcBef>
              <a:spcAft>
                <a:spcPts val="0"/>
              </a:spcAft>
              <a:buFont typeface="Arial,Sans-Serif"/>
              <a:buChar char="•"/>
            </a:pPr>
            <a:endParaRPr lang="en-AU" sz="1400">
              <a:solidFill>
                <a:srgbClr val="3A3A3A"/>
              </a:solidFill>
              <a:latin typeface="Segoe UI"/>
              <a:ea typeface="Calibri"/>
              <a:cs typeface="Segoe UI"/>
            </a:endParaRPr>
          </a:p>
          <a:p>
            <a:pPr marL="457200" indent="-457200">
              <a:lnSpc>
                <a:spcPct val="100000"/>
              </a:lnSpc>
              <a:spcBef>
                <a:spcPts val="0"/>
              </a:spcBef>
              <a:spcAft>
                <a:spcPts val="0"/>
              </a:spcAft>
              <a:buFont typeface="Wingdings,Sans-Serif"/>
              <a:buChar char="§"/>
            </a:pPr>
            <a:endParaRPr lang="en-AU" sz="1400">
              <a:solidFill>
                <a:srgbClr val="3A3A3A"/>
              </a:solidFill>
              <a:latin typeface="Segoe UI"/>
              <a:cs typeface="Arial"/>
            </a:endParaRPr>
          </a:p>
          <a:p>
            <a:pPr marL="457200" indent="-457200">
              <a:lnSpc>
                <a:spcPct val="100000"/>
              </a:lnSpc>
              <a:spcBef>
                <a:spcPts val="0"/>
              </a:spcBef>
              <a:spcAft>
                <a:spcPts val="0"/>
              </a:spcAft>
              <a:buFont typeface="Wingdings,Sans-Serif"/>
              <a:buChar char="§"/>
            </a:pPr>
            <a:endParaRPr lang="en-AU" sz="1800">
              <a:solidFill>
                <a:srgbClr val="3A3A3A"/>
              </a:solidFill>
              <a:latin typeface="Arial"/>
              <a:cs typeface="Arial"/>
            </a:endParaRPr>
          </a:p>
          <a:p>
            <a:pPr marL="457200" indent="-457200">
              <a:lnSpc>
                <a:spcPct val="100000"/>
              </a:lnSpc>
              <a:spcBef>
                <a:spcPts val="0"/>
              </a:spcBef>
              <a:spcAft>
                <a:spcPts val="0"/>
              </a:spcAft>
              <a:buFont typeface="Wingdings,Sans-Serif"/>
              <a:buChar char="§"/>
            </a:pPr>
            <a:endParaRPr lang="en-AU" sz="1800">
              <a:latin typeface="Arial"/>
              <a:cs typeface="Arial"/>
            </a:endParaRPr>
          </a:p>
          <a:p>
            <a:pPr>
              <a:lnSpc>
                <a:spcPct val="100000"/>
              </a:lnSpc>
              <a:spcBef>
                <a:spcPts val="0"/>
              </a:spcBef>
              <a:spcAft>
                <a:spcPts val="0"/>
              </a:spcAft>
            </a:pPr>
            <a:endParaRPr lang="en-GB" sz="1800"/>
          </a:p>
          <a:p>
            <a:endParaRPr lang="en-US"/>
          </a:p>
        </p:txBody>
      </p:sp>
      <p:sp>
        <p:nvSpPr>
          <p:cNvPr id="6" name="TextBox 5">
            <a:extLst>
              <a:ext uri="{FF2B5EF4-FFF2-40B4-BE49-F238E27FC236}">
                <a16:creationId xmlns:a16="http://schemas.microsoft.com/office/drawing/2014/main" id="{172F5B42-AB62-BDB5-B1C7-D712E74147D2}"/>
              </a:ext>
            </a:extLst>
          </p:cNvPr>
          <p:cNvSpPr txBox="1"/>
          <p:nvPr/>
        </p:nvSpPr>
        <p:spPr>
          <a:xfrm>
            <a:off x="84666" y="1086555"/>
            <a:ext cx="11994444"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r>
              <a:rPr lang="en-US" sz="1400" b="1"/>
              <a:t>Dd.</a:t>
            </a:r>
            <a:r>
              <a:rPr lang="en-US" sz="1400"/>
              <a:t> (2024). Unlocking the Potential of 4130 Alloy Steel: Applications and Properties. [online] ETCN. Available at: </a:t>
            </a:r>
            <a:r>
              <a:rPr lang="en-US" sz="1400">
                <a:hlinkClick r:id="rId2"/>
              </a:rPr>
              <a:t>https://etcnmachining.com/blog/material-4130-steel/</a:t>
            </a:r>
            <a:r>
              <a:rPr lang="en-US" sz="1400"/>
              <a:t> [Accessed 10 Nov. 2024].</a:t>
            </a:r>
          </a:p>
          <a:p>
            <a:pPr marL="285750" indent="-285750">
              <a:buFont typeface="Arial,Sans-Serif"/>
              <a:buChar char="•"/>
            </a:pPr>
            <a:r>
              <a:rPr lang="en-US" sz="1400" b="1"/>
              <a:t>Editorial.</a:t>
            </a:r>
            <a:r>
              <a:rPr lang="en-US" sz="1400"/>
              <a:t> (2024a). </a:t>
            </a:r>
            <a:r>
              <a:rPr lang="en-US" sz="1400" i="1"/>
              <a:t>The Role of Carbon Fiber in Automotive Innovation and Design</a:t>
            </a:r>
            <a:r>
              <a:rPr lang="en-US" sz="1400"/>
              <a:t> - Automotive Quest. [Online] Available at: </a:t>
            </a:r>
            <a:r>
              <a:rPr lang="en-US" sz="1400">
                <a:hlinkClick r:id="rId3"/>
              </a:rPr>
              <a:t>https://automotivequest.com/carbon-fiber-in-automotive/</a:t>
            </a:r>
            <a:r>
              <a:rPr lang="en-US" sz="1400"/>
              <a:t> [Accessed 10 Nov. 2024].</a:t>
            </a:r>
          </a:p>
          <a:p>
            <a:pPr marL="285750" indent="-285750">
              <a:buFont typeface="Arial,Sans-Serif"/>
              <a:buChar char="•"/>
            </a:pPr>
            <a:r>
              <a:rPr lang="en-US" sz="1400" b="1"/>
              <a:t>Editorial, W.</a:t>
            </a:r>
            <a:r>
              <a:rPr lang="en-US" sz="1400"/>
              <a:t> (2024). Exploring the Advantages of Carbon Fiber Parts in Automotive Applications - Wheels &amp; Wisdom. [Online] Wheels and Wisdom. Available at: </a:t>
            </a:r>
            <a:r>
              <a:rPr lang="en-US" sz="1400">
                <a:hlinkClick r:id="rId4"/>
              </a:rPr>
              <a:t>https://wheelsandwisdom.com/carbon-fiber-parts/</a:t>
            </a:r>
            <a:r>
              <a:rPr lang="en-US" sz="1400"/>
              <a:t> [Accessed 11 Nov. 2024].</a:t>
            </a:r>
          </a:p>
          <a:p>
            <a:pPr marL="285750" indent="-285750">
              <a:buFont typeface="Arial,Sans-Serif"/>
              <a:buChar char="•"/>
            </a:pPr>
            <a:r>
              <a:rPr lang="en-US" sz="1400" b="1" err="1"/>
              <a:t>Figarelli</a:t>
            </a:r>
            <a:r>
              <a:rPr lang="en-US" sz="1400" b="1"/>
              <a:t> Automotive.</a:t>
            </a:r>
            <a:r>
              <a:rPr lang="en-US" sz="1400"/>
              <a:t> (09/05/2020). </a:t>
            </a:r>
            <a:r>
              <a:rPr lang="en-US" sz="1400" i="1"/>
              <a:t>How to Size Linear Actuators</a:t>
            </a:r>
            <a:r>
              <a:rPr lang="en-US" sz="1400"/>
              <a:t>. [Online] Available at: How to Size Linear Actuators? | Linear Actuators by </a:t>
            </a:r>
            <a:r>
              <a:rPr lang="en-US" sz="1400" err="1"/>
              <a:t>Firgelli</a:t>
            </a:r>
            <a:r>
              <a:rPr lang="en-US" sz="1400"/>
              <a:t>.</a:t>
            </a:r>
          </a:p>
          <a:p>
            <a:pPr marL="285750" indent="-285750">
              <a:buFont typeface="Arial,Sans-Serif"/>
              <a:buChar char="•"/>
            </a:pPr>
            <a:r>
              <a:rPr lang="en-US" sz="1400" b="1"/>
              <a:t>Garry, K.P. and Le Good, G.M.</a:t>
            </a:r>
            <a:r>
              <a:rPr lang="en-US" sz="1400"/>
              <a:t> (2005) ‘An investigation of the sensitivity of rear wing orientation for Saloon Race Cars’, </a:t>
            </a:r>
            <a:r>
              <a:rPr lang="en-US" sz="1400" i="1"/>
              <a:t>SAE Technical Paper Series</a:t>
            </a:r>
            <a:r>
              <a:rPr lang="en-US" sz="1400"/>
              <a:t> [Preprint]. doi:10.4271/2005-01-1018.</a:t>
            </a:r>
          </a:p>
          <a:p>
            <a:pPr marL="285750" indent="-285750">
              <a:buFont typeface="Arial,Sans-Serif"/>
              <a:buChar char="•"/>
            </a:pPr>
            <a:r>
              <a:rPr lang="en-US" sz="1400" b="1"/>
              <a:t>Islam, A., Debnath, A.K. and Islam, S.</a:t>
            </a:r>
            <a:r>
              <a:rPr lang="en-US" sz="1400"/>
              <a:t> (2022) ‘Numerical analysis of the rear wing mount of a formula 1 type car for material selection’, </a:t>
            </a:r>
            <a:r>
              <a:rPr lang="en-US" sz="1400" i="1"/>
              <a:t>International Conference on Mechanical, Industrial and Energy Engineering 2022</a:t>
            </a:r>
            <a:r>
              <a:rPr lang="en-US" sz="1400"/>
              <a:t> [Preprint].</a:t>
            </a:r>
          </a:p>
          <a:p>
            <a:pPr marL="285750" indent="-285750">
              <a:buFont typeface="Arial,Sans-Serif"/>
              <a:buChar char="•"/>
            </a:pPr>
            <a:r>
              <a:rPr lang="en-US" sz="1400" b="1"/>
              <a:t>Kumar, R.</a:t>
            </a:r>
            <a:r>
              <a:rPr lang="en-US" sz="1400"/>
              <a:t> (2022). Properties and Applications of 6061-T6 Aluminum Alloy. [online] </a:t>
            </a:r>
            <a:r>
              <a:rPr lang="en-US" sz="1400" err="1"/>
              <a:t>Zetwork</a:t>
            </a:r>
            <a:r>
              <a:rPr lang="en-US" sz="1400"/>
              <a:t>. Available at: </a:t>
            </a:r>
            <a:r>
              <a:rPr lang="en-US" sz="1400">
                <a:hlinkClick r:id="rId5"/>
              </a:rPr>
              <a:t>https://www.zetwerk.com/resources/knowledge-base/aluminum-extrusions/6061-t6-aluminum-properties-and-its-uses/</a:t>
            </a:r>
            <a:r>
              <a:rPr lang="en-US" sz="1400"/>
              <a:t> [Accessed 9 Dec. 2024].</a:t>
            </a:r>
          </a:p>
          <a:p>
            <a:pPr marL="285750" indent="-285750">
              <a:buFont typeface="Arial,Sans-Serif"/>
              <a:buChar char="•"/>
            </a:pPr>
            <a:r>
              <a:rPr lang="en-US" sz="1400" b="1"/>
              <a:t>Laboratory Metal Co.</a:t>
            </a:r>
            <a:r>
              <a:rPr lang="en-US" sz="1400"/>
              <a:t> (2024). Why 4130 Alloy Steel is Ideal for Automotive Manufacturing. [online] Available at: </a:t>
            </a:r>
            <a:r>
              <a:rPr lang="en-US" sz="1400">
                <a:hlinkClick r:id="rId6"/>
              </a:rPr>
              <a:t>https://liboruimetal.com/why-4130-alloy-steel-is-ideal-for-automotive-manufacturing/</a:t>
            </a:r>
            <a:r>
              <a:rPr lang="en-US" sz="1400"/>
              <a:t> [Accessed 7 Nov. 2024].</a:t>
            </a:r>
          </a:p>
          <a:p>
            <a:pPr marL="285750" indent="-285750">
              <a:buFont typeface="Arial,Sans-Serif"/>
              <a:buChar char="•"/>
            </a:pPr>
            <a:r>
              <a:rPr lang="en-US" sz="1400" b="1"/>
              <a:t>Lai, H.F. and Xiao, W.Z.</a:t>
            </a:r>
            <a:r>
              <a:rPr lang="en-US" sz="1400"/>
              <a:t> (2012) ‘The Analysis on the Typical Parts in F1 Race Car’, </a:t>
            </a:r>
            <a:r>
              <a:rPr lang="en-US" sz="1400" i="1"/>
              <a:t>Applied Mechanics and Materials</a:t>
            </a:r>
            <a:r>
              <a:rPr lang="en-US" sz="1400"/>
              <a:t>, 215–216, pp. 1136–1139. Available at: </a:t>
            </a:r>
            <a:r>
              <a:rPr lang="en-US" sz="1400">
                <a:hlinkClick r:id="rId7"/>
              </a:rPr>
              <a:t>https://doi.org/10.4028/www.scientific.net/AMM.215-216.1136</a:t>
            </a:r>
            <a:r>
              <a:rPr lang="en-US" sz="1400"/>
              <a:t>.</a:t>
            </a:r>
          </a:p>
          <a:p>
            <a:pPr marL="285750" indent="-285750">
              <a:buFont typeface="Arial,Sans-Serif"/>
              <a:buChar char="•"/>
            </a:pPr>
            <a:endParaRPr lang="en-US"/>
          </a:p>
        </p:txBody>
      </p:sp>
    </p:spTree>
    <p:extLst>
      <p:ext uri="{BB962C8B-B14F-4D97-AF65-F5344CB8AC3E}">
        <p14:creationId xmlns:p14="http://schemas.microsoft.com/office/powerpoint/2010/main" val="34787179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B6CA6D1-67E5-67BB-7F0A-14EAE77E418B}"/>
              </a:ext>
            </a:extLst>
          </p:cNvPr>
          <p:cNvSpPr/>
          <p:nvPr/>
        </p:nvSpPr>
        <p:spPr>
          <a:xfrm>
            <a:off x="-1" y="1001888"/>
            <a:ext cx="12192000"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061E34-C19E-7AA1-2F83-185286CBC161}"/>
              </a:ext>
            </a:extLst>
          </p:cNvPr>
          <p:cNvSpPr>
            <a:spLocks noGrp="1"/>
          </p:cNvSpPr>
          <p:nvPr>
            <p:ph type="title"/>
          </p:nvPr>
        </p:nvSpPr>
        <p:spPr>
          <a:xfrm>
            <a:off x="564" y="-317186"/>
            <a:ext cx="10268712" cy="1700784"/>
          </a:xfrm>
        </p:spPr>
        <p:txBody>
          <a:bodyPr>
            <a:normAutofit/>
          </a:bodyPr>
          <a:lstStyle/>
          <a:p>
            <a:r>
              <a:rPr lang="en-US" sz="4000"/>
              <a:t>Bibliography</a:t>
            </a:r>
          </a:p>
        </p:txBody>
      </p:sp>
      <p:sp>
        <p:nvSpPr>
          <p:cNvPr id="3" name="Content Placeholder 2">
            <a:extLst>
              <a:ext uri="{FF2B5EF4-FFF2-40B4-BE49-F238E27FC236}">
                <a16:creationId xmlns:a16="http://schemas.microsoft.com/office/drawing/2014/main" id="{4E08586F-F4B5-2556-B2E3-7C5E295DC71E}"/>
              </a:ext>
            </a:extLst>
          </p:cNvPr>
          <p:cNvSpPr>
            <a:spLocks noGrp="1"/>
          </p:cNvSpPr>
          <p:nvPr>
            <p:ph idx="1"/>
          </p:nvPr>
        </p:nvSpPr>
        <p:spPr>
          <a:xfrm>
            <a:off x="566" y="1148420"/>
            <a:ext cx="12187821" cy="5710257"/>
          </a:xfrm>
        </p:spPr>
        <p:txBody>
          <a:bodyPr vert="horz" lIns="91440" tIns="45720" rIns="91440" bIns="45720" rtlCol="0" anchor="t">
            <a:noAutofit/>
          </a:bodyPr>
          <a:lstStyle/>
          <a:p>
            <a:pPr marL="285750" indent="-285750">
              <a:lnSpc>
                <a:spcPct val="100000"/>
              </a:lnSpc>
              <a:spcBef>
                <a:spcPts val="0"/>
              </a:spcBef>
              <a:spcAft>
                <a:spcPts val="0"/>
              </a:spcAft>
              <a:buFont typeface="Arial,Sans-Serif"/>
              <a:buChar char="•"/>
            </a:pPr>
            <a:r>
              <a:rPr lang="en-US" sz="1400" b="1"/>
              <a:t>LEAP CFD Team.</a:t>
            </a:r>
            <a:r>
              <a:rPr lang="en-US" sz="1400"/>
              <a:t> (2020). What y+ should I use? Part 3 – Understanding impact of Y+ and number of prism layers on flow resolution. Computational Fluid Dynamics (CFD) Blog – LEAP Australia &amp; New Zealand. Available at: </a:t>
            </a:r>
            <a:r>
              <a:rPr lang="en-US" sz="1400">
                <a:hlinkClick r:id="rId2"/>
              </a:rPr>
              <a:t>https://www.computationalfluiddynamics.com.au/y-plus_part3_understanding-impact-of-y-and-number-of-prism-layers-on-flow-resolution/</a:t>
            </a:r>
            <a:r>
              <a:rPr lang="en-US" sz="1400"/>
              <a:t>.</a:t>
            </a:r>
          </a:p>
          <a:p>
            <a:pPr marL="285750" indent="-285750">
              <a:lnSpc>
                <a:spcPct val="100000"/>
              </a:lnSpc>
              <a:spcBef>
                <a:spcPts val="0"/>
              </a:spcBef>
              <a:spcAft>
                <a:spcPts val="0"/>
              </a:spcAft>
              <a:buFont typeface="Arial,Sans-Serif"/>
              <a:buChar char="•"/>
            </a:pPr>
            <a:r>
              <a:rPr lang="en-US" sz="1400" b="1"/>
              <a:t>Marqués-Bruna, P. and Grimshaw, P.</a:t>
            </a:r>
            <a:r>
              <a:rPr lang="en-US" sz="1400"/>
              <a:t> (2011). Design of the Grand Touring sports car wing. </a:t>
            </a:r>
            <a:r>
              <a:rPr lang="en-US" sz="1400" i="1"/>
              <a:t>Proceedings of the Institution of Mechanical Engineers, Part P: Journal of Sports Engineering and Technology</a:t>
            </a:r>
            <a:r>
              <a:rPr lang="en-US" sz="1400"/>
              <a:t>, 225(2), pp.22-31. Available at: </a:t>
            </a:r>
            <a:r>
              <a:rPr lang="en-US" sz="1400">
                <a:hlinkClick r:id="rId3"/>
              </a:rPr>
              <a:t>https://doi.org/10.1177/17543371JSET79</a:t>
            </a:r>
            <a:r>
              <a:rPr lang="en-US" sz="1400"/>
              <a:t>.</a:t>
            </a:r>
          </a:p>
          <a:p>
            <a:pPr marL="285750" indent="-285750">
              <a:lnSpc>
                <a:spcPct val="100000"/>
              </a:lnSpc>
              <a:spcBef>
                <a:spcPts val="0"/>
              </a:spcBef>
              <a:spcAft>
                <a:spcPts val="0"/>
              </a:spcAft>
              <a:buFont typeface="Arial,Sans-Serif"/>
              <a:buChar char="•"/>
            </a:pPr>
            <a:r>
              <a:rPr lang="en-US" sz="1400" b="1"/>
              <a:t>McBeath, S. and O’Rourke, B.</a:t>
            </a:r>
            <a:r>
              <a:rPr lang="en-US" sz="1400"/>
              <a:t> (2000) </a:t>
            </a:r>
            <a:r>
              <a:rPr lang="en-US" sz="1400" i="1"/>
              <a:t>Competition car composites : a practical handbook.</a:t>
            </a:r>
            <a:r>
              <a:rPr lang="en-US" sz="1400"/>
              <a:t> Sparkford: Haynes.</a:t>
            </a:r>
          </a:p>
          <a:p>
            <a:pPr marL="285750" indent="-285750">
              <a:lnSpc>
                <a:spcPct val="100000"/>
              </a:lnSpc>
              <a:spcBef>
                <a:spcPts val="0"/>
              </a:spcBef>
              <a:spcAft>
                <a:spcPts val="0"/>
              </a:spcAft>
              <a:buFont typeface="Arial,Sans-Serif"/>
              <a:buChar char="•"/>
            </a:pPr>
            <a:r>
              <a:rPr lang="en-US" sz="1400" b="1" err="1"/>
              <a:t>NitPro</a:t>
            </a:r>
            <a:r>
              <a:rPr lang="en-US" sz="1400" b="1"/>
              <a:t> Composites.</a:t>
            </a:r>
            <a:r>
              <a:rPr lang="en-US" sz="1400"/>
              <a:t> (2024). Advantages of Carbon Fiber for Automotive Manufacturing. [online] Available at: </a:t>
            </a:r>
            <a:r>
              <a:rPr lang="en-US" sz="1400">
                <a:hlinkClick r:id="rId4"/>
              </a:rPr>
              <a:t>https://www.nitprocomposites.com/blog/advantages-of-carbon-fiber-for-automotive-manufacturing</a:t>
            </a:r>
            <a:r>
              <a:rPr lang="en-US" sz="1400"/>
              <a:t> [Accessed 11 Nov. 2024].</a:t>
            </a:r>
          </a:p>
          <a:p>
            <a:pPr marL="285750" indent="-285750">
              <a:lnSpc>
                <a:spcPct val="100000"/>
              </a:lnSpc>
              <a:spcBef>
                <a:spcPts val="0"/>
              </a:spcBef>
              <a:spcAft>
                <a:spcPts val="0"/>
              </a:spcAft>
              <a:buFont typeface="Arial,Sans-Serif"/>
              <a:buChar char="•"/>
            </a:pPr>
            <a:r>
              <a:rPr lang="en-US" sz="1400" b="1"/>
              <a:t>Noble.</a:t>
            </a:r>
            <a:r>
              <a:rPr lang="en-US" sz="1400"/>
              <a:t> (2024). Technical Regulations. [Online]. Available at: Group Project Overview 24_25.pptx. [Accessed: 11th November 2024].</a:t>
            </a:r>
          </a:p>
          <a:p>
            <a:pPr marL="285750" indent="-285750">
              <a:lnSpc>
                <a:spcPct val="100000"/>
              </a:lnSpc>
              <a:spcBef>
                <a:spcPts val="0"/>
              </a:spcBef>
              <a:spcAft>
                <a:spcPts val="0"/>
              </a:spcAft>
              <a:buFont typeface="Arial,Sans-Serif"/>
              <a:buChar char="•"/>
            </a:pPr>
            <a:r>
              <a:rPr lang="en-US" sz="1400" b="1"/>
              <a:t>Nolte, M. et al.</a:t>
            </a:r>
            <a:r>
              <a:rPr lang="en-US" sz="1400"/>
              <a:t> (2020) Sensitivity Analysis for Vehicle Dynamics Models - An Approach to Model Quality Assessment for Automated Vehicles, </a:t>
            </a:r>
            <a:r>
              <a:rPr lang="en-US" sz="1400" i="1"/>
              <a:t>IEEE Xplore</a:t>
            </a:r>
            <a:r>
              <a:rPr lang="en-US" sz="1400"/>
              <a:t>. Available at: </a:t>
            </a:r>
            <a:r>
              <a:rPr lang="en-US" sz="1400">
                <a:hlinkClick r:id="rId5"/>
              </a:rPr>
              <a:t>https://www.researchgate.net/publication/341283707_Sensitivity_Analysis_for_Vehicle_Dynamics_Models_--_An_Approach_to_Model_Quality_Assessment_for_Automated_Vehicles</a:t>
            </a:r>
            <a:r>
              <a:rPr lang="en-US" sz="1400"/>
              <a:t> (Accessed: 02 November 2024).</a:t>
            </a:r>
          </a:p>
          <a:p>
            <a:pPr marL="285750" indent="-285750">
              <a:lnSpc>
                <a:spcPct val="100000"/>
              </a:lnSpc>
              <a:spcBef>
                <a:spcPts val="0"/>
              </a:spcBef>
              <a:spcAft>
                <a:spcPts val="0"/>
              </a:spcAft>
              <a:buFont typeface="Arial,Sans-Serif"/>
              <a:buChar char="•"/>
            </a:pPr>
            <a:r>
              <a:rPr lang="en-US" sz="1400" b="1" err="1"/>
              <a:t>OptimumG</a:t>
            </a:r>
            <a:r>
              <a:rPr lang="en-US" sz="1400"/>
              <a:t> (2019) </a:t>
            </a:r>
            <a:r>
              <a:rPr lang="en-US" sz="1400" i="1" err="1"/>
              <a:t>Optimumlap</a:t>
            </a:r>
            <a:r>
              <a:rPr lang="en-US" sz="1400"/>
              <a:t>, </a:t>
            </a:r>
            <a:r>
              <a:rPr lang="en-US" sz="1400" err="1"/>
              <a:t>OptimumG</a:t>
            </a:r>
            <a:r>
              <a:rPr lang="en-US" sz="1400"/>
              <a:t>. Available at: </a:t>
            </a:r>
            <a:r>
              <a:rPr lang="en-US" sz="1400">
                <a:hlinkClick r:id="rId6"/>
              </a:rPr>
              <a:t>https://optimumg.com/product/optimumlap</a:t>
            </a:r>
            <a:r>
              <a:rPr lang="en-US" sz="1400"/>
              <a:t> (Accessed: 06 December 2024).</a:t>
            </a:r>
          </a:p>
          <a:p>
            <a:pPr marL="285750" indent="-285750">
              <a:lnSpc>
                <a:spcPct val="100000"/>
              </a:lnSpc>
              <a:spcBef>
                <a:spcPts val="0"/>
              </a:spcBef>
              <a:spcAft>
                <a:spcPts val="0"/>
              </a:spcAft>
              <a:buFont typeface="Arial,Sans-Serif"/>
              <a:buChar char="•"/>
            </a:pPr>
            <a:r>
              <a:rPr lang="en-US" sz="1400" b="1"/>
              <a:t>Perrelli, M. et al.</a:t>
            </a:r>
            <a:r>
              <a:rPr lang="en-US" sz="1400"/>
              <a:t> (2022) Development and validation of a vehicle simulation platform for driver-in-the-loop testing, </a:t>
            </a:r>
            <a:r>
              <a:rPr lang="en-US" sz="1400" i="1"/>
              <a:t>SpringerLink</a:t>
            </a:r>
            <a:r>
              <a:rPr lang="en-US" sz="1400"/>
              <a:t>. Available at: </a:t>
            </a:r>
            <a:r>
              <a:rPr lang="en-US" sz="1400">
                <a:hlinkClick r:id="rId7"/>
              </a:rPr>
              <a:t>https://link.springer.com/chapter/10.1007/978-3-031-10776-4_41</a:t>
            </a:r>
            <a:r>
              <a:rPr lang="en-US" sz="1400"/>
              <a:t> (Accessed: 07 December 2024).</a:t>
            </a:r>
          </a:p>
          <a:p>
            <a:pPr marL="285750" indent="-285750">
              <a:lnSpc>
                <a:spcPct val="100000"/>
              </a:lnSpc>
              <a:spcBef>
                <a:spcPts val="0"/>
              </a:spcBef>
              <a:spcAft>
                <a:spcPts val="0"/>
              </a:spcAft>
              <a:buFont typeface="Arial,Sans-Serif"/>
              <a:buChar char="•"/>
            </a:pPr>
            <a:r>
              <a:rPr lang="en-US" sz="1400" b="1"/>
              <a:t>Rapid Protos.</a:t>
            </a:r>
            <a:r>
              <a:rPr lang="en-US" sz="1400"/>
              <a:t> (2023). Understanding 6061 Aluminum: Properties, Applications, and Benefits. [online] Rapid-Protos. Available at: </a:t>
            </a:r>
            <a:r>
              <a:rPr lang="en-US" sz="1400">
                <a:hlinkClick r:id="rId8"/>
              </a:rPr>
              <a:t>https://www.rapid-protos.com/understanding-6061-aluminum-properties-applications-and-benefits/</a:t>
            </a:r>
            <a:r>
              <a:rPr lang="en-US" sz="1400"/>
              <a:t>.</a:t>
            </a:r>
          </a:p>
          <a:p>
            <a:pPr marL="285750" indent="-285750">
              <a:lnSpc>
                <a:spcPct val="100000"/>
              </a:lnSpc>
              <a:spcBef>
                <a:spcPts val="0"/>
              </a:spcBef>
              <a:spcAft>
                <a:spcPts val="0"/>
              </a:spcAft>
              <a:buFont typeface="Arial,Sans-Serif"/>
              <a:buChar char="•"/>
            </a:pPr>
            <a:r>
              <a:rPr lang="en-US" sz="1400" b="1"/>
              <a:t>Society of Automotive Engineers</a:t>
            </a:r>
            <a:r>
              <a:rPr lang="en-US" sz="1400"/>
              <a:t> (2001) </a:t>
            </a:r>
            <a:r>
              <a:rPr lang="en-US" sz="1400" i="1"/>
              <a:t>Vehicle Dynamics and Simulation.</a:t>
            </a:r>
            <a:r>
              <a:rPr lang="en-US" sz="1400"/>
              <a:t> Warrendale, PA: Society of Automotive Engineers.</a:t>
            </a:r>
          </a:p>
          <a:p>
            <a:pPr marL="285750" indent="-285750">
              <a:lnSpc>
                <a:spcPct val="100000"/>
              </a:lnSpc>
              <a:spcBef>
                <a:spcPts val="0"/>
              </a:spcBef>
              <a:spcAft>
                <a:spcPts val="0"/>
              </a:spcAft>
              <a:buFont typeface="Arial,Sans-Serif"/>
              <a:buChar char="•"/>
            </a:pPr>
            <a:r>
              <a:rPr lang="en-US" sz="1400" b="1" err="1"/>
              <a:t>Tolomatic</a:t>
            </a:r>
            <a:r>
              <a:rPr lang="en-US" sz="1400" b="1"/>
              <a:t>.</a:t>
            </a:r>
            <a:r>
              <a:rPr lang="en-US" sz="1400"/>
              <a:t> </a:t>
            </a:r>
            <a:r>
              <a:rPr lang="en-US" sz="1400" i="1"/>
              <a:t>A technical comparison: Performance of pneumatic cylinders and electric rod actuators</a:t>
            </a:r>
            <a:r>
              <a:rPr lang="en-US" sz="1400"/>
              <a:t>. [Online]. Available at: A technical comparison: Performance of pneumatic cylinders and electric rod actuators - </a:t>
            </a:r>
            <a:r>
              <a:rPr lang="en-US" sz="1400" err="1"/>
              <a:t>Tolomatic</a:t>
            </a:r>
            <a:r>
              <a:rPr lang="en-US" sz="1400"/>
              <a:t>.</a:t>
            </a:r>
          </a:p>
          <a:p>
            <a:pPr marL="285750" indent="-285750">
              <a:lnSpc>
                <a:spcPct val="100000"/>
              </a:lnSpc>
              <a:spcBef>
                <a:spcPts val="0"/>
              </a:spcBef>
              <a:spcAft>
                <a:spcPts val="0"/>
              </a:spcAft>
              <a:buFont typeface="Arial,Sans-Serif"/>
              <a:buChar char="•"/>
            </a:pPr>
            <a:r>
              <a:rPr lang="en-US" sz="1400" b="1"/>
              <a:t>Turbulence model study for aerodynamic analysis of the leading edge tubercle wing for low Reynolds number flows.</a:t>
            </a:r>
            <a:r>
              <a:rPr lang="en-US" sz="1400"/>
              <a:t> (2024). </a:t>
            </a:r>
            <a:r>
              <a:rPr lang="en-US" sz="1400" i="1" err="1"/>
              <a:t>Heliyon</a:t>
            </a:r>
            <a:r>
              <a:rPr lang="en-US" sz="1400" i="1"/>
              <a:t>,</a:t>
            </a:r>
            <a:r>
              <a:rPr lang="en-US" sz="1400"/>
              <a:t> [online] 10(11), e32148. Available at: </a:t>
            </a:r>
            <a:r>
              <a:rPr lang="en-US" sz="1400">
                <a:hlinkClick r:id="rId9"/>
              </a:rPr>
              <a:t>https://www.sciencedirect.com/science/article/pii/S2405844024081799</a:t>
            </a:r>
            <a:r>
              <a:rPr lang="en-US" sz="1400"/>
              <a:t>.</a:t>
            </a:r>
          </a:p>
          <a:p>
            <a:pPr marL="285750" indent="-285750">
              <a:lnSpc>
                <a:spcPct val="100000"/>
              </a:lnSpc>
              <a:spcBef>
                <a:spcPts val="0"/>
              </a:spcBef>
              <a:spcAft>
                <a:spcPts val="0"/>
              </a:spcAft>
              <a:buFont typeface="Arial,Sans-Serif"/>
              <a:buChar char="•"/>
            </a:pPr>
            <a:r>
              <a:rPr lang="en-US" sz="1400" b="1"/>
              <a:t>University of Cambridge</a:t>
            </a:r>
            <a:r>
              <a:rPr lang="en-US" sz="1400"/>
              <a:t> (2024). </a:t>
            </a:r>
            <a:r>
              <a:rPr lang="en-US" sz="1400" i="1"/>
              <a:t>Belbin's Team Roles.</a:t>
            </a:r>
            <a:r>
              <a:rPr lang="en-US" sz="1400"/>
              <a:t> [Online]. Available at: </a:t>
            </a:r>
            <a:r>
              <a:rPr lang="en-US" sz="1400">
                <a:hlinkClick r:id="rId10"/>
              </a:rPr>
              <a:t>Belbin's team roles</a:t>
            </a:r>
            <a:r>
              <a:rPr lang="en-US" sz="1400"/>
              <a:t>. (Accessed: 9th December 2024).</a:t>
            </a:r>
          </a:p>
          <a:p>
            <a:pPr marL="285750" indent="-285750">
              <a:lnSpc>
                <a:spcPct val="100000"/>
              </a:lnSpc>
              <a:spcBef>
                <a:spcPts val="0"/>
              </a:spcBef>
              <a:spcAft>
                <a:spcPts val="0"/>
              </a:spcAft>
              <a:buFont typeface="Arial,Sans-Serif"/>
              <a:buChar char="•"/>
            </a:pPr>
            <a:r>
              <a:rPr lang="en-US" sz="1400" b="1"/>
              <a:t>VI-</a:t>
            </a:r>
            <a:r>
              <a:rPr lang="en-US" sz="1400" b="1" err="1"/>
              <a:t>CarRealTime</a:t>
            </a:r>
            <a:r>
              <a:rPr lang="en-US" sz="1400"/>
              <a:t> (2023) </a:t>
            </a:r>
            <a:r>
              <a:rPr lang="en-US" sz="1400" i="1" err="1"/>
              <a:t>Carrealtime</a:t>
            </a:r>
            <a:r>
              <a:rPr lang="en-US" sz="1400" i="1"/>
              <a:t>: Vi-grade</a:t>
            </a:r>
            <a:r>
              <a:rPr lang="en-US" sz="1400"/>
              <a:t>, VI. Available at: </a:t>
            </a:r>
            <a:r>
              <a:rPr lang="en-US" sz="1400">
                <a:hlinkClick r:id="rId11"/>
              </a:rPr>
              <a:t>https://www.vi-grade.com/en/products/vi-carrealtime/</a:t>
            </a:r>
            <a:r>
              <a:rPr lang="en-US" sz="1400"/>
              <a:t> (Accessed: 06 December 2024).</a:t>
            </a:r>
          </a:p>
        </p:txBody>
      </p:sp>
    </p:spTree>
    <p:extLst>
      <p:ext uri="{BB962C8B-B14F-4D97-AF65-F5344CB8AC3E}">
        <p14:creationId xmlns:p14="http://schemas.microsoft.com/office/powerpoint/2010/main" val="24317118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ACBC3F-F145-F287-E559-374A786BA948}"/>
              </a:ext>
            </a:extLst>
          </p:cNvPr>
          <p:cNvSpPr/>
          <p:nvPr/>
        </p:nvSpPr>
        <p:spPr>
          <a:xfrm>
            <a:off x="-2600" y="1001888"/>
            <a:ext cx="12194599"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F95424-A32A-949A-D069-B0065F03C045}"/>
              </a:ext>
            </a:extLst>
          </p:cNvPr>
          <p:cNvSpPr>
            <a:spLocks noGrp="1"/>
          </p:cNvSpPr>
          <p:nvPr>
            <p:ph type="title"/>
          </p:nvPr>
        </p:nvSpPr>
        <p:spPr>
          <a:xfrm>
            <a:off x="-2406" y="-394054"/>
            <a:ext cx="11231238" cy="1700784"/>
          </a:xfrm>
        </p:spPr>
        <p:txBody>
          <a:bodyPr>
            <a:normAutofit/>
          </a:bodyPr>
          <a:lstStyle/>
          <a:p>
            <a:r>
              <a:rPr lang="en-US" sz="4000"/>
              <a:t>Project Management Appendix</a:t>
            </a:r>
          </a:p>
        </p:txBody>
      </p:sp>
      <p:graphicFrame>
        <p:nvGraphicFramePr>
          <p:cNvPr id="5" name="Table 4">
            <a:extLst>
              <a:ext uri="{FF2B5EF4-FFF2-40B4-BE49-F238E27FC236}">
                <a16:creationId xmlns:a16="http://schemas.microsoft.com/office/drawing/2014/main" id="{0D7853F6-61AF-7CC1-ADA7-DE6627F8F3EA}"/>
              </a:ext>
            </a:extLst>
          </p:cNvPr>
          <p:cNvGraphicFramePr>
            <a:graphicFrameLocks noGrp="1"/>
          </p:cNvGraphicFramePr>
          <p:nvPr>
            <p:extLst>
              <p:ext uri="{D42A27DB-BD31-4B8C-83A1-F6EECF244321}">
                <p14:modId xmlns:p14="http://schemas.microsoft.com/office/powerpoint/2010/main" val="4262254258"/>
              </p:ext>
            </p:extLst>
          </p:nvPr>
        </p:nvGraphicFramePr>
        <p:xfrm>
          <a:off x="210552" y="1303420"/>
          <a:ext cx="11314398" cy="4800600"/>
        </p:xfrm>
        <a:graphic>
          <a:graphicData uri="http://schemas.openxmlformats.org/drawingml/2006/table">
            <a:tbl>
              <a:tblPr bandRow="1">
                <a:tableStyleId>{D7AC3CCA-C797-4891-BE02-D94E43425B78}</a:tableStyleId>
              </a:tblPr>
              <a:tblGrid>
                <a:gridCol w="4540812">
                  <a:extLst>
                    <a:ext uri="{9D8B030D-6E8A-4147-A177-3AD203B41FA5}">
                      <a16:colId xmlns:a16="http://schemas.microsoft.com/office/drawing/2014/main" val="1337229574"/>
                    </a:ext>
                  </a:extLst>
                </a:gridCol>
                <a:gridCol w="6773586">
                  <a:extLst>
                    <a:ext uri="{9D8B030D-6E8A-4147-A177-3AD203B41FA5}">
                      <a16:colId xmlns:a16="http://schemas.microsoft.com/office/drawing/2014/main" val="1234784763"/>
                    </a:ext>
                  </a:extLst>
                </a:gridCol>
              </a:tblGrid>
              <a:tr h="190500">
                <a:tc>
                  <a:txBody>
                    <a:bodyPr/>
                    <a:lstStyle/>
                    <a:p>
                      <a:pPr algn="l" rtl="0" fontAlgn="base">
                        <a:lnSpc>
                          <a:spcPts val="1913"/>
                        </a:lnSpc>
                      </a:pPr>
                      <a:r>
                        <a:rPr lang="en-US" sz="1600" b="1" u="none" strike="noStrike">
                          <a:solidFill>
                            <a:schemeClr val="bg1"/>
                          </a:solidFill>
                          <a:effectLst/>
                        </a:rPr>
                        <a:t>Role</a:t>
                      </a:r>
                      <a:r>
                        <a:rPr lang="en-US" sz="1600" b="1">
                          <a:solidFill>
                            <a:schemeClr val="bg1"/>
                          </a:solidFill>
                          <a:effectLst/>
                        </a:rPr>
                        <a:t> </a:t>
                      </a:r>
                    </a:p>
                  </a:txBody>
                  <a:tcPr anchor="b">
                    <a:solidFill>
                      <a:schemeClr val="tx1"/>
                    </a:solidFill>
                  </a:tcPr>
                </a:tc>
                <a:tc>
                  <a:txBody>
                    <a:bodyPr/>
                    <a:lstStyle/>
                    <a:p>
                      <a:pPr algn="l" rtl="0" fontAlgn="base">
                        <a:lnSpc>
                          <a:spcPts val="1913"/>
                        </a:lnSpc>
                      </a:pPr>
                      <a:r>
                        <a:rPr lang="en-US" sz="1600" b="1" u="none" strike="noStrike">
                          <a:solidFill>
                            <a:schemeClr val="bg1"/>
                          </a:solidFill>
                          <a:effectLst/>
                        </a:rPr>
                        <a:t>Joint Responsibility</a:t>
                      </a:r>
                      <a:r>
                        <a:rPr lang="en-US" sz="1600" b="1">
                          <a:solidFill>
                            <a:schemeClr val="bg1"/>
                          </a:solidFill>
                          <a:effectLst/>
                        </a:rPr>
                        <a:t> </a:t>
                      </a:r>
                    </a:p>
                  </a:txBody>
                  <a:tcPr anchor="b">
                    <a:solidFill>
                      <a:schemeClr val="tx1"/>
                    </a:solidFill>
                  </a:tcPr>
                </a:tc>
                <a:extLst>
                  <a:ext uri="{0D108BD9-81ED-4DB2-BD59-A6C34878D82A}">
                    <a16:rowId xmlns:a16="http://schemas.microsoft.com/office/drawing/2014/main" val="3234061222"/>
                  </a:ext>
                </a:extLst>
              </a:tr>
              <a:tr h="190500">
                <a:tc>
                  <a:txBody>
                    <a:bodyPr/>
                    <a:lstStyle/>
                    <a:p>
                      <a:pPr algn="l" rtl="0" fontAlgn="base">
                        <a:lnSpc>
                          <a:spcPts val="1913"/>
                        </a:lnSpc>
                      </a:pPr>
                      <a:r>
                        <a:rPr lang="en-US" sz="1600" u="none" strike="noStrike">
                          <a:solidFill>
                            <a:srgbClr val="000000"/>
                          </a:solidFill>
                          <a:effectLst/>
                        </a:rPr>
                        <a:t>Aerodynamics</a:t>
                      </a:r>
                      <a:r>
                        <a:rPr lang="en-US" sz="1600">
                          <a:solidFill>
                            <a:srgbClr val="000000"/>
                          </a:solidFill>
                          <a:effectLst/>
                        </a:rPr>
                        <a:t> </a:t>
                      </a:r>
                      <a:endParaRPr lang="en-US" sz="1600">
                        <a:effectLst/>
                      </a:endParaRPr>
                    </a:p>
                  </a:txBody>
                  <a:tcPr anchor="ctr"/>
                </a:tc>
                <a:tc>
                  <a:txBody>
                    <a:bodyPr/>
                    <a:lstStyle/>
                    <a:p>
                      <a:pPr algn="l" rtl="0" fontAlgn="base">
                        <a:lnSpc>
                          <a:spcPts val="1913"/>
                        </a:lnSpc>
                      </a:pPr>
                      <a:r>
                        <a:rPr lang="en-US" sz="1600" u="none" strike="noStrike">
                          <a:solidFill>
                            <a:srgbClr val="000000"/>
                          </a:solidFill>
                          <a:effectLst/>
                        </a:rPr>
                        <a:t>Research and make decisions involving the aerodynamic profiles of both the Morgan and the wing, as well as run CFD for both. Liaise and discuss with other specialist areas to produce the optimum design for the wing. </a:t>
                      </a:r>
                      <a:r>
                        <a:rPr lang="en-US" sz="1600">
                          <a:solidFill>
                            <a:srgbClr val="000000"/>
                          </a:solidFill>
                          <a:effectLst/>
                        </a:rPr>
                        <a:t> </a:t>
                      </a:r>
                      <a:endParaRPr lang="en-US" sz="1600">
                        <a:effectLst/>
                      </a:endParaRPr>
                    </a:p>
                  </a:txBody>
                  <a:tcPr anchor="b"/>
                </a:tc>
                <a:extLst>
                  <a:ext uri="{0D108BD9-81ED-4DB2-BD59-A6C34878D82A}">
                    <a16:rowId xmlns:a16="http://schemas.microsoft.com/office/drawing/2014/main" val="262833335"/>
                  </a:ext>
                </a:extLst>
              </a:tr>
              <a:tr h="190500">
                <a:tc>
                  <a:txBody>
                    <a:bodyPr/>
                    <a:lstStyle/>
                    <a:p>
                      <a:pPr algn="l" rtl="0" fontAlgn="base">
                        <a:lnSpc>
                          <a:spcPts val="1913"/>
                        </a:lnSpc>
                      </a:pPr>
                      <a:r>
                        <a:rPr lang="en-US" sz="1600" u="none" strike="noStrike">
                          <a:solidFill>
                            <a:srgbClr val="000000"/>
                          </a:solidFill>
                          <a:effectLst/>
                        </a:rPr>
                        <a:t>Structural</a:t>
                      </a:r>
                      <a:r>
                        <a:rPr lang="en-US" sz="1600">
                          <a:solidFill>
                            <a:srgbClr val="000000"/>
                          </a:solidFill>
                          <a:effectLst/>
                        </a:rPr>
                        <a:t> </a:t>
                      </a:r>
                      <a:endParaRPr lang="en-US" sz="1600">
                        <a:effectLst/>
                      </a:endParaRPr>
                    </a:p>
                  </a:txBody>
                  <a:tcPr anchor="ctr"/>
                </a:tc>
                <a:tc>
                  <a:txBody>
                    <a:bodyPr/>
                    <a:lstStyle/>
                    <a:p>
                      <a:pPr algn="l" rtl="0" fontAlgn="base">
                        <a:lnSpc>
                          <a:spcPts val="1913"/>
                        </a:lnSpc>
                      </a:pPr>
                      <a:r>
                        <a:rPr lang="en-US" sz="1600" u="none" strike="noStrike">
                          <a:solidFill>
                            <a:srgbClr val="000000"/>
                          </a:solidFill>
                          <a:effectLst/>
                        </a:rPr>
                        <a:t>Research, study and make decisions involving the structural aspects of the rear wing, e.g. mounting points, materials and structural integrity. This role will involve running FEA runs and comparing different materials in conjunction with the research and decisions made by both the aerodynamics, control and simulation specialists. </a:t>
                      </a:r>
                      <a:r>
                        <a:rPr lang="en-US" sz="1600">
                          <a:solidFill>
                            <a:srgbClr val="000000"/>
                          </a:solidFill>
                          <a:effectLst/>
                        </a:rPr>
                        <a:t> </a:t>
                      </a:r>
                      <a:endParaRPr lang="en-US" sz="1600">
                        <a:effectLst/>
                      </a:endParaRPr>
                    </a:p>
                  </a:txBody>
                  <a:tcPr anchor="b"/>
                </a:tc>
                <a:extLst>
                  <a:ext uri="{0D108BD9-81ED-4DB2-BD59-A6C34878D82A}">
                    <a16:rowId xmlns:a16="http://schemas.microsoft.com/office/drawing/2014/main" val="2265691128"/>
                  </a:ext>
                </a:extLst>
              </a:tr>
              <a:tr h="190500">
                <a:tc>
                  <a:txBody>
                    <a:bodyPr/>
                    <a:lstStyle/>
                    <a:p>
                      <a:pPr algn="l" rtl="0" fontAlgn="base">
                        <a:lnSpc>
                          <a:spcPts val="1913"/>
                        </a:lnSpc>
                      </a:pPr>
                      <a:r>
                        <a:rPr lang="en-US" sz="1600" u="none" strike="noStrike">
                          <a:solidFill>
                            <a:srgbClr val="000000"/>
                          </a:solidFill>
                          <a:effectLst/>
                        </a:rPr>
                        <a:t>Control/Mechatronics</a:t>
                      </a:r>
                      <a:r>
                        <a:rPr lang="en-US" sz="1600">
                          <a:solidFill>
                            <a:srgbClr val="000000"/>
                          </a:solidFill>
                          <a:effectLst/>
                        </a:rPr>
                        <a:t> </a:t>
                      </a:r>
                      <a:endParaRPr lang="en-US" sz="1600">
                        <a:effectLst/>
                      </a:endParaRPr>
                    </a:p>
                  </a:txBody>
                  <a:tcPr anchor="ctr"/>
                </a:tc>
                <a:tc>
                  <a:txBody>
                    <a:bodyPr/>
                    <a:lstStyle/>
                    <a:p>
                      <a:pPr algn="l" rtl="0" fontAlgn="base">
                        <a:lnSpc>
                          <a:spcPts val="1913"/>
                        </a:lnSpc>
                      </a:pPr>
                      <a:r>
                        <a:rPr lang="en-US" sz="1600" u="none" strike="noStrike">
                          <a:solidFill>
                            <a:srgbClr val="000000"/>
                          </a:solidFill>
                          <a:effectLst/>
                        </a:rPr>
                        <a:t>Design and choose the actuation and control technique used to make the rear wing active. This will involve researching systems already used in similar applications as well as suitable alternatives that can be presented and discussed with the other departments</a:t>
                      </a:r>
                      <a:r>
                        <a:rPr lang="en-US" sz="1600">
                          <a:solidFill>
                            <a:srgbClr val="000000"/>
                          </a:solidFill>
                          <a:effectLst/>
                        </a:rPr>
                        <a:t> </a:t>
                      </a:r>
                      <a:endParaRPr lang="en-US" sz="1600">
                        <a:effectLst/>
                      </a:endParaRPr>
                    </a:p>
                  </a:txBody>
                  <a:tcPr anchor="b"/>
                </a:tc>
                <a:extLst>
                  <a:ext uri="{0D108BD9-81ED-4DB2-BD59-A6C34878D82A}">
                    <a16:rowId xmlns:a16="http://schemas.microsoft.com/office/drawing/2014/main" val="3165295748"/>
                  </a:ext>
                </a:extLst>
              </a:tr>
              <a:tr h="190500">
                <a:tc>
                  <a:txBody>
                    <a:bodyPr/>
                    <a:lstStyle/>
                    <a:p>
                      <a:pPr algn="l" rtl="0" fontAlgn="base">
                        <a:lnSpc>
                          <a:spcPts val="1913"/>
                        </a:lnSpc>
                      </a:pPr>
                      <a:r>
                        <a:rPr lang="en-US" sz="1600" u="none" strike="noStrike">
                          <a:solidFill>
                            <a:srgbClr val="000000"/>
                          </a:solidFill>
                          <a:effectLst/>
                        </a:rPr>
                        <a:t>Simulation</a:t>
                      </a:r>
                      <a:r>
                        <a:rPr lang="en-US" sz="1600">
                          <a:solidFill>
                            <a:srgbClr val="000000"/>
                          </a:solidFill>
                          <a:effectLst/>
                        </a:rPr>
                        <a:t> </a:t>
                      </a:r>
                      <a:endParaRPr lang="en-US" sz="1600">
                        <a:effectLst/>
                      </a:endParaRPr>
                    </a:p>
                  </a:txBody>
                  <a:tcPr anchor="ctr"/>
                </a:tc>
                <a:tc>
                  <a:txBody>
                    <a:bodyPr/>
                    <a:lstStyle/>
                    <a:p>
                      <a:pPr algn="l" rtl="0" fontAlgn="base">
                        <a:lnSpc>
                          <a:spcPts val="1913"/>
                        </a:lnSpc>
                      </a:pPr>
                      <a:r>
                        <a:rPr lang="en-US" sz="1600" u="none" strike="noStrike">
                          <a:solidFill>
                            <a:srgbClr val="000000"/>
                          </a:solidFill>
                          <a:effectLst/>
                        </a:rPr>
                        <a:t>Create a baseline simulation with no modifications on the desired software ready to compare simulations made with new design concepts.  </a:t>
                      </a:r>
                      <a:r>
                        <a:rPr lang="en-US" sz="1600">
                          <a:solidFill>
                            <a:srgbClr val="000000"/>
                          </a:solidFill>
                          <a:effectLst/>
                        </a:rPr>
                        <a:t> </a:t>
                      </a:r>
                      <a:br>
                        <a:rPr lang="en-US" sz="1600">
                          <a:solidFill>
                            <a:srgbClr val="000000"/>
                          </a:solidFill>
                          <a:effectLst/>
                        </a:rPr>
                      </a:br>
                      <a:r>
                        <a:rPr lang="en-US" sz="1600">
                          <a:effectLst/>
                        </a:rPr>
                        <a:t> </a:t>
                      </a:r>
                      <a:br>
                        <a:rPr lang="en-US" sz="1600">
                          <a:effectLst/>
                        </a:rPr>
                      </a:br>
                      <a:r>
                        <a:rPr lang="en-US" sz="1600" u="none" strike="noStrike">
                          <a:solidFill>
                            <a:srgbClr val="000000"/>
                          </a:solidFill>
                          <a:effectLst/>
                        </a:rPr>
                        <a:t>Run simulations of different wing designs, compare and analyze the data to show where most improvements are being made.</a:t>
                      </a:r>
                      <a:r>
                        <a:rPr lang="en-US" sz="1600">
                          <a:solidFill>
                            <a:srgbClr val="000000"/>
                          </a:solidFill>
                          <a:effectLst/>
                        </a:rPr>
                        <a:t> </a:t>
                      </a:r>
                      <a:endParaRPr lang="en-US" sz="1600">
                        <a:effectLst/>
                      </a:endParaRPr>
                    </a:p>
                  </a:txBody>
                  <a:tcPr anchor="b"/>
                </a:tc>
                <a:extLst>
                  <a:ext uri="{0D108BD9-81ED-4DB2-BD59-A6C34878D82A}">
                    <a16:rowId xmlns:a16="http://schemas.microsoft.com/office/drawing/2014/main" val="1271928598"/>
                  </a:ext>
                </a:extLst>
              </a:tr>
            </a:tbl>
          </a:graphicData>
        </a:graphic>
      </p:graphicFrame>
    </p:spTree>
    <p:extLst>
      <p:ext uri="{BB962C8B-B14F-4D97-AF65-F5344CB8AC3E}">
        <p14:creationId xmlns:p14="http://schemas.microsoft.com/office/powerpoint/2010/main" val="22480293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1E901-8BC4-695C-AF01-DB210C7502CC}"/>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EA0E88DE-7C6F-192F-1E61-805048292D09}"/>
              </a:ext>
            </a:extLst>
          </p:cNvPr>
          <p:cNvSpPr/>
          <p:nvPr/>
        </p:nvSpPr>
        <p:spPr>
          <a:xfrm>
            <a:off x="-112889" y="1001888"/>
            <a:ext cx="12304888"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8652A1-650D-0743-A8AD-220D304C91C9}"/>
              </a:ext>
            </a:extLst>
          </p:cNvPr>
          <p:cNvSpPr>
            <a:spLocks noGrp="1"/>
          </p:cNvSpPr>
          <p:nvPr>
            <p:ph type="title"/>
          </p:nvPr>
        </p:nvSpPr>
        <p:spPr>
          <a:xfrm>
            <a:off x="564" y="-401853"/>
            <a:ext cx="10268712" cy="1700784"/>
          </a:xfrm>
        </p:spPr>
        <p:txBody>
          <a:bodyPr>
            <a:normAutofit/>
          </a:bodyPr>
          <a:lstStyle/>
          <a:p>
            <a:r>
              <a:rPr lang="en-US" sz="4400"/>
              <a:t>Aero Appendix</a:t>
            </a:r>
          </a:p>
        </p:txBody>
      </p:sp>
      <p:pic>
        <p:nvPicPr>
          <p:cNvPr id="7" name="Picture 6">
            <a:extLst>
              <a:ext uri="{FF2B5EF4-FFF2-40B4-BE49-F238E27FC236}">
                <a16:creationId xmlns:a16="http://schemas.microsoft.com/office/drawing/2014/main" id="{DEDC8768-139F-0E3C-2907-24F73B43C329}"/>
              </a:ext>
            </a:extLst>
          </p:cNvPr>
          <p:cNvPicPr>
            <a:picLocks noChangeAspect="1"/>
          </p:cNvPicPr>
          <p:nvPr/>
        </p:nvPicPr>
        <p:blipFill>
          <a:blip r:embed="rId2"/>
          <a:stretch>
            <a:fillRect/>
          </a:stretch>
        </p:blipFill>
        <p:spPr>
          <a:xfrm>
            <a:off x="122199" y="1069808"/>
            <a:ext cx="2686054" cy="2116352"/>
          </a:xfrm>
          <a:prstGeom prst="rect">
            <a:avLst/>
          </a:prstGeom>
        </p:spPr>
      </p:pic>
      <p:sp>
        <p:nvSpPr>
          <p:cNvPr id="8" name="TextBox 7">
            <a:extLst>
              <a:ext uri="{FF2B5EF4-FFF2-40B4-BE49-F238E27FC236}">
                <a16:creationId xmlns:a16="http://schemas.microsoft.com/office/drawing/2014/main" id="{1875E0FC-1EB9-5D8C-3A87-C30334F8A2F3}"/>
              </a:ext>
            </a:extLst>
          </p:cNvPr>
          <p:cNvSpPr txBox="1"/>
          <p:nvPr/>
        </p:nvSpPr>
        <p:spPr>
          <a:xfrm>
            <a:off x="221448" y="3970176"/>
            <a:ext cx="24955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Wing CFD Parameters</a:t>
            </a:r>
          </a:p>
        </p:txBody>
      </p:sp>
      <p:sp>
        <p:nvSpPr>
          <p:cNvPr id="5" name="TextBox 4">
            <a:extLst>
              <a:ext uri="{FF2B5EF4-FFF2-40B4-BE49-F238E27FC236}">
                <a16:creationId xmlns:a16="http://schemas.microsoft.com/office/drawing/2014/main" id="{82C738FE-4A73-455B-93BB-4B70E41958C6}"/>
              </a:ext>
            </a:extLst>
          </p:cNvPr>
          <p:cNvSpPr txBox="1"/>
          <p:nvPr/>
        </p:nvSpPr>
        <p:spPr>
          <a:xfrm>
            <a:off x="121585" y="3425072"/>
            <a:ext cx="2615695" cy="307777"/>
          </a:xfrm>
          <a:prstGeom prst="rect">
            <a:avLst/>
          </a:prstGeom>
          <a:noFill/>
        </p:spPr>
        <p:txBody>
          <a:bodyPr wrap="square">
            <a:spAutoFit/>
          </a:bodyPr>
          <a:lstStyle/>
          <a:p>
            <a:r>
              <a:rPr lang="en-GB" sz="1400">
                <a:latin typeface="Aptos Narrow" panose="020B0004020202020204" pitchFamily="34" charset="0"/>
              </a:rPr>
              <a:t>When Y+ = 1, Y1 value = 1.5e-5m</a:t>
            </a:r>
          </a:p>
        </p:txBody>
      </p:sp>
      <p:sp>
        <p:nvSpPr>
          <p:cNvPr id="6" name="TextBox 5">
            <a:extLst>
              <a:ext uri="{FF2B5EF4-FFF2-40B4-BE49-F238E27FC236}">
                <a16:creationId xmlns:a16="http://schemas.microsoft.com/office/drawing/2014/main" id="{DC40EB11-672E-080B-3770-102C0BB9B887}"/>
              </a:ext>
            </a:extLst>
          </p:cNvPr>
          <p:cNvSpPr txBox="1"/>
          <p:nvPr/>
        </p:nvSpPr>
        <p:spPr>
          <a:xfrm>
            <a:off x="462135" y="3698950"/>
            <a:ext cx="2343150" cy="276999"/>
          </a:xfrm>
          <a:prstGeom prst="rect">
            <a:avLst/>
          </a:prstGeom>
          <a:noFill/>
        </p:spPr>
        <p:txBody>
          <a:bodyPr wrap="square" rtlCol="0">
            <a:spAutoFit/>
          </a:bodyPr>
          <a:lstStyle/>
          <a:p>
            <a:r>
              <a:rPr lang="en-GB" sz="1200"/>
              <a:t>(CFD online, 2024)</a:t>
            </a:r>
          </a:p>
        </p:txBody>
      </p:sp>
      <p:pic>
        <p:nvPicPr>
          <p:cNvPr id="3" name="Picture 2" descr="A screenshot of a graph&#10;&#10;Description automatically generated">
            <a:extLst>
              <a:ext uri="{FF2B5EF4-FFF2-40B4-BE49-F238E27FC236}">
                <a16:creationId xmlns:a16="http://schemas.microsoft.com/office/drawing/2014/main" id="{F70344CD-BA2D-8FCE-D53D-B9CCD58B386C}"/>
              </a:ext>
            </a:extLst>
          </p:cNvPr>
          <p:cNvPicPr>
            <a:picLocks noChangeAspect="1"/>
          </p:cNvPicPr>
          <p:nvPr/>
        </p:nvPicPr>
        <p:blipFill>
          <a:blip r:embed="rId3"/>
          <a:stretch>
            <a:fillRect/>
          </a:stretch>
        </p:blipFill>
        <p:spPr>
          <a:xfrm>
            <a:off x="2956193" y="1855544"/>
            <a:ext cx="4498555" cy="1668817"/>
          </a:xfrm>
          <a:prstGeom prst="rect">
            <a:avLst/>
          </a:prstGeom>
        </p:spPr>
      </p:pic>
      <p:pic>
        <p:nvPicPr>
          <p:cNvPr id="9" name="Picture 8" descr="A graph with numbers and text&#10;&#10;Description automatically generated">
            <a:extLst>
              <a:ext uri="{FF2B5EF4-FFF2-40B4-BE49-F238E27FC236}">
                <a16:creationId xmlns:a16="http://schemas.microsoft.com/office/drawing/2014/main" id="{8D49D162-B9B3-2F62-CD61-D2F74F0B7749}"/>
              </a:ext>
            </a:extLst>
          </p:cNvPr>
          <p:cNvPicPr>
            <a:picLocks noChangeAspect="1"/>
          </p:cNvPicPr>
          <p:nvPr/>
        </p:nvPicPr>
        <p:blipFill>
          <a:blip r:embed="rId4"/>
          <a:stretch>
            <a:fillRect/>
          </a:stretch>
        </p:blipFill>
        <p:spPr>
          <a:xfrm>
            <a:off x="2956193" y="3879410"/>
            <a:ext cx="4498555" cy="1981926"/>
          </a:xfrm>
          <a:prstGeom prst="rect">
            <a:avLst/>
          </a:prstGeom>
        </p:spPr>
      </p:pic>
      <p:pic>
        <p:nvPicPr>
          <p:cNvPr id="10" name="Picture 9" descr="A graph with numbers and text&#10;&#10;Description automatically generated">
            <a:extLst>
              <a:ext uri="{FF2B5EF4-FFF2-40B4-BE49-F238E27FC236}">
                <a16:creationId xmlns:a16="http://schemas.microsoft.com/office/drawing/2014/main" id="{7A7B6289-61A2-F626-00C1-3282A8989E3A}"/>
              </a:ext>
            </a:extLst>
          </p:cNvPr>
          <p:cNvPicPr>
            <a:picLocks noChangeAspect="1"/>
          </p:cNvPicPr>
          <p:nvPr/>
        </p:nvPicPr>
        <p:blipFill>
          <a:blip r:embed="rId5"/>
          <a:stretch>
            <a:fillRect/>
          </a:stretch>
        </p:blipFill>
        <p:spPr>
          <a:xfrm>
            <a:off x="7454748" y="1856565"/>
            <a:ext cx="4250675" cy="1666771"/>
          </a:xfrm>
          <a:prstGeom prst="rect">
            <a:avLst/>
          </a:prstGeom>
        </p:spPr>
      </p:pic>
      <p:pic>
        <p:nvPicPr>
          <p:cNvPr id="11" name="Picture 10" descr="A screenshot of a graph&#10;&#10;Description automatically generated">
            <a:extLst>
              <a:ext uri="{FF2B5EF4-FFF2-40B4-BE49-F238E27FC236}">
                <a16:creationId xmlns:a16="http://schemas.microsoft.com/office/drawing/2014/main" id="{FCAA2807-6CA9-7B65-85B6-15579B6145E3}"/>
              </a:ext>
            </a:extLst>
          </p:cNvPr>
          <p:cNvPicPr>
            <a:picLocks noChangeAspect="1"/>
          </p:cNvPicPr>
          <p:nvPr/>
        </p:nvPicPr>
        <p:blipFill>
          <a:blip r:embed="rId6"/>
          <a:stretch>
            <a:fillRect/>
          </a:stretch>
        </p:blipFill>
        <p:spPr>
          <a:xfrm>
            <a:off x="7454747" y="3885332"/>
            <a:ext cx="4250675" cy="1924181"/>
          </a:xfrm>
          <a:prstGeom prst="rect">
            <a:avLst/>
          </a:prstGeom>
        </p:spPr>
      </p:pic>
      <p:sp>
        <p:nvSpPr>
          <p:cNvPr id="12" name="TextBox 11">
            <a:extLst>
              <a:ext uri="{FF2B5EF4-FFF2-40B4-BE49-F238E27FC236}">
                <a16:creationId xmlns:a16="http://schemas.microsoft.com/office/drawing/2014/main" id="{0DAD9EB2-51B0-9848-299A-4CDE29FC2DFD}"/>
              </a:ext>
            </a:extLst>
          </p:cNvPr>
          <p:cNvSpPr txBox="1"/>
          <p:nvPr/>
        </p:nvSpPr>
        <p:spPr>
          <a:xfrm>
            <a:off x="2952750" y="3515590"/>
            <a:ext cx="22253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Roof Up</a:t>
            </a:r>
          </a:p>
        </p:txBody>
      </p:sp>
      <p:sp>
        <p:nvSpPr>
          <p:cNvPr id="13" name="TextBox 12">
            <a:extLst>
              <a:ext uri="{FF2B5EF4-FFF2-40B4-BE49-F238E27FC236}">
                <a16:creationId xmlns:a16="http://schemas.microsoft.com/office/drawing/2014/main" id="{B14AB6D3-E041-263D-962B-5762AC27B007}"/>
              </a:ext>
            </a:extLst>
          </p:cNvPr>
          <p:cNvSpPr txBox="1"/>
          <p:nvPr/>
        </p:nvSpPr>
        <p:spPr>
          <a:xfrm>
            <a:off x="3044557" y="5856674"/>
            <a:ext cx="22253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Roof Down</a:t>
            </a:r>
          </a:p>
        </p:txBody>
      </p:sp>
      <p:sp>
        <p:nvSpPr>
          <p:cNvPr id="14" name="TextBox 13">
            <a:extLst>
              <a:ext uri="{FF2B5EF4-FFF2-40B4-BE49-F238E27FC236}">
                <a16:creationId xmlns:a16="http://schemas.microsoft.com/office/drawing/2014/main" id="{D7CCC546-67CD-57AC-FECA-1E793FEA44CE}"/>
              </a:ext>
            </a:extLst>
          </p:cNvPr>
          <p:cNvSpPr txBox="1"/>
          <p:nvPr/>
        </p:nvSpPr>
        <p:spPr>
          <a:xfrm>
            <a:off x="7451304" y="3515590"/>
            <a:ext cx="22253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Roll Cage</a:t>
            </a:r>
          </a:p>
        </p:txBody>
      </p:sp>
      <p:sp>
        <p:nvSpPr>
          <p:cNvPr id="15" name="TextBox 14">
            <a:extLst>
              <a:ext uri="{FF2B5EF4-FFF2-40B4-BE49-F238E27FC236}">
                <a16:creationId xmlns:a16="http://schemas.microsoft.com/office/drawing/2014/main" id="{D66B82F7-5474-58C1-22D8-14EC7A3D2597}"/>
              </a:ext>
            </a:extLst>
          </p:cNvPr>
          <p:cNvSpPr txBox="1"/>
          <p:nvPr/>
        </p:nvSpPr>
        <p:spPr>
          <a:xfrm>
            <a:off x="7451303" y="5810770"/>
            <a:ext cx="22253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Roll cage &amp; Wing</a:t>
            </a:r>
          </a:p>
        </p:txBody>
      </p:sp>
    </p:spTree>
    <p:extLst>
      <p:ext uri="{BB962C8B-B14F-4D97-AF65-F5344CB8AC3E}">
        <p14:creationId xmlns:p14="http://schemas.microsoft.com/office/powerpoint/2010/main" val="19698154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983DC-938A-F2C8-A593-14A7D78AD516}"/>
              </a:ext>
            </a:extLst>
          </p:cNvPr>
          <p:cNvSpPr>
            <a:spLocks noGrp="1"/>
          </p:cNvSpPr>
          <p:nvPr>
            <p:ph type="title"/>
          </p:nvPr>
        </p:nvSpPr>
        <p:spPr>
          <a:xfrm>
            <a:off x="415973" y="-250419"/>
            <a:ext cx="10268712" cy="1700784"/>
          </a:xfrm>
        </p:spPr>
        <p:txBody>
          <a:bodyPr>
            <a:normAutofit/>
          </a:bodyPr>
          <a:lstStyle/>
          <a:p>
            <a:r>
              <a:rPr lang="en-US" sz="4000"/>
              <a:t>Structure appendix</a:t>
            </a:r>
          </a:p>
        </p:txBody>
      </p:sp>
      <p:sp>
        <p:nvSpPr>
          <p:cNvPr id="6" name="Rectangle 5">
            <a:extLst>
              <a:ext uri="{FF2B5EF4-FFF2-40B4-BE49-F238E27FC236}">
                <a16:creationId xmlns:a16="http://schemas.microsoft.com/office/drawing/2014/main" id="{0D92357F-0615-DFCF-C121-77D0F73F200E}"/>
              </a:ext>
            </a:extLst>
          </p:cNvPr>
          <p:cNvSpPr/>
          <p:nvPr/>
        </p:nvSpPr>
        <p:spPr>
          <a:xfrm>
            <a:off x="-4017" y="1141004"/>
            <a:ext cx="12304888"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26993CF-2B28-50B1-E307-F50164091825}"/>
              </a:ext>
            </a:extLst>
          </p:cNvPr>
          <p:cNvPicPr>
            <a:picLocks noChangeAspect="1"/>
          </p:cNvPicPr>
          <p:nvPr/>
        </p:nvPicPr>
        <p:blipFill>
          <a:blip r:embed="rId2"/>
          <a:srcRect r="31912" b="183"/>
          <a:stretch/>
        </p:blipFill>
        <p:spPr>
          <a:xfrm>
            <a:off x="152401" y="1387273"/>
            <a:ext cx="3747255" cy="2209845"/>
          </a:xfrm>
          <a:prstGeom prst="rect">
            <a:avLst/>
          </a:prstGeom>
        </p:spPr>
      </p:pic>
      <p:sp>
        <p:nvSpPr>
          <p:cNvPr id="7" name="TextBox 6">
            <a:extLst>
              <a:ext uri="{FF2B5EF4-FFF2-40B4-BE49-F238E27FC236}">
                <a16:creationId xmlns:a16="http://schemas.microsoft.com/office/drawing/2014/main" id="{88B83C0F-B76C-4A9C-0AE9-8AF8B97B4498}"/>
              </a:ext>
            </a:extLst>
          </p:cNvPr>
          <p:cNvSpPr txBox="1"/>
          <p:nvPr/>
        </p:nvSpPr>
        <p:spPr>
          <a:xfrm>
            <a:off x="151330" y="3627690"/>
            <a:ext cx="331942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t>Strain on steel 4130</a:t>
            </a:r>
          </a:p>
          <a:p>
            <a:r>
              <a:rPr lang="en-US" sz="1400"/>
              <a:t>Max deformation = 6.093 x 10</a:t>
            </a:r>
            <a:r>
              <a:rPr lang="en-US" sz="1400" baseline="30000"/>
              <a:t>-5</a:t>
            </a:r>
            <a:r>
              <a:rPr lang="en-US" sz="1400"/>
              <a:t> m</a:t>
            </a:r>
          </a:p>
        </p:txBody>
      </p:sp>
      <p:pic>
        <p:nvPicPr>
          <p:cNvPr id="8" name="Picture 7" descr="A blue and green tie&#10;&#10;Description automatically generated">
            <a:extLst>
              <a:ext uri="{FF2B5EF4-FFF2-40B4-BE49-F238E27FC236}">
                <a16:creationId xmlns:a16="http://schemas.microsoft.com/office/drawing/2014/main" id="{CF7CD0C5-5801-AD48-80BA-D4BB8EC93F78}"/>
              </a:ext>
            </a:extLst>
          </p:cNvPr>
          <p:cNvPicPr>
            <a:picLocks noChangeAspect="1"/>
          </p:cNvPicPr>
          <p:nvPr/>
        </p:nvPicPr>
        <p:blipFill>
          <a:blip r:embed="rId3"/>
          <a:srcRect l="-431" r="32059" b="183"/>
          <a:stretch/>
        </p:blipFill>
        <p:spPr>
          <a:xfrm>
            <a:off x="153654" y="4238049"/>
            <a:ext cx="3503951" cy="2057445"/>
          </a:xfrm>
          <a:prstGeom prst="rect">
            <a:avLst/>
          </a:prstGeom>
        </p:spPr>
      </p:pic>
      <p:sp>
        <p:nvSpPr>
          <p:cNvPr id="9" name="TextBox 8">
            <a:extLst>
              <a:ext uri="{FF2B5EF4-FFF2-40B4-BE49-F238E27FC236}">
                <a16:creationId xmlns:a16="http://schemas.microsoft.com/office/drawing/2014/main" id="{A5AB9000-F6BF-62D5-E19F-9126D9956960}"/>
              </a:ext>
            </a:extLst>
          </p:cNvPr>
          <p:cNvSpPr txBox="1"/>
          <p:nvPr/>
        </p:nvSpPr>
        <p:spPr>
          <a:xfrm>
            <a:off x="267871" y="6281243"/>
            <a:ext cx="277257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t>Strain on </a:t>
            </a:r>
            <a:r>
              <a:rPr lang="en-US" sz="1400" err="1"/>
              <a:t>aluminium</a:t>
            </a:r>
            <a:r>
              <a:rPr lang="en-US" sz="1400"/>
              <a:t> 6061</a:t>
            </a:r>
          </a:p>
          <a:p>
            <a:r>
              <a:rPr lang="en-US" sz="1400"/>
              <a:t>Max deformation = 1.44 x 10</a:t>
            </a:r>
            <a:r>
              <a:rPr lang="en-US" sz="1400" baseline="30000"/>
              <a:t>-4</a:t>
            </a:r>
            <a:r>
              <a:rPr lang="en-US" sz="1400"/>
              <a:t> m</a:t>
            </a:r>
          </a:p>
        </p:txBody>
      </p:sp>
      <p:sp>
        <p:nvSpPr>
          <p:cNvPr id="10" name="TextBox 9">
            <a:extLst>
              <a:ext uri="{FF2B5EF4-FFF2-40B4-BE49-F238E27FC236}">
                <a16:creationId xmlns:a16="http://schemas.microsoft.com/office/drawing/2014/main" id="{046A154A-F92D-5BBB-697A-C9079389BCAB}"/>
              </a:ext>
            </a:extLst>
          </p:cNvPr>
          <p:cNvSpPr txBox="1"/>
          <p:nvPr/>
        </p:nvSpPr>
        <p:spPr>
          <a:xfrm>
            <a:off x="3997189" y="6281242"/>
            <a:ext cx="331942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t>Strain on </a:t>
            </a:r>
            <a:r>
              <a:rPr lang="en-US" sz="1400" err="1"/>
              <a:t>aluminium</a:t>
            </a:r>
            <a:r>
              <a:rPr lang="en-US" sz="1400"/>
              <a:t> 6061</a:t>
            </a:r>
          </a:p>
          <a:p>
            <a:r>
              <a:rPr lang="en-US" sz="1400"/>
              <a:t>Max deformation = 6.028 x 10</a:t>
            </a:r>
            <a:r>
              <a:rPr lang="en-US" sz="1400" baseline="30000"/>
              <a:t>-4</a:t>
            </a:r>
            <a:r>
              <a:rPr lang="en-US" sz="1400"/>
              <a:t> m</a:t>
            </a:r>
          </a:p>
        </p:txBody>
      </p:sp>
      <p:sp>
        <p:nvSpPr>
          <p:cNvPr id="11" name="TextBox 10">
            <a:extLst>
              <a:ext uri="{FF2B5EF4-FFF2-40B4-BE49-F238E27FC236}">
                <a16:creationId xmlns:a16="http://schemas.microsoft.com/office/drawing/2014/main" id="{90C03A64-5F65-952D-C869-5FFA90EE548C}"/>
              </a:ext>
            </a:extLst>
          </p:cNvPr>
          <p:cNvSpPr txBox="1"/>
          <p:nvPr/>
        </p:nvSpPr>
        <p:spPr>
          <a:xfrm>
            <a:off x="4077871" y="3591831"/>
            <a:ext cx="331942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t>Strain on steel 4130</a:t>
            </a:r>
          </a:p>
          <a:p>
            <a:r>
              <a:rPr lang="en-US" sz="1400"/>
              <a:t>Max deformation = 2.58 x 10</a:t>
            </a:r>
            <a:r>
              <a:rPr lang="en-US" sz="1400" baseline="30000"/>
              <a:t>-4</a:t>
            </a:r>
            <a:r>
              <a:rPr lang="en-US" sz="1400"/>
              <a:t> m</a:t>
            </a:r>
          </a:p>
        </p:txBody>
      </p:sp>
      <p:pic>
        <p:nvPicPr>
          <p:cNvPr id="12" name="Picture 11">
            <a:extLst>
              <a:ext uri="{FF2B5EF4-FFF2-40B4-BE49-F238E27FC236}">
                <a16:creationId xmlns:a16="http://schemas.microsoft.com/office/drawing/2014/main" id="{3C20CCDB-1ACE-5CC6-79CE-38F0DE6CCAC9}"/>
              </a:ext>
            </a:extLst>
          </p:cNvPr>
          <p:cNvPicPr>
            <a:picLocks noChangeAspect="1"/>
          </p:cNvPicPr>
          <p:nvPr/>
        </p:nvPicPr>
        <p:blipFill>
          <a:blip r:embed="rId4"/>
          <a:srcRect l="-431" r="33235" b="183"/>
          <a:stretch/>
        </p:blipFill>
        <p:spPr>
          <a:xfrm>
            <a:off x="4078941" y="4193225"/>
            <a:ext cx="3315701" cy="2057445"/>
          </a:xfrm>
          <a:prstGeom prst="rect">
            <a:avLst/>
          </a:prstGeom>
        </p:spPr>
      </p:pic>
      <p:pic>
        <p:nvPicPr>
          <p:cNvPr id="13" name="Picture 12" descr="A blue and green geometric shapes&#10;&#10;Description automatically generated">
            <a:extLst>
              <a:ext uri="{FF2B5EF4-FFF2-40B4-BE49-F238E27FC236}">
                <a16:creationId xmlns:a16="http://schemas.microsoft.com/office/drawing/2014/main" id="{53BA05A8-5511-5E2A-36B2-D06506CCC4FA}"/>
              </a:ext>
            </a:extLst>
          </p:cNvPr>
          <p:cNvPicPr>
            <a:picLocks noChangeAspect="1"/>
          </p:cNvPicPr>
          <p:nvPr/>
        </p:nvPicPr>
        <p:blipFill>
          <a:blip r:embed="rId5"/>
          <a:srcRect l="-431" r="33382" b="183"/>
          <a:stretch/>
        </p:blipFill>
        <p:spPr>
          <a:xfrm>
            <a:off x="4075100" y="1406597"/>
            <a:ext cx="3620496" cy="2156057"/>
          </a:xfrm>
          <a:prstGeom prst="rect">
            <a:avLst/>
          </a:prstGeom>
        </p:spPr>
      </p:pic>
      <p:pic>
        <p:nvPicPr>
          <p:cNvPr id="15" name="Picture 14" descr="A blue and green tool&#10;&#10;Description automatically generated">
            <a:extLst>
              <a:ext uri="{FF2B5EF4-FFF2-40B4-BE49-F238E27FC236}">
                <a16:creationId xmlns:a16="http://schemas.microsoft.com/office/drawing/2014/main" id="{4AAF15C7-F3BD-0B56-9FA7-93DEA83F312F}"/>
              </a:ext>
            </a:extLst>
          </p:cNvPr>
          <p:cNvPicPr>
            <a:picLocks noChangeAspect="1"/>
          </p:cNvPicPr>
          <p:nvPr/>
        </p:nvPicPr>
        <p:blipFill>
          <a:blip r:embed="rId6"/>
          <a:srcRect l="-392" r="43676" b="183"/>
          <a:stretch/>
        </p:blipFill>
        <p:spPr>
          <a:xfrm>
            <a:off x="7996517" y="1333484"/>
            <a:ext cx="3319944" cy="2299493"/>
          </a:xfrm>
          <a:prstGeom prst="rect">
            <a:avLst/>
          </a:prstGeom>
        </p:spPr>
      </p:pic>
      <p:sp>
        <p:nvSpPr>
          <p:cNvPr id="16" name="TextBox 15">
            <a:extLst>
              <a:ext uri="{FF2B5EF4-FFF2-40B4-BE49-F238E27FC236}">
                <a16:creationId xmlns:a16="http://schemas.microsoft.com/office/drawing/2014/main" id="{6E10D8B8-8D61-3846-3490-4BA2AACAA129}"/>
              </a:ext>
            </a:extLst>
          </p:cNvPr>
          <p:cNvSpPr txBox="1"/>
          <p:nvPr/>
        </p:nvSpPr>
        <p:spPr>
          <a:xfrm>
            <a:off x="8076130" y="3627690"/>
            <a:ext cx="331942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t>Strain on steel 4130</a:t>
            </a:r>
          </a:p>
          <a:p>
            <a:r>
              <a:rPr lang="en-US" sz="1400"/>
              <a:t>Max deformation = 4.982 x 10</a:t>
            </a:r>
            <a:r>
              <a:rPr lang="en-US" sz="1400" baseline="30000"/>
              <a:t>-5</a:t>
            </a:r>
            <a:r>
              <a:rPr lang="en-US" sz="1400"/>
              <a:t> m</a:t>
            </a:r>
          </a:p>
        </p:txBody>
      </p:sp>
      <p:pic>
        <p:nvPicPr>
          <p:cNvPr id="3" name="Picture 2" descr="A blue and green tool&#10;&#10;Description automatically generated">
            <a:extLst>
              <a:ext uri="{FF2B5EF4-FFF2-40B4-BE49-F238E27FC236}">
                <a16:creationId xmlns:a16="http://schemas.microsoft.com/office/drawing/2014/main" id="{46378882-DA1A-6832-95FE-B506D3C01C8A}"/>
              </a:ext>
            </a:extLst>
          </p:cNvPr>
          <p:cNvPicPr>
            <a:picLocks noChangeAspect="1"/>
          </p:cNvPicPr>
          <p:nvPr/>
        </p:nvPicPr>
        <p:blipFill>
          <a:blip r:embed="rId7"/>
          <a:srcRect r="39559" b="183"/>
          <a:stretch/>
        </p:blipFill>
        <p:spPr>
          <a:xfrm>
            <a:off x="8077200" y="4157366"/>
            <a:ext cx="3155582" cy="2138128"/>
          </a:xfrm>
          <a:prstGeom prst="rect">
            <a:avLst/>
          </a:prstGeom>
        </p:spPr>
      </p:pic>
      <p:sp>
        <p:nvSpPr>
          <p:cNvPr id="5" name="TextBox 4">
            <a:extLst>
              <a:ext uri="{FF2B5EF4-FFF2-40B4-BE49-F238E27FC236}">
                <a16:creationId xmlns:a16="http://schemas.microsoft.com/office/drawing/2014/main" id="{78AFD03B-D760-010F-0859-9926E090389C}"/>
              </a:ext>
            </a:extLst>
          </p:cNvPr>
          <p:cNvSpPr txBox="1"/>
          <p:nvPr/>
        </p:nvSpPr>
        <p:spPr>
          <a:xfrm>
            <a:off x="8076130" y="6281242"/>
            <a:ext cx="331942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t>Strain on </a:t>
            </a:r>
            <a:r>
              <a:rPr lang="en-US" sz="1400" err="1"/>
              <a:t>aluminium</a:t>
            </a:r>
            <a:r>
              <a:rPr lang="en-US" sz="1400"/>
              <a:t> 6061</a:t>
            </a:r>
          </a:p>
          <a:p>
            <a:r>
              <a:rPr lang="en-US" sz="1400"/>
              <a:t>Max deformation = 1.16 x 10</a:t>
            </a:r>
            <a:r>
              <a:rPr lang="en-US" sz="1400" baseline="30000"/>
              <a:t>-4</a:t>
            </a:r>
            <a:r>
              <a:rPr lang="en-US" sz="1400"/>
              <a:t> m</a:t>
            </a:r>
          </a:p>
        </p:txBody>
      </p:sp>
    </p:spTree>
    <p:extLst>
      <p:ext uri="{BB962C8B-B14F-4D97-AF65-F5344CB8AC3E}">
        <p14:creationId xmlns:p14="http://schemas.microsoft.com/office/powerpoint/2010/main" val="1825783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16EE330-6AA2-C385-D417-0471AF2E5B16}"/>
              </a:ext>
            </a:extLst>
          </p:cNvPr>
          <p:cNvSpPr/>
          <p:nvPr/>
        </p:nvSpPr>
        <p:spPr>
          <a:xfrm>
            <a:off x="-116174" y="1043881"/>
            <a:ext cx="12304888"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D2DEA2-795F-DA10-FB1C-ECDD1AB8E92B}"/>
              </a:ext>
            </a:extLst>
          </p:cNvPr>
          <p:cNvSpPr>
            <a:spLocks noGrp="1"/>
          </p:cNvSpPr>
          <p:nvPr>
            <p:ph type="title"/>
          </p:nvPr>
        </p:nvSpPr>
        <p:spPr>
          <a:xfrm>
            <a:off x="544441" y="-237290"/>
            <a:ext cx="10268712" cy="1700784"/>
          </a:xfrm>
        </p:spPr>
        <p:txBody>
          <a:bodyPr/>
          <a:lstStyle/>
          <a:p>
            <a:r>
              <a:rPr lang="en-US" sz="4000"/>
              <a:t>Materials appendix</a:t>
            </a:r>
          </a:p>
        </p:txBody>
      </p:sp>
      <p:sp>
        <p:nvSpPr>
          <p:cNvPr id="3" name="Content Placeholder 2">
            <a:extLst>
              <a:ext uri="{FF2B5EF4-FFF2-40B4-BE49-F238E27FC236}">
                <a16:creationId xmlns:a16="http://schemas.microsoft.com/office/drawing/2014/main" id="{34F3B546-096B-E84B-9340-60E0F451B71F}"/>
              </a:ext>
            </a:extLst>
          </p:cNvPr>
          <p:cNvSpPr>
            <a:spLocks noGrp="1"/>
          </p:cNvSpPr>
          <p:nvPr>
            <p:ph idx="1"/>
          </p:nvPr>
        </p:nvSpPr>
        <p:spPr>
          <a:xfrm>
            <a:off x="422978" y="1167812"/>
            <a:ext cx="4716054" cy="2320604"/>
          </a:xfrm>
          <a:ln>
            <a:solidFill>
              <a:schemeClr val="tx1"/>
            </a:solidFill>
          </a:ln>
        </p:spPr>
        <p:txBody>
          <a:bodyPr vert="horz" lIns="91440" tIns="45720" rIns="91440" bIns="45720" rtlCol="0" anchor="t">
            <a:noAutofit/>
          </a:bodyPr>
          <a:lstStyle/>
          <a:p>
            <a:pPr>
              <a:lnSpc>
                <a:spcPct val="100000"/>
              </a:lnSpc>
            </a:pPr>
            <a:r>
              <a:rPr lang="en-US" sz="1800" b="1">
                <a:ea typeface="+mn-lt"/>
                <a:cs typeface="+mn-lt"/>
              </a:rPr>
              <a:t>Steel 4130 </a:t>
            </a:r>
            <a:r>
              <a:rPr lang="en-US" sz="1800">
                <a:ea typeface="+mn-lt"/>
                <a:cs typeface="+mn-lt"/>
              </a:rPr>
              <a:t>(Laboratory Metal Co, 2024)</a:t>
            </a:r>
            <a:r>
              <a:rPr lang="en-US" sz="1800" b="1">
                <a:ea typeface="+mn-lt"/>
                <a:cs typeface="+mn-lt"/>
              </a:rPr>
              <a:t>:</a:t>
            </a:r>
            <a:endParaRPr lang="en-US"/>
          </a:p>
          <a:p>
            <a:pPr marL="285750" indent="-285750">
              <a:lnSpc>
                <a:spcPct val="100000"/>
              </a:lnSpc>
              <a:buFont typeface="Wingdings"/>
              <a:buChar char="§"/>
            </a:pPr>
            <a:r>
              <a:rPr lang="en-US" sz="1800" b="1">
                <a:ea typeface="+mn-lt"/>
                <a:cs typeface="+mn-lt"/>
              </a:rPr>
              <a:t>High strength requirements</a:t>
            </a:r>
            <a:endParaRPr lang="en-US" sz="1800">
              <a:ea typeface="+mn-lt"/>
              <a:cs typeface="+mn-lt"/>
            </a:endParaRPr>
          </a:p>
          <a:p>
            <a:pPr marL="285750" indent="-285750">
              <a:lnSpc>
                <a:spcPct val="100000"/>
              </a:lnSpc>
              <a:buFont typeface="Wingdings"/>
              <a:buChar char="§"/>
            </a:pPr>
            <a:r>
              <a:rPr lang="en-US" sz="1800" b="1">
                <a:ea typeface="+mn-lt"/>
                <a:cs typeface="+mn-lt"/>
              </a:rPr>
              <a:t>E</a:t>
            </a:r>
            <a:r>
              <a:rPr lang="en-US" sz="1800">
                <a:ea typeface="+mn-lt"/>
                <a:cs typeface="+mn-lt"/>
              </a:rPr>
              <a:t>asy fabrication and welding</a:t>
            </a:r>
            <a:endParaRPr lang="en-US" sz="1800"/>
          </a:p>
          <a:p>
            <a:pPr marL="285750" indent="-285750">
              <a:lnSpc>
                <a:spcPct val="100000"/>
              </a:lnSpc>
              <a:buFont typeface="Wingdings"/>
              <a:buChar char="§"/>
            </a:pPr>
            <a:r>
              <a:rPr lang="en-US" sz="1800" b="1">
                <a:ea typeface="+mn-lt"/>
                <a:cs typeface="+mn-lt"/>
              </a:rPr>
              <a:t>A</a:t>
            </a:r>
            <a:r>
              <a:rPr lang="en-US" sz="1800">
                <a:ea typeface="+mn-lt"/>
                <a:cs typeface="+mn-lt"/>
              </a:rPr>
              <a:t>ffordability</a:t>
            </a:r>
            <a:endParaRPr lang="en-US" sz="1800"/>
          </a:p>
          <a:p>
            <a:pPr marL="285750" indent="-285750">
              <a:lnSpc>
                <a:spcPct val="100000"/>
              </a:lnSpc>
              <a:buFont typeface="Wingdings"/>
              <a:buChar char="§"/>
            </a:pPr>
            <a:r>
              <a:rPr lang="en-US" sz="1800" b="1">
                <a:ea typeface="+mn-lt"/>
                <a:cs typeface="+mn-lt"/>
              </a:rPr>
              <a:t>Versatile applications</a:t>
            </a:r>
            <a:endParaRPr lang="en-US" sz="2100"/>
          </a:p>
          <a:p>
            <a:pPr>
              <a:lnSpc>
                <a:spcPct val="100000"/>
              </a:lnSpc>
            </a:pPr>
            <a:endParaRPr lang="en-US"/>
          </a:p>
        </p:txBody>
      </p:sp>
      <p:sp>
        <p:nvSpPr>
          <p:cNvPr id="7" name="Content Placeholder 2">
            <a:extLst>
              <a:ext uri="{FF2B5EF4-FFF2-40B4-BE49-F238E27FC236}">
                <a16:creationId xmlns:a16="http://schemas.microsoft.com/office/drawing/2014/main" id="{5000DFE6-DB1E-F4D3-1FA3-DEC9BDB1781B}"/>
              </a:ext>
            </a:extLst>
          </p:cNvPr>
          <p:cNvSpPr txBox="1">
            <a:spLocks/>
          </p:cNvSpPr>
          <p:nvPr/>
        </p:nvSpPr>
        <p:spPr>
          <a:xfrm>
            <a:off x="424012" y="3590007"/>
            <a:ext cx="5564713" cy="3136392"/>
          </a:xfrm>
          <a:prstGeom prst="rect">
            <a:avLst/>
          </a:prstGeom>
          <a:ln>
            <a:solidFill>
              <a:schemeClr val="tx1"/>
            </a:solidFill>
          </a:ln>
        </p:spPr>
        <p:txBody>
          <a:bodyPr vert="horz" lIns="91440" tIns="45720" rIns="91440" bIns="45720" rtlCol="0" anchor="t">
            <a:noAutofit/>
          </a:bodyPr>
          <a:lstStyle>
            <a:lvl1pPr marL="0" indent="0" algn="l" defTabSz="914400" rtl="0" eaLnBrk="1" latinLnBrk="0" hangingPunct="1">
              <a:lnSpc>
                <a:spcPct val="101000"/>
              </a:lnSpc>
              <a:spcBef>
                <a:spcPts val="700"/>
              </a:spcBef>
              <a:spcAft>
                <a:spcPts val="700"/>
              </a:spcAft>
              <a:buFont typeface="Arial" panose="020B0604020202020204" pitchFamily="34" charset="0"/>
              <a:buNone/>
              <a:defRPr sz="2600" kern="1200" spc="50" baseline="0">
                <a:solidFill>
                  <a:schemeClr val="tx1"/>
                </a:solidFill>
                <a:latin typeface="+mn-lt"/>
                <a:ea typeface="+mn-ea"/>
                <a:cs typeface="+mn-cs"/>
              </a:defRPr>
            </a:lvl1pPr>
            <a:lvl2pPr marL="274320" indent="-274320" algn="l" defTabSz="914400" rtl="0" eaLnBrk="1" latinLnBrk="0" hangingPunct="1">
              <a:lnSpc>
                <a:spcPct val="101000"/>
              </a:lnSpc>
              <a:spcBef>
                <a:spcPts val="400"/>
              </a:spcBef>
              <a:spcAft>
                <a:spcPts val="400"/>
              </a:spcAft>
              <a:buClrTx/>
              <a:buFont typeface="Wingdings" panose="05000000000000000000" pitchFamily="2" charset="2"/>
              <a:buChar char="§"/>
              <a:defRPr sz="2300" kern="1200" spc="50" baseline="0">
                <a:solidFill>
                  <a:schemeClr val="tx1"/>
                </a:solidFill>
                <a:latin typeface="+mn-lt"/>
                <a:ea typeface="+mn-ea"/>
                <a:cs typeface="+mn-cs"/>
              </a:defRPr>
            </a:lvl2pPr>
            <a:lvl3pPr marL="27432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3pPr>
            <a:lvl4pPr marL="594360" indent="-274320" algn="l" defTabSz="914400" rtl="0" eaLnBrk="1" latinLnBrk="0" hangingPunct="1">
              <a:lnSpc>
                <a:spcPct val="101000"/>
              </a:lnSpc>
              <a:spcBef>
                <a:spcPts val="400"/>
              </a:spcBef>
              <a:spcAft>
                <a:spcPts val="400"/>
              </a:spcAft>
              <a:buClrTx/>
              <a:buFont typeface="Wingdings" panose="05000000000000000000" pitchFamily="2" charset="2"/>
              <a:buChar char="§"/>
              <a:defRPr sz="1800" kern="1200" spc="50" baseline="0">
                <a:solidFill>
                  <a:schemeClr val="tx1"/>
                </a:solidFill>
                <a:latin typeface="+mn-lt"/>
                <a:ea typeface="+mn-ea"/>
                <a:cs typeface="+mn-cs"/>
              </a:defRPr>
            </a:lvl4pPr>
            <a:lvl5pPr marL="59436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a:ea typeface="+mn-lt"/>
                <a:cs typeface="+mn-lt"/>
              </a:rPr>
              <a:t>Carbon-</a:t>
            </a:r>
            <a:r>
              <a:rPr lang="en-US" sz="1800" b="1" err="1">
                <a:ea typeface="+mn-lt"/>
                <a:cs typeface="+mn-lt"/>
              </a:rPr>
              <a:t>fibre</a:t>
            </a:r>
            <a:r>
              <a:rPr lang="en-US" sz="1800" b="1">
                <a:ea typeface="+mn-lt"/>
                <a:cs typeface="+mn-lt"/>
              </a:rPr>
              <a:t> (Editorial, 2024):</a:t>
            </a:r>
          </a:p>
          <a:p>
            <a:pPr marL="285750" indent="-285750">
              <a:buFont typeface="Wingdings" panose="020B0604020202020204" pitchFamily="34" charset="0"/>
              <a:buChar char="§"/>
            </a:pPr>
            <a:r>
              <a:rPr lang="en-US" sz="1800" b="1">
                <a:ea typeface="+mn-lt"/>
                <a:cs typeface="+mn-lt"/>
              </a:rPr>
              <a:t>Ideal strength-to-weight ratio</a:t>
            </a:r>
            <a:endParaRPr lang="en-US">
              <a:ea typeface="+mn-lt"/>
              <a:cs typeface="+mn-lt"/>
            </a:endParaRPr>
          </a:p>
          <a:p>
            <a:pPr marL="285750" indent="-285750">
              <a:buFont typeface="Wingdings" panose="020B0604020202020204" pitchFamily="34" charset="0"/>
              <a:buChar char="§"/>
            </a:pPr>
            <a:r>
              <a:rPr lang="en-US" sz="1800" b="1">
                <a:ea typeface="+mn-lt"/>
                <a:cs typeface="+mn-lt"/>
              </a:rPr>
              <a:t>High stiffness, </a:t>
            </a:r>
            <a:r>
              <a:rPr lang="en-US" sz="1800">
                <a:ea typeface="+mn-lt"/>
                <a:cs typeface="+mn-lt"/>
              </a:rPr>
              <a:t>ensuring consistent downforce</a:t>
            </a:r>
            <a:endParaRPr lang="en-US">
              <a:ea typeface="+mn-lt"/>
              <a:cs typeface="+mn-lt"/>
            </a:endParaRPr>
          </a:p>
          <a:p>
            <a:pPr marL="285750" indent="-285750">
              <a:buFont typeface="Wingdings" panose="020B0604020202020204" pitchFamily="34" charset="0"/>
              <a:buChar char="§"/>
            </a:pPr>
            <a:r>
              <a:rPr lang="en-US" sz="1800" b="1">
                <a:ea typeface="+mn-lt"/>
                <a:cs typeface="+mn-lt"/>
              </a:rPr>
              <a:t>Tailorable Properties through</a:t>
            </a:r>
            <a:r>
              <a:rPr lang="en-US" sz="1800">
                <a:ea typeface="+mn-lt"/>
                <a:cs typeface="+mn-lt"/>
              </a:rPr>
              <a:t> fiber </a:t>
            </a:r>
            <a:r>
              <a:rPr lang="en-US" sz="1800" err="1">
                <a:ea typeface="+mn-lt"/>
                <a:cs typeface="+mn-lt"/>
              </a:rPr>
              <a:t>optimisation</a:t>
            </a:r>
            <a:endParaRPr lang="en-US" err="1">
              <a:ea typeface="+mn-lt"/>
              <a:cs typeface="+mn-lt"/>
            </a:endParaRPr>
          </a:p>
          <a:p>
            <a:pPr marL="285750" indent="-285750">
              <a:buFont typeface="Wingdings" panose="020B0604020202020204" pitchFamily="34" charset="0"/>
              <a:buChar char="§"/>
            </a:pPr>
            <a:r>
              <a:rPr lang="en-US" sz="1800" b="1">
                <a:ea typeface="+mn-lt"/>
                <a:cs typeface="+mn-lt"/>
              </a:rPr>
              <a:t>Corrosion resistance</a:t>
            </a:r>
            <a:endParaRPr lang="en-US">
              <a:ea typeface="+mn-lt"/>
              <a:cs typeface="+mn-lt"/>
            </a:endParaRPr>
          </a:p>
          <a:p>
            <a:pPr marL="285750" indent="-285750">
              <a:buFont typeface="Wingdings" panose="020B0604020202020204" pitchFamily="34" charset="0"/>
              <a:buChar char="§"/>
            </a:pPr>
            <a:r>
              <a:rPr lang="en-US" sz="1800" b="1">
                <a:ea typeface="+mn-lt"/>
                <a:cs typeface="+mn-lt"/>
              </a:rPr>
              <a:t>Vibration damping</a:t>
            </a:r>
            <a:endParaRPr lang="en-US" sz="1800">
              <a:ea typeface="+mn-lt"/>
              <a:cs typeface="+mn-lt"/>
            </a:endParaRPr>
          </a:p>
          <a:p>
            <a:pPr marL="285750" indent="-285750">
              <a:buFont typeface="Wingdings" panose="020B0604020202020204" pitchFamily="34" charset="0"/>
              <a:buChar char="§"/>
            </a:pPr>
            <a:r>
              <a:rPr lang="en-US" sz="1800" b="1">
                <a:ea typeface="+mn-lt"/>
                <a:cs typeface="+mn-lt"/>
              </a:rPr>
              <a:t>Fatigue resistance</a:t>
            </a:r>
            <a:endParaRPr lang="en-US" sz="1800"/>
          </a:p>
          <a:p>
            <a:pPr marL="285750" indent="-285750">
              <a:buFont typeface="Wingdings"/>
              <a:buChar char="§"/>
            </a:pPr>
            <a:endParaRPr lang="en-US" sz="1800" b="1"/>
          </a:p>
          <a:p>
            <a:endParaRPr lang="en-US"/>
          </a:p>
        </p:txBody>
      </p:sp>
      <p:sp>
        <p:nvSpPr>
          <p:cNvPr id="5" name="Content Placeholder 2">
            <a:extLst>
              <a:ext uri="{FF2B5EF4-FFF2-40B4-BE49-F238E27FC236}">
                <a16:creationId xmlns:a16="http://schemas.microsoft.com/office/drawing/2014/main" id="{85B5532F-1427-80F4-B601-F3CB379E2907}"/>
              </a:ext>
            </a:extLst>
          </p:cNvPr>
          <p:cNvSpPr txBox="1">
            <a:spLocks/>
          </p:cNvSpPr>
          <p:nvPr/>
        </p:nvSpPr>
        <p:spPr>
          <a:xfrm>
            <a:off x="6313823" y="1169537"/>
            <a:ext cx="5564713" cy="3136392"/>
          </a:xfrm>
          <a:prstGeom prst="rect">
            <a:avLst/>
          </a:prstGeom>
          <a:ln>
            <a:solidFill>
              <a:schemeClr val="tx1"/>
            </a:solidFill>
          </a:ln>
        </p:spPr>
        <p:txBody>
          <a:bodyPr vert="horz" lIns="91440" tIns="45720" rIns="91440" bIns="45720" rtlCol="0" anchor="t">
            <a:noAutofit/>
          </a:bodyPr>
          <a:lstStyle>
            <a:lvl1pPr marL="0" indent="0" algn="l" defTabSz="914400" rtl="0" eaLnBrk="1" latinLnBrk="0" hangingPunct="1">
              <a:lnSpc>
                <a:spcPct val="101000"/>
              </a:lnSpc>
              <a:spcBef>
                <a:spcPts val="700"/>
              </a:spcBef>
              <a:spcAft>
                <a:spcPts val="700"/>
              </a:spcAft>
              <a:buFont typeface="Arial" panose="020B0604020202020204" pitchFamily="34" charset="0"/>
              <a:buNone/>
              <a:defRPr sz="2600" kern="1200" spc="50" baseline="0">
                <a:solidFill>
                  <a:schemeClr val="tx1"/>
                </a:solidFill>
                <a:latin typeface="+mn-lt"/>
                <a:ea typeface="+mn-ea"/>
                <a:cs typeface="+mn-cs"/>
              </a:defRPr>
            </a:lvl1pPr>
            <a:lvl2pPr marL="274320" indent="-274320" algn="l" defTabSz="914400" rtl="0" eaLnBrk="1" latinLnBrk="0" hangingPunct="1">
              <a:lnSpc>
                <a:spcPct val="101000"/>
              </a:lnSpc>
              <a:spcBef>
                <a:spcPts val="400"/>
              </a:spcBef>
              <a:spcAft>
                <a:spcPts val="400"/>
              </a:spcAft>
              <a:buClrTx/>
              <a:buFont typeface="Wingdings" panose="05000000000000000000" pitchFamily="2" charset="2"/>
              <a:buChar char="§"/>
              <a:defRPr sz="2300" kern="1200" spc="50" baseline="0">
                <a:solidFill>
                  <a:schemeClr val="tx1"/>
                </a:solidFill>
                <a:latin typeface="+mn-lt"/>
                <a:ea typeface="+mn-ea"/>
                <a:cs typeface="+mn-cs"/>
              </a:defRPr>
            </a:lvl2pPr>
            <a:lvl3pPr marL="27432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3pPr>
            <a:lvl4pPr marL="594360" indent="-274320" algn="l" defTabSz="914400" rtl="0" eaLnBrk="1" latinLnBrk="0" hangingPunct="1">
              <a:lnSpc>
                <a:spcPct val="101000"/>
              </a:lnSpc>
              <a:spcBef>
                <a:spcPts val="400"/>
              </a:spcBef>
              <a:spcAft>
                <a:spcPts val="400"/>
              </a:spcAft>
              <a:buClrTx/>
              <a:buFont typeface="Wingdings" panose="05000000000000000000" pitchFamily="2" charset="2"/>
              <a:buChar char="§"/>
              <a:defRPr sz="1800" kern="1200" spc="50" baseline="0">
                <a:solidFill>
                  <a:schemeClr val="tx1"/>
                </a:solidFill>
                <a:latin typeface="+mn-lt"/>
                <a:ea typeface="+mn-ea"/>
                <a:cs typeface="+mn-cs"/>
              </a:defRPr>
            </a:lvl4pPr>
            <a:lvl5pPr marL="59436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err="1">
                <a:ea typeface="+mn-lt"/>
                <a:cs typeface="+mn-lt"/>
              </a:rPr>
              <a:t>Aluminium</a:t>
            </a:r>
            <a:r>
              <a:rPr lang="en-US" sz="1800" b="1">
                <a:ea typeface="+mn-lt"/>
                <a:cs typeface="+mn-lt"/>
              </a:rPr>
              <a:t> 6061 (Rapid Protos, 2023):</a:t>
            </a:r>
          </a:p>
          <a:p>
            <a:pPr marL="285750" indent="-285750">
              <a:buFont typeface="Wingdings" panose="020B0604020202020204" pitchFamily="34" charset="0"/>
              <a:buChar char="§"/>
            </a:pPr>
            <a:r>
              <a:rPr lang="en-US" sz="1800" b="1">
                <a:ea typeface="+mn-lt"/>
                <a:cs typeface="+mn-lt"/>
              </a:rPr>
              <a:t>Balance of strength, corrosion resistance, machinability</a:t>
            </a:r>
            <a:endParaRPr lang="en-US">
              <a:ea typeface="+mn-lt"/>
              <a:cs typeface="+mn-lt"/>
            </a:endParaRPr>
          </a:p>
          <a:p>
            <a:pPr marL="285750" indent="-285750">
              <a:buFont typeface="Wingdings" panose="020B0604020202020204" pitchFamily="34" charset="0"/>
              <a:buChar char="§"/>
            </a:pPr>
            <a:r>
              <a:rPr lang="en-US" sz="1800" b="1">
                <a:ea typeface="+mn-lt"/>
                <a:cs typeface="+mn-lt"/>
              </a:rPr>
              <a:t>Highly weldable</a:t>
            </a:r>
            <a:endParaRPr lang="en-US" sz="1800">
              <a:ea typeface="+mn-lt"/>
              <a:cs typeface="+mn-lt"/>
            </a:endParaRPr>
          </a:p>
          <a:p>
            <a:pPr marL="285750" indent="-285750">
              <a:buFont typeface="Wingdings" panose="020B0604020202020204" pitchFamily="34" charset="0"/>
              <a:buChar char="§"/>
            </a:pPr>
            <a:r>
              <a:rPr lang="en-US" sz="1800" b="1">
                <a:ea typeface="+mn-lt"/>
                <a:cs typeface="+mn-lt"/>
              </a:rPr>
              <a:t>More accessible and cost-effective than 7075 (another common alloy)</a:t>
            </a:r>
            <a:endParaRPr lang="en-US" sz="1800">
              <a:ea typeface="+mn-lt"/>
              <a:cs typeface="+mn-lt"/>
            </a:endParaRPr>
          </a:p>
          <a:p>
            <a:pPr marL="285750" indent="-285750">
              <a:buFont typeface="Wingdings" panose="020B0604020202020204" pitchFamily="34" charset="0"/>
              <a:buChar char="§"/>
            </a:pPr>
            <a:r>
              <a:rPr lang="en-US" sz="1800" b="1">
                <a:ea typeface="+mn-lt"/>
                <a:cs typeface="+mn-lt"/>
              </a:rPr>
              <a:t>Drawbacks – slightly low strength than 7075</a:t>
            </a:r>
            <a:endParaRPr lang="en-US"/>
          </a:p>
          <a:p>
            <a:pPr marL="285750" indent="-285750">
              <a:buFont typeface="Wingdings"/>
              <a:buChar char="§"/>
            </a:pPr>
            <a:endParaRPr lang="en-US" sz="1800" b="1"/>
          </a:p>
          <a:p>
            <a:endParaRPr lang="en-US"/>
          </a:p>
        </p:txBody>
      </p:sp>
    </p:spTree>
    <p:extLst>
      <p:ext uri="{BB962C8B-B14F-4D97-AF65-F5344CB8AC3E}">
        <p14:creationId xmlns:p14="http://schemas.microsoft.com/office/powerpoint/2010/main" val="4490484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EF0C016-9AF6-68DA-A62C-928889CD1324}"/>
              </a:ext>
            </a:extLst>
          </p:cNvPr>
          <p:cNvSpPr/>
          <p:nvPr/>
        </p:nvSpPr>
        <p:spPr>
          <a:xfrm>
            <a:off x="-2600" y="1041993"/>
            <a:ext cx="12304888"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05975D-A3BA-B9C3-1656-E7F16468C9A0}"/>
              </a:ext>
            </a:extLst>
          </p:cNvPr>
          <p:cNvSpPr>
            <a:spLocks noGrp="1"/>
          </p:cNvSpPr>
          <p:nvPr>
            <p:ph type="title"/>
          </p:nvPr>
        </p:nvSpPr>
        <p:spPr>
          <a:xfrm>
            <a:off x="220902" y="-274853"/>
            <a:ext cx="10268712" cy="1700784"/>
          </a:xfrm>
        </p:spPr>
        <p:txBody>
          <a:bodyPr>
            <a:normAutofit/>
          </a:bodyPr>
          <a:lstStyle/>
          <a:p>
            <a:r>
              <a:rPr lang="en-US" sz="4000"/>
              <a:t>APPENDIX: Research</a:t>
            </a:r>
          </a:p>
        </p:txBody>
      </p:sp>
      <p:sp>
        <p:nvSpPr>
          <p:cNvPr id="4" name="Content Placeholder 2">
            <a:extLst>
              <a:ext uri="{FF2B5EF4-FFF2-40B4-BE49-F238E27FC236}">
                <a16:creationId xmlns:a16="http://schemas.microsoft.com/office/drawing/2014/main" id="{80313770-F3E4-69F9-75A5-23B94025EC9D}"/>
              </a:ext>
            </a:extLst>
          </p:cNvPr>
          <p:cNvSpPr txBox="1">
            <a:spLocks/>
          </p:cNvSpPr>
          <p:nvPr/>
        </p:nvSpPr>
        <p:spPr>
          <a:xfrm>
            <a:off x="1526149" y="1730248"/>
            <a:ext cx="3814176" cy="4498092"/>
          </a:xfrm>
          <a:prstGeom prst="rect">
            <a:avLst/>
          </a:prstGeom>
          <a:ln>
            <a:solidFill>
              <a:schemeClr val="tx1"/>
            </a:solidFill>
          </a:ln>
        </p:spPr>
        <p:txBody>
          <a:bodyPr vert="horz" lIns="91440" tIns="45720" rIns="91440" bIns="45720" rtlCol="0" anchor="t">
            <a:norm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a:t>Type of simulation</a:t>
            </a:r>
          </a:p>
          <a:p>
            <a:pPr marL="0" indent="0" algn="ctr">
              <a:buNone/>
            </a:pPr>
            <a:r>
              <a:rPr lang="en-US" sz="2400"/>
              <a:t>Driver in the loop -  Human centric feedback (</a:t>
            </a:r>
            <a:r>
              <a:rPr lang="en-US" sz="2400">
                <a:ea typeface="+mn-lt"/>
                <a:cs typeface="+mn-lt"/>
              </a:rPr>
              <a:t>Perrelli, M. </a:t>
            </a:r>
            <a:r>
              <a:rPr lang="en-US" sz="2400" i="1">
                <a:ea typeface="+mn-lt"/>
                <a:cs typeface="+mn-lt"/>
              </a:rPr>
              <a:t>et al., </a:t>
            </a:r>
            <a:r>
              <a:rPr lang="en-US" sz="2400">
                <a:ea typeface="+mn-lt"/>
                <a:cs typeface="+mn-lt"/>
              </a:rPr>
              <a:t>2022)</a:t>
            </a:r>
          </a:p>
          <a:p>
            <a:pPr marL="0" indent="0" algn="ctr">
              <a:buNone/>
            </a:pPr>
            <a:r>
              <a:rPr lang="en-US" sz="2400"/>
              <a:t>Driver out of the loop – Time effective and reduced human error due to being computer automated</a:t>
            </a:r>
            <a:r>
              <a:rPr lang="en-US"/>
              <a:t>.</a:t>
            </a:r>
          </a:p>
          <a:p>
            <a:pPr marL="0" indent="0" algn="ctr">
              <a:buNone/>
            </a:pPr>
            <a:endParaRPr lang="en-US"/>
          </a:p>
          <a:p>
            <a:pPr marL="0" indent="0" algn="ctr">
              <a:buFont typeface="Arial" panose="020B0604020202020204" pitchFamily="34" charset="0"/>
              <a:buNone/>
            </a:pPr>
            <a:endParaRPr lang="en-US"/>
          </a:p>
          <a:p>
            <a:pPr marL="0" indent="0" algn="ctr">
              <a:buNone/>
            </a:pPr>
            <a:endParaRPr lang="en-US"/>
          </a:p>
          <a:p>
            <a:pPr marL="0" indent="0" algn="ctr">
              <a:buNone/>
            </a:pPr>
            <a:endParaRPr lang="en-US"/>
          </a:p>
        </p:txBody>
      </p:sp>
      <p:sp>
        <p:nvSpPr>
          <p:cNvPr id="14" name="Content Placeholder 2">
            <a:extLst>
              <a:ext uri="{FF2B5EF4-FFF2-40B4-BE49-F238E27FC236}">
                <a16:creationId xmlns:a16="http://schemas.microsoft.com/office/drawing/2014/main" id="{4937D450-E811-2E82-DA4C-4B2E6E78E148}"/>
              </a:ext>
            </a:extLst>
          </p:cNvPr>
          <p:cNvSpPr txBox="1">
            <a:spLocks/>
          </p:cNvSpPr>
          <p:nvPr/>
        </p:nvSpPr>
        <p:spPr>
          <a:xfrm>
            <a:off x="6800676" y="1724151"/>
            <a:ext cx="3847366" cy="4504189"/>
          </a:xfrm>
          <a:prstGeom prst="rect">
            <a:avLst/>
          </a:prstGeom>
          <a:ln>
            <a:solidFill>
              <a:schemeClr val="tx1"/>
            </a:solidFill>
          </a:ln>
        </p:spPr>
        <p:txBody>
          <a:bodyPr vert="horz" lIns="91440" tIns="45720" rIns="91440" bIns="45720" rtlCol="0" anchor="t">
            <a:norm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a:t>Type of software</a:t>
            </a:r>
            <a:endParaRPr lang="en-US"/>
          </a:p>
          <a:p>
            <a:pPr marL="0" indent="0" algn="ctr">
              <a:buNone/>
            </a:pPr>
            <a:r>
              <a:rPr lang="en-US" sz="2400"/>
              <a:t>Optimum lap – Focuses on lap time analysis. (</a:t>
            </a:r>
            <a:r>
              <a:rPr lang="en-US" sz="2400" err="1"/>
              <a:t>OptimumG</a:t>
            </a:r>
            <a:r>
              <a:rPr lang="en-US" sz="2400"/>
              <a:t>, 2019) </a:t>
            </a:r>
          </a:p>
          <a:p>
            <a:pPr marL="0" indent="0" algn="ctr">
              <a:buNone/>
            </a:pPr>
            <a:r>
              <a:rPr lang="en-US" sz="2400"/>
              <a:t>VI grade – In depth analysis of aerodynamic properties with a more complex model. (VI-</a:t>
            </a:r>
            <a:r>
              <a:rPr lang="en-US" sz="2400" err="1"/>
              <a:t>CarRealTime</a:t>
            </a:r>
            <a:r>
              <a:rPr lang="en-US" sz="2400"/>
              <a:t>, 2023)</a:t>
            </a:r>
          </a:p>
        </p:txBody>
      </p:sp>
    </p:spTree>
    <p:extLst>
      <p:ext uri="{BB962C8B-B14F-4D97-AF65-F5344CB8AC3E}">
        <p14:creationId xmlns:p14="http://schemas.microsoft.com/office/powerpoint/2010/main" val="297079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EF0C016-9AF6-68DA-A62C-928889CD1324}"/>
              </a:ext>
            </a:extLst>
          </p:cNvPr>
          <p:cNvSpPr/>
          <p:nvPr/>
        </p:nvSpPr>
        <p:spPr>
          <a:xfrm>
            <a:off x="-2600" y="1041993"/>
            <a:ext cx="12304888"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05975D-A3BA-B9C3-1656-E7F16468C9A0}"/>
              </a:ext>
            </a:extLst>
          </p:cNvPr>
          <p:cNvSpPr>
            <a:spLocks noGrp="1"/>
          </p:cNvSpPr>
          <p:nvPr>
            <p:ph type="title"/>
          </p:nvPr>
        </p:nvSpPr>
        <p:spPr>
          <a:xfrm>
            <a:off x="220902" y="-274853"/>
            <a:ext cx="10268712" cy="1700784"/>
          </a:xfrm>
        </p:spPr>
        <p:txBody>
          <a:bodyPr>
            <a:normAutofit/>
          </a:bodyPr>
          <a:lstStyle/>
          <a:p>
            <a:r>
              <a:rPr lang="en-US" sz="4000"/>
              <a:t>APPENDIX: Parameters</a:t>
            </a:r>
          </a:p>
        </p:txBody>
      </p:sp>
      <p:pic>
        <p:nvPicPr>
          <p:cNvPr id="3" name="Picture 2" descr="A white rectangular sign with black text&#10;&#10;Description automatically generated">
            <a:extLst>
              <a:ext uri="{FF2B5EF4-FFF2-40B4-BE49-F238E27FC236}">
                <a16:creationId xmlns:a16="http://schemas.microsoft.com/office/drawing/2014/main" id="{0F54411B-4471-746E-DEF1-20B5252B5464}"/>
              </a:ext>
            </a:extLst>
          </p:cNvPr>
          <p:cNvPicPr>
            <a:picLocks noChangeAspect="1"/>
          </p:cNvPicPr>
          <p:nvPr/>
        </p:nvPicPr>
        <p:blipFill>
          <a:blip r:embed="rId3"/>
          <a:stretch>
            <a:fillRect/>
          </a:stretch>
        </p:blipFill>
        <p:spPr>
          <a:xfrm>
            <a:off x="355854" y="1404747"/>
            <a:ext cx="6627876" cy="1817370"/>
          </a:xfrm>
          <a:prstGeom prst="rect">
            <a:avLst/>
          </a:prstGeom>
        </p:spPr>
      </p:pic>
      <p:sp>
        <p:nvSpPr>
          <p:cNvPr id="5" name="TextBox 4">
            <a:extLst>
              <a:ext uri="{FF2B5EF4-FFF2-40B4-BE49-F238E27FC236}">
                <a16:creationId xmlns:a16="http://schemas.microsoft.com/office/drawing/2014/main" id="{547DB2CF-1509-7E24-8C25-C1F2F608176A}"/>
              </a:ext>
            </a:extLst>
          </p:cNvPr>
          <p:cNvSpPr txBox="1"/>
          <p:nvPr/>
        </p:nvSpPr>
        <p:spPr>
          <a:xfrm>
            <a:off x="7437120" y="1444751"/>
            <a:ext cx="280416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Parameters used for simulations into the different Morgan set ups and for the sensitivity analysis with the rear wing example.</a:t>
            </a:r>
          </a:p>
        </p:txBody>
      </p:sp>
    </p:spTree>
    <p:extLst>
      <p:ext uri="{BB962C8B-B14F-4D97-AF65-F5344CB8AC3E}">
        <p14:creationId xmlns:p14="http://schemas.microsoft.com/office/powerpoint/2010/main" val="22982242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AFB176D-FEF8-6BE2-F4F8-204D1AA0C257}"/>
              </a:ext>
            </a:extLst>
          </p:cNvPr>
          <p:cNvSpPr/>
          <p:nvPr/>
        </p:nvSpPr>
        <p:spPr>
          <a:xfrm>
            <a:off x="-2600" y="1001888"/>
            <a:ext cx="12194599"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9ABE2C-2642-5D9C-E10E-7A92F1A9E597}"/>
              </a:ext>
            </a:extLst>
          </p:cNvPr>
          <p:cNvSpPr>
            <a:spLocks noGrp="1"/>
          </p:cNvSpPr>
          <p:nvPr>
            <p:ph type="title"/>
          </p:nvPr>
        </p:nvSpPr>
        <p:spPr>
          <a:xfrm>
            <a:off x="-4449" y="-365090"/>
            <a:ext cx="10268712" cy="1700784"/>
          </a:xfrm>
        </p:spPr>
        <p:txBody>
          <a:bodyPr>
            <a:normAutofit/>
          </a:bodyPr>
          <a:lstStyle/>
          <a:p>
            <a:r>
              <a:rPr lang="en-US" sz="4000"/>
              <a:t>Appendix: VI grade</a:t>
            </a:r>
          </a:p>
        </p:txBody>
      </p:sp>
      <p:pic>
        <p:nvPicPr>
          <p:cNvPr id="4" name="Content Placeholder 2" descr="A screenshot of a computer&#10;&#10;Description automatically generated">
            <a:extLst>
              <a:ext uri="{FF2B5EF4-FFF2-40B4-BE49-F238E27FC236}">
                <a16:creationId xmlns:a16="http://schemas.microsoft.com/office/drawing/2014/main" id="{865D32B3-F1F3-3BF3-C054-C4B796ABA560}"/>
              </a:ext>
            </a:extLst>
          </p:cNvPr>
          <p:cNvPicPr>
            <a:picLocks noGrp="1" noChangeAspect="1"/>
          </p:cNvPicPr>
          <p:nvPr/>
        </p:nvPicPr>
        <p:blipFill>
          <a:blip r:embed="rId2"/>
          <a:srcRect t="81" r="4505" b="360"/>
          <a:stretch/>
        </p:blipFill>
        <p:spPr>
          <a:xfrm>
            <a:off x="6562638" y="1108771"/>
            <a:ext cx="4959886" cy="5704976"/>
          </a:xfrm>
          <a:prstGeom prst="rect">
            <a:avLst/>
          </a:prstGeom>
        </p:spPr>
      </p:pic>
      <p:sp>
        <p:nvSpPr>
          <p:cNvPr id="5" name="TextBox 9">
            <a:extLst>
              <a:ext uri="{FF2B5EF4-FFF2-40B4-BE49-F238E27FC236}">
                <a16:creationId xmlns:a16="http://schemas.microsoft.com/office/drawing/2014/main" id="{3E75D494-F28F-C5DE-4065-576CD31E2DEB}"/>
              </a:ext>
            </a:extLst>
          </p:cNvPr>
          <p:cNvSpPr txBox="1"/>
          <p:nvPr/>
        </p:nvSpPr>
        <p:spPr>
          <a:xfrm>
            <a:off x="412430" y="1511770"/>
            <a:ext cx="5104943" cy="286232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000" u="sng"/>
              <a:t>Aero map Roll Cage </a:t>
            </a:r>
            <a:endParaRPr lang="en-US" sz="2000"/>
          </a:p>
          <a:p>
            <a:r>
              <a:rPr lang="en-GB" sz="2000"/>
              <a:t>At 116km/h so 32.33 m/s</a:t>
            </a:r>
            <a:endParaRPr lang="en-US" sz="2000"/>
          </a:p>
          <a:p>
            <a:r>
              <a:rPr lang="en-GB" sz="2000"/>
              <a:t>Drag force at 32.33 m/s = ½ x 1.225 x 0.52 x 0.94 x 32.33^2 = 312.93 N</a:t>
            </a:r>
            <a:endParaRPr lang="en-US" sz="2000"/>
          </a:p>
          <a:p>
            <a:r>
              <a:rPr lang="en-GB" sz="2000"/>
              <a:t>Down force at 32.33 m/s = ½ x 1.225 x 0.16 x 0.94 x 32.33^2 = 96.28 N</a:t>
            </a:r>
            <a:endParaRPr lang="en-US" sz="2000"/>
          </a:p>
          <a:p>
            <a:r>
              <a:rPr lang="en-GB" sz="2000"/>
              <a:t>Balance percentage = 47.98%</a:t>
            </a:r>
          </a:p>
          <a:p>
            <a:r>
              <a:rPr lang="en-GB" sz="2000"/>
              <a:t>Front downforce = 96.28 x 0.4798 = 46.2 N</a:t>
            </a:r>
            <a:endParaRPr lang="en-US" sz="2000"/>
          </a:p>
          <a:p>
            <a:r>
              <a:rPr lang="en-GB" sz="2000"/>
              <a:t>Rear downforce = 96.28 – 46.2 = 50.08 N</a:t>
            </a:r>
            <a:endParaRPr lang="en-US" sz="2000"/>
          </a:p>
        </p:txBody>
      </p:sp>
      <p:sp>
        <p:nvSpPr>
          <p:cNvPr id="6" name="TextBox 3">
            <a:extLst>
              <a:ext uri="{FF2B5EF4-FFF2-40B4-BE49-F238E27FC236}">
                <a16:creationId xmlns:a16="http://schemas.microsoft.com/office/drawing/2014/main" id="{47A77E49-FFA6-F735-0346-05DA38633CBB}"/>
              </a:ext>
            </a:extLst>
          </p:cNvPr>
          <p:cNvSpPr txBox="1"/>
          <p:nvPr/>
        </p:nvSpPr>
        <p:spPr>
          <a:xfrm>
            <a:off x="9396871" y="487012"/>
            <a:ext cx="2691350" cy="1477328"/>
          </a:xfrm>
          <a:prstGeom prst="rect">
            <a:avLst/>
          </a:prstGeom>
          <a:solidFill>
            <a:schemeClr val="bg1"/>
          </a:solid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Aerodynamic map of the Morgan with a roll cage using CFD results of a 47.98% frontward balance.</a:t>
            </a:r>
          </a:p>
        </p:txBody>
      </p:sp>
      <p:sp>
        <p:nvSpPr>
          <p:cNvPr id="7" name="TextBox 4">
            <a:extLst>
              <a:ext uri="{FF2B5EF4-FFF2-40B4-BE49-F238E27FC236}">
                <a16:creationId xmlns:a16="http://schemas.microsoft.com/office/drawing/2014/main" id="{AE901573-062A-44DF-149D-EE8DD4B38368}"/>
              </a:ext>
            </a:extLst>
          </p:cNvPr>
          <p:cNvSpPr txBox="1"/>
          <p:nvPr/>
        </p:nvSpPr>
        <p:spPr>
          <a:xfrm>
            <a:off x="414753" y="4888852"/>
            <a:ext cx="4803648" cy="190821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000" u="sng"/>
              <a:t> Longitudinal Centre of Gravity Roll Cage</a:t>
            </a:r>
            <a:endParaRPr lang="en-US" sz="2000" u="sng"/>
          </a:p>
          <a:p>
            <a:r>
              <a:rPr lang="en-GB" sz="2000"/>
              <a:t>Wheelbase x front percentage</a:t>
            </a:r>
            <a:endParaRPr lang="en-US" sz="2000"/>
          </a:p>
          <a:p>
            <a:r>
              <a:rPr lang="en-GB" sz="2000"/>
              <a:t>Wheelbase = 2520 mm = 2.52m x 0.4798 = 1.21 m from the front axle = 1210mm</a:t>
            </a:r>
            <a:endParaRPr lang="en-US" sz="2000"/>
          </a:p>
          <a:p>
            <a:pPr algn="l"/>
            <a:endParaRPr lang="en-US"/>
          </a:p>
        </p:txBody>
      </p:sp>
    </p:spTree>
    <p:extLst>
      <p:ext uri="{BB962C8B-B14F-4D97-AF65-F5344CB8AC3E}">
        <p14:creationId xmlns:p14="http://schemas.microsoft.com/office/powerpoint/2010/main" val="12996776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0C2BCA4-C412-7706-13C7-9EAFEB054E18}"/>
              </a:ext>
            </a:extLst>
          </p:cNvPr>
          <p:cNvSpPr/>
          <p:nvPr/>
        </p:nvSpPr>
        <p:spPr>
          <a:xfrm>
            <a:off x="-2600" y="1001888"/>
            <a:ext cx="12304888" cy="13405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60FE6B-A150-4304-E26A-D434AE8FCD59}"/>
              </a:ext>
            </a:extLst>
          </p:cNvPr>
          <p:cNvSpPr>
            <a:spLocks noGrp="1"/>
          </p:cNvSpPr>
          <p:nvPr>
            <p:ph type="title"/>
          </p:nvPr>
        </p:nvSpPr>
        <p:spPr>
          <a:xfrm>
            <a:off x="-1451" y="-326257"/>
            <a:ext cx="10268712" cy="1700784"/>
          </a:xfrm>
        </p:spPr>
        <p:txBody>
          <a:bodyPr>
            <a:normAutofit/>
          </a:bodyPr>
          <a:lstStyle/>
          <a:p>
            <a:r>
              <a:rPr lang="en-US" sz="4000"/>
              <a:t>Control Appendix</a:t>
            </a:r>
          </a:p>
        </p:txBody>
      </p:sp>
      <p:sp>
        <p:nvSpPr>
          <p:cNvPr id="5" name="TextBox 4">
            <a:extLst>
              <a:ext uri="{FF2B5EF4-FFF2-40B4-BE49-F238E27FC236}">
                <a16:creationId xmlns:a16="http://schemas.microsoft.com/office/drawing/2014/main" id="{1CB2EBDD-AEAA-C1B6-511D-77AD909C1742}"/>
              </a:ext>
            </a:extLst>
          </p:cNvPr>
          <p:cNvSpPr txBox="1"/>
          <p:nvPr/>
        </p:nvSpPr>
        <p:spPr>
          <a:xfrm>
            <a:off x="192149" y="2163122"/>
            <a:ext cx="268184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Franklin Gothic Medium"/>
                <a:ea typeface="Roboto"/>
                <a:cs typeface="Roboto"/>
              </a:rPr>
              <a:t>F*y*cos(alpha) - W*x*cos(alpha) &gt; 0</a:t>
            </a:r>
          </a:p>
          <a:p>
            <a:endParaRPr lang="en-US" sz="1200">
              <a:latin typeface="Franklin Gothic Medium"/>
              <a:ea typeface="Roboto"/>
              <a:cs typeface="Roboto"/>
            </a:endParaRPr>
          </a:p>
          <a:p>
            <a:r>
              <a:rPr lang="en-US" sz="1200">
                <a:latin typeface="Franklin Gothic Medium"/>
                <a:ea typeface="Roboto"/>
                <a:cs typeface="Roboto"/>
              </a:rPr>
              <a:t>Dynamic Force = F &gt; (W*x)/y</a:t>
            </a:r>
          </a:p>
          <a:p>
            <a:endParaRPr lang="en-US" sz="1200">
              <a:latin typeface="Franklin Gothic Medium"/>
              <a:ea typeface="Roboto"/>
              <a:cs typeface="Roboto"/>
            </a:endParaRPr>
          </a:p>
          <a:p>
            <a:r>
              <a:rPr lang="en-US" sz="1200">
                <a:latin typeface="Franklin Gothic Medium"/>
                <a:ea typeface="Roboto"/>
                <a:cs typeface="Roboto"/>
              </a:rPr>
              <a:t>Max load = 546.976 x 1.5 = 820N (Dynamic force – The force needed to move the object must be larger than 820N. Static force must equal 820N)</a:t>
            </a:r>
            <a:endParaRPr lang="en-US"/>
          </a:p>
        </p:txBody>
      </p:sp>
      <p:pic>
        <p:nvPicPr>
          <p:cNvPr id="12" name="Picture 11" descr="A graph of a speed and load&#10;&#10;Description automatically generated">
            <a:extLst>
              <a:ext uri="{FF2B5EF4-FFF2-40B4-BE49-F238E27FC236}">
                <a16:creationId xmlns:a16="http://schemas.microsoft.com/office/drawing/2014/main" id="{12767980-28B4-C81D-4254-712BD52EFAC7}"/>
              </a:ext>
            </a:extLst>
          </p:cNvPr>
          <p:cNvPicPr>
            <a:picLocks noChangeAspect="1"/>
          </p:cNvPicPr>
          <p:nvPr/>
        </p:nvPicPr>
        <p:blipFill>
          <a:blip r:embed="rId2"/>
          <a:stretch>
            <a:fillRect/>
          </a:stretch>
        </p:blipFill>
        <p:spPr>
          <a:xfrm>
            <a:off x="3774126" y="1148978"/>
            <a:ext cx="3510642" cy="2399393"/>
          </a:xfrm>
          <a:prstGeom prst="rect">
            <a:avLst/>
          </a:prstGeom>
        </p:spPr>
      </p:pic>
      <p:sp>
        <p:nvSpPr>
          <p:cNvPr id="13" name="TextBox 12">
            <a:extLst>
              <a:ext uri="{FF2B5EF4-FFF2-40B4-BE49-F238E27FC236}">
                <a16:creationId xmlns:a16="http://schemas.microsoft.com/office/drawing/2014/main" id="{62B7F267-1863-76D9-45E9-008FFBBB0727}"/>
              </a:ext>
            </a:extLst>
          </p:cNvPr>
          <p:cNvSpPr txBox="1"/>
          <p:nvPr/>
        </p:nvSpPr>
        <p:spPr>
          <a:xfrm>
            <a:off x="3772888" y="3659907"/>
            <a:ext cx="268184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ea typeface="Roboto"/>
                <a:cs typeface="Roboto"/>
              </a:rPr>
              <a:t>Bullet series 50 Cal. From </a:t>
            </a:r>
            <a:r>
              <a:rPr lang="en-US" sz="1200" err="1">
                <a:ea typeface="Roboto"/>
                <a:cs typeface="Roboto"/>
              </a:rPr>
              <a:t>firgelli</a:t>
            </a:r>
            <a:r>
              <a:rPr lang="en-US" sz="1200">
                <a:ea typeface="Roboto"/>
                <a:cs typeface="Roboto"/>
              </a:rPr>
              <a:t>. Electronic Linear actuators</a:t>
            </a:r>
          </a:p>
        </p:txBody>
      </p:sp>
      <p:pic>
        <p:nvPicPr>
          <p:cNvPr id="6" name="Picture 5" descr="Compare pneumatic cylinders to electric linear actuators">
            <a:extLst>
              <a:ext uri="{FF2B5EF4-FFF2-40B4-BE49-F238E27FC236}">
                <a16:creationId xmlns:a16="http://schemas.microsoft.com/office/drawing/2014/main" id="{5FB06E38-EE8F-07D1-2F5E-8BBE33C2E2A2}"/>
              </a:ext>
            </a:extLst>
          </p:cNvPr>
          <p:cNvPicPr>
            <a:picLocks noChangeAspect="1"/>
          </p:cNvPicPr>
          <p:nvPr/>
        </p:nvPicPr>
        <p:blipFill>
          <a:blip r:embed="rId3"/>
          <a:stretch>
            <a:fillRect/>
          </a:stretch>
        </p:blipFill>
        <p:spPr>
          <a:xfrm>
            <a:off x="271153" y="3890159"/>
            <a:ext cx="2656609" cy="2393702"/>
          </a:xfrm>
          <a:prstGeom prst="rect">
            <a:avLst/>
          </a:prstGeom>
        </p:spPr>
      </p:pic>
      <p:sp>
        <p:nvSpPr>
          <p:cNvPr id="8" name="TextBox 7">
            <a:extLst>
              <a:ext uri="{FF2B5EF4-FFF2-40B4-BE49-F238E27FC236}">
                <a16:creationId xmlns:a16="http://schemas.microsoft.com/office/drawing/2014/main" id="{FFC47CE2-0AE2-B715-19A2-1423B9713024}"/>
              </a:ext>
            </a:extLst>
          </p:cNvPr>
          <p:cNvSpPr txBox="1"/>
          <p:nvPr/>
        </p:nvSpPr>
        <p:spPr>
          <a:xfrm>
            <a:off x="268844" y="6288149"/>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a:latin typeface="Arial"/>
                <a:cs typeface="Arial"/>
              </a:rPr>
              <a:t>Figure 73</a:t>
            </a:r>
          </a:p>
        </p:txBody>
      </p:sp>
      <p:sp>
        <p:nvSpPr>
          <p:cNvPr id="14" name="TextBox 13">
            <a:extLst>
              <a:ext uri="{FF2B5EF4-FFF2-40B4-BE49-F238E27FC236}">
                <a16:creationId xmlns:a16="http://schemas.microsoft.com/office/drawing/2014/main" id="{DB42453E-3683-2729-FD2E-7707258C2706}"/>
              </a:ext>
            </a:extLst>
          </p:cNvPr>
          <p:cNvSpPr txBox="1"/>
          <p:nvPr/>
        </p:nvSpPr>
        <p:spPr>
          <a:xfrm>
            <a:off x="3776023" y="3323276"/>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a:latin typeface="Arial"/>
                <a:cs typeface="Arial"/>
              </a:rPr>
              <a:t>Figure 74</a:t>
            </a:r>
          </a:p>
        </p:txBody>
      </p:sp>
      <p:pic>
        <p:nvPicPr>
          <p:cNvPr id="15" name="Picture 14" descr="A screenshot of a computer program&#10;&#10;Description automatically generated">
            <a:extLst>
              <a:ext uri="{FF2B5EF4-FFF2-40B4-BE49-F238E27FC236}">
                <a16:creationId xmlns:a16="http://schemas.microsoft.com/office/drawing/2014/main" id="{39E7B474-DEB4-158D-9100-81A054F402F1}"/>
              </a:ext>
            </a:extLst>
          </p:cNvPr>
          <p:cNvPicPr>
            <a:picLocks noChangeAspect="1"/>
          </p:cNvPicPr>
          <p:nvPr/>
        </p:nvPicPr>
        <p:blipFill>
          <a:blip r:embed="rId4"/>
          <a:stretch>
            <a:fillRect/>
          </a:stretch>
        </p:blipFill>
        <p:spPr>
          <a:xfrm>
            <a:off x="8280604" y="1163782"/>
            <a:ext cx="3666429" cy="4114800"/>
          </a:xfrm>
          <a:prstGeom prst="rect">
            <a:avLst/>
          </a:prstGeom>
        </p:spPr>
      </p:pic>
      <p:sp>
        <p:nvSpPr>
          <p:cNvPr id="16" name="TextBox 15">
            <a:extLst>
              <a:ext uri="{FF2B5EF4-FFF2-40B4-BE49-F238E27FC236}">
                <a16:creationId xmlns:a16="http://schemas.microsoft.com/office/drawing/2014/main" id="{8BC3E213-4343-5E51-5176-36A8A3BF4BDC}"/>
              </a:ext>
            </a:extLst>
          </p:cNvPr>
          <p:cNvSpPr txBox="1"/>
          <p:nvPr/>
        </p:nvSpPr>
        <p:spPr>
          <a:xfrm>
            <a:off x="11302999" y="5051136"/>
            <a:ext cx="643246"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a:latin typeface="Arial"/>
                <a:cs typeface="Arial"/>
              </a:rPr>
              <a:t>Figure 75</a:t>
            </a:r>
          </a:p>
        </p:txBody>
      </p:sp>
      <p:sp>
        <p:nvSpPr>
          <p:cNvPr id="3" name="TextBox 2">
            <a:extLst>
              <a:ext uri="{FF2B5EF4-FFF2-40B4-BE49-F238E27FC236}">
                <a16:creationId xmlns:a16="http://schemas.microsoft.com/office/drawing/2014/main" id="{72A09804-80B6-0F53-280F-1CF54519E9CF}"/>
              </a:ext>
            </a:extLst>
          </p:cNvPr>
          <p:cNvSpPr txBox="1"/>
          <p:nvPr/>
        </p:nvSpPr>
        <p:spPr>
          <a:xfrm>
            <a:off x="3592285" y="4275116"/>
            <a:ext cx="4017818" cy="8925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300">
                <a:ea typeface="+mn-lt"/>
                <a:cs typeface="+mn-lt"/>
              </a:rPr>
              <a:t> "the rear wing is hydraulically controlled and constantly moves (through 25-degrees in anywhere between 0.3-0.7 seconds depending on how fast the car is travelling) " </a:t>
            </a:r>
            <a:r>
              <a:rPr lang="en-US" sz="1300" err="1">
                <a:ea typeface="+mn-lt"/>
                <a:cs typeface="+mn-lt"/>
              </a:rPr>
              <a:t>A.Towler</a:t>
            </a:r>
            <a:r>
              <a:rPr lang="en-US" sz="1300">
                <a:ea typeface="+mn-lt"/>
                <a:cs typeface="+mn-lt"/>
              </a:rPr>
              <a:t> (11/02/2018)</a:t>
            </a:r>
            <a:endParaRPr lang="en-US"/>
          </a:p>
        </p:txBody>
      </p:sp>
      <p:sp>
        <p:nvSpPr>
          <p:cNvPr id="10" name="TextBox 9">
            <a:extLst>
              <a:ext uri="{FF2B5EF4-FFF2-40B4-BE49-F238E27FC236}">
                <a16:creationId xmlns:a16="http://schemas.microsoft.com/office/drawing/2014/main" id="{F872010F-0030-E9AF-FA3F-A980973E54C6}"/>
              </a:ext>
            </a:extLst>
          </p:cNvPr>
          <p:cNvSpPr txBox="1"/>
          <p:nvPr/>
        </p:nvSpPr>
        <p:spPr>
          <a:xfrm>
            <a:off x="3772066" y="5425538"/>
            <a:ext cx="5479964"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a:t>Specification:</a:t>
            </a:r>
          </a:p>
          <a:p>
            <a:r>
              <a:rPr lang="en-US" sz="1600"/>
              <a:t>Max load inc. SF – 820N Supplied by Aerodynamics sector</a:t>
            </a:r>
          </a:p>
          <a:p>
            <a:r>
              <a:rPr lang="en-US" sz="1600"/>
              <a:t>Max Stroke – 65mm – range between 0 and airbrake</a:t>
            </a:r>
          </a:p>
          <a:p>
            <a:r>
              <a:rPr lang="en-US" sz="1600"/>
              <a:t>Minimum Velocity – 0.13m/s (travel 40mm in 0.3 seconds)</a:t>
            </a:r>
          </a:p>
        </p:txBody>
      </p:sp>
    </p:spTree>
    <p:extLst>
      <p:ext uri="{BB962C8B-B14F-4D97-AF65-F5344CB8AC3E}">
        <p14:creationId xmlns:p14="http://schemas.microsoft.com/office/powerpoint/2010/main" val="3298168218"/>
      </p:ext>
    </p:extLst>
  </p:cSld>
  <p:clrMapOvr>
    <a:masterClrMapping/>
  </p:clrMapOvr>
</p:sld>
</file>

<file path=ppt/theme/theme1.xml><?xml version="1.0" encoding="utf-8"?>
<a:theme xmlns:a="http://schemas.openxmlformats.org/drawingml/2006/main" name="JuxtaposeVTI">
  <a:themeElements>
    <a:clrScheme name="JuxtaposeVTI">
      <a:dk1>
        <a:sysClr val="windowText" lastClr="000000"/>
      </a:dk1>
      <a:lt1>
        <a:sysClr val="window" lastClr="FFFFFF"/>
      </a:lt1>
      <a:dk2>
        <a:srgbClr val="3F3F3F"/>
      </a:dk2>
      <a:lt2>
        <a:srgbClr val="F8F7F5"/>
      </a:lt2>
      <a:accent1>
        <a:srgbClr val="F99700"/>
      </a:accent1>
      <a:accent2>
        <a:srgbClr val="00BAC7"/>
      </a:accent2>
      <a:accent3>
        <a:srgbClr val="FF5C21"/>
      </a:accent3>
      <a:accent4>
        <a:srgbClr val="6F7EFD"/>
      </a:accent4>
      <a:accent5>
        <a:srgbClr val="ACACAC"/>
      </a:accent5>
      <a:accent6>
        <a:srgbClr val="737373"/>
      </a:accent6>
      <a:hlink>
        <a:srgbClr val="0099FF"/>
      </a:hlink>
      <a:folHlink>
        <a:srgbClr val="868686"/>
      </a:folHlink>
    </a:clrScheme>
    <a:fontScheme name="JuxtaposeVTI">
      <a:majorFont>
        <a:latin typeface="Franklin Gothic Demi Cond" panose="020B0706030402020204"/>
        <a:ea typeface=""/>
        <a:cs typeface=""/>
      </a:majorFont>
      <a:minorFont>
        <a:latin typeface="Franklin Gothic Medium" panose="020B0603020102020204"/>
        <a:ea typeface=""/>
        <a:cs typeface=""/>
      </a:minorFont>
    </a:fontScheme>
    <a:fmtScheme name="Juxtapos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uxtaposeVTI" id="{B0236716-CA63-41C1-B6AD-997AE15F064B}" vid="{0E0AE8FC-D493-434E-BDCC-ED5FFB2DAE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ad7316b1-23f1-480c-8fa6-cbf037f4db9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6C48B67E562FF45ADD1FE43E2BC7706" ma:contentTypeVersion="14" ma:contentTypeDescription="Create a new document." ma:contentTypeScope="" ma:versionID="652c734f903fc59d54513d281647b915">
  <xsd:schema xmlns:xsd="http://www.w3.org/2001/XMLSchema" xmlns:xs="http://www.w3.org/2001/XMLSchema" xmlns:p="http://schemas.microsoft.com/office/2006/metadata/properties" xmlns:ns3="ad7316b1-23f1-480c-8fa6-cbf037f4db9c" xmlns:ns4="bd2b2a82-bc2e-4fcc-b8ad-fd63686c78d2" targetNamespace="http://schemas.microsoft.com/office/2006/metadata/properties" ma:root="true" ma:fieldsID="ef8816a4e2c0022468ec9b59b9ebc219" ns3:_="" ns4:_="">
    <xsd:import namespace="ad7316b1-23f1-480c-8fa6-cbf037f4db9c"/>
    <xsd:import namespace="bd2b2a82-bc2e-4fcc-b8ad-fd63686c78d2"/>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MediaServiceSystemTags" minOccurs="0"/>
                <xsd:element ref="ns3:MediaServiceGenerationTime" minOccurs="0"/>
                <xsd:element ref="ns3:MediaServiceEventHashCode" minOccurs="0"/>
                <xsd:element ref="ns3:MediaServiceOCR" minOccurs="0"/>
                <xsd:element ref="ns3:_activity" minOccurs="0"/>
                <xsd:element ref="ns3:MediaServiceDateTaken" minOccurs="0"/>
                <xsd:element ref="ns3:MediaLengthInSecond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7316b1-23f1-480c-8fa6-cbf037f4db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_activity" ma:index="16" nillable="true" ma:displayName="_activity" ma:hidden="true" ma:internalName="_activity">
      <xsd:simpleType>
        <xsd:restriction base="dms:Note"/>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d2b2a82-bc2e-4fcc-b8ad-fd63686c78d2"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123C946-3757-41E9-A3D3-031872E6E4BC}">
  <ds:schemaRefs>
    <ds:schemaRef ds:uri="http://schemas.microsoft.com/sharepoint/v3/contenttype/forms"/>
  </ds:schemaRefs>
</ds:datastoreItem>
</file>

<file path=customXml/itemProps2.xml><?xml version="1.0" encoding="utf-8"?>
<ds:datastoreItem xmlns:ds="http://schemas.openxmlformats.org/officeDocument/2006/customXml" ds:itemID="{B413F3C8-CFD9-4E23-B697-9A5ACD3255C8}">
  <ds:schemaRefs>
    <ds:schemaRef ds:uri="http://purl.org/dc/dcmitype/"/>
    <ds:schemaRef ds:uri="http://purl.org/dc/elements/1.1/"/>
    <ds:schemaRef ds:uri="ad7316b1-23f1-480c-8fa6-cbf037f4db9c"/>
    <ds:schemaRef ds:uri="http://www.w3.org/XML/1998/namespace"/>
    <ds:schemaRef ds:uri="bd2b2a82-bc2e-4fcc-b8ad-fd63686c78d2"/>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4B51A10F-ACEE-43C4-ACA5-F663107FB4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7316b1-23f1-480c-8fa6-cbf037f4db9c"/>
    <ds:schemaRef ds:uri="bd2b2a82-bc2e-4fcc-b8ad-fd63686c78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3367</Words>
  <Application>Microsoft Office PowerPoint</Application>
  <PresentationFormat>Widescreen</PresentationFormat>
  <Paragraphs>475</Paragraphs>
  <Slides>42</Slides>
  <Notes>7</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Arial,Sans-Serif</vt:lpstr>
      <vt:lpstr>Wingdings,Sans-Serif</vt:lpstr>
      <vt:lpstr>Aptos Narrow</vt:lpstr>
      <vt:lpstr>Arial</vt:lpstr>
      <vt:lpstr>Calibri</vt:lpstr>
      <vt:lpstr>Franklin Gothic Demi Cond</vt:lpstr>
      <vt:lpstr>Franklin Gothic Medium</vt:lpstr>
      <vt:lpstr>Roboto</vt:lpstr>
      <vt:lpstr>Segoe UI</vt:lpstr>
      <vt:lpstr>Times New Roman</vt:lpstr>
      <vt:lpstr>Wingdings</vt:lpstr>
      <vt:lpstr>JuxtaposeVTI</vt:lpstr>
      <vt:lpstr>The design &amp; application of an active rear wing</vt:lpstr>
      <vt:lpstr>Aims &amp; Objectives</vt:lpstr>
      <vt:lpstr>Regulations</vt:lpstr>
      <vt:lpstr>Team Members &amp; roles</vt:lpstr>
      <vt:lpstr>Project Planning</vt:lpstr>
      <vt:lpstr>Project Milestones &amp; Gateways</vt:lpstr>
      <vt:lpstr>Aerodynamics</vt:lpstr>
      <vt:lpstr>Aerodynamics Phase 1</vt:lpstr>
      <vt:lpstr>PowerPoint Presentation</vt:lpstr>
      <vt:lpstr>PowerPoint Presentation</vt:lpstr>
      <vt:lpstr>PowerPoint Presentation</vt:lpstr>
      <vt:lpstr>Structural Engineering</vt:lpstr>
      <vt:lpstr>Overview &amp; goals</vt:lpstr>
      <vt:lpstr>Design</vt:lpstr>
      <vt:lpstr>Results </vt:lpstr>
      <vt:lpstr>Subsequent work</vt:lpstr>
      <vt:lpstr>Simulation</vt:lpstr>
      <vt:lpstr>Morgan Setup Variations</vt:lpstr>
      <vt:lpstr>Sensitivity Analysis </vt:lpstr>
      <vt:lpstr>Data validation</vt:lpstr>
      <vt:lpstr>PowerPoint Presentation</vt:lpstr>
      <vt:lpstr>Mechatronics and Control</vt:lpstr>
      <vt:lpstr>Input sensors</vt:lpstr>
      <vt:lpstr>Simulink model</vt:lpstr>
      <vt:lpstr>PowerPoint Presentation</vt:lpstr>
      <vt:lpstr>Prototype System</vt:lpstr>
      <vt:lpstr>PID Controller</vt:lpstr>
      <vt:lpstr>Actuation Methods &amp; FEEDBACK</vt:lpstr>
      <vt:lpstr>Next steps</vt:lpstr>
      <vt:lpstr>Thank you for listening</vt:lpstr>
      <vt:lpstr>Table of Figures</vt:lpstr>
      <vt:lpstr>Bibliography</vt:lpstr>
      <vt:lpstr>Bibliography</vt:lpstr>
      <vt:lpstr>Bibliography</vt:lpstr>
      <vt:lpstr>Project Management Appendix</vt:lpstr>
      <vt:lpstr>Aero Appendix</vt:lpstr>
      <vt:lpstr>Structure appendix</vt:lpstr>
      <vt:lpstr>Materials appendix</vt:lpstr>
      <vt:lpstr>APPENDIX: Research</vt:lpstr>
      <vt:lpstr>APPENDIX: Parameters</vt:lpstr>
      <vt:lpstr>Appendix: VI grade</vt:lpstr>
      <vt:lpstr>Control Appendix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Efa Jones (2306114)</dc:creator>
  <cp:lastModifiedBy>Efa Jones (2306114)</cp:lastModifiedBy>
  <cp:revision>2</cp:revision>
  <dcterms:created xsi:type="dcterms:W3CDTF">2024-10-28T18:17:49Z</dcterms:created>
  <dcterms:modified xsi:type="dcterms:W3CDTF">2024-12-11T21:02:12Z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0x01010096C48B67E562FF45ADD1FE43E2BC7706</vt:lpwstr>
  </property>
  <property fmtid="{D5CDD505-2E9C-101B-9397-08002B2CF9AE}" pid="3" name="MediaServiceImageTags">
    <vt:lpwstr/>
  </property>
</Properties>
</file>