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03" autoAdjust="0"/>
    <p:restoredTop sz="94660"/>
  </p:normalViewPr>
  <p:slideViewPr>
    <p:cSldViewPr snapToGrid="0">
      <p:cViewPr>
        <p:scale>
          <a:sx n="68" d="100"/>
          <a:sy n="68" d="100"/>
        </p:scale>
        <p:origin x="48" y="23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27335-6FD3-4368-960F-BC50D25D53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5F96B9-5A60-406D-835C-6BD01CCA76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A4B41C-D22F-460F-9597-D0686A410461}"/>
              </a:ext>
            </a:extLst>
          </p:cNvPr>
          <p:cNvSpPr>
            <a:spLocks noGrp="1"/>
          </p:cNvSpPr>
          <p:nvPr>
            <p:ph type="dt" sz="half" idx="10"/>
          </p:nvPr>
        </p:nvSpPr>
        <p:spPr/>
        <p:txBody>
          <a:bodyPr/>
          <a:lstStyle/>
          <a:p>
            <a:fld id="{A509901C-A41F-4DD5-9F99-0627CD5276FC}" type="datetimeFigureOut">
              <a:rPr lang="en-GB" smtClean="0"/>
              <a:t>12/10/2018</a:t>
            </a:fld>
            <a:endParaRPr lang="en-GB"/>
          </a:p>
        </p:txBody>
      </p:sp>
      <p:sp>
        <p:nvSpPr>
          <p:cNvPr id="5" name="Footer Placeholder 4">
            <a:extLst>
              <a:ext uri="{FF2B5EF4-FFF2-40B4-BE49-F238E27FC236}">
                <a16:creationId xmlns:a16="http://schemas.microsoft.com/office/drawing/2014/main" id="{89C97FD2-B4BE-414A-8657-8099B5851C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EDFE9-602F-4E20-A99D-93DCA84268DF}"/>
              </a:ext>
            </a:extLst>
          </p:cNvPr>
          <p:cNvSpPr>
            <a:spLocks noGrp="1"/>
          </p:cNvSpPr>
          <p:nvPr>
            <p:ph type="sldNum" sz="quarter" idx="12"/>
          </p:nvPr>
        </p:nvSpPr>
        <p:spPr/>
        <p:txBody>
          <a:bodyPr/>
          <a:lstStyle/>
          <a:p>
            <a:fld id="{93B65078-17C3-4691-8C15-B219206B2E0B}" type="slidenum">
              <a:rPr lang="en-GB" smtClean="0"/>
              <a:t>‹#›</a:t>
            </a:fld>
            <a:endParaRPr lang="en-GB"/>
          </a:p>
        </p:txBody>
      </p:sp>
    </p:spTree>
    <p:extLst>
      <p:ext uri="{BB962C8B-B14F-4D97-AF65-F5344CB8AC3E}">
        <p14:creationId xmlns:p14="http://schemas.microsoft.com/office/powerpoint/2010/main" val="3703189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38009-80BB-4A6A-9EC9-F9AEE89DDE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A6D21F-7852-4760-85CC-06761856077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3C9710-EC7D-4A8B-8AC3-E10660624085}"/>
              </a:ext>
            </a:extLst>
          </p:cNvPr>
          <p:cNvSpPr>
            <a:spLocks noGrp="1"/>
          </p:cNvSpPr>
          <p:nvPr>
            <p:ph type="dt" sz="half" idx="10"/>
          </p:nvPr>
        </p:nvSpPr>
        <p:spPr/>
        <p:txBody>
          <a:bodyPr/>
          <a:lstStyle/>
          <a:p>
            <a:fld id="{A509901C-A41F-4DD5-9F99-0627CD5276FC}" type="datetimeFigureOut">
              <a:rPr lang="en-GB" smtClean="0"/>
              <a:t>12/10/2018</a:t>
            </a:fld>
            <a:endParaRPr lang="en-GB"/>
          </a:p>
        </p:txBody>
      </p:sp>
      <p:sp>
        <p:nvSpPr>
          <p:cNvPr id="5" name="Footer Placeholder 4">
            <a:extLst>
              <a:ext uri="{FF2B5EF4-FFF2-40B4-BE49-F238E27FC236}">
                <a16:creationId xmlns:a16="http://schemas.microsoft.com/office/drawing/2014/main" id="{5EB315FD-5913-4785-9400-7BCD772D35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2D8EE3-1BEF-48F0-A866-AE9541A10984}"/>
              </a:ext>
            </a:extLst>
          </p:cNvPr>
          <p:cNvSpPr>
            <a:spLocks noGrp="1"/>
          </p:cNvSpPr>
          <p:nvPr>
            <p:ph type="sldNum" sz="quarter" idx="12"/>
          </p:nvPr>
        </p:nvSpPr>
        <p:spPr/>
        <p:txBody>
          <a:bodyPr/>
          <a:lstStyle/>
          <a:p>
            <a:fld id="{93B65078-17C3-4691-8C15-B219206B2E0B}" type="slidenum">
              <a:rPr lang="en-GB" smtClean="0"/>
              <a:t>‹#›</a:t>
            </a:fld>
            <a:endParaRPr lang="en-GB"/>
          </a:p>
        </p:txBody>
      </p:sp>
    </p:spTree>
    <p:extLst>
      <p:ext uri="{BB962C8B-B14F-4D97-AF65-F5344CB8AC3E}">
        <p14:creationId xmlns:p14="http://schemas.microsoft.com/office/powerpoint/2010/main" val="3596811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AB86B-8D0D-4574-999F-BF2B571562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4071B6-028B-4B5B-860F-9E368F121E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B30B07B-8738-43C4-97B8-70862A77463E}"/>
              </a:ext>
            </a:extLst>
          </p:cNvPr>
          <p:cNvSpPr>
            <a:spLocks noGrp="1"/>
          </p:cNvSpPr>
          <p:nvPr>
            <p:ph type="dt" sz="half" idx="10"/>
          </p:nvPr>
        </p:nvSpPr>
        <p:spPr/>
        <p:txBody>
          <a:bodyPr/>
          <a:lstStyle/>
          <a:p>
            <a:fld id="{A509901C-A41F-4DD5-9F99-0627CD5276FC}" type="datetimeFigureOut">
              <a:rPr lang="en-GB" smtClean="0"/>
              <a:t>12/10/2018</a:t>
            </a:fld>
            <a:endParaRPr lang="en-GB"/>
          </a:p>
        </p:txBody>
      </p:sp>
      <p:sp>
        <p:nvSpPr>
          <p:cNvPr id="5" name="Footer Placeholder 4">
            <a:extLst>
              <a:ext uri="{FF2B5EF4-FFF2-40B4-BE49-F238E27FC236}">
                <a16:creationId xmlns:a16="http://schemas.microsoft.com/office/drawing/2014/main" id="{42FB311C-E598-4A0A-849F-0409DF04AA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AE2E40-9754-406A-B00C-C012EE8A85EA}"/>
              </a:ext>
            </a:extLst>
          </p:cNvPr>
          <p:cNvSpPr>
            <a:spLocks noGrp="1"/>
          </p:cNvSpPr>
          <p:nvPr>
            <p:ph type="sldNum" sz="quarter" idx="12"/>
          </p:nvPr>
        </p:nvSpPr>
        <p:spPr/>
        <p:txBody>
          <a:bodyPr/>
          <a:lstStyle/>
          <a:p>
            <a:fld id="{93B65078-17C3-4691-8C15-B219206B2E0B}" type="slidenum">
              <a:rPr lang="en-GB" smtClean="0"/>
              <a:t>‹#›</a:t>
            </a:fld>
            <a:endParaRPr lang="en-GB"/>
          </a:p>
        </p:txBody>
      </p:sp>
    </p:spTree>
    <p:extLst>
      <p:ext uri="{BB962C8B-B14F-4D97-AF65-F5344CB8AC3E}">
        <p14:creationId xmlns:p14="http://schemas.microsoft.com/office/powerpoint/2010/main" val="350832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2F1C9-D814-40D0-8F40-8C20B3681C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3763F4-A3A3-4899-80A0-3F9AC1B0BC6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7FA8DA-75F9-4BC5-BC7C-00CF09BC53F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360ED5-D146-4978-ADD8-38E6298DE701}"/>
              </a:ext>
            </a:extLst>
          </p:cNvPr>
          <p:cNvSpPr>
            <a:spLocks noGrp="1"/>
          </p:cNvSpPr>
          <p:nvPr>
            <p:ph type="dt" sz="half" idx="10"/>
          </p:nvPr>
        </p:nvSpPr>
        <p:spPr/>
        <p:txBody>
          <a:bodyPr/>
          <a:lstStyle/>
          <a:p>
            <a:fld id="{A509901C-A41F-4DD5-9F99-0627CD5276FC}" type="datetimeFigureOut">
              <a:rPr lang="en-GB" smtClean="0"/>
              <a:t>12/10/2018</a:t>
            </a:fld>
            <a:endParaRPr lang="en-GB"/>
          </a:p>
        </p:txBody>
      </p:sp>
      <p:sp>
        <p:nvSpPr>
          <p:cNvPr id="6" name="Footer Placeholder 5">
            <a:extLst>
              <a:ext uri="{FF2B5EF4-FFF2-40B4-BE49-F238E27FC236}">
                <a16:creationId xmlns:a16="http://schemas.microsoft.com/office/drawing/2014/main" id="{CD319B90-20E4-4D55-AFFB-50A54F8CDC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808A5F-3AA9-42A3-9573-2591FE3C015F}"/>
              </a:ext>
            </a:extLst>
          </p:cNvPr>
          <p:cNvSpPr>
            <a:spLocks noGrp="1"/>
          </p:cNvSpPr>
          <p:nvPr>
            <p:ph type="sldNum" sz="quarter" idx="12"/>
          </p:nvPr>
        </p:nvSpPr>
        <p:spPr/>
        <p:txBody>
          <a:bodyPr/>
          <a:lstStyle/>
          <a:p>
            <a:fld id="{93B65078-17C3-4691-8C15-B219206B2E0B}" type="slidenum">
              <a:rPr lang="en-GB" smtClean="0"/>
              <a:t>‹#›</a:t>
            </a:fld>
            <a:endParaRPr lang="en-GB"/>
          </a:p>
        </p:txBody>
      </p:sp>
    </p:spTree>
    <p:extLst>
      <p:ext uri="{BB962C8B-B14F-4D97-AF65-F5344CB8AC3E}">
        <p14:creationId xmlns:p14="http://schemas.microsoft.com/office/powerpoint/2010/main" val="1087815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C3A43-4E29-4602-BAF4-0240FE4574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B26AAB-458C-4407-B0A6-C7E9155847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356F800-5B95-4A2A-80BE-2589761F1CB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877A94-4969-4ADF-95D1-1752AEEA0D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54E8A83-2A0C-4CB8-9A33-D411B91275B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A6C24B-CACE-4B84-8410-9C47625BE052}"/>
              </a:ext>
            </a:extLst>
          </p:cNvPr>
          <p:cNvSpPr>
            <a:spLocks noGrp="1"/>
          </p:cNvSpPr>
          <p:nvPr>
            <p:ph type="dt" sz="half" idx="10"/>
          </p:nvPr>
        </p:nvSpPr>
        <p:spPr/>
        <p:txBody>
          <a:bodyPr/>
          <a:lstStyle/>
          <a:p>
            <a:fld id="{A509901C-A41F-4DD5-9F99-0627CD5276FC}" type="datetimeFigureOut">
              <a:rPr lang="en-GB" smtClean="0"/>
              <a:t>12/10/2018</a:t>
            </a:fld>
            <a:endParaRPr lang="en-GB"/>
          </a:p>
        </p:txBody>
      </p:sp>
      <p:sp>
        <p:nvSpPr>
          <p:cNvPr id="8" name="Footer Placeholder 7">
            <a:extLst>
              <a:ext uri="{FF2B5EF4-FFF2-40B4-BE49-F238E27FC236}">
                <a16:creationId xmlns:a16="http://schemas.microsoft.com/office/drawing/2014/main" id="{E3592637-A4F7-4D11-A002-AAABD82888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0687C5-EFCA-40A1-BA8B-5F7ED9325913}"/>
              </a:ext>
            </a:extLst>
          </p:cNvPr>
          <p:cNvSpPr>
            <a:spLocks noGrp="1"/>
          </p:cNvSpPr>
          <p:nvPr>
            <p:ph type="sldNum" sz="quarter" idx="12"/>
          </p:nvPr>
        </p:nvSpPr>
        <p:spPr/>
        <p:txBody>
          <a:bodyPr/>
          <a:lstStyle/>
          <a:p>
            <a:fld id="{93B65078-17C3-4691-8C15-B219206B2E0B}" type="slidenum">
              <a:rPr lang="en-GB" smtClean="0"/>
              <a:t>‹#›</a:t>
            </a:fld>
            <a:endParaRPr lang="en-GB"/>
          </a:p>
        </p:txBody>
      </p:sp>
    </p:spTree>
    <p:extLst>
      <p:ext uri="{BB962C8B-B14F-4D97-AF65-F5344CB8AC3E}">
        <p14:creationId xmlns:p14="http://schemas.microsoft.com/office/powerpoint/2010/main" val="1143829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65EC2-EDD0-437D-B90C-E31F52F46B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4813E0-4D17-49CB-B065-EF9D10A30EC5}"/>
              </a:ext>
            </a:extLst>
          </p:cNvPr>
          <p:cNvSpPr>
            <a:spLocks noGrp="1"/>
          </p:cNvSpPr>
          <p:nvPr>
            <p:ph type="dt" sz="half" idx="10"/>
          </p:nvPr>
        </p:nvSpPr>
        <p:spPr/>
        <p:txBody>
          <a:bodyPr/>
          <a:lstStyle/>
          <a:p>
            <a:fld id="{A509901C-A41F-4DD5-9F99-0627CD5276FC}" type="datetimeFigureOut">
              <a:rPr lang="en-GB" smtClean="0"/>
              <a:t>12/10/2018</a:t>
            </a:fld>
            <a:endParaRPr lang="en-GB"/>
          </a:p>
        </p:txBody>
      </p:sp>
      <p:sp>
        <p:nvSpPr>
          <p:cNvPr id="4" name="Footer Placeholder 3">
            <a:extLst>
              <a:ext uri="{FF2B5EF4-FFF2-40B4-BE49-F238E27FC236}">
                <a16:creationId xmlns:a16="http://schemas.microsoft.com/office/drawing/2014/main" id="{3DCE3952-5D82-4B41-B39D-22874AD744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78A0CB-5543-45BC-9CBF-E545896B2206}"/>
              </a:ext>
            </a:extLst>
          </p:cNvPr>
          <p:cNvSpPr>
            <a:spLocks noGrp="1"/>
          </p:cNvSpPr>
          <p:nvPr>
            <p:ph type="sldNum" sz="quarter" idx="12"/>
          </p:nvPr>
        </p:nvSpPr>
        <p:spPr/>
        <p:txBody>
          <a:bodyPr/>
          <a:lstStyle/>
          <a:p>
            <a:fld id="{93B65078-17C3-4691-8C15-B219206B2E0B}" type="slidenum">
              <a:rPr lang="en-GB" smtClean="0"/>
              <a:t>‹#›</a:t>
            </a:fld>
            <a:endParaRPr lang="en-GB"/>
          </a:p>
        </p:txBody>
      </p:sp>
    </p:spTree>
    <p:extLst>
      <p:ext uri="{BB962C8B-B14F-4D97-AF65-F5344CB8AC3E}">
        <p14:creationId xmlns:p14="http://schemas.microsoft.com/office/powerpoint/2010/main" val="2857149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1FD91F-3954-4229-A4E9-F6513038DACD}"/>
              </a:ext>
            </a:extLst>
          </p:cNvPr>
          <p:cNvSpPr>
            <a:spLocks noGrp="1"/>
          </p:cNvSpPr>
          <p:nvPr>
            <p:ph type="dt" sz="half" idx="10"/>
          </p:nvPr>
        </p:nvSpPr>
        <p:spPr/>
        <p:txBody>
          <a:bodyPr/>
          <a:lstStyle/>
          <a:p>
            <a:fld id="{A509901C-A41F-4DD5-9F99-0627CD5276FC}" type="datetimeFigureOut">
              <a:rPr lang="en-GB" smtClean="0"/>
              <a:t>12/10/2018</a:t>
            </a:fld>
            <a:endParaRPr lang="en-GB"/>
          </a:p>
        </p:txBody>
      </p:sp>
      <p:sp>
        <p:nvSpPr>
          <p:cNvPr id="3" name="Footer Placeholder 2">
            <a:extLst>
              <a:ext uri="{FF2B5EF4-FFF2-40B4-BE49-F238E27FC236}">
                <a16:creationId xmlns:a16="http://schemas.microsoft.com/office/drawing/2014/main" id="{36545434-88ED-4352-A7C7-8E5FF9EB6F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6A7832-A000-456E-89DB-6E98626F3F6A}"/>
              </a:ext>
            </a:extLst>
          </p:cNvPr>
          <p:cNvSpPr>
            <a:spLocks noGrp="1"/>
          </p:cNvSpPr>
          <p:nvPr>
            <p:ph type="sldNum" sz="quarter" idx="12"/>
          </p:nvPr>
        </p:nvSpPr>
        <p:spPr/>
        <p:txBody>
          <a:bodyPr/>
          <a:lstStyle/>
          <a:p>
            <a:fld id="{93B65078-17C3-4691-8C15-B219206B2E0B}" type="slidenum">
              <a:rPr lang="en-GB" smtClean="0"/>
              <a:t>‹#›</a:t>
            </a:fld>
            <a:endParaRPr lang="en-GB"/>
          </a:p>
        </p:txBody>
      </p:sp>
    </p:spTree>
    <p:extLst>
      <p:ext uri="{BB962C8B-B14F-4D97-AF65-F5344CB8AC3E}">
        <p14:creationId xmlns:p14="http://schemas.microsoft.com/office/powerpoint/2010/main" val="2734859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FA58B-6FB7-49DD-8419-710CD64B99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DF6D9F-E44D-4BF2-AF42-0374A20F68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823BAC-A1C4-48F2-B92E-4BCBEE89FF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8BAC133-84BA-4885-B44F-3C733B86273C}"/>
              </a:ext>
            </a:extLst>
          </p:cNvPr>
          <p:cNvSpPr>
            <a:spLocks noGrp="1"/>
          </p:cNvSpPr>
          <p:nvPr>
            <p:ph type="dt" sz="half" idx="10"/>
          </p:nvPr>
        </p:nvSpPr>
        <p:spPr/>
        <p:txBody>
          <a:bodyPr/>
          <a:lstStyle/>
          <a:p>
            <a:fld id="{A509901C-A41F-4DD5-9F99-0627CD5276FC}" type="datetimeFigureOut">
              <a:rPr lang="en-GB" smtClean="0"/>
              <a:t>12/10/2018</a:t>
            </a:fld>
            <a:endParaRPr lang="en-GB"/>
          </a:p>
        </p:txBody>
      </p:sp>
      <p:sp>
        <p:nvSpPr>
          <p:cNvPr id="6" name="Footer Placeholder 5">
            <a:extLst>
              <a:ext uri="{FF2B5EF4-FFF2-40B4-BE49-F238E27FC236}">
                <a16:creationId xmlns:a16="http://schemas.microsoft.com/office/drawing/2014/main" id="{A0116BA6-91BC-4CCB-84A0-D71DA4924C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4AB461-6501-443F-B549-9E61C5CF45E3}"/>
              </a:ext>
            </a:extLst>
          </p:cNvPr>
          <p:cNvSpPr>
            <a:spLocks noGrp="1"/>
          </p:cNvSpPr>
          <p:nvPr>
            <p:ph type="sldNum" sz="quarter" idx="12"/>
          </p:nvPr>
        </p:nvSpPr>
        <p:spPr/>
        <p:txBody>
          <a:bodyPr/>
          <a:lstStyle/>
          <a:p>
            <a:fld id="{93B65078-17C3-4691-8C15-B219206B2E0B}" type="slidenum">
              <a:rPr lang="en-GB" smtClean="0"/>
              <a:t>‹#›</a:t>
            </a:fld>
            <a:endParaRPr lang="en-GB"/>
          </a:p>
        </p:txBody>
      </p:sp>
    </p:spTree>
    <p:extLst>
      <p:ext uri="{BB962C8B-B14F-4D97-AF65-F5344CB8AC3E}">
        <p14:creationId xmlns:p14="http://schemas.microsoft.com/office/powerpoint/2010/main" val="2829921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04A7E-23E5-49DC-BD9A-D864B9DDCD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C6CFA2-FB86-4D69-A471-F720579E64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4F3598-D492-4150-9F73-F1429BED4B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B22EF0B-5146-4A01-82B6-391E6B1370B9}"/>
              </a:ext>
            </a:extLst>
          </p:cNvPr>
          <p:cNvSpPr>
            <a:spLocks noGrp="1"/>
          </p:cNvSpPr>
          <p:nvPr>
            <p:ph type="dt" sz="half" idx="10"/>
          </p:nvPr>
        </p:nvSpPr>
        <p:spPr/>
        <p:txBody>
          <a:bodyPr/>
          <a:lstStyle/>
          <a:p>
            <a:fld id="{A509901C-A41F-4DD5-9F99-0627CD5276FC}" type="datetimeFigureOut">
              <a:rPr lang="en-GB" smtClean="0"/>
              <a:t>12/10/2018</a:t>
            </a:fld>
            <a:endParaRPr lang="en-GB"/>
          </a:p>
        </p:txBody>
      </p:sp>
      <p:sp>
        <p:nvSpPr>
          <p:cNvPr id="6" name="Footer Placeholder 5">
            <a:extLst>
              <a:ext uri="{FF2B5EF4-FFF2-40B4-BE49-F238E27FC236}">
                <a16:creationId xmlns:a16="http://schemas.microsoft.com/office/drawing/2014/main" id="{1A2FAF27-E3A0-4F20-8BD6-716A63C9E6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8386E0-4330-443F-B7CA-FF1142F1DAF2}"/>
              </a:ext>
            </a:extLst>
          </p:cNvPr>
          <p:cNvSpPr>
            <a:spLocks noGrp="1"/>
          </p:cNvSpPr>
          <p:nvPr>
            <p:ph type="sldNum" sz="quarter" idx="12"/>
          </p:nvPr>
        </p:nvSpPr>
        <p:spPr/>
        <p:txBody>
          <a:bodyPr/>
          <a:lstStyle/>
          <a:p>
            <a:fld id="{93B65078-17C3-4691-8C15-B219206B2E0B}" type="slidenum">
              <a:rPr lang="en-GB" smtClean="0"/>
              <a:t>‹#›</a:t>
            </a:fld>
            <a:endParaRPr lang="en-GB"/>
          </a:p>
        </p:txBody>
      </p:sp>
    </p:spTree>
    <p:extLst>
      <p:ext uri="{BB962C8B-B14F-4D97-AF65-F5344CB8AC3E}">
        <p14:creationId xmlns:p14="http://schemas.microsoft.com/office/powerpoint/2010/main" val="431956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90919-29AB-47EF-BA46-8D7102BD93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D2F56B-4A04-42F0-B2D8-32FA167CDEA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E887CF-139E-43CE-A793-00B5CC617494}"/>
              </a:ext>
            </a:extLst>
          </p:cNvPr>
          <p:cNvSpPr>
            <a:spLocks noGrp="1"/>
          </p:cNvSpPr>
          <p:nvPr>
            <p:ph type="dt" sz="half" idx="10"/>
          </p:nvPr>
        </p:nvSpPr>
        <p:spPr/>
        <p:txBody>
          <a:bodyPr/>
          <a:lstStyle/>
          <a:p>
            <a:fld id="{A509901C-A41F-4DD5-9F99-0627CD5276FC}" type="datetimeFigureOut">
              <a:rPr lang="en-GB" smtClean="0"/>
              <a:t>12/10/2018</a:t>
            </a:fld>
            <a:endParaRPr lang="en-GB"/>
          </a:p>
        </p:txBody>
      </p:sp>
      <p:sp>
        <p:nvSpPr>
          <p:cNvPr id="5" name="Footer Placeholder 4">
            <a:extLst>
              <a:ext uri="{FF2B5EF4-FFF2-40B4-BE49-F238E27FC236}">
                <a16:creationId xmlns:a16="http://schemas.microsoft.com/office/drawing/2014/main" id="{68E4C221-6F3B-40D2-940E-D8C956A5C1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4BAEB2-7AAF-4C9C-9D35-ABEF4AD87108}"/>
              </a:ext>
            </a:extLst>
          </p:cNvPr>
          <p:cNvSpPr>
            <a:spLocks noGrp="1"/>
          </p:cNvSpPr>
          <p:nvPr>
            <p:ph type="sldNum" sz="quarter" idx="12"/>
          </p:nvPr>
        </p:nvSpPr>
        <p:spPr/>
        <p:txBody>
          <a:bodyPr/>
          <a:lstStyle/>
          <a:p>
            <a:fld id="{93B65078-17C3-4691-8C15-B219206B2E0B}" type="slidenum">
              <a:rPr lang="en-GB" smtClean="0"/>
              <a:t>‹#›</a:t>
            </a:fld>
            <a:endParaRPr lang="en-GB"/>
          </a:p>
        </p:txBody>
      </p:sp>
    </p:spTree>
    <p:extLst>
      <p:ext uri="{BB962C8B-B14F-4D97-AF65-F5344CB8AC3E}">
        <p14:creationId xmlns:p14="http://schemas.microsoft.com/office/powerpoint/2010/main" val="2924616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41BD56-8411-48BF-8CC3-FE26F1AF4A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83AD59-6503-48E5-8986-593B19D526E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2C5ACA-D25C-4F2F-814D-7B0E19F878F1}"/>
              </a:ext>
            </a:extLst>
          </p:cNvPr>
          <p:cNvSpPr>
            <a:spLocks noGrp="1"/>
          </p:cNvSpPr>
          <p:nvPr>
            <p:ph type="dt" sz="half" idx="10"/>
          </p:nvPr>
        </p:nvSpPr>
        <p:spPr/>
        <p:txBody>
          <a:bodyPr/>
          <a:lstStyle/>
          <a:p>
            <a:fld id="{A509901C-A41F-4DD5-9F99-0627CD5276FC}" type="datetimeFigureOut">
              <a:rPr lang="en-GB" smtClean="0"/>
              <a:t>12/10/2018</a:t>
            </a:fld>
            <a:endParaRPr lang="en-GB"/>
          </a:p>
        </p:txBody>
      </p:sp>
      <p:sp>
        <p:nvSpPr>
          <p:cNvPr id="5" name="Footer Placeholder 4">
            <a:extLst>
              <a:ext uri="{FF2B5EF4-FFF2-40B4-BE49-F238E27FC236}">
                <a16:creationId xmlns:a16="http://schemas.microsoft.com/office/drawing/2014/main" id="{8CFEC149-9A61-474B-89BA-9D8E26132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F6BE1B-27E8-48C3-8063-4DF14F68A2B3}"/>
              </a:ext>
            </a:extLst>
          </p:cNvPr>
          <p:cNvSpPr>
            <a:spLocks noGrp="1"/>
          </p:cNvSpPr>
          <p:nvPr>
            <p:ph type="sldNum" sz="quarter" idx="12"/>
          </p:nvPr>
        </p:nvSpPr>
        <p:spPr/>
        <p:txBody>
          <a:bodyPr/>
          <a:lstStyle/>
          <a:p>
            <a:fld id="{93B65078-17C3-4691-8C15-B219206B2E0B}" type="slidenum">
              <a:rPr lang="en-GB" smtClean="0"/>
              <a:t>‹#›</a:t>
            </a:fld>
            <a:endParaRPr lang="en-GB"/>
          </a:p>
        </p:txBody>
      </p:sp>
    </p:spTree>
    <p:extLst>
      <p:ext uri="{BB962C8B-B14F-4D97-AF65-F5344CB8AC3E}">
        <p14:creationId xmlns:p14="http://schemas.microsoft.com/office/powerpoint/2010/main" val="72930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E13D12-D64B-4CC1-926A-A29CD57B55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3C9716-31A8-4C9F-A470-8DA965EDA8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2B741E-857F-41FB-9300-AF15413B0A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09901C-A41F-4DD5-9F99-0627CD5276FC}" type="datetimeFigureOut">
              <a:rPr lang="en-GB" smtClean="0"/>
              <a:t>12/10/2018</a:t>
            </a:fld>
            <a:endParaRPr lang="en-GB"/>
          </a:p>
        </p:txBody>
      </p:sp>
      <p:sp>
        <p:nvSpPr>
          <p:cNvPr id="5" name="Footer Placeholder 4">
            <a:extLst>
              <a:ext uri="{FF2B5EF4-FFF2-40B4-BE49-F238E27FC236}">
                <a16:creationId xmlns:a16="http://schemas.microsoft.com/office/drawing/2014/main" id="{32F7F060-883E-46EA-859A-CAC5ED55F1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52951F-E5AE-4C4E-9BA7-4536E32E91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B65078-17C3-4691-8C15-B219206B2E0B}" type="slidenum">
              <a:rPr lang="en-GB" smtClean="0"/>
              <a:t>‹#›</a:t>
            </a:fld>
            <a:endParaRPr lang="en-GB"/>
          </a:p>
        </p:txBody>
      </p:sp>
    </p:spTree>
    <p:extLst>
      <p:ext uri="{BB962C8B-B14F-4D97-AF65-F5344CB8AC3E}">
        <p14:creationId xmlns:p14="http://schemas.microsoft.com/office/powerpoint/2010/main" val="1942725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bbc.co.uk/news/av/world-middle-east-26404663/israel-ultra-orthodox-jews-protest-over-army-recruitmen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558F58E-93BA-44A3-BCDA-585AFF2E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CF1E127-EB83-4AB6-9664-6DEF85B8DB43}"/>
              </a:ext>
            </a:extLst>
          </p:cNvPr>
          <p:cNvSpPr txBox="1"/>
          <p:nvPr/>
        </p:nvSpPr>
        <p:spPr>
          <a:xfrm>
            <a:off x="655319" y="66626"/>
            <a:ext cx="5257803" cy="2427120"/>
          </a:xfrm>
          <a:prstGeom prst="rect">
            <a:avLst/>
          </a:prstGeom>
        </p:spPr>
        <p:txBody>
          <a:bodyPr vert="horz" lIns="91440" tIns="45720" rIns="91440" bIns="45720" rtlCol="0" anchor="t">
            <a:normAutofit lnSpcReduction="10000"/>
          </a:bodyPr>
          <a:lstStyle/>
          <a:p>
            <a:pPr>
              <a:lnSpc>
                <a:spcPct val="90000"/>
              </a:lnSpc>
              <a:spcBef>
                <a:spcPct val="0"/>
              </a:spcBef>
              <a:spcAft>
                <a:spcPts val="600"/>
              </a:spcAft>
            </a:pPr>
            <a:r>
              <a:rPr lang="en-GB" sz="2800" dirty="0">
                <a:solidFill>
                  <a:srgbClr val="C00000"/>
                </a:solidFill>
                <a:latin typeface="Tw Cen MT" panose="020B0602020104020603" pitchFamily="34" charset="0"/>
              </a:rPr>
              <a:t>“Evaluate the importance, significance and influence of the Haredi branch of contemporary Judaism, paying particular attention to its attitude towards political Zionism.”</a:t>
            </a:r>
          </a:p>
          <a:p>
            <a:pPr>
              <a:lnSpc>
                <a:spcPct val="90000"/>
              </a:lnSpc>
              <a:spcBef>
                <a:spcPct val="0"/>
              </a:spcBef>
              <a:spcAft>
                <a:spcPts val="600"/>
              </a:spcAft>
            </a:pPr>
            <a:endParaRPr lang="en-US" sz="6000" dirty="0">
              <a:latin typeface="+mj-lt"/>
              <a:ea typeface="+mj-ea"/>
              <a:cs typeface="+mj-cs"/>
            </a:endParaRPr>
          </a:p>
        </p:txBody>
      </p:sp>
      <p:cxnSp>
        <p:nvCxnSpPr>
          <p:cNvPr id="13" name="Straight Arrow Connector 12">
            <a:extLst>
              <a:ext uri="{FF2B5EF4-FFF2-40B4-BE49-F238E27FC236}">
                <a16:creationId xmlns:a16="http://schemas.microsoft.com/office/drawing/2014/main" id="{BCD0BBC1-A7D4-445D-98AC-95A6A45D8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1148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130A4D49-0A2A-41EB-AEE1-431BDC0B19AC}"/>
              </a:ext>
            </a:extLst>
          </p:cNvPr>
          <p:cNvPicPr>
            <a:picLocks noChangeAspect="1"/>
          </p:cNvPicPr>
          <p:nvPr/>
        </p:nvPicPr>
        <p:blipFill rotWithShape="1">
          <a:blip r:embed="rId2"/>
          <a:srcRect l="35372" r="13128"/>
          <a:stretch/>
        </p:blipFill>
        <p:spPr>
          <a:xfrm>
            <a:off x="5913124" y="10"/>
            <a:ext cx="6278877" cy="685799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
        <p:nvSpPr>
          <p:cNvPr id="2" name="TextBox 1">
            <a:extLst>
              <a:ext uri="{FF2B5EF4-FFF2-40B4-BE49-F238E27FC236}">
                <a16:creationId xmlns:a16="http://schemas.microsoft.com/office/drawing/2014/main" id="{B44EB8FF-54AB-4FD5-9497-D85119E76754}"/>
              </a:ext>
            </a:extLst>
          </p:cNvPr>
          <p:cNvSpPr txBox="1"/>
          <p:nvPr/>
        </p:nvSpPr>
        <p:spPr>
          <a:xfrm>
            <a:off x="655319" y="2316480"/>
            <a:ext cx="6278877" cy="5078313"/>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400" dirty="0">
                <a:solidFill>
                  <a:schemeClr val="tx2"/>
                </a:solidFill>
                <a:latin typeface="Tw Cen MT" panose="020B0602020104020603" pitchFamily="34" charset="0"/>
              </a:rPr>
              <a:t>History and their beliefs</a:t>
            </a:r>
          </a:p>
          <a:p>
            <a:pPr marL="285750" indent="-285750">
              <a:lnSpc>
                <a:spcPct val="200000"/>
              </a:lnSpc>
              <a:buFont typeface="Arial" panose="020B0604020202020204" pitchFamily="34" charset="0"/>
              <a:buChar char="•"/>
            </a:pPr>
            <a:r>
              <a:rPr lang="en-GB" sz="2400" dirty="0">
                <a:solidFill>
                  <a:schemeClr val="tx2"/>
                </a:solidFill>
                <a:latin typeface="Tw Cen MT" panose="020B0602020104020603" pitchFamily="34" charset="0"/>
              </a:rPr>
              <a:t>Theodor Herzl</a:t>
            </a:r>
          </a:p>
          <a:p>
            <a:pPr marL="285750" indent="-285750">
              <a:lnSpc>
                <a:spcPct val="200000"/>
              </a:lnSpc>
              <a:buFont typeface="Arial" panose="020B0604020202020204" pitchFamily="34" charset="0"/>
              <a:buChar char="•"/>
            </a:pPr>
            <a:r>
              <a:rPr lang="en-GB" sz="2400" dirty="0">
                <a:solidFill>
                  <a:schemeClr val="tx2"/>
                </a:solidFill>
                <a:latin typeface="Tw Cen MT" panose="020B0602020104020603" pitchFamily="34" charset="0"/>
              </a:rPr>
              <a:t>Their anti-Zionist movement</a:t>
            </a:r>
          </a:p>
          <a:p>
            <a:pPr marL="285750" indent="-285750">
              <a:lnSpc>
                <a:spcPct val="200000"/>
              </a:lnSpc>
              <a:buFont typeface="Arial" panose="020B0604020202020204" pitchFamily="34" charset="0"/>
              <a:buChar char="•"/>
            </a:pPr>
            <a:r>
              <a:rPr lang="en-GB" sz="2400" dirty="0">
                <a:solidFill>
                  <a:schemeClr val="tx2"/>
                </a:solidFill>
                <a:latin typeface="Tw Cen MT" panose="020B0602020104020603" pitchFamily="34" charset="0"/>
              </a:rPr>
              <a:t>Geographical influence paying particular attention to Britain, USA and Israel</a:t>
            </a:r>
          </a:p>
          <a:p>
            <a:pPr marL="285750" indent="-285750">
              <a:lnSpc>
                <a:spcPct val="200000"/>
              </a:lnSpc>
              <a:buFont typeface="Arial" panose="020B0604020202020204" pitchFamily="34" charset="0"/>
              <a:buChar char="•"/>
            </a:pPr>
            <a:r>
              <a:rPr lang="en-GB" sz="2400" dirty="0">
                <a:solidFill>
                  <a:schemeClr val="tx2"/>
                </a:solidFill>
                <a:latin typeface="Tw Cen MT" panose="020B0602020104020603" pitchFamily="34" charset="0"/>
              </a:rPr>
              <a:t>Haredi Judaism today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52616C8F-5240-4BB2-B0E7-A96C432442D0}"/>
              </a:ext>
            </a:extLst>
          </p:cNvPr>
          <p:cNvSpPr txBox="1"/>
          <p:nvPr/>
        </p:nvSpPr>
        <p:spPr>
          <a:xfrm>
            <a:off x="10691948" y="6734879"/>
            <a:ext cx="1500052" cy="123111"/>
          </a:xfrm>
          <a:prstGeom prst="rect">
            <a:avLst/>
          </a:prstGeom>
          <a:noFill/>
        </p:spPr>
        <p:txBody>
          <a:bodyPr wrap="square" rtlCol="0">
            <a:spAutoFit/>
          </a:bodyPr>
          <a:lstStyle/>
          <a:p>
            <a:r>
              <a:rPr lang="en-GB" sz="200" dirty="0"/>
              <a:t>https://www.bbc.co.uk/news/av/world-middle-east-26404663/israel-ultra-orthodox-jews-protest-over-army-recruitment</a:t>
            </a:r>
          </a:p>
        </p:txBody>
      </p:sp>
    </p:spTree>
    <p:extLst>
      <p:ext uri="{BB962C8B-B14F-4D97-AF65-F5344CB8AC3E}">
        <p14:creationId xmlns:p14="http://schemas.microsoft.com/office/powerpoint/2010/main" val="288669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634849-65FC-434B-89CE-F9216AFBC8A8}"/>
              </a:ext>
            </a:extLst>
          </p:cNvPr>
          <p:cNvSpPr txBox="1"/>
          <p:nvPr/>
        </p:nvSpPr>
        <p:spPr>
          <a:xfrm>
            <a:off x="5080934" y="257753"/>
            <a:ext cx="6586491" cy="128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dirty="0">
                <a:solidFill>
                  <a:srgbClr val="C00000"/>
                </a:solidFill>
                <a:latin typeface="Tw Cen MT" panose="020B0602020104020603" pitchFamily="34" charset="0"/>
                <a:ea typeface="+mj-ea"/>
                <a:cs typeface="+mj-cs"/>
              </a:rPr>
              <a:t>Haredi Judaism: The History</a:t>
            </a:r>
          </a:p>
        </p:txBody>
      </p:sp>
      <p:pic>
        <p:nvPicPr>
          <p:cNvPr id="2" name="Picture 1">
            <a:extLst>
              <a:ext uri="{FF2B5EF4-FFF2-40B4-BE49-F238E27FC236}">
                <a16:creationId xmlns:a16="http://schemas.microsoft.com/office/drawing/2014/main" id="{5CFABFFD-81C4-4FA3-8D25-F58C2DE66983}"/>
              </a:ext>
            </a:extLst>
          </p:cNvPr>
          <p:cNvPicPr>
            <a:picLocks noChangeAspect="1"/>
          </p:cNvPicPr>
          <p:nvPr/>
        </p:nvPicPr>
        <p:blipFill rotWithShape="1">
          <a:blip r:embed="rId2"/>
          <a:srcRect l="4467" r="4804"/>
          <a:stretch/>
        </p:blipFill>
        <p:spPr>
          <a:xfrm>
            <a:off x="20" y="10"/>
            <a:ext cx="4635571" cy="6857990"/>
          </a:xfrm>
          <a:prstGeom prst="rect">
            <a:avLst/>
          </a:prstGeom>
          <a:effectLst/>
        </p:spPr>
      </p:pic>
      <p:cxnSp>
        <p:nvCxnSpPr>
          <p:cNvPr id="32" name="Straight Connector 3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6FA85"/>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098631B-773D-461E-8949-CA98F5A4F976}"/>
              </a:ext>
            </a:extLst>
          </p:cNvPr>
          <p:cNvSpPr txBox="1"/>
          <p:nvPr/>
        </p:nvSpPr>
        <p:spPr>
          <a:xfrm>
            <a:off x="4796609" y="2270795"/>
            <a:ext cx="7395391" cy="4188642"/>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2600" dirty="0">
                <a:latin typeface="Tw Cen MT" panose="020B0602020104020603" pitchFamily="34" charset="0"/>
              </a:rPr>
              <a:t>The founder of the movement was </a:t>
            </a:r>
            <a:r>
              <a:rPr lang="en-US" sz="2600" u="sng" dirty="0">
                <a:latin typeface="Tw Cen MT" panose="020B0602020104020603" pitchFamily="34" charset="0"/>
              </a:rPr>
              <a:t>Rabbi Israel Ben Eliezer </a:t>
            </a:r>
            <a:r>
              <a:rPr lang="en-US" sz="2600" dirty="0">
                <a:latin typeface="Tw Cen MT" panose="020B0602020104020603" pitchFamily="34" charset="0"/>
              </a:rPr>
              <a:t>also known as Baal Shem Tov.</a:t>
            </a:r>
          </a:p>
          <a:p>
            <a:pPr indent="-228600">
              <a:lnSpc>
                <a:spcPct val="90000"/>
              </a:lnSpc>
              <a:spcAft>
                <a:spcPts val="600"/>
              </a:spcAft>
              <a:buFont typeface="Arial" panose="020B0604020202020204" pitchFamily="34" charset="0"/>
              <a:buChar char="•"/>
            </a:pPr>
            <a:endParaRPr lang="en-US" sz="2600" dirty="0">
              <a:latin typeface="Tw Cen MT" panose="020B0602020104020603" pitchFamily="34" charset="0"/>
            </a:endParaRPr>
          </a:p>
          <a:p>
            <a:pPr indent="-228600">
              <a:lnSpc>
                <a:spcPct val="90000"/>
              </a:lnSpc>
              <a:spcAft>
                <a:spcPts val="600"/>
              </a:spcAft>
              <a:buFont typeface="Arial" panose="020B0604020202020204" pitchFamily="34" charset="0"/>
              <a:buChar char="•"/>
            </a:pPr>
            <a:r>
              <a:rPr lang="en-US" sz="2600" dirty="0">
                <a:latin typeface="Tw Cen MT" panose="020B0602020104020603" pitchFamily="34" charset="0"/>
              </a:rPr>
              <a:t>Its foundation was in eastern Europe in the 18</a:t>
            </a:r>
            <a:r>
              <a:rPr lang="en-US" sz="2600" baseline="30000" dirty="0">
                <a:latin typeface="Tw Cen MT" panose="020B0602020104020603" pitchFamily="34" charset="0"/>
              </a:rPr>
              <a:t>th</a:t>
            </a:r>
            <a:r>
              <a:rPr lang="en-US" sz="2600" dirty="0">
                <a:latin typeface="Tw Cen MT" panose="020B0602020104020603" pitchFamily="34" charset="0"/>
              </a:rPr>
              <a:t> century CE especially in Poland and Lithuania. </a:t>
            </a:r>
          </a:p>
          <a:p>
            <a:pPr indent="-228600">
              <a:lnSpc>
                <a:spcPct val="90000"/>
              </a:lnSpc>
              <a:spcAft>
                <a:spcPts val="600"/>
              </a:spcAft>
              <a:buFont typeface="Arial" panose="020B0604020202020204" pitchFamily="34" charset="0"/>
              <a:buChar char="•"/>
            </a:pPr>
            <a:endParaRPr lang="en-US" sz="2600" dirty="0">
              <a:latin typeface="Tw Cen MT" panose="020B0602020104020603" pitchFamily="34" charset="0"/>
            </a:endParaRPr>
          </a:p>
          <a:p>
            <a:pPr indent="-228600">
              <a:lnSpc>
                <a:spcPct val="90000"/>
              </a:lnSpc>
              <a:spcAft>
                <a:spcPts val="600"/>
              </a:spcAft>
              <a:buFont typeface="Arial" panose="020B0604020202020204" pitchFamily="34" charset="0"/>
              <a:buChar char="•"/>
            </a:pPr>
            <a:r>
              <a:rPr lang="en-US" sz="2600" dirty="0">
                <a:latin typeface="Tw Cen MT" panose="020B0602020104020603" pitchFamily="34" charset="0"/>
              </a:rPr>
              <a:t>Haredi is a word meaning ‘fearful’ in the sense of maintaining an attitude of awe or veneration, which is an expression borrowed from Isiah 66:5</a:t>
            </a:r>
          </a:p>
          <a:p>
            <a:pPr indent="-228600">
              <a:lnSpc>
                <a:spcPct val="90000"/>
              </a:lnSpc>
              <a:spcAft>
                <a:spcPts val="600"/>
              </a:spcAft>
              <a:buFont typeface="Arial" panose="020B0604020202020204" pitchFamily="34" charset="0"/>
              <a:buChar char="•"/>
            </a:pPr>
            <a:endParaRPr lang="en-US" sz="2600" dirty="0">
              <a:latin typeface="Tw Cen MT" panose="020B0602020104020603" pitchFamily="34" charset="0"/>
            </a:endParaRPr>
          </a:p>
          <a:p>
            <a:pPr indent="-228600">
              <a:lnSpc>
                <a:spcPct val="90000"/>
              </a:lnSpc>
              <a:spcAft>
                <a:spcPts val="600"/>
              </a:spcAft>
              <a:buFont typeface="Arial" panose="020B0604020202020204" pitchFamily="34" charset="0"/>
              <a:buChar char="•"/>
            </a:pPr>
            <a:r>
              <a:rPr lang="en-US" sz="2600" dirty="0">
                <a:latin typeface="Tw Cen MT" panose="020B0602020104020603" pitchFamily="34" charset="0"/>
              </a:rPr>
              <a:t>Its appeal was predominantly to the oppressed Jewish peasants. </a:t>
            </a:r>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pPr>
            <a:endParaRPr lang="en-US" sz="1900" dirty="0"/>
          </a:p>
        </p:txBody>
      </p:sp>
      <p:sp>
        <p:nvSpPr>
          <p:cNvPr id="7" name="TextBox 6">
            <a:extLst>
              <a:ext uri="{FF2B5EF4-FFF2-40B4-BE49-F238E27FC236}">
                <a16:creationId xmlns:a16="http://schemas.microsoft.com/office/drawing/2014/main" id="{9A6935A9-2ECD-4120-9C4B-0A0AEFE3BB4A}"/>
              </a:ext>
            </a:extLst>
          </p:cNvPr>
          <p:cNvSpPr txBox="1"/>
          <p:nvPr/>
        </p:nvSpPr>
        <p:spPr>
          <a:xfrm>
            <a:off x="4054536" y="6523544"/>
            <a:ext cx="5807641" cy="738664"/>
          </a:xfrm>
          <a:prstGeom prst="rect">
            <a:avLst/>
          </a:prstGeom>
          <a:noFill/>
        </p:spPr>
        <p:txBody>
          <a:bodyPr wrap="square" rtlCol="0">
            <a:spAutoFit/>
          </a:bodyPr>
          <a:lstStyle/>
          <a:p>
            <a:r>
              <a:rPr lang="en-GB" sz="800" dirty="0"/>
              <a:t>C.M Hoffman, </a:t>
            </a:r>
            <a:r>
              <a:rPr lang="en-GB" sz="800" i="1" dirty="0"/>
              <a:t>Judaism: an introduction. </a:t>
            </a:r>
            <a:r>
              <a:rPr lang="en-GB" sz="800" dirty="0"/>
              <a:t>(London: Teach yourself, 2010), Pages 72-79.</a:t>
            </a:r>
          </a:p>
          <a:p>
            <a:r>
              <a:rPr lang="en-GB" sz="800" dirty="0"/>
              <a:t>Solomon, N. </a:t>
            </a:r>
            <a:r>
              <a:rPr lang="en-GB" sz="800" i="1" dirty="0"/>
              <a:t>Judaism and world religion. </a:t>
            </a:r>
            <a:r>
              <a:rPr lang="en-GB" sz="800" dirty="0"/>
              <a:t>(New York: St. Martin’s Press, 1991). Page 152</a:t>
            </a:r>
          </a:p>
          <a:p>
            <a:r>
              <a:rPr lang="en-GB" sz="800" dirty="0"/>
              <a:t> </a:t>
            </a:r>
          </a:p>
          <a:p>
            <a:endParaRPr lang="en-GB" dirty="0"/>
          </a:p>
        </p:txBody>
      </p:sp>
      <p:sp>
        <p:nvSpPr>
          <p:cNvPr id="3" name="TextBox 2">
            <a:extLst>
              <a:ext uri="{FF2B5EF4-FFF2-40B4-BE49-F238E27FC236}">
                <a16:creationId xmlns:a16="http://schemas.microsoft.com/office/drawing/2014/main" id="{B7AD8ED0-9D5D-4DB5-BB0B-132A4A89280B}"/>
              </a:ext>
            </a:extLst>
          </p:cNvPr>
          <p:cNvSpPr txBox="1"/>
          <p:nvPr/>
        </p:nvSpPr>
        <p:spPr>
          <a:xfrm>
            <a:off x="416900" y="69067"/>
            <a:ext cx="3801809" cy="123111"/>
          </a:xfrm>
          <a:prstGeom prst="rect">
            <a:avLst/>
          </a:prstGeom>
          <a:noFill/>
        </p:spPr>
        <p:txBody>
          <a:bodyPr wrap="square" rtlCol="0">
            <a:spAutoFit/>
          </a:bodyPr>
          <a:lstStyle/>
          <a:p>
            <a:r>
              <a:rPr lang="en-GB" sz="200" dirty="0"/>
              <a:t>https://www.google.co.uk/</a:t>
            </a:r>
            <a:r>
              <a:rPr lang="en-GB" sz="200" dirty="0" err="1"/>
              <a:t>search?rlz</a:t>
            </a:r>
            <a:r>
              <a:rPr lang="en-GB" sz="200" dirty="0"/>
              <a:t>=1C1AVNE_enGB710GB710&amp;biw=1364&amp;bih=697&amp;tbm=</a:t>
            </a:r>
            <a:r>
              <a:rPr lang="en-GB" sz="200" dirty="0" err="1"/>
              <a:t>isch&amp;sa</a:t>
            </a:r>
            <a:r>
              <a:rPr lang="en-GB" sz="200" dirty="0"/>
              <a:t>=1&amp;ei=CeO_W96sCsq0gQb_gKCgDw&amp;q=</a:t>
            </a:r>
            <a:r>
              <a:rPr lang="en-GB" sz="200" dirty="0" err="1"/>
              <a:t>baal+shem+tov&amp;oq</a:t>
            </a:r>
            <a:r>
              <a:rPr lang="en-GB" sz="200" dirty="0"/>
              <a:t>=</a:t>
            </a:r>
            <a:r>
              <a:rPr lang="en-GB" sz="200" dirty="0" err="1"/>
              <a:t>baal+sh&amp;gs_l</a:t>
            </a:r>
            <a:r>
              <a:rPr lang="en-GB" sz="200" dirty="0"/>
              <a:t>=img.3.0.0l10.62805.65037.0.66257.7.7.0.0.0.0.159.639.6j1.7.0....0...1c.1.64.img..0.7.638...0i67k1.0.FGDwpnR-coQ#imgrc=eWmb8-t0ZG9sgM:</a:t>
            </a:r>
          </a:p>
        </p:txBody>
      </p:sp>
    </p:spTree>
    <p:extLst>
      <p:ext uri="{BB962C8B-B14F-4D97-AF65-F5344CB8AC3E}">
        <p14:creationId xmlns:p14="http://schemas.microsoft.com/office/powerpoint/2010/main" val="2859301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5AEFBB5A-C8A7-482A-BA24-186876A5A095}"/>
              </a:ext>
            </a:extLst>
          </p:cNvPr>
          <p:cNvSpPr txBox="1"/>
          <p:nvPr/>
        </p:nvSpPr>
        <p:spPr>
          <a:xfrm>
            <a:off x="6414440" y="0"/>
            <a:ext cx="4977976"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dirty="0">
                <a:solidFill>
                  <a:srgbClr val="C00000"/>
                </a:solidFill>
                <a:latin typeface="Tw Cen MT" panose="020B0602020104020603" pitchFamily="34" charset="0"/>
                <a:ea typeface="+mj-ea"/>
                <a:cs typeface="+mj-cs"/>
              </a:rPr>
              <a:t>Haredi Judaism: Beliefs &amp; customs </a:t>
            </a:r>
          </a:p>
        </p:txBody>
      </p:sp>
      <p:sp>
        <p:nvSpPr>
          <p:cNvPr id="17"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66AF2F86-A3F3-4919-B2F7-338F9A86FE2E}"/>
              </a:ext>
            </a:extLst>
          </p:cNvPr>
          <p:cNvPicPr>
            <a:picLocks noChangeAspect="1"/>
          </p:cNvPicPr>
          <p:nvPr/>
        </p:nvPicPr>
        <p:blipFill rotWithShape="1">
          <a:blip r:embed="rId3">
            <a:alphaModFix/>
            <a:extLst/>
          </a:blip>
          <a:srcRect l="27911" r="18347"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7" name="TextBox 6">
            <a:extLst>
              <a:ext uri="{FF2B5EF4-FFF2-40B4-BE49-F238E27FC236}">
                <a16:creationId xmlns:a16="http://schemas.microsoft.com/office/drawing/2014/main" id="{CE3B95AF-FE10-47EF-906D-3326BDB0C01B}"/>
              </a:ext>
            </a:extLst>
          </p:cNvPr>
          <p:cNvSpPr txBox="1"/>
          <p:nvPr/>
        </p:nvSpPr>
        <p:spPr>
          <a:xfrm>
            <a:off x="5213664" y="1173530"/>
            <a:ext cx="6978316" cy="6002975"/>
          </a:xfrm>
          <a:prstGeom prst="rect">
            <a:avLst/>
          </a:prstGeom>
        </p:spPr>
        <p:txBody>
          <a:bodyPr vert="horz" lIns="91440" tIns="45720" rIns="91440" bIns="45720" rtlCol="0" anchor="ctr">
            <a:normAutofit fontScale="92500" lnSpcReduction="10000"/>
          </a:bodyPr>
          <a:lstStyle/>
          <a:p>
            <a:pPr marL="342900" indent="-228600">
              <a:lnSpc>
                <a:spcPct val="90000"/>
              </a:lnSpc>
              <a:spcAft>
                <a:spcPts val="600"/>
              </a:spcAft>
              <a:buFont typeface="Arial" panose="020B0604020202020204" pitchFamily="34" charset="0"/>
              <a:buChar char="•"/>
            </a:pPr>
            <a:r>
              <a:rPr lang="en-US" sz="2400" dirty="0">
                <a:solidFill>
                  <a:srgbClr val="000000"/>
                </a:solidFill>
                <a:latin typeface="Tw Cen MT" panose="020B0602020104020603" pitchFamily="34" charset="0"/>
              </a:rPr>
              <a:t>The Haredi Jews lead a very conservative lifestyle.  </a:t>
            </a:r>
          </a:p>
          <a:p>
            <a:pPr marL="342900" indent="-228600">
              <a:lnSpc>
                <a:spcPct val="90000"/>
              </a:lnSpc>
              <a:spcAft>
                <a:spcPts val="600"/>
              </a:spcAft>
              <a:buFont typeface="Arial" panose="020B0604020202020204" pitchFamily="34" charset="0"/>
              <a:buChar char="•"/>
            </a:pPr>
            <a:endParaRPr lang="en-US" sz="2400" dirty="0">
              <a:solidFill>
                <a:srgbClr val="000000"/>
              </a:solidFill>
              <a:latin typeface="Tw Cen MT" panose="020B0602020104020603" pitchFamily="34" charset="0"/>
            </a:endParaRPr>
          </a:p>
          <a:p>
            <a:pPr marL="342900" indent="-228600">
              <a:lnSpc>
                <a:spcPct val="90000"/>
              </a:lnSpc>
              <a:spcAft>
                <a:spcPts val="600"/>
              </a:spcAft>
              <a:buFont typeface="Arial" panose="020B0604020202020204" pitchFamily="34" charset="0"/>
              <a:buChar char="•"/>
            </a:pPr>
            <a:r>
              <a:rPr lang="en-US" sz="2400" dirty="0">
                <a:solidFill>
                  <a:srgbClr val="000000"/>
                </a:solidFill>
                <a:latin typeface="Tw Cen MT" panose="020B0602020104020603" pitchFamily="34" charset="0"/>
              </a:rPr>
              <a:t>Haredi Jews are perhaps the most visibly identifiable subset of Jews today</a:t>
            </a:r>
          </a:p>
          <a:p>
            <a:pPr marL="114300">
              <a:lnSpc>
                <a:spcPct val="90000"/>
              </a:lnSpc>
              <a:spcAft>
                <a:spcPts val="600"/>
              </a:spcAft>
            </a:pPr>
            <a:endParaRPr lang="en-US" sz="2400" dirty="0">
              <a:solidFill>
                <a:srgbClr val="000000"/>
              </a:solidFill>
              <a:latin typeface="Tw Cen MT" panose="020B0602020104020603" pitchFamily="34" charset="0"/>
            </a:endParaRPr>
          </a:p>
          <a:p>
            <a:pPr marL="342900" indent="-228600">
              <a:lnSpc>
                <a:spcPct val="90000"/>
              </a:lnSpc>
              <a:spcAft>
                <a:spcPts val="600"/>
              </a:spcAft>
              <a:buFont typeface="Arial" panose="020B0604020202020204" pitchFamily="34" charset="0"/>
              <a:buChar char="•"/>
            </a:pPr>
            <a:r>
              <a:rPr lang="en-US" sz="2400" dirty="0">
                <a:solidFill>
                  <a:srgbClr val="000000"/>
                </a:solidFill>
                <a:latin typeface="Tw Cen MT" panose="020B0602020104020603" pitchFamily="34" charset="0"/>
              </a:rPr>
              <a:t>The men have beards and side locks in obedience to Leviticus 19:27 while traditionally wearing long black coats and hats.  </a:t>
            </a:r>
          </a:p>
          <a:p>
            <a:pPr marL="342900" indent="-228600">
              <a:lnSpc>
                <a:spcPct val="90000"/>
              </a:lnSpc>
              <a:spcAft>
                <a:spcPts val="600"/>
              </a:spcAft>
              <a:buFont typeface="Arial" panose="020B0604020202020204" pitchFamily="34" charset="0"/>
              <a:buChar char="•"/>
            </a:pPr>
            <a:endParaRPr lang="en-US" sz="2400" dirty="0">
              <a:solidFill>
                <a:srgbClr val="000000"/>
              </a:solidFill>
              <a:latin typeface="Tw Cen MT" panose="020B0602020104020603" pitchFamily="34" charset="0"/>
            </a:endParaRPr>
          </a:p>
          <a:p>
            <a:pPr marL="342900" indent="-228600">
              <a:lnSpc>
                <a:spcPct val="90000"/>
              </a:lnSpc>
              <a:spcAft>
                <a:spcPts val="600"/>
              </a:spcAft>
              <a:buFont typeface="Arial" panose="020B0604020202020204" pitchFamily="34" charset="0"/>
              <a:buChar char="•"/>
            </a:pPr>
            <a:r>
              <a:rPr lang="en-US" sz="2400" dirty="0">
                <a:solidFill>
                  <a:srgbClr val="000000"/>
                </a:solidFill>
                <a:latin typeface="Tw Cen MT" panose="020B0602020104020603" pitchFamily="34" charset="0"/>
              </a:rPr>
              <a:t>Married women wear a wig or headscarf which is accompanied by modest clothing that hides most of the body.</a:t>
            </a:r>
          </a:p>
          <a:p>
            <a:pPr marL="342900" indent="-228600">
              <a:lnSpc>
                <a:spcPct val="90000"/>
              </a:lnSpc>
              <a:spcAft>
                <a:spcPts val="600"/>
              </a:spcAft>
              <a:buFont typeface="Arial" panose="020B0604020202020204" pitchFamily="34" charset="0"/>
              <a:buChar char="•"/>
            </a:pPr>
            <a:endParaRPr lang="en-US" sz="2400" dirty="0">
              <a:solidFill>
                <a:srgbClr val="000000"/>
              </a:solidFill>
              <a:latin typeface="Tw Cen MT" panose="020B0602020104020603" pitchFamily="34" charset="0"/>
            </a:endParaRPr>
          </a:p>
          <a:p>
            <a:pPr marL="342900" indent="-228600">
              <a:lnSpc>
                <a:spcPct val="90000"/>
              </a:lnSpc>
              <a:spcAft>
                <a:spcPts val="600"/>
              </a:spcAft>
              <a:buFont typeface="Arial" panose="020B0604020202020204" pitchFamily="34" charset="0"/>
              <a:buChar char="•"/>
            </a:pPr>
            <a:r>
              <a:rPr lang="en-US" sz="2400" dirty="0">
                <a:solidFill>
                  <a:srgbClr val="000000"/>
                </a:solidFill>
                <a:latin typeface="Tw Cen MT" panose="020B0602020104020603" pitchFamily="34" charset="0"/>
              </a:rPr>
              <a:t>They abide by rigorous laws of modesty- For example to ask any other woman other than your wife even to shake hands is deemed as immodest. </a:t>
            </a:r>
          </a:p>
          <a:p>
            <a:pPr marL="342900" indent="-228600">
              <a:lnSpc>
                <a:spcPct val="90000"/>
              </a:lnSpc>
              <a:spcAft>
                <a:spcPts val="600"/>
              </a:spcAft>
              <a:buFont typeface="Arial" panose="020B0604020202020204" pitchFamily="34" charset="0"/>
              <a:buChar char="•"/>
            </a:pPr>
            <a:endParaRPr lang="en-US" sz="1100" dirty="0">
              <a:solidFill>
                <a:srgbClr val="000000"/>
              </a:solidFill>
            </a:endParaRPr>
          </a:p>
          <a:p>
            <a:pPr marL="342900" indent="-228600">
              <a:lnSpc>
                <a:spcPct val="90000"/>
              </a:lnSpc>
              <a:spcAft>
                <a:spcPts val="600"/>
              </a:spcAft>
              <a:buFont typeface="Arial" panose="020B0604020202020204" pitchFamily="34" charset="0"/>
              <a:buChar char="•"/>
            </a:pPr>
            <a:endParaRPr lang="en-US" sz="1100" dirty="0">
              <a:solidFill>
                <a:srgbClr val="000000"/>
              </a:solidFill>
            </a:endParaRPr>
          </a:p>
          <a:p>
            <a:pPr indent="-228600">
              <a:lnSpc>
                <a:spcPct val="90000"/>
              </a:lnSpc>
              <a:spcAft>
                <a:spcPts val="600"/>
              </a:spcAft>
              <a:buFont typeface="Arial" panose="020B0604020202020204" pitchFamily="34" charset="0"/>
              <a:buChar char="•"/>
            </a:pPr>
            <a:endParaRPr lang="en-US" sz="1100" dirty="0">
              <a:solidFill>
                <a:srgbClr val="000000"/>
              </a:solidFill>
            </a:endParaRPr>
          </a:p>
          <a:p>
            <a:pPr indent="-228600">
              <a:lnSpc>
                <a:spcPct val="90000"/>
              </a:lnSpc>
              <a:spcAft>
                <a:spcPts val="600"/>
              </a:spcAft>
              <a:buFont typeface="Arial" panose="020B0604020202020204" pitchFamily="34" charset="0"/>
              <a:buChar char="•"/>
            </a:pPr>
            <a:r>
              <a:rPr lang="en-US" sz="1100" dirty="0">
                <a:solidFill>
                  <a:srgbClr val="000000"/>
                </a:solidFill>
              </a:rPr>
              <a:t> </a:t>
            </a:r>
          </a:p>
        </p:txBody>
      </p:sp>
      <p:sp>
        <p:nvSpPr>
          <p:cNvPr id="3" name="TextBox 2">
            <a:extLst>
              <a:ext uri="{FF2B5EF4-FFF2-40B4-BE49-F238E27FC236}">
                <a16:creationId xmlns:a16="http://schemas.microsoft.com/office/drawing/2014/main" id="{0B3CF565-7AB4-4B04-8CD3-6DC6E7C750A0}"/>
              </a:ext>
            </a:extLst>
          </p:cNvPr>
          <p:cNvSpPr txBox="1"/>
          <p:nvPr/>
        </p:nvSpPr>
        <p:spPr>
          <a:xfrm>
            <a:off x="1617266" y="1050420"/>
            <a:ext cx="1190172" cy="246221"/>
          </a:xfrm>
          <a:prstGeom prst="rect">
            <a:avLst/>
          </a:prstGeom>
          <a:noFill/>
        </p:spPr>
        <p:txBody>
          <a:bodyPr wrap="square" rtlCol="0">
            <a:spAutoFit/>
          </a:bodyPr>
          <a:lstStyle/>
          <a:p>
            <a:r>
              <a:rPr lang="en-GB" sz="200" dirty="0"/>
              <a:t>https://www.google.co.uk/</a:t>
            </a:r>
            <a:r>
              <a:rPr lang="en-GB" sz="200" dirty="0" err="1"/>
              <a:t>search?rlz</a:t>
            </a:r>
            <a:r>
              <a:rPr lang="en-GB" sz="200" dirty="0"/>
              <a:t>=1C1AVNE_enGB710GB710&amp;biw=1364&amp;bih=697&amp;tbm=</a:t>
            </a:r>
            <a:r>
              <a:rPr lang="en-GB" sz="200" dirty="0" err="1"/>
              <a:t>isch&amp;sa</a:t>
            </a:r>
            <a:r>
              <a:rPr lang="en-GB" sz="200" dirty="0"/>
              <a:t>=1&amp;ei=wOK_W-v8OMmZgAbIi5O4Bw&amp;q=</a:t>
            </a:r>
            <a:r>
              <a:rPr lang="en-GB" sz="200" dirty="0" err="1"/>
              <a:t>group+of+haredi+jews&amp;oq</a:t>
            </a:r>
            <a:r>
              <a:rPr lang="en-GB" sz="200" dirty="0"/>
              <a:t>=</a:t>
            </a:r>
            <a:r>
              <a:rPr lang="en-GB" sz="200" dirty="0" err="1"/>
              <a:t>group+of+haredi+jews&amp;gs_l</a:t>
            </a:r>
            <a:r>
              <a:rPr lang="en-GB" sz="200" dirty="0"/>
              <a:t>=img.3...62453.69612.0.69796.31.23.0.2.2.0.158.1524.17j2.19.0....0...1c.1.64.img..13.11.624...0j0i67k1.0.stXzcQWwU80#imgrc=ZE--Tqp7pfrUgM:</a:t>
            </a:r>
          </a:p>
        </p:txBody>
      </p:sp>
      <p:sp>
        <p:nvSpPr>
          <p:cNvPr id="2" name="TextBox 1">
            <a:extLst>
              <a:ext uri="{FF2B5EF4-FFF2-40B4-BE49-F238E27FC236}">
                <a16:creationId xmlns:a16="http://schemas.microsoft.com/office/drawing/2014/main" id="{68E2D671-6CA2-4E81-86C3-8420197207AB}"/>
              </a:ext>
            </a:extLst>
          </p:cNvPr>
          <p:cNvSpPr txBox="1"/>
          <p:nvPr/>
        </p:nvSpPr>
        <p:spPr>
          <a:xfrm>
            <a:off x="3839644" y="6678145"/>
            <a:ext cx="3976915" cy="400110"/>
          </a:xfrm>
          <a:prstGeom prst="rect">
            <a:avLst/>
          </a:prstGeom>
          <a:noFill/>
        </p:spPr>
        <p:txBody>
          <a:bodyPr wrap="square" rtlCol="0">
            <a:spAutoFit/>
          </a:bodyPr>
          <a:lstStyle/>
          <a:p>
            <a:r>
              <a:rPr lang="en-GB" sz="200" dirty="0"/>
              <a:t>Weiss, R. (2018) </a:t>
            </a:r>
            <a:r>
              <a:rPr lang="en-GB" sz="200" i="1" dirty="0"/>
              <a:t>Haredim (Charedim), or Ultra-Orthodox Jews </a:t>
            </a:r>
            <a:r>
              <a:rPr lang="en-GB" sz="200" dirty="0"/>
              <a:t>&lt; https://www.myjewishlearning.com/article/haredim-charedim/ &gt; [accessed 07 October 2018].</a:t>
            </a:r>
          </a:p>
          <a:p>
            <a:endParaRPr lang="en-GB" dirty="0"/>
          </a:p>
        </p:txBody>
      </p:sp>
    </p:spTree>
    <p:extLst>
      <p:ext uri="{BB962C8B-B14F-4D97-AF65-F5344CB8AC3E}">
        <p14:creationId xmlns:p14="http://schemas.microsoft.com/office/powerpoint/2010/main" val="804993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26">
            <a:extLst>
              <a:ext uri="{FF2B5EF4-FFF2-40B4-BE49-F238E27FC236}">
                <a16:creationId xmlns:a16="http://schemas.microsoft.com/office/drawing/2014/main" id="{DEE5C6BA-FE2A-4C38-8D88-E70C06E54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3726"/>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53E66F28-0926-4CFB-BDAB-646CAB184C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4" name="TextBox 3">
            <a:extLst>
              <a:ext uri="{FF2B5EF4-FFF2-40B4-BE49-F238E27FC236}">
                <a16:creationId xmlns:a16="http://schemas.microsoft.com/office/drawing/2014/main" id="{F889F482-7CFD-4360-B3E0-7929D14C7E8F}"/>
              </a:ext>
            </a:extLst>
          </p:cNvPr>
          <p:cNvSpPr txBox="1"/>
          <p:nvPr/>
        </p:nvSpPr>
        <p:spPr>
          <a:xfrm>
            <a:off x="1027682" y="398746"/>
            <a:ext cx="4977976"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kern="1200" dirty="0">
                <a:solidFill>
                  <a:srgbClr val="C00000"/>
                </a:solidFill>
                <a:latin typeface="Tw Cen MT" panose="020B0602020104020603" pitchFamily="34" charset="0"/>
                <a:ea typeface="+mj-ea"/>
                <a:cs typeface="+mj-cs"/>
              </a:rPr>
              <a:t>Theodor Herzl</a:t>
            </a:r>
          </a:p>
        </p:txBody>
      </p:sp>
      <p:sp>
        <p:nvSpPr>
          <p:cNvPr id="31" name="Freeform 60">
            <a:extLst>
              <a:ext uri="{FF2B5EF4-FFF2-40B4-BE49-F238E27FC236}">
                <a16:creationId xmlns:a16="http://schemas.microsoft.com/office/drawing/2014/main" id="{DE9FA85F-F0FB-4952-A05F-04CC67B18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3099" y="1"/>
            <a:ext cx="3960192" cy="2251543"/>
          </a:xfrm>
          <a:custGeom>
            <a:avLst/>
            <a:gdLst>
              <a:gd name="connsiteX0" fmla="*/ 20753 w 3960192"/>
              <a:gd name="connsiteY0" fmla="*/ 0 h 2251543"/>
              <a:gd name="connsiteX1" fmla="*/ 3939439 w 3960192"/>
              <a:gd name="connsiteY1" fmla="*/ 0 h 2251543"/>
              <a:gd name="connsiteX2" fmla="*/ 3949969 w 3960192"/>
              <a:gd name="connsiteY2" fmla="*/ 68994 h 2251543"/>
              <a:gd name="connsiteX3" fmla="*/ 3960192 w 3960192"/>
              <a:gd name="connsiteY3" fmla="*/ 271447 h 2251543"/>
              <a:gd name="connsiteX4" fmla="*/ 1980096 w 3960192"/>
              <a:gd name="connsiteY4" fmla="*/ 2251543 h 2251543"/>
              <a:gd name="connsiteX5" fmla="*/ 0 w 3960192"/>
              <a:gd name="connsiteY5" fmla="*/ 271447 h 2251543"/>
              <a:gd name="connsiteX6" fmla="*/ 10223 w 3960192"/>
              <a:gd name="connsiteY6" fmla="*/ 68994 h 2251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2" h="2251543">
                <a:moveTo>
                  <a:pt x="20753" y="0"/>
                </a:moveTo>
                <a:lnTo>
                  <a:pt x="3939439" y="0"/>
                </a:lnTo>
                <a:lnTo>
                  <a:pt x="3949969" y="68994"/>
                </a:lnTo>
                <a:cubicBezTo>
                  <a:pt x="3956729" y="135559"/>
                  <a:pt x="3960192" y="203099"/>
                  <a:pt x="3960192" y="271447"/>
                </a:cubicBezTo>
                <a:cubicBezTo>
                  <a:pt x="3960192" y="1365024"/>
                  <a:pt x="3073673" y="2251543"/>
                  <a:pt x="1980096" y="2251543"/>
                </a:cubicBezTo>
                <a:cubicBezTo>
                  <a:pt x="886519" y="2251543"/>
                  <a:pt x="0" y="1365024"/>
                  <a:pt x="0" y="271447"/>
                </a:cubicBezTo>
                <a:cubicBezTo>
                  <a:pt x="0" y="203099"/>
                  <a:pt x="3463" y="135559"/>
                  <a:pt x="10223" y="68994"/>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screenshot of a cell phone&#10;&#10;Description generated with very high confidence">
            <a:extLst>
              <a:ext uri="{FF2B5EF4-FFF2-40B4-BE49-F238E27FC236}">
                <a16:creationId xmlns:a16="http://schemas.microsoft.com/office/drawing/2014/main" id="{9457800F-39ED-4589-9F3F-D5E13BAEDF4C}"/>
              </a:ext>
            </a:extLst>
          </p:cNvPr>
          <p:cNvPicPr>
            <a:picLocks noChangeAspect="1"/>
          </p:cNvPicPr>
          <p:nvPr/>
        </p:nvPicPr>
        <p:blipFill rotWithShape="1">
          <a:blip r:embed="rId3">
            <a:alphaModFix/>
            <a:extLst/>
          </a:blip>
          <a:srcRect t="9845" r="-3" b="45862"/>
          <a:stretch/>
        </p:blipFill>
        <p:spPr>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effectLst>
            <a:softEdge rad="0"/>
          </a:effectLst>
        </p:spPr>
      </p:pic>
      <p:sp>
        <p:nvSpPr>
          <p:cNvPr id="7" name="TextBox 6">
            <a:extLst>
              <a:ext uri="{FF2B5EF4-FFF2-40B4-BE49-F238E27FC236}">
                <a16:creationId xmlns:a16="http://schemas.microsoft.com/office/drawing/2014/main" id="{EE88BEF7-E177-4B3E-8168-B11499491E29}"/>
              </a:ext>
            </a:extLst>
          </p:cNvPr>
          <p:cNvSpPr txBox="1"/>
          <p:nvPr/>
        </p:nvSpPr>
        <p:spPr>
          <a:xfrm>
            <a:off x="180837" y="1464810"/>
            <a:ext cx="6671666" cy="5499827"/>
          </a:xfrm>
          <a:prstGeom prst="rect">
            <a:avLst/>
          </a:prstGeom>
        </p:spPr>
        <p:txBody>
          <a:bodyPr vert="horz" lIns="91440" tIns="45720" rIns="91440" bIns="45720" rtlCol="0" anchor="ctr">
            <a:normAutofit fontScale="70000" lnSpcReduction="20000"/>
          </a:bodyPr>
          <a:lstStyle/>
          <a:p>
            <a:pPr marL="285750" indent="-228600">
              <a:lnSpc>
                <a:spcPct val="200000"/>
              </a:lnSpc>
              <a:spcAft>
                <a:spcPts val="600"/>
              </a:spcAft>
              <a:buFont typeface="Arial" panose="020B0604020202020204" pitchFamily="34" charset="0"/>
              <a:buChar char="•"/>
            </a:pPr>
            <a:r>
              <a:rPr lang="en-US" sz="3100" dirty="0">
                <a:solidFill>
                  <a:srgbClr val="000000"/>
                </a:solidFill>
                <a:latin typeface="Tw Cen MT" panose="020B0602020104020603" pitchFamily="34" charset="0"/>
              </a:rPr>
              <a:t>Theodor Herzl was born during 1860. </a:t>
            </a:r>
          </a:p>
          <a:p>
            <a:pPr marL="285750" indent="-228600">
              <a:lnSpc>
                <a:spcPct val="200000"/>
              </a:lnSpc>
              <a:spcAft>
                <a:spcPts val="600"/>
              </a:spcAft>
              <a:buFont typeface="Arial" panose="020B0604020202020204" pitchFamily="34" charset="0"/>
              <a:buChar char="•"/>
            </a:pPr>
            <a:r>
              <a:rPr lang="en-US" sz="3100" dirty="0">
                <a:solidFill>
                  <a:srgbClr val="000000"/>
                </a:solidFill>
                <a:latin typeface="Tw Cen MT" panose="020B0602020104020603" pitchFamily="34" charset="0"/>
              </a:rPr>
              <a:t>He was an Austrian Jewish journalist. </a:t>
            </a:r>
          </a:p>
          <a:p>
            <a:pPr marL="285750" indent="-228600">
              <a:lnSpc>
                <a:spcPct val="200000"/>
              </a:lnSpc>
              <a:spcAft>
                <a:spcPts val="600"/>
              </a:spcAft>
              <a:buFont typeface="Arial" panose="020B0604020202020204" pitchFamily="34" charset="0"/>
              <a:buChar char="•"/>
            </a:pPr>
            <a:r>
              <a:rPr lang="en-US" sz="3100" dirty="0">
                <a:solidFill>
                  <a:srgbClr val="000000"/>
                </a:solidFill>
                <a:latin typeface="Tw Cen MT" panose="020B0602020104020603" pitchFamily="34" charset="0"/>
              </a:rPr>
              <a:t>He published his first book in 1896 called “Der </a:t>
            </a:r>
            <a:r>
              <a:rPr lang="en-US" sz="3100" dirty="0" err="1">
                <a:solidFill>
                  <a:srgbClr val="000000"/>
                </a:solidFill>
                <a:latin typeface="Tw Cen MT" panose="020B0602020104020603" pitchFamily="34" charset="0"/>
              </a:rPr>
              <a:t>Judenstat</a:t>
            </a:r>
            <a:r>
              <a:rPr lang="en-US" sz="3100" dirty="0">
                <a:solidFill>
                  <a:srgbClr val="000000"/>
                </a:solidFill>
                <a:latin typeface="Tw Cen MT" panose="020B0602020104020603" pitchFamily="34" charset="0"/>
              </a:rPr>
              <a:t>” which literally translates to ‘the Jewish state’. </a:t>
            </a:r>
          </a:p>
          <a:p>
            <a:pPr marL="285750" indent="-228600">
              <a:lnSpc>
                <a:spcPct val="200000"/>
              </a:lnSpc>
              <a:spcAft>
                <a:spcPts val="600"/>
              </a:spcAft>
              <a:buFont typeface="Arial" panose="020B0604020202020204" pitchFamily="34" charset="0"/>
              <a:buChar char="•"/>
            </a:pPr>
            <a:r>
              <a:rPr lang="en-GB" sz="3100" dirty="0">
                <a:latin typeface="Tw Cen MT" panose="020B0602020104020603" pitchFamily="34" charset="0"/>
              </a:rPr>
              <a:t>The book emphasized the need for a Jewish homeland which was therefore the catalyst of political Zionism</a:t>
            </a:r>
          </a:p>
          <a:p>
            <a:pPr marL="285750" indent="-228600">
              <a:lnSpc>
                <a:spcPct val="200000"/>
              </a:lnSpc>
              <a:spcAft>
                <a:spcPts val="600"/>
              </a:spcAft>
              <a:buFont typeface="Arial" panose="020B0604020202020204" pitchFamily="34" charset="0"/>
              <a:buChar char="•"/>
            </a:pPr>
            <a:endParaRPr lang="en-US" sz="2000" dirty="0">
              <a:solidFill>
                <a:srgbClr val="000000"/>
              </a:solidFill>
            </a:endParaRPr>
          </a:p>
        </p:txBody>
      </p:sp>
      <p:sp>
        <p:nvSpPr>
          <p:cNvPr id="33" name="Freeform 68">
            <a:extLst>
              <a:ext uri="{FF2B5EF4-FFF2-40B4-BE49-F238E27FC236}">
                <a16:creationId xmlns:a16="http://schemas.microsoft.com/office/drawing/2014/main" id="{FEBD362A-CC27-47D9-8FC3-A5E91BA0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5296" y="2922177"/>
            <a:ext cx="4956705" cy="3945299"/>
          </a:xfrm>
          <a:custGeom>
            <a:avLst/>
            <a:gdLst>
              <a:gd name="connsiteX0" fmla="*/ 2718646 w 4956705"/>
              <a:gd name="connsiteY0" fmla="*/ 0 h 3945299"/>
              <a:gd name="connsiteX1" fmla="*/ 4816486 w 4956705"/>
              <a:gd name="connsiteY1" fmla="*/ 989335 h 3945299"/>
              <a:gd name="connsiteX2" fmla="*/ 4956705 w 4956705"/>
              <a:gd name="connsiteY2" fmla="*/ 1176848 h 3945299"/>
              <a:gd name="connsiteX3" fmla="*/ 4956705 w 4956705"/>
              <a:gd name="connsiteY3" fmla="*/ 3945299 h 3945299"/>
              <a:gd name="connsiteX4" fmla="*/ 294783 w 4956705"/>
              <a:gd name="connsiteY4" fmla="*/ 3945299 h 3945299"/>
              <a:gd name="connsiteX5" fmla="*/ 213645 w 4956705"/>
              <a:gd name="connsiteY5" fmla="*/ 3776866 h 3945299"/>
              <a:gd name="connsiteX6" fmla="*/ 0 w 4956705"/>
              <a:gd name="connsiteY6" fmla="*/ 2718646 h 3945299"/>
              <a:gd name="connsiteX7" fmla="*/ 2718646 w 4956705"/>
              <a:gd name="connsiteY7" fmla="*/ 0 h 3945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6705" h="3945299">
                <a:moveTo>
                  <a:pt x="2718646" y="0"/>
                </a:moveTo>
                <a:cubicBezTo>
                  <a:pt x="3563221" y="0"/>
                  <a:pt x="4317846" y="385123"/>
                  <a:pt x="4816486" y="989335"/>
                </a:cubicBezTo>
                <a:lnTo>
                  <a:pt x="4956705" y="1176848"/>
                </a:lnTo>
                <a:lnTo>
                  <a:pt x="4956705" y="3945299"/>
                </a:lnTo>
                <a:lnTo>
                  <a:pt x="294783" y="3945299"/>
                </a:lnTo>
                <a:lnTo>
                  <a:pt x="213645" y="3776866"/>
                </a:lnTo>
                <a:cubicBezTo>
                  <a:pt x="76074" y="3451612"/>
                  <a:pt x="0" y="3094013"/>
                  <a:pt x="0" y="2718646"/>
                </a:cubicBezTo>
                <a:cubicBezTo>
                  <a:pt x="0" y="1217179"/>
                  <a:pt x="1217179" y="0"/>
                  <a:pt x="271864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erson wearing a suit and tie smiling at the camera&#10;&#10;Description generated with very high confidence">
            <a:extLst>
              <a:ext uri="{FF2B5EF4-FFF2-40B4-BE49-F238E27FC236}">
                <a16:creationId xmlns:a16="http://schemas.microsoft.com/office/drawing/2014/main" id="{FBE25E6C-67C1-4DF7-A91E-F39D4A30F8DF}"/>
              </a:ext>
            </a:extLst>
          </p:cNvPr>
          <p:cNvPicPr>
            <a:picLocks noChangeAspect="1"/>
          </p:cNvPicPr>
          <p:nvPr/>
        </p:nvPicPr>
        <p:blipFill rotWithShape="1">
          <a:blip r:embed="rId4">
            <a:alphaModFix/>
            <a:extLst/>
          </a:blip>
          <a:srcRect l="15852" r="12854" b="2"/>
          <a:stretch/>
        </p:blipFill>
        <p:spPr>
          <a:xfrm>
            <a:off x="7399327" y="3083333"/>
            <a:ext cx="4792674"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effectLst>
            <a:softEdge rad="0"/>
          </a:effectLst>
        </p:spPr>
      </p:pic>
      <p:sp>
        <p:nvSpPr>
          <p:cNvPr id="2" name="TextBox 1">
            <a:extLst>
              <a:ext uri="{FF2B5EF4-FFF2-40B4-BE49-F238E27FC236}">
                <a16:creationId xmlns:a16="http://schemas.microsoft.com/office/drawing/2014/main" id="{1302C918-7C5A-4563-8699-D55FD8459BFB}"/>
              </a:ext>
            </a:extLst>
          </p:cNvPr>
          <p:cNvSpPr txBox="1"/>
          <p:nvPr/>
        </p:nvSpPr>
        <p:spPr>
          <a:xfrm>
            <a:off x="3391166" y="6533750"/>
            <a:ext cx="6483095" cy="861774"/>
          </a:xfrm>
          <a:prstGeom prst="rect">
            <a:avLst/>
          </a:prstGeom>
          <a:noFill/>
        </p:spPr>
        <p:txBody>
          <a:bodyPr wrap="square" rtlCol="0">
            <a:spAutoFit/>
          </a:bodyPr>
          <a:lstStyle/>
          <a:p>
            <a:r>
              <a:rPr lang="en-GB" sz="800" dirty="0"/>
              <a:t>Michael </a:t>
            </a:r>
            <a:r>
              <a:rPr lang="en-GB" sz="800" dirty="0" err="1"/>
              <a:t>Stanislawski</a:t>
            </a:r>
            <a:r>
              <a:rPr lang="en-GB" sz="800" dirty="0"/>
              <a:t> , Zionism- a very short introduction. (oxford: University press, 2017). Chapter 3.</a:t>
            </a:r>
          </a:p>
          <a:p>
            <a:r>
              <a:rPr lang="en-GB" sz="800" dirty="0"/>
              <a:t>MJL,  </a:t>
            </a:r>
            <a:r>
              <a:rPr lang="en-GB" sz="800" i="1" dirty="0"/>
              <a:t>Theodor Herzl </a:t>
            </a:r>
            <a:r>
              <a:rPr lang="en-GB" sz="800" dirty="0"/>
              <a:t>(2018) &lt; https://www.myjewishlearning.com/article/theodor-herzl/ &gt; [accessed 07 October 2018].</a:t>
            </a:r>
          </a:p>
          <a:p>
            <a:endParaRPr lang="en-GB" sz="800" dirty="0"/>
          </a:p>
          <a:p>
            <a:endParaRPr lang="en-GB" sz="800" dirty="0"/>
          </a:p>
          <a:p>
            <a:endParaRPr lang="en-GB" dirty="0"/>
          </a:p>
        </p:txBody>
      </p:sp>
      <p:sp>
        <p:nvSpPr>
          <p:cNvPr id="3" name="TextBox 2">
            <a:extLst>
              <a:ext uri="{FF2B5EF4-FFF2-40B4-BE49-F238E27FC236}">
                <a16:creationId xmlns:a16="http://schemas.microsoft.com/office/drawing/2014/main" id="{35D9868C-4CCC-4C8C-A92A-A542B0DA0627}"/>
              </a:ext>
            </a:extLst>
          </p:cNvPr>
          <p:cNvSpPr txBox="1"/>
          <p:nvPr/>
        </p:nvSpPr>
        <p:spPr>
          <a:xfrm>
            <a:off x="10866924" y="6679935"/>
            <a:ext cx="1333603" cy="184666"/>
          </a:xfrm>
          <a:prstGeom prst="rect">
            <a:avLst/>
          </a:prstGeom>
          <a:noFill/>
        </p:spPr>
        <p:txBody>
          <a:bodyPr wrap="square" rtlCol="0">
            <a:spAutoFit/>
          </a:bodyPr>
          <a:lstStyle/>
          <a:p>
            <a:r>
              <a:rPr lang="en-GB" sz="200" dirty="0"/>
              <a:t>https://www.google.co.uk/</a:t>
            </a:r>
            <a:r>
              <a:rPr lang="en-GB" sz="200" dirty="0" err="1"/>
              <a:t>search?rlz</a:t>
            </a:r>
            <a:r>
              <a:rPr lang="en-GB" sz="200" dirty="0"/>
              <a:t>=1C1AVNE_enGB710GB710&amp;biw=1364&amp;bih=697&amp;tbm=</a:t>
            </a:r>
            <a:r>
              <a:rPr lang="en-GB" sz="200" dirty="0" err="1"/>
              <a:t>isch&amp;sa</a:t>
            </a:r>
            <a:r>
              <a:rPr lang="en-GB" sz="200" dirty="0"/>
              <a:t>=1&amp;ei=BOK_W4T9HoPGaZnXm7AI&amp;q=</a:t>
            </a:r>
            <a:r>
              <a:rPr lang="en-GB" sz="200" dirty="0" err="1"/>
              <a:t>theodor+herzl&amp;oq</a:t>
            </a:r>
            <a:r>
              <a:rPr lang="en-GB" sz="200" dirty="0"/>
              <a:t>=</a:t>
            </a:r>
            <a:r>
              <a:rPr lang="en-GB" sz="200" dirty="0" err="1"/>
              <a:t>theodor+herzl&amp;gs_l</a:t>
            </a:r>
            <a:r>
              <a:rPr lang="en-GB" sz="200" dirty="0"/>
              <a:t>=img.3..0i67k1.0.hn7JnTNo-6o#imgrc=6ohq8AdSiSEPCM:</a:t>
            </a:r>
          </a:p>
        </p:txBody>
      </p:sp>
      <p:sp>
        <p:nvSpPr>
          <p:cNvPr id="8" name="TextBox 7">
            <a:extLst>
              <a:ext uri="{FF2B5EF4-FFF2-40B4-BE49-F238E27FC236}">
                <a16:creationId xmlns:a16="http://schemas.microsoft.com/office/drawing/2014/main" id="{671C289C-60A9-4A33-A19E-7349E3CA6EFD}"/>
              </a:ext>
            </a:extLst>
          </p:cNvPr>
          <p:cNvSpPr txBox="1"/>
          <p:nvPr/>
        </p:nvSpPr>
        <p:spPr>
          <a:xfrm>
            <a:off x="6564403" y="851"/>
            <a:ext cx="3811375" cy="123111"/>
          </a:xfrm>
          <a:prstGeom prst="rect">
            <a:avLst/>
          </a:prstGeom>
          <a:noFill/>
        </p:spPr>
        <p:txBody>
          <a:bodyPr wrap="square" rtlCol="0">
            <a:spAutoFit/>
          </a:bodyPr>
          <a:lstStyle/>
          <a:p>
            <a:r>
              <a:rPr lang="en-GB" sz="200" dirty="0"/>
              <a:t>https://www.google.co.uk/</a:t>
            </a:r>
            <a:r>
              <a:rPr lang="en-GB" sz="200" dirty="0" err="1"/>
              <a:t>search?rlz</a:t>
            </a:r>
            <a:r>
              <a:rPr lang="en-GB" sz="200" dirty="0"/>
              <a:t>=1C1AVNE_enGB710GB710&amp;biw=1364&amp;bih=697&amp;tbm=</a:t>
            </a:r>
            <a:r>
              <a:rPr lang="en-GB" sz="200" dirty="0" err="1"/>
              <a:t>isch&amp;sa</a:t>
            </a:r>
            <a:r>
              <a:rPr lang="en-GB" sz="200" dirty="0"/>
              <a:t>=1&amp;ei=Q-K_W6mfBoqma53mo4gE&amp;q=</a:t>
            </a:r>
            <a:r>
              <a:rPr lang="en-GB" sz="200" dirty="0" err="1"/>
              <a:t>theodor+herzl+der+judenstaat&amp;oq</a:t>
            </a:r>
            <a:r>
              <a:rPr lang="en-GB" sz="200" dirty="0"/>
              <a:t>=</a:t>
            </a:r>
            <a:r>
              <a:rPr lang="en-GB" sz="200" dirty="0" err="1"/>
              <a:t>theodor+herzl+der&amp;gs_l</a:t>
            </a:r>
            <a:r>
              <a:rPr lang="en-GB" sz="200" dirty="0"/>
              <a:t>=img.3.0.0i24k1l3.119510.121921.0.123388.4.4.0.0.0.0.102.287.3j1.4.0....0...1c.1.64.img..0.4.283...0j0i8i30k1.0.ln6WXIFWcsg#imgrc=Vz2OIgIWD4jVgM:</a:t>
            </a:r>
          </a:p>
        </p:txBody>
      </p:sp>
    </p:spTree>
    <p:extLst>
      <p:ext uri="{BB962C8B-B14F-4D97-AF65-F5344CB8AC3E}">
        <p14:creationId xmlns:p14="http://schemas.microsoft.com/office/powerpoint/2010/main" val="1839044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8AA23C-75BF-40C5-8FC7-6215205501C4}"/>
              </a:ext>
            </a:extLst>
          </p:cNvPr>
          <p:cNvSpPr txBox="1"/>
          <p:nvPr/>
        </p:nvSpPr>
        <p:spPr>
          <a:xfrm>
            <a:off x="1553029" y="304800"/>
            <a:ext cx="9826171" cy="1046440"/>
          </a:xfrm>
          <a:prstGeom prst="rect">
            <a:avLst/>
          </a:prstGeom>
          <a:noFill/>
        </p:spPr>
        <p:txBody>
          <a:bodyPr wrap="square" rtlCol="0">
            <a:spAutoFit/>
          </a:bodyPr>
          <a:lstStyle/>
          <a:p>
            <a:r>
              <a:rPr lang="en-GB" sz="4400" dirty="0">
                <a:solidFill>
                  <a:srgbClr val="C00000"/>
                </a:solidFill>
                <a:latin typeface="Tw Cen MT" panose="020B0602020104020603" pitchFamily="34" charset="0"/>
              </a:rPr>
              <a:t>Talmud: </a:t>
            </a:r>
            <a:r>
              <a:rPr lang="en-GB" sz="4400" dirty="0" err="1">
                <a:solidFill>
                  <a:srgbClr val="C00000"/>
                </a:solidFill>
                <a:latin typeface="Tw Cen MT" panose="020B0602020104020603" pitchFamily="34" charset="0"/>
              </a:rPr>
              <a:t>Ketubot</a:t>
            </a:r>
            <a:r>
              <a:rPr lang="en-GB" sz="4400" dirty="0">
                <a:solidFill>
                  <a:srgbClr val="C00000"/>
                </a:solidFill>
                <a:latin typeface="Tw Cen MT" panose="020B0602020104020603" pitchFamily="34" charset="0"/>
              </a:rPr>
              <a:t> 111a-b- Oaths That Bind</a:t>
            </a:r>
          </a:p>
          <a:p>
            <a:endParaRPr lang="en-GB" dirty="0"/>
          </a:p>
        </p:txBody>
      </p:sp>
      <p:sp>
        <p:nvSpPr>
          <p:cNvPr id="3" name="TextBox 2">
            <a:extLst>
              <a:ext uri="{FF2B5EF4-FFF2-40B4-BE49-F238E27FC236}">
                <a16:creationId xmlns:a16="http://schemas.microsoft.com/office/drawing/2014/main" id="{C1FD432D-B653-479B-A732-61E3066B75BB}"/>
              </a:ext>
            </a:extLst>
          </p:cNvPr>
          <p:cNvSpPr txBox="1"/>
          <p:nvPr/>
        </p:nvSpPr>
        <p:spPr>
          <a:xfrm>
            <a:off x="4999224" y="2170768"/>
            <a:ext cx="6995886" cy="3693319"/>
          </a:xfrm>
          <a:prstGeom prst="rect">
            <a:avLst/>
          </a:prstGeom>
          <a:noFill/>
        </p:spPr>
        <p:txBody>
          <a:bodyPr wrap="square" rtlCol="0">
            <a:spAutoFit/>
          </a:bodyPr>
          <a:lstStyle/>
          <a:p>
            <a:r>
              <a:rPr lang="en-GB" sz="2400" dirty="0">
                <a:latin typeface="Tw Cen MT" panose="020B0602020104020603" pitchFamily="34" charset="0"/>
              </a:rPr>
              <a:t>In the Talmud in tractate </a:t>
            </a:r>
            <a:r>
              <a:rPr lang="en-GB" sz="2400" dirty="0" err="1">
                <a:latin typeface="Tw Cen MT" panose="020B0602020104020603" pitchFamily="34" charset="0"/>
              </a:rPr>
              <a:t>ketubot</a:t>
            </a:r>
            <a:r>
              <a:rPr lang="en-GB" sz="2400" dirty="0">
                <a:latin typeface="Tw Cen MT" panose="020B0602020104020603" pitchFamily="34" charset="0"/>
              </a:rPr>
              <a:t> page 111, which is also echoed in other parts of the Talmud, god is said to have imposed three oaths on the Jews. Two of these oaths clearly contradicts Zionist tenets these are:</a:t>
            </a:r>
          </a:p>
          <a:p>
            <a:endParaRPr lang="en-GB" sz="2400" dirty="0">
              <a:latin typeface="Tw Cen MT" panose="020B0602020104020603" pitchFamily="34" charset="0"/>
            </a:endParaRPr>
          </a:p>
          <a:p>
            <a:pPr marL="342900" indent="-342900">
              <a:buAutoNum type="arabicPeriod"/>
            </a:pPr>
            <a:r>
              <a:rPr lang="en-GB" sz="2400" dirty="0">
                <a:latin typeface="Tw Cen MT" panose="020B0602020104020603" pitchFamily="34" charset="0"/>
              </a:rPr>
              <a:t>Jews should not rebel against non-Jews</a:t>
            </a:r>
          </a:p>
          <a:p>
            <a:pPr marL="342900" indent="-342900">
              <a:buAutoNum type="arabicPeriod"/>
            </a:pPr>
            <a:endParaRPr lang="en-GB" sz="2400" dirty="0">
              <a:latin typeface="Tw Cen MT" panose="020B0602020104020603" pitchFamily="34" charset="0"/>
            </a:endParaRPr>
          </a:p>
          <a:p>
            <a:pPr marL="342900" indent="-342900">
              <a:buFontTx/>
              <a:buAutoNum type="arabicPeriod"/>
            </a:pPr>
            <a:r>
              <a:rPr lang="en-GB" sz="2400" dirty="0">
                <a:latin typeface="Tw Cen MT" panose="020B0602020104020603" pitchFamily="34" charset="0"/>
              </a:rPr>
              <a:t>You should not massively emigrate to Palestine before the coming of the messiah. </a:t>
            </a:r>
          </a:p>
          <a:p>
            <a:endParaRPr lang="en-GB" dirty="0"/>
          </a:p>
        </p:txBody>
      </p:sp>
      <p:pic>
        <p:nvPicPr>
          <p:cNvPr id="4" name="Picture 3">
            <a:extLst>
              <a:ext uri="{FF2B5EF4-FFF2-40B4-BE49-F238E27FC236}">
                <a16:creationId xmlns:a16="http://schemas.microsoft.com/office/drawing/2014/main" id="{726AF1A3-1577-4856-8980-EB9280A9A9C9}"/>
              </a:ext>
            </a:extLst>
          </p:cNvPr>
          <p:cNvPicPr>
            <a:picLocks noChangeAspect="1"/>
          </p:cNvPicPr>
          <p:nvPr/>
        </p:nvPicPr>
        <p:blipFill>
          <a:blip r:embed="rId2"/>
          <a:stretch>
            <a:fillRect/>
          </a:stretch>
        </p:blipFill>
        <p:spPr>
          <a:xfrm>
            <a:off x="196890" y="2318940"/>
            <a:ext cx="4039586" cy="2692400"/>
          </a:xfrm>
          <a:prstGeom prst="rect">
            <a:avLst/>
          </a:prstGeom>
        </p:spPr>
      </p:pic>
      <p:sp>
        <p:nvSpPr>
          <p:cNvPr id="5" name="TextBox 4">
            <a:extLst>
              <a:ext uri="{FF2B5EF4-FFF2-40B4-BE49-F238E27FC236}">
                <a16:creationId xmlns:a16="http://schemas.microsoft.com/office/drawing/2014/main" id="{B7A5A5EB-ACD6-4558-A614-EC1F2A141E4F}"/>
              </a:ext>
            </a:extLst>
          </p:cNvPr>
          <p:cNvSpPr txBox="1"/>
          <p:nvPr/>
        </p:nvSpPr>
        <p:spPr>
          <a:xfrm>
            <a:off x="2786743" y="3925094"/>
            <a:ext cx="1320800" cy="184666"/>
          </a:xfrm>
          <a:prstGeom prst="rect">
            <a:avLst/>
          </a:prstGeom>
          <a:noFill/>
        </p:spPr>
        <p:txBody>
          <a:bodyPr wrap="square" rtlCol="0">
            <a:spAutoFit/>
          </a:bodyPr>
          <a:lstStyle/>
          <a:p>
            <a:r>
              <a:rPr lang="en-GB" sz="200" dirty="0"/>
              <a:t>https://www.google.co.uk/</a:t>
            </a:r>
            <a:r>
              <a:rPr lang="en-GB" sz="200" dirty="0" err="1"/>
              <a:t>search?rlz</a:t>
            </a:r>
            <a:r>
              <a:rPr lang="en-GB" sz="200" dirty="0"/>
              <a:t>=1C1AVNE_enGB710GB710&amp;biw=1364&amp;bih=697&amp;tbm=</a:t>
            </a:r>
            <a:r>
              <a:rPr lang="en-GB" sz="200" dirty="0" err="1"/>
              <a:t>isch&amp;sa</a:t>
            </a:r>
            <a:r>
              <a:rPr lang="en-GB" sz="200" dirty="0"/>
              <a:t>=1&amp;ei=YeG_W92yD8KMgAa7o6ioDQ&amp;q=</a:t>
            </a:r>
            <a:r>
              <a:rPr lang="en-GB" sz="200" dirty="0" err="1"/>
              <a:t>talmud&amp;oq</a:t>
            </a:r>
            <a:r>
              <a:rPr lang="en-GB" sz="200" dirty="0"/>
              <a:t>=</a:t>
            </a:r>
            <a:r>
              <a:rPr lang="en-GB" sz="200" dirty="0" err="1"/>
              <a:t>talmud&amp;gs_l</a:t>
            </a:r>
            <a:r>
              <a:rPr lang="en-GB" sz="200" dirty="0"/>
              <a:t>=img.3..0j0i67k1j0j0i67k1j0l6.156746.160398.0.160912.28.14.0.0.0.0.350.1291.4j1j2j1.8.0....0...1c.1.64.img..21.6.1155....0.JbdOhvo0D98#imgrc=k2ETp9Zdv0no0M:</a:t>
            </a:r>
          </a:p>
        </p:txBody>
      </p:sp>
      <p:sp>
        <p:nvSpPr>
          <p:cNvPr id="6" name="TextBox 5">
            <a:extLst>
              <a:ext uri="{FF2B5EF4-FFF2-40B4-BE49-F238E27FC236}">
                <a16:creationId xmlns:a16="http://schemas.microsoft.com/office/drawing/2014/main" id="{4B694D1C-BC95-40F3-ACE7-EBC34C55777F}"/>
              </a:ext>
            </a:extLst>
          </p:cNvPr>
          <p:cNvSpPr txBox="1"/>
          <p:nvPr/>
        </p:nvSpPr>
        <p:spPr>
          <a:xfrm>
            <a:off x="4999224" y="6683615"/>
            <a:ext cx="6807200" cy="430887"/>
          </a:xfrm>
          <a:prstGeom prst="rect">
            <a:avLst/>
          </a:prstGeom>
          <a:noFill/>
        </p:spPr>
        <p:txBody>
          <a:bodyPr wrap="square" rtlCol="0">
            <a:spAutoFit/>
          </a:bodyPr>
          <a:lstStyle/>
          <a:p>
            <a:r>
              <a:rPr lang="en-GB" sz="400" dirty="0" err="1"/>
              <a:t>Shahak</a:t>
            </a:r>
            <a:r>
              <a:rPr lang="en-GB" sz="400" dirty="0"/>
              <a:t>, I. </a:t>
            </a:r>
            <a:r>
              <a:rPr lang="en-GB" sz="400" i="1" dirty="0"/>
              <a:t>Jewish fundamentalism in Israel. </a:t>
            </a:r>
            <a:r>
              <a:rPr lang="en-GB" sz="400" dirty="0"/>
              <a:t>(London: Pluto press, 2004). Page 18.</a:t>
            </a:r>
          </a:p>
          <a:p>
            <a:endParaRPr lang="en-GB" dirty="0"/>
          </a:p>
        </p:txBody>
      </p:sp>
    </p:spTree>
    <p:extLst>
      <p:ext uri="{BB962C8B-B14F-4D97-AF65-F5344CB8AC3E}">
        <p14:creationId xmlns:p14="http://schemas.microsoft.com/office/powerpoint/2010/main" val="4129515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58F58E-93BA-44A3-BCDA-585AFF2E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364FB3B-0546-4F98-9EBF-054070F054D1}"/>
              </a:ext>
            </a:extLst>
          </p:cNvPr>
          <p:cNvSpPr txBox="1"/>
          <p:nvPr/>
        </p:nvSpPr>
        <p:spPr>
          <a:xfrm>
            <a:off x="2164079" y="215023"/>
            <a:ext cx="5257803" cy="242712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800" dirty="0">
                <a:solidFill>
                  <a:srgbClr val="C00000"/>
                </a:solidFill>
                <a:latin typeface="Tw Cen MT" panose="020B0602020104020603" pitchFamily="34" charset="0"/>
                <a:ea typeface="+mj-ea"/>
                <a:cs typeface="+mj-cs"/>
              </a:rPr>
              <a:t>Zionism</a:t>
            </a:r>
          </a:p>
        </p:txBody>
      </p:sp>
      <p:cxnSp>
        <p:nvCxnSpPr>
          <p:cNvPr id="12" name="Straight Arrow Connector 11">
            <a:extLst>
              <a:ext uri="{FF2B5EF4-FFF2-40B4-BE49-F238E27FC236}">
                <a16:creationId xmlns:a16="http://schemas.microsoft.com/office/drawing/2014/main" id="{BCD0BBC1-A7D4-445D-98AC-95A6A45D8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1148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329C742F-1D09-41E3-87FA-D192F86CCB00}"/>
              </a:ext>
            </a:extLst>
          </p:cNvPr>
          <p:cNvPicPr>
            <a:picLocks noChangeAspect="1"/>
          </p:cNvPicPr>
          <p:nvPr/>
        </p:nvPicPr>
        <p:blipFill rotWithShape="1">
          <a:blip r:embed="rId2"/>
          <a:srcRect l="16526" r="23276"/>
          <a:stretch/>
        </p:blipFill>
        <p:spPr>
          <a:xfrm>
            <a:off x="7873899" y="11"/>
            <a:ext cx="4318101" cy="4716368"/>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
        <p:nvSpPr>
          <p:cNvPr id="6" name="Rectangle 5">
            <a:extLst>
              <a:ext uri="{FF2B5EF4-FFF2-40B4-BE49-F238E27FC236}">
                <a16:creationId xmlns:a16="http://schemas.microsoft.com/office/drawing/2014/main" id="{FD5DE98F-8949-4533-9736-24589EF99BCB}"/>
              </a:ext>
            </a:extLst>
          </p:cNvPr>
          <p:cNvSpPr/>
          <p:nvPr/>
        </p:nvSpPr>
        <p:spPr>
          <a:xfrm>
            <a:off x="537411" y="925024"/>
            <a:ext cx="6799077" cy="1200329"/>
          </a:xfrm>
          <a:prstGeom prst="rect">
            <a:avLst/>
          </a:prstGeom>
        </p:spPr>
        <p:txBody>
          <a:bodyPr wrap="square">
            <a:spAutoFit/>
          </a:bodyPr>
          <a:lstStyle/>
          <a:p>
            <a:r>
              <a:rPr lang="en-GB" sz="2400" b="1" dirty="0">
                <a:latin typeface="Tw Cen MT" panose="020B0602020104020603" pitchFamily="34" charset="0"/>
              </a:rPr>
              <a:t>“Zionism is the nationalist movement calling for the establishment and support of an independent state for the Jewish people in its ancient homeland.”</a:t>
            </a:r>
          </a:p>
        </p:txBody>
      </p:sp>
      <p:sp>
        <p:nvSpPr>
          <p:cNvPr id="7" name="TextBox 6">
            <a:extLst>
              <a:ext uri="{FF2B5EF4-FFF2-40B4-BE49-F238E27FC236}">
                <a16:creationId xmlns:a16="http://schemas.microsoft.com/office/drawing/2014/main" id="{7CDBB5DF-345B-4C8E-A07C-D60F81AA5963}"/>
              </a:ext>
            </a:extLst>
          </p:cNvPr>
          <p:cNvSpPr txBox="1"/>
          <p:nvPr/>
        </p:nvSpPr>
        <p:spPr>
          <a:xfrm>
            <a:off x="341047" y="2687952"/>
            <a:ext cx="7954110"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Tw Cen MT" panose="020B0602020104020603" pitchFamily="34" charset="0"/>
              </a:rPr>
              <a:t>Members of the Haredi movement believe that the land was given to the people of Israel by God and that it was taken from them because of their unfaithfulness to the convent. </a:t>
            </a:r>
          </a:p>
          <a:p>
            <a:pPr marL="285750" indent="-285750">
              <a:buFont typeface="Arial" panose="020B0604020202020204" pitchFamily="34" charset="0"/>
              <a:buChar char="•"/>
            </a:pPr>
            <a:endParaRPr lang="en-GB" sz="2400" dirty="0">
              <a:latin typeface="Tw Cen MT" panose="020B0602020104020603" pitchFamily="34" charset="0"/>
            </a:endParaRPr>
          </a:p>
          <a:p>
            <a:pPr marL="285750" indent="-285750">
              <a:buFont typeface="Arial" panose="020B0604020202020204" pitchFamily="34" charset="0"/>
              <a:buChar char="•"/>
            </a:pPr>
            <a:r>
              <a:rPr lang="en-GB" sz="2400" dirty="0">
                <a:latin typeface="Tw Cen MT" panose="020B0602020104020603" pitchFamily="34" charset="0"/>
              </a:rPr>
              <a:t>They believe God, and only God, will usher in the Messianic age. </a:t>
            </a:r>
          </a:p>
          <a:p>
            <a:pPr marL="285750" indent="-285750">
              <a:buFont typeface="Arial" panose="020B0604020202020204" pitchFamily="34" charset="0"/>
              <a:buChar char="•"/>
            </a:pPr>
            <a:endParaRPr lang="en-GB" sz="2400" dirty="0">
              <a:latin typeface="Tw Cen MT" panose="020B0602020104020603" pitchFamily="34" charset="0"/>
            </a:endParaRPr>
          </a:p>
          <a:p>
            <a:pPr marL="285750" indent="-285750">
              <a:buFont typeface="Arial" panose="020B0604020202020204" pitchFamily="34" charset="0"/>
              <a:buChar char="•"/>
            </a:pPr>
            <a:r>
              <a:rPr lang="en-GB" sz="2400" dirty="0">
                <a:latin typeface="Tw Cen MT" panose="020B0602020104020603" pitchFamily="34" charset="0"/>
              </a:rPr>
              <a:t>Therefore they do not believe in the State of Israel, Zionism or the Israeli army.</a:t>
            </a:r>
          </a:p>
        </p:txBody>
      </p:sp>
      <p:sp>
        <p:nvSpPr>
          <p:cNvPr id="9" name="TextBox 8">
            <a:extLst>
              <a:ext uri="{FF2B5EF4-FFF2-40B4-BE49-F238E27FC236}">
                <a16:creationId xmlns:a16="http://schemas.microsoft.com/office/drawing/2014/main" id="{4842CCA4-A5A6-4F99-AD4C-1E524FBA6E3C}"/>
              </a:ext>
            </a:extLst>
          </p:cNvPr>
          <p:cNvSpPr txBox="1"/>
          <p:nvPr/>
        </p:nvSpPr>
        <p:spPr>
          <a:xfrm>
            <a:off x="3220056" y="6150081"/>
            <a:ext cx="6497053" cy="1107996"/>
          </a:xfrm>
          <a:prstGeom prst="rect">
            <a:avLst/>
          </a:prstGeom>
          <a:noFill/>
        </p:spPr>
        <p:txBody>
          <a:bodyPr wrap="square" rtlCol="0">
            <a:spAutoFit/>
          </a:bodyPr>
          <a:lstStyle/>
          <a:p>
            <a:r>
              <a:rPr lang="en-GB" sz="800" dirty="0"/>
              <a:t>Michael </a:t>
            </a:r>
            <a:r>
              <a:rPr lang="en-GB" sz="800" dirty="0" err="1"/>
              <a:t>Stanislawski</a:t>
            </a:r>
            <a:r>
              <a:rPr lang="en-GB" sz="800" dirty="0"/>
              <a:t> , </a:t>
            </a:r>
            <a:r>
              <a:rPr lang="en-GB" sz="800" i="1" dirty="0"/>
              <a:t>Zionism- a very short introduction</a:t>
            </a:r>
            <a:r>
              <a:rPr lang="en-GB" sz="800" dirty="0"/>
              <a:t>. (Oxford: University press, 2017). Chapter 1.</a:t>
            </a:r>
          </a:p>
          <a:p>
            <a:endParaRPr lang="en-GB" sz="800" dirty="0"/>
          </a:p>
          <a:p>
            <a:r>
              <a:rPr lang="en-GB" sz="800" dirty="0"/>
              <a:t>Sugarman, D</a:t>
            </a:r>
            <a:r>
              <a:rPr lang="en-GB" sz="800" i="1" dirty="0"/>
              <a:t>.</a:t>
            </a:r>
            <a:r>
              <a:rPr lang="en-GB" sz="800" dirty="0"/>
              <a:t>(2018)</a:t>
            </a:r>
            <a:r>
              <a:rPr lang="en-GB" sz="800" i="1" dirty="0"/>
              <a:t> A short guide to the anti-Zionist's favourite fringe Jewish sect &lt; https://www.thejc.com/comment/comment/who-are-the-neturei-karta-1.444090 &gt; </a:t>
            </a:r>
            <a:r>
              <a:rPr lang="en-GB" sz="800" dirty="0"/>
              <a:t>[accessed 07 October 2018].</a:t>
            </a:r>
          </a:p>
          <a:p>
            <a:endParaRPr lang="en-GB" sz="800" dirty="0"/>
          </a:p>
          <a:p>
            <a:endParaRPr lang="en-GB" sz="800" dirty="0"/>
          </a:p>
          <a:p>
            <a:endParaRPr lang="en-GB" dirty="0"/>
          </a:p>
        </p:txBody>
      </p:sp>
      <p:sp>
        <p:nvSpPr>
          <p:cNvPr id="2" name="TextBox 1">
            <a:extLst>
              <a:ext uri="{FF2B5EF4-FFF2-40B4-BE49-F238E27FC236}">
                <a16:creationId xmlns:a16="http://schemas.microsoft.com/office/drawing/2014/main" id="{F0BF422E-B610-4972-848C-BAB52806AC06}"/>
              </a:ext>
            </a:extLst>
          </p:cNvPr>
          <p:cNvSpPr txBox="1"/>
          <p:nvPr/>
        </p:nvSpPr>
        <p:spPr>
          <a:xfrm>
            <a:off x="10032949" y="4396112"/>
            <a:ext cx="1943617" cy="184666"/>
          </a:xfrm>
          <a:prstGeom prst="rect">
            <a:avLst/>
          </a:prstGeom>
          <a:noFill/>
        </p:spPr>
        <p:txBody>
          <a:bodyPr wrap="square" rtlCol="0">
            <a:spAutoFit/>
          </a:bodyPr>
          <a:lstStyle/>
          <a:p>
            <a:r>
              <a:rPr lang="en-GB" sz="200" dirty="0"/>
              <a:t>.3... https://www.google.co.uk/</a:t>
            </a:r>
            <a:r>
              <a:rPr lang="en-GB" sz="200" dirty="0" err="1"/>
              <a:t>search?rlz</a:t>
            </a:r>
            <a:r>
              <a:rPr lang="en-GB" sz="200" dirty="0"/>
              <a:t>=1C1AVNE_enGB710GB710&amp;biw=1364&amp;bih=697&amp;tbm=</a:t>
            </a:r>
            <a:r>
              <a:rPr lang="en-GB" sz="200" dirty="0" err="1"/>
              <a:t>isch&amp;sa</a:t>
            </a:r>
            <a:r>
              <a:rPr lang="en-GB" sz="200" dirty="0"/>
              <a:t>=1&amp;ei=2eC_W6DIAY-E8gKk9J64Dg&amp;q=</a:t>
            </a:r>
            <a:r>
              <a:rPr lang="en-GB" sz="200" dirty="0" err="1"/>
              <a:t>haredi+jews+and+zionism&amp;oq</a:t>
            </a:r>
            <a:r>
              <a:rPr lang="en-GB" sz="200" dirty="0"/>
              <a:t>=</a:t>
            </a:r>
            <a:r>
              <a:rPr lang="en-GB" sz="200" dirty="0" err="1"/>
              <a:t>haredi+jews+and+zionism&amp;gs_l</a:t>
            </a:r>
            <a:r>
              <a:rPr lang="en-GB" sz="200" dirty="0"/>
              <a:t>=img125916.133542.0.133933.23.22.0.1.1.0.352.1650.18j2j0j1.21.0....0...1c.1.64.img..1.11.1003...0j0i67k1j0i30k1.0.awSUBFGZFv4#imgrc=809hqmkwZcqfHM:</a:t>
            </a:r>
          </a:p>
        </p:txBody>
      </p:sp>
    </p:spTree>
    <p:extLst>
      <p:ext uri="{BB962C8B-B14F-4D97-AF65-F5344CB8AC3E}">
        <p14:creationId xmlns:p14="http://schemas.microsoft.com/office/powerpoint/2010/main" val="104842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97C80B59-55D6-42CC-A26F-C2BEA36E6AEE}"/>
              </a:ext>
            </a:extLst>
          </p:cNvPr>
          <p:cNvSpPr txBox="1"/>
          <p:nvPr/>
        </p:nvSpPr>
        <p:spPr>
          <a:xfrm>
            <a:off x="6177219" y="-232735"/>
            <a:ext cx="6095980"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dirty="0" err="1">
                <a:solidFill>
                  <a:srgbClr val="C00000"/>
                </a:solidFill>
                <a:latin typeface="Tw Cen MT" panose="020B0602020104020603" pitchFamily="34" charset="0"/>
                <a:ea typeface="+mj-ea"/>
                <a:cs typeface="+mj-cs"/>
              </a:rPr>
              <a:t>Neturei</a:t>
            </a:r>
            <a:r>
              <a:rPr lang="en-US" sz="4400" u="sng" dirty="0">
                <a:solidFill>
                  <a:srgbClr val="C00000"/>
                </a:solidFill>
                <a:latin typeface="Tw Cen MT" panose="020B0602020104020603" pitchFamily="34" charset="0"/>
                <a:ea typeface="+mj-ea"/>
                <a:cs typeface="+mj-cs"/>
              </a:rPr>
              <a:t> Karta movement</a:t>
            </a:r>
          </a:p>
        </p:txBody>
      </p:sp>
      <p:sp>
        <p:nvSpPr>
          <p:cNvPr id="28"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87ABBAB-5EB7-4544-ABC0-7B406DFD8BB4}"/>
              </a:ext>
            </a:extLst>
          </p:cNvPr>
          <p:cNvPicPr>
            <a:picLocks noChangeAspect="1"/>
          </p:cNvPicPr>
          <p:nvPr/>
        </p:nvPicPr>
        <p:blipFill rotWithShape="1">
          <a:blip r:embed="rId3">
            <a:alphaModFix/>
            <a:extLst/>
          </a:blip>
          <a:srcRect l="19735" r="23417"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6" name="TextBox 5">
            <a:extLst>
              <a:ext uri="{FF2B5EF4-FFF2-40B4-BE49-F238E27FC236}">
                <a16:creationId xmlns:a16="http://schemas.microsoft.com/office/drawing/2014/main" id="{CF15AE2E-370E-4F5C-B1C9-1795B7EABA83}"/>
              </a:ext>
            </a:extLst>
          </p:cNvPr>
          <p:cNvSpPr txBox="1"/>
          <p:nvPr/>
        </p:nvSpPr>
        <p:spPr>
          <a:xfrm>
            <a:off x="5614876" y="907231"/>
            <a:ext cx="6577104" cy="5400962"/>
          </a:xfrm>
          <a:prstGeom prst="rect">
            <a:avLst/>
          </a:prstGeom>
        </p:spPr>
        <p:txBody>
          <a:bodyPr vert="horz" lIns="91440" tIns="45720" rIns="91440" bIns="45720" rtlCol="0" anchor="ctr">
            <a:normAutofit fontScale="92500" lnSpcReduction="20000"/>
          </a:bodyPr>
          <a:lstStyle/>
          <a:p>
            <a:pPr marL="285750" indent="-228600">
              <a:lnSpc>
                <a:spcPct val="170000"/>
              </a:lnSpc>
              <a:spcAft>
                <a:spcPts val="600"/>
              </a:spcAft>
              <a:buFont typeface="Arial" panose="020B0604020202020204" pitchFamily="34" charset="0"/>
              <a:buChar char="•"/>
            </a:pPr>
            <a:r>
              <a:rPr lang="en-US" sz="2400" dirty="0">
                <a:solidFill>
                  <a:srgbClr val="000000"/>
                </a:solidFill>
                <a:latin typeface="Tw Cen MT" panose="020B0602020104020603" pitchFamily="34" charset="0"/>
              </a:rPr>
              <a:t>The </a:t>
            </a:r>
            <a:r>
              <a:rPr lang="en-US" sz="2400" dirty="0" err="1">
                <a:solidFill>
                  <a:srgbClr val="000000"/>
                </a:solidFill>
                <a:latin typeface="Tw Cen MT" panose="020B0602020104020603" pitchFamily="34" charset="0"/>
              </a:rPr>
              <a:t>Neturei</a:t>
            </a:r>
            <a:r>
              <a:rPr lang="en-US" sz="2400" dirty="0">
                <a:solidFill>
                  <a:srgbClr val="000000"/>
                </a:solidFill>
                <a:latin typeface="Tw Cen MT" panose="020B0602020104020603" pitchFamily="34" charset="0"/>
              </a:rPr>
              <a:t> Karta movement was founded in 1935 to promote total separation from the Zionist Jewish community in Jerusalem. </a:t>
            </a:r>
          </a:p>
          <a:p>
            <a:pPr marL="285750" indent="-228600">
              <a:lnSpc>
                <a:spcPct val="170000"/>
              </a:lnSpc>
              <a:spcAft>
                <a:spcPts val="600"/>
              </a:spcAft>
              <a:buFont typeface="Arial" panose="020B0604020202020204" pitchFamily="34" charset="0"/>
              <a:buChar char="•"/>
            </a:pPr>
            <a:r>
              <a:rPr lang="en-US" sz="2400" dirty="0">
                <a:solidFill>
                  <a:srgbClr val="000000"/>
                </a:solidFill>
                <a:latin typeface="Tw Cen MT" panose="020B0602020104020603" pitchFamily="34" charset="0"/>
              </a:rPr>
              <a:t>They are often viewed as an extremist movement and Israel supporters deem them as traitors.</a:t>
            </a:r>
          </a:p>
          <a:p>
            <a:pPr marL="285750" indent="-228600">
              <a:lnSpc>
                <a:spcPct val="170000"/>
              </a:lnSpc>
              <a:spcAft>
                <a:spcPts val="600"/>
              </a:spcAft>
              <a:buFont typeface="Arial" panose="020B0604020202020204" pitchFamily="34" charset="0"/>
              <a:buChar char="•"/>
            </a:pPr>
            <a:r>
              <a:rPr lang="en-US" sz="2400" dirty="0">
                <a:solidFill>
                  <a:srgbClr val="000000"/>
                </a:solidFill>
                <a:latin typeface="Tw Cen MT" panose="020B0602020104020603" pitchFamily="34" charset="0"/>
              </a:rPr>
              <a:t>They are also a highly controversial movement, for example </a:t>
            </a:r>
            <a:r>
              <a:rPr lang="en-GB" sz="2400" dirty="0">
                <a:solidFill>
                  <a:srgbClr val="000000"/>
                </a:solidFill>
                <a:latin typeface="Tw Cen MT" panose="020B0602020104020603" pitchFamily="34" charset="0"/>
              </a:rPr>
              <a:t>t</a:t>
            </a:r>
            <a:r>
              <a:rPr lang="en-GB" sz="2400" dirty="0">
                <a:latin typeface="Tw Cen MT" panose="020B0602020104020603" pitchFamily="34" charset="0"/>
              </a:rPr>
              <a:t>hey have publicly praised Turkish officials and travelled to the country to visit injured activists. </a:t>
            </a:r>
          </a:p>
          <a:p>
            <a:pPr marL="285750" indent="-228600">
              <a:lnSpc>
                <a:spcPct val="170000"/>
              </a:lnSpc>
              <a:spcAft>
                <a:spcPts val="600"/>
              </a:spcAft>
              <a:buFont typeface="Arial" panose="020B0604020202020204" pitchFamily="34" charset="0"/>
              <a:buChar char="•"/>
            </a:pPr>
            <a:r>
              <a:rPr lang="en-GB" sz="2400" dirty="0">
                <a:solidFill>
                  <a:srgbClr val="000000"/>
                </a:solidFill>
                <a:latin typeface="Tw Cen MT" panose="020B0602020104020603" pitchFamily="34" charset="0"/>
              </a:rPr>
              <a:t>There is approximately 14.3 million members which make up just 0.03% of their Jewish population.</a:t>
            </a:r>
            <a:endParaRPr lang="en-US" sz="2400" dirty="0">
              <a:solidFill>
                <a:srgbClr val="000000"/>
              </a:solidFill>
              <a:latin typeface="Tw Cen MT" panose="020B0602020104020603" pitchFamily="34" charset="0"/>
            </a:endParaRPr>
          </a:p>
        </p:txBody>
      </p:sp>
      <p:sp>
        <p:nvSpPr>
          <p:cNvPr id="2" name="TextBox 1">
            <a:extLst>
              <a:ext uri="{FF2B5EF4-FFF2-40B4-BE49-F238E27FC236}">
                <a16:creationId xmlns:a16="http://schemas.microsoft.com/office/drawing/2014/main" id="{DA5B1D84-76D4-4B7A-AEEE-85EADF7E840A}"/>
              </a:ext>
            </a:extLst>
          </p:cNvPr>
          <p:cNvSpPr txBox="1"/>
          <p:nvPr/>
        </p:nvSpPr>
        <p:spPr>
          <a:xfrm>
            <a:off x="1187493" y="1221316"/>
            <a:ext cx="2569030" cy="184666"/>
          </a:xfrm>
          <a:prstGeom prst="rect">
            <a:avLst/>
          </a:prstGeom>
          <a:noFill/>
        </p:spPr>
        <p:txBody>
          <a:bodyPr wrap="square" rtlCol="0">
            <a:spAutoFit/>
          </a:bodyPr>
          <a:lstStyle/>
          <a:p>
            <a:r>
              <a:rPr lang="en-GB" sz="200" dirty="0"/>
              <a:t>https://www.google.co.uk/</a:t>
            </a:r>
            <a:r>
              <a:rPr lang="en-GB" sz="200" dirty="0" err="1"/>
              <a:t>search?rlz</a:t>
            </a:r>
            <a:r>
              <a:rPr lang="en-GB" sz="200" dirty="0"/>
              <a:t>=1C1AVNE_enGB710GB710&amp;biw=1364&amp;bih=697&amp;tbm=</a:t>
            </a:r>
            <a:r>
              <a:rPr lang="en-GB" sz="200" dirty="0" err="1"/>
              <a:t>isch&amp;sa</a:t>
            </a:r>
            <a:r>
              <a:rPr lang="en-GB" sz="200" dirty="0"/>
              <a:t>=1&amp;ei=YuC_W-3XFYvvgAaj7YzQBw&amp;q=</a:t>
            </a:r>
            <a:r>
              <a:rPr lang="en-GB" sz="200" dirty="0" err="1"/>
              <a:t>netueri+karta+movement&amp;oq</a:t>
            </a:r>
            <a:r>
              <a:rPr lang="en-GB" sz="200" dirty="0"/>
              <a:t>=</a:t>
            </a:r>
            <a:r>
              <a:rPr lang="en-GB" sz="200" dirty="0" err="1"/>
              <a:t>netueri+karta+movement&amp;gs_l</a:t>
            </a:r>
            <a:r>
              <a:rPr lang="en-GB" sz="200" dirty="0"/>
              <a:t>=img.3...105897.116465.0.116900.28.22.5.0.0.0.492.1956.8j1j2j1j1.13.0....0...1c.1.64.img..10.3.407...0j0i67k1j0i10k1.0.ShiYn3Zz7U0#imgrc=01p_VnwtkjhDGM:</a:t>
            </a:r>
          </a:p>
        </p:txBody>
      </p:sp>
      <p:sp>
        <p:nvSpPr>
          <p:cNvPr id="3" name="TextBox 2">
            <a:extLst>
              <a:ext uri="{FF2B5EF4-FFF2-40B4-BE49-F238E27FC236}">
                <a16:creationId xmlns:a16="http://schemas.microsoft.com/office/drawing/2014/main" id="{5AFBBB55-9AA5-4696-A793-1CB436F8CF11}"/>
              </a:ext>
            </a:extLst>
          </p:cNvPr>
          <p:cNvSpPr txBox="1"/>
          <p:nvPr/>
        </p:nvSpPr>
        <p:spPr>
          <a:xfrm>
            <a:off x="4614202" y="6672577"/>
            <a:ext cx="4698609" cy="492443"/>
          </a:xfrm>
          <a:prstGeom prst="rect">
            <a:avLst/>
          </a:prstGeom>
          <a:noFill/>
        </p:spPr>
        <p:txBody>
          <a:bodyPr wrap="square" rtlCol="0">
            <a:spAutoFit/>
          </a:bodyPr>
          <a:lstStyle/>
          <a:p>
            <a:endParaRPr lang="en-GB" sz="400" dirty="0"/>
          </a:p>
          <a:p>
            <a:r>
              <a:rPr lang="en-GB" sz="400" dirty="0"/>
              <a:t>Sugarman, D</a:t>
            </a:r>
            <a:r>
              <a:rPr lang="en-GB" sz="400" i="1" dirty="0"/>
              <a:t>.</a:t>
            </a:r>
            <a:r>
              <a:rPr lang="en-GB" sz="400" dirty="0"/>
              <a:t>(2018)</a:t>
            </a:r>
            <a:r>
              <a:rPr lang="en-GB" sz="400" i="1" dirty="0"/>
              <a:t> A short guide to the anti-Zionist's favourite fringe Jewish sect &lt; https://www.thejc.com/comment/comment/who-are-the-neturei-karta-1.444090 &gt; </a:t>
            </a:r>
            <a:r>
              <a:rPr lang="en-GB" sz="400" dirty="0"/>
              <a:t>[accessed 07 October 2018].</a:t>
            </a:r>
          </a:p>
          <a:p>
            <a:endParaRPr lang="en-GB" dirty="0"/>
          </a:p>
        </p:txBody>
      </p:sp>
    </p:spTree>
    <p:extLst>
      <p:ext uri="{BB962C8B-B14F-4D97-AF65-F5344CB8AC3E}">
        <p14:creationId xmlns:p14="http://schemas.microsoft.com/office/powerpoint/2010/main" val="3144807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4FB5D5-3B0E-492D-A887-15FD621E2C89}"/>
              </a:ext>
            </a:extLst>
          </p:cNvPr>
          <p:cNvSpPr txBox="1"/>
          <p:nvPr/>
        </p:nvSpPr>
        <p:spPr>
          <a:xfrm>
            <a:off x="655320" y="365125"/>
            <a:ext cx="5120114" cy="169279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dirty="0">
                <a:solidFill>
                  <a:srgbClr val="C00000"/>
                </a:solidFill>
                <a:latin typeface="Tw Cen MT" panose="020B0602020104020603" pitchFamily="34" charset="0"/>
                <a:ea typeface="+mj-ea"/>
                <a:cs typeface="+mj-cs"/>
              </a:rPr>
              <a:t>Geographically- Britain, USA and Israel </a:t>
            </a:r>
          </a:p>
        </p:txBody>
      </p:sp>
      <p:cxnSp>
        <p:nvCxnSpPr>
          <p:cNvPr id="23" name="Straight Arrow Connector 16">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1EEF399-899B-4877-886D-90638CCCE7B7}"/>
              </a:ext>
            </a:extLst>
          </p:cNvPr>
          <p:cNvSpPr txBox="1"/>
          <p:nvPr/>
        </p:nvSpPr>
        <p:spPr>
          <a:xfrm>
            <a:off x="112572" y="2533333"/>
            <a:ext cx="7603682" cy="4593816"/>
          </a:xfrm>
          <a:prstGeom prst="rect">
            <a:avLst/>
          </a:prstGeom>
        </p:spPr>
        <p:txBody>
          <a:bodyPr vert="horz" lIns="91440" tIns="45720" rIns="91440" bIns="45720" rtlCol="0">
            <a:normAutofit/>
          </a:bodyPr>
          <a:lstStyle/>
          <a:p>
            <a:pPr marL="285750" indent="-228600">
              <a:spcAft>
                <a:spcPts val="600"/>
              </a:spcAft>
              <a:buFont typeface="Arial" panose="020B0604020202020204" pitchFamily="34" charset="0"/>
              <a:buChar char="•"/>
            </a:pPr>
            <a:r>
              <a:rPr lang="en-US" sz="2400" dirty="0">
                <a:latin typeface="Tw Cen MT" panose="020B0602020104020603" pitchFamily="34" charset="0"/>
              </a:rPr>
              <a:t>Hasidism was carried to the west by the waves of emigration from the 1880s onward and to the US and Israel in the aftermath of World War 2. </a:t>
            </a:r>
          </a:p>
          <a:p>
            <a:pPr marL="285750" indent="-228600">
              <a:spcAft>
                <a:spcPts val="600"/>
              </a:spcAft>
              <a:buFont typeface="Arial" panose="020B0604020202020204" pitchFamily="34" charset="0"/>
              <a:buChar char="•"/>
            </a:pPr>
            <a:r>
              <a:rPr lang="en-US" sz="2400" dirty="0">
                <a:latin typeface="Tw Cen MT" panose="020B0602020104020603" pitchFamily="34" charset="0"/>
              </a:rPr>
              <a:t>The major centers of Haredi life in the United States are in and around New York City: Borough Park, Monsey, and Williamsburg.</a:t>
            </a:r>
          </a:p>
          <a:p>
            <a:pPr marL="285750" indent="-228600">
              <a:spcAft>
                <a:spcPts val="600"/>
              </a:spcAft>
              <a:buFont typeface="Arial" panose="020B0604020202020204" pitchFamily="34" charset="0"/>
              <a:buChar char="•"/>
            </a:pPr>
            <a:r>
              <a:rPr lang="en-US" sz="2400" dirty="0">
                <a:latin typeface="Tw Cen MT" panose="020B0602020104020603" pitchFamily="34" charset="0"/>
              </a:rPr>
              <a:t>in Britain there is a sizeable Hasidic community in Stamford Hill in North London, and in parts of Manchester.</a:t>
            </a:r>
          </a:p>
          <a:p>
            <a:pPr marL="285750" indent="-228600">
              <a:spcAft>
                <a:spcPts val="600"/>
              </a:spcAft>
              <a:buFont typeface="Arial" panose="020B0604020202020204" pitchFamily="34" charset="0"/>
              <a:buChar char="•"/>
            </a:pPr>
            <a:r>
              <a:rPr lang="en-US" sz="2400" dirty="0">
                <a:latin typeface="Tw Cen MT" panose="020B0602020104020603" pitchFamily="34" charset="0"/>
              </a:rPr>
              <a:t>The two largest Haredi communities in Israel are in the city of </a:t>
            </a:r>
            <a:r>
              <a:rPr lang="en-US" sz="2400" dirty="0" err="1">
                <a:latin typeface="Tw Cen MT" panose="020B0602020104020603" pitchFamily="34" charset="0"/>
              </a:rPr>
              <a:t>Bnei</a:t>
            </a:r>
            <a:r>
              <a:rPr lang="en-US" sz="2400" dirty="0">
                <a:latin typeface="Tw Cen MT" panose="020B0602020104020603" pitchFamily="34" charset="0"/>
              </a:rPr>
              <a:t> </a:t>
            </a:r>
            <a:r>
              <a:rPr lang="en-US" sz="2400" dirty="0" err="1">
                <a:latin typeface="Tw Cen MT" panose="020B0602020104020603" pitchFamily="34" charset="0"/>
              </a:rPr>
              <a:t>Brak</a:t>
            </a:r>
            <a:r>
              <a:rPr lang="en-US" sz="2400" dirty="0">
                <a:latin typeface="Tw Cen MT" panose="020B0602020104020603" pitchFamily="34" charset="0"/>
              </a:rPr>
              <a:t>.</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pic>
        <p:nvPicPr>
          <p:cNvPr id="7" name="Picture 6">
            <a:extLst>
              <a:ext uri="{FF2B5EF4-FFF2-40B4-BE49-F238E27FC236}">
                <a16:creationId xmlns:a16="http://schemas.microsoft.com/office/drawing/2014/main" id="{DC25B1CA-FE98-459A-8DA9-9B58FCE857D8}"/>
              </a:ext>
            </a:extLst>
          </p:cNvPr>
          <p:cNvPicPr>
            <a:picLocks noChangeAspect="1"/>
          </p:cNvPicPr>
          <p:nvPr/>
        </p:nvPicPr>
        <p:blipFill rotWithShape="1">
          <a:blip r:embed="rId2"/>
          <a:srcRect l="8708" r="39280"/>
          <a:stretch/>
        </p:blipFill>
        <p:spPr>
          <a:xfrm>
            <a:off x="6949502" y="-20053"/>
            <a:ext cx="5242498" cy="5694936"/>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8" name="TextBox 7">
            <a:extLst>
              <a:ext uri="{FF2B5EF4-FFF2-40B4-BE49-F238E27FC236}">
                <a16:creationId xmlns:a16="http://schemas.microsoft.com/office/drawing/2014/main" id="{9DDE2FB3-BC5C-4434-8575-3B29F9FEE251}"/>
              </a:ext>
            </a:extLst>
          </p:cNvPr>
          <p:cNvSpPr txBox="1"/>
          <p:nvPr/>
        </p:nvSpPr>
        <p:spPr>
          <a:xfrm>
            <a:off x="2414337" y="6525750"/>
            <a:ext cx="7363326" cy="492443"/>
          </a:xfrm>
          <a:prstGeom prst="rect">
            <a:avLst/>
          </a:prstGeom>
          <a:noFill/>
        </p:spPr>
        <p:txBody>
          <a:bodyPr wrap="square" rtlCol="0">
            <a:spAutoFit/>
          </a:bodyPr>
          <a:lstStyle/>
          <a:p>
            <a:r>
              <a:rPr lang="en-GB" sz="800" dirty="0" err="1"/>
              <a:t>Raysh</a:t>
            </a:r>
            <a:r>
              <a:rPr lang="en-GB" sz="800" dirty="0"/>
              <a:t> Weiss, </a:t>
            </a:r>
            <a:r>
              <a:rPr lang="en-GB" sz="800" i="1" dirty="0"/>
              <a:t>Haredim (Charedim), or Ultra-Orthodox Jews </a:t>
            </a:r>
            <a:r>
              <a:rPr lang="en-GB" sz="800" dirty="0"/>
              <a:t>(2018) &lt; https://www.myjewishlearning.com/article/haredim-charedim/ &gt; [accessed 07 October 2018].</a:t>
            </a:r>
          </a:p>
          <a:p>
            <a:endParaRPr lang="en-GB" dirty="0"/>
          </a:p>
        </p:txBody>
      </p:sp>
      <p:sp>
        <p:nvSpPr>
          <p:cNvPr id="3" name="TextBox 2">
            <a:extLst>
              <a:ext uri="{FF2B5EF4-FFF2-40B4-BE49-F238E27FC236}">
                <a16:creationId xmlns:a16="http://schemas.microsoft.com/office/drawing/2014/main" id="{E5BD5B4A-C1B4-4FAF-B624-EFA69ADEB254}"/>
              </a:ext>
            </a:extLst>
          </p:cNvPr>
          <p:cNvSpPr txBox="1"/>
          <p:nvPr/>
        </p:nvSpPr>
        <p:spPr>
          <a:xfrm rot="16200000">
            <a:off x="9533522" y="2685050"/>
            <a:ext cx="4978401" cy="338554"/>
          </a:xfrm>
          <a:prstGeom prst="rect">
            <a:avLst/>
          </a:prstGeom>
          <a:noFill/>
        </p:spPr>
        <p:txBody>
          <a:bodyPr wrap="square" rtlCol="0">
            <a:spAutoFit/>
          </a:bodyPr>
          <a:lstStyle/>
          <a:p>
            <a:r>
              <a:rPr lang="en-GB" sz="800" dirty="0"/>
              <a:t>https://www.google.co.uk/search?q=haredim+jews+today&amp;rlz=1C1AVNE_enGB710GB710&amp;source=lnms&amp;tbm=isch&amp;sa=X&amp;ved=0ahUKEwjcw5LnyP_dAhXMC8AKHUeqD-wQ_AUIDygC&amp;biw=1364&amp;bih=697#imgrc=ubwnaeOE3PygrM:</a:t>
            </a:r>
          </a:p>
        </p:txBody>
      </p:sp>
    </p:spTree>
    <p:extLst>
      <p:ext uri="{BB962C8B-B14F-4D97-AF65-F5344CB8AC3E}">
        <p14:creationId xmlns:p14="http://schemas.microsoft.com/office/powerpoint/2010/main" val="3145244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40902B6-1D4B-4ED3-8218-F9937529D434}"/>
              </a:ext>
            </a:extLst>
          </p:cNvPr>
          <p:cNvSpPr txBox="1"/>
          <p:nvPr/>
        </p:nvSpPr>
        <p:spPr>
          <a:xfrm>
            <a:off x="1459832" y="192504"/>
            <a:ext cx="8197516" cy="923330"/>
          </a:xfrm>
          <a:prstGeom prst="rect">
            <a:avLst/>
          </a:prstGeom>
          <a:noFill/>
        </p:spPr>
        <p:txBody>
          <a:bodyPr wrap="square" rtlCol="0">
            <a:spAutoFit/>
          </a:bodyPr>
          <a:lstStyle/>
          <a:p>
            <a:r>
              <a:rPr lang="en-GB" sz="5400" dirty="0">
                <a:solidFill>
                  <a:srgbClr val="C00000"/>
                </a:solidFill>
              </a:rPr>
              <a:t>Conclusion: Haredim Today</a:t>
            </a:r>
          </a:p>
        </p:txBody>
      </p:sp>
      <p:sp>
        <p:nvSpPr>
          <p:cNvPr id="2" name="TextBox 1">
            <a:extLst>
              <a:ext uri="{FF2B5EF4-FFF2-40B4-BE49-F238E27FC236}">
                <a16:creationId xmlns:a16="http://schemas.microsoft.com/office/drawing/2014/main" id="{BC39F4E4-70F0-4EF7-846E-D1299B25D856}"/>
              </a:ext>
            </a:extLst>
          </p:cNvPr>
          <p:cNvSpPr txBox="1"/>
          <p:nvPr/>
        </p:nvSpPr>
        <p:spPr>
          <a:xfrm>
            <a:off x="6473371" y="5090993"/>
            <a:ext cx="5718629" cy="923330"/>
          </a:xfrm>
          <a:prstGeom prst="rect">
            <a:avLst/>
          </a:prstGeom>
          <a:noFill/>
        </p:spPr>
        <p:txBody>
          <a:bodyPr wrap="square" rtlCol="0">
            <a:spAutoFit/>
          </a:bodyPr>
          <a:lstStyle/>
          <a:p>
            <a:r>
              <a:rPr lang="en-GB" dirty="0">
                <a:hlinkClick r:id="rId2"/>
              </a:rPr>
              <a:t>https://www.bbc.co.uk/news/av/world-middle-east-26404663/israel-ultra-orthodox-jews-protest-over-army-recruitment</a:t>
            </a:r>
            <a:r>
              <a:rPr lang="en-GB" dirty="0"/>
              <a:t> </a:t>
            </a:r>
          </a:p>
        </p:txBody>
      </p:sp>
      <p:sp>
        <p:nvSpPr>
          <p:cNvPr id="3" name="TextBox 2">
            <a:extLst>
              <a:ext uri="{FF2B5EF4-FFF2-40B4-BE49-F238E27FC236}">
                <a16:creationId xmlns:a16="http://schemas.microsoft.com/office/drawing/2014/main" id="{7E9686B7-DF12-45A8-A46B-D9642299287D}"/>
              </a:ext>
            </a:extLst>
          </p:cNvPr>
          <p:cNvSpPr txBox="1"/>
          <p:nvPr/>
        </p:nvSpPr>
        <p:spPr>
          <a:xfrm>
            <a:off x="6146799" y="1767006"/>
            <a:ext cx="5718629" cy="3323987"/>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Tw Cen MT" panose="020B0602020104020603" pitchFamily="34" charset="0"/>
              </a:rPr>
              <a:t>The political and demographic strength of Haredim continues to grow dramatically.</a:t>
            </a:r>
          </a:p>
          <a:p>
            <a:pPr marL="342900" indent="-342900">
              <a:buFont typeface="Arial" panose="020B0604020202020204" pitchFamily="34" charset="0"/>
              <a:buChar char="•"/>
            </a:pPr>
            <a:endParaRPr lang="en-GB" sz="2400" dirty="0">
              <a:latin typeface="Tw Cen MT" panose="020B0602020104020603" pitchFamily="34" charset="0"/>
            </a:endParaRPr>
          </a:p>
          <a:p>
            <a:pPr marL="342900" indent="-342900">
              <a:buFont typeface="Arial" panose="020B0604020202020204" pitchFamily="34" charset="0"/>
              <a:buChar char="•"/>
            </a:pPr>
            <a:r>
              <a:rPr lang="en-GB" sz="2400" dirty="0">
                <a:latin typeface="Tw Cen MT" panose="020B0602020104020603" pitchFamily="34" charset="0"/>
              </a:rPr>
              <a:t>As a result, their adamant devotion to their doctrines, together with their prodigious birth rate, virtually assure that the Haredi community will be a major force in shaping the Judaism of the future.</a:t>
            </a:r>
          </a:p>
          <a:p>
            <a:endParaRPr lang="en-GB" dirty="0"/>
          </a:p>
        </p:txBody>
      </p:sp>
      <p:pic>
        <p:nvPicPr>
          <p:cNvPr id="7" name="Picture 6">
            <a:extLst>
              <a:ext uri="{FF2B5EF4-FFF2-40B4-BE49-F238E27FC236}">
                <a16:creationId xmlns:a16="http://schemas.microsoft.com/office/drawing/2014/main" id="{614AB9A8-8924-4B4C-8A9A-DF054AE2B4CD}"/>
              </a:ext>
            </a:extLst>
          </p:cNvPr>
          <p:cNvPicPr>
            <a:picLocks noChangeAspect="1"/>
          </p:cNvPicPr>
          <p:nvPr/>
        </p:nvPicPr>
        <p:blipFill>
          <a:blip r:embed="rId3"/>
          <a:stretch>
            <a:fillRect/>
          </a:stretch>
        </p:blipFill>
        <p:spPr>
          <a:xfrm>
            <a:off x="558800" y="2224315"/>
            <a:ext cx="4572000" cy="3048000"/>
          </a:xfrm>
          <a:prstGeom prst="rect">
            <a:avLst/>
          </a:prstGeom>
        </p:spPr>
      </p:pic>
      <p:sp>
        <p:nvSpPr>
          <p:cNvPr id="8" name="TextBox 7">
            <a:extLst>
              <a:ext uri="{FF2B5EF4-FFF2-40B4-BE49-F238E27FC236}">
                <a16:creationId xmlns:a16="http://schemas.microsoft.com/office/drawing/2014/main" id="{59C8A9E7-29A2-44CF-8E53-9FA7601199AA}"/>
              </a:ext>
            </a:extLst>
          </p:cNvPr>
          <p:cNvSpPr txBox="1"/>
          <p:nvPr/>
        </p:nvSpPr>
        <p:spPr>
          <a:xfrm>
            <a:off x="4553859" y="4810650"/>
            <a:ext cx="493485" cy="461665"/>
          </a:xfrm>
          <a:prstGeom prst="rect">
            <a:avLst/>
          </a:prstGeom>
          <a:noFill/>
        </p:spPr>
        <p:txBody>
          <a:bodyPr wrap="square" rtlCol="0">
            <a:spAutoFit/>
          </a:bodyPr>
          <a:lstStyle/>
          <a:p>
            <a:r>
              <a:rPr lang="en-GB" sz="200" dirty="0"/>
              <a:t>https://www.google.co.uk/</a:t>
            </a:r>
            <a:r>
              <a:rPr lang="en-GB" sz="200" dirty="0" err="1"/>
              <a:t>search?rlz</a:t>
            </a:r>
            <a:r>
              <a:rPr lang="en-GB" sz="200" dirty="0"/>
              <a:t>=1C1AVNE_enGB710GB710&amp;biw=1364&amp;bih=697&amp;tbm=</a:t>
            </a:r>
            <a:r>
              <a:rPr lang="en-GB" sz="200" dirty="0" err="1"/>
              <a:t>isch&amp;sa</a:t>
            </a:r>
            <a:r>
              <a:rPr lang="en-GB" sz="200" dirty="0"/>
              <a:t>=1&amp;ei=bPC_W6KCFcW4gQbAkLX4Cw&amp;q=</a:t>
            </a:r>
            <a:r>
              <a:rPr lang="en-GB" sz="200" dirty="0" err="1"/>
              <a:t>haredi+jews+today&amp;oq</a:t>
            </a:r>
            <a:r>
              <a:rPr lang="en-GB" sz="200" dirty="0"/>
              <a:t>=</a:t>
            </a:r>
            <a:r>
              <a:rPr lang="en-GB" sz="200" dirty="0" err="1"/>
              <a:t>haredi+jews+today&amp;gs_l</a:t>
            </a:r>
            <a:r>
              <a:rPr lang="en-GB" sz="200" dirty="0"/>
              <a:t>=img.3...170674.176508.0.177025.16.13.0.0.0.0.208.1022.9j2j1.12.0....0...1c.1.64.img..6.6.519...0j0i67k1j0i24k1j0i30k1.0.CjL1fpG0Pcw#imgrc=gGrPxHQpP5sFHM:</a:t>
            </a:r>
          </a:p>
        </p:txBody>
      </p:sp>
    </p:spTree>
    <p:extLst>
      <p:ext uri="{BB962C8B-B14F-4D97-AF65-F5344CB8AC3E}">
        <p14:creationId xmlns:p14="http://schemas.microsoft.com/office/powerpoint/2010/main" val="1485689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894B03-890D-4311-AE9A-083499DCA7C4}"/>
              </a:ext>
            </a:extLst>
          </p:cNvPr>
          <p:cNvSpPr txBox="1"/>
          <p:nvPr/>
        </p:nvSpPr>
        <p:spPr>
          <a:xfrm>
            <a:off x="0" y="0"/>
            <a:ext cx="12192000" cy="9510296"/>
          </a:xfrm>
          <a:prstGeom prst="rect">
            <a:avLst/>
          </a:prstGeom>
          <a:noFill/>
        </p:spPr>
        <p:txBody>
          <a:bodyPr wrap="square" rtlCol="0">
            <a:spAutoFit/>
          </a:bodyPr>
          <a:lstStyle/>
          <a:p>
            <a:pPr algn="ctr"/>
            <a:r>
              <a:rPr lang="en-GB" dirty="0"/>
              <a:t>Bibliography</a:t>
            </a:r>
          </a:p>
          <a:p>
            <a:endParaRPr lang="en-GB" dirty="0"/>
          </a:p>
          <a:p>
            <a:pPr algn="ctr"/>
            <a:endParaRPr lang="en-GB" dirty="0"/>
          </a:p>
          <a:p>
            <a:r>
              <a:rPr lang="en-GB" dirty="0"/>
              <a:t>Hoffman, C.M, </a:t>
            </a:r>
            <a:r>
              <a:rPr lang="en-GB" i="1" dirty="0"/>
              <a:t>Judaism: an introduction. </a:t>
            </a:r>
            <a:r>
              <a:rPr lang="en-GB" dirty="0"/>
              <a:t>(London: Teach yourself, 2010), Pages 72-79. </a:t>
            </a:r>
          </a:p>
          <a:p>
            <a:endParaRPr lang="en-GB" dirty="0"/>
          </a:p>
          <a:p>
            <a:r>
              <a:rPr lang="en-GB" dirty="0"/>
              <a:t>MJL. (2018) </a:t>
            </a:r>
            <a:r>
              <a:rPr lang="en-GB" i="1" dirty="0"/>
              <a:t>Theodor Herzl </a:t>
            </a:r>
            <a:r>
              <a:rPr lang="en-GB" dirty="0"/>
              <a:t>&lt; https://www.myjewishlearning.com/article/theodor-herzl/ &gt; [accessed 07 October 2018].</a:t>
            </a:r>
          </a:p>
          <a:p>
            <a:endParaRPr lang="en-GB" dirty="0"/>
          </a:p>
          <a:p>
            <a:r>
              <a:rPr lang="en-GB" dirty="0" err="1"/>
              <a:t>Neusner</a:t>
            </a:r>
            <a:r>
              <a:rPr lang="en-GB" dirty="0"/>
              <a:t>, J. </a:t>
            </a:r>
            <a:r>
              <a:rPr lang="en-GB" i="1" dirty="0"/>
              <a:t>Judaism: the basics</a:t>
            </a:r>
            <a:r>
              <a:rPr lang="en-GB" dirty="0"/>
              <a:t> (London and New York: Routledge, 2006).</a:t>
            </a:r>
          </a:p>
          <a:p>
            <a:endParaRPr lang="en-GB" dirty="0"/>
          </a:p>
          <a:p>
            <a:r>
              <a:rPr lang="en-GB" dirty="0"/>
              <a:t>Robinson, G. </a:t>
            </a:r>
            <a:r>
              <a:rPr lang="en-GB" i="1" dirty="0"/>
              <a:t>Essential Judaism: A Complete Guide to Beliefs Customs &amp; Rituals</a:t>
            </a:r>
            <a:r>
              <a:rPr lang="en-GB" dirty="0"/>
              <a:t>.  (New York: ATRIA books, 2000).</a:t>
            </a:r>
          </a:p>
          <a:p>
            <a:endParaRPr lang="en-GB" dirty="0"/>
          </a:p>
          <a:p>
            <a:r>
              <a:rPr lang="en-GB" dirty="0"/>
              <a:t>Segal, E</a:t>
            </a:r>
            <a:r>
              <a:rPr lang="en-GB" i="1" dirty="0"/>
              <a:t>. Introducing Judaism. </a:t>
            </a:r>
            <a:r>
              <a:rPr lang="en-GB" dirty="0"/>
              <a:t>(London: Routledge, 2009), pages 118- 178). </a:t>
            </a:r>
          </a:p>
          <a:p>
            <a:endParaRPr lang="en-GB" dirty="0"/>
          </a:p>
          <a:p>
            <a:r>
              <a:rPr lang="en-GB" dirty="0" err="1"/>
              <a:t>Shahak</a:t>
            </a:r>
            <a:r>
              <a:rPr lang="en-GB" dirty="0"/>
              <a:t>, I. </a:t>
            </a:r>
            <a:r>
              <a:rPr lang="en-GB" i="1" dirty="0"/>
              <a:t>Jewish fundamentalism in Israel. </a:t>
            </a:r>
            <a:r>
              <a:rPr lang="en-GB" dirty="0"/>
              <a:t>(London: Pluto press, 2004). </a:t>
            </a:r>
          </a:p>
          <a:p>
            <a:endParaRPr lang="en-GB" dirty="0"/>
          </a:p>
          <a:p>
            <a:r>
              <a:rPr lang="en-GB" dirty="0"/>
              <a:t>Solomon, N. </a:t>
            </a:r>
            <a:r>
              <a:rPr lang="en-GB" i="1" dirty="0"/>
              <a:t>Judaism and world religion. </a:t>
            </a:r>
            <a:r>
              <a:rPr lang="en-GB" dirty="0"/>
              <a:t>(New York: St. Martin’s Press, 1991)</a:t>
            </a:r>
          </a:p>
          <a:p>
            <a:endParaRPr lang="en-GB" dirty="0"/>
          </a:p>
          <a:p>
            <a:r>
              <a:rPr lang="en-GB" dirty="0" err="1"/>
              <a:t>Stanislawski</a:t>
            </a:r>
            <a:r>
              <a:rPr lang="en-GB" dirty="0"/>
              <a:t>, M. </a:t>
            </a:r>
            <a:r>
              <a:rPr lang="en-GB" i="1" dirty="0"/>
              <a:t>Zionism- a very short introduction. </a:t>
            </a:r>
            <a:r>
              <a:rPr lang="en-GB" dirty="0"/>
              <a:t>(Oxford: University press, 2017).</a:t>
            </a:r>
          </a:p>
          <a:p>
            <a:endParaRPr lang="en-GB" dirty="0"/>
          </a:p>
          <a:p>
            <a:r>
              <a:rPr lang="en-GB" dirty="0"/>
              <a:t>Sugarman, D</a:t>
            </a:r>
            <a:r>
              <a:rPr lang="en-GB" i="1" dirty="0"/>
              <a:t>.</a:t>
            </a:r>
            <a:r>
              <a:rPr lang="en-GB" dirty="0"/>
              <a:t>(2018)</a:t>
            </a:r>
            <a:r>
              <a:rPr lang="en-GB" i="1" dirty="0"/>
              <a:t> A short guide to the anti-Zionist's favourite fringe Jewish sect &lt; https://www.thejc.com/comment/comment/who-are-the-neturei-karta-1.444090 &gt; </a:t>
            </a:r>
            <a:r>
              <a:rPr lang="en-GB" dirty="0"/>
              <a:t>[accessed 07 October 2018].</a:t>
            </a:r>
          </a:p>
          <a:p>
            <a:endParaRPr lang="en-GB" dirty="0"/>
          </a:p>
          <a:p>
            <a:r>
              <a:rPr lang="en-GB" dirty="0"/>
              <a:t>Weiss, R. (2018) </a:t>
            </a:r>
            <a:r>
              <a:rPr lang="en-GB" i="1" dirty="0"/>
              <a:t>Haredim (Charedim), or Ultra-Orthodox Jews </a:t>
            </a:r>
            <a:r>
              <a:rPr lang="en-GB" dirty="0"/>
              <a:t>&lt; https://www.myjewishlearning.com/article/haredim-charedim/ &gt; [accessed 07 October 2018].</a:t>
            </a:r>
          </a:p>
          <a:p>
            <a:endParaRPr lang="en-GB" dirty="0"/>
          </a:p>
          <a:p>
            <a:endParaRPr lang="en-GB" dirty="0"/>
          </a:p>
          <a:p>
            <a:endParaRPr lang="en-GB" dirty="0"/>
          </a:p>
          <a:p>
            <a:endParaRPr lang="en-GB" dirty="0"/>
          </a:p>
          <a:p>
            <a:r>
              <a:rPr lang="en-GB" dirty="0"/>
              <a:t> </a:t>
            </a:r>
          </a:p>
          <a:p>
            <a:endParaRPr lang="en-GB" b="1"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10852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E40AF9-27A4-4A18-845F-566684E99C49}"/>
              </a:ext>
            </a:extLst>
          </p:cNvPr>
          <p:cNvSpPr txBox="1"/>
          <p:nvPr/>
        </p:nvSpPr>
        <p:spPr>
          <a:xfrm>
            <a:off x="2245894" y="2566737"/>
            <a:ext cx="9192126" cy="1446550"/>
          </a:xfrm>
          <a:prstGeom prst="rect">
            <a:avLst/>
          </a:prstGeom>
          <a:noFill/>
        </p:spPr>
        <p:txBody>
          <a:bodyPr wrap="square" rtlCol="0">
            <a:spAutoFit/>
          </a:bodyPr>
          <a:lstStyle/>
          <a:p>
            <a:r>
              <a:rPr lang="en-GB" sz="8800" dirty="0">
                <a:solidFill>
                  <a:srgbClr val="C00000"/>
                </a:solidFill>
              </a:rPr>
              <a:t>Any Questions?</a:t>
            </a:r>
          </a:p>
        </p:txBody>
      </p:sp>
    </p:spTree>
    <p:extLst>
      <p:ext uri="{BB962C8B-B14F-4D97-AF65-F5344CB8AC3E}">
        <p14:creationId xmlns:p14="http://schemas.microsoft.com/office/powerpoint/2010/main" val="23324431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1227</TotalTime>
  <Words>1921</Words>
  <Application>Microsoft Office PowerPoint</Application>
  <PresentationFormat>Widescreen</PresentationFormat>
  <Paragraphs>119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Tw Cen MT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dc:creator>
  <cp:lastModifiedBy>emily</cp:lastModifiedBy>
  <cp:revision>30</cp:revision>
  <dcterms:created xsi:type="dcterms:W3CDTF">2018-10-11T03:29:18Z</dcterms:created>
  <dcterms:modified xsi:type="dcterms:W3CDTF">2018-10-12T22:38:21Z</dcterms:modified>
</cp:coreProperties>
</file>