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6"/>
  </p:notesMasterIdLst>
  <p:sldIdLst>
    <p:sldId id="256" r:id="rId5"/>
    <p:sldId id="378" r:id="rId6"/>
    <p:sldId id="259" r:id="rId7"/>
    <p:sldId id="459" r:id="rId8"/>
    <p:sldId id="260" r:id="rId9"/>
    <p:sldId id="448" r:id="rId10"/>
    <p:sldId id="314" r:id="rId11"/>
    <p:sldId id="456" r:id="rId12"/>
    <p:sldId id="455" r:id="rId13"/>
    <p:sldId id="458" r:id="rId14"/>
    <p:sldId id="457" r:id="rId15"/>
    <p:sldId id="315" r:id="rId16"/>
    <p:sldId id="310" r:id="rId17"/>
    <p:sldId id="453" r:id="rId18"/>
    <p:sldId id="318" r:id="rId19"/>
    <p:sldId id="279" r:id="rId20"/>
    <p:sldId id="321" r:id="rId21"/>
    <p:sldId id="454" r:id="rId22"/>
    <p:sldId id="452" r:id="rId23"/>
    <p:sldId id="379" r:id="rId24"/>
    <p:sldId id="37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0066"/>
    <a:srgbClr val="660033"/>
    <a:srgbClr val="FF3300"/>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76DC41-62D3-46FE-B64A-57AB631BEEED}" v="15" dt="2023-05-08T21:49:37.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3" d="100"/>
          <a:sy n="83" d="100"/>
        </p:scale>
        <p:origin x="186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FF76DC41-62D3-46FE-B64A-57AB631BEEED}"/>
    <pc:docChg chg="modSld sldOrd">
      <pc:chgData name="Paul Tinkler" userId="bcebf29c-73c2-433d-80d2-6bad896374bf" providerId="ADAL" clId="{FF76DC41-62D3-46FE-B64A-57AB631BEEED}" dt="2023-05-08T21:51:51.129" v="132" actId="114"/>
      <pc:docMkLst>
        <pc:docMk/>
      </pc:docMkLst>
      <pc:sldChg chg="modSp mod modAnim">
        <pc:chgData name="Paul Tinkler" userId="bcebf29c-73c2-433d-80d2-6bad896374bf" providerId="ADAL" clId="{FF76DC41-62D3-46FE-B64A-57AB631BEEED}" dt="2023-05-08T21:48:02.706" v="78"/>
        <pc:sldMkLst>
          <pc:docMk/>
          <pc:sldMk cId="3789430937" sldId="314"/>
        </pc:sldMkLst>
        <pc:spChg chg="mod">
          <ac:chgData name="Paul Tinkler" userId="bcebf29c-73c2-433d-80d2-6bad896374bf" providerId="ADAL" clId="{FF76DC41-62D3-46FE-B64A-57AB631BEEED}" dt="2023-05-08T21:47:53.339" v="77" actId="207"/>
          <ac:spMkLst>
            <pc:docMk/>
            <pc:sldMk cId="3789430937" sldId="314"/>
            <ac:spMk id="3" creationId="{1AF7AD5D-7586-D044-9076-564A9101BB18}"/>
          </ac:spMkLst>
        </pc:spChg>
      </pc:sldChg>
      <pc:sldChg chg="addSp delSp modSp mod delAnim modAnim">
        <pc:chgData name="Paul Tinkler" userId="bcebf29c-73c2-433d-80d2-6bad896374bf" providerId="ADAL" clId="{FF76DC41-62D3-46FE-B64A-57AB631BEEED}" dt="2023-05-08T21:45:27.246" v="63" actId="1076"/>
        <pc:sldMkLst>
          <pc:docMk/>
          <pc:sldMk cId="3212947102" sldId="448"/>
        </pc:sldMkLst>
        <pc:spChg chg="mod">
          <ac:chgData name="Paul Tinkler" userId="bcebf29c-73c2-433d-80d2-6bad896374bf" providerId="ADAL" clId="{FF76DC41-62D3-46FE-B64A-57AB631BEEED}" dt="2023-05-08T21:44:34.246" v="59" actId="12"/>
          <ac:spMkLst>
            <pc:docMk/>
            <pc:sldMk cId="3212947102" sldId="448"/>
            <ac:spMk id="4" creationId="{8E772F59-619A-9141-8586-ECDD50C154D1}"/>
          </ac:spMkLst>
        </pc:spChg>
        <pc:spChg chg="mod">
          <ac:chgData name="Paul Tinkler" userId="bcebf29c-73c2-433d-80d2-6bad896374bf" providerId="ADAL" clId="{FF76DC41-62D3-46FE-B64A-57AB631BEEED}" dt="2023-05-08T21:39:10.126" v="4" actId="14100"/>
          <ac:spMkLst>
            <pc:docMk/>
            <pc:sldMk cId="3212947102" sldId="448"/>
            <ac:spMk id="6" creationId="{6D6CC05F-5CDF-9743-8EC8-85F6AD289176}"/>
          </ac:spMkLst>
        </pc:spChg>
        <pc:spChg chg="del mod">
          <ac:chgData name="Paul Tinkler" userId="bcebf29c-73c2-433d-80d2-6bad896374bf" providerId="ADAL" clId="{FF76DC41-62D3-46FE-B64A-57AB631BEEED}" dt="2023-05-08T21:44:06.302" v="56"/>
          <ac:spMkLst>
            <pc:docMk/>
            <pc:sldMk cId="3212947102" sldId="448"/>
            <ac:spMk id="7" creationId="{9D78CE41-8704-7A5F-1A0E-5DAEDBF17B64}"/>
          </ac:spMkLst>
        </pc:spChg>
        <pc:spChg chg="mod">
          <ac:chgData name="Paul Tinkler" userId="bcebf29c-73c2-433d-80d2-6bad896374bf" providerId="ADAL" clId="{FF76DC41-62D3-46FE-B64A-57AB631BEEED}" dt="2023-05-08T21:45:27.246" v="63" actId="1076"/>
          <ac:spMkLst>
            <pc:docMk/>
            <pc:sldMk cId="3212947102" sldId="448"/>
            <ac:spMk id="8" creationId="{9AFB76E0-CE52-5A8E-5173-568813930119}"/>
          </ac:spMkLst>
        </pc:spChg>
        <pc:spChg chg="add mod">
          <ac:chgData name="Paul Tinkler" userId="bcebf29c-73c2-433d-80d2-6bad896374bf" providerId="ADAL" clId="{FF76DC41-62D3-46FE-B64A-57AB631BEEED}" dt="2023-05-08T21:41:03.661" v="42" actId="113"/>
          <ac:spMkLst>
            <pc:docMk/>
            <pc:sldMk cId="3212947102" sldId="448"/>
            <ac:spMk id="9" creationId="{3FE90FB3-70A6-C101-C620-07270C9802C6}"/>
          </ac:spMkLst>
        </pc:spChg>
        <pc:spChg chg="add mod">
          <ac:chgData name="Paul Tinkler" userId="bcebf29c-73c2-433d-80d2-6bad896374bf" providerId="ADAL" clId="{FF76DC41-62D3-46FE-B64A-57AB631BEEED}" dt="2023-05-08T21:44:20.070" v="57" actId="1076"/>
          <ac:spMkLst>
            <pc:docMk/>
            <pc:sldMk cId="3212947102" sldId="448"/>
            <ac:spMk id="11" creationId="{44DF792E-E059-5673-4EF2-168B62D9E93F}"/>
          </ac:spMkLst>
        </pc:spChg>
      </pc:sldChg>
      <pc:sldChg chg="modSp mod">
        <pc:chgData name="Paul Tinkler" userId="bcebf29c-73c2-433d-80d2-6bad896374bf" providerId="ADAL" clId="{FF76DC41-62D3-46FE-B64A-57AB631BEEED}" dt="2023-05-08T21:48:45.383" v="110" actId="1076"/>
        <pc:sldMkLst>
          <pc:docMk/>
          <pc:sldMk cId="518575028" sldId="455"/>
        </pc:sldMkLst>
        <pc:spChg chg="mod">
          <ac:chgData name="Paul Tinkler" userId="bcebf29c-73c2-433d-80d2-6bad896374bf" providerId="ADAL" clId="{FF76DC41-62D3-46FE-B64A-57AB631BEEED}" dt="2023-05-08T21:45:56.789" v="64" actId="20577"/>
          <ac:spMkLst>
            <pc:docMk/>
            <pc:sldMk cId="518575028" sldId="455"/>
            <ac:spMk id="2" creationId="{3A90840B-EF52-6465-9F75-C8AD2AC0D0C0}"/>
          </ac:spMkLst>
        </pc:spChg>
        <pc:spChg chg="mod">
          <ac:chgData name="Paul Tinkler" userId="bcebf29c-73c2-433d-80d2-6bad896374bf" providerId="ADAL" clId="{FF76DC41-62D3-46FE-B64A-57AB631BEEED}" dt="2023-05-08T21:48:45.383" v="110" actId="1076"/>
          <ac:spMkLst>
            <pc:docMk/>
            <pc:sldMk cId="518575028" sldId="455"/>
            <ac:spMk id="3" creationId="{4050E3A9-221B-8415-6DD9-3B408B5AFCA6}"/>
          </ac:spMkLst>
        </pc:spChg>
      </pc:sldChg>
      <pc:sldChg chg="modSp mod ord">
        <pc:chgData name="Paul Tinkler" userId="bcebf29c-73c2-433d-80d2-6bad896374bf" providerId="ADAL" clId="{FF76DC41-62D3-46FE-B64A-57AB631BEEED}" dt="2023-05-08T21:46:51.389" v="72" actId="114"/>
        <pc:sldMkLst>
          <pc:docMk/>
          <pc:sldMk cId="3755719376" sldId="456"/>
        </pc:sldMkLst>
        <pc:spChg chg="mod">
          <ac:chgData name="Paul Tinkler" userId="bcebf29c-73c2-433d-80d2-6bad896374bf" providerId="ADAL" clId="{FF76DC41-62D3-46FE-B64A-57AB631BEEED}" dt="2023-05-08T21:46:17.652" v="68" actId="20577"/>
          <ac:spMkLst>
            <pc:docMk/>
            <pc:sldMk cId="3755719376" sldId="456"/>
            <ac:spMk id="2" creationId="{A647B9EE-E958-CFD3-0464-EDA219AEE64A}"/>
          </ac:spMkLst>
        </pc:spChg>
        <pc:spChg chg="mod">
          <ac:chgData name="Paul Tinkler" userId="bcebf29c-73c2-433d-80d2-6bad896374bf" providerId="ADAL" clId="{FF76DC41-62D3-46FE-B64A-57AB631BEEED}" dt="2023-05-08T21:46:51.389" v="72" actId="114"/>
          <ac:spMkLst>
            <pc:docMk/>
            <pc:sldMk cId="3755719376" sldId="456"/>
            <ac:spMk id="3" creationId="{2F0489B9-DCDF-A483-BEAE-EFE9F6315066}"/>
          </ac:spMkLst>
        </pc:spChg>
        <pc:spChg chg="mod">
          <ac:chgData name="Paul Tinkler" userId="bcebf29c-73c2-433d-80d2-6bad896374bf" providerId="ADAL" clId="{FF76DC41-62D3-46FE-B64A-57AB631BEEED}" dt="2023-05-08T21:46:33.429" v="71" actId="20577"/>
          <ac:spMkLst>
            <pc:docMk/>
            <pc:sldMk cId="3755719376" sldId="456"/>
            <ac:spMk id="8" creationId="{F157A6D1-A878-044E-E4A1-5A6BDF57FFEF}"/>
          </ac:spMkLst>
        </pc:spChg>
      </pc:sldChg>
      <pc:sldChg chg="addSp modSp mod">
        <pc:chgData name="Paul Tinkler" userId="bcebf29c-73c2-433d-80d2-6bad896374bf" providerId="ADAL" clId="{FF76DC41-62D3-46FE-B64A-57AB631BEEED}" dt="2023-05-08T21:51:51.129" v="132" actId="114"/>
        <pc:sldMkLst>
          <pc:docMk/>
          <pc:sldMk cId="96004498" sldId="458"/>
        </pc:sldMkLst>
        <pc:spChg chg="mod">
          <ac:chgData name="Paul Tinkler" userId="bcebf29c-73c2-433d-80d2-6bad896374bf" providerId="ADAL" clId="{FF76DC41-62D3-46FE-B64A-57AB631BEEED}" dt="2023-05-08T21:51:03.643" v="127" actId="1076"/>
          <ac:spMkLst>
            <pc:docMk/>
            <pc:sldMk cId="96004498" sldId="458"/>
            <ac:spMk id="2" creationId="{26307407-0499-2F4B-747E-32DF462E1D40}"/>
          </ac:spMkLst>
        </pc:spChg>
        <pc:spChg chg="mod">
          <ac:chgData name="Paul Tinkler" userId="bcebf29c-73c2-433d-80d2-6bad896374bf" providerId="ADAL" clId="{FF76DC41-62D3-46FE-B64A-57AB631BEEED}" dt="2023-05-08T21:51:51.129" v="132" actId="114"/>
          <ac:spMkLst>
            <pc:docMk/>
            <pc:sldMk cId="96004498" sldId="458"/>
            <ac:spMk id="3" creationId="{00B54E9A-7420-A16D-8362-402F1C245F16}"/>
          </ac:spMkLst>
        </pc:spChg>
        <pc:picChg chg="add mod">
          <ac:chgData name="Paul Tinkler" userId="bcebf29c-73c2-433d-80d2-6bad896374bf" providerId="ADAL" clId="{FF76DC41-62D3-46FE-B64A-57AB631BEEED}" dt="2023-05-08T21:51:13.191" v="129" actId="14100"/>
          <ac:picMkLst>
            <pc:docMk/>
            <pc:sldMk cId="96004498" sldId="458"/>
            <ac:picMk id="5" creationId="{D2345E0B-3F4E-EB13-10AA-BD1DF89A22E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08/05/2023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5</a:t>
            </a:fld>
            <a:endParaRPr lang="en-GB" altLang="en-US"/>
          </a:p>
        </p:txBody>
      </p:sp>
    </p:spTree>
    <p:extLst>
      <p:ext uri="{BB962C8B-B14F-4D97-AF65-F5344CB8AC3E}">
        <p14:creationId xmlns:p14="http://schemas.microsoft.com/office/powerpoint/2010/main" val="2075019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DC18268-0D8D-0B4D-89F9-9CB9290D55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0D0B440-13F6-A047-8FF8-CD3B89C4F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1 -3 is about visioning and setting and example</a:t>
            </a:r>
          </a:p>
          <a:p>
            <a:pPr eaLnBrk="1" hangingPunct="1">
              <a:spcBef>
                <a:spcPct val="0"/>
              </a:spcBef>
            </a:pPr>
            <a:r>
              <a:rPr lang="en-GB" altLang="en-US" dirty="0"/>
              <a:t>4-8 is about empowering and energising people</a:t>
            </a:r>
          </a:p>
          <a:p>
            <a:pPr eaLnBrk="1" hangingPunct="1">
              <a:spcBef>
                <a:spcPct val="0"/>
              </a:spcBef>
            </a:pPr>
            <a:r>
              <a:rPr lang="en-GB" altLang="en-US" dirty="0"/>
              <a:t>9-12 is about leading your team</a:t>
            </a:r>
          </a:p>
          <a:p>
            <a:pPr eaLnBrk="1" hangingPunct="1">
              <a:spcBef>
                <a:spcPct val="0"/>
              </a:spcBef>
            </a:pPr>
            <a:endParaRPr lang="en-GB" altLang="en-US" dirty="0"/>
          </a:p>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FA1C6051-8D25-0D44-B4DD-AB0A237EF6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540599A-5F0B-1A4E-9D7F-E8799A21B679}" type="slidenum">
              <a:rPr lang="en-GB" altLang="en-US">
                <a:solidFill>
                  <a:srgbClr val="000000"/>
                </a:solidFill>
                <a:latin typeface="Calibri" panose="020F0502020204030204" pitchFamily="34" charset="0"/>
              </a:rPr>
              <a:pPr/>
              <a:t>13</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Stephen Covey example – Tree logging.</a:t>
            </a:r>
          </a:p>
        </p:txBody>
      </p:sp>
      <p:sp>
        <p:nvSpPr>
          <p:cNvPr id="4" name="Slide Number Placeholder 3"/>
          <p:cNvSpPr>
            <a:spLocks noGrp="1"/>
          </p:cNvSpPr>
          <p:nvPr>
            <p:ph type="sldNum" sz="quarter" idx="5"/>
          </p:nvPr>
        </p:nvSpPr>
        <p:spPr/>
        <p:txBody>
          <a:bodyPr/>
          <a:lstStyle/>
          <a:p>
            <a:fld id="{FC6CB15D-7834-4590-98D7-9EFFC39372F4}" type="slidenum">
              <a:rPr lang="en-GB" smtClean="0"/>
              <a:t>17</a:t>
            </a:fld>
            <a:endParaRPr lang="en-GB"/>
          </a:p>
        </p:txBody>
      </p:sp>
    </p:spTree>
    <p:extLst>
      <p:ext uri="{BB962C8B-B14F-4D97-AF65-F5344CB8AC3E}">
        <p14:creationId xmlns:p14="http://schemas.microsoft.com/office/powerpoint/2010/main" val="1549080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20</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13623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08/05/2023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22266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08/05/2023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84836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08/05/2023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12982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08/05/2023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25848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08/05/2023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36527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08/05/2023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20866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08/05/2023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38532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08/05/2023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32243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08/05/2023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41509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08/05/2023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88533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089300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ollections.musee-mccord.qc.ca/en/collection/artifacts/M982X.547.1.15"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www.thebluediamondgallery.com/handwriting/a/agenda.html"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www.slideshare.net/AlesandraBlakeston/leadership-18569737"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diabeteseducation.wikispaces.com/Diabetes+Education+Lesson+Plan+Objectives,Goals,+and+Outcome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pdhpe-explosion.wikispaces.com/Assessment++Info" TargetMode="External"/><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eadershipfreak.blog/2018/10/04/the-self-reflection-sandwich/"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child-boy-mirror-reflection-856132/"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ickyjesus.com/2010/12/seven-ways-to-condition-your-mind/"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youtu.be/yXyr95yfL3M" TargetMode="Externa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psAXMqxwol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everydaylean.info/quotes_marquet_enforceparticipation/" TargetMode="Externa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BMSK6001 Emergent Leadership Skills for the Workplace</a:t>
            </a:r>
          </a:p>
        </p:txBody>
      </p:sp>
      <p:sp>
        <p:nvSpPr>
          <p:cNvPr id="3" name="Subtitle 2"/>
          <p:cNvSpPr>
            <a:spLocks noGrp="1"/>
          </p:cNvSpPr>
          <p:nvPr>
            <p:ph type="subTitle" idx="1"/>
          </p:nvPr>
        </p:nvSpPr>
        <p:spPr/>
        <p:txBody>
          <a:bodyPr/>
          <a:lstStyle/>
          <a:p>
            <a:r>
              <a:rPr lang="en-GB" sz="4800" i="1" dirty="0">
                <a:solidFill>
                  <a:srgbClr val="0000CC"/>
                </a:solidFill>
              </a:rPr>
              <a:t>Evening Session 1</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229600" cy="3917032"/>
          </a:xfrm>
        </p:spPr>
        <p:txBody>
          <a:bodyPr>
            <a:normAutofit/>
          </a:bodyPr>
          <a:lstStyle/>
          <a:p>
            <a:r>
              <a:rPr lang="en-GB" dirty="0"/>
              <a:t>Module Aim and Objectives</a:t>
            </a:r>
          </a:p>
          <a:p>
            <a:r>
              <a:rPr lang="en-GB" dirty="0"/>
              <a:t>The Assignment</a:t>
            </a:r>
          </a:p>
          <a:p>
            <a:r>
              <a:rPr lang="en-GB" dirty="0"/>
              <a:t>The role of the leader</a:t>
            </a:r>
          </a:p>
          <a:p>
            <a:r>
              <a:rPr lang="en-GB" dirty="0"/>
              <a:t>Difference between leadership and management</a:t>
            </a:r>
          </a:p>
          <a:p>
            <a:r>
              <a:rPr lang="en-GB" dirty="0"/>
              <a:t>Bibliography</a:t>
            </a:r>
          </a:p>
          <a:p>
            <a:r>
              <a:rPr lang="en-GB" dirty="0"/>
              <a:t>Research &amp; report</a:t>
            </a:r>
          </a:p>
        </p:txBody>
      </p:sp>
      <p:pic>
        <p:nvPicPr>
          <p:cNvPr id="5" name="Picture 4" descr="A drawing of a person riding a horse&#10;&#10;Description automatically generated with medium confidence">
            <a:extLst>
              <a:ext uri="{FF2B5EF4-FFF2-40B4-BE49-F238E27FC236}">
                <a16:creationId xmlns:a16="http://schemas.microsoft.com/office/drawing/2014/main" id="{6AF0A4B6-D2EC-42FE-9DA3-3D16349447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2080" y="3363792"/>
            <a:ext cx="3851920" cy="2351172"/>
          </a:xfrm>
          <a:prstGeom prst="rect">
            <a:avLst/>
          </a:prstGeom>
        </p:spPr>
      </p:pic>
      <p:pic>
        <p:nvPicPr>
          <p:cNvPr id="9" name="Picture 8" descr="Text, whiteboard&#10;&#10;Description automatically generated">
            <a:extLst>
              <a:ext uri="{FF2B5EF4-FFF2-40B4-BE49-F238E27FC236}">
                <a16:creationId xmlns:a16="http://schemas.microsoft.com/office/drawing/2014/main" id="{9DBD751D-F050-4D05-9A1A-93286A0659A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0"/>
            <a:ext cx="3851920" cy="2567947"/>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EBB6C5A-36CB-7845-AA63-D364D30C2893}"/>
              </a:ext>
            </a:extLst>
          </p:cNvPr>
          <p:cNvSpPr>
            <a:spLocks noGrp="1"/>
          </p:cNvSpPr>
          <p:nvPr>
            <p:ph type="title"/>
          </p:nvPr>
        </p:nvSpPr>
        <p:spPr>
          <a:xfrm>
            <a:off x="457200" y="121214"/>
            <a:ext cx="8229600" cy="1143000"/>
          </a:xfrm>
        </p:spPr>
        <p:txBody>
          <a:bodyPr/>
          <a:lstStyle/>
          <a:p>
            <a:r>
              <a:rPr lang="en-GB" altLang="en-US" dirty="0"/>
              <a:t>Module Aim</a:t>
            </a:r>
          </a:p>
        </p:txBody>
      </p:sp>
      <p:sp>
        <p:nvSpPr>
          <p:cNvPr id="4099" name="Content Placeholder 2">
            <a:extLst>
              <a:ext uri="{FF2B5EF4-FFF2-40B4-BE49-F238E27FC236}">
                <a16:creationId xmlns:a16="http://schemas.microsoft.com/office/drawing/2014/main" id="{DA748D02-CF44-EC43-AEE3-E41566535488}"/>
              </a:ext>
            </a:extLst>
          </p:cNvPr>
          <p:cNvSpPr>
            <a:spLocks noGrp="1"/>
          </p:cNvSpPr>
          <p:nvPr>
            <p:ph idx="1"/>
          </p:nvPr>
        </p:nvSpPr>
        <p:spPr bwMode="auto">
          <a:xfrm>
            <a:off x="296145" y="1556792"/>
            <a:ext cx="6048672" cy="3412975"/>
          </a:xfrm>
        </p:spPr>
        <p:txBody>
          <a:bodyPr wrap="square" numCol="1" anchor="t" anchorCtr="0" compatLnSpc="1">
            <a:prstTxWarp prst="textNoShape">
              <a:avLst/>
            </a:prstTxWarp>
            <a:noAutofit/>
          </a:bodyPr>
          <a:lstStyle/>
          <a:p>
            <a:r>
              <a:rPr lang="en-GB" altLang="en-US" sz="3600" dirty="0">
                <a:solidFill>
                  <a:srgbClr val="0000CC"/>
                </a:solidFill>
              </a:rPr>
              <a:t>To explore the key responsibilities of leadership in the workplace, and the critical importance of the objective analysis of personal strengths and limitations</a:t>
            </a:r>
          </a:p>
        </p:txBody>
      </p:sp>
      <p:pic>
        <p:nvPicPr>
          <p:cNvPr id="6" name="Picture 1">
            <a:extLst>
              <a:ext uri="{FF2B5EF4-FFF2-40B4-BE49-F238E27FC236}">
                <a16:creationId xmlns:a16="http://schemas.microsoft.com/office/drawing/2014/main" id="{46B7CBEA-16B3-4B9B-A9D2-A06373A1C0A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79985" y="3645024"/>
            <a:ext cx="2743378" cy="2054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picture containing indoor&#10;&#10;Description automatically generated">
            <a:extLst>
              <a:ext uri="{FF2B5EF4-FFF2-40B4-BE49-F238E27FC236}">
                <a16:creationId xmlns:a16="http://schemas.microsoft.com/office/drawing/2014/main" id="{933B4063-0F0B-435E-81E0-757A1F54C66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65088" y="1024137"/>
            <a:ext cx="2743377" cy="19827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74104-72C8-A97A-91E7-C3CC320486E6}"/>
              </a:ext>
            </a:extLst>
          </p:cNvPr>
          <p:cNvSpPr>
            <a:spLocks noGrp="1"/>
          </p:cNvSpPr>
          <p:nvPr>
            <p:ph type="title"/>
          </p:nvPr>
        </p:nvSpPr>
        <p:spPr>
          <a:xfrm>
            <a:off x="628650" y="41035"/>
            <a:ext cx="7886700" cy="867686"/>
          </a:xfrm>
        </p:spPr>
        <p:txBody>
          <a:bodyPr/>
          <a:lstStyle/>
          <a:p>
            <a:pPr algn="ctr"/>
            <a:r>
              <a:rPr lang="en-GB" dirty="0"/>
              <a:t>Leadership?</a:t>
            </a:r>
          </a:p>
        </p:txBody>
      </p:sp>
      <p:sp>
        <p:nvSpPr>
          <p:cNvPr id="3" name="Content Placeholder 2">
            <a:extLst>
              <a:ext uri="{FF2B5EF4-FFF2-40B4-BE49-F238E27FC236}">
                <a16:creationId xmlns:a16="http://schemas.microsoft.com/office/drawing/2014/main" id="{E05A6FA0-3D02-A925-0061-F0A37C392EE1}"/>
              </a:ext>
            </a:extLst>
          </p:cNvPr>
          <p:cNvSpPr>
            <a:spLocks noGrp="1"/>
          </p:cNvSpPr>
          <p:nvPr>
            <p:ph idx="1"/>
          </p:nvPr>
        </p:nvSpPr>
        <p:spPr>
          <a:xfrm>
            <a:off x="576479" y="1196752"/>
            <a:ext cx="5671542" cy="3024336"/>
          </a:xfrm>
        </p:spPr>
        <p:txBody>
          <a:bodyPr/>
          <a:lstStyle/>
          <a:p>
            <a:pPr marL="0" indent="0">
              <a:buNone/>
            </a:pPr>
            <a:r>
              <a:rPr lang="en-GB" dirty="0">
                <a:solidFill>
                  <a:srgbClr val="0000CC"/>
                </a:solidFill>
              </a:rPr>
              <a:t>In your groups, capture your thoughts on the following: -</a:t>
            </a:r>
          </a:p>
          <a:p>
            <a:endParaRPr lang="en-GB" dirty="0">
              <a:solidFill>
                <a:srgbClr val="0000CC"/>
              </a:solidFill>
            </a:endParaRPr>
          </a:p>
          <a:p>
            <a:endParaRPr lang="en-GB" dirty="0">
              <a:solidFill>
                <a:srgbClr val="0000CC"/>
              </a:solidFill>
            </a:endParaRPr>
          </a:p>
          <a:p>
            <a:r>
              <a:rPr lang="en-GB" dirty="0">
                <a:solidFill>
                  <a:srgbClr val="0000CC"/>
                </a:solidFill>
              </a:rPr>
              <a:t>What is leadership?</a:t>
            </a:r>
          </a:p>
          <a:p>
            <a:pPr marL="0" indent="0">
              <a:buNone/>
            </a:pPr>
            <a:endParaRPr lang="en-GB" dirty="0">
              <a:solidFill>
                <a:srgbClr val="0000CC"/>
              </a:solidFill>
            </a:endParaRPr>
          </a:p>
          <a:p>
            <a:r>
              <a:rPr lang="en-GB" dirty="0">
                <a:solidFill>
                  <a:srgbClr val="0000CC"/>
                </a:solidFill>
              </a:rPr>
              <a:t>What are the key functions of a leader?</a:t>
            </a:r>
          </a:p>
        </p:txBody>
      </p:sp>
      <p:pic>
        <p:nvPicPr>
          <p:cNvPr id="1026" name="Picture 2" descr="ezgif-com-crop-33">
            <a:extLst>
              <a:ext uri="{FF2B5EF4-FFF2-40B4-BE49-F238E27FC236}">
                <a16:creationId xmlns:a16="http://schemas.microsoft.com/office/drawing/2014/main" id="{F648D1DF-D09D-1C33-5DD8-0A2630FB6D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1751" y="1850292"/>
            <a:ext cx="3412249" cy="21547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A85DFD-9E80-B8B9-2887-ACC9BDEF3FD8}"/>
              </a:ext>
            </a:extLst>
          </p:cNvPr>
          <p:cNvSpPr txBox="1"/>
          <p:nvPr/>
        </p:nvSpPr>
        <p:spPr>
          <a:xfrm>
            <a:off x="4716016" y="4874628"/>
            <a:ext cx="3672408" cy="707886"/>
          </a:xfrm>
          <a:prstGeom prst="rect">
            <a:avLst/>
          </a:prstGeom>
          <a:noFill/>
        </p:spPr>
        <p:txBody>
          <a:bodyPr wrap="square" rtlCol="0">
            <a:spAutoFit/>
          </a:bodyPr>
          <a:lstStyle/>
          <a:p>
            <a:pPr algn="ctr"/>
            <a:r>
              <a:rPr lang="en-GB" sz="2000" b="1" i="1" dirty="0">
                <a:solidFill>
                  <a:srgbClr val="FF0066"/>
                </a:solidFill>
              </a:rPr>
              <a:t>15 mins to discuss and compile your responses</a:t>
            </a:r>
          </a:p>
        </p:txBody>
      </p:sp>
    </p:spTree>
    <p:extLst>
      <p:ext uri="{BB962C8B-B14F-4D97-AF65-F5344CB8AC3E}">
        <p14:creationId xmlns:p14="http://schemas.microsoft.com/office/powerpoint/2010/main" val="372323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AFF8EE-16FB-4B4F-A4DC-3275CAC0AB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15321" y="1124744"/>
            <a:ext cx="1775762" cy="1820156"/>
          </a:xfrm>
          <a:prstGeom prst="rect">
            <a:avLst/>
          </a:prstGeom>
        </p:spPr>
      </p:pic>
      <p:sp>
        <p:nvSpPr>
          <p:cNvPr id="8194" name="Title 1">
            <a:extLst>
              <a:ext uri="{FF2B5EF4-FFF2-40B4-BE49-F238E27FC236}">
                <a16:creationId xmlns:a16="http://schemas.microsoft.com/office/drawing/2014/main" id="{FB687138-4C07-9C4C-91BF-7AA2C19D76E7}"/>
              </a:ext>
            </a:extLst>
          </p:cNvPr>
          <p:cNvSpPr>
            <a:spLocks noGrp="1"/>
          </p:cNvSpPr>
          <p:nvPr>
            <p:ph type="title"/>
          </p:nvPr>
        </p:nvSpPr>
        <p:spPr/>
        <p:txBody>
          <a:bodyPr/>
          <a:lstStyle/>
          <a:p>
            <a:r>
              <a:rPr lang="en-GB" altLang="en-US" dirty="0"/>
              <a:t>Module objectives</a:t>
            </a:r>
          </a:p>
        </p:txBody>
      </p:sp>
      <p:sp>
        <p:nvSpPr>
          <p:cNvPr id="5123" name="Content Placeholder 2">
            <a:extLst>
              <a:ext uri="{FF2B5EF4-FFF2-40B4-BE49-F238E27FC236}">
                <a16:creationId xmlns:a16="http://schemas.microsoft.com/office/drawing/2014/main" id="{C14C2FD4-E6AC-1742-844E-8DB717235BB5}"/>
              </a:ext>
            </a:extLst>
          </p:cNvPr>
          <p:cNvSpPr>
            <a:spLocks noGrp="1"/>
          </p:cNvSpPr>
          <p:nvPr>
            <p:ph idx="1"/>
          </p:nvPr>
        </p:nvSpPr>
        <p:spPr>
          <a:xfrm>
            <a:off x="186242" y="1304763"/>
            <a:ext cx="8229600" cy="4248473"/>
          </a:xfrm>
        </p:spPr>
        <p:txBody>
          <a:bodyPr>
            <a:normAutofit fontScale="92500" lnSpcReduction="20000"/>
          </a:bodyPr>
          <a:lstStyle/>
          <a:p>
            <a:pPr marL="0" fontAlgn="auto">
              <a:spcAft>
                <a:spcPts val="0"/>
              </a:spcAft>
              <a:buFontTx/>
              <a:buNone/>
              <a:defRPr/>
            </a:pPr>
            <a:r>
              <a:rPr lang="en-GB" altLang="en-US" sz="3600" b="1" i="1" dirty="0"/>
              <a:t>Upon the successful completion of this module, the student should be able to demonstrate the ability to</a:t>
            </a:r>
            <a:r>
              <a:rPr lang="en-GB" altLang="en-US" sz="3600" i="1" dirty="0"/>
              <a:t>:</a:t>
            </a:r>
          </a:p>
          <a:p>
            <a:pPr marL="0" indent="0" fontAlgn="auto">
              <a:spcAft>
                <a:spcPts val="0"/>
              </a:spcAft>
              <a:buNone/>
              <a:defRPr/>
            </a:pPr>
            <a:endParaRPr lang="en-GB" altLang="en-US" i="1" dirty="0"/>
          </a:p>
          <a:p>
            <a:pPr fontAlgn="auto">
              <a:spcAft>
                <a:spcPts val="0"/>
              </a:spcAft>
              <a:defRPr/>
            </a:pPr>
            <a:r>
              <a:rPr lang="en-GB" altLang="en-US" dirty="0">
                <a:solidFill>
                  <a:srgbClr val="7030A0"/>
                </a:solidFill>
              </a:rPr>
              <a:t>critically evaluate personal ability to fulfil key responsibilities of the leadership role within the context of established leadership styles; </a:t>
            </a:r>
          </a:p>
          <a:p>
            <a:pPr fontAlgn="auto">
              <a:spcAft>
                <a:spcPts val="0"/>
              </a:spcAft>
              <a:defRPr/>
            </a:pPr>
            <a:r>
              <a:rPr lang="en-GB" altLang="en-US" dirty="0">
                <a:solidFill>
                  <a:srgbClr val="0070C0"/>
                </a:solidFill>
              </a:rPr>
              <a:t>analyse and critically assess strategies for leadership in relation to others;</a:t>
            </a:r>
          </a:p>
          <a:p>
            <a:pPr fontAlgn="auto">
              <a:spcAft>
                <a:spcPts val="0"/>
              </a:spcAft>
              <a:defRPr/>
            </a:pPr>
            <a:r>
              <a:rPr lang="en-GB" altLang="en-US" dirty="0">
                <a:solidFill>
                  <a:srgbClr val="0000CC"/>
                </a:solidFill>
              </a:rPr>
              <a:t>plan for the leadership of change of an appropriate level of complexity within the workplace.</a:t>
            </a:r>
          </a:p>
          <a:p>
            <a:pPr marL="457200" indent="-457200" fontAlgn="auto">
              <a:spcAft>
                <a:spcPts val="0"/>
              </a:spcAft>
              <a:buFont typeface="+mj-lt"/>
              <a:buAutoNum type="arabicPeriod"/>
              <a:defRPr/>
            </a:pPr>
            <a:endParaRPr lang="en-GB" altLang="en-US"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34975" y="963871"/>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128752" y="1603633"/>
            <a:ext cx="4540087" cy="1064775"/>
          </a:xfrm>
        </p:spPr>
        <p:txBody>
          <a:bodyPr>
            <a:noAutofit/>
          </a:bodyPr>
          <a:lstStyle/>
          <a:p>
            <a:pPr>
              <a:lnSpc>
                <a:spcPct val="100000"/>
              </a:lnSpc>
              <a:spcBef>
                <a:spcPts val="0"/>
              </a:spcBef>
            </a:pPr>
            <a:r>
              <a:rPr lang="en-GB" sz="2000" dirty="0">
                <a:solidFill>
                  <a:srgbClr val="0000CC"/>
                </a:solidFill>
              </a:rPr>
              <a:t>Critically assess a recognised leadership model or theory in relation to its ability to impact on individual’s workplace performance</a:t>
            </a:r>
          </a:p>
          <a:p>
            <a:pPr>
              <a:lnSpc>
                <a:spcPct val="100000"/>
              </a:lnSpc>
              <a:spcBef>
                <a:spcPts val="0"/>
              </a:spcBef>
            </a:pPr>
            <a:endParaRPr lang="en-GB" sz="2000" dirty="0">
              <a:solidFill>
                <a:srgbClr val="0000CC"/>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32040" y="96387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751514" y="1772816"/>
            <a:ext cx="4222301" cy="3657064"/>
          </a:xfrm>
        </p:spPr>
        <p:txBody>
          <a:bodyPr>
            <a:normAutofit fontScale="925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8" name="TextBox 7">
            <a:extLst>
              <a:ext uri="{FF2B5EF4-FFF2-40B4-BE49-F238E27FC236}">
                <a16:creationId xmlns:a16="http://schemas.microsoft.com/office/drawing/2014/main" id="{9AFB76E0-CE52-5A8E-5173-568813930119}"/>
              </a:ext>
            </a:extLst>
          </p:cNvPr>
          <p:cNvSpPr txBox="1"/>
          <p:nvPr/>
        </p:nvSpPr>
        <p:spPr>
          <a:xfrm>
            <a:off x="128752" y="4299500"/>
            <a:ext cx="4645024"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Assess your own ability to set direction, motivate, delegate and empower others to bring about a workplace change</a:t>
            </a:r>
          </a:p>
        </p:txBody>
      </p:sp>
      <p:sp>
        <p:nvSpPr>
          <p:cNvPr id="9" name="TextBox 8">
            <a:extLst>
              <a:ext uri="{FF2B5EF4-FFF2-40B4-BE49-F238E27FC236}">
                <a16:creationId xmlns:a16="http://schemas.microsoft.com/office/drawing/2014/main" id="{3FE90FB3-70A6-C101-C620-07270C9802C6}"/>
              </a:ext>
            </a:extLst>
          </p:cNvPr>
          <p:cNvSpPr txBox="1"/>
          <p:nvPr/>
        </p:nvSpPr>
        <p:spPr>
          <a:xfrm>
            <a:off x="7149492" y="338437"/>
            <a:ext cx="1809527" cy="646331"/>
          </a:xfrm>
          <a:prstGeom prst="rect">
            <a:avLst/>
          </a:prstGeom>
          <a:noFill/>
        </p:spPr>
        <p:txBody>
          <a:bodyPr wrap="square" rtlCol="0">
            <a:spAutoFit/>
          </a:bodyPr>
          <a:lstStyle/>
          <a:p>
            <a:r>
              <a:rPr lang="en-GB" b="1" dirty="0">
                <a:solidFill>
                  <a:srgbClr val="FF0000"/>
                </a:solidFill>
              </a:rPr>
              <a:t>23:59 on Sunday, 9</a:t>
            </a:r>
            <a:r>
              <a:rPr lang="en-GB" b="1" baseline="30000" dirty="0">
                <a:solidFill>
                  <a:srgbClr val="FF0000"/>
                </a:solidFill>
              </a:rPr>
              <a:t>th</a:t>
            </a:r>
            <a:r>
              <a:rPr lang="en-GB" b="1" dirty="0">
                <a:solidFill>
                  <a:srgbClr val="FF0000"/>
                </a:solidFill>
              </a:rPr>
              <a:t> July, 2023</a:t>
            </a:r>
          </a:p>
        </p:txBody>
      </p:sp>
      <p:sp>
        <p:nvSpPr>
          <p:cNvPr id="11" name="TextBox 10">
            <a:extLst>
              <a:ext uri="{FF2B5EF4-FFF2-40B4-BE49-F238E27FC236}">
                <a16:creationId xmlns:a16="http://schemas.microsoft.com/office/drawing/2014/main" id="{44DF792E-E059-5673-4EF2-168B62D9E93F}"/>
              </a:ext>
            </a:extLst>
          </p:cNvPr>
          <p:cNvSpPr txBox="1"/>
          <p:nvPr/>
        </p:nvSpPr>
        <p:spPr>
          <a:xfrm>
            <a:off x="128752" y="2929196"/>
            <a:ext cx="4572000" cy="1323439"/>
          </a:xfrm>
          <a:prstGeom prst="rect">
            <a:avLst/>
          </a:prstGeom>
          <a:noFill/>
        </p:spPr>
        <p:txBody>
          <a:bodyPr wrap="square">
            <a:spAutoFit/>
          </a:bodyPr>
          <a:lstStyle/>
          <a:p>
            <a:pPr marL="285750" indent="-285750">
              <a:lnSpc>
                <a:spcPct val="100000"/>
              </a:lnSpc>
              <a:spcBef>
                <a:spcPts val="0"/>
              </a:spcBef>
              <a:buFont typeface="Arial" panose="020B0604020202020204" pitchFamily="34" charset="0"/>
              <a:buChar char="•"/>
            </a:pPr>
            <a:r>
              <a:rPr lang="en-GB" sz="2000" dirty="0">
                <a:solidFill>
                  <a:srgbClr val="0000CC"/>
                </a:solidFill>
              </a:rPr>
              <a:t>Evaluate own ability to use a range of leadership styles, in different situations and with different types of people, to fulfil the leadership role     </a:t>
            </a: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B57A-05C3-B849-AB53-1AEB6E621990}"/>
              </a:ext>
            </a:extLst>
          </p:cNvPr>
          <p:cNvSpPr>
            <a:spLocks noGrp="1"/>
          </p:cNvSpPr>
          <p:nvPr>
            <p:ph type="title"/>
          </p:nvPr>
        </p:nvSpPr>
        <p:spPr/>
        <p:txBody>
          <a:bodyPr/>
          <a:lstStyle/>
          <a:p>
            <a:r>
              <a:rPr lang="en-GB" dirty="0"/>
              <a:t>Assignment Tasks.                              </a:t>
            </a:r>
            <a:r>
              <a:rPr lang="en-GB" sz="1600" dirty="0"/>
              <a:t>(BMSK6001)</a:t>
            </a:r>
            <a:r>
              <a:rPr lang="en-GB" sz="1600" dirty="0">
                <a:effectLst/>
              </a:rPr>
              <a:t> </a:t>
            </a:r>
            <a:endParaRPr lang="en-GB" sz="1600" dirty="0"/>
          </a:p>
        </p:txBody>
      </p:sp>
      <p:sp>
        <p:nvSpPr>
          <p:cNvPr id="3" name="Content Placeholder 2">
            <a:extLst>
              <a:ext uri="{FF2B5EF4-FFF2-40B4-BE49-F238E27FC236}">
                <a16:creationId xmlns:a16="http://schemas.microsoft.com/office/drawing/2014/main" id="{1AF7AD5D-7586-D044-9076-564A9101BB18}"/>
              </a:ext>
            </a:extLst>
          </p:cNvPr>
          <p:cNvSpPr>
            <a:spLocks noGrp="1"/>
          </p:cNvSpPr>
          <p:nvPr>
            <p:ph idx="1"/>
          </p:nvPr>
        </p:nvSpPr>
        <p:spPr>
          <a:xfrm>
            <a:off x="179512" y="1470484"/>
            <a:ext cx="8874001" cy="3917032"/>
          </a:xfrm>
        </p:spPr>
        <p:txBody>
          <a:bodyPr>
            <a:noAutofit/>
          </a:bodyPr>
          <a:lstStyle/>
          <a:p>
            <a:r>
              <a:rPr lang="en-GB" dirty="0">
                <a:solidFill>
                  <a:srgbClr val="0000CC"/>
                </a:solidFill>
              </a:rPr>
              <a:t>Critically assess a recognised leadership model or theory in relation to its ability to impact on individual’s workplace performance     </a:t>
            </a:r>
            <a:endParaRPr lang="en-GB" b="1" dirty="0">
              <a:solidFill>
                <a:srgbClr val="0000CC"/>
              </a:solidFill>
            </a:endParaRPr>
          </a:p>
          <a:p>
            <a:r>
              <a:rPr lang="en-GB" sz="2800" dirty="0">
                <a:solidFill>
                  <a:srgbClr val="0000CC"/>
                </a:solidFill>
              </a:rPr>
              <a:t>Evaluate own ability to use a range of leadership styles, in different situations and with different types of people, to fulfil the leadership role                 </a:t>
            </a:r>
          </a:p>
          <a:p>
            <a:r>
              <a:rPr lang="en-GB" sz="2800" dirty="0">
                <a:solidFill>
                  <a:srgbClr val="0000CC"/>
                </a:solidFill>
              </a:rPr>
              <a:t>Assess your own ability to set direction, motivate, delegate and empower others to bring about a workplace change</a:t>
            </a:r>
          </a:p>
        </p:txBody>
      </p:sp>
      <p:pic>
        <p:nvPicPr>
          <p:cNvPr id="6" name="Picture 5">
            <a:extLst>
              <a:ext uri="{FF2B5EF4-FFF2-40B4-BE49-F238E27FC236}">
                <a16:creationId xmlns:a16="http://schemas.microsoft.com/office/drawing/2014/main" id="{2BFEC99D-F596-44A7-A14A-F56F739D3E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64088" y="-77761"/>
            <a:ext cx="1691680" cy="1542565"/>
          </a:xfrm>
          <a:prstGeom prst="rect">
            <a:avLst/>
          </a:prstGeom>
        </p:spPr>
      </p:pic>
    </p:spTree>
    <p:extLst>
      <p:ext uri="{BB962C8B-B14F-4D97-AF65-F5344CB8AC3E}">
        <p14:creationId xmlns:p14="http://schemas.microsoft.com/office/powerpoint/2010/main" val="378943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6E1638-67E5-3E11-DCB3-9BCB91E41BFD}"/>
              </a:ext>
            </a:extLst>
          </p:cNvPr>
          <p:cNvPicPr>
            <a:picLocks noChangeAspect="1"/>
          </p:cNvPicPr>
          <p:nvPr/>
        </p:nvPicPr>
        <p:blipFill>
          <a:blip r:embed="rId2"/>
          <a:stretch>
            <a:fillRect/>
          </a:stretch>
        </p:blipFill>
        <p:spPr>
          <a:xfrm>
            <a:off x="6249538" y="24487"/>
            <a:ext cx="2918616" cy="1892345"/>
          </a:xfrm>
          <a:prstGeom prst="rect">
            <a:avLst/>
          </a:prstGeom>
        </p:spPr>
      </p:pic>
      <p:sp>
        <p:nvSpPr>
          <p:cNvPr id="2" name="Title 1">
            <a:extLst>
              <a:ext uri="{FF2B5EF4-FFF2-40B4-BE49-F238E27FC236}">
                <a16:creationId xmlns:a16="http://schemas.microsoft.com/office/drawing/2014/main" id="{A647B9EE-E958-CFD3-0464-EDA219AEE64A}"/>
              </a:ext>
            </a:extLst>
          </p:cNvPr>
          <p:cNvSpPr>
            <a:spLocks noGrp="1"/>
          </p:cNvSpPr>
          <p:nvPr>
            <p:ph type="title"/>
          </p:nvPr>
        </p:nvSpPr>
        <p:spPr>
          <a:xfrm>
            <a:off x="433014" y="24487"/>
            <a:ext cx="5383510" cy="759619"/>
          </a:xfrm>
        </p:spPr>
        <p:txBody>
          <a:bodyPr/>
          <a:lstStyle/>
          <a:p>
            <a:pPr algn="ctr"/>
            <a:r>
              <a:rPr lang="en-GB" dirty="0"/>
              <a:t>BMSK6001 – Task 1</a:t>
            </a:r>
          </a:p>
        </p:txBody>
      </p:sp>
      <p:sp>
        <p:nvSpPr>
          <p:cNvPr id="3" name="Content Placeholder 2">
            <a:extLst>
              <a:ext uri="{FF2B5EF4-FFF2-40B4-BE49-F238E27FC236}">
                <a16:creationId xmlns:a16="http://schemas.microsoft.com/office/drawing/2014/main" id="{2F0489B9-DCDF-A483-BEAE-EFE9F6315066}"/>
              </a:ext>
            </a:extLst>
          </p:cNvPr>
          <p:cNvSpPr>
            <a:spLocks noGrp="1"/>
          </p:cNvSpPr>
          <p:nvPr>
            <p:ph idx="1"/>
          </p:nvPr>
        </p:nvSpPr>
        <p:spPr>
          <a:xfrm>
            <a:off x="0" y="2132856"/>
            <a:ext cx="9144000" cy="3540931"/>
          </a:xfrm>
        </p:spPr>
        <p:txBody>
          <a:bodyPr/>
          <a:lstStyle/>
          <a:p>
            <a:r>
              <a:rPr lang="en-GB" sz="2800" dirty="0">
                <a:solidFill>
                  <a:srgbClr val="7030A0"/>
                </a:solidFill>
                <a:effectLst/>
                <a:latin typeface="Arial" panose="020B0604020202020204" pitchFamily="34" charset="0"/>
                <a:ea typeface="Times New Roman" panose="02020603050405020304" pitchFamily="18" charset="0"/>
              </a:rPr>
              <a:t>Be sure to focus upon its ability to impact an individual’s workplace performance.  This will inevitably require you to compare and contrast your chosen theory with other, recognised leadership models or theories, </a:t>
            </a:r>
            <a:r>
              <a:rPr lang="en-GB" sz="2800" i="1" dirty="0">
                <a:solidFill>
                  <a:srgbClr val="7030A0"/>
                </a:solidFill>
                <a:effectLst/>
                <a:latin typeface="Arial" panose="020B0604020202020204" pitchFamily="34" charset="0"/>
                <a:ea typeface="Times New Roman" panose="02020603050405020304" pitchFamily="18" charset="0"/>
              </a:rPr>
              <a:t>as well as reflecting critically on your workplace experiences</a:t>
            </a:r>
            <a:r>
              <a:rPr lang="en-GB" sz="2800" dirty="0">
                <a:solidFill>
                  <a:srgbClr val="7030A0"/>
                </a:solidFill>
                <a:effectLst/>
                <a:latin typeface="Arial" panose="020B0604020202020204" pitchFamily="34" charset="0"/>
                <a:ea typeface="Times New Roman" panose="02020603050405020304" pitchFamily="18" charset="0"/>
              </a:rPr>
              <a:t>.  </a:t>
            </a:r>
          </a:p>
          <a:p>
            <a:r>
              <a:rPr lang="en-GB" sz="2800" dirty="0">
                <a:solidFill>
                  <a:srgbClr val="7030A0"/>
                </a:solidFill>
                <a:effectLst/>
                <a:latin typeface="Arial" panose="020B0604020202020204" pitchFamily="34" charset="0"/>
                <a:ea typeface="Times New Roman" panose="02020603050405020304" pitchFamily="18" charset="0"/>
              </a:rPr>
              <a:t>It would enhance your report to also introduce other case-study observations and academic commentary.</a:t>
            </a:r>
            <a:endParaRPr lang="en-GB" sz="2800" dirty="0">
              <a:solidFill>
                <a:srgbClr val="7030A0"/>
              </a:solidFill>
              <a:effectLst/>
              <a:latin typeface="Times New Roman" panose="02020603050405020304" pitchFamily="18" charset="0"/>
              <a:ea typeface="Times New Roman" panose="02020603050405020304" pitchFamily="18" charset="0"/>
            </a:endParaRPr>
          </a:p>
          <a:p>
            <a:endParaRPr lang="en-GB" dirty="0">
              <a:solidFill>
                <a:srgbClr val="7030A0"/>
              </a:solidFill>
            </a:endParaRPr>
          </a:p>
        </p:txBody>
      </p:sp>
      <p:sp>
        <p:nvSpPr>
          <p:cNvPr id="8" name="TextBox 7">
            <a:extLst>
              <a:ext uri="{FF2B5EF4-FFF2-40B4-BE49-F238E27FC236}">
                <a16:creationId xmlns:a16="http://schemas.microsoft.com/office/drawing/2014/main" id="{F157A6D1-A878-044E-E4A1-5A6BDF57FFEF}"/>
              </a:ext>
            </a:extLst>
          </p:cNvPr>
          <p:cNvSpPr txBox="1"/>
          <p:nvPr/>
        </p:nvSpPr>
        <p:spPr>
          <a:xfrm>
            <a:off x="292802" y="639849"/>
            <a:ext cx="5940152" cy="1384995"/>
          </a:xfrm>
          <a:prstGeom prst="rect">
            <a:avLst/>
          </a:prstGeom>
          <a:noFill/>
        </p:spPr>
        <p:txBody>
          <a:bodyPr wrap="square" rtlCol="0">
            <a:spAutoFit/>
          </a:bodyPr>
          <a:lstStyle/>
          <a:p>
            <a:r>
              <a:rPr lang="en-GB" sz="2800" dirty="0">
                <a:solidFill>
                  <a:srgbClr val="7030A0"/>
                </a:solidFill>
                <a:effectLst/>
                <a:latin typeface="Arial" panose="020B0604020202020204" pitchFamily="34" charset="0"/>
                <a:ea typeface="Times New Roman" panose="02020603050405020304" pitchFamily="18" charset="0"/>
              </a:rPr>
              <a:t>Look to critically assess a recognised leadership model or theory.  </a:t>
            </a:r>
          </a:p>
        </p:txBody>
      </p:sp>
    </p:spTree>
    <p:extLst>
      <p:ext uri="{BB962C8B-B14F-4D97-AF65-F5344CB8AC3E}">
        <p14:creationId xmlns:p14="http://schemas.microsoft.com/office/powerpoint/2010/main" val="3755719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840B-EF52-6465-9F75-C8AD2AC0D0C0}"/>
              </a:ext>
            </a:extLst>
          </p:cNvPr>
          <p:cNvSpPr>
            <a:spLocks noGrp="1"/>
          </p:cNvSpPr>
          <p:nvPr>
            <p:ph type="title"/>
          </p:nvPr>
        </p:nvSpPr>
        <p:spPr>
          <a:xfrm>
            <a:off x="633770" y="34274"/>
            <a:ext cx="7886700" cy="687611"/>
          </a:xfrm>
        </p:spPr>
        <p:txBody>
          <a:bodyPr/>
          <a:lstStyle/>
          <a:p>
            <a:pPr algn="ctr"/>
            <a:r>
              <a:rPr lang="en-GB" dirty="0"/>
              <a:t>BMSK6001 – Task 2</a:t>
            </a:r>
          </a:p>
        </p:txBody>
      </p:sp>
      <p:sp>
        <p:nvSpPr>
          <p:cNvPr id="3" name="Content Placeholder 2">
            <a:extLst>
              <a:ext uri="{FF2B5EF4-FFF2-40B4-BE49-F238E27FC236}">
                <a16:creationId xmlns:a16="http://schemas.microsoft.com/office/drawing/2014/main" id="{4050E3A9-221B-8415-6DD9-3B408B5AFCA6}"/>
              </a:ext>
            </a:extLst>
          </p:cNvPr>
          <p:cNvSpPr>
            <a:spLocks noGrp="1"/>
          </p:cNvSpPr>
          <p:nvPr>
            <p:ph idx="1"/>
          </p:nvPr>
        </p:nvSpPr>
        <p:spPr>
          <a:xfrm>
            <a:off x="179512" y="716205"/>
            <a:ext cx="5954454" cy="3427195"/>
          </a:xfrm>
        </p:spPr>
        <p:txBody>
          <a:bodyPr/>
          <a:lstStyle/>
          <a:p>
            <a:pPr marL="228600"/>
            <a:r>
              <a:rPr lang="en-GB" dirty="0">
                <a:solidFill>
                  <a:srgbClr val="0000CC"/>
                </a:solidFill>
                <a:effectLst/>
                <a:latin typeface="Arial" panose="020B0604020202020204" pitchFamily="34" charset="0"/>
                <a:ea typeface="Times New Roman" panose="02020603050405020304" pitchFamily="18" charset="0"/>
              </a:rPr>
              <a:t>Look to provide an evaluation of your own leadership styles in different situations, with different people.  </a:t>
            </a:r>
          </a:p>
          <a:p>
            <a:pPr marL="228600"/>
            <a:r>
              <a:rPr lang="en-GB" dirty="0">
                <a:solidFill>
                  <a:srgbClr val="0000CC"/>
                </a:solidFill>
                <a:effectLst/>
                <a:latin typeface="Arial" panose="020B0604020202020204" pitchFamily="34" charset="0"/>
                <a:ea typeface="Times New Roman" panose="02020603050405020304" pitchFamily="18" charset="0"/>
              </a:rPr>
              <a:t>You can do so through the use of two objective assessments which indicate your own leadership styles.  </a:t>
            </a:r>
          </a:p>
          <a:p>
            <a:pPr marL="228600"/>
            <a:r>
              <a:rPr lang="en-GB" dirty="0">
                <a:solidFill>
                  <a:srgbClr val="0000CC"/>
                </a:solidFill>
                <a:effectLst/>
                <a:latin typeface="Arial" panose="020B0604020202020204" pitchFamily="34" charset="0"/>
                <a:ea typeface="Times New Roman" panose="02020603050405020304" pitchFamily="18" charset="0"/>
              </a:rPr>
              <a:t>For this activity you will need to complete two self-assessment questionnaires and analyse and </a:t>
            </a:r>
            <a:r>
              <a:rPr lang="en-GB" i="1" dirty="0">
                <a:solidFill>
                  <a:srgbClr val="0000CC"/>
                </a:solidFill>
                <a:effectLst/>
                <a:latin typeface="Arial" panose="020B0604020202020204" pitchFamily="34" charset="0"/>
                <a:ea typeface="Times New Roman" panose="02020603050405020304" pitchFamily="18" charset="0"/>
              </a:rPr>
              <a:t>reflect </a:t>
            </a:r>
            <a:r>
              <a:rPr lang="en-GB" dirty="0">
                <a:solidFill>
                  <a:srgbClr val="0000CC"/>
                </a:solidFill>
                <a:effectLst/>
                <a:latin typeface="Arial" panose="020B0604020202020204" pitchFamily="34" charset="0"/>
                <a:ea typeface="Times New Roman" panose="02020603050405020304" pitchFamily="18" charset="0"/>
              </a:rPr>
              <a:t>upon the results.  </a:t>
            </a:r>
            <a:endParaRPr lang="en-GB" dirty="0">
              <a:solidFill>
                <a:srgbClr val="0000CC"/>
              </a:solidFill>
              <a:effectLst/>
              <a:latin typeface="Times New Roman" panose="02020603050405020304" pitchFamily="18" charset="0"/>
              <a:ea typeface="Times New Roman" panose="02020603050405020304" pitchFamily="18" charset="0"/>
            </a:endParaRPr>
          </a:p>
        </p:txBody>
      </p:sp>
      <p:pic>
        <p:nvPicPr>
          <p:cNvPr id="5" name="Picture 4" descr="A person standing on a rock&#10;&#10;Description automatically generated with medium confidence">
            <a:extLst>
              <a:ext uri="{FF2B5EF4-FFF2-40B4-BE49-F238E27FC236}">
                <a16:creationId xmlns:a16="http://schemas.microsoft.com/office/drawing/2014/main" id="{7FA460ED-F5C2-F073-FB93-616E7AFD07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50707" y="3429000"/>
            <a:ext cx="3390291" cy="2329458"/>
          </a:xfrm>
          <a:prstGeom prst="rect">
            <a:avLst/>
          </a:prstGeom>
        </p:spPr>
      </p:pic>
    </p:spTree>
    <p:extLst>
      <p:ext uri="{BB962C8B-B14F-4D97-AF65-F5344CB8AC3E}">
        <p14:creationId xmlns:p14="http://schemas.microsoft.com/office/powerpoint/2010/main" val="518575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07407-0499-2F4B-747E-32DF462E1D40}"/>
              </a:ext>
            </a:extLst>
          </p:cNvPr>
          <p:cNvSpPr>
            <a:spLocks noGrp="1"/>
          </p:cNvSpPr>
          <p:nvPr>
            <p:ph type="title"/>
          </p:nvPr>
        </p:nvSpPr>
        <p:spPr>
          <a:xfrm>
            <a:off x="1702674" y="116632"/>
            <a:ext cx="5738651" cy="658558"/>
          </a:xfrm>
        </p:spPr>
        <p:txBody>
          <a:bodyPr/>
          <a:lstStyle/>
          <a:p>
            <a:pPr algn="ctr"/>
            <a:r>
              <a:rPr lang="en-GB" dirty="0"/>
              <a:t>BMSK6001 – Task 2</a:t>
            </a:r>
          </a:p>
        </p:txBody>
      </p:sp>
      <p:sp>
        <p:nvSpPr>
          <p:cNvPr id="3" name="Content Placeholder 2">
            <a:extLst>
              <a:ext uri="{FF2B5EF4-FFF2-40B4-BE49-F238E27FC236}">
                <a16:creationId xmlns:a16="http://schemas.microsoft.com/office/drawing/2014/main" id="{00B54E9A-7420-A16D-8362-402F1C245F16}"/>
              </a:ext>
            </a:extLst>
          </p:cNvPr>
          <p:cNvSpPr>
            <a:spLocks noGrp="1"/>
          </p:cNvSpPr>
          <p:nvPr>
            <p:ph idx="1"/>
          </p:nvPr>
        </p:nvSpPr>
        <p:spPr>
          <a:xfrm>
            <a:off x="107504" y="1154452"/>
            <a:ext cx="8136904" cy="4104456"/>
          </a:xfrm>
        </p:spPr>
        <p:txBody>
          <a:bodyPr/>
          <a:lstStyle/>
          <a:p>
            <a:pPr marL="0" indent="0">
              <a:buNone/>
            </a:pPr>
            <a:r>
              <a:rPr lang="en-GB" sz="2800" dirty="0">
                <a:solidFill>
                  <a:srgbClr val="0000CC"/>
                </a:solidFill>
                <a:effectLst/>
                <a:latin typeface="Arial" panose="020B0604020202020204" pitchFamily="34" charset="0"/>
                <a:ea typeface="Times New Roman" panose="02020603050405020304" pitchFamily="18" charset="0"/>
              </a:rPr>
              <a:t>Do the self-assessment questionnaires </a:t>
            </a:r>
          </a:p>
          <a:p>
            <a:pPr marL="0" indent="0">
              <a:buNone/>
            </a:pPr>
            <a:endParaRPr lang="en-GB" sz="2800" dirty="0">
              <a:solidFill>
                <a:srgbClr val="0000CC"/>
              </a:solidFill>
              <a:effectLst/>
              <a:latin typeface="Arial" panose="020B0604020202020204" pitchFamily="34" charset="0"/>
              <a:ea typeface="Times New Roman" panose="02020603050405020304" pitchFamily="18" charset="0"/>
            </a:endParaRPr>
          </a:p>
          <a:p>
            <a:r>
              <a:rPr lang="en-GB" sz="2400" dirty="0">
                <a:solidFill>
                  <a:srgbClr val="0000CC"/>
                </a:solidFill>
                <a:effectLst/>
                <a:latin typeface="Arial" panose="020B0604020202020204" pitchFamily="34" charset="0"/>
                <a:ea typeface="Times New Roman" panose="02020603050405020304" pitchFamily="18" charset="0"/>
              </a:rPr>
              <a:t>Present </a:t>
            </a:r>
            <a:r>
              <a:rPr lang="en-GB" sz="2400" i="1" dirty="0">
                <a:solidFill>
                  <a:srgbClr val="0000CC"/>
                </a:solidFill>
                <a:effectLst/>
                <a:latin typeface="Arial" panose="020B0604020202020204" pitchFamily="34" charset="0"/>
                <a:ea typeface="Times New Roman" panose="02020603050405020304" pitchFamily="18" charset="0"/>
              </a:rPr>
              <a:t>an accurate reflection </a:t>
            </a:r>
            <a:r>
              <a:rPr lang="en-GB" sz="2400" dirty="0">
                <a:solidFill>
                  <a:srgbClr val="0000CC"/>
                </a:solidFill>
                <a:effectLst/>
                <a:latin typeface="Arial" panose="020B0604020202020204" pitchFamily="34" charset="0"/>
                <a:ea typeface="Times New Roman" panose="02020603050405020304" pitchFamily="18" charset="0"/>
              </a:rPr>
              <a:t>of your actual leadership styles in different situations – </a:t>
            </a:r>
            <a:r>
              <a:rPr lang="en-GB" sz="2400" i="1" dirty="0">
                <a:solidFill>
                  <a:srgbClr val="0000CC"/>
                </a:solidFill>
                <a:effectLst/>
                <a:latin typeface="Arial" panose="020B0604020202020204" pitchFamily="34" charset="0"/>
                <a:ea typeface="Times New Roman" panose="02020603050405020304" pitchFamily="18" charset="0"/>
              </a:rPr>
              <a:t>think about real situations in the workplace and how you have behaved</a:t>
            </a:r>
            <a:r>
              <a:rPr lang="en-GB" sz="2400" dirty="0">
                <a:solidFill>
                  <a:srgbClr val="0000CC"/>
                </a:solidFill>
                <a:effectLst/>
                <a:latin typeface="Arial" panose="020B0604020202020204" pitchFamily="34" charset="0"/>
                <a:ea typeface="Times New Roman" panose="02020603050405020304" pitchFamily="18" charset="0"/>
              </a:rPr>
              <a:t>.  </a:t>
            </a:r>
          </a:p>
          <a:p>
            <a:r>
              <a:rPr lang="en-GB" sz="2400" dirty="0">
                <a:solidFill>
                  <a:srgbClr val="0000CC"/>
                </a:solidFill>
                <a:effectLst/>
                <a:latin typeface="Arial" panose="020B0604020202020204" pitchFamily="34" charset="0"/>
                <a:ea typeface="Times New Roman" panose="02020603050405020304" pitchFamily="18" charset="0"/>
              </a:rPr>
              <a:t>What does your experience tell you about yourself?  </a:t>
            </a:r>
          </a:p>
          <a:p>
            <a:r>
              <a:rPr lang="en-GB" sz="2400" dirty="0">
                <a:solidFill>
                  <a:srgbClr val="0000CC"/>
                </a:solidFill>
                <a:effectLst/>
                <a:latin typeface="Arial" panose="020B0604020202020204" pitchFamily="34" charset="0"/>
                <a:ea typeface="Times New Roman" panose="02020603050405020304" pitchFamily="18" charset="0"/>
              </a:rPr>
              <a:t>Compare and contrast with </a:t>
            </a:r>
            <a:r>
              <a:rPr lang="en-GB" sz="2400" i="1" dirty="0">
                <a:solidFill>
                  <a:srgbClr val="0000CC"/>
                </a:solidFill>
                <a:effectLst/>
                <a:latin typeface="Arial" panose="020B0604020202020204" pitchFamily="34" charset="0"/>
                <a:ea typeface="Times New Roman" panose="02020603050405020304" pitchFamily="18" charset="0"/>
              </a:rPr>
              <a:t>your questionnaire results</a:t>
            </a:r>
            <a:r>
              <a:rPr lang="en-GB" sz="2400" dirty="0">
                <a:solidFill>
                  <a:srgbClr val="0000CC"/>
                </a:solidFill>
                <a:effectLst/>
                <a:latin typeface="Arial" panose="020B0604020202020204" pitchFamily="34" charset="0"/>
                <a:ea typeface="Times New Roman" panose="02020603050405020304" pitchFamily="18" charset="0"/>
              </a:rPr>
              <a:t>.  </a:t>
            </a:r>
          </a:p>
          <a:p>
            <a:r>
              <a:rPr lang="en-GB" sz="2400" dirty="0">
                <a:solidFill>
                  <a:srgbClr val="0000CC"/>
                </a:solidFill>
                <a:effectLst/>
                <a:latin typeface="Arial" panose="020B0604020202020204" pitchFamily="34" charset="0"/>
                <a:ea typeface="Times New Roman" panose="02020603050405020304" pitchFamily="18" charset="0"/>
              </a:rPr>
              <a:t>Draw reasoned conclusions based upon the evidence.  </a:t>
            </a:r>
          </a:p>
          <a:p>
            <a:r>
              <a:rPr lang="en-GB" sz="2400" dirty="0">
                <a:solidFill>
                  <a:srgbClr val="0000CC"/>
                </a:solidFill>
                <a:effectLst/>
                <a:latin typeface="Arial" panose="020B0604020202020204" pitchFamily="34" charset="0"/>
                <a:ea typeface="Times New Roman" panose="02020603050405020304" pitchFamily="18" charset="0"/>
              </a:rPr>
              <a:t>Within your analysis of your own leadership style in the workplace look to provide linkage to the theorists you might have drawn upon.</a:t>
            </a:r>
            <a:endParaRPr lang="en-GB" sz="2400" dirty="0">
              <a:solidFill>
                <a:srgbClr val="0000CC"/>
              </a:solidFill>
              <a:effectLst/>
              <a:latin typeface="Times New Roman" panose="02020603050405020304" pitchFamily="18" charset="0"/>
              <a:ea typeface="Times New Roman" panose="02020603050405020304" pitchFamily="18" charset="0"/>
            </a:endParaRPr>
          </a:p>
          <a:p>
            <a:endParaRPr lang="en-GB" dirty="0">
              <a:solidFill>
                <a:srgbClr val="0000CC"/>
              </a:solidFill>
            </a:endParaRPr>
          </a:p>
        </p:txBody>
      </p:sp>
      <p:pic>
        <p:nvPicPr>
          <p:cNvPr id="5" name="Picture 4" descr="A picture containing person, human face, clothing, baby&#10;&#10;Description automatically generated">
            <a:extLst>
              <a:ext uri="{FF2B5EF4-FFF2-40B4-BE49-F238E27FC236}">
                <a16:creationId xmlns:a16="http://schemas.microsoft.com/office/drawing/2014/main" id="{D2345E0B-3F4E-EB13-10AA-BD1DF89A22E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0"/>
            <a:ext cx="1979711" cy="2159561"/>
          </a:xfrm>
          <a:prstGeom prst="rect">
            <a:avLst/>
          </a:prstGeom>
        </p:spPr>
      </p:pic>
    </p:spTree>
    <p:extLst>
      <p:ext uri="{BB962C8B-B14F-4D97-AF65-F5344CB8AC3E}">
        <p14:creationId xmlns:p14="http://schemas.microsoft.com/office/powerpoint/2010/main" val="96004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25DE5-1000-8D76-FCFE-7DD57E2771FC}"/>
              </a:ext>
            </a:extLst>
          </p:cNvPr>
          <p:cNvSpPr>
            <a:spLocks noGrp="1"/>
          </p:cNvSpPr>
          <p:nvPr>
            <p:ph type="title"/>
          </p:nvPr>
        </p:nvSpPr>
        <p:spPr>
          <a:xfrm>
            <a:off x="628650" y="18256"/>
            <a:ext cx="7886700" cy="662782"/>
          </a:xfrm>
        </p:spPr>
        <p:txBody>
          <a:bodyPr/>
          <a:lstStyle/>
          <a:p>
            <a:pPr algn="ctr"/>
            <a:r>
              <a:rPr lang="en-GB" dirty="0"/>
              <a:t>BMSK6001 – Task 3</a:t>
            </a:r>
          </a:p>
        </p:txBody>
      </p:sp>
      <p:sp>
        <p:nvSpPr>
          <p:cNvPr id="3" name="Content Placeholder 2">
            <a:extLst>
              <a:ext uri="{FF2B5EF4-FFF2-40B4-BE49-F238E27FC236}">
                <a16:creationId xmlns:a16="http://schemas.microsoft.com/office/drawing/2014/main" id="{1887DB53-98A8-E878-E3AA-71F933448C09}"/>
              </a:ext>
            </a:extLst>
          </p:cNvPr>
          <p:cNvSpPr>
            <a:spLocks noGrp="1"/>
          </p:cNvSpPr>
          <p:nvPr>
            <p:ph idx="1"/>
          </p:nvPr>
        </p:nvSpPr>
        <p:spPr>
          <a:xfrm>
            <a:off x="1115616" y="768712"/>
            <a:ext cx="7886700" cy="3456384"/>
          </a:xfrm>
        </p:spPr>
        <p:txBody>
          <a:bodyPr/>
          <a:lstStyle/>
          <a:p>
            <a:r>
              <a:rPr lang="en-GB" sz="2800" dirty="0">
                <a:effectLst/>
                <a:latin typeface="Arial" panose="020B0604020202020204" pitchFamily="34" charset="0"/>
                <a:ea typeface="Times New Roman" panose="02020603050405020304" pitchFamily="18" charset="0"/>
              </a:rPr>
              <a:t>Look to draw upon two theorists to assess and demonstrate your ability to set direction, motivate, delegate and empower others to bring about workplace change.  </a:t>
            </a:r>
          </a:p>
          <a:p>
            <a:r>
              <a:rPr lang="en-GB" sz="2800" dirty="0">
                <a:effectLst/>
                <a:latin typeface="Arial" panose="020B0604020202020204" pitchFamily="34" charset="0"/>
                <a:ea typeface="Times New Roman" panose="02020603050405020304" pitchFamily="18" charset="0"/>
              </a:rPr>
              <a:t>Seek to link the theorists you draw upon to your workplace example.  You might wish to gain feedback from a manager, peers, colleagues, etc., to add to this assessment.</a:t>
            </a:r>
            <a:endParaRPr lang="en-GB" sz="2800" dirty="0">
              <a:effectLst/>
              <a:latin typeface="Times New Roman" panose="02020603050405020304" pitchFamily="18" charset="0"/>
              <a:ea typeface="Times New Roman" panose="02020603050405020304" pitchFamily="18" charset="0"/>
            </a:endParaRPr>
          </a:p>
          <a:p>
            <a:endParaRPr lang="en-GB" dirty="0"/>
          </a:p>
        </p:txBody>
      </p:sp>
      <p:pic>
        <p:nvPicPr>
          <p:cNvPr id="6" name="Picture 5">
            <a:extLst>
              <a:ext uri="{FF2B5EF4-FFF2-40B4-BE49-F238E27FC236}">
                <a16:creationId xmlns:a16="http://schemas.microsoft.com/office/drawing/2014/main" id="{DAD9CB68-3F34-425C-A603-FB4ADF56807F}"/>
              </a:ext>
            </a:extLst>
          </p:cNvPr>
          <p:cNvPicPr>
            <a:picLocks noChangeAspect="1"/>
          </p:cNvPicPr>
          <p:nvPr/>
        </p:nvPicPr>
        <p:blipFill>
          <a:blip r:embed="rId2"/>
          <a:stretch>
            <a:fillRect/>
          </a:stretch>
        </p:blipFill>
        <p:spPr>
          <a:xfrm>
            <a:off x="6963666" y="4221088"/>
            <a:ext cx="2180334" cy="1506276"/>
          </a:xfrm>
          <a:prstGeom prst="rect">
            <a:avLst/>
          </a:prstGeom>
        </p:spPr>
      </p:pic>
      <p:pic>
        <p:nvPicPr>
          <p:cNvPr id="8" name="Picture 7">
            <a:extLst>
              <a:ext uri="{FF2B5EF4-FFF2-40B4-BE49-F238E27FC236}">
                <a16:creationId xmlns:a16="http://schemas.microsoft.com/office/drawing/2014/main" id="{37535220-CED4-4AB1-E9ED-112DCAA93811}"/>
              </a:ext>
            </a:extLst>
          </p:cNvPr>
          <p:cNvPicPr>
            <a:picLocks noChangeAspect="1"/>
          </p:cNvPicPr>
          <p:nvPr/>
        </p:nvPicPr>
        <p:blipFill>
          <a:blip r:embed="rId3"/>
          <a:stretch>
            <a:fillRect/>
          </a:stretch>
        </p:blipFill>
        <p:spPr>
          <a:xfrm>
            <a:off x="0" y="4221086"/>
            <a:ext cx="2660561" cy="1506277"/>
          </a:xfrm>
          <a:prstGeom prst="rect">
            <a:avLst/>
          </a:prstGeom>
        </p:spPr>
      </p:pic>
      <p:pic>
        <p:nvPicPr>
          <p:cNvPr id="10" name="Picture 9">
            <a:extLst>
              <a:ext uri="{FF2B5EF4-FFF2-40B4-BE49-F238E27FC236}">
                <a16:creationId xmlns:a16="http://schemas.microsoft.com/office/drawing/2014/main" id="{379B8173-DA68-1301-A258-054D3F315C7A}"/>
              </a:ext>
            </a:extLst>
          </p:cNvPr>
          <p:cNvPicPr>
            <a:picLocks noChangeAspect="1"/>
          </p:cNvPicPr>
          <p:nvPr/>
        </p:nvPicPr>
        <p:blipFill>
          <a:blip r:embed="rId4"/>
          <a:stretch>
            <a:fillRect/>
          </a:stretch>
        </p:blipFill>
        <p:spPr>
          <a:xfrm>
            <a:off x="3719060" y="4186362"/>
            <a:ext cx="2737226" cy="1528204"/>
          </a:xfrm>
          <a:prstGeom prst="rect">
            <a:avLst/>
          </a:prstGeom>
        </p:spPr>
      </p:pic>
    </p:spTree>
    <p:extLst>
      <p:ext uri="{BB962C8B-B14F-4D97-AF65-F5344CB8AC3E}">
        <p14:creationId xmlns:p14="http://schemas.microsoft.com/office/powerpoint/2010/main" val="3438597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26FE9-C47D-C248-820F-AF3BC32E0F1E}"/>
              </a:ext>
            </a:extLst>
          </p:cNvPr>
          <p:cNvSpPr>
            <a:spLocks noGrp="1"/>
          </p:cNvSpPr>
          <p:nvPr>
            <p:ph type="title"/>
          </p:nvPr>
        </p:nvSpPr>
        <p:spPr>
          <a:xfrm>
            <a:off x="3203848" y="1194637"/>
            <a:ext cx="5517182" cy="938219"/>
          </a:xfrm>
        </p:spPr>
        <p:txBody>
          <a:bodyPr/>
          <a:lstStyle/>
          <a:p>
            <a:r>
              <a:rPr lang="en-GB" dirty="0"/>
              <a:t>The Role of a Leader</a:t>
            </a:r>
          </a:p>
        </p:txBody>
      </p:sp>
      <p:sp>
        <p:nvSpPr>
          <p:cNvPr id="3" name="Content Placeholder 2">
            <a:extLst>
              <a:ext uri="{FF2B5EF4-FFF2-40B4-BE49-F238E27FC236}">
                <a16:creationId xmlns:a16="http://schemas.microsoft.com/office/drawing/2014/main" id="{A660A9DF-4090-0C47-9680-EEC2B75ACEEC}"/>
              </a:ext>
            </a:extLst>
          </p:cNvPr>
          <p:cNvSpPr>
            <a:spLocks noGrp="1"/>
          </p:cNvSpPr>
          <p:nvPr>
            <p:ph idx="1"/>
          </p:nvPr>
        </p:nvSpPr>
        <p:spPr>
          <a:xfrm>
            <a:off x="611560" y="3786926"/>
            <a:ext cx="8219256" cy="1371710"/>
          </a:xfrm>
        </p:spPr>
        <p:txBody>
          <a:bodyPr/>
          <a:lstStyle/>
          <a:p>
            <a:pPr marL="0" indent="0">
              <a:buNone/>
            </a:pPr>
            <a:r>
              <a:rPr lang="en-GB" sz="4000" b="1" i="1" dirty="0">
                <a:solidFill>
                  <a:srgbClr val="0000CC"/>
                </a:solidFill>
              </a:rPr>
              <a:t>Question:</a:t>
            </a:r>
            <a:r>
              <a:rPr lang="en-GB" sz="4000" dirty="0">
                <a:solidFill>
                  <a:srgbClr val="0000CC"/>
                </a:solidFill>
              </a:rPr>
              <a:t> what are the key elements, dimensions of the leader’s role?</a:t>
            </a:r>
          </a:p>
          <a:p>
            <a:pPr marL="0" indent="0">
              <a:buNone/>
            </a:pPr>
            <a:endParaRPr lang="en-GB" dirty="0">
              <a:solidFill>
                <a:srgbClr val="00B050"/>
              </a:solidFill>
            </a:endParaRPr>
          </a:p>
          <a:p>
            <a:pPr marL="0" indent="0">
              <a:buNone/>
            </a:pPr>
            <a:r>
              <a:rPr lang="en-GB" dirty="0">
                <a:solidFill>
                  <a:srgbClr val="00B050"/>
                </a:solidFill>
              </a:rPr>
              <a:t>			</a:t>
            </a:r>
            <a:endParaRPr lang="en-GB" sz="4400" dirty="0">
              <a:solidFill>
                <a:srgbClr val="0070C0"/>
              </a:solidFill>
            </a:endParaRPr>
          </a:p>
        </p:txBody>
      </p:sp>
      <p:pic>
        <p:nvPicPr>
          <p:cNvPr id="9" name="Picture 8">
            <a:extLst>
              <a:ext uri="{FF2B5EF4-FFF2-40B4-BE49-F238E27FC236}">
                <a16:creationId xmlns:a16="http://schemas.microsoft.com/office/drawing/2014/main" id="{6883BD85-8A8B-4C23-8379-E12A507E442F}"/>
              </a:ext>
            </a:extLst>
          </p:cNvPr>
          <p:cNvPicPr>
            <a:picLocks noChangeAspect="1"/>
          </p:cNvPicPr>
          <p:nvPr/>
        </p:nvPicPr>
        <p:blipFill>
          <a:blip r:embed="rId2"/>
          <a:stretch>
            <a:fillRect/>
          </a:stretch>
        </p:blipFill>
        <p:spPr>
          <a:xfrm>
            <a:off x="0" y="0"/>
            <a:ext cx="2571750" cy="3314700"/>
          </a:xfrm>
          <a:prstGeom prst="rect">
            <a:avLst/>
          </a:prstGeom>
        </p:spPr>
      </p:pic>
      <p:sp>
        <p:nvSpPr>
          <p:cNvPr id="4" name="TextBox 3">
            <a:extLst>
              <a:ext uri="{FF2B5EF4-FFF2-40B4-BE49-F238E27FC236}">
                <a16:creationId xmlns:a16="http://schemas.microsoft.com/office/drawing/2014/main" id="{079AC5B2-F4ED-45B8-8F3A-C6568A478D91}"/>
              </a:ext>
            </a:extLst>
          </p:cNvPr>
          <p:cNvSpPr txBox="1"/>
          <p:nvPr/>
        </p:nvSpPr>
        <p:spPr>
          <a:xfrm>
            <a:off x="5323216" y="2132856"/>
            <a:ext cx="3456384" cy="830997"/>
          </a:xfrm>
          <a:prstGeom prst="rect">
            <a:avLst/>
          </a:prstGeom>
          <a:noFill/>
        </p:spPr>
        <p:txBody>
          <a:bodyPr wrap="square" rtlCol="0">
            <a:spAutoFit/>
          </a:bodyPr>
          <a:lstStyle/>
          <a:p>
            <a:r>
              <a:rPr lang="en-GB" sz="4800" b="1">
                <a:solidFill>
                  <a:srgbClr val="002060"/>
                </a:solidFill>
              </a:rPr>
              <a:t>Discussion</a:t>
            </a:r>
            <a:endParaRPr lang="en-GB" sz="4800" b="1" dirty="0">
              <a:solidFill>
                <a:srgbClr val="002060"/>
              </a:solidFill>
            </a:endParaRPr>
          </a:p>
        </p:txBody>
      </p:sp>
    </p:spTree>
    <p:extLst>
      <p:ext uri="{BB962C8B-B14F-4D97-AF65-F5344CB8AC3E}">
        <p14:creationId xmlns:p14="http://schemas.microsoft.com/office/powerpoint/2010/main" val="326960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185A803-4943-A241-95BC-59591459C487}"/>
              </a:ext>
            </a:extLst>
          </p:cNvPr>
          <p:cNvSpPr>
            <a:spLocks noGrp="1"/>
          </p:cNvSpPr>
          <p:nvPr>
            <p:ph type="title"/>
          </p:nvPr>
        </p:nvSpPr>
        <p:spPr>
          <a:xfrm>
            <a:off x="628650" y="20215"/>
            <a:ext cx="7886700" cy="960513"/>
          </a:xfrm>
        </p:spPr>
        <p:txBody>
          <a:bodyPr>
            <a:normAutofit/>
          </a:bodyPr>
          <a:lstStyle/>
          <a:p>
            <a:pPr fontAlgn="auto">
              <a:spcAft>
                <a:spcPts val="0"/>
              </a:spcAft>
              <a:defRPr/>
            </a:pPr>
            <a:r>
              <a:rPr lang="en-GB" altLang="en-US" dirty="0"/>
              <a:t>Roles of a Leader</a:t>
            </a:r>
          </a:p>
        </p:txBody>
      </p:sp>
      <p:sp>
        <p:nvSpPr>
          <p:cNvPr id="3" name="Content Placeholder 2">
            <a:extLst>
              <a:ext uri="{FF2B5EF4-FFF2-40B4-BE49-F238E27FC236}">
                <a16:creationId xmlns:a16="http://schemas.microsoft.com/office/drawing/2014/main" id="{20008D74-2683-734F-8D41-17FD87DDF9E7}"/>
              </a:ext>
            </a:extLst>
          </p:cNvPr>
          <p:cNvSpPr>
            <a:spLocks noGrp="1"/>
          </p:cNvSpPr>
          <p:nvPr>
            <p:ph idx="1"/>
          </p:nvPr>
        </p:nvSpPr>
        <p:spPr>
          <a:xfrm>
            <a:off x="167722" y="950564"/>
            <a:ext cx="6172200" cy="3394075"/>
          </a:xfrm>
        </p:spPr>
        <p:txBody>
          <a:bodyPr>
            <a:noAutofit/>
          </a:bodyPr>
          <a:lstStyle/>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Create an inspiring vision &amp; shared value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Lead change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Lead by example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Demonstrate confidence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Aspire to energize people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Empower people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Communicate openly</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Listen, support &amp; help</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Involve everyone – use a team approach</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Coach, bring out the best in people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Encourage Group discussion</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Monitor progress, - don’t micromanage</a:t>
            </a:r>
            <a:endParaRPr lang="en-GB" altLang="en-US" sz="1800" dirty="0">
              <a:solidFill>
                <a:srgbClr val="0000CC"/>
              </a:solidFill>
            </a:endParaRPr>
          </a:p>
        </p:txBody>
      </p:sp>
      <p:pic>
        <p:nvPicPr>
          <p:cNvPr id="8" name="Picture 7">
            <a:extLst>
              <a:ext uri="{FF2B5EF4-FFF2-40B4-BE49-F238E27FC236}">
                <a16:creationId xmlns:a16="http://schemas.microsoft.com/office/drawing/2014/main" id="{71DFF243-0E70-4A5E-98E5-C2362F7AA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0073" y="1531423"/>
            <a:ext cx="5599697" cy="22322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water, sitting, white, beach&#10;&#10;Description automatically generated">
            <a:extLst>
              <a:ext uri="{FF2B5EF4-FFF2-40B4-BE49-F238E27FC236}">
                <a16:creationId xmlns:a16="http://schemas.microsoft.com/office/drawing/2014/main" id="{AEA8DA28-64EB-4CE4-AD19-92F2F127937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85988" y="4221088"/>
            <a:ext cx="2628814" cy="1478708"/>
          </a:xfrm>
          <a:prstGeom prst="rect">
            <a:avLst/>
          </a:prstGeom>
        </p:spPr>
      </p:pic>
      <p:sp>
        <p:nvSpPr>
          <p:cNvPr id="2" name="Title 1">
            <a:extLst>
              <a:ext uri="{FF2B5EF4-FFF2-40B4-BE49-F238E27FC236}">
                <a16:creationId xmlns:a16="http://schemas.microsoft.com/office/drawing/2014/main" id="{FD0BF24E-1D94-463B-B6E5-F1A8143543B1}"/>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0252B0C2-B58C-4498-924C-9E7DF1209649}"/>
              </a:ext>
            </a:extLst>
          </p:cNvPr>
          <p:cNvSpPr>
            <a:spLocks noGrp="1"/>
          </p:cNvSpPr>
          <p:nvPr>
            <p:ph idx="1"/>
          </p:nvPr>
        </p:nvSpPr>
        <p:spPr>
          <a:xfrm>
            <a:off x="60435" y="1158204"/>
            <a:ext cx="8229600" cy="3917032"/>
          </a:xfrm>
        </p:spPr>
        <p:txBody>
          <a:bodyPr/>
          <a:lstStyle/>
          <a:p>
            <a:r>
              <a:rPr lang="en-GB" b="1" dirty="0">
                <a:solidFill>
                  <a:srgbClr val="0000CC"/>
                </a:solidFill>
              </a:rPr>
              <a:t>Is there anything that you covered in the first two modules, BMSK6006 and BMSK6005, that could be relevant when looking at leadership…based upon the 12 ‘Roles’ we have just looked at?  Or at Level 4 and 5?</a:t>
            </a:r>
          </a:p>
          <a:p>
            <a:endParaRPr lang="en-GB" b="1" dirty="0">
              <a:solidFill>
                <a:srgbClr val="0000CC"/>
              </a:solidFill>
            </a:endParaRPr>
          </a:p>
          <a:p>
            <a:pPr marL="457200" lvl="1" indent="0">
              <a:buNone/>
            </a:pPr>
            <a:r>
              <a:rPr lang="en-GB" b="1" i="1" dirty="0">
                <a:solidFill>
                  <a:srgbClr val="0000CC"/>
                </a:solidFill>
              </a:rPr>
              <a:t>5 minutes to think and then team discussion</a:t>
            </a:r>
          </a:p>
        </p:txBody>
      </p:sp>
    </p:spTree>
    <p:extLst>
      <p:ext uri="{BB962C8B-B14F-4D97-AF65-F5344CB8AC3E}">
        <p14:creationId xmlns:p14="http://schemas.microsoft.com/office/powerpoint/2010/main" val="3195389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69D45-0A25-4712-A023-BC0EBD31E758}"/>
              </a:ext>
            </a:extLst>
          </p:cNvPr>
          <p:cNvSpPr>
            <a:spLocks noGrp="1"/>
          </p:cNvSpPr>
          <p:nvPr>
            <p:ph type="title"/>
          </p:nvPr>
        </p:nvSpPr>
        <p:spPr>
          <a:xfrm>
            <a:off x="1691680" y="24407"/>
            <a:ext cx="5338936" cy="1143000"/>
          </a:xfrm>
        </p:spPr>
        <p:txBody>
          <a:bodyPr/>
          <a:lstStyle/>
          <a:p>
            <a:r>
              <a:rPr lang="en-GB" dirty="0"/>
              <a:t>A thought provoker…</a:t>
            </a:r>
          </a:p>
        </p:txBody>
      </p:sp>
      <p:sp>
        <p:nvSpPr>
          <p:cNvPr id="3" name="Content Placeholder 2">
            <a:extLst>
              <a:ext uri="{FF2B5EF4-FFF2-40B4-BE49-F238E27FC236}">
                <a16:creationId xmlns:a16="http://schemas.microsoft.com/office/drawing/2014/main" id="{A2DD73BF-6846-47CE-B8D5-CE622D0D9720}"/>
              </a:ext>
            </a:extLst>
          </p:cNvPr>
          <p:cNvSpPr>
            <a:spLocks noGrp="1"/>
          </p:cNvSpPr>
          <p:nvPr>
            <p:ph idx="1"/>
          </p:nvPr>
        </p:nvSpPr>
        <p:spPr>
          <a:xfrm>
            <a:off x="457200" y="1340768"/>
            <a:ext cx="8229600" cy="4332418"/>
          </a:xfrm>
        </p:spPr>
        <p:txBody>
          <a:bodyPr>
            <a:normAutofit fontScale="92500" lnSpcReduction="20000"/>
          </a:bodyPr>
          <a:lstStyle/>
          <a:p>
            <a:pPr marL="0" indent="0">
              <a:buNone/>
            </a:pPr>
            <a:r>
              <a:rPr lang="en-GB" dirty="0">
                <a:solidFill>
                  <a:srgbClr val="0000CC"/>
                </a:solidFill>
              </a:rPr>
              <a:t>‘</a:t>
            </a:r>
            <a:r>
              <a:rPr lang="en-GB" i="1" dirty="0">
                <a:solidFill>
                  <a:srgbClr val="0000CC"/>
                </a:solidFill>
              </a:rPr>
              <a:t>Leadership is the most influential factor in shaping organisational culture, so ensuring the necessary leadership behaviours, strategies and qualities are developed is fundamental. </a:t>
            </a:r>
          </a:p>
          <a:p>
            <a:pPr marL="0" indent="0">
              <a:buNone/>
            </a:pPr>
            <a:r>
              <a:rPr lang="en-GB" i="1" dirty="0">
                <a:solidFill>
                  <a:srgbClr val="0000CC"/>
                </a:solidFill>
              </a:rPr>
              <a:t>There is clear evidence of the link between leadership and a range of important outcomes within health services, including patient satisfaction, patient mortality, organisational financial performance, staff well-being, engagement, turnover and absenteeism, and overall quality of care.’  </a:t>
            </a:r>
          </a:p>
          <a:p>
            <a:pPr marL="0" indent="0">
              <a:buNone/>
            </a:pPr>
            <a:endParaRPr lang="en-US" sz="2000" dirty="0"/>
          </a:p>
          <a:p>
            <a:pPr marL="0" indent="0">
              <a:buNone/>
            </a:pPr>
            <a:r>
              <a:rPr lang="en-US" sz="1600" dirty="0"/>
              <a:t>West, M., Armit, K., Loewenthal, L., Eckert, R., West, T. and Lee, A. (2015)  </a:t>
            </a:r>
            <a:r>
              <a:rPr lang="en-US" sz="1600" i="1" dirty="0"/>
              <a:t>Leadership and Leadership Development in Healthcare: The Evidence Base. </a:t>
            </a:r>
            <a:r>
              <a:rPr lang="en-US" sz="1600" dirty="0"/>
              <a:t>London, Faculty of Medical Leadership and Management, P.25</a:t>
            </a:r>
            <a:endParaRPr lang="en-GB" sz="1600" dirty="0"/>
          </a:p>
        </p:txBody>
      </p:sp>
      <p:pic>
        <p:nvPicPr>
          <p:cNvPr id="7" name="Picture 6">
            <a:extLst>
              <a:ext uri="{FF2B5EF4-FFF2-40B4-BE49-F238E27FC236}">
                <a16:creationId xmlns:a16="http://schemas.microsoft.com/office/drawing/2014/main" id="{4DDC79CE-8AFB-4D90-A03A-8CF0DA54954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1520" y="2138"/>
            <a:ext cx="792088" cy="1187538"/>
          </a:xfrm>
          <a:prstGeom prst="rect">
            <a:avLst/>
          </a:prstGeom>
        </p:spPr>
      </p:pic>
    </p:spTree>
    <p:extLst>
      <p:ext uri="{BB962C8B-B14F-4D97-AF65-F5344CB8AC3E}">
        <p14:creationId xmlns:p14="http://schemas.microsoft.com/office/powerpoint/2010/main" val="348070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61AB4A-CE00-4057-927A-D7136353EA4D}"/>
              </a:ext>
            </a:extLst>
          </p:cNvPr>
          <p:cNvPicPr>
            <a:picLocks noChangeAspect="1"/>
          </p:cNvPicPr>
          <p:nvPr/>
        </p:nvPicPr>
        <p:blipFill>
          <a:blip r:embed="rId2"/>
          <a:stretch>
            <a:fillRect/>
          </a:stretch>
        </p:blipFill>
        <p:spPr>
          <a:xfrm>
            <a:off x="0" y="1215876"/>
            <a:ext cx="9144000" cy="4426248"/>
          </a:xfrm>
          <a:prstGeom prst="rect">
            <a:avLst/>
          </a:prstGeom>
        </p:spPr>
      </p:pic>
      <p:sp>
        <p:nvSpPr>
          <p:cNvPr id="4" name="Title 3"/>
          <p:cNvSpPr>
            <a:spLocks noGrp="1"/>
          </p:cNvSpPr>
          <p:nvPr>
            <p:ph type="title"/>
          </p:nvPr>
        </p:nvSpPr>
        <p:spPr/>
        <p:txBody>
          <a:bodyPr>
            <a:normAutofit/>
          </a:bodyPr>
          <a:lstStyle/>
          <a:p>
            <a:r>
              <a:rPr lang="en-NZ" dirty="0">
                <a:latin typeface="+mn-lt"/>
                <a:cs typeface="MV Boli" panose="02000500030200090000" pitchFamily="2" charset="0"/>
              </a:rPr>
              <a:t>Differences</a:t>
            </a:r>
          </a:p>
        </p:txBody>
      </p:sp>
    </p:spTree>
    <p:extLst>
      <p:ext uri="{BB962C8B-B14F-4D97-AF65-F5344CB8AC3E}">
        <p14:creationId xmlns:p14="http://schemas.microsoft.com/office/powerpoint/2010/main" val="761933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07D5-F6A1-44C0-9A75-A7AC247130F7}"/>
              </a:ext>
            </a:extLst>
          </p:cNvPr>
          <p:cNvSpPr>
            <a:spLocks noGrp="1"/>
          </p:cNvSpPr>
          <p:nvPr>
            <p:ph type="title"/>
          </p:nvPr>
        </p:nvSpPr>
        <p:spPr>
          <a:xfrm>
            <a:off x="2814641" y="85903"/>
            <a:ext cx="3583311" cy="831077"/>
          </a:xfrm>
        </p:spPr>
        <p:txBody>
          <a:bodyPr/>
          <a:lstStyle/>
          <a:p>
            <a:r>
              <a:rPr lang="en-NZ" dirty="0">
                <a:cs typeface="MV Boli" panose="02000500030200090000" pitchFamily="2" charset="0"/>
              </a:rPr>
              <a:t>Differences</a:t>
            </a:r>
            <a:endParaRPr lang="en-GB" dirty="0"/>
          </a:p>
        </p:txBody>
      </p:sp>
      <p:sp>
        <p:nvSpPr>
          <p:cNvPr id="5" name="Content Placeholder 4">
            <a:extLst>
              <a:ext uri="{FF2B5EF4-FFF2-40B4-BE49-F238E27FC236}">
                <a16:creationId xmlns:a16="http://schemas.microsoft.com/office/drawing/2014/main" id="{04395C74-109B-48F6-A1CD-0F22F67209FF}"/>
              </a:ext>
            </a:extLst>
          </p:cNvPr>
          <p:cNvSpPr>
            <a:spLocks noGrp="1"/>
          </p:cNvSpPr>
          <p:nvPr>
            <p:ph idx="1"/>
          </p:nvPr>
        </p:nvSpPr>
        <p:spPr>
          <a:xfrm>
            <a:off x="491497" y="1196752"/>
            <a:ext cx="8229600" cy="3917032"/>
          </a:xfrm>
        </p:spPr>
        <p:txBody>
          <a:bodyPr>
            <a:noAutofit/>
          </a:bodyPr>
          <a:lstStyle/>
          <a:p>
            <a:pPr lvl="0"/>
            <a:r>
              <a:rPr lang="en-GB" sz="2000" b="1" dirty="0">
                <a:solidFill>
                  <a:srgbClr val="0000CC"/>
                </a:solidFill>
              </a:rPr>
              <a:t>The main difference between management, leadership and headship is around the organisational purpose they serve and the type of authority and power each relies on </a:t>
            </a:r>
            <a:endParaRPr lang="en-NZ" sz="2000" b="1" dirty="0">
              <a:solidFill>
                <a:srgbClr val="0000CC"/>
              </a:solidFill>
            </a:endParaRPr>
          </a:p>
          <a:p>
            <a:pPr lvl="0"/>
            <a:r>
              <a:rPr lang="en-GB" sz="2000" b="1" i="1" dirty="0">
                <a:solidFill>
                  <a:srgbClr val="002060"/>
                </a:solidFill>
              </a:rPr>
              <a:t>Management is about processes that maintain a steady state. Management usually involves a position within an organisation, and draws on Legitimate power.</a:t>
            </a:r>
            <a:endParaRPr lang="en-NZ" sz="2000" b="1" i="1" dirty="0">
              <a:solidFill>
                <a:srgbClr val="002060"/>
              </a:solidFill>
            </a:endParaRPr>
          </a:p>
          <a:p>
            <a:pPr lvl="0"/>
            <a:r>
              <a:rPr lang="en-GB" sz="2000" b="1" dirty="0">
                <a:solidFill>
                  <a:srgbClr val="0000CC"/>
                </a:solidFill>
              </a:rPr>
              <a:t>Leadership is more mysterious, but is about working with complex problems and change.  Leadership requires influence that is given by followers, which involves a psychological contract. It doesn’t necessarily mean position! Instead, it draws on Referent power.</a:t>
            </a:r>
            <a:endParaRPr lang="en-NZ" sz="2000" b="1" dirty="0">
              <a:solidFill>
                <a:srgbClr val="0000CC"/>
              </a:solidFill>
            </a:endParaRPr>
          </a:p>
          <a:p>
            <a:pPr lvl="0"/>
            <a:r>
              <a:rPr lang="en-GB" sz="2000" b="1" i="1" dirty="0">
                <a:solidFill>
                  <a:srgbClr val="002060"/>
                </a:solidFill>
              </a:rPr>
              <a:t>Headship is not leadership! It is about the commanding authority that comes from an organisational place of power. It draws on coercion or rewards as its power base.</a:t>
            </a:r>
            <a:endParaRPr lang="en-NZ" sz="2000" b="1" i="1" dirty="0">
              <a:solidFill>
                <a:srgbClr val="002060"/>
              </a:solidFill>
            </a:endParaRPr>
          </a:p>
        </p:txBody>
      </p:sp>
      <p:pic>
        <p:nvPicPr>
          <p:cNvPr id="6" name="Picture 5">
            <a:extLst>
              <a:ext uri="{FF2B5EF4-FFF2-40B4-BE49-F238E27FC236}">
                <a16:creationId xmlns:a16="http://schemas.microsoft.com/office/drawing/2014/main" id="{C408F11D-6785-4F86-A080-9245C003858D}"/>
              </a:ext>
            </a:extLst>
          </p:cNvPr>
          <p:cNvPicPr>
            <a:picLocks noChangeAspect="1"/>
          </p:cNvPicPr>
          <p:nvPr/>
        </p:nvPicPr>
        <p:blipFill>
          <a:blip r:embed="rId3"/>
          <a:stretch>
            <a:fillRect/>
          </a:stretch>
        </p:blipFill>
        <p:spPr>
          <a:xfrm>
            <a:off x="27334" y="0"/>
            <a:ext cx="1894351" cy="916980"/>
          </a:xfrm>
          <a:prstGeom prst="rect">
            <a:avLst/>
          </a:prstGeom>
        </p:spPr>
      </p:pic>
      <p:pic>
        <p:nvPicPr>
          <p:cNvPr id="7" name="Picture 6">
            <a:extLst>
              <a:ext uri="{FF2B5EF4-FFF2-40B4-BE49-F238E27FC236}">
                <a16:creationId xmlns:a16="http://schemas.microsoft.com/office/drawing/2014/main" id="{4E450908-2118-4120-A4F9-BB01F64CBBD1}"/>
              </a:ext>
            </a:extLst>
          </p:cNvPr>
          <p:cNvPicPr>
            <a:picLocks noChangeAspect="1"/>
          </p:cNvPicPr>
          <p:nvPr/>
        </p:nvPicPr>
        <p:blipFill>
          <a:blip r:embed="rId3"/>
          <a:stretch>
            <a:fillRect/>
          </a:stretch>
        </p:blipFill>
        <p:spPr>
          <a:xfrm>
            <a:off x="7253463" y="550"/>
            <a:ext cx="1894351" cy="916980"/>
          </a:xfrm>
          <a:prstGeom prst="rect">
            <a:avLst/>
          </a:prstGeom>
        </p:spPr>
      </p:pic>
    </p:spTree>
    <p:extLst>
      <p:ext uri="{BB962C8B-B14F-4D97-AF65-F5344CB8AC3E}">
        <p14:creationId xmlns:p14="http://schemas.microsoft.com/office/powerpoint/2010/main" val="20877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2D46-7725-4662-8DE1-868B2BB2EF50}"/>
              </a:ext>
            </a:extLst>
          </p:cNvPr>
          <p:cNvSpPr>
            <a:spLocks noGrp="1"/>
          </p:cNvSpPr>
          <p:nvPr>
            <p:ph type="title"/>
          </p:nvPr>
        </p:nvSpPr>
        <p:spPr>
          <a:xfrm>
            <a:off x="628650" y="188640"/>
            <a:ext cx="7886700" cy="831627"/>
          </a:xfrm>
        </p:spPr>
        <p:txBody>
          <a:bodyPr/>
          <a:lstStyle/>
          <a:p>
            <a:r>
              <a:rPr lang="en-GB" dirty="0"/>
              <a:t>Recap</a:t>
            </a:r>
          </a:p>
        </p:txBody>
      </p:sp>
      <p:sp>
        <p:nvSpPr>
          <p:cNvPr id="3" name="Content Placeholder 2">
            <a:extLst>
              <a:ext uri="{FF2B5EF4-FFF2-40B4-BE49-F238E27FC236}">
                <a16:creationId xmlns:a16="http://schemas.microsoft.com/office/drawing/2014/main" id="{55FBFA99-E51B-4E66-A535-D6EA4CE0F7DB}"/>
              </a:ext>
            </a:extLst>
          </p:cNvPr>
          <p:cNvSpPr>
            <a:spLocks noGrp="1"/>
          </p:cNvSpPr>
          <p:nvPr>
            <p:ph idx="1"/>
          </p:nvPr>
        </p:nvSpPr>
        <p:spPr>
          <a:xfrm>
            <a:off x="323528" y="1268760"/>
            <a:ext cx="5400600" cy="3619599"/>
          </a:xfrm>
        </p:spPr>
        <p:txBody>
          <a:bodyPr/>
          <a:lstStyle/>
          <a:p>
            <a:r>
              <a:rPr lang="en-GB" dirty="0">
                <a:solidFill>
                  <a:srgbClr val="0000CC"/>
                </a:solidFill>
              </a:rPr>
              <a:t>Module Aim and Objectives</a:t>
            </a:r>
          </a:p>
          <a:p>
            <a:r>
              <a:rPr lang="en-GB" dirty="0">
                <a:solidFill>
                  <a:srgbClr val="0000CC"/>
                </a:solidFill>
              </a:rPr>
              <a:t>The Assignment</a:t>
            </a:r>
          </a:p>
          <a:p>
            <a:r>
              <a:rPr lang="en-GB" dirty="0">
                <a:solidFill>
                  <a:srgbClr val="0000CC"/>
                </a:solidFill>
              </a:rPr>
              <a:t>The role of the leader</a:t>
            </a:r>
          </a:p>
          <a:p>
            <a:r>
              <a:rPr lang="en-GB" dirty="0">
                <a:solidFill>
                  <a:srgbClr val="0000CC"/>
                </a:solidFill>
              </a:rPr>
              <a:t>Difference between leadership and management</a:t>
            </a:r>
          </a:p>
          <a:p>
            <a:r>
              <a:rPr lang="en-GB" dirty="0">
                <a:solidFill>
                  <a:srgbClr val="0000CC"/>
                </a:solidFill>
              </a:rPr>
              <a:t>Bibliography</a:t>
            </a:r>
          </a:p>
          <a:p>
            <a:r>
              <a:rPr lang="en-GB" dirty="0">
                <a:solidFill>
                  <a:srgbClr val="0000CC"/>
                </a:solidFill>
              </a:rPr>
              <a:t>Research &amp; report</a:t>
            </a:r>
          </a:p>
          <a:p>
            <a:endParaRPr lang="en-GB" dirty="0"/>
          </a:p>
        </p:txBody>
      </p:sp>
      <p:pic>
        <p:nvPicPr>
          <p:cNvPr id="6" name="Picture 5">
            <a:extLst>
              <a:ext uri="{FF2B5EF4-FFF2-40B4-BE49-F238E27FC236}">
                <a16:creationId xmlns:a16="http://schemas.microsoft.com/office/drawing/2014/main" id="{74101C34-7FC2-4BA0-8E44-0CA6BE685F3A}"/>
              </a:ext>
            </a:extLst>
          </p:cNvPr>
          <p:cNvPicPr>
            <a:picLocks noChangeAspect="1"/>
          </p:cNvPicPr>
          <p:nvPr/>
        </p:nvPicPr>
        <p:blipFill>
          <a:blip r:embed="rId2"/>
          <a:stretch>
            <a:fillRect/>
          </a:stretch>
        </p:blipFill>
        <p:spPr>
          <a:xfrm>
            <a:off x="6244802" y="0"/>
            <a:ext cx="2896789" cy="1988840"/>
          </a:xfrm>
          <a:prstGeom prst="rect">
            <a:avLst/>
          </a:prstGeom>
        </p:spPr>
      </p:pic>
    </p:spTree>
    <p:extLst>
      <p:ext uri="{BB962C8B-B14F-4D97-AF65-F5344CB8AC3E}">
        <p14:creationId xmlns:p14="http://schemas.microsoft.com/office/powerpoint/2010/main" val="2870685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C8EAC-8A01-6A47-A47D-38C423D4E171}"/>
              </a:ext>
            </a:extLst>
          </p:cNvPr>
          <p:cNvSpPr>
            <a:spLocks noGrp="1"/>
          </p:cNvSpPr>
          <p:nvPr>
            <p:ph type="title"/>
          </p:nvPr>
        </p:nvSpPr>
        <p:spPr/>
        <p:txBody>
          <a:bodyPr/>
          <a:lstStyle/>
          <a:p>
            <a:r>
              <a:rPr lang="en-GB" dirty="0"/>
              <a:t>Bibliography </a:t>
            </a:r>
          </a:p>
        </p:txBody>
      </p:sp>
      <p:sp>
        <p:nvSpPr>
          <p:cNvPr id="3" name="Text Placeholder 2">
            <a:extLst>
              <a:ext uri="{FF2B5EF4-FFF2-40B4-BE49-F238E27FC236}">
                <a16:creationId xmlns:a16="http://schemas.microsoft.com/office/drawing/2014/main" id="{6CC64A75-2E65-3041-9188-D163C158DE4D}"/>
              </a:ext>
            </a:extLst>
          </p:cNvPr>
          <p:cNvSpPr>
            <a:spLocks noGrp="1"/>
          </p:cNvSpPr>
          <p:nvPr>
            <p:ph type="body" idx="1"/>
          </p:nvPr>
        </p:nvSpPr>
        <p:spPr>
          <a:xfrm>
            <a:off x="427457" y="1246398"/>
            <a:ext cx="4040188" cy="639762"/>
          </a:xfrm>
        </p:spPr>
        <p:txBody>
          <a:bodyPr/>
          <a:lstStyle/>
          <a:p>
            <a:r>
              <a:rPr lang="en-GB" dirty="0"/>
              <a:t>Essential Reading/Viewing</a:t>
            </a:r>
          </a:p>
        </p:txBody>
      </p:sp>
      <p:sp>
        <p:nvSpPr>
          <p:cNvPr id="4" name="Content Placeholder 3">
            <a:extLst>
              <a:ext uri="{FF2B5EF4-FFF2-40B4-BE49-F238E27FC236}">
                <a16:creationId xmlns:a16="http://schemas.microsoft.com/office/drawing/2014/main" id="{163CE7D9-3663-0444-AC90-3C359A2AD18F}"/>
              </a:ext>
            </a:extLst>
          </p:cNvPr>
          <p:cNvSpPr>
            <a:spLocks noGrp="1"/>
          </p:cNvSpPr>
          <p:nvPr>
            <p:ph sz="half" idx="2"/>
          </p:nvPr>
        </p:nvSpPr>
        <p:spPr>
          <a:xfrm>
            <a:off x="431449" y="1941367"/>
            <a:ext cx="4040188" cy="3414365"/>
          </a:xfrm>
        </p:spPr>
        <p:txBody>
          <a:bodyPr>
            <a:normAutofit fontScale="92500" lnSpcReduction="10000"/>
          </a:bodyPr>
          <a:lstStyle/>
          <a:p>
            <a:pPr marL="0" indent="0">
              <a:buNone/>
            </a:pPr>
            <a:r>
              <a:rPr lang="en-GB" sz="1600" dirty="0"/>
              <a:t>Carroll, B., Ford, J. and Taylor, S., 2015. Leadership. Los Angeles. SAGE Publications</a:t>
            </a:r>
          </a:p>
          <a:p>
            <a:pPr marL="0" indent="0">
              <a:buNone/>
            </a:pPr>
            <a:r>
              <a:rPr lang="en-GB" sz="1600" dirty="0"/>
              <a:t>Kouzes, J. and Posner, B., 2012. The Leadership Challenge. San Francisco: The Leadership Challenge.</a:t>
            </a:r>
          </a:p>
          <a:p>
            <a:pPr marL="0" indent="0">
              <a:buNone/>
            </a:pPr>
            <a:r>
              <a:rPr lang="en-GB" sz="1600" dirty="0"/>
              <a:t>Maund, A. 2018. BA in Leadership &amp; Management SfWP. Final Year. P.513-586</a:t>
            </a:r>
          </a:p>
          <a:p>
            <a:pPr marL="0" indent="0">
              <a:buNone/>
            </a:pPr>
            <a:r>
              <a:rPr lang="en-GB" sz="1600" dirty="0"/>
              <a:t>Twelve O' Clock High. 1990. [DVD, &amp; VIDEO] Pinewood Studio's London: 20th Century Fox</a:t>
            </a:r>
          </a:p>
          <a:p>
            <a:pPr marL="0" indent="0">
              <a:buNone/>
            </a:pPr>
            <a:r>
              <a:rPr lang="en-GB" sz="1600" dirty="0"/>
              <a:t>“I Have a Dream  Speech” Martin Luther King 1963 . </a:t>
            </a:r>
            <a:r>
              <a:rPr lang="en-GB" sz="1600" dirty="0">
                <a:hlinkClick r:id="rId2"/>
              </a:rPr>
              <a:t>https://youtu.be/yXyr95yfL3M</a:t>
            </a:r>
            <a:r>
              <a:rPr lang="en-GB" sz="1600" dirty="0"/>
              <a:t> </a:t>
            </a:r>
          </a:p>
          <a:p>
            <a:pPr marL="0" indent="0">
              <a:buNone/>
            </a:pPr>
            <a:r>
              <a:rPr lang="en-GB" sz="1600" dirty="0"/>
              <a:t>“The Blind Side” 2009  Sandra Bullock.</a:t>
            </a:r>
          </a:p>
          <a:p>
            <a:pPr marL="0" indent="0">
              <a:buNone/>
            </a:pPr>
            <a:r>
              <a:rPr lang="en-GB" sz="1600" dirty="0"/>
              <a:t>Kippenberger, T. 2002. Leadership Styles. Oxford. Capstone. (eBook </a:t>
            </a:r>
            <a:r>
              <a:rPr lang="en-GB" sz="1600" dirty="0" err="1"/>
              <a:t>dawsonera</a:t>
            </a:r>
            <a:r>
              <a:rPr lang="en-GB" sz="1600" dirty="0"/>
              <a:t>)</a:t>
            </a:r>
          </a:p>
          <a:p>
            <a:pPr marL="0" indent="0">
              <a:buNone/>
            </a:pPr>
            <a:endParaRPr lang="en-GB" sz="1600" dirty="0"/>
          </a:p>
        </p:txBody>
      </p:sp>
      <p:sp>
        <p:nvSpPr>
          <p:cNvPr id="5" name="Text Placeholder 4">
            <a:extLst>
              <a:ext uri="{FF2B5EF4-FFF2-40B4-BE49-F238E27FC236}">
                <a16:creationId xmlns:a16="http://schemas.microsoft.com/office/drawing/2014/main" id="{DE41C50A-CE3A-0947-B2A1-AB8156486967}"/>
              </a:ext>
            </a:extLst>
          </p:cNvPr>
          <p:cNvSpPr>
            <a:spLocks noGrp="1"/>
          </p:cNvSpPr>
          <p:nvPr>
            <p:ph type="body" sz="quarter" idx="3"/>
          </p:nvPr>
        </p:nvSpPr>
        <p:spPr>
          <a:xfrm>
            <a:off x="4645024" y="1292414"/>
            <a:ext cx="4041775" cy="639762"/>
          </a:xfrm>
        </p:spPr>
        <p:txBody>
          <a:bodyPr/>
          <a:lstStyle/>
          <a:p>
            <a:r>
              <a:rPr lang="en-GB" dirty="0"/>
              <a:t>Recommended</a:t>
            </a:r>
          </a:p>
        </p:txBody>
      </p:sp>
      <p:sp>
        <p:nvSpPr>
          <p:cNvPr id="6" name="Content Placeholder 5">
            <a:extLst>
              <a:ext uri="{FF2B5EF4-FFF2-40B4-BE49-F238E27FC236}">
                <a16:creationId xmlns:a16="http://schemas.microsoft.com/office/drawing/2014/main" id="{A0118BD2-F0C6-A544-BD49-6D34AB5E7A6A}"/>
              </a:ext>
            </a:extLst>
          </p:cNvPr>
          <p:cNvSpPr>
            <a:spLocks noGrp="1"/>
          </p:cNvSpPr>
          <p:nvPr>
            <p:ph sz="quarter" idx="4"/>
          </p:nvPr>
        </p:nvSpPr>
        <p:spPr>
          <a:xfrm>
            <a:off x="4582035" y="1932176"/>
            <a:ext cx="4041775" cy="3414365"/>
          </a:xfrm>
        </p:spPr>
        <p:txBody>
          <a:bodyPr>
            <a:normAutofit fontScale="92500" lnSpcReduction="10000"/>
          </a:bodyPr>
          <a:lstStyle/>
          <a:p>
            <a:pPr marL="0" indent="0">
              <a:buNone/>
            </a:pPr>
            <a:r>
              <a:rPr lang="en-GB" sz="1400" dirty="0"/>
              <a:t>Alvesson, M., Blom, M. and Sveningsson, S., 2017. Reflexive Leadership. Los Angeles: Sage</a:t>
            </a:r>
          </a:p>
          <a:p>
            <a:pPr marL="0" indent="0">
              <a:buNone/>
            </a:pPr>
            <a:r>
              <a:rPr lang="en-GB" sz="1400" dirty="0"/>
              <a:t>Bush, T., 2008. Leadership And Management Development In Education. Los Angeles, CA: SAGE Publication.</a:t>
            </a:r>
          </a:p>
          <a:p>
            <a:pPr marL="0" indent="0">
              <a:buNone/>
            </a:pPr>
            <a:r>
              <a:rPr lang="en-GB" sz="1400" dirty="0"/>
              <a:t>Gill, R., 2009. Theory And Practice Of Leadership. London: Sage publications.</a:t>
            </a:r>
          </a:p>
          <a:p>
            <a:pPr marL="0" indent="0">
              <a:buNone/>
            </a:pPr>
            <a:r>
              <a:rPr lang="en-GB" sz="1400" dirty="0"/>
              <a:t>Jackson, B. and Parry, K., 2011. A Very Short, Fairly Interesting And Reasonably Cheap Book About Studying Leadership. Los Angeles: SAGE</a:t>
            </a:r>
          </a:p>
          <a:p>
            <a:pPr marL="0" indent="0">
              <a:buNone/>
            </a:pPr>
            <a:r>
              <a:rPr lang="en-GB" sz="1400" dirty="0"/>
              <a:t>Bennis, W. and Thomas, R., 2002. Geeks &amp; Geezers: How Era, Values, And Defining Moments Shape Leaders. Harvard Business School Press.</a:t>
            </a:r>
          </a:p>
        </p:txBody>
      </p:sp>
    </p:spTree>
    <p:extLst>
      <p:ext uri="{BB962C8B-B14F-4D97-AF65-F5344CB8AC3E}">
        <p14:creationId xmlns:p14="http://schemas.microsoft.com/office/powerpoint/2010/main" val="2998631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1143000"/>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78128"/>
            <a:ext cx="8075240" cy="4039103"/>
          </a:xfrm>
        </p:spPr>
        <p:txBody>
          <a:bodyPr>
            <a:normAutofit fontScale="92500" lnSpcReduction="10000"/>
          </a:bodyPr>
          <a:lstStyle/>
          <a:p>
            <a:pPr marL="0" indent="0">
              <a:buNone/>
            </a:pPr>
            <a:r>
              <a:rPr lang="en-GB" dirty="0">
                <a:solidFill>
                  <a:srgbClr val="002060"/>
                </a:solidFill>
              </a:rPr>
              <a:t>After listening and watching the David Marquet, ‘Greatness’ on YouTube, -</a:t>
            </a:r>
          </a:p>
          <a:p>
            <a:pPr marL="0" indent="0">
              <a:buNone/>
            </a:pPr>
            <a:r>
              <a:rPr lang="en-GB" dirty="0">
                <a:solidFill>
                  <a:srgbClr val="002060"/>
                </a:solidFill>
              </a:rPr>
              <a:t> </a:t>
            </a:r>
            <a:r>
              <a:rPr lang="en-GB" sz="2800" b="1" dirty="0">
                <a:solidFill>
                  <a:srgbClr val="002060"/>
                </a:solidFill>
                <a:hlinkClick r:id="rId3">
                  <a:extLst>
                    <a:ext uri="{A12FA001-AC4F-418D-AE19-62706E023703}">
                      <ahyp:hlinkClr xmlns:ahyp="http://schemas.microsoft.com/office/drawing/2018/hyperlinkcolor" val="tx"/>
                    </a:ext>
                  </a:extLst>
                </a:hlinkClick>
              </a:rPr>
              <a:t>https://www.youtube.com/watch?v=psAXMqxwol8</a:t>
            </a:r>
            <a:r>
              <a:rPr lang="en-GB" dirty="0">
                <a:solidFill>
                  <a:srgbClr val="002060"/>
                </a:solidFill>
              </a:rPr>
              <a:t>, </a:t>
            </a:r>
          </a:p>
          <a:p>
            <a:pPr marL="0" indent="0">
              <a:buNone/>
            </a:pPr>
            <a:r>
              <a:rPr lang="en-GB" dirty="0">
                <a:solidFill>
                  <a:srgbClr val="002060"/>
                </a:solidFill>
              </a:rPr>
              <a:t>suggest answers, and reasons, for the following questions:-</a:t>
            </a:r>
          </a:p>
          <a:p>
            <a:pPr lvl="1"/>
            <a:r>
              <a:rPr lang="en-GB" dirty="0">
                <a:solidFill>
                  <a:srgbClr val="0000CC"/>
                </a:solidFill>
              </a:rPr>
              <a:t>What is David’s approach to leadership?</a:t>
            </a:r>
          </a:p>
          <a:p>
            <a:pPr lvl="1"/>
            <a:r>
              <a:rPr lang="en-GB" dirty="0">
                <a:solidFill>
                  <a:srgbClr val="0000CC"/>
                </a:solidFill>
              </a:rPr>
              <a:t>Why does it work?</a:t>
            </a:r>
          </a:p>
          <a:p>
            <a:pPr lvl="1"/>
            <a:r>
              <a:rPr lang="en-GB" dirty="0">
                <a:solidFill>
                  <a:srgbClr val="0000CC"/>
                </a:solidFill>
              </a:rPr>
              <a:t>What are the key components of his leadership style?</a:t>
            </a:r>
          </a:p>
          <a:p>
            <a:pPr lvl="1"/>
            <a:r>
              <a:rPr lang="en-GB" dirty="0">
                <a:solidFill>
                  <a:srgbClr val="0000CC"/>
                </a:solidFill>
              </a:rPr>
              <a:t>Could his style work in business and other organisations?</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the next session.</a:t>
            </a:r>
          </a:p>
        </p:txBody>
      </p:sp>
      <p:pic>
        <p:nvPicPr>
          <p:cNvPr id="5" name="Picture 4" descr="A picture containing text, person, person&#10;&#10;Description automatically generated">
            <a:extLst>
              <a:ext uri="{FF2B5EF4-FFF2-40B4-BE49-F238E27FC236}">
                <a16:creationId xmlns:a16="http://schemas.microsoft.com/office/drawing/2014/main" id="{E2A9C6DD-1A89-43C2-BDC2-23519EDBE18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16216" y="0"/>
            <a:ext cx="2627784" cy="1478129"/>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13401</TotalTime>
  <Words>1462</Words>
  <Application>Microsoft Office PowerPoint</Application>
  <PresentationFormat>On-screen Show (4:3)</PresentationFormat>
  <Paragraphs>138</Paragraphs>
  <Slides>21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Calibri</vt:lpstr>
      <vt:lpstr>Calibri Light</vt:lpstr>
      <vt:lpstr>Times New Roman</vt:lpstr>
      <vt:lpstr>UWTSD 200 B</vt:lpstr>
      <vt:lpstr>BMSK6001 Emergent Leadership Skills for the Workplace</vt:lpstr>
      <vt:lpstr>Agenda</vt:lpstr>
      <vt:lpstr>Module Aim</vt:lpstr>
      <vt:lpstr>Leadership?</vt:lpstr>
      <vt:lpstr>Module objectives</vt:lpstr>
      <vt:lpstr>Module Task Assessment</vt:lpstr>
      <vt:lpstr>Assignment Tasks.                              (BMSK6001) </vt:lpstr>
      <vt:lpstr>BMSK6001 – Task 1</vt:lpstr>
      <vt:lpstr>BMSK6001 – Task 2</vt:lpstr>
      <vt:lpstr>BMSK6001 – Task 2</vt:lpstr>
      <vt:lpstr>BMSK6001 – Task 3</vt:lpstr>
      <vt:lpstr>The Role of a Leader</vt:lpstr>
      <vt:lpstr>Roles of a Leader</vt:lpstr>
      <vt:lpstr>Reflection</vt:lpstr>
      <vt:lpstr>A thought provoker…</vt:lpstr>
      <vt:lpstr>Differences</vt:lpstr>
      <vt:lpstr>Differences</vt:lpstr>
      <vt:lpstr>Recap</vt:lpstr>
      <vt:lpstr>Bibliography </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28</cp:revision>
  <dcterms:created xsi:type="dcterms:W3CDTF">2015-03-03T13:29:53Z</dcterms:created>
  <dcterms:modified xsi:type="dcterms:W3CDTF">2023-05-08T21:51:55Z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