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5"/>
  </p:notesMasterIdLst>
  <p:handoutMasterIdLst>
    <p:handoutMasterId r:id="rId16"/>
  </p:handoutMasterIdLst>
  <p:sldIdLst>
    <p:sldId id="298" r:id="rId2"/>
    <p:sldId id="283" r:id="rId3"/>
    <p:sldId id="315" r:id="rId4"/>
    <p:sldId id="314" r:id="rId5"/>
    <p:sldId id="284" r:id="rId6"/>
    <p:sldId id="306" r:id="rId7"/>
    <p:sldId id="299" r:id="rId8"/>
    <p:sldId id="300" r:id="rId9"/>
    <p:sldId id="310" r:id="rId10"/>
    <p:sldId id="303" r:id="rId11"/>
    <p:sldId id="312" r:id="rId12"/>
    <p:sldId id="313" r:id="rId13"/>
    <p:sldId id="30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8E48C1-1FA4-4226-B378-446D3C426B6C}" v="54" dt="2023-07-10T13:29:32.070"/>
  </p1510:revLst>
</p1510:revInfo>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9134" autoAdjust="0"/>
  </p:normalViewPr>
  <p:slideViewPr>
    <p:cSldViewPr snapToGrid="0">
      <p:cViewPr varScale="1">
        <p:scale>
          <a:sx n="56" d="100"/>
          <a:sy n="56" d="100"/>
        </p:scale>
        <p:origin x="1068" y="52"/>
      </p:cViewPr>
      <p:guideLst>
        <p:guide orient="horz" pos="2160"/>
        <p:guide pos="3840"/>
      </p:guideLst>
    </p:cSldViewPr>
  </p:slideViewPr>
  <p:outlineViewPr>
    <p:cViewPr>
      <p:scale>
        <a:sx n="33" d="100"/>
        <a:sy n="33" d="100"/>
      </p:scale>
      <p:origin x="0" y="-942"/>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pPr/>
              <a:t>7/10/2023</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pPr/>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pPr/>
              <a:t>7/10/2023</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pPr/>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050"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a:t>
            </a:fld>
            <a:endParaRPr lang="en-US" noProof="0"/>
          </a:p>
        </p:txBody>
      </p:sp>
    </p:spTree>
    <p:extLst>
      <p:ext uri="{BB962C8B-B14F-4D97-AF65-F5344CB8AC3E}">
        <p14:creationId xmlns:p14="http://schemas.microsoft.com/office/powerpoint/2010/main" val="2860355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400"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2</a:t>
            </a:fld>
            <a:endParaRPr lang="en-US" noProof="0"/>
          </a:p>
        </p:txBody>
      </p:sp>
    </p:spTree>
    <p:extLst>
      <p:ext uri="{BB962C8B-B14F-4D97-AF65-F5344CB8AC3E}">
        <p14:creationId xmlns:p14="http://schemas.microsoft.com/office/powerpoint/2010/main" val="3053690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4</a:t>
            </a:fld>
            <a:endParaRPr lang="en-US" noProof="0"/>
          </a:p>
        </p:txBody>
      </p:sp>
    </p:spTree>
    <p:extLst>
      <p:ext uri="{BB962C8B-B14F-4D97-AF65-F5344CB8AC3E}">
        <p14:creationId xmlns:p14="http://schemas.microsoft.com/office/powerpoint/2010/main" val="29507375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5</a:t>
            </a:fld>
            <a:endParaRPr lang="en-US" noProof="0"/>
          </a:p>
        </p:txBody>
      </p:sp>
    </p:spTree>
    <p:extLst>
      <p:ext uri="{BB962C8B-B14F-4D97-AF65-F5344CB8AC3E}">
        <p14:creationId xmlns:p14="http://schemas.microsoft.com/office/powerpoint/2010/main" val="1665121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6</a:t>
            </a:fld>
            <a:endParaRPr lang="en-US" noProof="0"/>
          </a:p>
        </p:txBody>
      </p:sp>
    </p:spTree>
    <p:extLst>
      <p:ext uri="{BB962C8B-B14F-4D97-AF65-F5344CB8AC3E}">
        <p14:creationId xmlns:p14="http://schemas.microsoft.com/office/powerpoint/2010/main" val="2747502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7</a:t>
            </a:fld>
            <a:endParaRPr lang="en-US" noProof="0"/>
          </a:p>
        </p:txBody>
      </p:sp>
    </p:spTree>
    <p:extLst>
      <p:ext uri="{BB962C8B-B14F-4D97-AF65-F5344CB8AC3E}">
        <p14:creationId xmlns:p14="http://schemas.microsoft.com/office/powerpoint/2010/main" val="7567411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8</a:t>
            </a:fld>
            <a:endParaRPr lang="en-US" noProof="0"/>
          </a:p>
        </p:txBody>
      </p:sp>
    </p:spTree>
    <p:extLst>
      <p:ext uri="{BB962C8B-B14F-4D97-AF65-F5344CB8AC3E}">
        <p14:creationId xmlns:p14="http://schemas.microsoft.com/office/powerpoint/2010/main" val="1948826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9</a:t>
            </a:fld>
            <a:endParaRPr lang="en-US" noProof="0"/>
          </a:p>
        </p:txBody>
      </p:sp>
    </p:spTree>
    <p:extLst>
      <p:ext uri="{BB962C8B-B14F-4D97-AF65-F5344CB8AC3E}">
        <p14:creationId xmlns:p14="http://schemas.microsoft.com/office/powerpoint/2010/main" val="35204261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10</a:t>
            </a:fld>
            <a:endParaRPr lang="en-US" noProof="0"/>
          </a:p>
        </p:txBody>
      </p:sp>
    </p:spTree>
    <p:extLst>
      <p:ext uri="{BB962C8B-B14F-4D97-AF65-F5344CB8AC3E}">
        <p14:creationId xmlns:p14="http://schemas.microsoft.com/office/powerpoint/2010/main" val="3195681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11</a:t>
            </a:fld>
            <a:endParaRPr lang="en-US" noProof="0"/>
          </a:p>
        </p:txBody>
      </p:sp>
    </p:spTree>
    <p:extLst>
      <p:ext uri="{BB962C8B-B14F-4D97-AF65-F5344CB8AC3E}">
        <p14:creationId xmlns:p14="http://schemas.microsoft.com/office/powerpoint/2010/main" val="6664862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12</a:t>
            </a:fld>
            <a:endParaRPr lang="en-US" noProof="0"/>
          </a:p>
        </p:txBody>
      </p:sp>
    </p:spTree>
    <p:extLst>
      <p:ext uri="{BB962C8B-B14F-4D97-AF65-F5344CB8AC3E}">
        <p14:creationId xmlns:p14="http://schemas.microsoft.com/office/powerpoint/2010/main" val="20549450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13</a:t>
            </a:fld>
            <a:endParaRPr lang="en-US" noProof="0"/>
          </a:p>
        </p:txBody>
      </p:sp>
    </p:spTree>
    <p:extLst>
      <p:ext uri="{BB962C8B-B14F-4D97-AF65-F5344CB8AC3E}">
        <p14:creationId xmlns:p14="http://schemas.microsoft.com/office/powerpoint/2010/main" val="4271439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Divider Slide 1">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Divier Slide 2">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57760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620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04063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dirty="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67" r:id="rId13"/>
    <p:sldLayoutId id="2147483668" r:id="rId14"/>
    <p:sldLayoutId id="2147483669" r:id="rId15"/>
    <p:sldLayoutId id="2147483670" r:id="rId16"/>
    <p:sldLayoutId id="2147483671" r:id="rId17"/>
    <p:sldLayoutId id="2147483673" r:id="rId18"/>
    <p:sldLayoutId id="2147483674" r:id="rId19"/>
    <p:sldLayoutId id="2147483654" r:id="rId20"/>
    <p:sldLayoutId id="2147483655" r:id="rId21"/>
    <p:sldLayoutId id="2147483675" r:id="rId22"/>
    <p:sldLayoutId id="2147483672" r:id="rId23"/>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C0F50320-407B-BE2B-3928-CD9A61F12054}"/>
              </a:ext>
            </a:extLst>
          </p:cNvPr>
          <p:cNvPicPr>
            <a:picLocks noGrp="1" noChangeAspect="1"/>
          </p:cNvPicPr>
          <p:nvPr>
            <p:ph type="pic" sz="quarter" idx="10"/>
          </p:nvPr>
        </p:nvPicPr>
        <p:blipFill>
          <a:blip r:embed="rId3"/>
          <a:srcRect l="9918" r="9918"/>
          <a:stretch>
            <a:fillRect/>
          </a:stretch>
        </p:blipFill>
        <p:spPr>
          <a:xfrm>
            <a:off x="34672" y="138196"/>
            <a:ext cx="8399465" cy="6331566"/>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3729791" y="2639492"/>
            <a:ext cx="8265694" cy="1367024"/>
          </a:xfrm>
        </p:spPr>
        <p:txBody>
          <a:bodyPr/>
          <a:lstStyle/>
          <a:p>
            <a:r>
              <a:rPr lang="en-US" dirty="0"/>
              <a:t>HR Strategies</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5214809" y="3716055"/>
            <a:ext cx="6580188" cy="580921"/>
          </a:xfrm>
        </p:spPr>
        <p:txBody>
          <a:bodyPr/>
          <a:lstStyle/>
          <a:p>
            <a:r>
              <a:rPr lang="en-US" b="1" dirty="0"/>
              <a:t>Roadmap to solve problems</a:t>
            </a:r>
          </a:p>
        </p:txBody>
      </p:sp>
      <p:sp>
        <p:nvSpPr>
          <p:cNvPr id="5" name="TextBox 4"/>
          <p:cNvSpPr txBox="1"/>
          <p:nvPr/>
        </p:nvSpPr>
        <p:spPr>
          <a:xfrm>
            <a:off x="8504903" y="4715436"/>
            <a:ext cx="3687097" cy="1938992"/>
          </a:xfrm>
          <a:prstGeom prst="rect">
            <a:avLst/>
          </a:prstGeom>
          <a:noFill/>
        </p:spPr>
        <p:txBody>
          <a:bodyPr wrap="square" rtlCol="0">
            <a:spAutoFit/>
          </a:bodyPr>
          <a:lstStyle/>
          <a:p>
            <a:r>
              <a:rPr lang="en-US" sz="2000" b="1" dirty="0"/>
              <a:t>Student id :- 2244538</a:t>
            </a:r>
          </a:p>
          <a:p>
            <a:r>
              <a:rPr lang="en-US" sz="2000" b="1" dirty="0"/>
              <a:t>Name:- </a:t>
            </a:r>
            <a:r>
              <a:rPr lang="en-US" sz="2000" b="1" dirty="0" err="1"/>
              <a:t>Nishwa</a:t>
            </a:r>
            <a:r>
              <a:rPr lang="en-US" sz="2000" b="1" dirty="0"/>
              <a:t> </a:t>
            </a:r>
            <a:r>
              <a:rPr lang="en-US" sz="2000" b="1" dirty="0" err="1"/>
              <a:t>jatinbhai</a:t>
            </a:r>
            <a:r>
              <a:rPr lang="en-US" sz="2000" b="1" dirty="0"/>
              <a:t> </a:t>
            </a:r>
            <a:r>
              <a:rPr lang="en-US" sz="2000" b="1" dirty="0" err="1"/>
              <a:t>patel</a:t>
            </a:r>
            <a:endParaRPr lang="en-US" sz="2000" b="1" dirty="0"/>
          </a:p>
          <a:p>
            <a:r>
              <a:rPr lang="en-US" sz="2000" b="1" dirty="0"/>
              <a:t>Subject:- HRM ( Human resources management)</a:t>
            </a:r>
          </a:p>
          <a:p>
            <a:r>
              <a:rPr lang="en-US" sz="2000" b="1" dirty="0"/>
              <a:t>University name:- University Wales Trinity Saint David</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192000" y="199726"/>
            <a:ext cx="5472000" cy="1376411"/>
          </a:xfrm>
        </p:spPr>
        <p:txBody>
          <a:bodyPr/>
          <a:lstStyle/>
          <a:p>
            <a:pPr marL="0" indent="0">
              <a:buNone/>
            </a:pPr>
            <a:r>
              <a:rPr lang="en-US" b="0" i="0" dirty="0">
                <a:solidFill>
                  <a:srgbClr val="374151"/>
                </a:solidFill>
                <a:effectLst/>
                <a:latin typeface="Söhne"/>
              </a:rPr>
              <a:t>In this presentation, we will delve into the significance of HR strategy and its impact on organizational success, examining both the public and private sectors. To provide practical examples, we will focus on the following organizations</a:t>
            </a:r>
            <a:endParaRPr lang="en-US" dirty="0"/>
          </a:p>
        </p:txBody>
      </p:sp>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2</a:t>
            </a:fld>
            <a:endParaRPr lang="en-US" dirty="0"/>
          </a:p>
        </p:txBody>
      </p:sp>
      <p:pic>
        <p:nvPicPr>
          <p:cNvPr id="12" name="Picture Placeholder 11">
            <a:extLst>
              <a:ext uri="{FF2B5EF4-FFF2-40B4-BE49-F238E27FC236}">
                <a16:creationId xmlns:a16="http://schemas.microsoft.com/office/drawing/2014/main" id="{3DB76B54-83B8-307F-3ADE-57DADA148DE9}"/>
              </a:ext>
            </a:extLst>
          </p:cNvPr>
          <p:cNvPicPr>
            <a:picLocks noGrp="1" noChangeAspect="1"/>
          </p:cNvPicPr>
          <p:nvPr>
            <p:ph type="pic" sz="quarter" idx="14"/>
          </p:nvPr>
        </p:nvPicPr>
        <p:blipFill>
          <a:blip r:embed="rId3"/>
          <a:srcRect l="18104" r="18104"/>
          <a:stretch>
            <a:fillRect/>
          </a:stretch>
        </p:blipFill>
        <p:spPr>
          <a:xfrm>
            <a:off x="6096000" y="-24065"/>
            <a:ext cx="6096000" cy="6371351"/>
          </a:xfrm>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6705133" y="4606066"/>
            <a:ext cx="4648200" cy="985000"/>
          </a:xfrm>
        </p:spPr>
        <p:txBody>
          <a:bodyPr/>
          <a:lstStyle/>
          <a:p>
            <a:r>
              <a:rPr lang="en-US" dirty="0"/>
              <a:t>Introduction</a:t>
            </a:r>
          </a:p>
        </p:txBody>
      </p:sp>
      <p:sp>
        <p:nvSpPr>
          <p:cNvPr id="8" name="TextBox 7">
            <a:extLst>
              <a:ext uri="{FF2B5EF4-FFF2-40B4-BE49-F238E27FC236}">
                <a16:creationId xmlns:a16="http://schemas.microsoft.com/office/drawing/2014/main" id="{8F72AC4E-A9FF-6AA4-6B82-4918FC2A842F}"/>
              </a:ext>
            </a:extLst>
          </p:cNvPr>
          <p:cNvSpPr txBox="1"/>
          <p:nvPr/>
        </p:nvSpPr>
        <p:spPr>
          <a:xfrm>
            <a:off x="70247" y="1913021"/>
            <a:ext cx="5715505" cy="2585323"/>
          </a:xfrm>
          <a:prstGeom prst="rect">
            <a:avLst/>
          </a:prstGeom>
          <a:noFill/>
        </p:spPr>
        <p:txBody>
          <a:bodyPr wrap="square" rtlCol="0">
            <a:spAutoFit/>
          </a:bodyPr>
          <a:lstStyle/>
          <a:p>
            <a:r>
              <a:rPr lang="en-US" b="1" i="0" dirty="0">
                <a:solidFill>
                  <a:srgbClr val="374151"/>
                </a:solidFill>
                <a:effectLst/>
                <a:latin typeface="Söhne"/>
              </a:rPr>
              <a:t>Netflix: </a:t>
            </a:r>
          </a:p>
          <a:p>
            <a:endParaRPr lang="en-US" dirty="0">
              <a:solidFill>
                <a:srgbClr val="374151"/>
              </a:solidFill>
              <a:latin typeface="Söhne"/>
            </a:endParaRPr>
          </a:p>
          <a:p>
            <a:r>
              <a:rPr lang="en-US" b="0" i="0" dirty="0">
                <a:solidFill>
                  <a:srgbClr val="374151"/>
                </a:solidFill>
                <a:effectLst/>
                <a:latin typeface="Söhne"/>
              </a:rPr>
              <a:t>Exemplifying the private sector, Netflix is a renowned global entertainment company that offers a streaming platform for a wide range of content. With a strong emphasis on innovation, talent acquisition, and employee engagement, Netflix has become a leading player in the digital entertainment industry. (</a:t>
            </a:r>
            <a:r>
              <a:rPr lang="en-IN" b="0" i="0" dirty="0">
                <a:solidFill>
                  <a:srgbClr val="222222"/>
                </a:solidFill>
                <a:effectLst/>
                <a:latin typeface="Times New Roman" panose="02020603050405020304" pitchFamily="18" charset="0"/>
                <a:cs typeface="Times New Roman" panose="02020603050405020304" pitchFamily="18" charset="0"/>
              </a:rPr>
              <a:t>Gómez, R. and Munoz </a:t>
            </a:r>
            <a:r>
              <a:rPr lang="en-IN" b="0" i="0" dirty="0" err="1">
                <a:solidFill>
                  <a:srgbClr val="222222"/>
                </a:solidFill>
                <a:effectLst/>
                <a:latin typeface="Times New Roman" panose="02020603050405020304" pitchFamily="18" charset="0"/>
                <a:cs typeface="Times New Roman" panose="02020603050405020304" pitchFamily="18" charset="0"/>
              </a:rPr>
              <a:t>Larroa</a:t>
            </a:r>
            <a:r>
              <a:rPr lang="en-IN" b="0" i="0" dirty="0">
                <a:solidFill>
                  <a:srgbClr val="222222"/>
                </a:solidFill>
                <a:effectLst/>
                <a:latin typeface="Times New Roman" panose="02020603050405020304" pitchFamily="18" charset="0"/>
                <a:cs typeface="Times New Roman" panose="02020603050405020304" pitchFamily="18" charset="0"/>
              </a:rPr>
              <a:t>, A., 2023.)</a:t>
            </a:r>
            <a:endParaRPr lang="en-IN"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78550D75-BE0D-FC43-BD5C-7428DFE7D791}"/>
              </a:ext>
            </a:extLst>
          </p:cNvPr>
          <p:cNvSpPr txBox="1"/>
          <p:nvPr/>
        </p:nvSpPr>
        <p:spPr>
          <a:xfrm>
            <a:off x="105306" y="4575404"/>
            <a:ext cx="5630779" cy="2308324"/>
          </a:xfrm>
          <a:prstGeom prst="rect">
            <a:avLst/>
          </a:prstGeom>
          <a:noFill/>
        </p:spPr>
        <p:txBody>
          <a:bodyPr wrap="square" rtlCol="0">
            <a:spAutoFit/>
          </a:bodyPr>
          <a:lstStyle/>
          <a:p>
            <a:r>
              <a:rPr lang="en-US" b="1" i="0" dirty="0">
                <a:solidFill>
                  <a:srgbClr val="374151"/>
                </a:solidFill>
                <a:effectLst/>
                <a:latin typeface="Söhne"/>
              </a:rPr>
              <a:t>United Nations (UN):</a:t>
            </a:r>
          </a:p>
          <a:p>
            <a:endParaRPr lang="en-US" dirty="0">
              <a:solidFill>
                <a:srgbClr val="374151"/>
              </a:solidFill>
              <a:latin typeface="Söhne"/>
            </a:endParaRPr>
          </a:p>
          <a:p>
            <a:r>
              <a:rPr lang="en-US" dirty="0">
                <a:solidFill>
                  <a:srgbClr val="374151"/>
                </a:solidFill>
                <a:latin typeface="Söhne"/>
              </a:rPr>
              <a:t>. Representing the public sector, the UN serves as an international organization dedicated to maintaining peace, promoting human rights, and fostering global cooperation. (</a:t>
            </a:r>
            <a:r>
              <a:rPr lang="en-IN" b="0" i="0" dirty="0">
                <a:solidFill>
                  <a:srgbClr val="222222"/>
                </a:solidFill>
                <a:effectLst/>
                <a:latin typeface="Arial" panose="020B0604020202020204" pitchFamily="34" charset="0"/>
              </a:rPr>
              <a:t>Obama, B., 2010)</a:t>
            </a:r>
            <a:r>
              <a:rPr lang="en-US" dirty="0">
                <a:solidFill>
                  <a:srgbClr val="374151"/>
                </a:solidFill>
                <a:latin typeface="Söhne"/>
              </a:rPr>
              <a:t> </a:t>
            </a:r>
            <a:r>
              <a:rPr lang="en-US" b="0" i="0" dirty="0">
                <a:solidFill>
                  <a:srgbClr val="374151"/>
                </a:solidFill>
                <a:effectLst/>
                <a:latin typeface="Söhne"/>
              </a:rPr>
              <a:t>Its unique organizational structure and diverse workforce present specific HR challenges and opportunities.</a:t>
            </a:r>
            <a:endParaRPr lang="en-IN" dirty="0"/>
          </a:p>
        </p:txBody>
      </p:sp>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812BDD2A-C5D2-8442-039E-BC41636BFD9D}"/>
              </a:ext>
            </a:extLst>
          </p:cNvPr>
          <p:cNvSpPr>
            <a:spLocks noGrp="1"/>
          </p:cNvSpPr>
          <p:nvPr>
            <p:ph type="sldNum" sz="quarter" idx="13"/>
          </p:nvPr>
        </p:nvSpPr>
        <p:spPr/>
        <p:txBody>
          <a:bodyPr/>
          <a:lstStyle/>
          <a:p>
            <a:fld id="{19B51A1E-902D-48AF-9020-955120F399B6}" type="slidenum">
              <a:rPr lang="en-US" noProof="0" smtClean="0"/>
              <a:pPr/>
              <a:t>3</a:t>
            </a:fld>
            <a:endParaRPr lang="en-US" noProof="0" dirty="0"/>
          </a:p>
        </p:txBody>
      </p:sp>
      <p:sp>
        <p:nvSpPr>
          <p:cNvPr id="2" name="Title 1">
            <a:extLst>
              <a:ext uri="{FF2B5EF4-FFF2-40B4-BE49-F238E27FC236}">
                <a16:creationId xmlns:a16="http://schemas.microsoft.com/office/drawing/2014/main" id="{D53CA3E9-FAA6-ADD0-1D61-947379E78116}"/>
              </a:ext>
            </a:extLst>
          </p:cNvPr>
          <p:cNvSpPr>
            <a:spLocks noGrp="1"/>
          </p:cNvSpPr>
          <p:nvPr>
            <p:ph type="title" idx="4294967295"/>
          </p:nvPr>
        </p:nvSpPr>
        <p:spPr>
          <a:xfrm>
            <a:off x="852488" y="123118"/>
            <a:ext cx="9697402" cy="740482"/>
          </a:xfrm>
          <a:solidFill>
            <a:schemeClr val="accent1">
              <a:lumMod val="60000"/>
              <a:lumOff val="40000"/>
            </a:schemeClr>
          </a:solidFill>
        </p:spPr>
        <p:txBody>
          <a:bodyPr/>
          <a:lstStyle/>
          <a:p>
            <a:pPr algn="ctr"/>
            <a:r>
              <a:rPr lang="en-IN" sz="3600" dirty="0"/>
              <a:t>Literature Review</a:t>
            </a:r>
          </a:p>
        </p:txBody>
      </p:sp>
      <p:sp>
        <p:nvSpPr>
          <p:cNvPr id="5" name="Content Placeholder 4">
            <a:extLst>
              <a:ext uri="{FF2B5EF4-FFF2-40B4-BE49-F238E27FC236}">
                <a16:creationId xmlns:a16="http://schemas.microsoft.com/office/drawing/2014/main" id="{EFD32F54-1710-391D-7212-C52519AB37BA}"/>
              </a:ext>
            </a:extLst>
          </p:cNvPr>
          <p:cNvSpPr>
            <a:spLocks noGrp="1"/>
          </p:cNvSpPr>
          <p:nvPr>
            <p:ph sz="half" idx="4294967295"/>
          </p:nvPr>
        </p:nvSpPr>
        <p:spPr>
          <a:xfrm>
            <a:off x="0" y="2814638"/>
            <a:ext cx="5472113" cy="3376612"/>
          </a:xfrm>
        </p:spPr>
        <p:txBody>
          <a:bodyPr/>
          <a:lstStyle/>
          <a:p>
            <a:r>
              <a:rPr lang="en-US" sz="1900" dirty="0"/>
              <a:t>The strategic role of human resource management (HRM) in organizational performance is examined by the author in this essay. Key conclusions: The essay emphasizes how efficient HRM strategies, such as hiring people, providing training and development, managing performance, and encouraging employee engagement, may improve organizational performance and provide businesses a competitive edge. To get superior performance results, HRM and corporate strategy must be strategically aligned.(</a:t>
            </a:r>
            <a:r>
              <a:rPr lang="en-IN" sz="2000" b="0" i="0" dirty="0">
                <a:solidFill>
                  <a:srgbClr val="222222"/>
                </a:solidFill>
                <a:effectLst/>
                <a:latin typeface="Arial" panose="020B0604020202020204" pitchFamily="34" charset="0"/>
              </a:rPr>
              <a:t>Bratton, J., 2007)</a:t>
            </a:r>
            <a:endParaRPr lang="en-IN" sz="1900" dirty="0"/>
          </a:p>
        </p:txBody>
      </p:sp>
      <p:sp>
        <p:nvSpPr>
          <p:cNvPr id="6" name="Text Placeholder 5">
            <a:extLst>
              <a:ext uri="{FF2B5EF4-FFF2-40B4-BE49-F238E27FC236}">
                <a16:creationId xmlns:a16="http://schemas.microsoft.com/office/drawing/2014/main" id="{6E64FFFC-CBE1-306F-6CC8-137A24F50D44}"/>
              </a:ext>
            </a:extLst>
          </p:cNvPr>
          <p:cNvSpPr>
            <a:spLocks noGrp="1"/>
          </p:cNvSpPr>
          <p:nvPr>
            <p:ph type="body" sz="quarter" idx="4294967295"/>
          </p:nvPr>
        </p:nvSpPr>
        <p:spPr>
          <a:xfrm>
            <a:off x="6721475" y="1660525"/>
            <a:ext cx="5470525" cy="1006475"/>
          </a:xfrm>
        </p:spPr>
        <p:txBody>
          <a:bodyPr/>
          <a:lstStyle/>
          <a:p>
            <a:r>
              <a:rPr lang="en-US" dirty="0"/>
              <a:t>"Linking Human Resource Management Practices with Strategic Goals: A Review of Literature" by Johnson, M. (2019)</a:t>
            </a:r>
            <a:endParaRPr lang="en-IN" dirty="0"/>
          </a:p>
        </p:txBody>
      </p:sp>
      <p:sp>
        <p:nvSpPr>
          <p:cNvPr id="7" name="Text Placeholder 6">
            <a:extLst>
              <a:ext uri="{FF2B5EF4-FFF2-40B4-BE49-F238E27FC236}">
                <a16:creationId xmlns:a16="http://schemas.microsoft.com/office/drawing/2014/main" id="{A49B8732-9A82-008E-7D8F-18B9FC1EDE20}"/>
              </a:ext>
            </a:extLst>
          </p:cNvPr>
          <p:cNvSpPr>
            <a:spLocks noGrp="1"/>
          </p:cNvSpPr>
          <p:nvPr>
            <p:ph type="body" sz="quarter" idx="4294967295"/>
          </p:nvPr>
        </p:nvSpPr>
        <p:spPr>
          <a:xfrm>
            <a:off x="6719888" y="2811463"/>
            <a:ext cx="5472112" cy="3379787"/>
          </a:xfrm>
        </p:spPr>
        <p:txBody>
          <a:bodyPr/>
          <a:lstStyle/>
          <a:p>
            <a:r>
              <a:rPr lang="en-US" sz="1900" dirty="0"/>
              <a:t>The literature on the relationship between HRM practices and strategic objectives is reviewed in this article. Key conclusions: The author stresses the significance of matching HRM procedures with the strategic objectives of the company. The essay emphasizes how HRM procedures, including hiring and firing, training and development, and performance management, should be planned and carried out in a way that aids in the accomplishment of strategic goals. HRM procedures that are in line with strategic objectives help organizations perform better and gain a competitive edge.</a:t>
            </a:r>
            <a:endParaRPr lang="en-IN" dirty="0"/>
          </a:p>
        </p:txBody>
      </p:sp>
      <p:sp>
        <p:nvSpPr>
          <p:cNvPr id="4" name="Text Placeholder 3">
            <a:extLst>
              <a:ext uri="{FF2B5EF4-FFF2-40B4-BE49-F238E27FC236}">
                <a16:creationId xmlns:a16="http://schemas.microsoft.com/office/drawing/2014/main" id="{9484B70B-DA57-5D12-ECA0-F6142B9C0DF5}"/>
              </a:ext>
            </a:extLst>
          </p:cNvPr>
          <p:cNvSpPr>
            <a:spLocks noGrp="1"/>
          </p:cNvSpPr>
          <p:nvPr>
            <p:ph type="body" idx="4294967295"/>
          </p:nvPr>
        </p:nvSpPr>
        <p:spPr>
          <a:xfrm>
            <a:off x="0" y="1660525"/>
            <a:ext cx="5472113" cy="1006475"/>
          </a:xfrm>
        </p:spPr>
        <p:txBody>
          <a:bodyPr/>
          <a:lstStyle/>
          <a:p>
            <a:r>
              <a:rPr lang="en-US" dirty="0"/>
              <a:t>" Human Resource Management's Strategic Role in Organizational Performance " by Smith, J. (2018)</a:t>
            </a:r>
            <a:endParaRPr lang="en-IN" dirty="0"/>
          </a:p>
        </p:txBody>
      </p:sp>
    </p:spTree>
    <p:extLst>
      <p:ext uri="{BB962C8B-B14F-4D97-AF65-F5344CB8AC3E}">
        <p14:creationId xmlns:p14="http://schemas.microsoft.com/office/powerpoint/2010/main" val="3172146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 name="Picture Placeholder 18">
            <a:extLst>
              <a:ext uri="{FF2B5EF4-FFF2-40B4-BE49-F238E27FC236}">
                <a16:creationId xmlns:a16="http://schemas.microsoft.com/office/drawing/2014/main" id="{29418859-0627-868D-995E-1EB50D9A0EDA}"/>
              </a:ext>
            </a:extLst>
          </p:cNvPr>
          <p:cNvPicPr>
            <a:picLocks noGrp="1" noChangeAspect="1"/>
          </p:cNvPicPr>
          <p:nvPr>
            <p:ph type="pic" sz="quarter" idx="14"/>
          </p:nvPr>
        </p:nvPicPr>
        <p:blipFill>
          <a:blip r:embed="rId3"/>
          <a:srcRect l="23087" r="23087"/>
          <a:stretch/>
        </p:blipFill>
        <p:spPr>
          <a:xfrm>
            <a:off x="0" y="-24065"/>
            <a:ext cx="6096000" cy="6371351"/>
          </a:xfrm>
          <a:prstGeom prst="rect">
            <a:avLst/>
          </a:prstGeom>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a:lstStyle/>
          <a:p>
            <a:r>
              <a:rPr lang="en-US" dirty="0"/>
              <a:t>United Nation</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p:txBody>
          <a:bodyPr/>
          <a:lstStyle/>
          <a:p>
            <a:r>
              <a:rPr lang="en-US" dirty="0"/>
              <a:t>Public Limited</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p:txBody>
          <a:bodyPr/>
          <a:lstStyle/>
          <a:p>
            <a:pPr marL="0" indent="0">
              <a:buNone/>
            </a:pPr>
            <a:r>
              <a:rPr lang="en-US" sz="2800" dirty="0"/>
              <a:t>Company profile </a:t>
            </a:r>
          </a:p>
          <a:p>
            <a:r>
              <a:rPr lang="en-US" b="0" i="0" dirty="0">
                <a:solidFill>
                  <a:srgbClr val="374151"/>
                </a:solidFill>
                <a:effectLst/>
                <a:latin typeface="Söhne"/>
              </a:rPr>
              <a:t>The United Nations (UN) is </a:t>
            </a:r>
            <a:r>
              <a:rPr lang="en-IN" b="0" i="0" dirty="0">
                <a:solidFill>
                  <a:srgbClr val="374151"/>
                </a:solidFill>
                <a:effectLst/>
                <a:latin typeface="Söhne"/>
              </a:rPr>
              <a:t>an international organization.</a:t>
            </a:r>
            <a:r>
              <a:rPr lang="en-US" b="0" i="0" dirty="0">
                <a:solidFill>
                  <a:srgbClr val="374151"/>
                </a:solidFill>
                <a:effectLst/>
                <a:latin typeface="Söhne"/>
              </a:rPr>
              <a:t>  </a:t>
            </a:r>
          </a:p>
          <a:p>
            <a:r>
              <a:rPr lang="en-US" b="0" i="0" dirty="0">
                <a:solidFill>
                  <a:srgbClr val="374151"/>
                </a:solidFill>
                <a:effectLst/>
                <a:latin typeface="Söhne"/>
              </a:rPr>
              <a:t>It was founded on October 24, 1945</a:t>
            </a:r>
            <a:r>
              <a:rPr lang="en-US" dirty="0"/>
              <a:t>.</a:t>
            </a:r>
          </a:p>
          <a:p>
            <a:r>
              <a:rPr lang="en-US" dirty="0"/>
              <a:t>Protecting international law, preserving world peace and security, advancing human rights, and promoting social and economic development are its core objectives.</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4</a:t>
            </a:fld>
            <a:endParaRPr lang="en-US" dirty="0"/>
          </a:p>
        </p:txBody>
      </p:sp>
    </p:spTree>
    <p:extLst>
      <p:ext uri="{BB962C8B-B14F-4D97-AF65-F5344CB8AC3E}">
        <p14:creationId xmlns:p14="http://schemas.microsoft.com/office/powerpoint/2010/main" val="133439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r>
              <a:rPr lang="en-US" dirty="0"/>
              <a:t>Description</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a:xfrm>
            <a:off x="440690" y="973659"/>
            <a:ext cx="11489010" cy="304959"/>
          </a:xfrm>
        </p:spPr>
        <p:txBody>
          <a:bodyPr/>
          <a:lstStyle/>
          <a:p>
            <a:r>
              <a:rPr lang="en-US" sz="1900" dirty="0"/>
              <a:t>Over the years, the company has used a variety of HR initiatives that have had a big impact on the expansion of the business. Here, these tactics and their results are discussed.</a:t>
            </a:r>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32000" y="2442934"/>
            <a:ext cx="5472000" cy="360000"/>
          </a:xfrm>
        </p:spPr>
        <p:txBody>
          <a:bodyPr/>
          <a:lstStyle/>
          <a:p>
            <a:r>
              <a:rPr lang="en-US" dirty="0"/>
              <a:t>Strategy </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2000" y="2950768"/>
            <a:ext cx="5471994" cy="2899232"/>
          </a:xfrm>
        </p:spPr>
        <p:txBody>
          <a:bodyPr/>
          <a:lstStyle/>
          <a:p>
            <a:r>
              <a:rPr lang="en-US" sz="1900" dirty="0"/>
              <a:t> The United Nations is a global organization that works to advance human rights, peace, and sustainable development</a:t>
            </a:r>
            <a:r>
              <a:rPr lang="en-US" dirty="0"/>
              <a:t>. (</a:t>
            </a:r>
            <a:r>
              <a:rPr lang="en-US" b="0" i="0" dirty="0">
                <a:solidFill>
                  <a:srgbClr val="222222"/>
                </a:solidFill>
                <a:effectLst/>
                <a:latin typeface="Arial" panose="020B0604020202020204" pitchFamily="34" charset="0"/>
              </a:rPr>
              <a:t>Frey, D.F. and MacNaughton, G., 2016.)</a:t>
            </a:r>
            <a:endParaRPr lang="en-US" dirty="0"/>
          </a:p>
          <a:p>
            <a:r>
              <a:rPr lang="en-US" sz="1900" dirty="0"/>
              <a:t>The goal of the UN's human resources strategy is to recruit, nurture, and keep a bright and diverse workforce. </a:t>
            </a:r>
          </a:p>
          <a:p>
            <a:r>
              <a:rPr lang="en-US" sz="1900" dirty="0"/>
              <a:t>The UN invests in professional training and development programs for its staff, offering chances for career advancement and mobility.</a:t>
            </a: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300000" y="2443459"/>
            <a:ext cx="5472000" cy="358775"/>
          </a:xfrm>
        </p:spPr>
        <p:txBody>
          <a:bodyPr/>
          <a:lstStyle/>
          <a:p>
            <a:r>
              <a:rPr lang="en-US" dirty="0"/>
              <a:t>Impact</a:t>
            </a: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6" y="2947458"/>
            <a:ext cx="5669169" cy="3478541"/>
          </a:xfrm>
        </p:spPr>
        <p:txBody>
          <a:bodyPr/>
          <a:lstStyle/>
          <a:p>
            <a:r>
              <a:rPr lang="en-US" sz="1900" dirty="0"/>
              <a:t>The emphasis on professional development and training initiatives aids in the development of the competencies required for UN employment. </a:t>
            </a:r>
          </a:p>
          <a:p>
            <a:r>
              <a:rPr lang="en-US" sz="1900" dirty="0"/>
              <a:t>By bringing together people from different origins, cultures, and fields of expertise, this method improves the organization's capacity to comprehend and address challenging global issues.</a:t>
            </a:r>
          </a:p>
          <a:p>
            <a:r>
              <a:rPr lang="en-US" sz="1900" dirty="0"/>
              <a:t>This tactic acknowledges the significance of employee wellbeing and produces a work atmosphere that encourages efficiency, adaptability, and job happiness</a:t>
            </a:r>
            <a:r>
              <a:rPr lang="en-US" dirty="0"/>
              <a:t>. (</a:t>
            </a:r>
            <a:r>
              <a:rPr lang="en-IN" i="0" dirty="0">
                <a:solidFill>
                  <a:srgbClr val="222222"/>
                </a:solidFill>
                <a:effectLst/>
                <a:latin typeface="Arial" panose="020B0604020202020204" pitchFamily="34" charset="0"/>
              </a:rPr>
              <a:t>Baptiste, N.R., 2008)</a:t>
            </a:r>
            <a:endParaRPr lang="en-US" dirty="0"/>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5</a:t>
            </a:fld>
            <a:endParaRPr lang="en-US" dirty="0"/>
          </a:p>
        </p:txBody>
      </p:sp>
    </p:spTree>
    <p:extLst>
      <p:ext uri="{BB962C8B-B14F-4D97-AF65-F5344CB8AC3E}">
        <p14:creationId xmlns:p14="http://schemas.microsoft.com/office/powerpoint/2010/main" val="3188837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432000" y="1085850"/>
            <a:ext cx="5560491" cy="3417139"/>
          </a:xfrm>
        </p:spPr>
        <p:txBody>
          <a:bodyPr/>
          <a:lstStyle/>
          <a:p>
            <a:r>
              <a:rPr lang="en-US" dirty="0"/>
              <a:t>The work culture of the organization is the biggest driving force of the organization. </a:t>
            </a:r>
          </a:p>
          <a:p>
            <a:r>
              <a:rPr lang="en-US" dirty="0"/>
              <a:t>Individual and organizational goals are aligned by a strong performance management system, improving responsibility and openness. </a:t>
            </a:r>
          </a:p>
          <a:p>
            <a:r>
              <a:rPr lang="en-US" dirty="0"/>
              <a:t>Organizations may increase productivity, creativity, and service quality by continuously improving their employees, giving them a competitive advantage. (</a:t>
            </a:r>
            <a:r>
              <a:rPr lang="en-US" b="0" i="0" dirty="0">
                <a:solidFill>
                  <a:srgbClr val="222222"/>
                </a:solidFill>
                <a:effectLst/>
                <a:latin typeface="Arial" panose="020B0604020202020204" pitchFamily="34" charset="0"/>
              </a:rPr>
              <a:t>Yang, Y., Lee, P.K. and Cheng, T.C.E., 2016.)</a:t>
            </a:r>
            <a:endParaRPr lang="en-US" dirty="0"/>
          </a:p>
          <a:p>
            <a:r>
              <a:rPr lang="en-US" dirty="0"/>
              <a:t>Embracing innovation and implementing new technologies can give an advantage in the marketplace.</a:t>
            </a:r>
          </a:p>
          <a:p>
            <a:r>
              <a:rPr lang="en-US" dirty="0"/>
              <a:t>For a competitive edge, ensuring citizen satisfaction and involvement is essential.</a:t>
            </a:r>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a:xfrm>
            <a:off x="6096000" y="-22861"/>
            <a:ext cx="6096000" cy="6371351"/>
          </a:xfrm>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6</a:t>
            </a:fld>
            <a:endParaRPr lang="en-US" dirty="0"/>
          </a:p>
        </p:txBody>
      </p:sp>
      <p:sp>
        <p:nvSpPr>
          <p:cNvPr id="10" name="Title 9">
            <a:extLst>
              <a:ext uri="{FF2B5EF4-FFF2-40B4-BE49-F238E27FC236}">
                <a16:creationId xmlns:a16="http://schemas.microsoft.com/office/drawing/2014/main" id="{67966B9D-0A9E-3627-5B58-ACF3FBBEE5C2}"/>
              </a:ext>
            </a:extLst>
          </p:cNvPr>
          <p:cNvSpPr>
            <a:spLocks noGrp="1"/>
          </p:cNvSpPr>
          <p:nvPr>
            <p:ph type="title"/>
          </p:nvPr>
        </p:nvSpPr>
        <p:spPr/>
        <p:txBody>
          <a:bodyPr/>
          <a:lstStyle/>
          <a:p>
            <a:endParaRPr lang="en-IN" dirty="0"/>
          </a:p>
        </p:txBody>
      </p:sp>
      <p:sp>
        <p:nvSpPr>
          <p:cNvPr id="12" name="Text Placeholder 11">
            <a:extLst>
              <a:ext uri="{FF2B5EF4-FFF2-40B4-BE49-F238E27FC236}">
                <a16:creationId xmlns:a16="http://schemas.microsoft.com/office/drawing/2014/main" id="{9BD30640-5FA9-3763-15BA-AB71B4F75A96}"/>
              </a:ext>
            </a:extLst>
          </p:cNvPr>
          <p:cNvSpPr>
            <a:spLocks noGrp="1"/>
          </p:cNvSpPr>
          <p:nvPr>
            <p:ph type="body" sz="quarter" idx="32"/>
          </p:nvPr>
        </p:nvSpPr>
        <p:spPr/>
        <p:txBody>
          <a:bodyPr/>
          <a:lstStyle/>
          <a:p>
            <a:endParaRPr lang="en-IN"/>
          </a:p>
        </p:txBody>
      </p:sp>
      <p:grpSp>
        <p:nvGrpSpPr>
          <p:cNvPr id="15" name="Group 14">
            <a:extLst>
              <a:ext uri="{FF2B5EF4-FFF2-40B4-BE49-F238E27FC236}">
                <a16:creationId xmlns:a16="http://schemas.microsoft.com/office/drawing/2014/main" id="{DCB8B8D9-D041-41DF-ABF3-CB3BFF0B11B2}"/>
              </a:ext>
            </a:extLst>
          </p:cNvPr>
          <p:cNvGrpSpPr/>
          <p:nvPr/>
        </p:nvGrpSpPr>
        <p:grpSpPr>
          <a:xfrm>
            <a:off x="7111800" y="3802898"/>
            <a:ext cx="4648200" cy="2170663"/>
            <a:chOff x="7264200" y="3978160"/>
            <a:chExt cx="4648200" cy="2170663"/>
          </a:xfrm>
        </p:grpSpPr>
        <p:sp>
          <p:nvSpPr>
            <p:cNvPr id="13" name="Title 1">
              <a:extLst>
                <a:ext uri="{FF2B5EF4-FFF2-40B4-BE49-F238E27FC236}">
                  <a16:creationId xmlns:a16="http://schemas.microsoft.com/office/drawing/2014/main" id="{898D31CF-BFBB-789D-9D2D-1CA0AF8C98E6}"/>
                </a:ext>
              </a:extLst>
            </p:cNvPr>
            <p:cNvSpPr txBox="1">
              <a:spLocks/>
            </p:cNvSpPr>
            <p:nvPr/>
          </p:nvSpPr>
          <p:spPr>
            <a:xfrm>
              <a:off x="7264200" y="3978160"/>
              <a:ext cx="4648200" cy="985000"/>
            </a:xfrm>
            <a:prstGeom prst="rect">
              <a:avLst/>
            </a:prstGeom>
            <a:solidFill>
              <a:schemeClr val="bg1"/>
            </a:solidFill>
          </p:spPr>
          <p:txBody>
            <a:bodyPr vert="horz" lIns="180000" tIns="180000" rIns="180000" bIns="180000" rtlCol="0" anchor="ctr">
              <a:noAutofit/>
            </a:bodyPr>
            <a:lstStyle>
              <a:lvl1pPr algn="r" defTabSz="914400" rtl="0" eaLnBrk="1" latinLnBrk="0" hangingPunct="1">
                <a:lnSpc>
                  <a:spcPct val="90000"/>
                </a:lnSpc>
                <a:spcBef>
                  <a:spcPct val="0"/>
                </a:spcBef>
                <a:buNone/>
                <a:defRPr sz="6000" b="1" kern="1200" spc="-300">
                  <a:solidFill>
                    <a:schemeClr val="tx1">
                      <a:lumMod val="75000"/>
                      <a:lumOff val="25000"/>
                    </a:schemeClr>
                  </a:solidFill>
                  <a:latin typeface="+mj-lt"/>
                  <a:ea typeface="+mj-ea"/>
                  <a:cs typeface="+mj-cs"/>
                </a:defRPr>
              </a:lvl1pPr>
            </a:lstStyle>
            <a:p>
              <a:r>
                <a:rPr lang="en-US" sz="3600" dirty="0"/>
                <a:t>Competitive advantage</a:t>
              </a:r>
            </a:p>
          </p:txBody>
        </p:sp>
        <p:sp>
          <p:nvSpPr>
            <p:cNvPr id="14" name="Text Placeholder 2">
              <a:extLst>
                <a:ext uri="{FF2B5EF4-FFF2-40B4-BE49-F238E27FC236}">
                  <a16:creationId xmlns:a16="http://schemas.microsoft.com/office/drawing/2014/main" id="{0468D6DD-BC2B-2AB0-0031-31F3CF5D3E22}"/>
                </a:ext>
              </a:extLst>
            </p:cNvPr>
            <p:cNvSpPr txBox="1">
              <a:spLocks/>
            </p:cNvSpPr>
            <p:nvPr/>
          </p:nvSpPr>
          <p:spPr>
            <a:xfrm>
              <a:off x="7264200" y="4986023"/>
              <a:ext cx="4648200" cy="1162800"/>
            </a:xfrm>
            <a:prstGeom prst="rect">
              <a:avLst/>
            </a:prstGeom>
            <a:solidFill>
              <a:schemeClr val="tx1">
                <a:alpha val="80000"/>
              </a:schemeClr>
            </a:solidFill>
          </p:spPr>
          <p:txBody>
            <a:bodyPr vert="horz" lIns="180000" tIns="180000" rIns="180000" bIns="180000" rtlCol="0">
              <a:noAutofit/>
            </a:bodyPr>
            <a:lstStyle>
              <a:lvl1pPr marL="0" indent="0" algn="r" defTabSz="914400" rtl="0" eaLnBrk="1" latinLnBrk="0" hangingPunct="1">
                <a:lnSpc>
                  <a:spcPct val="90000"/>
                </a:lnSpc>
                <a:spcBef>
                  <a:spcPts val="1000"/>
                </a:spcBef>
                <a:buFont typeface="Arial" panose="020B0604020202020204" pitchFamily="34" charset="0"/>
                <a:buNone/>
                <a:defRPr sz="1800" kern="1200">
                  <a:solidFill>
                    <a:schemeClr val="bg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dirty="0"/>
                <a:t>Because of the strategies used by the business, it has a competitive advantage over its rivals.</a:t>
              </a:r>
            </a:p>
          </p:txBody>
        </p:sp>
      </p:grpSp>
    </p:spTree>
    <p:extLst>
      <p:ext uri="{BB962C8B-B14F-4D97-AF65-F5344CB8AC3E}">
        <p14:creationId xmlns:p14="http://schemas.microsoft.com/office/powerpoint/2010/main" val="1965352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6096000" y="1660359"/>
            <a:ext cx="5815263" cy="1226056"/>
          </a:xfrm>
        </p:spPr>
        <p:txBody>
          <a:bodyPr/>
          <a:lstStyle/>
          <a:p>
            <a:r>
              <a:rPr lang="en-US" dirty="0"/>
              <a:t>NETFLIX</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6288000" y="2886415"/>
            <a:ext cx="5664510" cy="590154"/>
          </a:xfrm>
        </p:spPr>
        <p:txBody>
          <a:bodyPr/>
          <a:lstStyle/>
          <a:p>
            <a:r>
              <a:rPr lang="en-US" dirty="0"/>
              <a:t>Private entity</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267631" y="3709784"/>
            <a:ext cx="5472000" cy="2661566"/>
          </a:xfrm>
        </p:spPr>
        <p:txBody>
          <a:bodyPr/>
          <a:lstStyle/>
          <a:p>
            <a:pPr marL="0" indent="0">
              <a:buNone/>
            </a:pPr>
            <a:r>
              <a:rPr lang="en-US" sz="2800" dirty="0"/>
              <a:t>Company Profile</a:t>
            </a:r>
          </a:p>
          <a:p>
            <a:r>
              <a:rPr lang="en-US" sz="1900" b="0" i="0" dirty="0">
                <a:solidFill>
                  <a:srgbClr val="374151"/>
                </a:solidFill>
                <a:effectLst/>
                <a:latin typeface="Söhne"/>
              </a:rPr>
              <a:t>Founded in 1997 by Reed Hastings and Marc Randolph</a:t>
            </a:r>
            <a:r>
              <a:rPr lang="en-US" sz="1900" dirty="0"/>
              <a:t>.</a:t>
            </a:r>
          </a:p>
          <a:p>
            <a:r>
              <a:rPr lang="en-IN" sz="1900" b="0" i="0" dirty="0">
                <a:solidFill>
                  <a:srgbClr val="374151"/>
                </a:solidFill>
                <a:effectLst/>
                <a:latin typeface="Söhne"/>
              </a:rPr>
              <a:t>Headquarters in Los Gatos, California, United States</a:t>
            </a:r>
            <a:r>
              <a:rPr lang="en-US" sz="1900" dirty="0">
                <a:solidFill>
                  <a:srgbClr val="374151"/>
                </a:solidFill>
                <a:latin typeface="Söhne"/>
              </a:rPr>
              <a:t>.</a:t>
            </a:r>
            <a:endParaRPr lang="en-US" sz="1900" dirty="0"/>
          </a:p>
          <a:p>
            <a:r>
              <a:rPr lang="en-US" sz="1900" b="0" i="0" dirty="0">
                <a:solidFill>
                  <a:srgbClr val="374151"/>
                </a:solidFill>
                <a:effectLst/>
                <a:latin typeface="Söhne"/>
              </a:rPr>
              <a:t>A leading provider of original material and a variety of films, TV series, and documentaries worldwide is Netflix. (</a:t>
            </a:r>
            <a:r>
              <a:rPr lang="en-US" b="0" i="0" dirty="0">
                <a:solidFill>
                  <a:srgbClr val="222222"/>
                </a:solidFill>
                <a:effectLst/>
                <a:latin typeface="Arial" panose="020B0604020202020204" pitchFamily="34" charset="0"/>
              </a:rPr>
              <a:t>Aguiar, L. and Waldfogel, J., 2018)</a:t>
            </a:r>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7</a:t>
            </a:fld>
            <a:endParaRPr lang="en-US" dirty="0"/>
          </a:p>
        </p:txBody>
      </p:sp>
      <p:sp>
        <p:nvSpPr>
          <p:cNvPr id="7" name="Picture Placeholder 6">
            <a:extLst>
              <a:ext uri="{FF2B5EF4-FFF2-40B4-BE49-F238E27FC236}">
                <a16:creationId xmlns:a16="http://schemas.microsoft.com/office/drawing/2014/main" id="{B98D8816-6657-6A51-5699-3C05EAA2E362}"/>
              </a:ext>
            </a:extLst>
          </p:cNvPr>
          <p:cNvSpPr>
            <a:spLocks noGrp="1"/>
          </p:cNvSpPr>
          <p:nvPr>
            <p:ph type="pic" sz="quarter" idx="14"/>
          </p:nvPr>
        </p:nvSpPr>
        <p:spPr/>
      </p:sp>
      <p:pic>
        <p:nvPicPr>
          <p:cNvPr id="9" name="Picture 8">
            <a:extLst>
              <a:ext uri="{FF2B5EF4-FFF2-40B4-BE49-F238E27FC236}">
                <a16:creationId xmlns:a16="http://schemas.microsoft.com/office/drawing/2014/main" id="{1190384E-31AE-8EA6-9289-0B4CC30760C7}"/>
              </a:ext>
            </a:extLst>
          </p:cNvPr>
          <p:cNvPicPr>
            <a:picLocks noChangeAspect="1"/>
          </p:cNvPicPr>
          <p:nvPr/>
        </p:nvPicPr>
        <p:blipFill>
          <a:blip r:embed="rId3"/>
          <a:stretch>
            <a:fillRect/>
          </a:stretch>
        </p:blipFill>
        <p:spPr>
          <a:xfrm>
            <a:off x="61614" y="0"/>
            <a:ext cx="6054753" cy="6371351"/>
          </a:xfrm>
          <a:prstGeom prst="rect">
            <a:avLst/>
          </a:prstGeom>
        </p:spPr>
      </p:pic>
    </p:spTree>
    <p:extLst>
      <p:ext uri="{BB962C8B-B14F-4D97-AF65-F5344CB8AC3E}">
        <p14:creationId xmlns:p14="http://schemas.microsoft.com/office/powerpoint/2010/main" val="2264180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r>
              <a:rPr lang="en-US" dirty="0"/>
              <a:t>Description</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p:txBody>
          <a:bodyPr/>
          <a:lstStyle/>
          <a:p>
            <a:r>
              <a:rPr lang="en-US" dirty="0"/>
              <a:t>Over the years, the company has used a variety of HR initiatives that have had a big impact on the expansion of the business. Here, these tactics and their results are discussed.</a:t>
            </a:r>
          </a:p>
          <a:p>
            <a:endParaRPr lang="en-US" dirty="0"/>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32000" y="2442934"/>
            <a:ext cx="5472000" cy="360000"/>
          </a:xfrm>
        </p:spPr>
        <p:txBody>
          <a:bodyPr/>
          <a:lstStyle/>
          <a:p>
            <a:r>
              <a:rPr lang="en-US" dirty="0"/>
              <a:t>Strategy </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2000" y="2950768"/>
            <a:ext cx="5472000" cy="2194694"/>
          </a:xfrm>
        </p:spPr>
        <p:txBody>
          <a:bodyPr/>
          <a:lstStyle/>
          <a:p>
            <a:r>
              <a:rPr lang="en-US" sz="1900" dirty="0"/>
              <a:t>Netflix, a top provider of streaming entertainment, has a unique HR approach that is centered on freedom and accountability.</a:t>
            </a:r>
          </a:p>
          <a:p>
            <a:r>
              <a:rPr lang="en-US" sz="1900" dirty="0"/>
              <a:t>They place a strong emphasis on excellent performance and support the idea of hiring extraordinary people and granting them the freedom to decide for themselves and take responsibility for their job. (</a:t>
            </a:r>
            <a:r>
              <a:rPr lang="en-IN" b="0" i="0" dirty="0">
                <a:solidFill>
                  <a:srgbClr val="222222"/>
                </a:solidFill>
                <a:effectLst/>
                <a:latin typeface="Arial" panose="020B0604020202020204" pitchFamily="34" charset="0"/>
              </a:rPr>
              <a:t>Blanchard, K., 2018. )</a:t>
            </a:r>
            <a:endParaRPr lang="en-US" dirty="0"/>
          </a:p>
          <a:p>
            <a:r>
              <a:rPr lang="en-US" sz="1900" dirty="0"/>
              <a:t>The Keeper Test, a distinctive performance management strategy used by Netflix, was developed. </a:t>
            </a: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300000" y="2443459"/>
            <a:ext cx="5472000" cy="358775"/>
          </a:xfrm>
        </p:spPr>
        <p:txBody>
          <a:bodyPr/>
          <a:lstStyle/>
          <a:p>
            <a:r>
              <a:rPr lang="en-US" dirty="0"/>
              <a:t>Impact</a:t>
            </a: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7" y="2947459"/>
            <a:ext cx="5575870" cy="3247601"/>
          </a:xfrm>
        </p:spPr>
        <p:txBody>
          <a:bodyPr/>
          <a:lstStyle/>
          <a:p>
            <a:r>
              <a:rPr lang="en-US" dirty="0"/>
              <a:t> </a:t>
            </a:r>
            <a:r>
              <a:rPr lang="en-US" sz="1900" dirty="0"/>
              <a:t>Netflix provides an environment that supports innovation, creativity, and risk-taking by employing extraordinary personnel and granting them autonomy. </a:t>
            </a:r>
            <a:r>
              <a:rPr lang="en-US" dirty="0"/>
              <a:t>(</a:t>
            </a:r>
            <a:r>
              <a:rPr lang="en-IN" b="0" i="0" dirty="0">
                <a:solidFill>
                  <a:srgbClr val="222222"/>
                </a:solidFill>
                <a:effectLst/>
                <a:latin typeface="Arial" panose="020B0604020202020204" pitchFamily="34" charset="0"/>
              </a:rPr>
              <a:t>St. Martin's Press, 2014.)</a:t>
            </a:r>
            <a:endParaRPr lang="en-US" dirty="0"/>
          </a:p>
          <a:p>
            <a:r>
              <a:rPr lang="en-US" sz="1900" dirty="0"/>
              <a:t>The organization is also kept flexible and agile thanks to keeper Test, which pushes decision-making down to the individual level rather than becoming unduly bureaucratic.</a:t>
            </a:r>
          </a:p>
          <a:p>
            <a:r>
              <a:rPr lang="en-US" sz="1900" dirty="0"/>
              <a:t>Employees are more engaged and productive as a result of the trust and flexibility shown to them, which helps the business succeed as a whole.</a:t>
            </a: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8</a:t>
            </a:fld>
            <a:endParaRPr lang="en-US" dirty="0"/>
          </a:p>
        </p:txBody>
      </p:sp>
    </p:spTree>
    <p:extLst>
      <p:ext uri="{BB962C8B-B14F-4D97-AF65-F5344CB8AC3E}">
        <p14:creationId xmlns:p14="http://schemas.microsoft.com/office/powerpoint/2010/main" val="292478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106587" y="1062990"/>
            <a:ext cx="5557413" cy="3520378"/>
          </a:xfrm>
        </p:spPr>
        <p:txBody>
          <a:bodyPr/>
          <a:lstStyle/>
          <a:p>
            <a:r>
              <a:rPr lang="en-US" sz="1900" dirty="0"/>
              <a:t>Netflix is renowned for its dedication to innovation and ability to anticipate trends.</a:t>
            </a:r>
          </a:p>
          <a:p>
            <a:r>
              <a:rPr lang="en-US" sz="1900" dirty="0"/>
              <a:t>Netflix makes significant investments in creating original, high-quality content. </a:t>
            </a:r>
          </a:p>
          <a:p>
            <a:r>
              <a:rPr lang="en-US" sz="1900" dirty="0"/>
              <a:t>Utilizing this tactic, Netflix is able to stand out from rivals and produce exclusive content that draws and keeps users. </a:t>
            </a:r>
          </a:p>
          <a:p>
            <a:r>
              <a:rPr lang="en-US" sz="1900" dirty="0"/>
              <a:t>The ambitious employees and working environment Netflix operates in many different nations throughout the world, giving it a huge global reach.(</a:t>
            </a:r>
            <a:r>
              <a:rPr lang="en-IN" b="0" i="0" dirty="0" err="1">
                <a:solidFill>
                  <a:srgbClr val="222222"/>
                </a:solidFill>
                <a:effectLst/>
                <a:latin typeface="Arial" panose="020B0604020202020204" pitchFamily="34" charset="0"/>
              </a:rPr>
              <a:t>Lasserre</a:t>
            </a:r>
            <a:r>
              <a:rPr lang="en-IN" b="0" i="0" dirty="0">
                <a:solidFill>
                  <a:srgbClr val="222222"/>
                </a:solidFill>
                <a:effectLst/>
                <a:latin typeface="Arial" panose="020B0604020202020204" pitchFamily="34" charset="0"/>
              </a:rPr>
              <a:t>, P., 2017.)</a:t>
            </a:r>
            <a:r>
              <a:rPr lang="en-US" dirty="0"/>
              <a:t> </a:t>
            </a:r>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7111800" y="3802900"/>
            <a:ext cx="4648200" cy="985000"/>
          </a:xfrm>
        </p:spPr>
        <p:txBody>
          <a:bodyPr/>
          <a:lstStyle/>
          <a:p>
            <a:pPr algn="ctr"/>
            <a:r>
              <a:rPr lang="en-US" sz="3600" dirty="0"/>
              <a:t>Competitive advantage</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p:txBody>
          <a:bodyPr/>
          <a:lstStyle/>
          <a:p>
            <a:pPr algn="l"/>
            <a:r>
              <a:rPr lang="en-US" dirty="0"/>
              <a:t>The company has a competitive edge over its rivals as a result of the strategies it has chosen.</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9</a:t>
            </a:fld>
            <a:endParaRPr lang="en-US" dirty="0"/>
          </a:p>
        </p:txBody>
      </p:sp>
    </p:spTree>
    <p:extLst>
      <p:ext uri="{BB962C8B-B14F-4D97-AF65-F5344CB8AC3E}">
        <p14:creationId xmlns:p14="http://schemas.microsoft.com/office/powerpoint/2010/main" val="1726820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6287997" y="147073"/>
            <a:ext cx="5322477" cy="1470047"/>
          </a:xfrm>
        </p:spPr>
        <p:txBody>
          <a:bodyPr/>
          <a:lstStyle/>
          <a:p>
            <a:pPr algn="ctr"/>
            <a:r>
              <a:rPr lang="en-US" sz="4000" dirty="0"/>
              <a:t>Functional and cultural perspectives</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528275" y="2014002"/>
            <a:ext cx="4973562" cy="1619715"/>
          </a:xfrm>
        </p:spPr>
        <p:txBody>
          <a:bodyPr/>
          <a:lstStyle/>
          <a:p>
            <a:pPr>
              <a:lnSpc>
                <a:spcPct val="100000"/>
              </a:lnSpc>
            </a:pPr>
            <a:r>
              <a:rPr lang="en-US" sz="1900" dirty="0">
                <a:latin typeface="Arial" panose="020B0604020202020204" pitchFamily="34" charset="0"/>
                <a:cs typeface="Arial" panose="020B0604020202020204" pitchFamily="34" charset="0"/>
              </a:rPr>
              <a:t>Targeting particular consumer categories and creating promotional programs to raise brand awareness and boost sales .</a:t>
            </a:r>
          </a:p>
          <a:p>
            <a:pPr>
              <a:lnSpc>
                <a:spcPct val="100000"/>
              </a:lnSpc>
            </a:pPr>
            <a:r>
              <a:rPr lang="en-US" sz="1900" dirty="0">
                <a:latin typeface="Arial" panose="020B0604020202020204" pitchFamily="34" charset="0"/>
                <a:cs typeface="Arial" panose="020B0604020202020204" pitchFamily="34" charset="0"/>
              </a:rPr>
              <a:t>Discuss about top-down and bottom-up approaches of work engagement.</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10</a:t>
            </a:fld>
            <a:endParaRPr lang="en-US" dirty="0"/>
          </a:p>
        </p:txBody>
      </p:sp>
      <p:sp>
        <p:nvSpPr>
          <p:cNvPr id="22" name="Picture Placeholder 21">
            <a:extLst>
              <a:ext uri="{FF2B5EF4-FFF2-40B4-BE49-F238E27FC236}">
                <a16:creationId xmlns:a16="http://schemas.microsoft.com/office/drawing/2014/main" id="{1EB1DD0D-77FE-F1BD-5447-6EA1CAFFA773}"/>
              </a:ext>
            </a:extLst>
          </p:cNvPr>
          <p:cNvSpPr>
            <a:spLocks noGrp="1"/>
          </p:cNvSpPr>
          <p:nvPr>
            <p:ph type="pic" sz="quarter" idx="14"/>
          </p:nvPr>
        </p:nvSpPr>
        <p:spPr>
          <a:xfrm>
            <a:off x="43608" y="147073"/>
            <a:ext cx="6096000" cy="6371351"/>
          </a:xfrm>
        </p:spPr>
      </p:sp>
      <p:sp>
        <p:nvSpPr>
          <p:cNvPr id="7" name="Rectangle: Rounded Corners 6">
            <a:extLst>
              <a:ext uri="{FF2B5EF4-FFF2-40B4-BE49-F238E27FC236}">
                <a16:creationId xmlns:a16="http://schemas.microsoft.com/office/drawing/2014/main" id="{E94F29D1-06EE-E753-9C52-1A7DB65D91A6}"/>
              </a:ext>
            </a:extLst>
          </p:cNvPr>
          <p:cNvSpPr/>
          <p:nvPr/>
        </p:nvSpPr>
        <p:spPr>
          <a:xfrm flipH="1">
            <a:off x="6528275" y="1599034"/>
            <a:ext cx="4239635" cy="359054"/>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FUNCTIONAL STRATEGY</a:t>
            </a:r>
            <a:endParaRPr lang="en-IN" sz="2000" dirty="0"/>
          </a:p>
        </p:txBody>
      </p:sp>
      <p:sp>
        <p:nvSpPr>
          <p:cNvPr id="9" name="Rectangle 8">
            <a:extLst>
              <a:ext uri="{FF2B5EF4-FFF2-40B4-BE49-F238E27FC236}">
                <a16:creationId xmlns:a16="http://schemas.microsoft.com/office/drawing/2014/main" id="{5F70D7DC-3492-5177-8E21-22123F5577CD}"/>
              </a:ext>
            </a:extLst>
          </p:cNvPr>
          <p:cNvSpPr/>
          <p:nvPr/>
        </p:nvSpPr>
        <p:spPr>
          <a:xfrm>
            <a:off x="8689334" y="4076014"/>
            <a:ext cx="69655" cy="359054"/>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IN" dirty="0"/>
          </a:p>
        </p:txBody>
      </p:sp>
      <p:sp>
        <p:nvSpPr>
          <p:cNvPr id="12" name="Rectangle: Rounded Corners 11">
            <a:extLst>
              <a:ext uri="{FF2B5EF4-FFF2-40B4-BE49-F238E27FC236}">
                <a16:creationId xmlns:a16="http://schemas.microsoft.com/office/drawing/2014/main" id="{60A47996-D09C-C62F-19C7-734D74A17ED0}"/>
              </a:ext>
            </a:extLst>
          </p:cNvPr>
          <p:cNvSpPr/>
          <p:nvPr/>
        </p:nvSpPr>
        <p:spPr>
          <a:xfrm flipH="1">
            <a:off x="6528275" y="3923242"/>
            <a:ext cx="4239635" cy="359054"/>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CULTURAL STRATEGY</a:t>
            </a:r>
            <a:endParaRPr lang="en-IN" sz="2000" dirty="0"/>
          </a:p>
        </p:txBody>
      </p:sp>
      <p:pic>
        <p:nvPicPr>
          <p:cNvPr id="14" name="Picture 13">
            <a:extLst>
              <a:ext uri="{FF2B5EF4-FFF2-40B4-BE49-F238E27FC236}">
                <a16:creationId xmlns:a16="http://schemas.microsoft.com/office/drawing/2014/main" id="{4C336A4F-1516-9B94-DE19-32F0E94C5395}"/>
              </a:ext>
            </a:extLst>
          </p:cNvPr>
          <p:cNvPicPr>
            <a:picLocks noChangeAspect="1"/>
          </p:cNvPicPr>
          <p:nvPr/>
        </p:nvPicPr>
        <p:blipFill>
          <a:blip r:embed="rId3"/>
          <a:stretch>
            <a:fillRect/>
          </a:stretch>
        </p:blipFill>
        <p:spPr>
          <a:xfrm>
            <a:off x="43608" y="147073"/>
            <a:ext cx="6094859" cy="6371351"/>
          </a:xfrm>
          <a:prstGeom prst="rect">
            <a:avLst/>
          </a:prstGeom>
        </p:spPr>
      </p:pic>
      <p:sp>
        <p:nvSpPr>
          <p:cNvPr id="15" name="Content Placeholder 3">
            <a:extLst>
              <a:ext uri="{FF2B5EF4-FFF2-40B4-BE49-F238E27FC236}">
                <a16:creationId xmlns:a16="http://schemas.microsoft.com/office/drawing/2014/main" id="{BD44526C-4B56-328B-3283-7A4473E90659}"/>
              </a:ext>
            </a:extLst>
          </p:cNvPr>
          <p:cNvSpPr txBox="1">
            <a:spLocks/>
          </p:cNvSpPr>
          <p:nvPr/>
        </p:nvSpPr>
        <p:spPr>
          <a:xfrm>
            <a:off x="6455732" y="4435068"/>
            <a:ext cx="5322476" cy="2275859"/>
          </a:xfrm>
          <a:prstGeom prst="rect">
            <a:avLst/>
          </a:prstGeom>
        </p:spPr>
        <p:txBody>
          <a:bodyPr vert="horz" lIns="0" tIns="0" rIns="0" bIns="0" rtlCol="0">
            <a:no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sz="1900" dirty="0">
                <a:latin typeface="Arial" panose="020B0604020202020204" pitchFamily="34" charset="0"/>
                <a:cs typeface="Arial" panose="020B0604020202020204" pitchFamily="34" charset="0"/>
              </a:rPr>
              <a:t>When there is change, such as during mergers, acquisitions, or organizational restructuring, cultural strategy is very crucial. </a:t>
            </a:r>
          </a:p>
          <a:p>
            <a:pPr>
              <a:lnSpc>
                <a:spcPct val="100000"/>
              </a:lnSpc>
            </a:pPr>
            <a:r>
              <a:rPr lang="en-US" sz="1900" dirty="0">
                <a:latin typeface="Arial" panose="020B0604020202020204" pitchFamily="34" charset="0"/>
                <a:cs typeface="Arial" panose="020B0604020202020204" pitchFamily="34" charset="0"/>
              </a:rPr>
              <a:t>To guarantee a seamless transition and alignment with the new strategic direction, organizations must actively manage cultural integration. </a:t>
            </a:r>
            <a:r>
              <a:rPr lang="en-US" dirty="0">
                <a:latin typeface="Arial" panose="020B0604020202020204" pitchFamily="34" charset="0"/>
                <a:cs typeface="Arial" panose="020B0604020202020204" pitchFamily="34" charset="0"/>
              </a:rPr>
              <a:t>(</a:t>
            </a:r>
            <a:r>
              <a:rPr lang="en-US" b="0" i="0" dirty="0">
                <a:solidFill>
                  <a:srgbClr val="222222"/>
                </a:solidFill>
                <a:effectLst/>
                <a:latin typeface="Arial" panose="020B0604020202020204" pitchFamily="34" charset="0"/>
              </a:rPr>
              <a:t>Kaplan, R.S. and Norton, D.P., 2006)</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3515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6" name="Picture Placeholder 25">
            <a:extLst>
              <a:ext uri="{FF2B5EF4-FFF2-40B4-BE49-F238E27FC236}">
                <a16:creationId xmlns:a16="http://schemas.microsoft.com/office/drawing/2014/main" id="{B1EA5F55-7805-E305-F529-91F7B108D801}"/>
              </a:ext>
            </a:extLst>
          </p:cNvPr>
          <p:cNvPicPr>
            <a:picLocks noGrp="1" noChangeAspect="1"/>
          </p:cNvPicPr>
          <p:nvPr>
            <p:ph type="pic" sz="quarter" idx="14"/>
          </p:nvPr>
        </p:nvPicPr>
        <p:blipFill>
          <a:blip r:embed="rId3"/>
          <a:srcRect l="14117" r="14117"/>
          <a:stretch/>
        </p:blipFill>
        <p:spPr>
          <a:xfrm>
            <a:off x="120316" y="1051487"/>
            <a:ext cx="5474372" cy="5721645"/>
          </a:xfrm>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6287997" y="147073"/>
            <a:ext cx="5322477" cy="1470047"/>
          </a:xfrm>
        </p:spPr>
        <p:txBody>
          <a:bodyPr/>
          <a:lstStyle/>
          <a:p>
            <a:pPr algn="ctr"/>
            <a:r>
              <a:rPr lang="en-US" sz="4000" dirty="0"/>
              <a:t>Positional and regulator perspective</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462452" y="2198033"/>
            <a:ext cx="4973562" cy="1586295"/>
          </a:xfrm>
        </p:spPr>
        <p:txBody>
          <a:bodyPr/>
          <a:lstStyle/>
          <a:p>
            <a:pPr>
              <a:lnSpc>
                <a:spcPct val="100000"/>
              </a:lnSpc>
            </a:pPr>
            <a:r>
              <a:rPr lang="en-US" sz="1900" dirty="0">
                <a:latin typeface="Arial" panose="020B0604020202020204" pitchFamily="34" charset="0"/>
                <a:cs typeface="Arial" panose="020B0604020202020204" pitchFamily="34" charset="0"/>
              </a:rPr>
              <a:t>It seeks to establish a distinct value proposition and set a company's goods and services apart from those of its competitors. </a:t>
            </a:r>
          </a:p>
          <a:p>
            <a:pPr>
              <a:lnSpc>
                <a:spcPct val="100000"/>
              </a:lnSpc>
            </a:pPr>
            <a:r>
              <a:rPr lang="en-US" sz="1900" dirty="0">
                <a:latin typeface="Arial" panose="020B0604020202020204" pitchFamily="34" charset="0"/>
                <a:cs typeface="Arial" panose="020B0604020202020204" pitchFamily="34" charset="0"/>
              </a:rPr>
              <a:t>aiming to create or offer goods or services at the lowest possible cost. </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11</a:t>
            </a:fld>
            <a:endParaRPr lang="en-US" dirty="0"/>
          </a:p>
        </p:txBody>
      </p:sp>
      <p:sp>
        <p:nvSpPr>
          <p:cNvPr id="7" name="Rectangle: Rounded Corners 6">
            <a:extLst>
              <a:ext uri="{FF2B5EF4-FFF2-40B4-BE49-F238E27FC236}">
                <a16:creationId xmlns:a16="http://schemas.microsoft.com/office/drawing/2014/main" id="{E94F29D1-06EE-E753-9C52-1A7DB65D91A6}"/>
              </a:ext>
            </a:extLst>
          </p:cNvPr>
          <p:cNvSpPr/>
          <p:nvPr/>
        </p:nvSpPr>
        <p:spPr>
          <a:xfrm flipH="1">
            <a:off x="6528273" y="1708006"/>
            <a:ext cx="4239636" cy="351114"/>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POITIONAL STRATEGY</a:t>
            </a:r>
            <a:endParaRPr lang="en-IN" sz="2000" dirty="0"/>
          </a:p>
        </p:txBody>
      </p:sp>
      <p:sp>
        <p:nvSpPr>
          <p:cNvPr id="9" name="Rectangle 8">
            <a:extLst>
              <a:ext uri="{FF2B5EF4-FFF2-40B4-BE49-F238E27FC236}">
                <a16:creationId xmlns:a16="http://schemas.microsoft.com/office/drawing/2014/main" id="{5F70D7DC-3492-5177-8E21-22123F5577CD}"/>
              </a:ext>
            </a:extLst>
          </p:cNvPr>
          <p:cNvSpPr/>
          <p:nvPr/>
        </p:nvSpPr>
        <p:spPr>
          <a:xfrm flipH="1" flipV="1">
            <a:off x="5560341" y="5940905"/>
            <a:ext cx="45719" cy="4571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marL="285750" indent="-285750">
              <a:buFont typeface="Arial" panose="020B0604020202020204" pitchFamily="34" charset="0"/>
              <a:buChar char="•"/>
            </a:pPr>
            <a:endParaRPr lang="en-IN" dirty="0"/>
          </a:p>
        </p:txBody>
      </p:sp>
      <p:sp>
        <p:nvSpPr>
          <p:cNvPr id="12" name="Rectangle: Rounded Corners 11">
            <a:extLst>
              <a:ext uri="{FF2B5EF4-FFF2-40B4-BE49-F238E27FC236}">
                <a16:creationId xmlns:a16="http://schemas.microsoft.com/office/drawing/2014/main" id="{60A47996-D09C-C62F-19C7-734D74A17ED0}"/>
              </a:ext>
            </a:extLst>
          </p:cNvPr>
          <p:cNvSpPr/>
          <p:nvPr/>
        </p:nvSpPr>
        <p:spPr>
          <a:xfrm flipH="1">
            <a:off x="6528275" y="3923242"/>
            <a:ext cx="4239635" cy="359054"/>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REGULATOR STRATEGY</a:t>
            </a:r>
            <a:endParaRPr lang="en-IN" sz="2000" dirty="0"/>
          </a:p>
        </p:txBody>
      </p:sp>
      <p:sp>
        <p:nvSpPr>
          <p:cNvPr id="3" name="Content Placeholder 3">
            <a:extLst>
              <a:ext uri="{FF2B5EF4-FFF2-40B4-BE49-F238E27FC236}">
                <a16:creationId xmlns:a16="http://schemas.microsoft.com/office/drawing/2014/main" id="{A6DA27F3-172E-532C-803D-2453C21CD012}"/>
              </a:ext>
            </a:extLst>
          </p:cNvPr>
          <p:cNvSpPr txBox="1">
            <a:spLocks/>
          </p:cNvSpPr>
          <p:nvPr/>
        </p:nvSpPr>
        <p:spPr>
          <a:xfrm rot="10800000" flipV="1">
            <a:off x="6462452" y="4415589"/>
            <a:ext cx="5376622" cy="2117558"/>
          </a:xfrm>
          <a:prstGeom prst="rect">
            <a:avLst/>
          </a:prstGeom>
        </p:spPr>
        <p:txBody>
          <a:bodyPr vert="horz" lIns="0" tIns="0" rIns="0" bIns="0" rtlCol="0">
            <a:no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sz="1900" dirty="0">
                <a:latin typeface="Arial" panose="020B0604020202020204" pitchFamily="34" charset="0"/>
                <a:cs typeface="Arial" panose="020B0604020202020204" pitchFamily="34" charset="0"/>
              </a:rPr>
              <a:t>collaborating with rival businesses, trade groups, and governmental agencies to address shared issues. (</a:t>
            </a:r>
            <a:r>
              <a:rPr lang="en-IN" sz="2000" b="0" i="0" dirty="0">
                <a:solidFill>
                  <a:srgbClr val="222222"/>
                </a:solidFill>
                <a:effectLst/>
                <a:latin typeface="Arial" panose="020B0604020202020204" pitchFamily="34" charset="0"/>
              </a:rPr>
              <a:t>McAfee, A., 2009.)</a:t>
            </a:r>
            <a:endParaRPr lang="en-US" sz="1900" dirty="0">
              <a:latin typeface="Arial" panose="020B0604020202020204" pitchFamily="34" charset="0"/>
              <a:cs typeface="Arial" panose="020B0604020202020204" pitchFamily="34" charset="0"/>
            </a:endParaRPr>
          </a:p>
          <a:p>
            <a:pPr>
              <a:lnSpc>
                <a:spcPct val="100000"/>
              </a:lnSpc>
            </a:pPr>
            <a:r>
              <a:rPr lang="en-US" sz="1900" dirty="0">
                <a:latin typeface="Arial" panose="020B0604020202020204" pitchFamily="34" charset="0"/>
                <a:cs typeface="Arial" panose="020B0604020202020204" pitchFamily="34" charset="0"/>
              </a:rPr>
              <a:t>proactive adherence and compliance with all applicable laws, rules, and regulations.</a:t>
            </a:r>
          </a:p>
        </p:txBody>
      </p:sp>
      <p:pic>
        <p:nvPicPr>
          <p:cNvPr id="28" name="Picture 27">
            <a:extLst>
              <a:ext uri="{FF2B5EF4-FFF2-40B4-BE49-F238E27FC236}">
                <a16:creationId xmlns:a16="http://schemas.microsoft.com/office/drawing/2014/main" id="{A923867D-8F26-5060-F591-2F1F42788AD4}"/>
              </a:ext>
            </a:extLst>
          </p:cNvPr>
          <p:cNvPicPr>
            <a:picLocks noChangeAspect="1"/>
          </p:cNvPicPr>
          <p:nvPr/>
        </p:nvPicPr>
        <p:blipFill>
          <a:blip r:embed="rId4"/>
          <a:stretch>
            <a:fillRect/>
          </a:stretch>
        </p:blipFill>
        <p:spPr>
          <a:xfrm>
            <a:off x="4405" y="481263"/>
            <a:ext cx="6105121" cy="6291870"/>
          </a:xfrm>
          <a:prstGeom prst="rect">
            <a:avLst/>
          </a:prstGeom>
        </p:spPr>
      </p:pic>
    </p:spTree>
    <p:extLst>
      <p:ext uri="{BB962C8B-B14F-4D97-AF65-F5344CB8AC3E}">
        <p14:creationId xmlns:p14="http://schemas.microsoft.com/office/powerpoint/2010/main" val="217500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r>
              <a:rPr lang="en-US" dirty="0"/>
              <a:t>Competitive advantage</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a:xfrm>
            <a:off x="324234" y="924054"/>
            <a:ext cx="11339997" cy="672263"/>
          </a:xfrm>
        </p:spPr>
        <p:txBody>
          <a:bodyPr/>
          <a:lstStyle/>
          <a:p>
            <a:r>
              <a:rPr lang="en-US" sz="2000" dirty="0"/>
              <a:t>Over the years, the company has used a variety of HR initiatives that have had a big impact on the expansion of the business.</a:t>
            </a:r>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1999" y="2950768"/>
            <a:ext cx="5663987" cy="2716106"/>
          </a:xfrm>
        </p:spPr>
        <p:txBody>
          <a:bodyPr/>
          <a:lstStyle/>
          <a:p>
            <a:r>
              <a:rPr lang="en-US" dirty="0"/>
              <a:t>Individual freedom is valued at Netflix, and the company fosters employee ownership of their work.</a:t>
            </a:r>
          </a:p>
          <a:p>
            <a:r>
              <a:rPr lang="en-US" b="0" i="0" dirty="0">
                <a:solidFill>
                  <a:srgbClr val="374151"/>
                </a:solidFill>
                <a:effectLst/>
                <a:latin typeface="Söhne"/>
              </a:rPr>
              <a:t>Netflix emphasizes hiring and retaining high-performing individuals who demonstrate excellence in their roles. (</a:t>
            </a:r>
            <a:r>
              <a:rPr lang="en-US" b="0" i="0" dirty="0">
                <a:solidFill>
                  <a:srgbClr val="222222"/>
                </a:solidFill>
                <a:effectLst/>
                <a:latin typeface="Arial" panose="020B0604020202020204" pitchFamily="34" charset="0"/>
              </a:rPr>
              <a:t>Humble, J. and Kim, G., 2018. )</a:t>
            </a:r>
            <a:r>
              <a:rPr lang="en-US" dirty="0"/>
              <a:t> </a:t>
            </a:r>
          </a:p>
          <a:p>
            <a:r>
              <a:rPr lang="en-US" b="0" i="0" dirty="0">
                <a:solidFill>
                  <a:srgbClr val="374151"/>
                </a:solidFill>
                <a:effectLst/>
                <a:latin typeface="Söhne"/>
              </a:rPr>
              <a:t>Netflix offers competitive compensation packages to attract and retain top talent</a:t>
            </a:r>
          </a:p>
          <a:p>
            <a:r>
              <a:rPr lang="en-US" b="0" i="0" dirty="0">
                <a:solidFill>
                  <a:srgbClr val="374151"/>
                </a:solidFill>
                <a:effectLst/>
                <a:latin typeface="Söhne"/>
              </a:rPr>
              <a:t>The company encourages employees to take risks, learn from failures, and invest in personal and professional development.</a:t>
            </a:r>
            <a:endParaRPr lang="en-US" dirty="0"/>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299943" y="2348629"/>
            <a:ext cx="5472000" cy="358775"/>
          </a:xfrm>
        </p:spPr>
        <p:txBody>
          <a:bodyPr/>
          <a:lstStyle/>
          <a:p>
            <a:r>
              <a:rPr lang="en-US" dirty="0"/>
              <a:t>UNITED NATION</a:t>
            </a:r>
          </a:p>
          <a:p>
            <a:endParaRPr lang="en-US" dirty="0"/>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8" y="2947458"/>
            <a:ext cx="5472000" cy="2986487"/>
          </a:xfrm>
        </p:spPr>
        <p:txBody>
          <a:bodyPr/>
          <a:lstStyle/>
          <a:p>
            <a:r>
              <a:rPr lang="en-US" b="0" i="0" dirty="0">
                <a:solidFill>
                  <a:srgbClr val="374151"/>
                </a:solidFill>
                <a:effectLst/>
                <a:latin typeface="Söhne"/>
              </a:rPr>
              <a:t>The UN's core mission and values resonate with individuals who seek to make a positive impact on the world. </a:t>
            </a:r>
          </a:p>
          <a:p>
            <a:r>
              <a:rPr lang="en-US" b="0" i="0" dirty="0">
                <a:solidFill>
                  <a:srgbClr val="374151"/>
                </a:solidFill>
                <a:effectLst/>
                <a:latin typeface="Söhne"/>
              </a:rPr>
              <a:t>The UN values diversity and actively seeks to build a workforce that represents different cultures, backgrounds, and perspectives</a:t>
            </a:r>
          </a:p>
          <a:p>
            <a:r>
              <a:rPr lang="en-US" b="0" i="0" dirty="0">
                <a:solidFill>
                  <a:srgbClr val="374151"/>
                </a:solidFill>
                <a:effectLst/>
                <a:latin typeface="Söhne"/>
              </a:rPr>
              <a:t>The UN offers a wide range of professional development opportunities and encourages employees to gain experience across different regions and functions. (</a:t>
            </a:r>
            <a:r>
              <a:rPr lang="en-US" b="0" i="0" dirty="0">
                <a:solidFill>
                  <a:srgbClr val="222222"/>
                </a:solidFill>
                <a:effectLst/>
                <a:latin typeface="Arial" panose="020B0604020202020204" pitchFamily="34" charset="0"/>
              </a:rPr>
              <a:t>Canda, E.R., Furman, L.D. and Canda, H.J., 2019.)</a:t>
            </a:r>
            <a:endParaRPr lang="en-US" b="0" i="0" dirty="0">
              <a:solidFill>
                <a:srgbClr val="374151"/>
              </a:solidFill>
              <a:effectLst/>
              <a:latin typeface="Söhne"/>
            </a:endParaRP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12</a:t>
            </a:fld>
            <a:endParaRPr lang="en-US" dirty="0"/>
          </a:p>
        </p:txBody>
      </p:sp>
      <p:sp>
        <p:nvSpPr>
          <p:cNvPr id="10" name="Text Placeholder 9">
            <a:extLst>
              <a:ext uri="{FF2B5EF4-FFF2-40B4-BE49-F238E27FC236}">
                <a16:creationId xmlns:a16="http://schemas.microsoft.com/office/drawing/2014/main" id="{F721EF77-4E6B-F023-21EB-B9213B448627}"/>
              </a:ext>
            </a:extLst>
          </p:cNvPr>
          <p:cNvSpPr>
            <a:spLocks noGrp="1"/>
          </p:cNvSpPr>
          <p:nvPr>
            <p:ph type="body" idx="1"/>
          </p:nvPr>
        </p:nvSpPr>
        <p:spPr/>
        <p:txBody>
          <a:bodyPr/>
          <a:lstStyle/>
          <a:p>
            <a:r>
              <a:rPr lang="en-US" dirty="0"/>
              <a:t>NETFLIX</a:t>
            </a:r>
            <a:endParaRPr lang="en-IN" dirty="0"/>
          </a:p>
        </p:txBody>
      </p:sp>
    </p:spTree>
    <p:extLst>
      <p:ext uri="{BB962C8B-B14F-4D97-AF65-F5344CB8AC3E}">
        <p14:creationId xmlns:p14="http://schemas.microsoft.com/office/powerpoint/2010/main" val="2513457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184929" y="1319439"/>
            <a:ext cx="5472000" cy="2999426"/>
          </a:xfrm>
        </p:spPr>
        <p:txBody>
          <a:bodyPr/>
          <a:lstStyle/>
          <a:p>
            <a:r>
              <a:rPr lang="en-US" sz="2000" b="0" i="0" dirty="0">
                <a:solidFill>
                  <a:srgbClr val="374151"/>
                </a:solidFill>
                <a:effectLst/>
                <a:latin typeface="Söhne"/>
              </a:rPr>
              <a:t>The overall strategy of a firm must include a strong HR strategy. </a:t>
            </a:r>
          </a:p>
          <a:p>
            <a:r>
              <a:rPr lang="en-US" sz="2000" b="0" i="0" dirty="0">
                <a:solidFill>
                  <a:srgbClr val="374151"/>
                </a:solidFill>
                <a:effectLst/>
                <a:latin typeface="Söhne"/>
              </a:rPr>
              <a:t>HR strategy is a critical component of an organization's overall strategy.</a:t>
            </a:r>
            <a:r>
              <a:rPr lang="en-US" sz="2000" dirty="0"/>
              <a:t> </a:t>
            </a:r>
          </a:p>
          <a:p>
            <a:r>
              <a:rPr lang="en-US" sz="2000" b="0" i="0" dirty="0">
                <a:solidFill>
                  <a:srgbClr val="374151"/>
                </a:solidFill>
                <a:effectLst/>
                <a:latin typeface="Söhne"/>
              </a:rPr>
              <a:t>Employee engagement and retention are vital </a:t>
            </a:r>
            <a:r>
              <a:rPr lang="en-US" sz="2000" dirty="0">
                <a:solidFill>
                  <a:srgbClr val="374151"/>
                </a:solidFill>
                <a:latin typeface="Söhne"/>
              </a:rPr>
              <a:t>for maintaining </a:t>
            </a:r>
            <a:r>
              <a:rPr lang="en-US" sz="2000" b="0" i="0" dirty="0">
                <a:solidFill>
                  <a:srgbClr val="374151"/>
                </a:solidFill>
                <a:effectLst/>
                <a:latin typeface="Söhne"/>
              </a:rPr>
              <a:t>a motivated and committed workforce.</a:t>
            </a:r>
            <a:r>
              <a:rPr lang="en-US" sz="2000" dirty="0"/>
              <a:t> (</a:t>
            </a:r>
            <a:r>
              <a:rPr lang="en-US" b="0" i="0" dirty="0">
                <a:solidFill>
                  <a:srgbClr val="222222"/>
                </a:solidFill>
                <a:effectLst/>
                <a:latin typeface="Arial" panose="020B0604020202020204" pitchFamily="34" charset="0"/>
              </a:rPr>
              <a:t>Yousf, A. and Khurshid, S., 2021.)</a:t>
            </a:r>
            <a:endParaRPr lang="en-US" dirty="0"/>
          </a:p>
          <a:p>
            <a:r>
              <a:rPr lang="en-US" sz="2000" b="0" i="0" dirty="0">
                <a:solidFill>
                  <a:srgbClr val="374151"/>
                </a:solidFill>
                <a:effectLst/>
                <a:latin typeface="Söhne"/>
              </a:rPr>
              <a:t>Learning and development initiatives are essential for building a skilled and adaptable workforce. </a:t>
            </a:r>
            <a:endParaRPr lang="en-US" sz="2000" dirty="0"/>
          </a:p>
        </p:txBody>
      </p:sp>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13</a:t>
            </a:fld>
            <a:endParaRPr lang="en-US" dirty="0"/>
          </a:p>
        </p:txBody>
      </p:sp>
      <p:pic>
        <p:nvPicPr>
          <p:cNvPr id="12" name="Picture 11">
            <a:extLst>
              <a:ext uri="{FF2B5EF4-FFF2-40B4-BE49-F238E27FC236}">
                <a16:creationId xmlns:a16="http://schemas.microsoft.com/office/drawing/2014/main" id="{1375B0E5-6B5E-9BEB-4880-3A6DFC7067E1}"/>
              </a:ext>
            </a:extLst>
          </p:cNvPr>
          <p:cNvPicPr>
            <a:picLocks noChangeAspect="1"/>
          </p:cNvPicPr>
          <p:nvPr/>
        </p:nvPicPr>
        <p:blipFill>
          <a:blip r:embed="rId3"/>
          <a:stretch>
            <a:fillRect/>
          </a:stretch>
        </p:blipFill>
        <p:spPr>
          <a:xfrm>
            <a:off x="6096000" y="20359"/>
            <a:ext cx="6103071" cy="6367281"/>
          </a:xfrm>
          <a:prstGeom prst="rect">
            <a:avLst/>
          </a:prstGeom>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7578389" y="4235277"/>
            <a:ext cx="4648200" cy="985000"/>
          </a:xfrm>
        </p:spPr>
        <p:txBody>
          <a:bodyPr/>
          <a:lstStyle/>
          <a:p>
            <a:r>
              <a:rPr lang="en-US" dirty="0"/>
              <a:t>Conclusion</a:t>
            </a:r>
          </a:p>
        </p:txBody>
      </p:sp>
    </p:spTree>
    <p:extLst>
      <p:ext uri="{BB962C8B-B14F-4D97-AF65-F5344CB8AC3E}">
        <p14:creationId xmlns:p14="http://schemas.microsoft.com/office/powerpoint/2010/main" val="3020517785"/>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57D58BC9-3F05-45D4-81CD-7BA898B4CAAD}"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Bright business presentation</Template>
  <TotalTime>0</TotalTime>
  <Words>1592</Words>
  <Application>Microsoft Office PowerPoint</Application>
  <PresentationFormat>Widescreen</PresentationFormat>
  <Paragraphs>118</Paragraphs>
  <Slides>13</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Candara</vt:lpstr>
      <vt:lpstr>Corbel</vt:lpstr>
      <vt:lpstr>Söhne</vt:lpstr>
      <vt:lpstr>Times New Roman</vt:lpstr>
      <vt:lpstr>Office Theme</vt:lpstr>
      <vt:lpstr>HR Strategies</vt:lpstr>
      <vt:lpstr>Introduction</vt:lpstr>
      <vt:lpstr>Literature Review</vt:lpstr>
      <vt:lpstr>United Nation</vt:lpstr>
      <vt:lpstr>Description</vt:lpstr>
      <vt:lpstr>PowerPoint Presentation</vt:lpstr>
      <vt:lpstr>NETFLIX</vt:lpstr>
      <vt:lpstr>Description</vt:lpstr>
      <vt:lpstr>Competitive advantage</vt:lpstr>
      <vt:lpstr>Functional and cultural perspectives</vt:lpstr>
      <vt:lpstr>Positional and regulator perspective</vt:lpstr>
      <vt:lpstr>Competitive advantage</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Strategies</dc:title>
  <dc:creator/>
  <cp:lastModifiedBy/>
  <cp:revision>2</cp:revision>
  <dcterms:created xsi:type="dcterms:W3CDTF">2023-06-27T05:22:55Z</dcterms:created>
  <dcterms:modified xsi:type="dcterms:W3CDTF">2023-07-10T14:00:09Z</dcterms:modified>
</cp:coreProperties>
</file>