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4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5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  <p:sldMasterId id="2147483823" r:id="rId2"/>
    <p:sldMasterId id="2147483832" r:id="rId3"/>
    <p:sldMasterId id="2147483841" r:id="rId4"/>
    <p:sldMasterId id="2147483845" r:id="rId5"/>
    <p:sldMasterId id="2147483849" r:id="rId6"/>
    <p:sldMasterId id="2147483854" r:id="rId7"/>
  </p:sldMasterIdLst>
  <p:notesMasterIdLst>
    <p:notesMasterId r:id="rId21"/>
  </p:notesMasterIdLst>
  <p:sldIdLst>
    <p:sldId id="464" r:id="rId8"/>
    <p:sldId id="456" r:id="rId9"/>
    <p:sldId id="459" r:id="rId10"/>
    <p:sldId id="458" r:id="rId11"/>
    <p:sldId id="277" r:id="rId12"/>
    <p:sldId id="370" r:id="rId13"/>
    <p:sldId id="460" r:id="rId14"/>
    <p:sldId id="461" r:id="rId15"/>
    <p:sldId id="453" r:id="rId16"/>
    <p:sldId id="369" r:id="rId17"/>
    <p:sldId id="325" r:id="rId18"/>
    <p:sldId id="462" r:id="rId19"/>
    <p:sldId id="46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93A13-6E24-4F2D-8593-7A00B6A0BC98}" v="4" dt="2024-08-28T10:18:37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254" autoAdjust="0"/>
  </p:normalViewPr>
  <p:slideViewPr>
    <p:cSldViewPr snapToGrid="0">
      <p:cViewPr varScale="1">
        <p:scale>
          <a:sx n="88" d="100"/>
          <a:sy n="88" d="100"/>
        </p:scale>
        <p:origin x="22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1BF93A13-6E24-4F2D-8593-7A00B6A0BC98}"/>
    <pc:docChg chg="custSel modSld">
      <pc:chgData name="Paul Tinkler" userId="bcebf29c-73c2-433d-80d2-6bad896374bf" providerId="ADAL" clId="{1BF93A13-6E24-4F2D-8593-7A00B6A0BC98}" dt="2024-08-28T10:20:20.355" v="71" actId="33524"/>
      <pc:docMkLst>
        <pc:docMk/>
      </pc:docMkLst>
      <pc:sldChg chg="modNotesTx">
        <pc:chgData name="Paul Tinkler" userId="bcebf29c-73c2-433d-80d2-6bad896374bf" providerId="ADAL" clId="{1BF93A13-6E24-4F2D-8593-7A00B6A0BC98}" dt="2024-08-28T10:14:15.075" v="68" actId="114"/>
        <pc:sldMkLst>
          <pc:docMk/>
          <pc:sldMk cId="0" sldId="325"/>
        </pc:sldMkLst>
      </pc:sldChg>
      <pc:sldChg chg="modSp mod">
        <pc:chgData name="Paul Tinkler" userId="bcebf29c-73c2-433d-80d2-6bad896374bf" providerId="ADAL" clId="{1BF93A13-6E24-4F2D-8593-7A00B6A0BC98}" dt="2024-08-28T10:13:43.650" v="61" actId="20577"/>
        <pc:sldMkLst>
          <pc:docMk/>
          <pc:sldMk cId="0" sldId="369"/>
        </pc:sldMkLst>
        <pc:spChg chg="mod">
          <ac:chgData name="Paul Tinkler" userId="bcebf29c-73c2-433d-80d2-6bad896374bf" providerId="ADAL" clId="{1BF93A13-6E24-4F2D-8593-7A00B6A0BC98}" dt="2024-08-28T10:13:43.650" v="61" actId="20577"/>
          <ac:spMkLst>
            <pc:docMk/>
            <pc:sldMk cId="0" sldId="369"/>
            <ac:spMk id="28674" creationId="{BA4ABDE0-B6B5-47D3-9DE5-602DFF4CF516}"/>
          </ac:spMkLst>
        </pc:spChg>
      </pc:sldChg>
      <pc:sldChg chg="modSp mod">
        <pc:chgData name="Paul Tinkler" userId="bcebf29c-73c2-433d-80d2-6bad896374bf" providerId="ADAL" clId="{1BF93A13-6E24-4F2D-8593-7A00B6A0BC98}" dt="2024-08-28T10:11:40.616" v="57" actId="1076"/>
        <pc:sldMkLst>
          <pc:docMk/>
          <pc:sldMk cId="0" sldId="459"/>
        </pc:sldMkLst>
        <pc:spChg chg="mod">
          <ac:chgData name="Paul Tinkler" userId="bcebf29c-73c2-433d-80d2-6bad896374bf" providerId="ADAL" clId="{1BF93A13-6E24-4F2D-8593-7A00B6A0BC98}" dt="2024-08-28T10:11:40.616" v="57" actId="1076"/>
          <ac:spMkLst>
            <pc:docMk/>
            <pc:sldMk cId="0" sldId="459"/>
            <ac:spMk id="25603" creationId="{ABE502FD-4EC5-42BF-8A2E-492E43FF6F3E}"/>
          </ac:spMkLst>
        </pc:spChg>
      </pc:sldChg>
      <pc:sldChg chg="modSp mod">
        <pc:chgData name="Paul Tinkler" userId="bcebf29c-73c2-433d-80d2-6bad896374bf" providerId="ADAL" clId="{1BF93A13-6E24-4F2D-8593-7A00B6A0BC98}" dt="2024-08-28T10:13:05.435" v="60" actId="12"/>
        <pc:sldMkLst>
          <pc:docMk/>
          <pc:sldMk cId="3338718675" sldId="461"/>
        </pc:sldMkLst>
        <pc:spChg chg="mod">
          <ac:chgData name="Paul Tinkler" userId="bcebf29c-73c2-433d-80d2-6bad896374bf" providerId="ADAL" clId="{1BF93A13-6E24-4F2D-8593-7A00B6A0BC98}" dt="2024-08-28T10:13:05.435" v="60" actId="12"/>
          <ac:spMkLst>
            <pc:docMk/>
            <pc:sldMk cId="3338718675" sldId="461"/>
            <ac:spMk id="3" creationId="{4284FE89-F197-4CD4-957F-1918924A2B9B}"/>
          </ac:spMkLst>
        </pc:spChg>
      </pc:sldChg>
      <pc:sldChg chg="modSp mod">
        <pc:chgData name="Paul Tinkler" userId="bcebf29c-73c2-433d-80d2-6bad896374bf" providerId="ADAL" clId="{1BF93A13-6E24-4F2D-8593-7A00B6A0BC98}" dt="2024-08-28T10:14:30.075" v="70" actId="14100"/>
        <pc:sldMkLst>
          <pc:docMk/>
          <pc:sldMk cId="2550092358" sldId="462"/>
        </pc:sldMkLst>
        <pc:spChg chg="mod">
          <ac:chgData name="Paul Tinkler" userId="bcebf29c-73c2-433d-80d2-6bad896374bf" providerId="ADAL" clId="{1BF93A13-6E24-4F2D-8593-7A00B6A0BC98}" dt="2024-08-28T10:14:30.075" v="70" actId="14100"/>
          <ac:spMkLst>
            <pc:docMk/>
            <pc:sldMk cId="2550092358" sldId="462"/>
            <ac:spMk id="2" creationId="{3D7B7529-CE07-4161-B864-7D9658EE0490}"/>
          </ac:spMkLst>
        </pc:spChg>
      </pc:sldChg>
      <pc:sldChg chg="addSp delSp modSp mod">
        <pc:chgData name="Paul Tinkler" userId="bcebf29c-73c2-433d-80d2-6bad896374bf" providerId="ADAL" clId="{1BF93A13-6E24-4F2D-8593-7A00B6A0BC98}" dt="2024-08-28T10:10:33.916" v="55" actId="114"/>
        <pc:sldMkLst>
          <pc:docMk/>
          <pc:sldMk cId="1505220242" sldId="464"/>
        </pc:sldMkLst>
        <pc:spChg chg="mod">
          <ac:chgData name="Paul Tinkler" userId="bcebf29c-73c2-433d-80d2-6bad896374bf" providerId="ADAL" clId="{1BF93A13-6E24-4F2D-8593-7A00B6A0BC98}" dt="2024-08-28T10:10:33.916" v="55" actId="114"/>
          <ac:spMkLst>
            <pc:docMk/>
            <pc:sldMk cId="1505220242" sldId="464"/>
            <ac:spMk id="2" creationId="{AC229BE1-F7C3-82AB-6EE8-454D3583A803}"/>
          </ac:spMkLst>
        </pc:spChg>
        <pc:spChg chg="add mod">
          <ac:chgData name="Paul Tinkler" userId="bcebf29c-73c2-433d-80d2-6bad896374bf" providerId="ADAL" clId="{1BF93A13-6E24-4F2D-8593-7A00B6A0BC98}" dt="2024-08-28T10:10:25.966" v="54" actId="1076"/>
          <ac:spMkLst>
            <pc:docMk/>
            <pc:sldMk cId="1505220242" sldId="464"/>
            <ac:spMk id="3" creationId="{0EDEE042-806E-415D-2501-68E96B834372}"/>
          </ac:spMkLst>
        </pc:spChg>
        <pc:picChg chg="del">
          <ac:chgData name="Paul Tinkler" userId="bcebf29c-73c2-433d-80d2-6bad896374bf" providerId="ADAL" clId="{1BF93A13-6E24-4F2D-8593-7A00B6A0BC98}" dt="2024-08-28T10:08:53.915" v="0" actId="478"/>
          <ac:picMkLst>
            <pc:docMk/>
            <pc:sldMk cId="1505220242" sldId="464"/>
            <ac:picMk id="6" creationId="{CBFF5D3A-4AE6-009A-34BA-53216BF4F7D8}"/>
          </ac:picMkLst>
        </pc:picChg>
      </pc:sldChg>
      <pc:sldChg chg="modNotesTx">
        <pc:chgData name="Paul Tinkler" userId="bcebf29c-73c2-433d-80d2-6bad896374bf" providerId="ADAL" clId="{1BF93A13-6E24-4F2D-8593-7A00B6A0BC98}" dt="2024-08-28T10:20:20.355" v="71" actId="33524"/>
        <pc:sldMkLst>
          <pc:docMk/>
          <pc:sldMk cId="3515043147" sldId="4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D1CB8-3D6E-40AE-A7E8-4CF4A76342B5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28BDE-2AC0-470B-BB74-AA5AB09CB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074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4520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key thing to stress here is that change is a constant in our business lives – make links back to the Creativity and Innovation module.  Any small improvement is a change.  Any large innovation is a change.  Being promoted is a change.  Moving office is a change.  Rearranging the layout is a change.  Software updates are a change.  A takeover or merger is a change.  And so on!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942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1707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external, or </a:t>
            </a:r>
            <a:r>
              <a:rPr lang="en-GB" b="1" i="1" dirty="0"/>
              <a:t>PESTLE</a:t>
            </a:r>
            <a:r>
              <a:rPr lang="en-GB" dirty="0"/>
              <a:t> factors: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olitical factors, such as governmental policies, political instabilities in markets</a:t>
            </a:r>
          </a:p>
          <a:p>
            <a:r>
              <a:rPr lang="en-GB" b="1" dirty="0"/>
              <a:t>E</a:t>
            </a:r>
            <a:r>
              <a:rPr lang="en-GB" dirty="0"/>
              <a:t>conomic drivers, e.g. taxation, exchange rates and labour market costs</a:t>
            </a:r>
          </a:p>
          <a:p>
            <a:r>
              <a:rPr lang="en-GB" b="1" dirty="0"/>
              <a:t>S</a:t>
            </a:r>
            <a:r>
              <a:rPr lang="en-GB" dirty="0"/>
              <a:t>ocio-cultural elements, such as societal values…or changing values. Expectations and religion</a:t>
            </a:r>
          </a:p>
          <a:p>
            <a:r>
              <a:rPr lang="en-GB" b="1" dirty="0"/>
              <a:t>T</a:t>
            </a:r>
            <a:r>
              <a:rPr lang="en-GB" dirty="0"/>
              <a:t>echnology, e.g. ICT developments, technological innovations, AI</a:t>
            </a:r>
          </a:p>
          <a:p>
            <a:r>
              <a:rPr lang="en-GB" b="1" dirty="0"/>
              <a:t>L</a:t>
            </a:r>
            <a:r>
              <a:rPr lang="en-GB" dirty="0"/>
              <a:t>egal requirements, legislative change and regulatory control systems</a:t>
            </a:r>
          </a:p>
          <a:p>
            <a:r>
              <a:rPr lang="en-GB" b="1" dirty="0"/>
              <a:t>E</a:t>
            </a:r>
            <a:r>
              <a:rPr lang="en-GB" dirty="0"/>
              <a:t>nvironmental factors, e.g. world poverty, pollution and ethical considerations</a:t>
            </a:r>
          </a:p>
          <a:p>
            <a:endParaRPr lang="en-GB" dirty="0"/>
          </a:p>
          <a:p>
            <a:r>
              <a:rPr lang="en-GB" dirty="0"/>
              <a:t>Typical internal drivers for change: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eople, such as modifying attitudes, beliefs, technical skills and behaviours</a:t>
            </a:r>
          </a:p>
          <a:p>
            <a:r>
              <a:rPr lang="en-GB" b="1" dirty="0"/>
              <a:t>A</a:t>
            </a:r>
            <a:r>
              <a:rPr lang="en-GB" dirty="0"/>
              <a:t>dministrative structures, e.g. lines of communication, reporting/reward systems</a:t>
            </a:r>
          </a:p>
          <a:p>
            <a:r>
              <a:rPr lang="en-GB" b="1" dirty="0"/>
              <a:t>C</a:t>
            </a:r>
            <a:r>
              <a:rPr lang="en-GB" dirty="0"/>
              <a:t>ore business, e.g. in the primary product or services provided</a:t>
            </a:r>
          </a:p>
          <a:p>
            <a:r>
              <a:rPr lang="en-GB" b="1" dirty="0"/>
              <a:t>T</a:t>
            </a:r>
            <a:r>
              <a:rPr lang="en-GB" dirty="0"/>
              <a:t>echnology, e.g. minor equipment/software upgrades through to complete redesigns.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43555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internal </a:t>
            </a:r>
            <a:r>
              <a:rPr lang="en-GB" b="1" u="sng" dirty="0"/>
              <a:t>‘S/W’ </a:t>
            </a:r>
            <a:r>
              <a:rPr lang="en-GB" dirty="0"/>
              <a:t>drivers for change include: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eople, such as modifying attitudes, beliefs, technical skills, knowledge, experience and behaviours</a:t>
            </a:r>
          </a:p>
          <a:p>
            <a:r>
              <a:rPr lang="en-GB" b="1" dirty="0"/>
              <a:t>A</a:t>
            </a:r>
            <a:r>
              <a:rPr lang="en-GB" dirty="0"/>
              <a:t>dministrative structures, e.g. lines of communication, reporting/reward systems</a:t>
            </a:r>
          </a:p>
          <a:p>
            <a:r>
              <a:rPr lang="en-GB" b="1" dirty="0"/>
              <a:t>C</a:t>
            </a:r>
            <a:r>
              <a:rPr lang="en-GB" dirty="0"/>
              <a:t>ore business, e.g. in the primary product or services provided – innovative solutions, new product/process development</a:t>
            </a:r>
          </a:p>
          <a:p>
            <a:r>
              <a:rPr lang="en-GB" b="1" dirty="0"/>
              <a:t>T</a:t>
            </a:r>
            <a:r>
              <a:rPr lang="en-GB" dirty="0"/>
              <a:t>echnology, e.g. minor equipment/software upgrades through to complete redesigns.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u="sng" dirty="0"/>
              <a:t>Plus,</a:t>
            </a:r>
            <a:r>
              <a:rPr lang="en-GB" dirty="0"/>
              <a:t> when looking at SWOT, the </a:t>
            </a:r>
            <a:r>
              <a:rPr lang="en-GB" b="1" u="sng" dirty="0"/>
              <a:t>‘O/T’</a:t>
            </a:r>
            <a:r>
              <a:rPr lang="en-GB" dirty="0"/>
              <a:t> elements are outside the organisation, but in close proximity (metaphorically), and can therefore be influenced by your organisation, as well as having an influence upon your organisation.</a:t>
            </a:r>
          </a:p>
          <a:p>
            <a:r>
              <a:rPr lang="en-GB" dirty="0"/>
              <a:t>For example, customers, suppliers, competitors, shareholders and, for instance, local labour markets…from which employees can be recruited.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09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external, or </a:t>
            </a:r>
            <a:r>
              <a:rPr lang="en-GB" b="1" i="1" dirty="0"/>
              <a:t>PESTLE</a:t>
            </a:r>
            <a:r>
              <a:rPr lang="en-GB" dirty="0"/>
              <a:t> factors:</a:t>
            </a:r>
          </a:p>
          <a:p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olitical factors, such as governmental policies, political instabilities in markets</a:t>
            </a:r>
          </a:p>
          <a:p>
            <a:r>
              <a:rPr lang="en-GB" b="1" dirty="0"/>
              <a:t>E</a:t>
            </a:r>
            <a:r>
              <a:rPr lang="en-GB" dirty="0"/>
              <a:t>conomic drivers, e.g. taxation, exchange rates and labour market costs</a:t>
            </a:r>
          </a:p>
          <a:p>
            <a:r>
              <a:rPr lang="en-GB" b="1" dirty="0"/>
              <a:t>S</a:t>
            </a:r>
            <a:r>
              <a:rPr lang="en-GB" dirty="0"/>
              <a:t>ocio-cultural elements, such as societal values…or changing values. Expectations and religion</a:t>
            </a:r>
          </a:p>
          <a:p>
            <a:r>
              <a:rPr lang="en-GB" b="1" dirty="0"/>
              <a:t>T</a:t>
            </a:r>
            <a:r>
              <a:rPr lang="en-GB" dirty="0"/>
              <a:t>echnology, e.g. ICT developments, technological innovations, AI</a:t>
            </a:r>
          </a:p>
          <a:p>
            <a:r>
              <a:rPr lang="en-GB" b="1" dirty="0"/>
              <a:t>E</a:t>
            </a:r>
            <a:r>
              <a:rPr lang="en-GB" dirty="0"/>
              <a:t>nvironmental factors, e.g. world poverty, pollution and ethical considerations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L</a:t>
            </a:r>
            <a:r>
              <a:rPr lang="en-GB" dirty="0"/>
              <a:t>egal requirements, legislative change and regulatory control systems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Dawson, P. &amp; Andriopoulos, C. (2017)  pp. 166-167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5728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33899A-E675-4FAD-A01C-587B7E4AA7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F2CB294-097B-486A-A68F-BBCDA4DC2D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https://www.youtube.com/watch?v=ADm3Hdhh34I&amp;feature=youtu.be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8383692-01CA-4D98-A632-38805E99F5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66F1C4F9-39A1-4D6F-BC49-643806AA5985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implications are that we need to lead and manage the change effectively and efficiently….or we could make the situation </a:t>
            </a:r>
            <a:r>
              <a:rPr lang="en-GB" i="1" dirty="0"/>
              <a:t>worse.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1338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 Dawson, P &amp; Andriopolous, C. (2017) p.172</a:t>
            </a:r>
          </a:p>
          <a:p>
            <a:endParaRPr lang="en-GB" dirty="0"/>
          </a:p>
          <a:p>
            <a:r>
              <a:rPr lang="en-GB" dirty="0"/>
              <a:t>Think about examples of what could go into each quadrant – facilitate a discussion with the group…use examples from your own work experience to help.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2331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about learning from the past to shape an even more successful future – it could be </a:t>
            </a:r>
            <a:r>
              <a:rPr lang="en-GB"/>
              <a:t>about surviving; </a:t>
            </a:r>
            <a:r>
              <a:rPr lang="en-GB" dirty="0"/>
              <a:t>it could be about thriving.</a:t>
            </a:r>
          </a:p>
          <a:p>
            <a:endParaRPr lang="en-GB" dirty="0"/>
          </a:p>
          <a:p>
            <a:r>
              <a:rPr lang="en-GB" dirty="0"/>
              <a:t>We need to be flexible and responsive to current and future events in both the micro and macro environments.</a:t>
            </a:r>
          </a:p>
          <a:p>
            <a:endParaRPr lang="en-GB" dirty="0"/>
          </a:p>
          <a:p>
            <a:r>
              <a:rPr lang="en-GB" dirty="0"/>
              <a:t>Change could be a lot of incremental actions that add up over time.</a:t>
            </a:r>
          </a:p>
          <a:p>
            <a:endParaRPr lang="en-GB" dirty="0"/>
          </a:p>
          <a:p>
            <a:r>
              <a:rPr lang="en-GB" dirty="0"/>
              <a:t>Change could be a big leap into the future.</a:t>
            </a:r>
          </a:p>
          <a:p>
            <a:endParaRPr lang="en-GB" dirty="0"/>
          </a:p>
          <a:p>
            <a:r>
              <a:rPr lang="en-GB" dirty="0"/>
              <a:t>Wherever possible we want to be proactive and on the front foot – it is generally less stressful, and it helps condition us to accepting change as inevitable and something to be embraced.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F28BDE-2AC0-470B-BB74-AA5AB09CB61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69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19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76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BCE0FD-C0CC-41C8-8EFA-551EE7B5724A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E75A3BD-D416-4EAB-9FE2-837DD2600A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98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F2F8064-206A-454D-B210-699341222286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F515AD3-A22F-4857-82CB-DF69E1C892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12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58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14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55A9561-7629-453E-8252-39BBC2328C2A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B9591AE-2ECB-4135-A631-3D9D2E24D5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32E41F7-A0BA-461C-9F41-3803C25F989C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8209D4-92FE-4E6A-BCC7-1DA2FACAE6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79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CA2CA-4542-4841-9C4E-B83D4459C0CE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AA6C85C-AFD5-4666-83B2-FD5B5C4A6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461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70BC6D-DDB9-45C4-8752-5B94D8A1E149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E78A523-C61F-450B-B78B-753BCA5D04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73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E9636DB-E5D3-4134-BFB1-0E0608B41622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B9F5D91-3709-4545-9ABC-FA66CAFCB2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616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0178359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372702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6797314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0461415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42446876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4932037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792048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6670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406107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8516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11813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82125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12853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00068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383700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51220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6143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407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81032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19462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27/08/2024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2715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1361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8399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4675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9496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32617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4577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50632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50070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4937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4458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0720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3653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6535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7168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220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5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3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52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319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884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1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63" r:id="rId4"/>
    <p:sldLayoutId id="2147483864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906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89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10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www.thebluediamondgallery.com/handwriting/a/agenda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rewminate.com/creating-the-world-we-want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3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www.freestock.com/free-photos/business-woman-thinking-ideas-white-background-213085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fimed/49669720701/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lisguides.blogspot.com/2016/07/swot-analysi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://www.eps2016-wiki4.dee.isep.ipp.pt/doku.php?id=repor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1.xml"/><Relationship Id="rId1" Type="http://schemas.openxmlformats.org/officeDocument/2006/relationships/video" Target="https://www.youtube.com/embed/ADm3Hdhh34I" TargetMode="External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29BE1-F7C3-82AB-6EE8-454D3583A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117" y="4589603"/>
            <a:ext cx="3943350" cy="657312"/>
          </a:xfrm>
        </p:spPr>
        <p:txBody>
          <a:bodyPr/>
          <a:lstStyle/>
          <a:p>
            <a:pPr algn="ctr"/>
            <a:r>
              <a:rPr lang="en-GB" sz="4000" i="1" dirty="0">
                <a:solidFill>
                  <a:schemeClr val="bg1"/>
                </a:solidFill>
              </a:rPr>
              <a:t>Session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DEE042-806E-415D-2501-68E96B834372}"/>
              </a:ext>
            </a:extLst>
          </p:cNvPr>
          <p:cNvSpPr txBox="1"/>
          <p:nvPr/>
        </p:nvSpPr>
        <p:spPr>
          <a:xfrm>
            <a:off x="655906" y="1161980"/>
            <a:ext cx="306977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BMSK6011</a:t>
            </a:r>
          </a:p>
          <a:p>
            <a:pPr algn="ctr"/>
            <a:endParaRPr lang="en-GB" sz="4000" dirty="0">
              <a:solidFill>
                <a:schemeClr val="bg1"/>
              </a:solidFill>
            </a:endParaRP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Leading and Implementing Change</a:t>
            </a:r>
          </a:p>
        </p:txBody>
      </p:sp>
    </p:spTree>
    <p:extLst>
      <p:ext uri="{BB962C8B-B14F-4D97-AF65-F5344CB8AC3E}">
        <p14:creationId xmlns:p14="http://schemas.microsoft.com/office/powerpoint/2010/main" val="1505220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279191-1131-4CA4-BB94-EE4CE29A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3842730"/>
            <a:ext cx="5292080" cy="1872270"/>
          </a:xfrm>
          <a:prstGeom prst="rect">
            <a:avLst/>
          </a:prstGeom>
        </p:spPr>
      </p:pic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D839118-E233-2C67-7DE9-D4A7F51D7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90431" y="16357"/>
            <a:ext cx="3167844" cy="21118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72816"/>
            <a:ext cx="8784976" cy="28083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Why change?</a:t>
            </a:r>
          </a:p>
          <a:p>
            <a:r>
              <a:rPr lang="en-GB" dirty="0">
                <a:solidFill>
                  <a:srgbClr val="0000CC"/>
                </a:solidFill>
              </a:rPr>
              <a:t>Environmental analysis – getting beyond the superficial</a:t>
            </a:r>
          </a:p>
          <a:p>
            <a:r>
              <a:rPr lang="en-GB" dirty="0">
                <a:solidFill>
                  <a:srgbClr val="0000CC"/>
                </a:solidFill>
              </a:rPr>
              <a:t>Micro and Macro-environments</a:t>
            </a:r>
          </a:p>
          <a:p>
            <a:r>
              <a:rPr lang="en-GB" dirty="0">
                <a:solidFill>
                  <a:srgbClr val="0000CC"/>
                </a:solidFill>
              </a:rPr>
              <a:t>Organisational responses</a:t>
            </a:r>
          </a:p>
          <a:p>
            <a:r>
              <a:rPr lang="en-GB" dirty="0">
                <a:solidFill>
                  <a:srgbClr val="0000CC"/>
                </a:solidFill>
              </a:rPr>
              <a:t>Research &amp; report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277C29-3CD4-FAA8-A00E-92CD92DF727F}"/>
              </a:ext>
            </a:extLst>
          </p:cNvPr>
          <p:cNvSpPr txBox="1"/>
          <p:nvPr/>
        </p:nvSpPr>
        <p:spPr>
          <a:xfrm rot="19805798">
            <a:off x="3287634" y="651870"/>
            <a:ext cx="23054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404458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88C93277-B1BD-49BC-A70F-5904DAA8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38"/>
            <a:ext cx="9036496" cy="1143000"/>
          </a:xfrm>
        </p:spPr>
        <p:txBody>
          <a:bodyPr/>
          <a:lstStyle/>
          <a:p>
            <a:pPr algn="ctr"/>
            <a:r>
              <a:rPr lang="en-GB" altLang="en-US" dirty="0"/>
              <a:t>An observation from our organisational lives…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ABE502FD-4EC5-42BF-8A2E-492E43FF6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1109289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600" dirty="0">
                <a:solidFill>
                  <a:srgbClr val="0000FF"/>
                </a:solidFill>
              </a:rPr>
              <a:t>In any business, change is the </a:t>
            </a:r>
            <a:r>
              <a:rPr lang="en-GB" altLang="en-US" sz="3600" i="1" dirty="0">
                <a:solidFill>
                  <a:srgbClr val="0000FF"/>
                </a:solidFill>
              </a:rPr>
              <a:t>only reliable constant</a:t>
            </a:r>
            <a:r>
              <a:rPr lang="en-GB" altLang="en-US" sz="3600" dirty="0">
                <a:solidFill>
                  <a:srgbClr val="0000FF"/>
                </a:solidFill>
              </a:rPr>
              <a:t>.  Managing change well is a form of creating the future.</a:t>
            </a:r>
          </a:p>
        </p:txBody>
      </p:sp>
      <p:pic>
        <p:nvPicPr>
          <p:cNvPr id="6" name="Picture 5" descr="A picture containing clouds, plane, dark, large&#10;&#10;Description automatically generated">
            <a:extLst>
              <a:ext uri="{FF2B5EF4-FFF2-40B4-BE49-F238E27FC236}">
                <a16:creationId xmlns:a16="http://schemas.microsoft.com/office/drawing/2014/main" id="{F1971600-2421-48B9-AF98-86A2217B2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81089" y="2924944"/>
            <a:ext cx="3981822" cy="20933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1AE971-596A-4680-BD89-951E8B7967D1}"/>
              </a:ext>
            </a:extLst>
          </p:cNvPr>
          <p:cNvSpPr txBox="1"/>
          <p:nvPr/>
        </p:nvSpPr>
        <p:spPr>
          <a:xfrm>
            <a:off x="1036396" y="5033059"/>
            <a:ext cx="7729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But what is it that </a:t>
            </a:r>
            <a:r>
              <a:rPr lang="en-GB" sz="3600" i="1" dirty="0"/>
              <a:t>pushes</a:t>
            </a:r>
            <a:r>
              <a:rPr lang="en-GB" sz="3600" dirty="0"/>
              <a:t> us to change?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10CEA43-2555-46C6-8F27-1B43B0BF5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24945"/>
            <a:ext cx="5698731" cy="28083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C0015E-3ED9-407A-938A-0BA76FE58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Change – the </a:t>
            </a:r>
            <a:r>
              <a:rPr lang="en-GB" i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99EEB-6CA7-4DD3-99DE-915E3397C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Some people dislike change, some people like it…but why do we need to change – especially in an </a:t>
            </a:r>
            <a:r>
              <a:rPr lang="en-GB" i="1" dirty="0">
                <a:solidFill>
                  <a:srgbClr val="002060"/>
                </a:solidFill>
              </a:rPr>
              <a:t>organisational context</a:t>
            </a:r>
            <a:r>
              <a:rPr lang="en-GB" dirty="0">
                <a:solidFill>
                  <a:srgbClr val="002060"/>
                </a:solidFill>
              </a:rPr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50F91-4037-4756-AAF1-8D44E70C5AE8}"/>
              </a:ext>
            </a:extLst>
          </p:cNvPr>
          <p:cNvSpPr txBox="1"/>
          <p:nvPr/>
        </p:nvSpPr>
        <p:spPr>
          <a:xfrm>
            <a:off x="6084168" y="3573016"/>
            <a:ext cx="2362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00CC"/>
                </a:solidFill>
              </a:rPr>
              <a:t>Discussion</a:t>
            </a:r>
          </a:p>
        </p:txBody>
      </p:sp>
    </p:spTree>
    <p:extLst>
      <p:ext uri="{BB962C8B-B14F-4D97-AF65-F5344CB8AC3E}">
        <p14:creationId xmlns:p14="http://schemas.microsoft.com/office/powerpoint/2010/main" val="936787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9EE8B93-4C64-4D61-B208-4D95F57DD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63" y="195263"/>
            <a:ext cx="7772400" cy="762000"/>
          </a:xfrm>
        </p:spPr>
        <p:txBody>
          <a:bodyPr/>
          <a:lstStyle/>
          <a:p>
            <a:pPr algn="ctr" eaLnBrk="1" hangingPunct="1"/>
            <a:r>
              <a:rPr lang="en-US" altLang="en-US" sz="4000" dirty="0"/>
              <a:t>Exploring the Forces . . . </a:t>
            </a:r>
            <a:endParaRPr lang="en-US" altLang="en-US" dirty="0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6211E12-F6BE-43B1-B764-A6DC80F756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355725"/>
            <a:ext cx="6096000" cy="3962400"/>
          </a:xfrm>
        </p:spPr>
        <p:txBody>
          <a:bodyPr>
            <a:normAutofit fontScale="92500"/>
          </a:bodyPr>
          <a:lstStyle/>
          <a:p>
            <a:pPr marL="0" indent="0" eaLnBrk="1" hangingPunct="1">
              <a:spcAft>
                <a:spcPct val="40000"/>
              </a:spcAft>
              <a:buFont typeface="Wingdings" panose="05000000000000000000" pitchFamily="2" charset="2"/>
              <a:buNone/>
              <a:defRPr/>
            </a:pP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First, by yourself . . . </a:t>
            </a:r>
            <a:r>
              <a:rPr lang="en-US" altLang="en-US" sz="2400" u="sng" dirty="0">
                <a:solidFill>
                  <a:srgbClr val="00206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Identify</a:t>
            </a: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 some external and internal forces for change that you see putting pressure on the organisation you have chosen. . . .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Then, as a </a:t>
            </a:r>
            <a:r>
              <a:rPr lang="en-US" altLang="en-US" sz="2400" u="sng" dirty="0">
                <a:solidFill>
                  <a:srgbClr val="0000FF"/>
                </a:solidFill>
                <a:latin typeface="Calibri Light" panose="020F0302020204030204" pitchFamily="34" charset="0"/>
              </a:rPr>
              <a:t>group</a:t>
            </a: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 . . 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solidFill>
                  <a:srgbClr val="0000FF"/>
                </a:solidFill>
                <a:latin typeface="Calibri Light" panose="020F0302020204030204" pitchFamily="34" charset="0"/>
              </a:rPr>
              <a:t>Discuss</a:t>
            </a: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 your individual lists.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solidFill>
                  <a:srgbClr val="002060"/>
                </a:solidFill>
                <a:latin typeface="Calibri Light" panose="020F0302020204030204" pitchFamily="34" charset="0"/>
              </a:rPr>
              <a:t>Explore</a:t>
            </a: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 agreement on the </a:t>
            </a:r>
            <a:b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</a:b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key forces.</a:t>
            </a:r>
          </a:p>
          <a:p>
            <a:pPr marL="1220788" lvl="1" indent="-533400" eaLnBrk="1" hangingPunct="1">
              <a:spcBef>
                <a:spcPct val="50000"/>
              </a:spcBef>
              <a:spcAft>
                <a:spcPct val="10000"/>
              </a:spcAft>
              <a:buFont typeface="Wingdings" panose="05000000000000000000" pitchFamily="2" charset="2"/>
              <a:buChar char="ü"/>
              <a:defRPr/>
            </a:pPr>
            <a:r>
              <a:rPr lang="en-US" altLang="en-US" sz="2400" i="1" dirty="0">
                <a:latin typeface="Calibri Light" panose="020F0302020204030204" pitchFamily="34" charset="0"/>
              </a:rPr>
              <a:t>Identify the consequences </a:t>
            </a:r>
            <a:r>
              <a:rPr lang="en-US" altLang="en-US" sz="2400" dirty="0">
                <a:latin typeface="Calibri Light" panose="020F0302020204030204" pitchFamily="34" charset="0"/>
              </a:rPr>
              <a:t>if the organisation doesn’t respond effectively to these forces</a:t>
            </a:r>
            <a:r>
              <a:rPr lang="en-US" altLang="en-US" sz="2200" dirty="0"/>
              <a:t>.</a:t>
            </a:r>
          </a:p>
        </p:txBody>
      </p:sp>
      <p:pic>
        <p:nvPicPr>
          <p:cNvPr id="27652" name="Picture 4" descr="bd06622_">
            <a:extLst>
              <a:ext uri="{FF2B5EF4-FFF2-40B4-BE49-F238E27FC236}">
                <a16:creationId xmlns:a16="http://schemas.microsoft.com/office/drawing/2014/main" id="{70175504-E412-4F35-93C2-94E030F96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917825"/>
            <a:ext cx="2227262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bs00576_">
            <a:extLst>
              <a:ext uri="{FF2B5EF4-FFF2-40B4-BE49-F238E27FC236}">
                <a16:creationId xmlns:a16="http://schemas.microsoft.com/office/drawing/2014/main" id="{0B830BF7-D90D-4975-BE34-B64E001AF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638" y="1196975"/>
            <a:ext cx="13335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autoUpdateAnimBg="0"/>
      <p:bldP spid="27651" grpId="0" build="p" bldLvl="2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5FD607CF-C4AC-4FD7-A106-1824E06017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03848" y="1700808"/>
            <a:ext cx="2880320" cy="2602516"/>
          </a:xfrm>
          <a:prstGeom prst="rect">
            <a:avLst/>
          </a:prstGeom>
        </p:spPr>
      </p:pic>
      <p:sp>
        <p:nvSpPr>
          <p:cNvPr id="60418" name="Rectangle 2">
            <a:extLst>
              <a:ext uri="{FF2B5EF4-FFF2-40B4-BE49-F238E27FC236}">
                <a16:creationId xmlns:a16="http://schemas.microsoft.com/office/drawing/2014/main" id="{43E58A28-D7B4-48E5-867F-A7EB4BDD9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36525"/>
            <a:ext cx="8229600" cy="700187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The Forces for Change . . 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0219C35-D3B1-4608-9DC7-F42BC137B7C2}"/>
              </a:ext>
            </a:extLst>
          </p:cNvPr>
          <p:cNvSpPr/>
          <p:nvPr/>
        </p:nvSpPr>
        <p:spPr>
          <a:xfrm>
            <a:off x="90510" y="1064360"/>
            <a:ext cx="3113338" cy="4524880"/>
          </a:xfrm>
          <a:prstGeom prst="rightArrow">
            <a:avLst>
              <a:gd name="adj1" fmla="val 50000"/>
              <a:gd name="adj2" fmla="val 50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Market niche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Human/social needs and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Government policies</a:t>
            </a:r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803070C3-EA27-46C2-B75D-C6B267223045}"/>
              </a:ext>
            </a:extLst>
          </p:cNvPr>
          <p:cNvSpPr/>
          <p:nvPr/>
        </p:nvSpPr>
        <p:spPr>
          <a:xfrm>
            <a:off x="6084168" y="1064360"/>
            <a:ext cx="2969322" cy="45248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Leadership and 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Workforce Demographics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Employee Dissatisfaction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New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Performance Failures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16731F-6C6F-4B68-94E1-A6E35E2DF091}"/>
              </a:ext>
            </a:extLst>
          </p:cNvPr>
          <p:cNvSpPr txBox="1"/>
          <p:nvPr/>
        </p:nvSpPr>
        <p:spPr>
          <a:xfrm>
            <a:off x="230661" y="1013113"/>
            <a:ext cx="13776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External</a:t>
            </a:r>
          </a:p>
          <a:p>
            <a:pPr algn="ctr"/>
            <a:r>
              <a:rPr lang="en-GB" sz="2800" u="sng" dirty="0">
                <a:solidFill>
                  <a:srgbClr val="002060"/>
                </a:solidFill>
              </a:rPr>
              <a:t>Forces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D1A3A3-4CE0-4132-A5E8-C3F0DEC05E13}"/>
              </a:ext>
            </a:extLst>
          </p:cNvPr>
          <p:cNvSpPr txBox="1"/>
          <p:nvPr/>
        </p:nvSpPr>
        <p:spPr>
          <a:xfrm>
            <a:off x="7596657" y="1064360"/>
            <a:ext cx="13220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Internal</a:t>
            </a:r>
          </a:p>
          <a:p>
            <a:pPr algn="ctr"/>
            <a:r>
              <a:rPr lang="en-GB" sz="2800" u="sng" dirty="0">
                <a:solidFill>
                  <a:srgbClr val="002060"/>
                </a:solidFill>
              </a:rPr>
              <a:t>Forces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FC74DA-629B-1833-568D-E44F06625B5C}"/>
              </a:ext>
            </a:extLst>
          </p:cNvPr>
          <p:cNvSpPr txBox="1"/>
          <p:nvPr/>
        </p:nvSpPr>
        <p:spPr>
          <a:xfrm>
            <a:off x="2288997" y="4939772"/>
            <a:ext cx="1079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002060"/>
                </a:solidFill>
              </a:rPr>
              <a:t>Also…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2FE8174B-D8B1-F57A-19D6-CFD4A8C1F852}"/>
              </a:ext>
            </a:extLst>
          </p:cNvPr>
          <p:cNvSpPr/>
          <p:nvPr/>
        </p:nvSpPr>
        <p:spPr>
          <a:xfrm rot="5400000">
            <a:off x="4054423" y="3617040"/>
            <a:ext cx="1357924" cy="2730491"/>
          </a:xfrm>
          <a:prstGeom prst="leftArrow">
            <a:avLst>
              <a:gd name="adj1" fmla="val 83947"/>
              <a:gd name="adj2" fmla="val 490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17FF6C-4E75-4FE9-31B7-96F1D7B20F42}"/>
              </a:ext>
            </a:extLst>
          </p:cNvPr>
          <p:cNvSpPr txBox="1"/>
          <p:nvPr/>
        </p:nvSpPr>
        <p:spPr>
          <a:xfrm>
            <a:off x="3826054" y="4662773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Competitors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&amp;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Customers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B841-A4EF-4AF4-A6D3-73232DCA4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pPr algn="ctr"/>
            <a:r>
              <a:rPr lang="en-GB" dirty="0"/>
              <a:t>Environmental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B4641-F141-4D75-8368-37EFA3E24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836712"/>
            <a:ext cx="7886700" cy="3039765"/>
          </a:xfrm>
        </p:spPr>
        <p:txBody>
          <a:bodyPr/>
          <a:lstStyle/>
          <a:p>
            <a:endParaRPr lang="en-GB" sz="3600" dirty="0"/>
          </a:p>
          <a:p>
            <a:pPr marL="0" indent="0">
              <a:buNone/>
            </a:pPr>
            <a:r>
              <a:rPr lang="en-GB" sz="3600" dirty="0">
                <a:solidFill>
                  <a:srgbClr val="0000CC"/>
                </a:solidFill>
              </a:rPr>
              <a:t>Two main types of environmental analysis: -</a:t>
            </a:r>
          </a:p>
          <a:p>
            <a:r>
              <a:rPr lang="en-GB" sz="3600" dirty="0">
                <a:solidFill>
                  <a:srgbClr val="002060"/>
                </a:solidFill>
              </a:rPr>
              <a:t>Micro-environmental analysis – </a:t>
            </a:r>
            <a:r>
              <a:rPr lang="en-GB" sz="3600" i="1" dirty="0">
                <a:solidFill>
                  <a:srgbClr val="002060"/>
                </a:solidFill>
              </a:rPr>
              <a:t>SWOT</a:t>
            </a:r>
          </a:p>
          <a:p>
            <a:r>
              <a:rPr lang="en-GB" sz="3600" dirty="0">
                <a:solidFill>
                  <a:srgbClr val="002060"/>
                </a:solidFill>
              </a:rPr>
              <a:t>Macro-environmental analysis - </a:t>
            </a:r>
            <a:r>
              <a:rPr lang="en-GB" sz="3600" i="1" dirty="0">
                <a:solidFill>
                  <a:srgbClr val="002060"/>
                </a:solidFill>
              </a:rPr>
              <a:t>PESTLE</a:t>
            </a:r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F5C37C27-D69A-4312-88DF-589E9B6DAB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57950" y="3944894"/>
            <a:ext cx="2686050" cy="1791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39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93FC1-AB2E-49C2-AA79-1A5C23612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2793"/>
            <a:ext cx="7886700" cy="909944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4FE89-F197-4CD4-957F-1918924A2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3" y="1124744"/>
            <a:ext cx="5585725" cy="4351338"/>
          </a:xfrm>
        </p:spPr>
        <p:txBody>
          <a:bodyPr/>
          <a:lstStyle/>
          <a:p>
            <a:r>
              <a:rPr lang="en-GB" sz="4000" dirty="0"/>
              <a:t>Ensure your analysis is </a:t>
            </a:r>
            <a:r>
              <a:rPr lang="en-GB" sz="4000" i="1" dirty="0"/>
              <a:t>‘in-depth’, </a:t>
            </a:r>
            <a:r>
              <a:rPr lang="en-GB" sz="4000" dirty="0"/>
              <a:t>not superficial</a:t>
            </a:r>
          </a:p>
          <a:p>
            <a:r>
              <a:rPr lang="en-GB" sz="4000" dirty="0"/>
              <a:t>Build on strengths, remedy weaknesses</a:t>
            </a:r>
          </a:p>
          <a:p>
            <a:r>
              <a:rPr lang="en-GB" sz="4000" dirty="0"/>
              <a:t>Exploit opportunities</a:t>
            </a:r>
          </a:p>
          <a:p>
            <a:r>
              <a:rPr lang="en-GB" sz="4000" dirty="0"/>
              <a:t>Mitigate threats</a:t>
            </a:r>
          </a:p>
          <a:p>
            <a:endParaRPr lang="en-GB" sz="4000" dirty="0"/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2F459087-8A57-4BAB-B5CD-5BDF0EA7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69358" y="2636912"/>
            <a:ext cx="3074642" cy="307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718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7B48B-A0FB-4BA3-AE43-9291260E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6B46B-707B-4C0D-A108-0BCDAA0A3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4351338"/>
          </a:xfrm>
        </p:spPr>
        <p:txBody>
          <a:bodyPr/>
          <a:lstStyle/>
          <a:p>
            <a:r>
              <a:rPr lang="en-GB" sz="3600" dirty="0">
                <a:solidFill>
                  <a:srgbClr val="002060"/>
                </a:solidFill>
              </a:rPr>
              <a:t>Political</a:t>
            </a:r>
          </a:p>
          <a:p>
            <a:r>
              <a:rPr lang="en-GB" sz="3600" dirty="0">
                <a:solidFill>
                  <a:srgbClr val="0000CC"/>
                </a:solidFill>
              </a:rPr>
              <a:t>Economic</a:t>
            </a:r>
          </a:p>
          <a:p>
            <a:r>
              <a:rPr lang="en-GB" sz="3600" dirty="0"/>
              <a:t>Socio-cultural</a:t>
            </a:r>
          </a:p>
          <a:p>
            <a:r>
              <a:rPr lang="en-GB" sz="3600" dirty="0">
                <a:solidFill>
                  <a:srgbClr val="7030A0"/>
                </a:solidFill>
              </a:rPr>
              <a:t>Technology</a:t>
            </a:r>
          </a:p>
          <a:p>
            <a:r>
              <a:rPr lang="en-GB" sz="3600" dirty="0">
                <a:solidFill>
                  <a:srgbClr val="0000CC"/>
                </a:solidFill>
              </a:rPr>
              <a:t>Environmental</a:t>
            </a:r>
          </a:p>
          <a:p>
            <a:r>
              <a:rPr lang="en-GB" sz="3600"/>
              <a:t>Legal</a:t>
            </a:r>
          </a:p>
          <a:p>
            <a:endParaRPr lang="en-GB" sz="3600" dirty="0">
              <a:solidFill>
                <a:srgbClr val="0000CC"/>
              </a:solidFill>
            </a:endParaRPr>
          </a:p>
        </p:txBody>
      </p:sp>
      <p:pic>
        <p:nvPicPr>
          <p:cNvPr id="6" name="Picture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E3EF8D98-F1E7-470D-B1C1-F2857F731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81500" y="2125601"/>
            <a:ext cx="4762500" cy="35718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60B73F4-89C8-47C5-B6C3-4EA0555EE86E}"/>
              </a:ext>
            </a:extLst>
          </p:cNvPr>
          <p:cNvSpPr/>
          <p:nvPr/>
        </p:nvSpPr>
        <p:spPr>
          <a:xfrm>
            <a:off x="8100392" y="5373216"/>
            <a:ext cx="936104" cy="3242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29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BA4ABDE0-B6B5-47D3-9DE5-602DFF4CF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3600" b="1" dirty="0"/>
              <a:t>How Internal and External Factors Drive Organisational Change </a:t>
            </a:r>
            <a:endParaRPr lang="en-GB" altLang="en-US" sz="3600" dirty="0"/>
          </a:p>
        </p:txBody>
      </p:sp>
      <p:pic>
        <p:nvPicPr>
          <p:cNvPr id="28675" name="ADm3Hdhh34I">
            <a:hlinkClick r:id="" action="ppaction://media"/>
            <a:extLst>
              <a:ext uri="{FF2B5EF4-FFF2-40B4-BE49-F238E27FC236}">
                <a16:creationId xmlns:a16="http://schemas.microsoft.com/office/drawing/2014/main" id="{B068437D-1C21-4CB4-8240-A747165C5B9A}"/>
              </a:ext>
            </a:extLst>
          </p:cNvPr>
          <p:cNvPicPr>
            <a:picLocks noGrp="1" noRot="1" noChangeAspect="1" noChangeArrowheads="1"/>
          </p:cNvPicPr>
          <p:nvPr>
            <p:ph idx="1"/>
            <a:videoFile r:link="rId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43000" y="1628775"/>
            <a:ext cx="6781800" cy="3814763"/>
          </a:xfrm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>
            <a:extLst>
              <a:ext uri="{FF2B5EF4-FFF2-40B4-BE49-F238E27FC236}">
                <a16:creationId xmlns:a16="http://schemas.microsoft.com/office/drawing/2014/main" id="{2D835603-9E66-499E-AF4F-0A6A48CF8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228600"/>
            <a:ext cx="8686800" cy="762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Organisational Responses – What to do?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66AB1A-581E-44CD-9C4D-37D83C6C1BB3}"/>
              </a:ext>
            </a:extLst>
          </p:cNvPr>
          <p:cNvSpPr txBox="1"/>
          <p:nvPr/>
        </p:nvSpPr>
        <p:spPr>
          <a:xfrm>
            <a:off x="290078" y="1412776"/>
            <a:ext cx="7348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Whatever happens, we </a:t>
            </a:r>
            <a:r>
              <a:rPr lang="en-GB" sz="3200" i="1" dirty="0"/>
              <a:t>cannot</a:t>
            </a:r>
            <a:r>
              <a:rPr lang="en-GB" sz="3200" dirty="0"/>
              <a:t> stand still….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ECB51E-7CB5-4D8A-BA7E-5C22144F6D11}"/>
              </a:ext>
            </a:extLst>
          </p:cNvPr>
          <p:cNvSpPr txBox="1"/>
          <p:nvPr/>
        </p:nvSpPr>
        <p:spPr>
          <a:xfrm>
            <a:off x="290078" y="2009275"/>
            <a:ext cx="459004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</a:rPr>
              <a:t>In any business, change is the only </a:t>
            </a:r>
            <a:r>
              <a:rPr lang="en-GB" sz="3200" i="1" dirty="0">
                <a:solidFill>
                  <a:srgbClr val="0000FF"/>
                </a:solidFill>
              </a:rPr>
              <a:t>reliable constant</a:t>
            </a:r>
            <a:r>
              <a:rPr lang="en-GB" sz="3200" dirty="0">
                <a:solidFill>
                  <a:srgbClr val="0000FF"/>
                </a:solidFill>
              </a:rPr>
              <a:t>.  Managing change well is a form of </a:t>
            </a:r>
            <a:r>
              <a:rPr lang="en-GB" sz="3200" i="1" dirty="0">
                <a:solidFill>
                  <a:srgbClr val="0000FF"/>
                </a:solidFill>
              </a:rPr>
              <a:t>creating the future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5F1A76-E801-433D-8DA4-38D15A1AE93C}"/>
              </a:ext>
            </a:extLst>
          </p:cNvPr>
          <p:cNvSpPr txBox="1"/>
          <p:nvPr/>
        </p:nvSpPr>
        <p:spPr>
          <a:xfrm>
            <a:off x="4544129" y="3883046"/>
            <a:ext cx="42327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We</a:t>
            </a:r>
            <a:r>
              <a:rPr lang="en-GB" sz="2800" dirty="0"/>
              <a:t> must make decisions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We</a:t>
            </a:r>
            <a:r>
              <a:rPr lang="en-GB" sz="2800" dirty="0"/>
              <a:t> must plan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And</a:t>
            </a:r>
            <a:r>
              <a:rPr lang="en-GB" sz="2800" dirty="0"/>
              <a:t> </a:t>
            </a:r>
            <a:r>
              <a:rPr lang="en-GB" sz="2800" i="1" dirty="0"/>
              <a:t>we</a:t>
            </a:r>
            <a:r>
              <a:rPr lang="en-GB" sz="2800" dirty="0"/>
              <a:t> must act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B7529-CE07-4161-B864-7D9658EE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9" y="29581"/>
            <a:ext cx="7886700" cy="619661"/>
          </a:xfrm>
        </p:spPr>
        <p:txBody>
          <a:bodyPr/>
          <a:lstStyle/>
          <a:p>
            <a:pPr algn="ctr"/>
            <a:r>
              <a:rPr lang="en-GB" sz="3600" dirty="0"/>
              <a:t>Scale and Type of organisational Change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DB26691-FA2C-43F0-89AE-91B0BB3530D6}"/>
              </a:ext>
            </a:extLst>
          </p:cNvPr>
          <p:cNvSpPr/>
          <p:nvPr/>
        </p:nvSpPr>
        <p:spPr>
          <a:xfrm>
            <a:off x="539552" y="1124744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Reactive change to contextual shifts, may involve accommodation of, and adaptation to, the unexpected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63508D5-4083-469F-B440-FDA9842EA0D2}"/>
              </a:ext>
            </a:extLst>
          </p:cNvPr>
          <p:cNvSpPr/>
          <p:nvPr/>
        </p:nvSpPr>
        <p:spPr>
          <a:xfrm>
            <a:off x="5419006" y="1124744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Proactive change to further develop and refine existing operations – over time incremental change can lead to major change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B4CEA1E-1310-4384-95D7-6875AD2BE04B}"/>
              </a:ext>
            </a:extLst>
          </p:cNvPr>
          <p:cNvSpPr/>
          <p:nvPr/>
        </p:nvSpPr>
        <p:spPr>
          <a:xfrm>
            <a:off x="539552" y="3545185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Critical large-scale change initiatives to unforeseen market conditions that threaten company survival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0181807-2706-44E7-AA60-A1C25383EC2F}"/>
              </a:ext>
            </a:extLst>
          </p:cNvPr>
          <p:cNvSpPr/>
          <p:nvPr/>
        </p:nvSpPr>
        <p:spPr>
          <a:xfrm>
            <a:off x="5421365" y="3541188"/>
            <a:ext cx="3240360" cy="162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Major organisational repositioning and renewal that is proactive and planned (may be novel or mimic competitors)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DAF406B-BDF3-444A-8544-93E089921924}"/>
              </a:ext>
            </a:extLst>
          </p:cNvPr>
          <p:cNvSpPr txBox="1"/>
          <p:nvPr/>
        </p:nvSpPr>
        <p:spPr>
          <a:xfrm>
            <a:off x="3266610" y="5241539"/>
            <a:ext cx="2610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Large-scale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0E7C3E-B9A9-4727-B028-596A9AC37B12}"/>
              </a:ext>
            </a:extLst>
          </p:cNvPr>
          <p:cNvSpPr txBox="1"/>
          <p:nvPr/>
        </p:nvSpPr>
        <p:spPr>
          <a:xfrm>
            <a:off x="3242910" y="649242"/>
            <a:ext cx="2624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Small-scale Change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55145E9-39C0-4372-BA55-A907A556524D}"/>
              </a:ext>
            </a:extLst>
          </p:cNvPr>
          <p:cNvSpPr txBox="1"/>
          <p:nvPr/>
        </p:nvSpPr>
        <p:spPr>
          <a:xfrm>
            <a:off x="0" y="3041525"/>
            <a:ext cx="2283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Reactive Change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6C8D5D-6289-41A2-ACC8-3B7FA3F189DA}"/>
              </a:ext>
            </a:extLst>
          </p:cNvPr>
          <p:cNvSpPr txBox="1"/>
          <p:nvPr/>
        </p:nvSpPr>
        <p:spPr>
          <a:xfrm>
            <a:off x="6533221" y="3041524"/>
            <a:ext cx="2393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Proactive Change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AA06773-DB7E-4880-B021-3DECC0943FF5}"/>
              </a:ext>
            </a:extLst>
          </p:cNvPr>
          <p:cNvCxnSpPr>
            <a:cxnSpLocks/>
          </p:cNvCxnSpPr>
          <p:nvPr/>
        </p:nvCxnSpPr>
        <p:spPr>
          <a:xfrm>
            <a:off x="0" y="2924944"/>
            <a:ext cx="9036496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9D0DF4A-A4BB-4DD5-8B45-EB9FD6FA29BB}"/>
              </a:ext>
            </a:extLst>
          </p:cNvPr>
          <p:cNvCxnSpPr>
            <a:stCxn id="20" idx="2"/>
          </p:cNvCxnSpPr>
          <p:nvPr/>
        </p:nvCxnSpPr>
        <p:spPr>
          <a:xfrm>
            <a:off x="4554968" y="1110907"/>
            <a:ext cx="17031" cy="4130632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092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14666-7C63-D5F3-4D01-28E3CA210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127" y="0"/>
            <a:ext cx="3799334" cy="993580"/>
          </a:xfrm>
        </p:spPr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2299F-B9A3-B44B-EF05-4F5533FCCFE3}"/>
              </a:ext>
            </a:extLst>
          </p:cNvPr>
          <p:cNvSpPr txBox="1"/>
          <p:nvPr/>
        </p:nvSpPr>
        <p:spPr>
          <a:xfrm>
            <a:off x="323528" y="640194"/>
            <a:ext cx="7675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00CC"/>
                </a:solidFill>
              </a:rPr>
              <a:t>We are now starting to get a feel for ‘</a:t>
            </a:r>
            <a:r>
              <a:rPr lang="en-GB" sz="2800" i="1" dirty="0">
                <a:solidFill>
                  <a:srgbClr val="0000CC"/>
                </a:solidFill>
              </a:rPr>
              <a:t>why</a:t>
            </a:r>
            <a:r>
              <a:rPr lang="en-GB" sz="2800" dirty="0">
                <a:solidFill>
                  <a:srgbClr val="0000CC"/>
                </a:solidFill>
              </a:rPr>
              <a:t>’ change…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3A5665-1F66-C744-7E56-5AB5B68143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00403"/>
            <a:ext cx="4731374" cy="27046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9D5600-E12D-7886-59E6-E701183965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9461" y="3676930"/>
            <a:ext cx="2676006" cy="20176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1A2E8C8-2935-FA15-D2E1-0A415C45F6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33" y="4277961"/>
            <a:ext cx="2497733" cy="14166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603522-31BC-11D2-5B96-D8D33C35E2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1454" y="1147757"/>
            <a:ext cx="4532546" cy="252917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13C6F12-C6F5-4C40-7449-6000CE8C48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7446" y="3831108"/>
            <a:ext cx="3584695" cy="189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0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3026</TotalTime>
  <Words>1121</Words>
  <Application>Microsoft Office PowerPoint</Application>
  <PresentationFormat>On-screen Show (4:3)</PresentationFormat>
  <Paragraphs>142</Paragraphs>
  <Slides>13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UWTSD 200 B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Session 2</vt:lpstr>
      <vt:lpstr>PowerPoint Presentation</vt:lpstr>
      <vt:lpstr>An observation from our organisational lives…</vt:lpstr>
      <vt:lpstr>Change – the Rationale</vt:lpstr>
      <vt:lpstr>Exploring the Forces . . . </vt:lpstr>
      <vt:lpstr>The Forces for Change . . .</vt:lpstr>
      <vt:lpstr>Environmental Analysis</vt:lpstr>
      <vt:lpstr>SWOT analysis</vt:lpstr>
      <vt:lpstr>PESTEL Analysis</vt:lpstr>
      <vt:lpstr>How Internal and External Factors Drive Organisational Change </vt:lpstr>
      <vt:lpstr>Organisational Responses – What to do?</vt:lpstr>
      <vt:lpstr>Scale and Type of organisational Change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Tinkler</dc:creator>
  <cp:lastModifiedBy>Paul Tinkler</cp:lastModifiedBy>
  <cp:revision>3</cp:revision>
  <dcterms:created xsi:type="dcterms:W3CDTF">2022-07-05T09:16:08Z</dcterms:created>
  <dcterms:modified xsi:type="dcterms:W3CDTF">2024-08-28T10:20:29Z</dcterms:modified>
</cp:coreProperties>
</file>