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322" r:id="rId24"/>
    <p:sldId id="316" r:id="rId25"/>
    <p:sldId id="523" r:id="rId26"/>
    <p:sldId id="532" r:id="rId27"/>
    <p:sldId id="525" r:id="rId28"/>
    <p:sldId id="524" r:id="rId29"/>
    <p:sldId id="528" r:id="rId30"/>
    <p:sldId id="527" r:id="rId31"/>
    <p:sldId id="526" r:id="rId32"/>
    <p:sldId id="529" r:id="rId33"/>
    <p:sldId id="530" r:id="rId34"/>
    <p:sldId id="531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DE8FD0-DF18-4593-B1DF-12E51D118A99}" v="9" dt="2023-02-19T09:51:58.1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9167"/>
  </p:normalViewPr>
  <p:slideViewPr>
    <p:cSldViewPr snapToGrid="0">
      <p:cViewPr varScale="1">
        <p:scale>
          <a:sx n="101" d="100"/>
          <a:sy n="101" d="100"/>
        </p:scale>
        <p:origin x="100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heme" Target="theme/theme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Cover letter is no more than 1 side of A4 – three to five short paragraphs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5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a point this aim would be specific measurable achievable realistic timed</a:t>
            </a:r>
          </a:p>
          <a:p>
            <a:endParaRPr lang="en-GB" dirty="0"/>
          </a:p>
          <a:p>
            <a:r>
              <a:rPr lang="en-GB" dirty="0"/>
              <a:t>Continued professional development</a:t>
            </a:r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9211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a point this aim would be specific measurable achievable realistic timed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29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515363" y="4719591"/>
            <a:ext cx="4535079" cy="511779"/>
          </a:xfrm>
        </p:spPr>
        <p:txBody>
          <a:bodyPr/>
          <a:lstStyle/>
          <a:p>
            <a:r>
              <a:rPr lang="en-GB" sz="4000" b="1" err="1"/>
              <a:t>Cyflwyniad</a:t>
            </a:r>
            <a:r>
              <a:rPr lang="en-GB" sz="4000" b="1"/>
              <a:t> a </a:t>
            </a:r>
            <a:r>
              <a:rPr lang="en-GB" sz="4000" b="1" err="1"/>
              <a:t>Phrofiadau</a:t>
            </a:r>
            <a:endParaRPr lang="en-GB" sz="4000" b="1"/>
          </a:p>
          <a:p>
            <a:r>
              <a:rPr lang="en-GB" sz="4000" b="1"/>
              <a:t>Introduction and Experiences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Building your own personal brand</a:t>
            </a:r>
          </a:p>
          <a:p>
            <a:r>
              <a:rPr lang="en-GB" err="1"/>
              <a:t>Adeiladu</a:t>
            </a:r>
            <a:r>
              <a:rPr lang="en-GB"/>
              <a:t> </a:t>
            </a:r>
            <a:r>
              <a:rPr lang="en-GB" err="1"/>
              <a:t>eich</a:t>
            </a:r>
            <a:r>
              <a:rPr lang="en-GB"/>
              <a:t> Brand </a:t>
            </a:r>
            <a:r>
              <a:rPr lang="en-GB" err="1"/>
              <a:t>Personol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Personal Brand </a:t>
            </a:r>
            <a:r>
              <a:rPr lang="en-GB" err="1"/>
              <a:t>Personol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473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018ED-1C86-448A-E64D-6F689FE9E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109" y="230008"/>
            <a:ext cx="11833781" cy="1325563"/>
          </a:xfrm>
        </p:spPr>
        <p:txBody>
          <a:bodyPr/>
          <a:lstStyle/>
          <a:p>
            <a:r>
              <a:rPr lang="en-GB" dirty="0" err="1"/>
              <a:t>Asesiad</a:t>
            </a:r>
            <a:r>
              <a:rPr lang="en-GB" dirty="0"/>
              <a:t> 1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…..24ain </a:t>
            </a:r>
            <a:r>
              <a:rPr lang="en-GB" dirty="0" err="1"/>
              <a:t>Chwefror</a:t>
            </a:r>
            <a:r>
              <a:rPr lang="en-GB" dirty="0"/>
              <a:t>, 15:00</a:t>
            </a:r>
            <a:br>
              <a:rPr lang="en-GB" dirty="0"/>
            </a:br>
            <a:r>
              <a:rPr lang="en-GB" dirty="0"/>
              <a:t>Assessment 1 so far - - - - - 24</a:t>
            </a:r>
            <a:r>
              <a:rPr lang="en-GB" baseline="30000" dirty="0"/>
              <a:t>th</a:t>
            </a:r>
            <a:r>
              <a:rPr lang="en-GB" dirty="0"/>
              <a:t> February at 15:00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FE96B-B562-69B6-BDFA-CCD4CE822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931" y="1648486"/>
            <a:ext cx="5613070" cy="397078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/>
              <a:t>CV</a:t>
            </a:r>
          </a:p>
          <a:p>
            <a:pPr lvl="1"/>
            <a:r>
              <a:rPr lang="en-GB" dirty="0"/>
              <a:t>Ascending order</a:t>
            </a:r>
          </a:p>
          <a:p>
            <a:pPr lvl="1"/>
            <a:r>
              <a:rPr lang="en-GB" dirty="0"/>
              <a:t>Most important/ relevant information section at the top</a:t>
            </a:r>
          </a:p>
          <a:p>
            <a:pPr lvl="1"/>
            <a:r>
              <a:rPr lang="en-GB" dirty="0"/>
              <a:t>References included (name and relationship/job title)</a:t>
            </a:r>
          </a:p>
          <a:p>
            <a:pPr lvl="1"/>
            <a:r>
              <a:rPr lang="en-GB" dirty="0"/>
              <a:t>Canva</a:t>
            </a:r>
          </a:p>
          <a:p>
            <a:r>
              <a:rPr lang="en-GB" dirty="0"/>
              <a:t>Personal Statement/ covering letter/ supporting statement</a:t>
            </a:r>
          </a:p>
          <a:p>
            <a:pPr lvl="1"/>
            <a:r>
              <a:rPr lang="en-GB" dirty="0"/>
              <a:t>Between 1-2 pages</a:t>
            </a:r>
          </a:p>
          <a:p>
            <a:pPr lvl="1"/>
            <a:r>
              <a:rPr lang="en-GB" dirty="0"/>
              <a:t>Specific examples of evidence</a:t>
            </a:r>
          </a:p>
          <a:p>
            <a:pPr lvl="1"/>
            <a:r>
              <a:rPr lang="en-GB" dirty="0"/>
              <a:t>Focused on specifications and job responsibilities</a:t>
            </a:r>
          </a:p>
          <a:p>
            <a:pPr lvl="1"/>
            <a:r>
              <a:rPr lang="en-GB" dirty="0"/>
              <a:t>Do not speak generally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576FF27-4CE8-7541-9CE2-C740F4A6DD65}"/>
              </a:ext>
            </a:extLst>
          </p:cNvPr>
          <p:cNvSpPr txBox="1">
            <a:spLocks/>
          </p:cNvSpPr>
          <p:nvPr/>
        </p:nvSpPr>
        <p:spPr>
          <a:xfrm>
            <a:off x="351935" y="1836511"/>
            <a:ext cx="5502600" cy="397078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CV</a:t>
            </a:r>
          </a:p>
          <a:p>
            <a:pPr lvl="1"/>
            <a:r>
              <a:rPr lang="en-GB" dirty="0" err="1"/>
              <a:t>Trefn</a:t>
            </a:r>
            <a:r>
              <a:rPr lang="en-GB" dirty="0"/>
              <a:t> </a:t>
            </a:r>
            <a:r>
              <a:rPr lang="en-GB" dirty="0" err="1"/>
              <a:t>pendodol</a:t>
            </a:r>
            <a:endParaRPr lang="en-GB" dirty="0"/>
          </a:p>
          <a:p>
            <a:pPr lvl="1"/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mywaf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 / </a:t>
            </a:r>
            <a:r>
              <a:rPr lang="en-GB" dirty="0" err="1"/>
              <a:t>perthnasol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dechrau</a:t>
            </a:r>
            <a:endParaRPr lang="en-GB" dirty="0"/>
          </a:p>
          <a:p>
            <a:pPr lvl="1"/>
            <a:r>
              <a:rPr lang="en-GB" dirty="0" err="1"/>
              <a:t>Cyfeirnod</a:t>
            </a:r>
            <a:r>
              <a:rPr lang="en-GB" dirty="0"/>
              <a:t> (</a:t>
            </a:r>
            <a:r>
              <a:rPr lang="en-GB" dirty="0" err="1"/>
              <a:t>enw</a:t>
            </a:r>
            <a:r>
              <a:rPr lang="en-GB" dirty="0"/>
              <a:t> a </a:t>
            </a:r>
            <a:r>
              <a:rPr lang="en-GB" dirty="0" err="1"/>
              <a:t>pherthynas</a:t>
            </a:r>
            <a:r>
              <a:rPr lang="en-GB" dirty="0"/>
              <a:t> / </a:t>
            </a:r>
            <a:r>
              <a:rPr lang="en-GB" dirty="0" err="1"/>
              <a:t>swydd</a:t>
            </a:r>
            <a:r>
              <a:rPr lang="en-GB" dirty="0"/>
              <a:t> /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) </a:t>
            </a:r>
          </a:p>
          <a:p>
            <a:pPr lvl="1"/>
            <a:r>
              <a:rPr lang="en-GB" dirty="0"/>
              <a:t>Canva</a:t>
            </a:r>
          </a:p>
          <a:p>
            <a:r>
              <a:rPr lang="en-GB" dirty="0" err="1"/>
              <a:t>Datganiad</a:t>
            </a:r>
            <a:r>
              <a:rPr lang="en-GB" dirty="0"/>
              <a:t> / </a:t>
            </a:r>
            <a:r>
              <a:rPr lang="en-GB" dirty="0" err="1"/>
              <a:t>llythyr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/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cefnogi’r</a:t>
            </a:r>
            <a:r>
              <a:rPr lang="en-GB" dirty="0"/>
              <a:t> </a:t>
            </a:r>
            <a:r>
              <a:rPr lang="en-GB" dirty="0" err="1"/>
              <a:t>cais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Rhwng</a:t>
            </a:r>
            <a:r>
              <a:rPr lang="en-GB" dirty="0"/>
              <a:t> 1-2 </a:t>
            </a:r>
            <a:r>
              <a:rPr lang="en-GB" dirty="0" err="1"/>
              <a:t>tudalen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Enghreifftiau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o </a:t>
            </a:r>
            <a:r>
              <a:rPr lang="en-GB" dirty="0" err="1"/>
              <a:t>dystiolaeth</a:t>
            </a:r>
            <a:endParaRPr lang="en-GB" dirty="0"/>
          </a:p>
          <a:p>
            <a:pPr lvl="1"/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gyfrifoldebau’r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ac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penodol</a:t>
            </a:r>
            <a:endParaRPr lang="en-GB" dirty="0"/>
          </a:p>
          <a:p>
            <a:pPr lvl="1"/>
            <a:r>
              <a:rPr lang="en-GB" dirty="0" err="1"/>
              <a:t>Peidiwch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gyffredinol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7936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13199"/>
          </a:xfrm>
        </p:spPr>
        <p:txBody>
          <a:bodyPr/>
          <a:lstStyle/>
          <a:p>
            <a:r>
              <a:rPr lang="en-GB" dirty="0"/>
              <a:t>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78324"/>
            <a:ext cx="11481847" cy="402323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Examples of focus: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Schools: Behaviour management techniques; the new curriculum; Differentiation and inclusion; Foundation phase; specific teaching ideas…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Outdoor activities and skills: presentation of key standards (NGBs); style of facilitation; Health and Safety procedures; development of own skills and experience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Sport Exercise Science opportunities: key/specific client groups; key management aspects; key/ specific sport/ key fitness improvement…</a:t>
            </a:r>
          </a:p>
          <a:p>
            <a:pPr marL="342900" lvl="0" indent="-342900" algn="just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Other/ More general: nutrition interests (with or without key client groups); organisation; team work/ team management; software skills…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6505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CBE7B-3562-114B-8F41-C0A93A163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30878"/>
            <a:ext cx="11481847" cy="1325563"/>
          </a:xfrm>
        </p:spPr>
        <p:txBody>
          <a:bodyPr/>
          <a:lstStyle/>
          <a:p>
            <a:r>
              <a:rPr lang="en-US" dirty="0" err="1"/>
              <a:t>Ffocws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28329-6723-C341-B01C-C715653BC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87532"/>
            <a:ext cx="11481847" cy="446512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</a:pP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Enghreifftiau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roi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ffocws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arnynt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Ysgolion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Rheoli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ymddygiad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cwricwlwm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Gymru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Gwahaniaethu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dysgu’n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gynhwysol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Cyfnod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Sylfaen;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syniadau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penodol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…</a:t>
            </a:r>
          </a:p>
          <a:p>
            <a:pPr>
              <a:lnSpc>
                <a:spcPct val="115000"/>
              </a:lnSpc>
            </a:pP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Sgiliau</a:t>
            </a:r>
            <a:r>
              <a:rPr lang="en-GB" sz="3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weithgareddau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allan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cyflwyniad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safonau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allweddol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(NGBs);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steil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ddysgu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ag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addysgu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camau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Iechyd a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iogelwch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datblygiad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phrofiadau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personol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… </a:t>
            </a:r>
          </a:p>
          <a:p>
            <a:pPr>
              <a:lnSpc>
                <a:spcPct val="115000"/>
              </a:lnSpc>
            </a:pP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Gwyddorau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Chwaraeon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ac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Ymarfer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Corff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: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agweddau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allweddol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gyfer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cleientiaid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grwpiau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gwahanol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agweddau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allweddol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ymwenud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â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rheolaeth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chwaraeon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penodol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agweddau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ffitrwydd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allweddol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… </a:t>
            </a:r>
          </a:p>
          <a:p>
            <a:pPr>
              <a:lnSpc>
                <a:spcPct val="115000"/>
              </a:lnSpc>
            </a:pP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Eraill</a:t>
            </a:r>
            <a:r>
              <a:rPr lang="en-GB" sz="3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mwy</a:t>
            </a:r>
            <a:r>
              <a:rPr lang="en-GB" sz="3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cyffredinol</a:t>
            </a:r>
            <a:r>
              <a:rPr lang="en-GB" sz="3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diddordebau</a:t>
            </a:r>
            <a:r>
              <a:rPr lang="en-GB" sz="3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maeth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(nutrition - with or without key client groups);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trefnus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gwaith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tîm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rheoli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tîm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sgiliau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digidol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… </a:t>
            </a:r>
          </a:p>
          <a:p>
            <a:pPr>
              <a:lnSpc>
                <a:spcPct val="115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948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193" y="1544989"/>
            <a:ext cx="9693520" cy="2723781"/>
          </a:xfrm>
        </p:spPr>
        <p:txBody>
          <a:bodyPr/>
          <a:lstStyle/>
          <a:p>
            <a:r>
              <a:rPr lang="en-GB" sz="4000" dirty="0" err="1"/>
              <a:t>Tasg</a:t>
            </a:r>
            <a:r>
              <a:rPr lang="en-GB" sz="4000" dirty="0"/>
              <a:t> / Task:</a:t>
            </a:r>
          </a:p>
          <a:p>
            <a:endParaRPr lang="en-GB" sz="4000" dirty="0"/>
          </a:p>
          <a:p>
            <a:r>
              <a:rPr lang="en-GB" sz="4000" dirty="0" err="1"/>
              <a:t>Dywedwch</a:t>
            </a:r>
            <a:r>
              <a:rPr lang="en-GB" sz="4000" dirty="0"/>
              <a:t> </a:t>
            </a:r>
            <a:r>
              <a:rPr lang="en-GB" sz="4000" dirty="0" err="1"/>
              <a:t>wrth</a:t>
            </a:r>
            <a:r>
              <a:rPr lang="en-GB" sz="4000" dirty="0"/>
              <a:t> </a:t>
            </a:r>
            <a:r>
              <a:rPr lang="en-GB" sz="4000" dirty="0" err="1"/>
              <a:t>bartner</a:t>
            </a:r>
            <a:r>
              <a:rPr lang="en-GB" sz="4000" dirty="0"/>
              <a:t> y </a:t>
            </a:r>
            <a:r>
              <a:rPr lang="en-GB" sz="4000" dirty="0" err="1"/>
              <a:t>ffocws</a:t>
            </a:r>
            <a:r>
              <a:rPr lang="en-GB" sz="4000" dirty="0"/>
              <a:t> </a:t>
            </a:r>
            <a:r>
              <a:rPr lang="en-GB" sz="4000" dirty="0" err="1"/>
              <a:t>chi’n</a:t>
            </a:r>
            <a:r>
              <a:rPr lang="en-GB" sz="4000" dirty="0"/>
              <a:t> </a:t>
            </a:r>
            <a:r>
              <a:rPr lang="en-GB" sz="4000" dirty="0" err="1"/>
              <a:t>dewis</a:t>
            </a:r>
            <a:endParaRPr lang="en-GB" sz="4000" dirty="0"/>
          </a:p>
          <a:p>
            <a:endParaRPr lang="en-GB" sz="4000" dirty="0"/>
          </a:p>
          <a:p>
            <a:r>
              <a:rPr lang="en-GB" sz="4000" i="1" dirty="0"/>
              <a:t>Tell your partner the focus you are choosing</a:t>
            </a:r>
          </a:p>
        </p:txBody>
      </p:sp>
    </p:spTree>
    <p:extLst>
      <p:ext uri="{BB962C8B-B14F-4D97-AF65-F5344CB8AC3E}">
        <p14:creationId xmlns:p14="http://schemas.microsoft.com/office/powerpoint/2010/main" val="3173326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13199"/>
          </a:xfrm>
        </p:spPr>
        <p:txBody>
          <a:bodyPr>
            <a:normAutofit/>
          </a:bodyPr>
          <a:lstStyle/>
          <a:p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 /  Structure of write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8935" y="1378324"/>
            <a:ext cx="5071131" cy="4023235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 the focus (majority of word count)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Literature sources (Academic peer reviewed articles; government documents; NGB document and guidance; policies)</a:t>
            </a:r>
          </a:p>
          <a:p>
            <a:pPr>
              <a:lnSpc>
                <a:spcPct val="115000"/>
              </a:lnSpc>
            </a:pP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Tell us about the focus – Academic rationale for the focus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Why is it important for you – Reflective reasoning for focus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105D84E-ED8B-6944-8E34-0A270FA88DF0}"/>
              </a:ext>
            </a:extLst>
          </p:cNvPr>
          <p:cNvSpPr txBox="1">
            <a:spLocks/>
          </p:cNvSpPr>
          <p:nvPr/>
        </p:nvSpPr>
        <p:spPr>
          <a:xfrm>
            <a:off x="351935" y="1417382"/>
            <a:ext cx="5071131" cy="4023235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Cyflwynwch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ffocws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mwyafrif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eiriau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yma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</a:t>
            </a:r>
          </a:p>
          <a:p>
            <a:pPr>
              <a:lnSpc>
                <a:spcPct val="115000"/>
              </a:lnSpc>
            </a:pP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Ffynonellau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ymchwil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– (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sydd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wedi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cymaradwyo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dogfenau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llywodraeth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dogfenau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arweiniad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gan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Cyrff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Llywodraethu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Cenedlaethol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(NGB);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polisiau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ct val="115000"/>
              </a:lnSpc>
            </a:pP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Dywedwch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wrthym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am y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–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rhesymiad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dros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Pam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mae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e’n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bwysig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chi –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rhesymegol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i’ch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myfyrdod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4762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5993" y="1811689"/>
            <a:ext cx="9693520" cy="2723781"/>
          </a:xfrm>
        </p:spPr>
        <p:txBody>
          <a:bodyPr/>
          <a:lstStyle/>
          <a:p>
            <a:r>
              <a:rPr lang="en-GB" sz="4000" dirty="0" err="1"/>
              <a:t>Tasg</a:t>
            </a:r>
            <a:r>
              <a:rPr lang="en-GB" sz="4000" dirty="0"/>
              <a:t> / Task:</a:t>
            </a:r>
          </a:p>
          <a:p>
            <a:endParaRPr lang="en-GB" sz="4000" dirty="0"/>
          </a:p>
          <a:p>
            <a:r>
              <a:rPr lang="en-GB" sz="4000" dirty="0" err="1"/>
              <a:t>Dynodwch</a:t>
            </a:r>
            <a:r>
              <a:rPr lang="en-GB" sz="4000" dirty="0"/>
              <a:t> </a:t>
            </a:r>
            <a:r>
              <a:rPr lang="en-GB" sz="4000" dirty="0" err="1"/>
              <a:t>llenyddiaeth</a:t>
            </a:r>
            <a:r>
              <a:rPr lang="en-GB" sz="4000" dirty="0"/>
              <a:t> </a:t>
            </a:r>
            <a:r>
              <a:rPr lang="en-GB" sz="4000" dirty="0" err="1"/>
              <a:t>allweddol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 </a:t>
            </a:r>
            <a:r>
              <a:rPr lang="en-GB" sz="4000" dirty="0" err="1"/>
              <a:t>gyfer</a:t>
            </a:r>
            <a:r>
              <a:rPr lang="en-GB" sz="4000" dirty="0"/>
              <a:t> </a:t>
            </a:r>
            <a:r>
              <a:rPr lang="en-GB" sz="4000" dirty="0" err="1"/>
              <a:t>eich</a:t>
            </a:r>
            <a:r>
              <a:rPr lang="en-GB" sz="4000" dirty="0"/>
              <a:t> </a:t>
            </a:r>
            <a:r>
              <a:rPr lang="en-GB" sz="4000" dirty="0" err="1"/>
              <a:t>ffocws</a:t>
            </a:r>
            <a:endParaRPr lang="en-GB" sz="4000" dirty="0"/>
          </a:p>
          <a:p>
            <a:endParaRPr lang="en-GB" sz="4000" dirty="0"/>
          </a:p>
          <a:p>
            <a:r>
              <a:rPr lang="en-GB" sz="4000" i="1" dirty="0"/>
              <a:t>Identify the key literature sources for your focus</a:t>
            </a:r>
          </a:p>
        </p:txBody>
      </p:sp>
    </p:spTree>
    <p:extLst>
      <p:ext uri="{BB962C8B-B14F-4D97-AF65-F5344CB8AC3E}">
        <p14:creationId xmlns:p14="http://schemas.microsoft.com/office/powerpoint/2010/main" val="332138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13199"/>
          </a:xfrm>
        </p:spPr>
        <p:txBody>
          <a:bodyPr/>
          <a:lstStyle/>
          <a:p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/ </a:t>
            </a:r>
            <a:r>
              <a:rPr lang="en-GB" dirty="0" err="1"/>
              <a:t>Stucture</a:t>
            </a:r>
            <a:r>
              <a:rPr lang="en-GB" dirty="0"/>
              <a:t> of write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6100" y="1378324"/>
            <a:ext cx="4943966" cy="402323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5000"/>
              </a:lnSpc>
            </a:pPr>
            <a:r>
              <a:rPr lang="en-GB" sz="2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Aim(s) of your placement or CPD based on your focus (50 </a:t>
            </a:r>
            <a:r>
              <a:rPr lang="en-GB" sz="24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ish</a:t>
            </a:r>
            <a:r>
              <a:rPr lang="en-GB" sz="2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words)</a:t>
            </a:r>
            <a:endParaRPr lang="en-GB" sz="2400" i="1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Up to three</a:t>
            </a:r>
          </a:p>
          <a:p>
            <a:pPr>
              <a:lnSpc>
                <a:spcPct val="115000"/>
              </a:lnSpc>
            </a:pP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Complete ___________</a:t>
            </a:r>
          </a:p>
          <a:p>
            <a:pPr>
              <a:lnSpc>
                <a:spcPct val="115000"/>
              </a:lnSpc>
            </a:pPr>
            <a:r>
              <a:rPr lang="en-GB" sz="24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Better understanding of ___________</a:t>
            </a:r>
          </a:p>
          <a:p>
            <a:pPr>
              <a:lnSpc>
                <a:spcPct val="115000"/>
              </a:lnSpc>
            </a:pP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Improve skills in/of ____________</a:t>
            </a:r>
          </a:p>
          <a:p>
            <a:pPr marL="0" indent="0">
              <a:lnSpc>
                <a:spcPct val="115000"/>
              </a:lnSpc>
              <a:buNone/>
            </a:pPr>
            <a:endParaRPr lang="en-GB" sz="2400" i="1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SMART ?</a:t>
            </a:r>
            <a:endParaRPr lang="en-GB" sz="2400" i="1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55E5F13-7E08-7149-8252-647F4512D630}"/>
              </a:ext>
            </a:extLst>
          </p:cNvPr>
          <p:cNvSpPr txBox="1">
            <a:spLocks/>
          </p:cNvSpPr>
          <p:nvPr/>
        </p:nvSpPr>
        <p:spPr>
          <a:xfrm>
            <a:off x="186835" y="1359648"/>
            <a:ext cx="5558019" cy="439921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(ion)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lleoliad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gwaith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llwybr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Datblygiad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Proffesiynol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Parhaus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(CPD)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seiliedig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ffocws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tua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50 gair) </a:t>
            </a:r>
          </a:p>
          <a:p>
            <a:pPr>
              <a:lnSpc>
                <a:spcPct val="115000"/>
              </a:lnSpc>
            </a:pP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Dim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mwy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tri </a:t>
            </a:r>
          </a:p>
          <a:p>
            <a:pPr>
              <a:lnSpc>
                <a:spcPct val="115000"/>
              </a:lnSpc>
            </a:pP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Cwblhau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___________</a:t>
            </a:r>
          </a:p>
          <a:p>
            <a:pPr>
              <a:lnSpc>
                <a:spcPct val="115000"/>
              </a:lnSpc>
            </a:pP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gael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gwell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dealltwriaeth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  __________</a:t>
            </a:r>
          </a:p>
          <a:p>
            <a:pPr>
              <a:lnSpc>
                <a:spcPct val="115000"/>
              </a:lnSpc>
            </a:pP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Gwella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sgiliau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____________</a:t>
            </a:r>
          </a:p>
          <a:p>
            <a:pPr marL="0" indent="0">
              <a:lnSpc>
                <a:spcPct val="115000"/>
              </a:lnSpc>
              <a:buFont typeface="Arial" panose="020B0604020202020204" pitchFamily="34" charset="0"/>
              <a:buNone/>
            </a:pPr>
            <a:endParaRPr lang="en-GB" sz="26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SMART ?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403129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0996" y="1598704"/>
            <a:ext cx="6590007" cy="3660591"/>
          </a:xfrm>
        </p:spPr>
        <p:txBody>
          <a:bodyPr/>
          <a:lstStyle/>
          <a:p>
            <a:r>
              <a:rPr lang="en-GB" sz="4000" dirty="0" err="1"/>
              <a:t>Tasg</a:t>
            </a:r>
            <a:r>
              <a:rPr lang="en-GB" sz="4000" dirty="0"/>
              <a:t> / Task:</a:t>
            </a:r>
          </a:p>
          <a:p>
            <a:r>
              <a:rPr lang="en-GB" sz="4000" dirty="0" err="1"/>
              <a:t>Drafftiwch</a:t>
            </a:r>
            <a:r>
              <a:rPr lang="en-GB" sz="4000" dirty="0"/>
              <a:t> </a:t>
            </a:r>
            <a:r>
              <a:rPr lang="en-GB" sz="4000" dirty="0" err="1"/>
              <a:t>eich</a:t>
            </a:r>
            <a:r>
              <a:rPr lang="en-GB" sz="4000" dirty="0"/>
              <a:t> </a:t>
            </a:r>
            <a:r>
              <a:rPr lang="en-GB" sz="4000" dirty="0" err="1"/>
              <a:t>amcanion</a:t>
            </a:r>
            <a:endParaRPr lang="en-GB" sz="4000" dirty="0"/>
          </a:p>
          <a:p>
            <a:r>
              <a:rPr lang="en-GB" sz="4000" dirty="0" err="1"/>
              <a:t>Beirniadwch</a:t>
            </a:r>
            <a:r>
              <a:rPr lang="en-GB" sz="4000" dirty="0"/>
              <a:t> </a:t>
            </a:r>
            <a:r>
              <a:rPr lang="en-GB" sz="4000" dirty="0" err="1"/>
              <a:t>gyda</a:t>
            </a:r>
            <a:r>
              <a:rPr lang="en-GB" sz="4000" dirty="0"/>
              <a:t> </a:t>
            </a:r>
            <a:r>
              <a:rPr lang="en-GB" sz="4000" dirty="0" err="1"/>
              <a:t>phartner</a:t>
            </a:r>
            <a:endParaRPr lang="en-GB" sz="4000" dirty="0"/>
          </a:p>
          <a:p>
            <a:endParaRPr lang="en-GB" sz="4000" dirty="0"/>
          </a:p>
          <a:p>
            <a:r>
              <a:rPr lang="en-GB" sz="4000" i="1" dirty="0"/>
              <a:t>Draft aims</a:t>
            </a:r>
          </a:p>
          <a:p>
            <a:r>
              <a:rPr lang="en-GB" sz="4000" i="1" dirty="0"/>
              <a:t>Critique with partners</a:t>
            </a:r>
          </a:p>
        </p:txBody>
      </p:sp>
    </p:spTree>
    <p:extLst>
      <p:ext uri="{BB962C8B-B14F-4D97-AF65-F5344CB8AC3E}">
        <p14:creationId xmlns:p14="http://schemas.microsoft.com/office/powerpoint/2010/main" val="8656649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635" y="123825"/>
            <a:ext cx="11481847" cy="1013199"/>
          </a:xfrm>
        </p:spPr>
        <p:txBody>
          <a:bodyPr/>
          <a:lstStyle/>
          <a:p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/ Structure of write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8800" y="1010023"/>
            <a:ext cx="5083665" cy="4660153"/>
          </a:xfrm>
        </p:spPr>
        <p:txBody>
          <a:bodyPr>
            <a:normAutofit fontScale="92500"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Support and Approaches to achieve aims (enough for quality considerations)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Set actions 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Identify what would be needed from employer/ in preparation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Resources </a:t>
            </a:r>
          </a:p>
          <a:p>
            <a:pPr>
              <a:lnSpc>
                <a:spcPct val="115000"/>
              </a:lnSpc>
            </a:pP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will you ensure quality? Meaningful focus of your placement? </a:t>
            </a: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37BF072-D97F-D14A-93B6-32F269BE15B4}"/>
              </a:ext>
            </a:extLst>
          </p:cNvPr>
          <p:cNvSpPr txBox="1">
            <a:spLocks/>
          </p:cNvSpPr>
          <p:nvPr/>
        </p:nvSpPr>
        <p:spPr>
          <a:xfrm>
            <a:off x="199535" y="1042147"/>
            <a:ext cx="5604365" cy="40232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Cefnogaeth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Strategaethau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gyflawni’r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amcanion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digon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ystyriaeth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safon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</a:t>
            </a:r>
          </a:p>
          <a:p>
            <a:pPr>
              <a:lnSpc>
                <a:spcPct val="115000"/>
              </a:lnSpc>
            </a:pP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Gweithredu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penodol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Clustnodi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beth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bydd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angen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oddi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cyflogwr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baratoi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Adnoddau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</a:pPr>
            <a:endParaRPr lang="en-GB" sz="22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Sut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fyddwch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chi’n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sicrhau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ansawdd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? 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pwrpasol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gyfer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eich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lleoliad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7210906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0793" y="1301750"/>
            <a:ext cx="9693520" cy="4559300"/>
          </a:xfrm>
        </p:spPr>
        <p:txBody>
          <a:bodyPr/>
          <a:lstStyle/>
          <a:p>
            <a:r>
              <a:rPr lang="en-GB" sz="3600" dirty="0" err="1"/>
              <a:t>Tasg</a:t>
            </a:r>
            <a:r>
              <a:rPr lang="en-GB" sz="3600" dirty="0"/>
              <a:t> / Task:</a:t>
            </a:r>
          </a:p>
          <a:p>
            <a:r>
              <a:rPr lang="en-GB" sz="3600" dirty="0" err="1"/>
              <a:t>Cynlluniwch</a:t>
            </a:r>
            <a:r>
              <a:rPr lang="en-GB" sz="3600" dirty="0"/>
              <a:t> draft </a:t>
            </a:r>
            <a:r>
              <a:rPr lang="en-GB" sz="3600" dirty="0" err="1"/>
              <a:t>o’ch</a:t>
            </a:r>
            <a:r>
              <a:rPr lang="en-GB" sz="3600" dirty="0"/>
              <a:t> </a:t>
            </a:r>
            <a:r>
              <a:rPr lang="en-GB" sz="3600" dirty="0" err="1"/>
              <a:t>ymateb</a:t>
            </a:r>
            <a:r>
              <a:rPr lang="en-GB" sz="3600" dirty="0"/>
              <a:t> </a:t>
            </a:r>
            <a:r>
              <a:rPr lang="en-GB" sz="3600" dirty="0" err="1"/>
              <a:t>a’r</a:t>
            </a:r>
            <a:r>
              <a:rPr lang="en-GB" sz="3600" dirty="0"/>
              <a:t> </a:t>
            </a:r>
            <a:r>
              <a:rPr lang="en-GB" sz="3600" dirty="0" err="1"/>
              <a:t>cefnogaeth</a:t>
            </a:r>
            <a:r>
              <a:rPr lang="en-GB" sz="3600" dirty="0"/>
              <a:t> </a:t>
            </a:r>
            <a:r>
              <a:rPr lang="en-GB" sz="3600" dirty="0" err="1"/>
              <a:t>bydd</a:t>
            </a:r>
            <a:r>
              <a:rPr lang="en-GB" sz="3600" dirty="0"/>
              <a:t> </a:t>
            </a:r>
          </a:p>
          <a:p>
            <a:r>
              <a:rPr lang="en-GB" sz="3600" dirty="0" err="1"/>
              <a:t>angen</a:t>
            </a:r>
            <a:r>
              <a:rPr lang="en-GB" sz="3600" dirty="0"/>
              <a:t> </a:t>
            </a:r>
            <a:r>
              <a:rPr lang="en-GB" sz="3600" dirty="0" err="1"/>
              <a:t>arnoch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</a:t>
            </a:r>
            <a:r>
              <a:rPr lang="en-GB" sz="3600" dirty="0" err="1"/>
              <a:t>gyfer</a:t>
            </a:r>
            <a:r>
              <a:rPr lang="en-GB" sz="3600" dirty="0"/>
              <a:t> </a:t>
            </a:r>
            <a:r>
              <a:rPr lang="en-GB" sz="3600" dirty="0" err="1"/>
              <a:t>eich</a:t>
            </a:r>
            <a:r>
              <a:rPr lang="en-GB" sz="3600" dirty="0"/>
              <a:t> </a:t>
            </a:r>
            <a:r>
              <a:rPr lang="en-GB" sz="3600" dirty="0" err="1"/>
              <a:t>ffocws</a:t>
            </a:r>
            <a:r>
              <a:rPr lang="en-GB" sz="3600" dirty="0"/>
              <a:t>  </a:t>
            </a:r>
          </a:p>
          <a:p>
            <a:r>
              <a:rPr lang="en-GB" sz="3600" dirty="0" err="1"/>
              <a:t>Trafodwch</a:t>
            </a:r>
            <a:r>
              <a:rPr lang="en-GB" sz="3600" dirty="0"/>
              <a:t> </a:t>
            </a:r>
            <a:r>
              <a:rPr lang="en-GB" sz="3600" dirty="0" err="1"/>
              <a:t>gyda</a:t>
            </a:r>
            <a:r>
              <a:rPr lang="en-GB" sz="3600" dirty="0"/>
              <a:t> </a:t>
            </a:r>
            <a:r>
              <a:rPr lang="en-GB" sz="3600" dirty="0" err="1"/>
              <a:t>phartner</a:t>
            </a:r>
            <a:r>
              <a:rPr lang="en-GB" sz="3600" dirty="0"/>
              <a:t> a </a:t>
            </a:r>
            <a:r>
              <a:rPr lang="en-GB" sz="3600" dirty="0" err="1"/>
              <a:t>grwpiau</a:t>
            </a:r>
            <a:r>
              <a:rPr lang="en-GB" sz="3600" dirty="0"/>
              <a:t> </a:t>
            </a:r>
            <a:r>
              <a:rPr lang="en-GB" sz="3600" dirty="0" err="1"/>
              <a:t>eraill</a:t>
            </a:r>
            <a:r>
              <a:rPr lang="en-GB" sz="3600" dirty="0"/>
              <a:t>. </a:t>
            </a:r>
          </a:p>
          <a:p>
            <a:endParaRPr lang="en-GB" sz="3600" dirty="0"/>
          </a:p>
          <a:p>
            <a:r>
              <a:rPr lang="en-GB" sz="3600" i="1" dirty="0"/>
              <a:t>Draft support and approach for your focus </a:t>
            </a:r>
          </a:p>
          <a:p>
            <a:r>
              <a:rPr lang="en-GB" sz="3600" i="1" dirty="0"/>
              <a:t>Discuss with partners and groups.</a:t>
            </a:r>
          </a:p>
        </p:txBody>
      </p:sp>
    </p:spTree>
    <p:extLst>
      <p:ext uri="{BB962C8B-B14F-4D97-AF65-F5344CB8AC3E}">
        <p14:creationId xmlns:p14="http://schemas.microsoft.com/office/powerpoint/2010/main" val="20964298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893" y="2751489"/>
            <a:ext cx="9693520" cy="2723781"/>
          </a:xfrm>
        </p:spPr>
        <p:txBody>
          <a:bodyPr/>
          <a:lstStyle/>
          <a:p>
            <a:r>
              <a:rPr lang="en-GB" sz="5400" dirty="0"/>
              <a:t>ASESIADAU  RISG  /  RISK  ASSESSMENTS</a:t>
            </a:r>
          </a:p>
        </p:txBody>
      </p:sp>
    </p:spTree>
    <p:extLst>
      <p:ext uri="{BB962C8B-B14F-4D97-AF65-F5344CB8AC3E}">
        <p14:creationId xmlns:p14="http://schemas.microsoft.com/office/powerpoint/2010/main" val="268788543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795</Words>
  <Application>Microsoft Macintosh PowerPoint</Application>
  <PresentationFormat>Widescreen</PresentationFormat>
  <Paragraphs>113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5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Asesiad 1 hyd yn hyn …..24ain Chwefror, 15:00 Assessment 1 so far - - - - - 24th February at 15:00</vt:lpstr>
      <vt:lpstr>Focus</vt:lpstr>
      <vt:lpstr>Ffocws</vt:lpstr>
      <vt:lpstr>PowerPoint Presentation</vt:lpstr>
      <vt:lpstr>Strwythur ysgrifennu  /  Structure of write up</vt:lpstr>
      <vt:lpstr>PowerPoint Presentation</vt:lpstr>
      <vt:lpstr>Strwythur yr ysgrifennu / Stucture of write up</vt:lpstr>
      <vt:lpstr>PowerPoint Presentation</vt:lpstr>
      <vt:lpstr>Strwythur yr ysgrifennu / Structure of write up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2</cp:revision>
  <dcterms:created xsi:type="dcterms:W3CDTF">2021-03-09T15:35:42Z</dcterms:created>
  <dcterms:modified xsi:type="dcterms:W3CDTF">2023-02-19T21:22:38Z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