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4"/>
  </p:sldMasterIdLst>
  <p:sldIdLst>
    <p:sldId id="256" r:id="rId5"/>
    <p:sldId id="258" r:id="rId6"/>
    <p:sldId id="263" r:id="rId7"/>
    <p:sldId id="259" r:id="rId8"/>
    <p:sldId id="265" r:id="rId9"/>
    <p:sldId id="267" r:id="rId10"/>
    <p:sldId id="270" r:id="rId11"/>
    <p:sldId id="271" r:id="rId12"/>
    <p:sldId id="262" r:id="rId13"/>
    <p:sldId id="269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82A5CA-DA3F-42AA-91F9-EBAAC96DE3E4}" v="594" dt="2020-11-18T11:57:53.958"/>
    <p1510:client id="{C756F1B7-0435-4BDC-8D7A-837AD2022B8C}" v="23" dt="2020-11-18T11:49:34.7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62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on Fflur Jones (1802793)" userId="S::1802793@student.uwtsd.ac.uk::8dbc2d93-9aa6-4856-a363-3eeefa7d842f" providerId="AD" clId="Web-{C756F1B7-0435-4BDC-8D7A-837AD2022B8C}"/>
    <pc:docChg chg="addSld modSld">
      <pc:chgData name="Manon Fflur Jones (1802793)" userId="S::1802793@student.uwtsd.ac.uk::8dbc2d93-9aa6-4856-a363-3eeefa7d842f" providerId="AD" clId="Web-{C756F1B7-0435-4BDC-8D7A-837AD2022B8C}" dt="2020-11-18T11:49:34.791" v="22" actId="20577"/>
      <pc:docMkLst>
        <pc:docMk/>
      </pc:docMkLst>
      <pc:sldChg chg="modSp">
        <pc:chgData name="Manon Fflur Jones (1802793)" userId="S::1802793@student.uwtsd.ac.uk::8dbc2d93-9aa6-4856-a363-3eeefa7d842f" providerId="AD" clId="Web-{C756F1B7-0435-4BDC-8D7A-837AD2022B8C}" dt="2020-11-18T11:49:34.791" v="21" actId="20577"/>
        <pc:sldMkLst>
          <pc:docMk/>
          <pc:sldMk cId="3630069998" sldId="268"/>
        </pc:sldMkLst>
        <pc:spChg chg="mod">
          <ac:chgData name="Manon Fflur Jones (1802793)" userId="S::1802793@student.uwtsd.ac.uk::8dbc2d93-9aa6-4856-a363-3eeefa7d842f" providerId="AD" clId="Web-{C756F1B7-0435-4BDC-8D7A-837AD2022B8C}" dt="2020-11-18T11:49:34.791" v="21" actId="20577"/>
          <ac:spMkLst>
            <pc:docMk/>
            <pc:sldMk cId="3630069998" sldId="268"/>
            <ac:spMk id="3" creationId="{00000000-0000-0000-0000-000000000000}"/>
          </ac:spMkLst>
        </pc:spChg>
      </pc:sldChg>
      <pc:sldChg chg="modSp">
        <pc:chgData name="Manon Fflur Jones (1802793)" userId="S::1802793@student.uwtsd.ac.uk::8dbc2d93-9aa6-4856-a363-3eeefa7d842f" providerId="AD" clId="Web-{C756F1B7-0435-4BDC-8D7A-837AD2022B8C}" dt="2020-11-18T11:46:55.718" v="17" actId="20577"/>
        <pc:sldMkLst>
          <pc:docMk/>
          <pc:sldMk cId="4019267608" sldId="269"/>
        </pc:sldMkLst>
        <pc:spChg chg="mod">
          <ac:chgData name="Manon Fflur Jones (1802793)" userId="S::1802793@student.uwtsd.ac.uk::8dbc2d93-9aa6-4856-a363-3eeefa7d842f" providerId="AD" clId="Web-{C756F1B7-0435-4BDC-8D7A-837AD2022B8C}" dt="2020-11-18T11:46:55.718" v="17" actId="20577"/>
          <ac:spMkLst>
            <pc:docMk/>
            <pc:sldMk cId="4019267608" sldId="269"/>
            <ac:spMk id="3" creationId="{D56C1D8B-C7E1-4587-A210-A9B447BCF81F}"/>
          </ac:spMkLst>
        </pc:spChg>
      </pc:sldChg>
      <pc:sldChg chg="new">
        <pc:chgData name="Manon Fflur Jones (1802793)" userId="S::1802793@student.uwtsd.ac.uk::8dbc2d93-9aa6-4856-a363-3eeefa7d842f" providerId="AD" clId="Web-{C756F1B7-0435-4BDC-8D7A-837AD2022B8C}" dt="2020-11-18T11:42:18.123" v="14"/>
        <pc:sldMkLst>
          <pc:docMk/>
          <pc:sldMk cId="163895043" sldId="270"/>
        </pc:sldMkLst>
      </pc:sldChg>
    </pc:docChg>
  </pc:docChgLst>
  <pc:docChgLst>
    <pc:chgData name="Karen Houser" userId="S::k.houser@uwtsd.ac.uk::5331450a-91d8-407f-8226-1d2b0ab9e7da" providerId="AD" clId="Web-{2182A5CA-DA3F-42AA-91F9-EBAAC96DE3E4}"/>
    <pc:docChg chg="addSld delSld modSld">
      <pc:chgData name="Karen Houser" userId="S::k.houser@uwtsd.ac.uk::5331450a-91d8-407f-8226-1d2b0ab9e7da" providerId="AD" clId="Web-{2182A5CA-DA3F-42AA-91F9-EBAAC96DE3E4}" dt="2020-11-18T11:57:53.958" v="588" actId="20577"/>
      <pc:docMkLst>
        <pc:docMk/>
      </pc:docMkLst>
      <pc:sldChg chg="modSp">
        <pc:chgData name="Karen Houser" userId="S::k.houser@uwtsd.ac.uk::5331450a-91d8-407f-8226-1d2b0ab9e7da" providerId="AD" clId="Web-{2182A5CA-DA3F-42AA-91F9-EBAAC96DE3E4}" dt="2020-11-18T11:50:39.236" v="355" actId="20577"/>
        <pc:sldMkLst>
          <pc:docMk/>
          <pc:sldMk cId="402888218" sldId="265"/>
        </pc:sldMkLst>
        <pc:spChg chg="mod">
          <ac:chgData name="Karen Houser" userId="S::k.houser@uwtsd.ac.uk::5331450a-91d8-407f-8226-1d2b0ab9e7da" providerId="AD" clId="Web-{2182A5CA-DA3F-42AA-91F9-EBAAC96DE3E4}" dt="2020-11-18T11:50:33.861" v="350" actId="20577"/>
          <ac:spMkLst>
            <pc:docMk/>
            <pc:sldMk cId="402888218" sldId="265"/>
            <ac:spMk id="2" creationId="{00000000-0000-0000-0000-000000000000}"/>
          </ac:spMkLst>
        </pc:spChg>
        <pc:spChg chg="mod">
          <ac:chgData name="Karen Houser" userId="S::k.houser@uwtsd.ac.uk::5331450a-91d8-407f-8226-1d2b0ab9e7da" providerId="AD" clId="Web-{2182A5CA-DA3F-42AA-91F9-EBAAC96DE3E4}" dt="2020-11-18T11:50:39.236" v="355" actId="20577"/>
          <ac:spMkLst>
            <pc:docMk/>
            <pc:sldMk cId="402888218" sldId="265"/>
            <ac:spMk id="3" creationId="{00000000-0000-0000-0000-000000000000}"/>
          </ac:spMkLst>
        </pc:spChg>
      </pc:sldChg>
      <pc:sldChg chg="modSp">
        <pc:chgData name="Karen Houser" userId="S::k.houser@uwtsd.ac.uk::5331450a-91d8-407f-8226-1d2b0ab9e7da" providerId="AD" clId="Web-{2182A5CA-DA3F-42AA-91F9-EBAAC96DE3E4}" dt="2020-11-18T11:50:51.908" v="362" actId="20577"/>
        <pc:sldMkLst>
          <pc:docMk/>
          <pc:sldMk cId="1690447091" sldId="266"/>
        </pc:sldMkLst>
        <pc:spChg chg="mod">
          <ac:chgData name="Karen Houser" userId="S::k.houser@uwtsd.ac.uk::5331450a-91d8-407f-8226-1d2b0ab9e7da" providerId="AD" clId="Web-{2182A5CA-DA3F-42AA-91F9-EBAAC96DE3E4}" dt="2020-11-18T11:50:51.908" v="362" actId="20577"/>
          <ac:spMkLst>
            <pc:docMk/>
            <pc:sldMk cId="1690447091" sldId="266"/>
            <ac:spMk id="2" creationId="{00000000-0000-0000-0000-000000000000}"/>
          </ac:spMkLst>
        </pc:spChg>
      </pc:sldChg>
      <pc:sldChg chg="modSp">
        <pc:chgData name="Karen Houser" userId="S::k.houser@uwtsd.ac.uk::5331450a-91d8-407f-8226-1d2b0ab9e7da" providerId="AD" clId="Web-{2182A5CA-DA3F-42AA-91F9-EBAAC96DE3E4}" dt="2020-11-18T11:55:21.238" v="456" actId="20577"/>
        <pc:sldMkLst>
          <pc:docMk/>
          <pc:sldMk cId="3630069998" sldId="268"/>
        </pc:sldMkLst>
        <pc:spChg chg="mod">
          <ac:chgData name="Karen Houser" userId="S::k.houser@uwtsd.ac.uk::5331450a-91d8-407f-8226-1d2b0ab9e7da" providerId="AD" clId="Web-{2182A5CA-DA3F-42AA-91F9-EBAAC96DE3E4}" dt="2020-11-18T11:33:57.167" v="77" actId="20577"/>
          <ac:spMkLst>
            <pc:docMk/>
            <pc:sldMk cId="3630069998" sldId="268"/>
            <ac:spMk id="2" creationId="{00000000-0000-0000-0000-000000000000}"/>
          </ac:spMkLst>
        </pc:spChg>
        <pc:spChg chg="mod">
          <ac:chgData name="Karen Houser" userId="S::k.houser@uwtsd.ac.uk::5331450a-91d8-407f-8226-1d2b0ab9e7da" providerId="AD" clId="Web-{2182A5CA-DA3F-42AA-91F9-EBAAC96DE3E4}" dt="2020-11-18T11:55:21.238" v="456" actId="20577"/>
          <ac:spMkLst>
            <pc:docMk/>
            <pc:sldMk cId="3630069998" sldId="268"/>
            <ac:spMk id="3" creationId="{00000000-0000-0000-0000-000000000000}"/>
          </ac:spMkLst>
        </pc:spChg>
      </pc:sldChg>
      <pc:sldChg chg="modSp new">
        <pc:chgData name="Karen Houser" userId="S::k.houser@uwtsd.ac.uk::5331450a-91d8-407f-8226-1d2b0ab9e7da" providerId="AD" clId="Web-{2182A5CA-DA3F-42AA-91F9-EBAAC96DE3E4}" dt="2020-11-18T11:57:53.942" v="587" actId="20577"/>
        <pc:sldMkLst>
          <pc:docMk/>
          <pc:sldMk cId="4019267608" sldId="269"/>
        </pc:sldMkLst>
        <pc:spChg chg="mod">
          <ac:chgData name="Karen Houser" userId="S::k.houser@uwtsd.ac.uk::5331450a-91d8-407f-8226-1d2b0ab9e7da" providerId="AD" clId="Web-{2182A5CA-DA3F-42AA-91F9-EBAAC96DE3E4}" dt="2020-11-18T11:42:30.186" v="119" actId="20577"/>
          <ac:spMkLst>
            <pc:docMk/>
            <pc:sldMk cId="4019267608" sldId="269"/>
            <ac:spMk id="2" creationId="{C8FB94C7-4497-4640-9AD8-6CCA04B22E22}"/>
          </ac:spMkLst>
        </pc:spChg>
        <pc:spChg chg="mod">
          <ac:chgData name="Karen Houser" userId="S::k.houser@uwtsd.ac.uk::5331450a-91d8-407f-8226-1d2b0ab9e7da" providerId="AD" clId="Web-{2182A5CA-DA3F-42AA-91F9-EBAAC96DE3E4}" dt="2020-11-18T11:57:53.942" v="587" actId="20577"/>
          <ac:spMkLst>
            <pc:docMk/>
            <pc:sldMk cId="4019267608" sldId="269"/>
            <ac:spMk id="3" creationId="{D56C1D8B-C7E1-4587-A210-A9B447BCF81F}"/>
          </ac:spMkLst>
        </pc:spChg>
      </pc:sldChg>
      <pc:sldChg chg="del">
        <pc:chgData name="Karen Houser" userId="S::k.houser@uwtsd.ac.uk::5331450a-91d8-407f-8226-1d2b0ab9e7da" providerId="AD" clId="Web-{2182A5CA-DA3F-42AA-91F9-EBAAC96DE3E4}" dt="2020-11-18T11:50:02.595" v="343"/>
        <pc:sldMkLst>
          <pc:docMk/>
          <pc:sldMk cId="163895043" sldId="270"/>
        </pc:sldMkLst>
      </pc:sldChg>
      <pc:sldChg chg="modSp new">
        <pc:chgData name="Karen Houser" userId="S::k.houser@uwtsd.ac.uk::5331450a-91d8-407f-8226-1d2b0ab9e7da" providerId="AD" clId="Web-{2182A5CA-DA3F-42AA-91F9-EBAAC96DE3E4}" dt="2020-11-18T11:51:32.955" v="392" actId="20577"/>
        <pc:sldMkLst>
          <pc:docMk/>
          <pc:sldMk cId="2175482169" sldId="270"/>
        </pc:sldMkLst>
        <pc:spChg chg="mod">
          <ac:chgData name="Karen Houser" userId="S::k.houser@uwtsd.ac.uk::5331450a-91d8-407f-8226-1d2b0ab9e7da" providerId="AD" clId="Web-{2182A5CA-DA3F-42AA-91F9-EBAAC96DE3E4}" dt="2020-11-18T11:51:32.955" v="392" actId="20577"/>
          <ac:spMkLst>
            <pc:docMk/>
            <pc:sldMk cId="2175482169" sldId="270"/>
            <ac:spMk id="2" creationId="{42D533F5-9691-4C57-A286-C40F3539D0EE}"/>
          </ac:spMkLst>
        </pc:spChg>
      </pc:sldChg>
      <pc:sldChg chg="modSp new">
        <pc:chgData name="Karen Houser" userId="S::k.houser@uwtsd.ac.uk::5331450a-91d8-407f-8226-1d2b0ab9e7da" providerId="AD" clId="Web-{2182A5CA-DA3F-42AA-91F9-EBAAC96DE3E4}" dt="2020-11-18T11:52:16.315" v="443" actId="20577"/>
        <pc:sldMkLst>
          <pc:docMk/>
          <pc:sldMk cId="251409014" sldId="271"/>
        </pc:sldMkLst>
        <pc:spChg chg="mod">
          <ac:chgData name="Karen Houser" userId="S::k.houser@uwtsd.ac.uk::5331450a-91d8-407f-8226-1d2b0ab9e7da" providerId="AD" clId="Web-{2182A5CA-DA3F-42AA-91F9-EBAAC96DE3E4}" dt="2020-11-18T11:52:16.315" v="443" actId="20577"/>
          <ac:spMkLst>
            <pc:docMk/>
            <pc:sldMk cId="251409014" sldId="271"/>
            <ac:spMk id="2" creationId="{A33B3D6F-0A98-4CE5-A57C-CA411FB7B204}"/>
          </ac:spMkLst>
        </pc:spChg>
      </pc:sldChg>
      <pc:sldChg chg="modSp new">
        <pc:chgData name="Karen Houser" userId="S::k.houser@uwtsd.ac.uk::5331450a-91d8-407f-8226-1d2b0ab9e7da" providerId="AD" clId="Web-{2182A5CA-DA3F-42AA-91F9-EBAAC96DE3E4}" dt="2020-11-18T11:52:40.378" v="448" actId="20577"/>
        <pc:sldMkLst>
          <pc:docMk/>
          <pc:sldMk cId="3979356486" sldId="272"/>
        </pc:sldMkLst>
        <pc:spChg chg="mod">
          <ac:chgData name="Karen Houser" userId="S::k.houser@uwtsd.ac.uk::5331450a-91d8-407f-8226-1d2b0ab9e7da" providerId="AD" clId="Web-{2182A5CA-DA3F-42AA-91F9-EBAAC96DE3E4}" dt="2020-11-18T11:52:40.378" v="448" actId="20577"/>
          <ac:spMkLst>
            <pc:docMk/>
            <pc:sldMk cId="3979356486" sldId="272"/>
            <ac:spMk id="2" creationId="{D9112722-AAB7-4887-B7ED-102034B3C44B}"/>
          </ac:spMkLst>
        </pc:spChg>
      </pc:sldChg>
      <pc:sldChg chg="modSp new">
        <pc:chgData name="Karen Houser" userId="S::k.houser@uwtsd.ac.uk::5331450a-91d8-407f-8226-1d2b0ab9e7da" providerId="AD" clId="Web-{2182A5CA-DA3F-42AA-91F9-EBAAC96DE3E4}" dt="2020-11-18T11:53:50.894" v="451" actId="20577"/>
        <pc:sldMkLst>
          <pc:docMk/>
          <pc:sldMk cId="2299018971" sldId="273"/>
        </pc:sldMkLst>
        <pc:spChg chg="mod">
          <ac:chgData name="Karen Houser" userId="S::k.houser@uwtsd.ac.uk::5331450a-91d8-407f-8226-1d2b0ab9e7da" providerId="AD" clId="Web-{2182A5CA-DA3F-42AA-91F9-EBAAC96DE3E4}" dt="2020-11-18T11:53:50.894" v="451" actId="20577"/>
          <ac:spMkLst>
            <pc:docMk/>
            <pc:sldMk cId="2299018971" sldId="273"/>
            <ac:spMk id="2" creationId="{1D7C0C17-399B-44E9-9B02-DCF2C496F06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544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76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031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86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529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694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503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011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051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408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167273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1088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870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956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3475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23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315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7/supplementary-report-to-the-uk-review-of-progress-towards-the-sustainable-development-goals-2030_0.pdf" TargetMode="External"/><Relationship Id="rId2" Type="http://schemas.openxmlformats.org/officeDocument/2006/relationships/hyperlink" Target="https://www.hiltonfoundation.org/sdg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uturegenerations.wales/a-globally-responsible-wales/" TargetMode="External"/><Relationship Id="rId4" Type="http://schemas.openxmlformats.org/officeDocument/2006/relationships/hyperlink" Target="https://www.futuregenerations.wales/about-us/future-generations-act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port.gov.uk/oneNewport/Well-being-of-Future-Generations-Act/Wellbeing-of-Future-Generations-Act-2015.aspx" TargetMode="External"/><Relationship Id="rId2" Type="http://schemas.openxmlformats.org/officeDocument/2006/relationships/hyperlink" Target="https://www.hiltonfoundation.org/sdg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Sustainable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By Manon Jones</a:t>
            </a:r>
          </a:p>
          <a:p>
            <a:r>
              <a:rPr lang="en-GB" sz="2400" dirty="0">
                <a:solidFill>
                  <a:schemeClr val="tx1"/>
                </a:solidFill>
              </a:rPr>
              <a:t>(1802793)</a:t>
            </a:r>
          </a:p>
        </p:txBody>
      </p:sp>
    </p:spTree>
    <p:extLst>
      <p:ext uri="{BB962C8B-B14F-4D97-AF65-F5344CB8AC3E}">
        <p14:creationId xmlns:p14="http://schemas.microsoft.com/office/powerpoint/2010/main" val="2307849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11"/>
    </mc:Choice>
    <mc:Fallback xmlns="">
      <p:transition spd="slow" advTm="1681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Sustainable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</a:rPr>
              <a:t>Sustainable Development is a step that must be taken to meet the needs of the earths present without effecting future generations and their needs (IISD, n.d.). 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8223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95"/>
    </mc:Choice>
    <mc:Fallback xmlns="">
      <p:transition spd="slow" advTm="2889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0445" y="609600"/>
            <a:ext cx="3183556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Wellbeing of Future generations act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169D47-109E-4D78-8670-5CED3E8C2564}"/>
              </a:ext>
            </a:extLst>
          </p:cNvPr>
          <p:cNvSpPr txBox="1"/>
          <p:nvPr/>
        </p:nvSpPr>
        <p:spPr>
          <a:xfrm>
            <a:off x="6186488" y="1938867"/>
            <a:ext cx="449580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 Well-Being of Future Generations (Wales) Act 2015 was put in place to give the people a chance to improve our well-being, through: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social,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Cultural,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Environmental,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And economical. </a:t>
            </a:r>
          </a:p>
          <a:p>
            <a:pPr algn="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(Future Generations, 2020 (a))</a:t>
            </a:r>
          </a:p>
        </p:txBody>
      </p:sp>
      <p:pic>
        <p:nvPicPr>
          <p:cNvPr id="1026" name="Picture 2" descr="Well Being Goals Wheel_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0" r="6099"/>
          <a:stretch/>
        </p:blipFill>
        <p:spPr bwMode="auto">
          <a:xfrm>
            <a:off x="1001596" y="804672"/>
            <a:ext cx="4659429" cy="523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472816" y="6191541"/>
            <a:ext cx="27136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(One newport, 2020)</a:t>
            </a:r>
          </a:p>
        </p:txBody>
      </p:sp>
    </p:spTree>
    <p:extLst>
      <p:ext uri="{BB962C8B-B14F-4D97-AF65-F5344CB8AC3E}">
        <p14:creationId xmlns:p14="http://schemas.microsoft.com/office/powerpoint/2010/main" val="2881206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01"/>
    </mc:Choice>
    <mc:Fallback xmlns="">
      <p:transition spd="slow" advTm="2490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Measures of progress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84961"/>
            <a:ext cx="8596668" cy="445640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</a:rPr>
              <a:t>Sustainable Development Goals are a universal measure adopted by all UN member states in 2015 as part of the 2030 Agenda for Sustainable Development (Hilton Foundation, 2020). </a:t>
            </a:r>
          </a:p>
          <a:p>
            <a: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17 sustainable development goals are a part of a 2030 agenda for sustainable development for the people and the planet by calling for countries to take part in a ‘partnership’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  <a: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Cymru, 2019).</a:t>
            </a:r>
            <a:endParaRPr lang="en-GB" sz="24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4994" y="3429000"/>
            <a:ext cx="6447006" cy="32927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015848" y="6248400"/>
            <a:ext cx="3919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(Hilton Foundation, 2020)</a:t>
            </a:r>
          </a:p>
        </p:txBody>
      </p:sp>
    </p:spTree>
    <p:extLst>
      <p:ext uri="{BB962C8B-B14F-4D97-AF65-F5344CB8AC3E}">
        <p14:creationId xmlns:p14="http://schemas.microsoft.com/office/powerpoint/2010/main" val="239484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446"/>
    </mc:Choice>
    <mc:Fallback xmlns="">
      <p:transition spd="slow" advTm="4844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A Prosperous Wales 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52723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Is meant to focus on the country’s economy – to spread opportunities, reduce inequality and promote well-being.</a:t>
            </a:r>
          </a:p>
          <a:p>
            <a:r>
              <a:rPr lang="en-GB" dirty="0">
                <a:solidFill>
                  <a:schemeClr val="tx1"/>
                </a:solidFill>
              </a:rPr>
              <a:t>Businesses would need to show full commitment.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Llywodraeth</a:t>
            </a:r>
            <a:r>
              <a:rPr lang="en-GB" dirty="0">
                <a:solidFill>
                  <a:schemeClr val="tx1"/>
                </a:solidFill>
              </a:rPr>
              <a:t> Cymru, 2019)</a:t>
            </a:r>
          </a:p>
          <a:p>
            <a:r>
              <a:rPr lang="en-GB" dirty="0">
                <a:solidFill>
                  <a:schemeClr val="tx1"/>
                </a:solidFill>
              </a:rPr>
              <a:t>But public bodies are not demonstrating a clear understanding of the full definition of this goal. - (</a:t>
            </a:r>
            <a:r>
              <a:rPr lang="en-GB" sz="1800" dirty="0">
                <a:solidFill>
                  <a:schemeClr val="tx1"/>
                </a:solidFill>
              </a:rPr>
              <a:t>Future Generations (a), 2020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Is to maintain and enhance the natural environment.</a:t>
            </a:r>
          </a:p>
          <a:p>
            <a:r>
              <a:rPr lang="en-GB" dirty="0">
                <a:solidFill>
                  <a:schemeClr val="tx1"/>
                </a:solidFill>
              </a:rPr>
              <a:t>Giving the chance to adapt and change – such as working on climate change.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Llywodraeth</a:t>
            </a:r>
            <a:r>
              <a:rPr lang="en-GB" dirty="0">
                <a:solidFill>
                  <a:schemeClr val="tx1"/>
                </a:solidFill>
              </a:rPr>
              <a:t> Cymru, 2019;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chemeClr val="tx1"/>
                </a:solidFill>
              </a:rPr>
              <a:t>Future Generations (a), 2020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3E367C5-925A-49C6-B316-EB555866D386}"/>
              </a:ext>
            </a:extLst>
          </p:cNvPr>
          <p:cNvSpPr txBox="1">
            <a:spLocks/>
          </p:cNvSpPr>
          <p:nvPr/>
        </p:nvSpPr>
        <p:spPr>
          <a:xfrm>
            <a:off x="677334" y="3906157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A Resilient Wales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88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235"/>
    </mc:Choice>
    <mc:Fallback xmlns="">
      <p:transition spd="slow" advTm="11023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295648"/>
            <a:ext cx="8596668" cy="660401"/>
          </a:xfrm>
        </p:spPr>
        <p:txBody>
          <a:bodyPr/>
          <a:lstStyle/>
          <a:p>
            <a:r>
              <a:rPr lang="en-GB" dirty="0"/>
              <a:t>A healthier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4062184"/>
            <a:ext cx="8596668" cy="2578102"/>
          </a:xfrm>
        </p:spPr>
        <p:txBody>
          <a:bodyPr>
            <a:normAutofit/>
          </a:bodyPr>
          <a:lstStyle/>
          <a:p>
            <a:r>
              <a:rPr lang="en-GB" sz="2000" i="1" dirty="0">
                <a:solidFill>
                  <a:schemeClr val="tx1"/>
                </a:solidFill>
              </a:rPr>
              <a:t>‘A society in which people's physical and mental well-being is maximised and in which choices and behaviours that benefit future health are understood’</a:t>
            </a:r>
            <a:r>
              <a:rPr lang="en-GB" sz="2000" dirty="0">
                <a:solidFill>
                  <a:schemeClr val="tx1"/>
                </a:solidFill>
              </a:rPr>
              <a:t> – </a:t>
            </a:r>
            <a:r>
              <a:rPr lang="en-GB" dirty="0"/>
              <a:t>(</a:t>
            </a:r>
            <a:r>
              <a:rPr lang="en-GB" dirty="0" err="1">
                <a:solidFill>
                  <a:schemeClr val="tx1"/>
                </a:solidFill>
              </a:rPr>
              <a:t>Llywodraeth</a:t>
            </a:r>
            <a:r>
              <a:rPr lang="en-GB" dirty="0">
                <a:solidFill>
                  <a:schemeClr val="tx1"/>
                </a:solidFill>
              </a:rPr>
              <a:t> Cymru, 2019)</a:t>
            </a:r>
          </a:p>
          <a:p>
            <a:r>
              <a:rPr lang="en-GB" dirty="0">
                <a:solidFill>
                  <a:schemeClr val="tx1"/>
                </a:solidFill>
              </a:rPr>
              <a:t>Needing to acknowledge that there needs to be a change within the way we try to prevent or better the lives that people live. – (</a:t>
            </a:r>
            <a:r>
              <a:rPr lang="en-GB" sz="1800" dirty="0">
                <a:solidFill>
                  <a:schemeClr val="tx1"/>
                </a:solidFill>
              </a:rPr>
              <a:t>Future Generations (a), 2020)</a:t>
            </a:r>
            <a:endParaRPr lang="en-GB" dirty="0">
              <a:solidFill>
                <a:schemeClr val="tx1"/>
              </a:solidFill>
            </a:endParaRPr>
          </a:p>
          <a:p>
            <a:endParaRPr lang="en-GB" i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7DE759A-149E-459B-9628-A57A3829344C}"/>
              </a:ext>
            </a:extLst>
          </p:cNvPr>
          <p:cNvSpPr txBox="1">
            <a:spLocks/>
          </p:cNvSpPr>
          <p:nvPr/>
        </p:nvSpPr>
        <p:spPr>
          <a:xfrm>
            <a:off x="677334" y="686706"/>
            <a:ext cx="8596668" cy="660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A more equal Wales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AC3EF39-1BCD-4742-9349-26F9E6198E48}"/>
              </a:ext>
            </a:extLst>
          </p:cNvPr>
          <p:cNvSpPr txBox="1">
            <a:spLocks/>
          </p:cNvSpPr>
          <p:nvPr/>
        </p:nvSpPr>
        <p:spPr>
          <a:xfrm>
            <a:off x="677334" y="1453242"/>
            <a:ext cx="8684380" cy="3516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i="1" dirty="0">
                <a:solidFill>
                  <a:schemeClr val="tx1"/>
                </a:solidFill>
              </a:rPr>
              <a:t>‘A society that enables people to fulfil their potential no matter what their background or circumstances (including their socio economic background and circumstances).’</a:t>
            </a:r>
            <a:r>
              <a:rPr lang="en-GB" sz="2000" dirty="0">
                <a:solidFill>
                  <a:schemeClr val="tx1"/>
                </a:solidFill>
              </a:rPr>
              <a:t> – (</a:t>
            </a:r>
            <a:r>
              <a:rPr lang="en-GB" sz="2000" dirty="0" err="1">
                <a:solidFill>
                  <a:schemeClr val="tx1"/>
                </a:solidFill>
              </a:rPr>
              <a:t>Llywodraeth</a:t>
            </a:r>
            <a:r>
              <a:rPr lang="en-GB" sz="2000" dirty="0">
                <a:solidFill>
                  <a:schemeClr val="tx1"/>
                </a:solidFill>
              </a:rPr>
              <a:t> Cymru, 2019)</a:t>
            </a:r>
          </a:p>
          <a:p>
            <a:pPr marL="0" indent="0">
              <a:buNone/>
            </a:pPr>
            <a:endParaRPr lang="en-GB" sz="20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85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905"/>
    </mc:Choice>
    <mc:Fallback xmlns="">
      <p:transition spd="slow" advTm="8290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533F5-9691-4C57-A286-C40F3539D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64029"/>
          </a:xfrm>
        </p:spPr>
        <p:txBody>
          <a:bodyPr/>
          <a:lstStyle/>
          <a:p>
            <a:r>
              <a:rPr lang="en-GB" dirty="0"/>
              <a:t>A Wales of cohesive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8F217-7994-478D-A76F-4A5E95D3D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36915"/>
            <a:ext cx="8596668" cy="4604448"/>
          </a:xfrm>
        </p:spPr>
        <p:txBody>
          <a:bodyPr/>
          <a:lstStyle/>
          <a:p>
            <a:r>
              <a:rPr lang="en-GB" i="1" dirty="0">
                <a:solidFill>
                  <a:schemeClr val="tx1"/>
                </a:solidFill>
              </a:rPr>
              <a:t>‘Attractive, viable, safe and well-connected communities.’ - 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sz="1800" dirty="0">
                <a:solidFill>
                  <a:schemeClr val="tx1"/>
                </a:solidFill>
              </a:rPr>
              <a:t>Future Generations (a), 2020).</a:t>
            </a:r>
          </a:p>
          <a:p>
            <a:pPr marL="0" indent="0">
              <a:buNone/>
            </a:pPr>
            <a:endParaRPr lang="en-GB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r>
              <a:rPr lang="en-GB" i="1" dirty="0">
                <a:solidFill>
                  <a:schemeClr val="tx1"/>
                </a:solidFill>
              </a:rPr>
              <a:t>‘A society that promotes and protects culture, heritage and the Welsh language, and which encourages people to participate in the arts, and sports and recreation.’</a:t>
            </a:r>
            <a:r>
              <a:rPr lang="en-GB" dirty="0">
                <a:solidFill>
                  <a:schemeClr val="tx1"/>
                </a:solidFill>
              </a:rPr>
              <a:t> – (</a:t>
            </a:r>
            <a:r>
              <a:rPr lang="en-GB" dirty="0" err="1">
                <a:solidFill>
                  <a:schemeClr val="tx1"/>
                </a:solidFill>
              </a:rPr>
              <a:t>Llywodraeth</a:t>
            </a:r>
            <a:r>
              <a:rPr lang="en-GB" dirty="0">
                <a:solidFill>
                  <a:schemeClr val="tx1"/>
                </a:solidFill>
              </a:rPr>
              <a:t> Cymru, 2019).</a:t>
            </a:r>
            <a:endParaRPr lang="en-GB" i="1" dirty="0">
              <a:solidFill>
                <a:schemeClr val="tx1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84E287-F5CA-4257-8300-AE881AB60812}"/>
              </a:ext>
            </a:extLst>
          </p:cNvPr>
          <p:cNvSpPr txBox="1">
            <a:spLocks/>
          </p:cNvSpPr>
          <p:nvPr/>
        </p:nvSpPr>
        <p:spPr>
          <a:xfrm>
            <a:off x="677334" y="2690482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A Wales of Vibrant Culture and thriving Welsh Language</a:t>
            </a:r>
          </a:p>
        </p:txBody>
      </p:sp>
    </p:spTree>
    <p:extLst>
      <p:ext uri="{BB962C8B-B14F-4D97-AF65-F5344CB8AC3E}">
        <p14:creationId xmlns:p14="http://schemas.microsoft.com/office/powerpoint/2010/main" val="217548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398"/>
    </mc:Choice>
    <mc:Fallback xmlns="">
      <p:transition spd="slow" advTm="49398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B3D6F-0A98-4CE5-A57C-CA411FB7B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A Globally Responsible Wales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1B314-1D53-4D51-84AD-1731ACAC5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of the goals is a Globally Responsible Wales, talks of a nation that works together to improve the economic, social, environmental, and the cultural well-being of Wales by doing something that they believe might make a more positive contribution to the world. - (Future Generations (b), 2020).</a:t>
            </a:r>
          </a:p>
        </p:txBody>
      </p:sp>
    </p:spTree>
    <p:extLst>
      <p:ext uri="{BB962C8B-B14F-4D97-AF65-F5344CB8AC3E}">
        <p14:creationId xmlns:p14="http://schemas.microsoft.com/office/powerpoint/2010/main" val="25140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247"/>
    </mc:Choice>
    <mc:Fallback xmlns="">
      <p:transition spd="slow" advTm="7224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Future Generations Report 2020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00201"/>
            <a:ext cx="8596668" cy="444116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Overall, progress towards the well-being goals by public bodies is mixed</a:t>
            </a:r>
          </a:p>
          <a:p>
            <a:r>
              <a:rPr lang="en-GB" sz="2000" dirty="0">
                <a:solidFill>
                  <a:schemeClr val="tx1"/>
                </a:solidFill>
              </a:rPr>
              <a:t>However, some goals are less understood, and clarity is lacking on how public bodies are meeting them 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‘a Prosperous Wales’, 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‘a Resilient Wales’, and 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‘a Globally Responsible Wales’</a:t>
            </a:r>
          </a:p>
          <a:p>
            <a:r>
              <a:rPr lang="en-GB" sz="2000" dirty="0">
                <a:solidFill>
                  <a:schemeClr val="tx1"/>
                </a:solidFill>
              </a:rPr>
              <a:t>A key challenge is the lack of integration between goals and objectives.</a:t>
            </a:r>
            <a:endParaRPr lang="en-GB" sz="2000" dirty="0">
              <a:solidFill>
                <a:schemeClr val="bg1"/>
              </a:solidFill>
            </a:endParaRPr>
          </a:p>
          <a:p>
            <a:pPr marL="114300" indent="0" algn="r">
              <a:buNone/>
            </a:pPr>
            <a:r>
              <a:rPr lang="en-GB" sz="2000" dirty="0">
                <a:solidFill>
                  <a:schemeClr val="tx1"/>
                </a:solidFill>
              </a:rPr>
              <a:t>(</a:t>
            </a:r>
            <a:r>
              <a:rPr lang="en-GB" sz="2000" dirty="0" err="1">
                <a:solidFill>
                  <a:schemeClr val="tx1"/>
                </a:solidFill>
              </a:rPr>
              <a:t>Llywodraeth</a:t>
            </a:r>
            <a:r>
              <a:rPr lang="en-GB" sz="2000" dirty="0">
                <a:solidFill>
                  <a:schemeClr val="tx1"/>
                </a:solidFill>
              </a:rPr>
              <a:t> Cymru, 2019)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212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28"/>
    </mc:Choice>
    <mc:Fallback xmlns="">
      <p:transition spd="slow" advTm="85528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B94C7-4497-4640-9AD8-6CCA04B22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C1D8B-C7E1-4587-A210-A9B447BCF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There is evidence that progress is being made in the five years since 2015.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Future Generations Commissioner for Wales had highlighted some problems, but hopefully changes could be made.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Arguable whether progress is as efficient as it might be and not on target or have expectations been exceeded.</a:t>
            </a:r>
          </a:p>
        </p:txBody>
      </p:sp>
    </p:spTree>
    <p:extLst>
      <p:ext uri="{BB962C8B-B14F-4D97-AF65-F5344CB8AC3E}">
        <p14:creationId xmlns:p14="http://schemas.microsoft.com/office/powerpoint/2010/main" val="4019267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031"/>
    </mc:Choice>
    <mc:Fallback xmlns="">
      <p:transition spd="slow" advTm="10603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0FC25-2CE2-47E7-8492-1856A5E57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09985"/>
            <a:ext cx="9905998" cy="98038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148FF-BF6D-4F83-A21B-1A5F51C29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980388"/>
            <a:ext cx="9905999" cy="555238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Hilton Foundation, (2020). </a:t>
            </a:r>
            <a:r>
              <a:rPr lang="en-GB" i="1" dirty="0">
                <a:solidFill>
                  <a:schemeClr val="tx1"/>
                </a:solidFill>
              </a:rPr>
              <a:t>‘Sustainable development goals.’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sz="1800" dirty="0">
                <a:solidFill>
                  <a:schemeClr val="tx1"/>
                </a:solidFill>
              </a:rPr>
              <a:t>Available at: </a:t>
            </a:r>
            <a:r>
              <a:rPr lang="en-GB" sz="1800" dirty="0">
                <a:solidFill>
                  <a:schemeClr val="tx1"/>
                </a:solidFill>
                <a:hlinkClick r:id="rId2"/>
              </a:rPr>
              <a:t>https://www.hiltonfoundation.org/sdgs</a:t>
            </a:r>
            <a:r>
              <a:rPr lang="en-GB" sz="1800" dirty="0">
                <a:solidFill>
                  <a:schemeClr val="tx1"/>
                </a:solidFill>
              </a:rPr>
              <a:t> (Accessed on: 17/11/20).</a:t>
            </a:r>
          </a:p>
          <a:p>
            <a:r>
              <a:rPr lang="en-GB" dirty="0" err="1">
                <a:solidFill>
                  <a:schemeClr val="tx1"/>
                </a:solidFill>
              </a:rPr>
              <a:t>Llywodraeth</a:t>
            </a:r>
            <a:r>
              <a:rPr lang="en-GB" dirty="0">
                <a:solidFill>
                  <a:schemeClr val="tx1"/>
                </a:solidFill>
              </a:rPr>
              <a:t> Cymru, (2019). ‘Wales and the Sustainable Development Goals’. </a:t>
            </a:r>
            <a:r>
              <a:rPr lang="en-GB" dirty="0">
                <a:solidFill>
                  <a:schemeClr val="tx1"/>
                </a:solidFill>
                <a:latin typeface="Trebuchet MS (Body)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rebuchet MS (Body)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https://gov.wales/sites/default/files/publications/2019-07/supplementary-report-to-the-uk-review-of-progress-towards-the-sustainable-development-goals-2030_0.pdf</a:t>
            </a:r>
            <a:r>
              <a:rPr lang="en-GB" sz="1800" dirty="0">
                <a:effectLst/>
                <a:latin typeface="Trebuchet MS (Body)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chemeClr val="tx1"/>
                </a:solidFill>
              </a:rPr>
              <a:t>(Accessed on: 17/11/20).</a:t>
            </a:r>
          </a:p>
          <a:p>
            <a:r>
              <a:rPr lang="en-GB" sz="1800" dirty="0">
                <a:solidFill>
                  <a:schemeClr val="tx1"/>
                </a:solidFill>
              </a:rPr>
              <a:t>Future Generations (a), (2020). </a:t>
            </a:r>
            <a:r>
              <a:rPr lang="en-GB" sz="1800" i="1" dirty="0">
                <a:solidFill>
                  <a:schemeClr val="tx1"/>
                </a:solidFill>
              </a:rPr>
              <a:t>‘The Future Generations Report 2020’</a:t>
            </a:r>
            <a:r>
              <a:rPr lang="en-GB" sz="1800" dirty="0">
                <a:solidFill>
                  <a:schemeClr val="tx1"/>
                </a:solidFill>
              </a:rPr>
              <a:t>. </a:t>
            </a:r>
            <a:r>
              <a:rPr lang="en-GB" dirty="0">
                <a:solidFill>
                  <a:schemeClr val="tx1"/>
                </a:solidFill>
                <a:latin typeface="Trebuchet MS (Body)"/>
              </a:rPr>
              <a:t>Available at: </a:t>
            </a:r>
            <a:r>
              <a:rPr lang="en-GB" dirty="0">
                <a:solidFill>
                  <a:schemeClr val="tx1"/>
                </a:solidFill>
                <a:latin typeface="Trebuchet MS (Body)"/>
                <a:hlinkClick r:id="rId4"/>
              </a:rPr>
              <a:t>https://www.futuregenerations.wales/about-us/future-generations-act/</a:t>
            </a:r>
            <a:r>
              <a:rPr lang="en-GB" dirty="0">
                <a:solidFill>
                  <a:schemeClr val="tx1"/>
                </a:solidFill>
                <a:latin typeface="Trebuchet MS (Body)"/>
              </a:rPr>
              <a:t> </a:t>
            </a:r>
            <a:r>
              <a:rPr lang="en-GB" sz="1800" dirty="0">
                <a:solidFill>
                  <a:schemeClr val="tx1"/>
                </a:solidFill>
              </a:rPr>
              <a:t>(Accessed on: 18/11/20).</a:t>
            </a:r>
          </a:p>
          <a:p>
            <a:r>
              <a:rPr lang="en-GB" sz="1800" dirty="0">
                <a:solidFill>
                  <a:schemeClr val="tx1"/>
                </a:solidFill>
              </a:rPr>
              <a:t>Future Generations (b), (2020). </a:t>
            </a:r>
            <a:r>
              <a:rPr lang="en-GB" sz="1800" i="1" dirty="0">
                <a:solidFill>
                  <a:schemeClr val="tx1"/>
                </a:solidFill>
              </a:rPr>
              <a:t>‘A Globally Responsible Wales’</a:t>
            </a:r>
            <a:r>
              <a:rPr lang="en-GB" sz="1800" dirty="0">
                <a:solidFill>
                  <a:schemeClr val="tx1"/>
                </a:solidFill>
              </a:rPr>
              <a:t>. </a:t>
            </a:r>
            <a:r>
              <a:rPr lang="en-GB" dirty="0">
                <a:solidFill>
                  <a:schemeClr val="tx1"/>
                </a:solidFill>
                <a:latin typeface="Trebuchet MS (Body)"/>
              </a:rPr>
              <a:t>Available at: </a:t>
            </a:r>
            <a:r>
              <a:rPr lang="en-GB" dirty="0">
                <a:solidFill>
                  <a:schemeClr val="tx1"/>
                </a:solidFill>
                <a:latin typeface="Trebuchet MS (Body)"/>
                <a:hlinkClick r:id="rId5"/>
              </a:rPr>
              <a:t>https://www.futuregenerations.wales/a-globally-responsible-wales/</a:t>
            </a:r>
            <a:r>
              <a:rPr lang="en-GB" dirty="0">
                <a:solidFill>
                  <a:schemeClr val="tx1"/>
                </a:solidFill>
                <a:latin typeface="Trebuchet MS (Body)"/>
              </a:rPr>
              <a:t> </a:t>
            </a:r>
            <a:r>
              <a:rPr lang="en-GB" sz="1800" dirty="0">
                <a:solidFill>
                  <a:schemeClr val="tx1"/>
                </a:solidFill>
              </a:rPr>
              <a:t>(Accessed on: 19/11/20).</a:t>
            </a:r>
          </a:p>
        </p:txBody>
      </p:sp>
    </p:spTree>
    <p:extLst>
      <p:ext uri="{BB962C8B-B14F-4D97-AF65-F5344CB8AC3E}">
        <p14:creationId xmlns:p14="http://schemas.microsoft.com/office/powerpoint/2010/main" val="4142378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8DE32-5020-430D-8E23-A5590777D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04801"/>
            <a:ext cx="8596668" cy="660400"/>
          </a:xfrm>
        </p:spPr>
        <p:txBody>
          <a:bodyPr/>
          <a:lstStyle/>
          <a:p>
            <a:r>
              <a:rPr lang="en-GB" dirty="0"/>
              <a:t>IMAGE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33B81-04F6-47BC-B51F-D03E79F34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65202"/>
            <a:ext cx="8596668" cy="558799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Hilton Foundation, (2020). </a:t>
            </a:r>
            <a:r>
              <a:rPr lang="en-GB" i="1" dirty="0">
                <a:solidFill>
                  <a:schemeClr val="tx1"/>
                </a:solidFill>
              </a:rPr>
              <a:t>‘Sustainable development goals.’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sz="1800" dirty="0">
                <a:solidFill>
                  <a:schemeClr val="tx1"/>
                </a:solidFill>
              </a:rPr>
              <a:t>Available at: </a:t>
            </a:r>
            <a:r>
              <a:rPr lang="en-GB" sz="1800" dirty="0">
                <a:solidFill>
                  <a:schemeClr val="tx1"/>
                </a:solidFill>
                <a:hlinkClick r:id="rId2"/>
              </a:rPr>
              <a:t>https://www.hiltonfoundation.org/sdgs</a:t>
            </a:r>
            <a:r>
              <a:rPr lang="en-GB" sz="1800" dirty="0">
                <a:solidFill>
                  <a:schemeClr val="tx1"/>
                </a:solidFill>
              </a:rPr>
              <a:t> (Accessed on: 17/11/20).</a:t>
            </a:r>
          </a:p>
          <a:p>
            <a:r>
              <a:rPr lang="en-GB" dirty="0"/>
              <a:t>One newport, (2020). </a:t>
            </a:r>
            <a:r>
              <a:rPr lang="en-GB" i="1" dirty="0"/>
              <a:t>‘</a:t>
            </a:r>
            <a:r>
              <a:rPr lang="en-GB" sz="1800" i="1" dirty="0">
                <a:solidFill>
                  <a:schemeClr val="tx1"/>
                </a:solidFill>
              </a:rPr>
              <a:t>Well-being goals.’</a:t>
            </a:r>
            <a:r>
              <a:rPr lang="en-GB" sz="1800" dirty="0">
                <a:solidFill>
                  <a:schemeClr val="tx1"/>
                </a:solidFill>
              </a:rPr>
              <a:t> Newport County Council. Available at: </a:t>
            </a:r>
            <a:r>
              <a:rPr lang="en-GB" sz="1800" dirty="0">
                <a:hlinkClick r:id="rId3"/>
              </a:rPr>
              <a:t>http://www.newport.gov.uk/oneNewport/Well-being-of-Future-Generations-Act/Wellbeing-of-Future-Generations-Act-2015.aspx</a:t>
            </a:r>
            <a:r>
              <a:rPr lang="en-GB" sz="1800" dirty="0"/>
              <a:t> </a:t>
            </a:r>
            <a:r>
              <a:rPr lang="en-GB" sz="1800" dirty="0">
                <a:solidFill>
                  <a:schemeClr val="tx1"/>
                </a:solidFill>
              </a:rPr>
              <a:t>(Accessed on: 17/11/20).</a:t>
            </a:r>
          </a:p>
          <a:p>
            <a:endParaRPr lang="en-GB" sz="1800" dirty="0">
              <a:effectLst/>
              <a:latin typeface="Trebuchet MS (Body)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067443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DCC11858FD714FA84AC2D272B71AA4" ma:contentTypeVersion="6" ma:contentTypeDescription="Create a new document." ma:contentTypeScope="" ma:versionID="c7c9c8390fc9f9d80098f2238ee09e23">
  <xsd:schema xmlns:xsd="http://www.w3.org/2001/XMLSchema" xmlns:xs="http://www.w3.org/2001/XMLSchema" xmlns:p="http://schemas.microsoft.com/office/2006/metadata/properties" xmlns:ns2="a416d8a4-3ff9-4e83-87cd-40cc0c03b0d6" xmlns:ns3="b26d6576-603b-4160-8d64-ef0f4753fee5" targetNamespace="http://schemas.microsoft.com/office/2006/metadata/properties" ma:root="true" ma:fieldsID="b24d32acd6bf8c19555bbbbb3a3f11ba" ns2:_="" ns3:_="">
    <xsd:import namespace="a416d8a4-3ff9-4e83-87cd-40cc0c03b0d6"/>
    <xsd:import namespace="b26d6576-603b-4160-8d64-ef0f4753fee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16d8a4-3ff9-4e83-87cd-40cc0c03b0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6d6576-603b-4160-8d64-ef0f4753fee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20B26EA-69F4-4FDA-A17E-918DEE81EBF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C4B6810-74E4-4EA7-AED0-621501E73FBF}">
  <ds:schemaRefs>
    <ds:schemaRef ds:uri="a416d8a4-3ff9-4e83-87cd-40cc0c03b0d6"/>
    <ds:schemaRef ds:uri="b26d6576-603b-4160-8d64-ef0f4753fee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3C07E2B-FD78-467D-B7BF-EE6DC789C99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854</Words>
  <Application>Microsoft Office PowerPoint</Application>
  <PresentationFormat>Widescreen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Trebuchet MS</vt:lpstr>
      <vt:lpstr>Trebuchet MS (Body)</vt:lpstr>
      <vt:lpstr>Wingdings 3</vt:lpstr>
      <vt:lpstr>Facet</vt:lpstr>
      <vt:lpstr>A Sustainable Wales</vt:lpstr>
      <vt:lpstr>Sustainable development</vt:lpstr>
      <vt:lpstr>Wellbeing of Future generations act </vt:lpstr>
      <vt:lpstr>Measures of progress</vt:lpstr>
      <vt:lpstr>A Prosperous Wales </vt:lpstr>
      <vt:lpstr>A healthier Wales</vt:lpstr>
      <vt:lpstr>A Wales of cohesive communities</vt:lpstr>
      <vt:lpstr>A Globally Responsible Wales</vt:lpstr>
      <vt:lpstr>The Future Generations Report 2020 </vt:lpstr>
      <vt:lpstr>Conclusion</vt:lpstr>
      <vt:lpstr>REFERENCES</vt:lpstr>
      <vt:lpstr>IMAGE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wales</dc:title>
  <dc:creator>Manon Fflur Jones</dc:creator>
  <cp:lastModifiedBy>Manon Fflur Jones</cp:lastModifiedBy>
  <cp:revision>11</cp:revision>
  <dcterms:created xsi:type="dcterms:W3CDTF">2020-11-19T18:05:13Z</dcterms:created>
  <dcterms:modified xsi:type="dcterms:W3CDTF">2020-11-19T23:58:14Z</dcterms:modified>
</cp:coreProperties>
</file>