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4" r:id="rId2"/>
    <p:sldMasterId id="2147483662" r:id="rId3"/>
  </p:sldMasterIdLst>
  <p:notesMasterIdLst>
    <p:notesMasterId r:id="rId32"/>
  </p:notesMasterIdLst>
  <p:sldIdLst>
    <p:sldId id="344" r:id="rId4"/>
    <p:sldId id="293" r:id="rId5"/>
    <p:sldId id="345" r:id="rId6"/>
    <p:sldId id="286" r:id="rId7"/>
    <p:sldId id="372" r:id="rId8"/>
    <p:sldId id="373" r:id="rId9"/>
    <p:sldId id="364" r:id="rId10"/>
    <p:sldId id="320" r:id="rId11"/>
    <p:sldId id="387" r:id="rId12"/>
    <p:sldId id="319" r:id="rId13"/>
    <p:sldId id="386" r:id="rId14"/>
    <p:sldId id="318" r:id="rId15"/>
    <p:sldId id="385" r:id="rId16"/>
    <p:sldId id="316" r:id="rId17"/>
    <p:sldId id="378" r:id="rId18"/>
    <p:sldId id="375" r:id="rId19"/>
    <p:sldId id="384" r:id="rId20"/>
    <p:sldId id="379" r:id="rId21"/>
    <p:sldId id="383" r:id="rId22"/>
    <p:sldId id="388" r:id="rId23"/>
    <p:sldId id="400" r:id="rId24"/>
    <p:sldId id="365" r:id="rId25"/>
    <p:sldId id="366" r:id="rId26"/>
    <p:sldId id="407" r:id="rId27"/>
    <p:sldId id="408" r:id="rId28"/>
    <p:sldId id="409" r:id="rId29"/>
    <p:sldId id="406" r:id="rId30"/>
    <p:sldId id="369" r:id="rId31"/>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a:srgbClr val="0000CC"/>
    <a:srgbClr val="0000FF"/>
    <a:srgbClr val="0095F0"/>
    <a:srgbClr val="FFFF21"/>
    <a:srgbClr val="9900CC"/>
    <a:srgbClr val="D99B01"/>
    <a:srgbClr val="FF66CC"/>
    <a:srgbClr val="FF67AC"/>
    <a:srgbClr val="CC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4" autoAdjust="0"/>
    <p:restoredTop sz="94624" autoAdjust="0"/>
  </p:normalViewPr>
  <p:slideViewPr>
    <p:cSldViewPr>
      <p:cViewPr varScale="1">
        <p:scale>
          <a:sx n="90" d="100"/>
          <a:sy n="90" d="100"/>
        </p:scale>
        <p:origin x="810" y="72"/>
      </p:cViewPr>
      <p:guideLst>
        <p:guide orient="horz" pos="1620"/>
        <p:guide pos="2880"/>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viewProps" Target="view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heme" Target="theme/theme1.xml"/><Relationship Id="rId8"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CD54D48-A189-437A-A5D7-E3F3917B0D69}" type="datetimeFigureOut">
              <a:rPr lang="en-US" smtClean="0"/>
              <a:pPr/>
              <a:t>4/21/2019</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9431E4B-38C7-4555-8725-AA6AD23775C8}"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pic>
        <p:nvPicPr>
          <p:cNvPr id="77825" name="Picture 1"/>
          <p:cNvPicPr>
            <a:picLocks noChangeAspect="1" noChangeArrowheads="1"/>
          </p:cNvPicPr>
          <p:nvPr userDrawn="1"/>
        </p:nvPicPr>
        <p:blipFill>
          <a:blip r:embed="rId2"/>
          <a:srcRect/>
          <a:stretch>
            <a:fillRect/>
          </a:stretch>
        </p:blipFill>
        <p:spPr bwMode="auto">
          <a:xfrm>
            <a:off x="0" y="-19050"/>
            <a:ext cx="9144000" cy="2743200"/>
          </a:xfrm>
          <a:prstGeom prst="rect">
            <a:avLst/>
          </a:prstGeom>
          <a:noFill/>
          <a:ln w="9525">
            <a:noFill/>
            <a:miter lim="800000"/>
            <a:headEnd/>
            <a:tailEnd/>
          </a:ln>
          <a:effec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7" name="Picture 2"/>
          <p:cNvPicPr>
            <a:picLocks noChangeAspect="1" noChangeArrowheads="1"/>
          </p:cNvPicPr>
          <p:nvPr userDrawn="1"/>
        </p:nvPicPr>
        <p:blipFill>
          <a:blip r:embed="rId3"/>
          <a:srcRect l="28894"/>
          <a:stretch>
            <a:fillRect/>
          </a:stretch>
        </p:blipFill>
        <p:spPr bwMode="auto">
          <a:xfrm>
            <a:off x="0" y="0"/>
            <a:ext cx="9144000" cy="3848100"/>
          </a:xfrm>
          <a:prstGeom prst="rect">
            <a:avLst/>
          </a:prstGeom>
          <a:noFill/>
          <a:ln w="9525">
            <a:noFill/>
            <a:miter lim="800000"/>
            <a:headEnd/>
            <a:tailEnd/>
          </a:ln>
          <a:effectLst/>
        </p:spPr>
      </p:pic>
    </p:spTree>
    <p:extLst>
      <p:ext uri="{BB962C8B-B14F-4D97-AF65-F5344CB8AC3E}">
        <p14:creationId xmlns:p14="http://schemas.microsoft.com/office/powerpoint/2010/main" val="3253875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7" name="Picture 2"/>
          <p:cNvPicPr>
            <a:picLocks noChangeAspect="1" noChangeArrowheads="1"/>
          </p:cNvPicPr>
          <p:nvPr userDrawn="1"/>
        </p:nvPicPr>
        <p:blipFill>
          <a:blip r:embed="rId3"/>
          <a:srcRect l="28894"/>
          <a:stretch>
            <a:fillRect/>
          </a:stretch>
        </p:blipFill>
        <p:spPr bwMode="auto">
          <a:xfrm>
            <a:off x="0" y="0"/>
            <a:ext cx="9144000" cy="3848100"/>
          </a:xfrm>
          <a:prstGeom prst="rect">
            <a:avLst/>
          </a:prstGeom>
          <a:noFill/>
          <a:ln w="9525">
            <a:noFill/>
            <a:miter lim="800000"/>
            <a:headEnd/>
            <a:tailEnd/>
          </a:ln>
          <a:effectLst/>
        </p:spPr>
      </p:pic>
      <p:pic>
        <p:nvPicPr>
          <p:cNvPr id="3" name="Picture 2"/>
          <p:cNvPicPr>
            <a:picLocks noChangeAspect="1" noChangeArrowheads="1"/>
          </p:cNvPicPr>
          <p:nvPr userDrawn="1"/>
        </p:nvPicPr>
        <p:blipFill>
          <a:blip r:embed="rId3"/>
          <a:srcRect/>
          <a:stretch>
            <a:fillRect/>
          </a:stretch>
        </p:blipFill>
        <p:spPr bwMode="auto">
          <a:xfrm>
            <a:off x="0" y="0"/>
            <a:ext cx="4876800" cy="5143500"/>
          </a:xfrm>
          <a:prstGeom prst="rect">
            <a:avLst/>
          </a:prstGeom>
          <a:noFill/>
          <a:ln w="9525">
            <a:noFill/>
            <a:miter lim="800000"/>
            <a:headEnd/>
            <a:tailEnd/>
          </a:ln>
          <a:effectLst/>
        </p:spPr>
      </p:pic>
    </p:spTree>
    <p:extLst>
      <p:ext uri="{BB962C8B-B14F-4D97-AF65-F5344CB8AC3E}">
        <p14:creationId xmlns:p14="http://schemas.microsoft.com/office/powerpoint/2010/main" val="3253875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8965" y="1044700"/>
            <a:ext cx="8246070" cy="891995"/>
          </a:xfrm>
          <a:prstGeom prst="rect">
            <a:avLst/>
          </a:prstGeom>
        </p:spPr>
        <p:txBody>
          <a:bodyPr>
            <a:normAutofit/>
          </a:bodyPr>
          <a:lstStyle>
            <a:lvl1pPr algn="l">
              <a:defRPr sz="3600" baseline="0">
                <a:solidFill>
                  <a:srgbClr val="0000CC"/>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48966" y="1960929"/>
            <a:ext cx="8246070" cy="2748685"/>
          </a:xfrm>
          <a:prstGeom prst="rect">
            <a:avLst/>
          </a:prstGeo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457200" y="4767263"/>
            <a:ext cx="2133600" cy="273844"/>
          </a:xfrm>
          <a:prstGeom prst="rect">
            <a:avLst/>
          </a:prstGeom>
        </p:spPr>
        <p:txBody>
          <a:bodyPr/>
          <a:lstStyle/>
          <a:p>
            <a:fld id="{53074F12-AA26-4AC8-9962-C36BB8F32554}" type="datetimeFigureOut">
              <a:rPr lang="en-US" smtClean="0"/>
              <a:pPr/>
              <a:t>4/21/2019</a:t>
            </a:fld>
            <a:endParaRPr lang="en-US"/>
          </a:p>
        </p:txBody>
      </p:sp>
      <p:sp>
        <p:nvSpPr>
          <p:cNvPr id="5" name="Footer Placeholder 4"/>
          <p:cNvSpPr>
            <a:spLocks noGrp="1"/>
          </p:cNvSpPr>
          <p:nvPr>
            <p:ph type="ftr" sz="quarter" idx="11"/>
          </p:nvPr>
        </p:nvSpPr>
        <p:spPr>
          <a:xfrm>
            <a:off x="3124200" y="4767263"/>
            <a:ext cx="2895600" cy="273844"/>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4767263"/>
            <a:ext cx="2133600" cy="273844"/>
          </a:xfrm>
          <a:prstGeom prst="rect">
            <a:avLst/>
          </a:prstGeom>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434130" y="433880"/>
            <a:ext cx="5955495" cy="572644"/>
          </a:xfrm>
          <a:prstGeom prst="rect">
            <a:avLst/>
          </a:prstGeom>
        </p:spPr>
        <p:txBody>
          <a:bodyPr>
            <a:normAutofit/>
          </a:bodyPr>
          <a:lstStyle>
            <a:lvl1pPr algn="l">
              <a:defRPr sz="3600">
                <a:solidFill>
                  <a:srgbClr val="0000CC"/>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434130" y="1198559"/>
            <a:ext cx="5955495" cy="3511061"/>
          </a:xfrm>
          <a:prstGeom prst="rect">
            <a:avLst/>
          </a:prstGeo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457200" y="4767263"/>
            <a:ext cx="2133600" cy="273844"/>
          </a:xfrm>
          <a:prstGeom prst="rect">
            <a:avLst/>
          </a:prstGeom>
        </p:spPr>
        <p:txBody>
          <a:bodyPr/>
          <a:lstStyle/>
          <a:p>
            <a:fld id="{53074F12-AA26-4AC8-9962-C36BB8F32554}" type="datetimeFigureOut">
              <a:rPr lang="en-US" smtClean="0"/>
              <a:pPr/>
              <a:t>4/21/2019</a:t>
            </a:fld>
            <a:endParaRPr lang="en-US"/>
          </a:p>
        </p:txBody>
      </p:sp>
      <p:sp>
        <p:nvSpPr>
          <p:cNvPr id="5" name="Footer Placeholder 4"/>
          <p:cNvSpPr>
            <a:spLocks noGrp="1"/>
          </p:cNvSpPr>
          <p:nvPr>
            <p:ph type="ftr" sz="quarter" idx="11"/>
          </p:nvPr>
        </p:nvSpPr>
        <p:spPr>
          <a:xfrm>
            <a:off x="3124200" y="4767263"/>
            <a:ext cx="2895600" cy="273844"/>
          </a:xfrm>
          <a:prstGeom prst="rect">
            <a:avLst/>
          </a:prstGeom>
        </p:spPr>
        <p:txBody>
          <a:bodyPr/>
          <a:lstStyle/>
          <a:p>
            <a:endParaRPr lang="en-US" dirty="0"/>
          </a:p>
        </p:txBody>
      </p:sp>
      <p:sp>
        <p:nvSpPr>
          <p:cNvPr id="6" name="Slide Number Placeholder 5"/>
          <p:cNvSpPr>
            <a:spLocks noGrp="1"/>
          </p:cNvSpPr>
          <p:nvPr>
            <p:ph type="sldNum" sz="quarter" idx="12"/>
          </p:nvPr>
        </p:nvSpPr>
        <p:spPr>
          <a:xfrm>
            <a:off x="6553200" y="4767263"/>
            <a:ext cx="2133600" cy="273844"/>
          </a:xfrm>
          <a:prstGeom prst="rect">
            <a:avLst/>
          </a:prstGeom>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4767263"/>
            <a:ext cx="2133600" cy="273844"/>
          </a:xfrm>
          <a:prstGeom prst="rect">
            <a:avLst/>
          </a:prstGeom>
        </p:spPr>
        <p:txBody>
          <a:bodyPr/>
          <a:lstStyle/>
          <a:p>
            <a:fld id="{53074F12-AA26-4AC8-9962-C36BB8F32554}" type="datetimeFigureOut">
              <a:rPr lang="en-US" smtClean="0"/>
              <a:pPr/>
              <a:t>4/21/2019</a:t>
            </a:fld>
            <a:endParaRPr lang="en-US"/>
          </a:p>
        </p:txBody>
      </p:sp>
      <p:sp>
        <p:nvSpPr>
          <p:cNvPr id="5" name="Footer Placeholder 4"/>
          <p:cNvSpPr>
            <a:spLocks noGrp="1"/>
          </p:cNvSpPr>
          <p:nvPr>
            <p:ph type="ftr" sz="quarter" idx="11"/>
          </p:nvPr>
        </p:nvSpPr>
        <p:spPr>
          <a:xfrm>
            <a:off x="3124200" y="4767263"/>
            <a:ext cx="2895600" cy="273844"/>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4767263"/>
            <a:ext cx="2133600" cy="273844"/>
          </a:xfrm>
          <a:prstGeom prst="rect">
            <a:avLst/>
          </a:prstGeom>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657350"/>
            <a:ext cx="8229600" cy="85725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457200" y="4767263"/>
            <a:ext cx="2133600" cy="273844"/>
          </a:xfrm>
          <a:prstGeom prst="rect">
            <a:avLst/>
          </a:prstGeom>
        </p:spPr>
        <p:txBody>
          <a:bodyPr/>
          <a:lstStyle/>
          <a:p>
            <a:fld id="{53074F12-AA26-4AC8-9962-C36BB8F32554}" type="datetimeFigureOut">
              <a:rPr lang="en-US" smtClean="0"/>
              <a:pPr/>
              <a:t>4/21/2019</a:t>
            </a:fld>
            <a:endParaRPr lang="en-US"/>
          </a:p>
        </p:txBody>
      </p:sp>
      <p:sp>
        <p:nvSpPr>
          <p:cNvPr id="6" name="Footer Placeholder 5"/>
          <p:cNvSpPr>
            <a:spLocks noGrp="1"/>
          </p:cNvSpPr>
          <p:nvPr>
            <p:ph type="ftr" sz="quarter" idx="11"/>
          </p:nvPr>
        </p:nvSpPr>
        <p:spPr>
          <a:xfrm>
            <a:off x="3124200" y="4767263"/>
            <a:ext cx="2895600" cy="273844"/>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4767263"/>
            <a:ext cx="2133600" cy="273844"/>
          </a:xfrm>
          <a:prstGeom prst="rect">
            <a:avLst/>
          </a:prstGeom>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48964" y="1197405"/>
            <a:ext cx="8246071" cy="763525"/>
          </a:xfrm>
          <a:prstGeom prst="rect">
            <a:avLst/>
          </a:prstGeom>
        </p:spPr>
        <p:txBody>
          <a:bodyPr>
            <a:normAutofit/>
          </a:bodyPr>
          <a:lstStyle>
            <a:lvl1pPr algn="l">
              <a:defRPr sz="3600" baseline="0">
                <a:solidFill>
                  <a:srgbClr val="0000CC"/>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2140230"/>
            <a:ext cx="4040188" cy="479822"/>
          </a:xfrm>
          <a:prstGeom prst="rect">
            <a:avLst/>
          </a:prstGeo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571750"/>
            <a:ext cx="4040188" cy="2137871"/>
          </a:xfrm>
          <a:prstGeom prst="rect">
            <a:avLst/>
          </a:prstGeo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2140230"/>
            <a:ext cx="4041775" cy="479822"/>
          </a:xfrm>
          <a:prstGeom prst="rect">
            <a:avLst/>
          </a:prstGeo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0" y="2571750"/>
            <a:ext cx="4041775" cy="2137871"/>
          </a:xfrm>
          <a:prstGeom prst="rect">
            <a:avLst/>
          </a:prstGeo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457200" y="4767263"/>
            <a:ext cx="2133600" cy="273844"/>
          </a:xfrm>
          <a:prstGeom prst="rect">
            <a:avLst/>
          </a:prstGeom>
        </p:spPr>
        <p:txBody>
          <a:bodyPr/>
          <a:lstStyle/>
          <a:p>
            <a:fld id="{53074F12-AA26-4AC8-9962-C36BB8F32554}" type="datetimeFigureOut">
              <a:rPr lang="en-US" smtClean="0"/>
              <a:pPr/>
              <a:t>4/21/2019</a:t>
            </a:fld>
            <a:endParaRPr lang="en-US"/>
          </a:p>
        </p:txBody>
      </p:sp>
      <p:sp>
        <p:nvSpPr>
          <p:cNvPr id="8" name="Footer Placeholder 7"/>
          <p:cNvSpPr>
            <a:spLocks noGrp="1"/>
          </p:cNvSpPr>
          <p:nvPr>
            <p:ph type="ftr" sz="quarter" idx="11"/>
          </p:nvPr>
        </p:nvSpPr>
        <p:spPr>
          <a:xfrm>
            <a:off x="3124200" y="4767263"/>
            <a:ext cx="2895600" cy="273844"/>
          </a:xfrm>
          <a:prstGeom prst="rect">
            <a:avLst/>
          </a:prstGeom>
        </p:spPr>
        <p:txBody>
          <a:bodyPr/>
          <a:lstStyle/>
          <a:p>
            <a:endParaRPr lang="en-US"/>
          </a:p>
        </p:txBody>
      </p:sp>
      <p:sp>
        <p:nvSpPr>
          <p:cNvPr id="9" name="Slide Number Placeholder 8"/>
          <p:cNvSpPr>
            <a:spLocks noGrp="1"/>
          </p:cNvSpPr>
          <p:nvPr>
            <p:ph type="sldNum" sz="quarter" idx="12"/>
          </p:nvPr>
        </p:nvSpPr>
        <p:spPr>
          <a:xfrm>
            <a:off x="6553200" y="4767263"/>
            <a:ext cx="2133600" cy="273844"/>
          </a:xfrm>
          <a:prstGeom prst="rect">
            <a:avLst/>
          </a:prstGeom>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1657350"/>
            <a:ext cx="8229600" cy="857250"/>
          </a:xfrm>
          <a:prstGeom prst="rect">
            <a:avLst/>
          </a:prstGeom>
        </p:spPr>
        <p:txBody>
          <a:bodyPr/>
          <a:lstStyle/>
          <a:p>
            <a:r>
              <a:rPr lang="en-US"/>
              <a:t>Click to edit Master title style</a:t>
            </a:r>
          </a:p>
        </p:txBody>
      </p:sp>
      <p:sp>
        <p:nvSpPr>
          <p:cNvPr id="3" name="Date Placeholder 2"/>
          <p:cNvSpPr>
            <a:spLocks noGrp="1"/>
          </p:cNvSpPr>
          <p:nvPr>
            <p:ph type="dt" sz="half" idx="10"/>
          </p:nvPr>
        </p:nvSpPr>
        <p:spPr>
          <a:xfrm>
            <a:off x="457200" y="4767263"/>
            <a:ext cx="2133600" cy="273844"/>
          </a:xfrm>
          <a:prstGeom prst="rect">
            <a:avLst/>
          </a:prstGeom>
        </p:spPr>
        <p:txBody>
          <a:bodyPr/>
          <a:lstStyle/>
          <a:p>
            <a:fld id="{53074F12-AA26-4AC8-9962-C36BB8F32554}" type="datetimeFigureOut">
              <a:rPr lang="en-US" smtClean="0"/>
              <a:pPr/>
              <a:t>4/21/2019</a:t>
            </a:fld>
            <a:endParaRPr lang="en-US"/>
          </a:p>
        </p:txBody>
      </p:sp>
      <p:sp>
        <p:nvSpPr>
          <p:cNvPr id="4" name="Footer Placeholder 3"/>
          <p:cNvSpPr>
            <a:spLocks noGrp="1"/>
          </p:cNvSpPr>
          <p:nvPr>
            <p:ph type="ftr" sz="quarter" idx="11"/>
          </p:nvPr>
        </p:nvSpPr>
        <p:spPr>
          <a:xfrm>
            <a:off x="3124200" y="4767263"/>
            <a:ext cx="2895600" cy="273844"/>
          </a:xfrm>
          <a:prstGeom prst="rect">
            <a:avLst/>
          </a:prstGeom>
        </p:spPr>
        <p:txBody>
          <a:bodyPr/>
          <a:lstStyle/>
          <a:p>
            <a:endParaRPr lang="en-US"/>
          </a:p>
        </p:txBody>
      </p:sp>
      <p:sp>
        <p:nvSpPr>
          <p:cNvPr id="5" name="Slide Number Placeholder 4"/>
          <p:cNvSpPr>
            <a:spLocks noGrp="1"/>
          </p:cNvSpPr>
          <p:nvPr>
            <p:ph type="sldNum" sz="quarter" idx="12"/>
          </p:nvPr>
        </p:nvSpPr>
        <p:spPr>
          <a:xfrm>
            <a:off x="6553200" y="4767263"/>
            <a:ext cx="2133600" cy="273844"/>
          </a:xfrm>
          <a:prstGeom prst="rect">
            <a:avLst/>
          </a:prstGeom>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4767263"/>
            <a:ext cx="2133600" cy="273844"/>
          </a:xfrm>
          <a:prstGeom prst="rect">
            <a:avLst/>
          </a:prstGeom>
        </p:spPr>
        <p:txBody>
          <a:bodyPr/>
          <a:lstStyle/>
          <a:p>
            <a:fld id="{53074F12-AA26-4AC8-9962-C36BB8F32554}" type="datetimeFigureOut">
              <a:rPr lang="en-US" smtClean="0"/>
              <a:pPr/>
              <a:t>4/21/2019</a:t>
            </a:fld>
            <a:endParaRPr lang="en-US"/>
          </a:p>
        </p:txBody>
      </p:sp>
      <p:sp>
        <p:nvSpPr>
          <p:cNvPr id="3" name="Footer Placeholder 2"/>
          <p:cNvSpPr>
            <a:spLocks noGrp="1"/>
          </p:cNvSpPr>
          <p:nvPr>
            <p:ph type="ftr" sz="quarter" idx="11"/>
          </p:nvPr>
        </p:nvSpPr>
        <p:spPr>
          <a:xfrm>
            <a:off x="3124200" y="4767263"/>
            <a:ext cx="2895600" cy="273844"/>
          </a:xfrm>
          <a:prstGeom prst="rect">
            <a:avLst/>
          </a:prstGeom>
        </p:spPr>
        <p:txBody>
          <a:bodyPr/>
          <a:lstStyle/>
          <a:p>
            <a:endParaRPr lang="en-US"/>
          </a:p>
        </p:txBody>
      </p:sp>
      <p:sp>
        <p:nvSpPr>
          <p:cNvPr id="4" name="Slide Number Placeholder 3"/>
          <p:cNvSpPr>
            <a:spLocks noGrp="1"/>
          </p:cNvSpPr>
          <p:nvPr>
            <p:ph type="sldNum" sz="quarter" idx="12"/>
          </p:nvPr>
        </p:nvSpPr>
        <p:spPr>
          <a:xfrm>
            <a:off x="6553200" y="4767263"/>
            <a:ext cx="2133600" cy="273844"/>
          </a:xfrm>
          <a:prstGeom prst="rect">
            <a:avLst/>
          </a:prstGeom>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4767263"/>
            <a:ext cx="2133600" cy="273844"/>
          </a:xfrm>
          <a:prstGeom prst="rect">
            <a:avLst/>
          </a:prstGeom>
        </p:spPr>
        <p:txBody>
          <a:bodyPr/>
          <a:lstStyle/>
          <a:p>
            <a:fld id="{53074F12-AA26-4AC8-9962-C36BB8F32554}" type="datetimeFigureOut">
              <a:rPr lang="en-US" smtClean="0"/>
              <a:pPr/>
              <a:t>4/21/2019</a:t>
            </a:fld>
            <a:endParaRPr lang="en-US"/>
          </a:p>
        </p:txBody>
      </p:sp>
      <p:sp>
        <p:nvSpPr>
          <p:cNvPr id="6" name="Footer Placeholder 5"/>
          <p:cNvSpPr>
            <a:spLocks noGrp="1"/>
          </p:cNvSpPr>
          <p:nvPr>
            <p:ph type="ftr" sz="quarter" idx="11"/>
          </p:nvPr>
        </p:nvSpPr>
        <p:spPr>
          <a:xfrm>
            <a:off x="3124200" y="4767263"/>
            <a:ext cx="2895600" cy="273844"/>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4767263"/>
            <a:ext cx="2133600" cy="273844"/>
          </a:xfrm>
          <a:prstGeom prst="rect">
            <a:avLst/>
          </a:prstGeom>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4767263"/>
            <a:ext cx="2133600" cy="273844"/>
          </a:xfrm>
          <a:prstGeom prst="rect">
            <a:avLst/>
          </a:prstGeom>
        </p:spPr>
        <p:txBody>
          <a:bodyPr/>
          <a:lstStyle/>
          <a:p>
            <a:fld id="{53074F12-AA26-4AC8-9962-C36BB8F32554}" type="datetimeFigureOut">
              <a:rPr lang="en-US" smtClean="0"/>
              <a:pPr/>
              <a:t>4/21/2019</a:t>
            </a:fld>
            <a:endParaRPr lang="en-US"/>
          </a:p>
        </p:txBody>
      </p:sp>
      <p:sp>
        <p:nvSpPr>
          <p:cNvPr id="6" name="Footer Placeholder 5"/>
          <p:cNvSpPr>
            <a:spLocks noGrp="1"/>
          </p:cNvSpPr>
          <p:nvPr>
            <p:ph type="ftr" sz="quarter" idx="11"/>
          </p:nvPr>
        </p:nvSpPr>
        <p:spPr>
          <a:xfrm>
            <a:off x="3124200" y="4767263"/>
            <a:ext cx="2895600" cy="273844"/>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4767263"/>
            <a:ext cx="2133600" cy="273844"/>
          </a:xfrm>
          <a:prstGeom prst="rect">
            <a:avLst/>
          </a:prstGeom>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1657350"/>
            <a:ext cx="8229600" cy="85725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457200" y="1200151"/>
            <a:ext cx="8229600" cy="3394472"/>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4767263"/>
            <a:ext cx="2133600" cy="273844"/>
          </a:xfrm>
          <a:prstGeom prst="rect">
            <a:avLst/>
          </a:prstGeom>
        </p:spPr>
        <p:txBody>
          <a:bodyPr/>
          <a:lstStyle/>
          <a:p>
            <a:fld id="{53074F12-AA26-4AC8-9962-C36BB8F32554}" type="datetimeFigureOut">
              <a:rPr lang="en-US" smtClean="0"/>
              <a:pPr/>
              <a:t>4/21/2019</a:t>
            </a:fld>
            <a:endParaRPr lang="en-US"/>
          </a:p>
        </p:txBody>
      </p:sp>
      <p:sp>
        <p:nvSpPr>
          <p:cNvPr id="5" name="Footer Placeholder 4"/>
          <p:cNvSpPr>
            <a:spLocks noGrp="1"/>
          </p:cNvSpPr>
          <p:nvPr>
            <p:ph type="ftr" sz="quarter" idx="11"/>
          </p:nvPr>
        </p:nvSpPr>
        <p:spPr>
          <a:xfrm>
            <a:off x="3124200" y="4767263"/>
            <a:ext cx="2895600" cy="273844"/>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4767263"/>
            <a:ext cx="2133600" cy="273844"/>
          </a:xfrm>
          <a:prstGeom prst="rect">
            <a:avLst/>
          </a:prstGeom>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1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4767263"/>
            <a:ext cx="2133600" cy="274637"/>
          </a:xfrm>
          <a:prstGeom prst="rect">
            <a:avLst/>
          </a:prstGeom>
        </p:spPr>
        <p:txBody>
          <a:bodyPr/>
          <a:lstStyle/>
          <a:p>
            <a:fld id="{B760A2F6-6EDD-415A-A890-2C3A23EAA583}" type="datetimeFigureOut">
              <a:rPr lang="en-US" smtClean="0"/>
              <a:pPr/>
              <a:t>4/21/2019</a:t>
            </a:fld>
            <a:endParaRPr lang="en-GB"/>
          </a:p>
        </p:txBody>
      </p:sp>
      <p:sp>
        <p:nvSpPr>
          <p:cNvPr id="3" name="Footer Placeholder 2"/>
          <p:cNvSpPr>
            <a:spLocks noGrp="1"/>
          </p:cNvSpPr>
          <p:nvPr>
            <p:ph type="ftr" sz="quarter" idx="11"/>
          </p:nvPr>
        </p:nvSpPr>
        <p:spPr>
          <a:xfrm>
            <a:off x="3124200" y="4767263"/>
            <a:ext cx="2895600" cy="274637"/>
          </a:xfrm>
          <a:prstGeom prst="rect">
            <a:avLst/>
          </a:prstGeom>
        </p:spPr>
        <p:txBody>
          <a:bodyPr/>
          <a:lstStyle/>
          <a:p>
            <a:endParaRPr lang="en-GB"/>
          </a:p>
        </p:txBody>
      </p:sp>
      <p:sp>
        <p:nvSpPr>
          <p:cNvPr id="4" name="Slide Number Placeholder 3"/>
          <p:cNvSpPr>
            <a:spLocks noGrp="1"/>
          </p:cNvSpPr>
          <p:nvPr>
            <p:ph type="sldNum" sz="quarter" idx="12"/>
          </p:nvPr>
        </p:nvSpPr>
        <p:spPr>
          <a:xfrm>
            <a:off x="6553200" y="4767263"/>
            <a:ext cx="2133600" cy="274637"/>
          </a:xfrm>
          <a:prstGeom prst="rect">
            <a:avLst/>
          </a:prstGeom>
        </p:spPr>
        <p:txBody>
          <a:bodyPr/>
          <a:lstStyle/>
          <a:p>
            <a:fld id="{5990B8EF-8EC9-49E0-845E-79F6AA6025FC}" type="slidenum">
              <a:rPr lang="en-GB" smtClean="0"/>
              <a:pPr/>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06375"/>
            <a:ext cx="8229600" cy="857250"/>
          </a:xfrm>
          <a:prstGeom prst="rect">
            <a:avLst/>
          </a:prstGeom>
        </p:spPr>
        <p:txBody>
          <a:bodyPr/>
          <a:lstStyle/>
          <a:p>
            <a:r>
              <a:rPr lang="en-US"/>
              <a:t>Click to edit Master title style</a:t>
            </a:r>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457200" y="4767263"/>
            <a:ext cx="2133600" cy="273844"/>
          </a:xfrm>
          <a:prstGeom prst="rect">
            <a:avLst/>
          </a:prstGeom>
        </p:spPr>
        <p:txBody>
          <a:bodyPr/>
          <a:lstStyle/>
          <a:p>
            <a:fld id="{53074F12-AA26-4AC8-9962-C36BB8F32554}" type="datetimeFigureOut">
              <a:rPr lang="en-US" smtClean="0"/>
              <a:pPr/>
              <a:t>4/21/2019</a:t>
            </a:fld>
            <a:endParaRPr lang="en-US"/>
          </a:p>
        </p:txBody>
      </p:sp>
      <p:sp>
        <p:nvSpPr>
          <p:cNvPr id="5" name="Footer Placeholder 4"/>
          <p:cNvSpPr>
            <a:spLocks noGrp="1"/>
          </p:cNvSpPr>
          <p:nvPr>
            <p:ph type="ftr" sz="quarter" idx="11"/>
          </p:nvPr>
        </p:nvSpPr>
        <p:spPr>
          <a:xfrm>
            <a:off x="3124200" y="4767263"/>
            <a:ext cx="2895600" cy="273844"/>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4767263"/>
            <a:ext cx="2133600" cy="273844"/>
          </a:xfrm>
          <a:prstGeom prst="rect">
            <a:avLst/>
          </a:prstGeom>
        </p:spPr>
        <p:txBody>
          <a:bodyPr/>
          <a:lstStyle/>
          <a:p>
            <a:fld id="{B82CCC60-E8CD-4174-8B1A-7DF615B22EEF}" type="slidenum">
              <a:rPr lang="en-US" smtClean="0"/>
              <a:pPr/>
              <a:t>‹#›</a:t>
            </a:fld>
            <a:endParaRPr lang="en-US"/>
          </a:p>
        </p:txBody>
      </p:sp>
      <p:pic>
        <p:nvPicPr>
          <p:cNvPr id="7" name="Picture 6" descr="E:\websites\free-power-point-templates\2012\logos.png"/>
          <p:cNvPicPr>
            <a:picLocks noChangeAspect="1" noChangeArrowheads="1"/>
          </p:cNvPicPr>
          <p:nvPr userDrawn="1"/>
        </p:nvPicPr>
        <p:blipFill>
          <a:blip r:embed="rId2" cstate="print">
            <a:extLst>
              <a:ext uri="{28A0092B-C50C-407E-A947-70E740481C1C}">
                <a14:useLocalDpi xmlns:a14="http://schemas.microsoft.com/office/drawing/2010/main" val="0"/>
              </a:ext>
            </a:extLst>
          </a:blip>
          <a:stretch>
            <a:fillRect/>
          </a:stretch>
        </p:blipFill>
        <p:spPr bwMode="auto">
          <a:xfrm>
            <a:off x="3655770" y="3981344"/>
            <a:ext cx="1253806" cy="451370"/>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8613"/>
            <a:ext cx="7772400" cy="1101725"/>
          </a:xfrm>
        </p:spPr>
        <p:txBody>
          <a:bodyPr/>
          <a:lstStyle/>
          <a:p>
            <a:r>
              <a:rPr lang="en-US"/>
              <a:t>Click to edit Master title style</a:t>
            </a:r>
            <a:endParaRPr lang="en-GB"/>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760A2F6-6EDD-415A-A890-2C3A23EAA583}" type="datetimeFigureOut">
              <a:rPr lang="en-US" smtClean="0"/>
              <a:pPr/>
              <a:t>4/21/2019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90B8EF-8EC9-49E0-845E-79F6AA6025FC}" type="slidenum">
              <a:rPr lang="en-GB" smtClean="0"/>
              <a:pPr/>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760A2F6-6EDD-415A-A890-2C3A23EAA583}" type="datetimeFigureOut">
              <a:rPr lang="en-US" smtClean="0"/>
              <a:pPr/>
              <a:t>4/21/2019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90B8EF-8EC9-49E0-845E-79F6AA6025FC}" type="slidenum">
              <a:rPr lang="en-GB" smtClean="0"/>
              <a:pPr/>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200150"/>
            <a:ext cx="4038600" cy="3394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00150"/>
            <a:ext cx="4038600" cy="3394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760A2F6-6EDD-415A-A890-2C3A23EAA583}" type="datetimeFigureOut">
              <a:rPr lang="en-US" smtClean="0"/>
              <a:pPr/>
              <a:t>4/21/2019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90B8EF-8EC9-49E0-845E-79F6AA6025FC}" type="slidenum">
              <a:rPr lang="en-GB" smtClean="0"/>
              <a:pPr/>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150938"/>
            <a:ext cx="4040188" cy="4810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631950"/>
            <a:ext cx="4040188" cy="2962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150938"/>
            <a:ext cx="4041775" cy="4810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1631950"/>
            <a:ext cx="4041775" cy="2962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760A2F6-6EDD-415A-A890-2C3A23EAA583}" type="datetimeFigureOut">
              <a:rPr lang="en-US" smtClean="0"/>
              <a:pPr/>
              <a:t>4/21/2019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990B8EF-8EC9-49E0-845E-79F6AA6025FC}" type="slidenum">
              <a:rPr lang="en-GB" smtClean="0"/>
              <a:pPr/>
              <a:t>‹#›</a:t>
            </a:fld>
            <a:endParaRPr lang="en-GB"/>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760A2F6-6EDD-415A-A890-2C3A23EAA583}" type="datetimeFigureOut">
              <a:rPr lang="en-US" smtClean="0"/>
              <a:pPr/>
              <a:t>4/21/2019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990B8EF-8EC9-49E0-845E-79F6AA6025FC}" type="slidenum">
              <a:rPr lang="en-GB" smtClean="0"/>
              <a:pPr/>
              <a:t>‹#›</a:t>
            </a:fld>
            <a:endParaRPr lang="en-GB"/>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04788"/>
            <a:ext cx="3008313" cy="871537"/>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04788"/>
            <a:ext cx="5111750" cy="438943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076325"/>
            <a:ext cx="3008313" cy="35179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760A2F6-6EDD-415A-A890-2C3A23EAA583}" type="datetimeFigureOut">
              <a:rPr lang="en-US" smtClean="0"/>
              <a:pPr/>
              <a:t>4/21/2019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90B8EF-8EC9-49E0-845E-79F6AA6025FC}" type="slidenum">
              <a:rPr lang="en-GB" smtClean="0"/>
              <a:pPr/>
              <a:t>‹#›</a:t>
            </a:fld>
            <a:endParaRPr lang="en-GB"/>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450"/>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460375"/>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4025900"/>
            <a:ext cx="5486400" cy="60325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760A2F6-6EDD-415A-A890-2C3A23EAA583}" type="datetimeFigureOut">
              <a:rPr lang="en-US" smtClean="0"/>
              <a:pPr/>
              <a:t>4/21/2019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990B8EF-8EC9-49E0-845E-79F6AA6025FC}" type="slidenum">
              <a:rPr lang="en-GB" smtClean="0"/>
              <a:pPr/>
              <a:t>‹#›</a:t>
            </a:fld>
            <a:endParaRPr lang="en-GB"/>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760A2F6-6EDD-415A-A890-2C3A23EAA583}" type="datetimeFigureOut">
              <a:rPr lang="en-US" smtClean="0"/>
              <a:pPr/>
              <a:t>4/21/2019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90B8EF-8EC9-49E0-845E-79F6AA6025FC}" type="slidenum">
              <a:rPr lang="en-GB" smtClean="0"/>
              <a:pPr/>
              <a:t>‹#›</a:t>
            </a:fld>
            <a:endParaRPr lang="en-GB"/>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6375"/>
            <a:ext cx="2057400" cy="438785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06375"/>
            <a:ext cx="6019800" cy="43878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760A2F6-6EDD-415A-A890-2C3A23EAA583}" type="datetimeFigureOut">
              <a:rPr lang="en-US" smtClean="0"/>
              <a:pPr/>
              <a:t>4/21/2019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90B8EF-8EC9-49E0-845E-79F6AA6025FC}" type="slidenum">
              <a:rPr lang="en-GB" smtClean="0"/>
              <a:pPr/>
              <a:t>‹#›</a:t>
            </a:fld>
            <a:endParaRPr lang="en-GB"/>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598613"/>
            <a:ext cx="7772400" cy="1101725"/>
          </a:xfrm>
        </p:spPr>
        <p:txBody>
          <a:bodyPr/>
          <a:lstStyle/>
          <a:p>
            <a:r>
              <a:rPr lang="en-US"/>
              <a:t>Click to edit Master title style</a:t>
            </a:r>
            <a:endParaRPr lang="en-GB"/>
          </a:p>
        </p:txBody>
      </p:sp>
      <p:sp>
        <p:nvSpPr>
          <p:cNvPr id="3" name="Subtitle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58317C1-158E-4146-A355-3FCC7756CF01}" type="datetimeFigureOut">
              <a:rPr lang="en-US" smtClean="0"/>
              <a:pPr/>
              <a:t>4/21/2019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8F6621-2C5C-41DB-9F10-E123EAF86A3E}" type="slidenum">
              <a:rPr lang="en-GB" smtClean="0"/>
              <a:pPr/>
              <a:t>‹#›</a:t>
            </a:fld>
            <a:endParaRPr lang="en-GB"/>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8317C1-158E-4146-A355-3FCC7756CF01}" type="datetimeFigureOut">
              <a:rPr lang="en-US" smtClean="0"/>
              <a:pPr/>
              <a:t>4/21/2019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8F6621-2C5C-41DB-9F10-E123EAF86A3E}" type="slidenum">
              <a:rPr lang="en-GB" smtClean="0"/>
              <a:pPr/>
              <a:t>‹#›</a:t>
            </a:fld>
            <a:endParaRPr lang="en-GB"/>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5"/>
            <a:ext cx="7772400" cy="1022350"/>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179638"/>
            <a:ext cx="7772400" cy="112553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8317C1-158E-4146-A355-3FCC7756CF01}" type="datetimeFigureOut">
              <a:rPr lang="en-US" smtClean="0"/>
              <a:pPr/>
              <a:t>4/21/2019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8F6621-2C5C-41DB-9F10-E123EAF86A3E}" type="slidenum">
              <a:rPr lang="en-GB" smtClean="0"/>
              <a:pPr/>
              <a:t>‹#›</a:t>
            </a:fld>
            <a:endParaRPr lang="en-GB"/>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200150"/>
            <a:ext cx="4038600" cy="3394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00150"/>
            <a:ext cx="4038600" cy="3394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58317C1-158E-4146-A355-3FCC7756CF01}" type="datetimeFigureOut">
              <a:rPr lang="en-US" smtClean="0"/>
              <a:pPr/>
              <a:t>4/21/2019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8F6621-2C5C-41DB-9F10-E123EAF86A3E}" type="slidenum">
              <a:rPr lang="en-GB" smtClean="0"/>
              <a:pPr/>
              <a:t>‹#›</a:t>
            </a:fld>
            <a:endParaRPr lang="en-GB"/>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150938"/>
            <a:ext cx="4040188" cy="4810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1631950"/>
            <a:ext cx="4040188" cy="2962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150938"/>
            <a:ext cx="4041775" cy="4810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1631950"/>
            <a:ext cx="4041775" cy="296227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58317C1-158E-4146-A355-3FCC7756CF01}" type="datetimeFigureOut">
              <a:rPr lang="en-US" smtClean="0"/>
              <a:pPr/>
              <a:t>4/21/2019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8F6621-2C5C-41DB-9F10-E123EAF86A3E}" type="slidenum">
              <a:rPr lang="en-GB" smtClean="0"/>
              <a:pPr/>
              <a:t>‹#›</a:t>
            </a:fld>
            <a:endParaRPr lang="en-GB"/>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58317C1-158E-4146-A355-3FCC7756CF01}" type="datetimeFigureOut">
              <a:rPr lang="en-US" smtClean="0"/>
              <a:pPr/>
              <a:t>4/21/2019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8F6621-2C5C-41DB-9F10-E123EAF86A3E}" type="slidenum">
              <a:rPr lang="en-GB" smtClean="0"/>
              <a:pPr/>
              <a:t>‹#›</a:t>
            </a:fld>
            <a:endParaRPr lang="en-GB"/>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8317C1-158E-4146-A355-3FCC7756CF01}" type="datetimeFigureOut">
              <a:rPr lang="en-US" smtClean="0"/>
              <a:pPr/>
              <a:t>4/21/2019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8F6621-2C5C-41DB-9F10-E123EAF86A3E}" type="slidenum">
              <a:rPr lang="en-GB" smtClean="0"/>
              <a:pPr/>
              <a:t>‹#›</a:t>
            </a:fld>
            <a:endParaRPr lang="en-GB"/>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04788"/>
            <a:ext cx="3008313" cy="871537"/>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04788"/>
            <a:ext cx="5111750" cy="438943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076325"/>
            <a:ext cx="3008313" cy="35179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8317C1-158E-4146-A355-3FCC7756CF01}" type="datetimeFigureOut">
              <a:rPr lang="en-US" smtClean="0"/>
              <a:pPr/>
              <a:t>4/21/2019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8F6621-2C5C-41DB-9F10-E123EAF86A3E}" type="slidenum">
              <a:rPr lang="en-GB" smtClean="0"/>
              <a:pPr/>
              <a:t>‹#›</a:t>
            </a:fld>
            <a:endParaRPr lang="en-GB"/>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450"/>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460375"/>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4025900"/>
            <a:ext cx="5486400" cy="60325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8317C1-158E-4146-A355-3FCC7756CF01}" type="datetimeFigureOut">
              <a:rPr lang="en-US" smtClean="0"/>
              <a:pPr/>
              <a:t>4/21/2019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8F6621-2C5C-41DB-9F10-E123EAF86A3E}" type="slidenum">
              <a:rPr lang="en-GB" smtClean="0"/>
              <a:pPr/>
              <a:t>‹#›</a:t>
            </a:fld>
            <a:endParaRPr lang="en-GB"/>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8317C1-158E-4146-A355-3FCC7756CF01}" type="datetimeFigureOut">
              <a:rPr lang="en-US" smtClean="0"/>
              <a:pPr/>
              <a:t>4/21/2019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8F6621-2C5C-41DB-9F10-E123EAF86A3E}" type="slidenum">
              <a:rPr lang="en-GB" smtClean="0"/>
              <a:pPr/>
              <a:t>‹#›</a:t>
            </a:fld>
            <a:endParaRPr lang="en-GB"/>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6375"/>
            <a:ext cx="2057400" cy="438785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06375"/>
            <a:ext cx="6019800" cy="43878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58317C1-158E-4146-A355-3FCC7756CF01}" type="datetimeFigureOut">
              <a:rPr lang="en-US" smtClean="0"/>
              <a:pPr/>
              <a:t>4/21/2019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8F6621-2C5C-41DB-9F10-E123EAF86A3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theme" Target="../theme/theme2.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theme" Target="../theme/theme3.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86" r:id="rId1"/>
    <p:sldLayoutId id="2147483661" r:id="rId2"/>
    <p:sldLayoutId id="2147483649" r:id="rId3"/>
    <p:sldLayoutId id="2147483688" r:id="rId4"/>
    <p:sldLayoutId id="2147483650" r:id="rId5"/>
    <p:sldLayoutId id="2147483660" r:id="rId6"/>
    <p:sldLayoutId id="2147483651" r:id="rId7"/>
    <p:sldLayoutId id="2147483652" r:id="rId8"/>
    <p:sldLayoutId id="2147483653" r:id="rId9"/>
    <p:sldLayoutId id="2147483654" r:id="rId10"/>
    <p:sldLayoutId id="2147483655" r:id="rId11"/>
    <p:sldLayoutId id="2147483656" r:id="rId12"/>
    <p:sldLayoutId id="2147483657" r:id="rId13"/>
    <p:sldLayoutId id="2147483658" r:id="rId14"/>
    <p:sldLayoutId id="2147483681" r:id="rId15"/>
    <p:sldLayoutId id="2147483687" r:id="rId16"/>
    <p:sldLayoutId id="2147483659" r:id="rId17"/>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6375"/>
            <a:ext cx="8229600" cy="85725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200150"/>
            <a:ext cx="8229600" cy="33940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4767263"/>
            <a:ext cx="2133600" cy="274637"/>
          </a:xfrm>
          <a:prstGeom prst="rect">
            <a:avLst/>
          </a:prstGeom>
        </p:spPr>
        <p:txBody>
          <a:bodyPr vert="horz" lIns="91440" tIns="45720" rIns="91440" bIns="45720" rtlCol="0" anchor="ctr"/>
          <a:lstStyle>
            <a:lvl1pPr algn="l">
              <a:defRPr sz="1200">
                <a:solidFill>
                  <a:schemeClr val="tx1">
                    <a:tint val="75000"/>
                  </a:schemeClr>
                </a:solidFill>
              </a:defRPr>
            </a:lvl1pPr>
          </a:lstStyle>
          <a:p>
            <a:fld id="{B760A2F6-6EDD-415A-A890-2C3A23EAA583}" type="datetimeFigureOut">
              <a:rPr lang="en-US" smtClean="0"/>
              <a:pPr/>
              <a:t>4/21/2019</a:t>
            </a:fld>
            <a:endParaRPr lang="en-GB"/>
          </a:p>
        </p:txBody>
      </p:sp>
      <p:sp>
        <p:nvSpPr>
          <p:cNvPr id="5" name="Footer Placeholder 4"/>
          <p:cNvSpPr>
            <a:spLocks noGrp="1"/>
          </p:cNvSpPr>
          <p:nvPr>
            <p:ph type="ftr" sz="quarter" idx="3"/>
          </p:nvPr>
        </p:nvSpPr>
        <p:spPr>
          <a:xfrm>
            <a:off x="3124200" y="4767263"/>
            <a:ext cx="2895600" cy="274637"/>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4767263"/>
            <a:ext cx="2133600" cy="274637"/>
          </a:xfrm>
          <a:prstGeom prst="rect">
            <a:avLst/>
          </a:prstGeom>
        </p:spPr>
        <p:txBody>
          <a:bodyPr vert="horz" lIns="91440" tIns="45720" rIns="91440" bIns="45720" rtlCol="0" anchor="ctr"/>
          <a:lstStyle>
            <a:lvl1pPr algn="r">
              <a:defRPr sz="1200">
                <a:solidFill>
                  <a:schemeClr val="tx1">
                    <a:tint val="75000"/>
                  </a:schemeClr>
                </a:solidFill>
              </a:defRPr>
            </a:lvl1pPr>
          </a:lstStyle>
          <a:p>
            <a:fld id="{5990B8EF-8EC9-49E0-845E-79F6AA6025F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2" r:id="rId7"/>
    <p:sldLayoutId id="2147483683" r:id="rId8"/>
    <p:sldLayoutId id="2147483684" r:id="rId9"/>
    <p:sldLayoutId id="2147483685" r:id="rId10"/>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6375"/>
            <a:ext cx="8229600" cy="85725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200150"/>
            <a:ext cx="8229600" cy="339407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4767263"/>
            <a:ext cx="2133600" cy="274637"/>
          </a:xfrm>
          <a:prstGeom prst="rect">
            <a:avLst/>
          </a:prstGeom>
        </p:spPr>
        <p:txBody>
          <a:bodyPr vert="horz" lIns="91440" tIns="45720" rIns="91440" bIns="45720" rtlCol="0" anchor="ctr"/>
          <a:lstStyle>
            <a:lvl1pPr algn="l">
              <a:defRPr sz="1200">
                <a:solidFill>
                  <a:schemeClr val="tx1">
                    <a:tint val="75000"/>
                  </a:schemeClr>
                </a:solidFill>
              </a:defRPr>
            </a:lvl1pPr>
          </a:lstStyle>
          <a:p>
            <a:fld id="{958317C1-158E-4146-A355-3FCC7756CF01}" type="datetimeFigureOut">
              <a:rPr lang="en-US" smtClean="0"/>
              <a:pPr/>
              <a:t>4/21/2019</a:t>
            </a:fld>
            <a:endParaRPr lang="en-GB"/>
          </a:p>
        </p:txBody>
      </p:sp>
      <p:sp>
        <p:nvSpPr>
          <p:cNvPr id="5" name="Footer Placeholder 4"/>
          <p:cNvSpPr>
            <a:spLocks noGrp="1"/>
          </p:cNvSpPr>
          <p:nvPr>
            <p:ph type="ftr" sz="quarter" idx="3"/>
          </p:nvPr>
        </p:nvSpPr>
        <p:spPr>
          <a:xfrm>
            <a:off x="3124200" y="4767263"/>
            <a:ext cx="2895600" cy="274637"/>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4767263"/>
            <a:ext cx="2133600" cy="274637"/>
          </a:xfrm>
          <a:prstGeom prst="rect">
            <a:avLst/>
          </a:prstGeom>
        </p:spPr>
        <p:txBody>
          <a:bodyPr vert="horz" lIns="91440" tIns="45720" rIns="91440" bIns="45720" rtlCol="0" anchor="ctr"/>
          <a:lstStyle>
            <a:lvl1pPr algn="r">
              <a:defRPr sz="1200">
                <a:solidFill>
                  <a:schemeClr val="tx1">
                    <a:tint val="75000"/>
                  </a:schemeClr>
                </a:solidFill>
              </a:defRPr>
            </a:lvl1pPr>
          </a:lstStyle>
          <a:p>
            <a:fld id="{4B8F6621-2C5C-41DB-9F10-E123EAF86A3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9.pn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9.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9.png"/><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9.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9.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9.png"/><Relationship Id="rId5" Type="http://schemas.openxmlformats.org/officeDocument/2006/relationships/image" Target="../media/image17.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9.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9.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9.png"/><Relationship Id="rId5" Type="http://schemas.openxmlformats.org/officeDocument/2006/relationships/image" Target="../media/image19.png"/><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9.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9.png"/><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9.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9.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9.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5.m4a"/><Relationship Id="rId1" Type="http://schemas.microsoft.com/office/2007/relationships/media" Target="../media/media25.m4a"/><Relationship Id="rId4" Type="http://schemas.openxmlformats.org/officeDocument/2006/relationships/image" Target="../media/image9.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6.m4a"/><Relationship Id="rId1" Type="http://schemas.microsoft.com/office/2007/relationships/media" Target="../media/media26.m4a"/><Relationship Id="rId4" Type="http://schemas.openxmlformats.org/officeDocument/2006/relationships/image" Target="../media/image9.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7.m4a"/><Relationship Id="rId1" Type="http://schemas.microsoft.com/office/2007/relationships/media" Target="../media/media27.m4a"/><Relationship Id="rId4" Type="http://schemas.openxmlformats.org/officeDocument/2006/relationships/image" Target="../media/image9.pn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9.png"/><Relationship Id="rId4" Type="http://schemas.openxmlformats.org/officeDocument/2006/relationships/image" Target="../media/image2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Books\2 - Digital Entrepreneurship\Assesments\Assignment 1 A\bbc-news.jpg"/>
          <p:cNvPicPr>
            <a:picLocks noChangeAspect="1" noChangeArrowheads="1"/>
          </p:cNvPicPr>
          <p:nvPr/>
        </p:nvPicPr>
        <p:blipFill>
          <a:blip r:embed="rId4"/>
          <a:srcRect/>
          <a:stretch>
            <a:fillRect/>
          </a:stretch>
        </p:blipFill>
        <p:spPr bwMode="auto">
          <a:xfrm>
            <a:off x="3200400" y="2038350"/>
            <a:ext cx="5943600" cy="3105150"/>
          </a:xfrm>
          <a:prstGeom prst="rect">
            <a:avLst/>
          </a:prstGeom>
          <a:ln>
            <a:noFill/>
          </a:ln>
          <a:effectLst>
            <a:softEdge rad="112500"/>
          </a:effectLst>
        </p:spPr>
      </p:pic>
      <p:sp>
        <p:nvSpPr>
          <p:cNvPr id="3" name="TextBox 2"/>
          <p:cNvSpPr txBox="1"/>
          <p:nvPr/>
        </p:nvSpPr>
        <p:spPr>
          <a:xfrm>
            <a:off x="381000" y="1377138"/>
            <a:ext cx="8305800" cy="3354763"/>
          </a:xfrm>
          <a:prstGeom prst="rect">
            <a:avLst/>
          </a:prstGeom>
          <a:noFill/>
          <a:effectLst/>
        </p:spPr>
        <p:txBody>
          <a:bodyPr wrap="square" lIns="91438" tIns="45719" rIns="91438" bIns="45719">
            <a:spAutoFit/>
            <a:scene3d>
              <a:camera prst="orthographicFront"/>
              <a:lightRig rig="glow" dir="tl">
                <a:rot lat="0" lon="0" rev="5400000"/>
              </a:lightRig>
            </a:scene3d>
            <a:sp3d contourW="12700">
              <a:bevelT w="25400" h="25400"/>
              <a:contourClr>
                <a:schemeClr val="accent6">
                  <a:shade val="73000"/>
                </a:schemeClr>
              </a:contourClr>
            </a:sp3d>
          </a:bodyPr>
          <a:lstStyle>
            <a:defPPr>
              <a:defRPr lang="ko-KR"/>
            </a:defPPr>
            <a:lvl1pPr algn="ctr">
              <a:lnSpc>
                <a:spcPct val="80000"/>
              </a:lnSpc>
              <a:defRPr sz="4800" b="1" spc="-150">
                <a:gradFill>
                  <a:gsLst>
                    <a:gs pos="38000">
                      <a:schemeClr val="bg1"/>
                    </a:gs>
                    <a:gs pos="100000">
                      <a:srgbClr val="659DC7"/>
                    </a:gs>
                  </a:gsLst>
                  <a:lin ang="5400000" scaled="1"/>
                </a:gradFill>
                <a:effectLst>
                  <a:outerShdw blurRad="38100" dist="38100" dir="2700000" algn="tl">
                    <a:srgbClr val="000000">
                      <a:alpha val="43137"/>
                    </a:srgbClr>
                  </a:outerShdw>
                </a:effectLst>
                <a:latin typeface="Arial Unicode MS" panose="020B0604020202020204" pitchFamily="50" charset="-127"/>
                <a:ea typeface="Arial Unicode MS" panose="020B0604020202020204" pitchFamily="50" charset="-127"/>
                <a:cs typeface="Arial Unicode MS" panose="020B0604020202020204" pitchFamily="50" charset="-127"/>
              </a:defRPr>
            </a:lvl1pPr>
          </a:lstStyle>
          <a:p>
            <a:pPr algn="l" defTabSz="685783">
              <a:lnSpc>
                <a:spcPct val="100000"/>
              </a:lnSpc>
              <a:defRPr/>
            </a:pPr>
            <a:r>
              <a:rPr lang="en-US" altLang="ko-KR" sz="4400" b="0" spc="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cs typeface="Aharoni" pitchFamily="2" charset="-79"/>
                <a:sym typeface="+mn-ea"/>
              </a:rPr>
              <a:t>BBC News’s Marketplace/</a:t>
            </a:r>
          </a:p>
          <a:p>
            <a:pPr algn="l" defTabSz="685783">
              <a:lnSpc>
                <a:spcPct val="100000"/>
              </a:lnSpc>
              <a:defRPr/>
            </a:pPr>
            <a:r>
              <a:rPr lang="en-US" altLang="ko-KR" sz="4400" b="0" spc="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cs typeface="Aharoni" pitchFamily="2" charset="-79"/>
                <a:sym typeface="+mn-ea"/>
              </a:rPr>
              <a:t>Business Enviro</a:t>
            </a:r>
            <a:r>
              <a:rPr lang="en-US" altLang="ko-KR" sz="4400" b="0" spc="0" dirty="0">
                <a:ln w="31550" cmpd="sng">
                  <a:solidFill>
                    <a:srgbClr val="00B0F0"/>
                  </a:solidFill>
                  <a:prstDash val="solid"/>
                </a:ln>
                <a:solidFill>
                  <a:schemeClr val="bg1"/>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cs typeface="Aharoni" pitchFamily="2" charset="-79"/>
                <a:sym typeface="+mn-ea"/>
              </a:rPr>
              <a:t>nment</a:t>
            </a:r>
          </a:p>
          <a:p>
            <a:pPr algn="l" defTabSz="685783">
              <a:lnSpc>
                <a:spcPct val="100000"/>
              </a:lnSpc>
              <a:defRPr/>
            </a:pPr>
            <a:r>
              <a:rPr lang="en-US" altLang="ko-KR" sz="2400" b="0" spc="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cs typeface="Aharoni" pitchFamily="2" charset="-79"/>
                <a:sym typeface="+mn-ea"/>
              </a:rPr>
              <a:t>In</a:t>
            </a:r>
            <a:r>
              <a:rPr lang="en-US" altLang="ko-KR" sz="2400" b="0" spc="0" dirty="0">
                <a:ln w="31550" cmpd="sng">
                  <a:solidFill>
                    <a:srgbClr val="00B0F0"/>
                  </a:solidFill>
                  <a:prstDash val="solid"/>
                </a:ln>
                <a:solidFill>
                  <a:schemeClr val="bg1"/>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 </a:t>
            </a:r>
            <a:r>
              <a:rPr lang="en-US" altLang="ko-KR" sz="2400" b="0" spc="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cs typeface="Aharoni" pitchFamily="2" charset="-79"/>
                <a:sym typeface="+mn-ea"/>
              </a:rPr>
              <a:t>Digital Transformation</a:t>
            </a:r>
          </a:p>
          <a:p>
            <a:pPr algn="l" defTabSz="685783">
              <a:lnSpc>
                <a:spcPct val="100000"/>
              </a:lnSpc>
              <a:defRPr/>
            </a:pPr>
            <a:r>
              <a:rPr lang="en-US" altLang="ko-KR" sz="4400" spc="0" dirty="0">
                <a:ln w="11430"/>
                <a:solidFill>
                  <a:schemeClr val="tx1">
                    <a:lumMod val="95000"/>
                    <a:lumOff val="5000"/>
                  </a:schemeClr>
                </a:solidFill>
                <a:effectLst>
                  <a:outerShdw blurRad="80000" dist="40000" dir="5040000" algn="tl">
                    <a:srgbClr val="000000">
                      <a:alpha val="30000"/>
                    </a:srgbClr>
                  </a:outerShdw>
                </a:effectLst>
                <a:latin typeface="+mj-ea"/>
                <a:ea typeface="+mj-ea"/>
                <a:sym typeface="+mn-ea"/>
              </a:rPr>
              <a:t> </a:t>
            </a:r>
          </a:p>
          <a:p>
            <a:pPr algn="l" defTabSz="685783">
              <a:lnSpc>
                <a:spcPct val="100000"/>
              </a:lnSpc>
              <a:defRPr/>
            </a:pPr>
            <a:endParaRPr lang="en-US" altLang="ko-KR" spc="0" dirty="0">
              <a:ln w="11430"/>
              <a:solidFill>
                <a:schemeClr val="accent6">
                  <a:lumMod val="20000"/>
                  <a:lumOff val="80000"/>
                </a:schemeClr>
              </a:solidFill>
              <a:effectLst>
                <a:outerShdw blurRad="80000" dist="40000" dir="5040000" algn="tl">
                  <a:srgbClr val="000000">
                    <a:alpha val="30000"/>
                  </a:srgbClr>
                </a:outerShdw>
              </a:effectLst>
              <a:latin typeface="+mj-ea"/>
              <a:ea typeface="+mj-ea"/>
              <a:sym typeface="+mn-ea"/>
            </a:endParaRPr>
          </a:p>
        </p:txBody>
      </p:sp>
      <p:sp>
        <p:nvSpPr>
          <p:cNvPr id="4" name="TextBox 3"/>
          <p:cNvSpPr txBox="1"/>
          <p:nvPr/>
        </p:nvSpPr>
        <p:spPr>
          <a:xfrm>
            <a:off x="2514600" y="362458"/>
            <a:ext cx="4810409" cy="1523492"/>
          </a:xfrm>
          <a:prstGeom prst="rect">
            <a:avLst/>
          </a:prstGeom>
          <a:noFill/>
          <a:effectLst/>
        </p:spPr>
        <p:txBody>
          <a:bodyPr wrap="square" lIns="91438" tIns="45719" rIns="91438" bIns="45719">
            <a:spAutoFit/>
            <a:scene3d>
              <a:camera prst="orthographicFront"/>
              <a:lightRig rig="glow" dir="tl">
                <a:rot lat="0" lon="0" rev="5400000"/>
              </a:lightRig>
            </a:scene3d>
            <a:sp3d contourW="12700">
              <a:bevelT w="25400" h="25400"/>
              <a:contourClr>
                <a:schemeClr val="accent6">
                  <a:shade val="73000"/>
                </a:schemeClr>
              </a:contourClr>
            </a:sp3d>
          </a:bodyPr>
          <a:lstStyle>
            <a:defPPr>
              <a:defRPr lang="ko-KR"/>
            </a:defPPr>
            <a:lvl1pPr algn="ctr">
              <a:lnSpc>
                <a:spcPct val="80000"/>
              </a:lnSpc>
              <a:defRPr sz="4800" b="1" spc="-150">
                <a:gradFill>
                  <a:gsLst>
                    <a:gs pos="38000">
                      <a:schemeClr val="bg1"/>
                    </a:gs>
                    <a:gs pos="100000">
                      <a:srgbClr val="659DC7"/>
                    </a:gs>
                  </a:gsLst>
                  <a:lin ang="5400000" scaled="1"/>
                </a:gradFill>
                <a:effectLst>
                  <a:outerShdw blurRad="38100" dist="38100" dir="2700000" algn="tl">
                    <a:srgbClr val="000000">
                      <a:alpha val="43137"/>
                    </a:srgbClr>
                  </a:outerShdw>
                </a:effectLst>
                <a:latin typeface="Arial Unicode MS" panose="020B0604020202020204" pitchFamily="50" charset="-127"/>
                <a:ea typeface="Arial Unicode MS" panose="020B0604020202020204" pitchFamily="50" charset="-127"/>
                <a:cs typeface="Arial Unicode MS" panose="020B0604020202020204" pitchFamily="50" charset="-127"/>
              </a:defRPr>
            </a:lvl1pPr>
          </a:lstStyle>
          <a:p>
            <a:pPr defTabSz="685783">
              <a:lnSpc>
                <a:spcPct val="100000"/>
              </a:lnSpc>
              <a:defRPr/>
            </a:pPr>
            <a:r>
              <a:rPr lang="en-US" altLang="ko-KR" sz="4500" b="0" spc="0" dirty="0">
                <a:ln w="31550" cmpd="sng">
                  <a:solidFill>
                    <a:srgbClr val="00B0F0"/>
                  </a:solidFill>
                  <a:prstDash val="solid"/>
                </a:ln>
                <a:solidFill>
                  <a:schemeClr val="accent2">
                    <a:lumMod val="7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PRESENTATION</a:t>
            </a:r>
          </a:p>
          <a:p>
            <a:pPr defTabSz="685783" latinLnBrk="1">
              <a:lnSpc>
                <a:spcPct val="100000"/>
              </a:lnSpc>
              <a:defRPr/>
            </a:pPr>
            <a:r>
              <a:rPr lang="en-US" altLang="ko-KR" spc="0" dirty="0">
                <a:ln w="11430"/>
                <a:solidFill>
                  <a:schemeClr val="bg1">
                    <a:lumMod val="85000"/>
                  </a:schemeClr>
                </a:solidFill>
                <a:effectLst>
                  <a:outerShdw blurRad="80000" dist="40000" dir="5040000" algn="tl">
                    <a:srgbClr val="000000">
                      <a:alpha val="30000"/>
                    </a:srgbClr>
                  </a:outerShdw>
                </a:effectLst>
                <a:latin typeface="+mj-ea"/>
                <a:ea typeface="+mj-ea"/>
                <a:sym typeface="+mn-ea"/>
              </a:rPr>
              <a:t> </a:t>
            </a:r>
          </a:p>
        </p:txBody>
      </p:sp>
      <p:pic>
        <p:nvPicPr>
          <p:cNvPr id="5" name="Picture 2" descr="UW Trinity Saint David logo"/>
          <p:cNvPicPr>
            <a:picLocks noChangeAspect="1" noChangeArrowheads="1"/>
          </p:cNvPicPr>
          <p:nvPr/>
        </p:nvPicPr>
        <p:blipFill>
          <a:blip r:embed="rId5"/>
          <a:srcRect t="9091" r="75143"/>
          <a:stretch>
            <a:fillRect/>
          </a:stretch>
        </p:blipFill>
        <p:spPr bwMode="auto">
          <a:xfrm>
            <a:off x="152400" y="361950"/>
            <a:ext cx="457200" cy="685800"/>
          </a:xfrm>
          <a:prstGeom prst="rect">
            <a:avLst/>
          </a:prstGeom>
          <a:noFill/>
        </p:spPr>
      </p:pic>
      <p:sp>
        <p:nvSpPr>
          <p:cNvPr id="6" name="Rectangle 5"/>
          <p:cNvSpPr/>
          <p:nvPr/>
        </p:nvSpPr>
        <p:spPr>
          <a:xfrm>
            <a:off x="604810" y="284517"/>
            <a:ext cx="2100290" cy="915633"/>
          </a:xfrm>
          <a:prstGeom prst="rect">
            <a:avLst/>
          </a:prstGeom>
        </p:spPr>
        <p:txBody>
          <a:bodyPr wrap="square" lIns="91438" tIns="45719" rIns="91438" bIns="45719">
            <a:spAutoFit/>
          </a:bodyPr>
          <a:lstStyle/>
          <a:p>
            <a:r>
              <a:rPr lang="en-US" sz="1600" b="1" dirty="0"/>
              <a:t>Prifysgol Cymru</a:t>
            </a:r>
          </a:p>
          <a:p>
            <a:r>
              <a:rPr lang="en-US" sz="1100" dirty="0"/>
              <a:t>Y Drindod Dewi Sant</a:t>
            </a:r>
          </a:p>
          <a:p>
            <a:r>
              <a:rPr lang="en-US" sz="1600" b="1" dirty="0"/>
              <a:t>University of Wales </a:t>
            </a:r>
          </a:p>
          <a:p>
            <a:r>
              <a:rPr lang="en-US" sz="1050" dirty="0"/>
              <a:t>Trinity Saint David</a:t>
            </a:r>
            <a:endParaRPr lang="en-GB" sz="1050" dirty="0"/>
          </a:p>
        </p:txBody>
      </p:sp>
      <p:sp>
        <p:nvSpPr>
          <p:cNvPr id="7" name="TextBox 6"/>
          <p:cNvSpPr txBox="1"/>
          <p:nvPr/>
        </p:nvSpPr>
        <p:spPr>
          <a:xfrm>
            <a:off x="228600" y="3632801"/>
            <a:ext cx="5510212" cy="1224949"/>
          </a:xfrm>
          <a:prstGeom prst="rect">
            <a:avLst/>
          </a:prstGeom>
          <a:noFill/>
          <a:effectLst>
            <a:glow rad="63500">
              <a:schemeClr val="bg1">
                <a:alpha val="40000"/>
              </a:schemeClr>
            </a:glow>
          </a:effectLst>
        </p:spPr>
        <p:txBody>
          <a:bodyPr wrap="square" lIns="91438" tIns="45719" rIns="91438" bIns="45719">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defPPr>
              <a:defRPr lang="ko-KR"/>
            </a:defPPr>
            <a:lvl1pPr algn="ctr">
              <a:lnSpc>
                <a:spcPct val="80000"/>
              </a:lnSpc>
              <a:defRPr sz="4800" b="1" spc="0">
                <a:gradFill>
                  <a:gsLst>
                    <a:gs pos="38000">
                      <a:srgbClr val="093479"/>
                    </a:gs>
                    <a:gs pos="100000">
                      <a:srgbClr val="659DC7"/>
                    </a:gs>
                  </a:gsLst>
                  <a:lin ang="5400000" scaled="1"/>
                </a:gradFill>
                <a:effectLst/>
                <a:latin typeface="Arial Unicode MS" panose="020B0604020202020204" pitchFamily="50" charset="-127"/>
                <a:ea typeface="Arial Unicode MS" panose="020B0604020202020204" pitchFamily="50" charset="-127"/>
                <a:cs typeface="Arial Unicode MS" panose="020B0604020202020204" pitchFamily="50" charset="-127"/>
              </a:defRPr>
            </a:lvl1pPr>
          </a:lstStyle>
          <a:p>
            <a:pPr algn="l" defTabSz="685783">
              <a:defRPr/>
            </a:pPr>
            <a:r>
              <a:rPr lang="en-US" altLang="ko-KR" sz="2000" spc="50" dirty="0" err="1">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latin typeface="Aharoni" pitchFamily="2" charset="-79"/>
                <a:cs typeface="Aharoni" pitchFamily="2" charset="-79"/>
                <a:sym typeface="+mn-ea"/>
              </a:rPr>
              <a:t>Saoud</a:t>
            </a:r>
            <a:r>
              <a:rPr lang="en-US" altLang="ko-KR" sz="2000"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latin typeface="Aharoni" pitchFamily="2" charset="-79"/>
                <a:cs typeface="Aharoni" pitchFamily="2" charset="-79"/>
                <a:sym typeface="+mn-ea"/>
              </a:rPr>
              <a:t> Ahmed </a:t>
            </a:r>
          </a:p>
          <a:p>
            <a:pPr algn="l" defTabSz="685783">
              <a:defRPr/>
            </a:pPr>
            <a:r>
              <a:rPr lang="en-US" altLang="ko-KR" sz="1600"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latin typeface="Aharoni" pitchFamily="2" charset="-79"/>
                <a:cs typeface="Aharoni" pitchFamily="2" charset="-79"/>
                <a:sym typeface="+mn-ea"/>
              </a:rPr>
              <a:t>Student ID:</a:t>
            </a:r>
            <a:r>
              <a:rPr lang="en-US" altLang="ko-KR" sz="2000"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latin typeface="Aharoni" pitchFamily="2" charset="-79"/>
                <a:cs typeface="Aharoni" pitchFamily="2" charset="-79"/>
                <a:sym typeface="+mn-ea"/>
              </a:rPr>
              <a:t>1804144 </a:t>
            </a:r>
            <a:r>
              <a:rPr lang="en-US" altLang="ko-KR" sz="1600"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latin typeface="Aharoni" pitchFamily="2" charset="-79"/>
                <a:cs typeface="Aharoni" pitchFamily="2" charset="-79"/>
                <a:sym typeface="+mn-ea"/>
              </a:rPr>
              <a:t> </a:t>
            </a:r>
          </a:p>
          <a:p>
            <a:pPr algn="l" defTabSz="685783">
              <a:defRPr/>
            </a:pPr>
            <a:r>
              <a:rPr lang="en-GB" altLang="ko-KR" sz="1600"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latin typeface="Aharoni" pitchFamily="2" charset="-79"/>
                <a:cs typeface="Aharoni" pitchFamily="2" charset="-79"/>
                <a:sym typeface="+mn-ea"/>
              </a:rPr>
              <a:t>Module:  BMMB</a:t>
            </a:r>
            <a:r>
              <a:rPr lang="en-GB" altLang="ko-KR" sz="2000"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latin typeface="Aharoni" pitchFamily="2" charset="-79"/>
                <a:cs typeface="Aharoni" pitchFamily="2" charset="-79"/>
                <a:sym typeface="+mn-ea"/>
              </a:rPr>
              <a:t>7002</a:t>
            </a:r>
            <a:r>
              <a:rPr lang="en-GB" altLang="ko-KR" sz="1600"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latin typeface="Aharoni" pitchFamily="2" charset="-79"/>
                <a:cs typeface="Aharoni" pitchFamily="2" charset="-79"/>
                <a:sym typeface="+mn-ea"/>
              </a:rPr>
              <a:t>D</a:t>
            </a:r>
          </a:p>
          <a:p>
            <a:pPr algn="l" defTabSz="685783">
              <a:defRPr/>
            </a:pPr>
            <a:r>
              <a:rPr lang="en-US" altLang="ko-KR" sz="1600"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latin typeface="Aharoni" pitchFamily="2" charset="-79"/>
                <a:cs typeface="Aharoni" pitchFamily="2" charset="-79"/>
                <a:sym typeface="+mn-ea"/>
              </a:rPr>
              <a:t>Module Title: Digital Entrepre</a:t>
            </a:r>
            <a:r>
              <a:rPr lang="en-US" altLang="ko-KR" sz="1600" spc="50" dirty="0">
                <a:ln w="11430"/>
                <a:solidFill>
                  <a:schemeClr val="bg2">
                    <a:lumMod val="50000"/>
                  </a:schemeClr>
                </a:solidFill>
                <a:effectLst>
                  <a:outerShdw blurRad="76200" dist="50800" dir="5400000" algn="tl" rotWithShape="0">
                    <a:srgbClr val="000000">
                      <a:alpha val="65000"/>
                    </a:srgbClr>
                  </a:outerShdw>
                </a:effectLst>
                <a:latin typeface="Aharoni" pitchFamily="2" charset="-79"/>
                <a:cs typeface="Aharoni" pitchFamily="2" charset="-79"/>
                <a:sym typeface="+mn-ea"/>
              </a:rPr>
              <a:t>neurship</a:t>
            </a:r>
          </a:p>
          <a:p>
            <a:pPr algn="l" defTabSz="685783">
              <a:defRPr/>
            </a:pPr>
            <a:endParaRPr lang="en-GB" altLang="ko-KR" sz="1600"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latin typeface="+mn-lt"/>
              <a:ea typeface="+mj-ea"/>
              <a:cs typeface="Aharoni" pitchFamily="2" charset="-79"/>
              <a:sym typeface="+mn-ea"/>
            </a:endParaRPr>
          </a:p>
        </p:txBody>
      </p:sp>
      <p:pic>
        <p:nvPicPr>
          <p:cNvPr id="8" name="Audio 7">
            <a:hlinkClick r:id="" action="ppaction://media"/>
            <a:extLst>
              <a:ext uri="{FF2B5EF4-FFF2-40B4-BE49-F238E27FC236}">
                <a16:creationId xmlns:a16="http://schemas.microsoft.com/office/drawing/2014/main" id="{C3BFC9BC-B5EE-4804-9B5F-8990CFF06C1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7433"/>
    </mc:Choice>
    <mc:Fallback>
      <p:transition spd="slow" advTm="17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295400" y="1657350"/>
            <a:ext cx="7391400" cy="3128464"/>
          </a:xfrm>
          <a:prstGeom prst="rect">
            <a:avLst/>
          </a:prstGeom>
        </p:spPr>
        <p:txBody>
          <a:bodyPr/>
          <a:lstStyle/>
          <a:p>
            <a:pPr marL="342900" marR="0" lvl="0" indent="-342900" algn="just"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1" i="0" u="none" strike="noStrike" kern="1200" cap="none" spc="0" normalizeH="0" baseline="0" noProof="0" dirty="0">
                <a:ln>
                  <a:noFill/>
                </a:ln>
                <a:solidFill>
                  <a:schemeClr val="tx1"/>
                </a:solidFill>
                <a:effectLst/>
                <a:uLnTx/>
                <a:uFillTx/>
                <a:latin typeface="+mn-lt"/>
                <a:ea typeface="+mn-ea"/>
                <a:cs typeface="+mn-cs"/>
              </a:rPr>
              <a:t>   </a:t>
            </a:r>
            <a:r>
              <a:rPr kumimoji="0" lang="en-US" sz="3200" b="1" i="0" u="none" strike="noStrike" kern="1200" cap="none" spc="0" normalizeH="0" noProof="0" dirty="0">
                <a:ln>
                  <a:noFill/>
                </a:ln>
                <a:solidFill>
                  <a:schemeClr val="tx1"/>
                </a:solidFill>
                <a:effectLst/>
                <a:uLnTx/>
                <a:uFillTx/>
                <a:latin typeface="+mn-lt"/>
                <a:ea typeface="+mn-ea"/>
                <a:cs typeface="+mn-cs"/>
              </a:rPr>
              <a:t> </a:t>
            </a:r>
            <a:r>
              <a:rPr kumimoji="0" lang="en-US" sz="2400" i="0" u="none" strike="noStrike" kern="1200" cap="none" spc="0" normalizeH="0" baseline="0" noProof="0" dirty="0">
                <a:ln>
                  <a:noFill/>
                </a:ln>
                <a:solidFill>
                  <a:schemeClr val="tx1"/>
                </a:solidFill>
                <a:effectLst/>
                <a:uLnTx/>
                <a:uFillTx/>
                <a:latin typeface="+mn-lt"/>
                <a:ea typeface="+mn-ea"/>
                <a:cs typeface="+mn-cs"/>
              </a:rPr>
              <a:t>Digital media is the most disruptive industry across the economy. Media companies such as broadcasters, content creators, music industry and print publishers are progressing towards digital </a:t>
            </a:r>
            <a:r>
              <a:rPr kumimoji="0" lang="en-GB" sz="2400" i="0" u="none" strike="noStrike" kern="1200" cap="none" spc="0" normalizeH="0" baseline="0" noProof="0" dirty="0">
                <a:ln>
                  <a:noFill/>
                </a:ln>
                <a:solidFill>
                  <a:schemeClr val="tx1"/>
                </a:solidFill>
                <a:effectLst/>
                <a:uLnTx/>
                <a:uFillTx/>
                <a:latin typeface="+mn-lt"/>
                <a:ea typeface="+mn-ea"/>
                <a:cs typeface="+mn-cs"/>
              </a:rPr>
              <a:t>disruption</a:t>
            </a:r>
            <a:r>
              <a:rPr kumimoji="0" lang="en-GB" sz="2000" i="0" u="none" strike="noStrike" kern="1200" cap="none" spc="0" normalizeH="0" baseline="0" noProof="0" dirty="0">
                <a:ln>
                  <a:noFill/>
                </a:ln>
                <a:solidFill>
                  <a:schemeClr val="tx1"/>
                </a:solidFill>
                <a:effectLst/>
                <a:uLnTx/>
                <a:uFillTx/>
                <a:latin typeface="+mn-lt"/>
                <a:ea typeface="+mn-ea"/>
                <a:cs typeface="+mn-cs"/>
              </a:rPr>
              <a:t>.</a:t>
            </a:r>
            <a:r>
              <a:rPr kumimoji="0" lang="en-GB" sz="1200" i="0" u="none" strike="noStrike" kern="1200" cap="none" spc="0" normalizeH="0" baseline="0" noProof="0" dirty="0">
                <a:ln>
                  <a:noFill/>
                </a:ln>
                <a:solidFill>
                  <a:schemeClr val="tx1"/>
                </a:solidFill>
                <a:effectLst/>
                <a:uLnTx/>
                <a:uFillTx/>
                <a:latin typeface="+mn-lt"/>
                <a:ea typeface="+mn-ea"/>
                <a:cs typeface="+mn-cs"/>
              </a:rPr>
              <a:t> </a:t>
            </a:r>
            <a:r>
              <a:rPr kumimoji="0" lang="en-GB" sz="1600" i="0" u="none" strike="noStrike" kern="1200" cap="none" spc="0" normalizeH="0" baseline="0" noProof="0" dirty="0">
                <a:ln>
                  <a:noFill/>
                </a:ln>
                <a:solidFill>
                  <a:schemeClr val="tx1"/>
                </a:solidFill>
                <a:effectLst/>
                <a:uLnTx/>
                <a:uFillTx/>
                <a:latin typeface="+mn-lt"/>
                <a:ea typeface="+mn-ea"/>
                <a:cs typeface="+mn-cs"/>
              </a:rPr>
              <a:t>(</a:t>
            </a:r>
            <a:r>
              <a:rPr kumimoji="0" lang="en-GB" sz="1600" i="0" u="none" strike="noStrike" kern="1200" cap="none" spc="0" normalizeH="0" baseline="0" noProof="0" dirty="0" err="1">
                <a:ln>
                  <a:noFill/>
                </a:ln>
                <a:solidFill>
                  <a:schemeClr val="tx1"/>
                </a:solidFill>
                <a:effectLst/>
                <a:uLnTx/>
                <a:uFillTx/>
                <a:latin typeface="+mn-lt"/>
                <a:ea typeface="+mn-ea"/>
                <a:cs typeface="+mn-cs"/>
              </a:rPr>
              <a:t>Camoin</a:t>
            </a:r>
            <a:r>
              <a:rPr kumimoji="0" lang="en-GB" sz="1600" i="0" u="none" strike="noStrike" kern="1200" cap="none" spc="0" normalizeH="0" baseline="0" noProof="0" dirty="0">
                <a:ln>
                  <a:noFill/>
                </a:ln>
                <a:solidFill>
                  <a:schemeClr val="tx1"/>
                </a:solidFill>
                <a:effectLst/>
                <a:uLnTx/>
                <a:uFillTx/>
                <a:latin typeface="+mn-lt"/>
                <a:ea typeface="+mn-ea"/>
                <a:cs typeface="+mn-cs"/>
              </a:rPr>
              <a:t> </a:t>
            </a:r>
            <a:r>
              <a:rPr lang="en-GB" sz="1600" dirty="0"/>
              <a:t>Associates, 2018)</a:t>
            </a:r>
            <a:endParaRPr lang="en-US" dirty="0"/>
          </a:p>
          <a:p>
            <a:pPr marL="342900" marR="0" lvl="0" indent="-342900" algn="l" defTabSz="914400" rtl="0" eaLnBrk="1" fontAlgn="auto" latinLnBrk="0" hangingPunct="1">
              <a:lnSpc>
                <a:spcPct val="100000"/>
              </a:lnSpc>
              <a:spcBef>
                <a:spcPct val="20000"/>
              </a:spcBef>
              <a:spcAft>
                <a:spcPts val="0"/>
              </a:spcAft>
              <a:buClrTx/>
              <a:buSzTx/>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Title 1"/>
          <p:cNvSpPr txBox="1">
            <a:spLocks/>
          </p:cNvSpPr>
          <p:nvPr/>
        </p:nvSpPr>
        <p:spPr>
          <a:xfrm>
            <a:off x="1905000" y="742950"/>
            <a:ext cx="6172200" cy="838200"/>
          </a:xfrm>
          <a:prstGeom prst="rect">
            <a:avLst/>
          </a:prstGeom>
        </p:spPr>
        <p:txBody>
          <a:bodyPr>
            <a:noAutofit/>
          </a:bodyPr>
          <a:lstStyle/>
          <a:p>
            <a:pPr>
              <a:spcBef>
                <a:spcPct val="0"/>
              </a:spcBef>
            </a:pPr>
            <a:r>
              <a:rPr lang="en-GB" altLang="ko-KR" sz="40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Arial Unicode MS" panose="020B0604020202020204" pitchFamily="50" charset="-127"/>
                <a:cs typeface="Aharoni" pitchFamily="2" charset="-79"/>
                <a:sym typeface="+mn-ea"/>
              </a:rPr>
              <a:t>Digital Transformation</a:t>
            </a:r>
          </a:p>
          <a:p>
            <a:pPr>
              <a:spcBef>
                <a:spcPct val="0"/>
              </a:spcBef>
            </a:pPr>
            <a:endParaRPr lang="en-GB" altLang="ko-KR" sz="40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Arial Unicode MS" panose="020B0604020202020204" pitchFamily="50" charset="-127"/>
              <a:cs typeface="Aharoni" pitchFamily="2" charset="-79"/>
              <a:sym typeface="+mn-ea"/>
            </a:endParaRPr>
          </a:p>
        </p:txBody>
      </p:sp>
      <p:pic>
        <p:nvPicPr>
          <p:cNvPr id="4" name="Audio 3">
            <a:hlinkClick r:id="" action="ppaction://media"/>
            <a:extLst>
              <a:ext uri="{FF2B5EF4-FFF2-40B4-BE49-F238E27FC236}">
                <a16:creationId xmlns:a16="http://schemas.microsoft.com/office/drawing/2014/main" id="{05267455-9AEC-4586-A756-0D557667F94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4482"/>
    </mc:Choice>
    <mc:Fallback>
      <p:transition spd="slow" advTm="14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Books\2 - Digital Entrepreneurship\Assesments\Assignment 1 A\bbc-news.jpg"/>
          <p:cNvPicPr/>
          <p:nvPr/>
        </p:nvPicPr>
        <p:blipFill>
          <a:blip r:embed="rId4"/>
          <a:srcRect r="65777"/>
          <a:stretch>
            <a:fillRect/>
          </a:stretch>
        </p:blipFill>
        <p:spPr bwMode="auto">
          <a:xfrm>
            <a:off x="5715000" y="590550"/>
            <a:ext cx="3429001" cy="4343400"/>
          </a:xfrm>
          <a:prstGeom prst="rect">
            <a:avLst/>
          </a:prstGeom>
          <a:ln>
            <a:noFill/>
          </a:ln>
          <a:effectLst>
            <a:softEdge rad="112500"/>
          </a:effectLst>
        </p:spPr>
      </p:pic>
      <p:sp>
        <p:nvSpPr>
          <p:cNvPr id="3" name="TextBox 2"/>
          <p:cNvSpPr txBox="1"/>
          <p:nvPr/>
        </p:nvSpPr>
        <p:spPr>
          <a:xfrm>
            <a:off x="533400" y="438150"/>
            <a:ext cx="8382000" cy="1400383"/>
          </a:xfrm>
          <a:prstGeom prst="rect">
            <a:avLst/>
          </a:prstGeom>
          <a:noFill/>
        </p:spPr>
        <p:txBody>
          <a:bodyPr wrap="square" lIns="108000" rIns="108000" rtlCol="0" anchor="ctr">
            <a:spAutoFit/>
          </a:bodyPr>
          <a:lstStyle/>
          <a:p>
            <a:r>
              <a:rPr lang="en-US" altLang="ko-KR" sz="4000" dirty="0">
                <a:ln w="31550" cmpd="sng">
                  <a:solidFill>
                    <a:srgbClr val="00B0F0"/>
                  </a:solidFill>
                  <a:prstDash val="solid"/>
                </a:ln>
                <a:solidFill>
                  <a:schemeClr val="accent2">
                    <a:lumMod val="7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British Broadcasting Corporatio</a:t>
            </a:r>
            <a:r>
              <a:rPr lang="en-US" altLang="ko-KR" sz="4000" dirty="0">
                <a:ln w="31550" cmpd="sng">
                  <a:solidFill>
                    <a:srgbClr val="00B0F0"/>
                  </a:solidFill>
                  <a:prstDash val="solid"/>
                </a:ln>
                <a:solidFill>
                  <a:schemeClr val="bg1"/>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n </a:t>
            </a:r>
          </a:p>
          <a:p>
            <a:r>
              <a:rPr lang="en-US" altLang="ko-KR" sz="4500" dirty="0">
                <a:ln w="31550" cmpd="sng">
                  <a:solidFill>
                    <a:srgbClr val="00B0F0"/>
                  </a:solidFill>
                  <a:prstDash val="solid"/>
                </a:ln>
                <a:solidFill>
                  <a:schemeClr val="accent2">
                    <a:lumMod val="7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(BBC)</a:t>
            </a:r>
            <a:endParaRPr lang="ko-KR" altLang="en-US" sz="4500" dirty="0">
              <a:ln w="31550" cmpd="sng">
                <a:solidFill>
                  <a:srgbClr val="00B0F0"/>
                </a:solidFill>
                <a:prstDash val="solid"/>
              </a:ln>
              <a:solidFill>
                <a:schemeClr val="accent2">
                  <a:lumMod val="7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endParaRPr>
          </a:p>
        </p:txBody>
      </p:sp>
      <p:sp>
        <p:nvSpPr>
          <p:cNvPr id="4" name="Content Placeholder 2"/>
          <p:cNvSpPr txBox="1">
            <a:spLocks/>
          </p:cNvSpPr>
          <p:nvPr/>
        </p:nvSpPr>
        <p:spPr>
          <a:xfrm>
            <a:off x="533400" y="1809750"/>
            <a:ext cx="7543800" cy="2667000"/>
          </a:xfrm>
          <a:prstGeom prst="rect">
            <a:avLst/>
          </a:prstGeom>
        </p:spPr>
        <p:txBody>
          <a:bodyPr/>
          <a:lstStyle/>
          <a:p>
            <a:pPr marL="342900" lvl="0" indent="-342900">
              <a:spcBef>
                <a:spcPct val="20000"/>
              </a:spcBef>
            </a:pPr>
            <a:r>
              <a:rPr lang="en-US" sz="2800" dirty="0"/>
              <a:t>BBC is one of the leading broadcaster in UK</a:t>
            </a:r>
          </a:p>
          <a:p>
            <a:pPr marL="342900" indent="-342900">
              <a:spcBef>
                <a:spcPct val="20000"/>
              </a:spcBef>
              <a:buFont typeface="Arial" pitchFamily="34" charset="0"/>
              <a:buChar char="•"/>
            </a:pPr>
            <a:r>
              <a:rPr lang="en-US" sz="2400" dirty="0"/>
              <a:t>BBC was incorporated in 1922.</a:t>
            </a:r>
          </a:p>
          <a:p>
            <a:pPr marL="342900" indent="-342900">
              <a:spcBef>
                <a:spcPct val="20000"/>
              </a:spcBef>
              <a:buFont typeface="Arial" pitchFamily="34" charset="0"/>
              <a:buChar char="•"/>
            </a:pPr>
            <a:r>
              <a:rPr lang="en-US" sz="2400" dirty="0"/>
              <a:t>British Public Service </a:t>
            </a:r>
            <a:r>
              <a:rPr lang="en-US" sz="2400" dirty="0" err="1"/>
              <a:t>Organisation</a:t>
            </a:r>
            <a:r>
              <a:rPr lang="en-US" sz="2400" dirty="0"/>
              <a:t>.</a:t>
            </a:r>
          </a:p>
          <a:p>
            <a:pPr marL="342900" indent="-342900">
              <a:spcBef>
                <a:spcPct val="20000"/>
              </a:spcBef>
              <a:buFont typeface="Arial" pitchFamily="34" charset="0"/>
              <a:buChar char="•"/>
            </a:pPr>
            <a:r>
              <a:rPr lang="en-US" sz="2400" dirty="0"/>
              <a:t>Administered by a </a:t>
            </a:r>
            <a:r>
              <a:rPr lang="en-US" sz="2400" dirty="0" err="1"/>
              <a:t>Ofcom</a:t>
            </a:r>
            <a:r>
              <a:rPr lang="en-US" sz="2400" dirty="0"/>
              <a:t>.</a:t>
            </a:r>
          </a:p>
          <a:p>
            <a:pPr marL="342900" indent="-342900">
              <a:spcBef>
                <a:spcPct val="20000"/>
              </a:spcBef>
              <a:buFont typeface="Arial" pitchFamily="34" charset="0"/>
              <a:buChar char="•"/>
            </a:pPr>
            <a:r>
              <a:rPr lang="en-US" sz="2400" dirty="0"/>
              <a:t>Annual television </a:t>
            </a:r>
            <a:r>
              <a:rPr lang="en-US" sz="2400" dirty="0" err="1"/>
              <a:t>licence</a:t>
            </a:r>
            <a:r>
              <a:rPr lang="en-US" sz="2400" dirty="0"/>
              <a:t> fee. </a:t>
            </a:r>
          </a:p>
          <a:p>
            <a:pPr marL="342900" lvl="0" indent="-342900">
              <a:spcBef>
                <a:spcPct val="20000"/>
              </a:spcBef>
            </a:pPr>
            <a:r>
              <a:rPr lang="en-US" sz="2800" dirty="0"/>
              <a:t>  </a:t>
            </a:r>
            <a:endParaRPr kumimoji="0" lang="en-GB" sz="2800" b="0" i="0" u="none" strike="noStrike" kern="1200" cap="none" spc="0" normalizeH="0" baseline="0" noProof="0" dirty="0">
              <a:ln>
                <a:noFill/>
              </a:ln>
              <a:solidFill>
                <a:schemeClr val="tx1"/>
              </a:solidFill>
              <a:effectLst/>
              <a:uLnTx/>
              <a:uFillTx/>
              <a:latin typeface="+mn-lt"/>
              <a:ea typeface="+mn-ea"/>
              <a:cs typeface="+mn-cs"/>
            </a:endParaRPr>
          </a:p>
        </p:txBody>
      </p:sp>
      <p:sp>
        <p:nvSpPr>
          <p:cNvPr id="5" name="Rectangle 4"/>
          <p:cNvSpPr/>
          <p:nvPr/>
        </p:nvSpPr>
        <p:spPr>
          <a:xfrm>
            <a:off x="6934200" y="4476750"/>
            <a:ext cx="1276888" cy="369332"/>
          </a:xfrm>
          <a:prstGeom prst="rect">
            <a:avLst/>
          </a:prstGeom>
        </p:spPr>
        <p:txBody>
          <a:bodyPr wrap="none">
            <a:spAutoFit/>
          </a:bodyPr>
          <a:lstStyle/>
          <a:p>
            <a:r>
              <a:rPr lang="en-GB" dirty="0"/>
              <a:t>(BBC, 2019)</a:t>
            </a:r>
          </a:p>
        </p:txBody>
      </p:sp>
      <p:pic>
        <p:nvPicPr>
          <p:cNvPr id="6" name="Audio 5">
            <a:hlinkClick r:id="" action="ppaction://media"/>
            <a:extLst>
              <a:ext uri="{FF2B5EF4-FFF2-40B4-BE49-F238E27FC236}">
                <a16:creationId xmlns:a16="http://schemas.microsoft.com/office/drawing/2014/main" id="{A869A0BD-6D05-499A-941D-A8DDEB76BA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5635"/>
    </mc:Choice>
    <mc:Fallback>
      <p:transition spd="slow" advTm="256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4"/>
          <a:srcRect l="25082" t="19137" r="24752" b="37647"/>
          <a:stretch>
            <a:fillRect/>
          </a:stretch>
        </p:blipFill>
        <p:spPr bwMode="auto">
          <a:xfrm>
            <a:off x="0" y="0"/>
            <a:ext cx="6524296" cy="5143500"/>
          </a:xfrm>
          <a:prstGeom prst="rect">
            <a:avLst/>
          </a:prstGeom>
          <a:noFill/>
          <a:ln w="9525">
            <a:noFill/>
            <a:miter lim="800000"/>
            <a:headEnd/>
            <a:tailEnd/>
          </a:ln>
          <a:effectLst/>
        </p:spPr>
      </p:pic>
      <p:sp>
        <p:nvSpPr>
          <p:cNvPr id="5" name="Title 1"/>
          <p:cNvSpPr txBox="1">
            <a:spLocks/>
          </p:cNvSpPr>
          <p:nvPr/>
        </p:nvSpPr>
        <p:spPr>
          <a:xfrm>
            <a:off x="1752600" y="3943350"/>
            <a:ext cx="6248400" cy="685800"/>
          </a:xfrm>
          <a:prstGeom prst="rect">
            <a:avLst/>
          </a:prstGeom>
        </p:spPr>
        <p:txBody>
          <a:bodyPr>
            <a:noAutofit/>
          </a:bodyPr>
          <a:lstStyle/>
          <a:p>
            <a:pPr lvl="0">
              <a:spcBef>
                <a:spcPct val="0"/>
              </a:spcBef>
            </a:pPr>
            <a:r>
              <a:rPr lang="en-US" sz="2800" b="1" dirty="0">
                <a:effectLst>
                  <a:outerShdw blurRad="50800" dist="38100" dir="2700000" algn="tl" rotWithShape="0">
                    <a:prstClr val="black">
                      <a:alpha val="40000"/>
                    </a:prstClr>
                  </a:outerShdw>
                </a:effectLst>
                <a:latin typeface="+mj-lt"/>
                <a:ea typeface="+mj-ea"/>
                <a:cs typeface="+mj-cs"/>
              </a:rPr>
              <a:t>News Industry:</a:t>
            </a:r>
            <a:r>
              <a:rPr lang="en-US" sz="2800" b="1" dirty="0">
                <a:solidFill>
                  <a:srgbClr val="0000CC"/>
                </a:solidFill>
                <a:effectLst>
                  <a:outerShdw blurRad="50800" dist="38100" dir="2700000" algn="tl" rotWithShape="0">
                    <a:prstClr val="black">
                      <a:alpha val="40000"/>
                    </a:prstClr>
                  </a:outerShdw>
                </a:effectLst>
                <a:latin typeface="+mj-lt"/>
                <a:ea typeface="+mj-ea"/>
                <a:cs typeface="+mj-cs"/>
              </a:rPr>
              <a:t> United </a:t>
            </a:r>
            <a:r>
              <a:rPr lang="en-US" sz="2800" b="1" dirty="0">
                <a:solidFill>
                  <a:srgbClr val="FF0000"/>
                </a:solidFill>
                <a:effectLst>
                  <a:outerShdw blurRad="50800" dist="38100" dir="2700000" algn="tl" rotWithShape="0">
                    <a:prstClr val="black">
                      <a:alpha val="40000"/>
                    </a:prstClr>
                  </a:outerShdw>
                </a:effectLst>
                <a:latin typeface="+mj-lt"/>
                <a:ea typeface="+mj-ea"/>
                <a:cs typeface="+mj-cs"/>
              </a:rPr>
              <a:t>Kingdom</a:t>
            </a:r>
            <a:r>
              <a:rPr lang="en-US" sz="2800" b="1" dirty="0">
                <a:solidFill>
                  <a:srgbClr val="0000CC"/>
                </a:solidFill>
                <a:effectLst>
                  <a:outerShdw blurRad="50800" dist="38100" dir="2700000" algn="tl" rotWithShape="0">
                    <a:prstClr val="black">
                      <a:alpha val="40000"/>
                    </a:prstClr>
                  </a:outerShdw>
                </a:effectLst>
                <a:latin typeface="+mj-lt"/>
                <a:ea typeface="+mj-ea"/>
                <a:cs typeface="+mj-cs"/>
              </a:rPr>
              <a:t> </a:t>
            </a:r>
            <a:br>
              <a:rPr kumimoji="0" lang="en-US" sz="2400" b="1" i="0" u="none" strike="noStrike" kern="1200" cap="none" spc="0" normalizeH="0" baseline="0" noProof="0" dirty="0">
                <a:ln>
                  <a:noFill/>
                </a:ln>
                <a:solidFill>
                  <a:srgbClr val="0000CC"/>
                </a:solidFill>
                <a:effectLst>
                  <a:outerShdw blurRad="50800" dist="38100" dir="2700000" algn="tl" rotWithShape="0">
                    <a:prstClr val="black">
                      <a:alpha val="40000"/>
                    </a:prstClr>
                  </a:outerShdw>
                </a:effectLst>
                <a:uLnTx/>
                <a:uFillTx/>
                <a:latin typeface="+mj-lt"/>
                <a:ea typeface="+mj-ea"/>
                <a:cs typeface="+mj-cs"/>
              </a:rPr>
            </a:br>
            <a:endParaRPr kumimoji="0" lang="en-GB" sz="2400" b="0" i="0" u="none" strike="noStrike" kern="1200" cap="none" spc="0" normalizeH="0" baseline="0" noProof="0" dirty="0">
              <a:ln>
                <a:noFill/>
              </a:ln>
              <a:solidFill>
                <a:srgbClr val="0000CC"/>
              </a:solidFill>
              <a:effectLst>
                <a:outerShdw blurRad="50800" dist="38100" dir="2700000" algn="tl" rotWithShape="0">
                  <a:prstClr val="black">
                    <a:alpha val="40000"/>
                  </a:prstClr>
                </a:outerShdw>
              </a:effectLst>
              <a:uLnTx/>
              <a:uFillTx/>
              <a:latin typeface="+mj-lt"/>
              <a:ea typeface="+mj-ea"/>
              <a:cs typeface="+mj-cs"/>
            </a:endParaRPr>
          </a:p>
        </p:txBody>
      </p:sp>
      <p:pic>
        <p:nvPicPr>
          <p:cNvPr id="6" name="Picture 2" descr="D:\Books\2 - Digital Entrepreneurship\Assesments\Assignment 1 A\banner_sanewsblog70778.png"/>
          <p:cNvPicPr>
            <a:picLocks noChangeAspect="1" noChangeArrowheads="1"/>
          </p:cNvPicPr>
          <p:nvPr/>
        </p:nvPicPr>
        <p:blipFill>
          <a:blip r:embed="rId5"/>
          <a:srcRect r="14074"/>
          <a:stretch>
            <a:fillRect/>
          </a:stretch>
        </p:blipFill>
        <p:spPr bwMode="auto">
          <a:xfrm>
            <a:off x="3810000" y="0"/>
            <a:ext cx="5334000" cy="5143500"/>
          </a:xfrm>
          <a:prstGeom prst="rect">
            <a:avLst/>
          </a:prstGeom>
          <a:noFill/>
        </p:spPr>
      </p:pic>
      <p:pic>
        <p:nvPicPr>
          <p:cNvPr id="7" name="Picture 2"/>
          <p:cNvPicPr>
            <a:picLocks noChangeAspect="1" noChangeArrowheads="1"/>
          </p:cNvPicPr>
          <p:nvPr/>
        </p:nvPicPr>
        <p:blipFill>
          <a:blip r:embed="rId6"/>
          <a:srcRect t="14444"/>
          <a:stretch>
            <a:fillRect/>
          </a:stretch>
        </p:blipFill>
        <p:spPr bwMode="auto">
          <a:xfrm>
            <a:off x="914400" y="590550"/>
            <a:ext cx="6477000" cy="4114800"/>
          </a:xfrm>
          <a:prstGeom prst="rect">
            <a:avLst/>
          </a:prstGeom>
          <a:ln w="88900" cap="sq" cmpd="thickThin">
            <a:solidFill>
              <a:srgbClr val="000000"/>
            </a:solidFill>
            <a:prstDash val="solid"/>
            <a:miter lim="800000"/>
          </a:ln>
          <a:effectLst>
            <a:innerShdw blurRad="76200">
              <a:srgbClr val="000000"/>
            </a:innerShdw>
          </a:effectLst>
        </p:spPr>
      </p:pic>
      <p:sp>
        <p:nvSpPr>
          <p:cNvPr id="8" name="Title 1"/>
          <p:cNvSpPr txBox="1">
            <a:spLocks/>
          </p:cNvSpPr>
          <p:nvPr/>
        </p:nvSpPr>
        <p:spPr>
          <a:xfrm>
            <a:off x="3581400" y="2419350"/>
            <a:ext cx="3733800" cy="1371600"/>
          </a:xfrm>
          <a:prstGeom prst="rect">
            <a:avLst/>
          </a:prstGeom>
        </p:spPr>
        <p:txBody>
          <a:bodyPr>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ltLang="ko-KR"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haroni" pitchFamily="2" charset="-79"/>
                <a:ea typeface="+mj-ea"/>
                <a:cs typeface="Aharoni" pitchFamily="2" charset="-79"/>
                <a:sym typeface="+mn-ea"/>
              </a:rPr>
              <a:t>Leading Broadcasters in </a:t>
            </a:r>
          </a:p>
          <a:p>
            <a:pPr marL="0" marR="0" lvl="0" indent="0" algn="l" defTabSz="914400" rtl="0" eaLnBrk="1" fontAlgn="auto" latinLnBrk="0" hangingPunct="1">
              <a:lnSpc>
                <a:spcPct val="100000"/>
              </a:lnSpc>
              <a:spcBef>
                <a:spcPct val="0"/>
              </a:spcBef>
              <a:spcAft>
                <a:spcPts val="0"/>
              </a:spcAft>
              <a:buClrTx/>
              <a:buSzTx/>
              <a:buFontTx/>
              <a:buNone/>
              <a:tabLst/>
              <a:defRPr/>
            </a:pPr>
            <a:r>
              <a:rPr lang="en-US" altLang="ko-KR" sz="24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latin typeface="Aharoni" pitchFamily="2" charset="-79"/>
                <a:ea typeface="+mj-ea"/>
                <a:cs typeface="Aharoni" pitchFamily="2" charset="-79"/>
                <a:sym typeface="+mn-ea"/>
              </a:rPr>
              <a:t>the UK</a:t>
            </a:r>
            <a:br>
              <a:rPr kumimoji="0" lang="en-US" sz="2400" b="1" i="0" u="none" strike="noStrike" kern="1200" cap="none" spc="0" normalizeH="0" baseline="0" noProof="0" dirty="0">
                <a:ln>
                  <a:noFill/>
                </a:ln>
                <a:solidFill>
                  <a:srgbClr val="0000CC"/>
                </a:solidFill>
                <a:effectLst>
                  <a:outerShdw blurRad="50800" dist="38100" dir="2700000" algn="tl" rotWithShape="0">
                    <a:prstClr val="black">
                      <a:alpha val="40000"/>
                    </a:prstClr>
                  </a:outerShdw>
                </a:effectLst>
                <a:uLnTx/>
                <a:uFillTx/>
                <a:latin typeface="+mj-lt"/>
                <a:ea typeface="+mj-ea"/>
                <a:cs typeface="+mj-cs"/>
              </a:rPr>
            </a:br>
            <a:endParaRPr kumimoji="0" lang="en-GB" sz="2400" b="0" i="0" u="none" strike="noStrike" kern="1200" cap="none" spc="0" normalizeH="0" baseline="0" noProof="0" dirty="0">
              <a:ln>
                <a:noFill/>
              </a:ln>
              <a:solidFill>
                <a:srgbClr val="0000CC"/>
              </a:solidFill>
              <a:effectLst>
                <a:outerShdw blurRad="50800" dist="38100" dir="2700000" algn="tl" rotWithShape="0">
                  <a:prstClr val="black">
                    <a:alpha val="40000"/>
                  </a:prstClr>
                </a:outerShdw>
              </a:effectLst>
              <a:uLnTx/>
              <a:uFillTx/>
              <a:latin typeface="+mj-lt"/>
              <a:ea typeface="+mj-ea"/>
              <a:cs typeface="+mj-cs"/>
            </a:endParaRPr>
          </a:p>
        </p:txBody>
      </p:sp>
      <p:sp>
        <p:nvSpPr>
          <p:cNvPr id="9" name="Rectangle 8"/>
          <p:cNvSpPr/>
          <p:nvPr/>
        </p:nvSpPr>
        <p:spPr>
          <a:xfrm>
            <a:off x="5638800" y="4248150"/>
            <a:ext cx="1594604" cy="369332"/>
          </a:xfrm>
          <a:prstGeom prst="rect">
            <a:avLst/>
          </a:prstGeom>
        </p:spPr>
        <p:txBody>
          <a:bodyPr wrap="none">
            <a:spAutoFit/>
          </a:bodyPr>
          <a:lstStyle/>
          <a:p>
            <a:r>
              <a:rPr lang="en-GB" dirty="0"/>
              <a:t>(</a:t>
            </a:r>
            <a:r>
              <a:rPr lang="en-GB" dirty="0" err="1"/>
              <a:t>Statista</a:t>
            </a:r>
            <a:r>
              <a:rPr lang="en-GB" dirty="0"/>
              <a:t>, 2019)</a:t>
            </a:r>
          </a:p>
        </p:txBody>
      </p:sp>
      <p:pic>
        <p:nvPicPr>
          <p:cNvPr id="3" name="Audio 2">
            <a:hlinkClick r:id="" action="ppaction://media"/>
            <a:extLst>
              <a:ext uri="{FF2B5EF4-FFF2-40B4-BE49-F238E27FC236}">
                <a16:creationId xmlns:a16="http://schemas.microsoft.com/office/drawing/2014/main" id="{22336490-0EBE-4A11-BD65-54CE3DD9E4D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2614"/>
    </mc:Choice>
    <mc:Fallback>
      <p:transition spd="slow" advTm="226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4"/>
          <a:srcRect l="44510" t="34026" r="18009" b="26798"/>
          <a:stretch>
            <a:fillRect/>
          </a:stretch>
        </p:blipFill>
        <p:spPr bwMode="auto">
          <a:xfrm>
            <a:off x="0" y="590550"/>
            <a:ext cx="4876800" cy="3124200"/>
          </a:xfrm>
          <a:prstGeom prst="rect">
            <a:avLst/>
          </a:prstGeom>
          <a:noFill/>
          <a:ln w="9525">
            <a:noFill/>
            <a:miter lim="800000"/>
            <a:headEnd/>
            <a:tailEnd/>
          </a:ln>
          <a:effectLst/>
        </p:spPr>
      </p:pic>
      <p:pic>
        <p:nvPicPr>
          <p:cNvPr id="3" name="Picture 2"/>
          <p:cNvPicPr>
            <a:picLocks noChangeAspect="1" noChangeArrowheads="1"/>
          </p:cNvPicPr>
          <p:nvPr/>
        </p:nvPicPr>
        <p:blipFill>
          <a:blip r:embed="rId5"/>
          <a:srcRect/>
          <a:stretch>
            <a:fillRect/>
          </a:stretch>
        </p:blipFill>
        <p:spPr bwMode="auto">
          <a:xfrm>
            <a:off x="4114800" y="895350"/>
            <a:ext cx="5029200" cy="3124200"/>
          </a:xfrm>
          <a:prstGeom prst="rect">
            <a:avLst/>
          </a:prstGeom>
          <a:noFill/>
          <a:ln w="9525">
            <a:noFill/>
            <a:miter lim="800000"/>
            <a:headEnd/>
            <a:tailEnd/>
          </a:ln>
          <a:effectLst/>
        </p:spPr>
      </p:pic>
      <p:sp>
        <p:nvSpPr>
          <p:cNvPr id="4" name="Rectangle 3"/>
          <p:cNvSpPr/>
          <p:nvPr/>
        </p:nvSpPr>
        <p:spPr>
          <a:xfrm>
            <a:off x="7086600" y="4400550"/>
            <a:ext cx="1524200" cy="369332"/>
          </a:xfrm>
          <a:prstGeom prst="rect">
            <a:avLst/>
          </a:prstGeom>
        </p:spPr>
        <p:txBody>
          <a:bodyPr wrap="none">
            <a:spAutoFit/>
          </a:bodyPr>
          <a:lstStyle/>
          <a:p>
            <a:r>
              <a:rPr lang="en-GB" dirty="0"/>
              <a:t>(</a:t>
            </a:r>
            <a:r>
              <a:rPr lang="en-GB" dirty="0" err="1"/>
              <a:t>Ofcom</a:t>
            </a:r>
            <a:r>
              <a:rPr lang="en-GB" dirty="0"/>
              <a:t>, 2018)</a:t>
            </a:r>
          </a:p>
        </p:txBody>
      </p:sp>
      <p:pic>
        <p:nvPicPr>
          <p:cNvPr id="5" name="Audio 4">
            <a:hlinkClick r:id="" action="ppaction://media"/>
            <a:extLst>
              <a:ext uri="{FF2B5EF4-FFF2-40B4-BE49-F238E27FC236}">
                <a16:creationId xmlns:a16="http://schemas.microsoft.com/office/drawing/2014/main" id="{B0FEA6A7-407D-4318-96AE-5C09325036D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652"/>
    </mc:Choice>
    <mc:Fallback>
      <p:transition spd="slow" advTm="19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676400" y="285750"/>
            <a:ext cx="6705600" cy="1143000"/>
          </a:xfrm>
          <a:prstGeom prst="rect">
            <a:avLst/>
          </a:prstGeom>
        </p:spPr>
        <p:txBody>
          <a:bodyPr/>
          <a:lstStyle/>
          <a:p>
            <a:pPr algn="ctr"/>
            <a:r>
              <a:rPr lang="en-GB" altLang="ko-KR" sz="36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Business Environment</a:t>
            </a: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pic>
        <p:nvPicPr>
          <p:cNvPr id="1027" name="Picture 3"/>
          <p:cNvPicPr>
            <a:picLocks noChangeAspect="1" noChangeArrowheads="1"/>
          </p:cNvPicPr>
          <p:nvPr/>
        </p:nvPicPr>
        <p:blipFill>
          <a:blip r:embed="rId4"/>
          <a:srcRect l="2783" r="2609" b="1790"/>
          <a:stretch>
            <a:fillRect/>
          </a:stretch>
        </p:blipFill>
        <p:spPr bwMode="auto">
          <a:xfrm>
            <a:off x="2514600" y="895350"/>
            <a:ext cx="4953000" cy="3048000"/>
          </a:xfrm>
          <a:prstGeom prst="rect">
            <a:avLst/>
          </a:prstGeom>
          <a:noFill/>
          <a:ln w="9525">
            <a:noFill/>
            <a:miter lim="800000"/>
            <a:headEnd/>
            <a:tailEnd/>
          </a:ln>
          <a:effectLst/>
        </p:spPr>
      </p:pic>
      <p:sp>
        <p:nvSpPr>
          <p:cNvPr id="5" name="Rectangle 4"/>
          <p:cNvSpPr/>
          <p:nvPr/>
        </p:nvSpPr>
        <p:spPr>
          <a:xfrm>
            <a:off x="1219200" y="3943350"/>
            <a:ext cx="7620000" cy="923330"/>
          </a:xfrm>
          <a:prstGeom prst="rect">
            <a:avLst/>
          </a:prstGeom>
        </p:spPr>
        <p:txBody>
          <a:bodyPr wrap="square">
            <a:spAutoFit/>
          </a:bodyPr>
          <a:lstStyle/>
          <a:p>
            <a:pPr algn="just"/>
            <a:r>
              <a:rPr lang="en-US" dirty="0"/>
              <a:t>The business environment includes external forces of change and internal changes which assist management to improving its position in the future. </a:t>
            </a:r>
            <a:r>
              <a:rPr lang="en-GB" dirty="0"/>
              <a:t>(</a:t>
            </a:r>
            <a:r>
              <a:rPr lang="en-GB" dirty="0" err="1"/>
              <a:t>Choo</a:t>
            </a:r>
            <a:r>
              <a:rPr lang="en-GB" dirty="0"/>
              <a:t>, 2005)</a:t>
            </a:r>
            <a:r>
              <a:rPr lang="en-US" dirty="0"/>
              <a:t> </a:t>
            </a:r>
            <a:endParaRPr lang="en-GB" dirty="0"/>
          </a:p>
        </p:txBody>
      </p:sp>
      <p:pic>
        <p:nvPicPr>
          <p:cNvPr id="4" name="Audio 3">
            <a:hlinkClick r:id="" action="ppaction://media"/>
            <a:extLst>
              <a:ext uri="{FF2B5EF4-FFF2-40B4-BE49-F238E27FC236}">
                <a16:creationId xmlns:a16="http://schemas.microsoft.com/office/drawing/2014/main" id="{28779DE0-1576-47E1-9F57-22DF123F29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250"/>
    </mc:Choice>
    <mc:Fallback>
      <p:transition spd="slow" advTm="192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676400" y="742950"/>
            <a:ext cx="6019800" cy="1143000"/>
          </a:xfrm>
          <a:prstGeom prst="rect">
            <a:avLst/>
          </a:prstGeom>
        </p:spPr>
        <p:txBody>
          <a:bodyPr/>
          <a:lstStyle/>
          <a:p>
            <a:r>
              <a:rPr lang="en-GB" altLang="ko-KR" sz="40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Macro/Contextual </a:t>
            </a:r>
          </a:p>
          <a:p>
            <a:r>
              <a:rPr lang="en-GB" altLang="ko-KR" sz="32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Environment</a:t>
            </a: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6" name="Rectangle 5"/>
          <p:cNvSpPr/>
          <p:nvPr/>
        </p:nvSpPr>
        <p:spPr>
          <a:xfrm>
            <a:off x="1676400" y="2114550"/>
            <a:ext cx="7010400" cy="1631216"/>
          </a:xfrm>
          <a:prstGeom prst="rect">
            <a:avLst/>
          </a:prstGeom>
        </p:spPr>
        <p:txBody>
          <a:bodyPr wrap="square">
            <a:spAutoFit/>
          </a:bodyPr>
          <a:lstStyle/>
          <a:p>
            <a:pPr algn="just">
              <a:lnSpc>
                <a:spcPct val="125000"/>
              </a:lnSpc>
            </a:pPr>
            <a:r>
              <a:rPr lang="en-US" sz="2000" dirty="0"/>
              <a:t>Macro-environmental factors and drivers refer to the attributes that begin and influence digital transformation. These originate not only from domestic sources but also from international sources</a:t>
            </a:r>
            <a:r>
              <a:rPr lang="en-GB" sz="2000" dirty="0"/>
              <a:t>. </a:t>
            </a:r>
            <a:r>
              <a:rPr lang="en-US" sz="1600" dirty="0"/>
              <a:t>(</a:t>
            </a:r>
            <a:r>
              <a:rPr lang="en-US" sz="1600" dirty="0" err="1"/>
              <a:t>Morakanyane</a:t>
            </a:r>
            <a:r>
              <a:rPr lang="en-US" sz="1600" dirty="0"/>
              <a:t>, Grace and O’Reilly, 2017)</a:t>
            </a:r>
            <a:endParaRPr lang="en-GB" sz="2000" dirty="0"/>
          </a:p>
        </p:txBody>
      </p:sp>
      <p:pic>
        <p:nvPicPr>
          <p:cNvPr id="3" name="Audio 2">
            <a:hlinkClick r:id="" action="ppaction://media"/>
            <a:extLst>
              <a:ext uri="{FF2B5EF4-FFF2-40B4-BE49-F238E27FC236}">
                <a16:creationId xmlns:a16="http://schemas.microsoft.com/office/drawing/2014/main" id="{3EB8331A-C65D-4DB0-BB9A-77E6956DFE7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0887"/>
    </mc:Choice>
    <mc:Fallback>
      <p:transition spd="slow" advTm="108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62000" y="971550"/>
            <a:ext cx="8077200" cy="1447800"/>
          </a:xfrm>
          <a:prstGeom prst="rect">
            <a:avLst/>
          </a:prstGeom>
        </p:spPr>
        <p:txBody>
          <a:bodyPr/>
          <a:lstStyle/>
          <a:p>
            <a:r>
              <a:rPr lang="en-GB" altLang="ko-KR" sz="36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PEST Analysis </a:t>
            </a:r>
          </a:p>
          <a:p>
            <a:r>
              <a:rPr lang="en-GB" sz="2000" b="1" dirty="0"/>
              <a:t>PEST Analysis</a:t>
            </a:r>
            <a:r>
              <a:rPr lang="en-GB" sz="2000" dirty="0"/>
              <a:t> is</a:t>
            </a:r>
            <a:r>
              <a:rPr lang="en-GB" sz="2400" dirty="0"/>
              <a:t> </a:t>
            </a:r>
            <a:r>
              <a:rPr lang="en-GB" sz="2000" dirty="0"/>
              <a:t>carried out to illustrate the macro environment of the BBC</a:t>
            </a:r>
            <a:r>
              <a:rPr lang="en-GB" sz="2400" dirty="0"/>
              <a:t>.</a:t>
            </a:r>
          </a:p>
          <a:p>
            <a:endParaRPr lang="en-GB" altLang="ko-KR" sz="32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3" name="Content Placeholder 2"/>
          <p:cNvSpPr txBox="1">
            <a:spLocks/>
          </p:cNvSpPr>
          <p:nvPr/>
        </p:nvSpPr>
        <p:spPr>
          <a:xfrm>
            <a:off x="457200" y="2116379"/>
            <a:ext cx="8474671" cy="2588971"/>
          </a:xfrm>
          <a:prstGeom prst="rect">
            <a:avLst/>
          </a:prstGeom>
        </p:spPr>
        <p:txBody>
          <a:bodyPr/>
          <a:lstStyle/>
          <a:p>
            <a:pPr marL="342900" indent="-342900" algn="just">
              <a:lnSpc>
                <a:spcPct val="125000"/>
              </a:lnSpc>
              <a:spcBef>
                <a:spcPct val="20000"/>
              </a:spcBef>
            </a:pPr>
            <a:r>
              <a:rPr lang="en-GB" sz="2400" dirty="0"/>
              <a:t>    </a:t>
            </a:r>
            <a:r>
              <a:rPr lang="en-GB" sz="2400" b="1" dirty="0"/>
              <a:t>Political Factors: </a:t>
            </a:r>
          </a:p>
          <a:p>
            <a:pPr marL="342900" indent="-342900" algn="just">
              <a:lnSpc>
                <a:spcPct val="125000"/>
              </a:lnSpc>
              <a:spcBef>
                <a:spcPct val="20000"/>
              </a:spcBef>
              <a:buFont typeface="Arial" pitchFamily="34" charset="0"/>
              <a:buChar char="•"/>
            </a:pPr>
            <a:r>
              <a:rPr lang="en-US" sz="2000" b="1" dirty="0"/>
              <a:t>Political influence </a:t>
            </a:r>
            <a:r>
              <a:rPr lang="en-US" sz="2000" dirty="0"/>
              <a:t>- News media run by the Gov. generally work to speak in the </a:t>
            </a:r>
            <a:r>
              <a:rPr lang="en-US" sz="2000" dirty="0" err="1"/>
              <a:t>favour</a:t>
            </a:r>
            <a:r>
              <a:rPr lang="en-US" sz="2000" dirty="0"/>
              <a:t> and have influence on the policies.</a:t>
            </a:r>
            <a:r>
              <a:rPr lang="en-GB" sz="1400" dirty="0"/>
              <a:t> (Sparks et al., 2016)</a:t>
            </a:r>
          </a:p>
          <a:p>
            <a:pPr marL="342900" indent="-342900" algn="just">
              <a:lnSpc>
                <a:spcPct val="125000"/>
              </a:lnSpc>
              <a:spcBef>
                <a:spcPct val="20000"/>
              </a:spcBef>
              <a:buFont typeface="Arial" pitchFamily="34" charset="0"/>
              <a:buChar char="•"/>
            </a:pPr>
            <a:r>
              <a:rPr lang="en-US" sz="2000" b="1" dirty="0"/>
              <a:t>Regulations</a:t>
            </a:r>
            <a:r>
              <a:rPr lang="en-US" sz="2000" dirty="0"/>
              <a:t> - To avoid litigation Including copyright law, defamation law, the data protection and the criminal law. </a:t>
            </a:r>
            <a:r>
              <a:rPr lang="en-GB" sz="1400" dirty="0"/>
              <a:t>(House of Lords, 2019)</a:t>
            </a:r>
            <a:endParaRPr lang="en-GB" sz="2000" b="1" dirty="0"/>
          </a:p>
          <a:p>
            <a:pPr marL="342900" indent="-342900" algn="just">
              <a:spcBef>
                <a:spcPct val="20000"/>
              </a:spcBef>
              <a:buFont typeface="Arial" pitchFamily="34" charset="0"/>
              <a:buChar char="•"/>
            </a:pPr>
            <a:endParaRPr lang="en-US" sz="2400" dirty="0"/>
          </a:p>
        </p:txBody>
      </p:sp>
      <p:pic>
        <p:nvPicPr>
          <p:cNvPr id="4" name="Audio 3">
            <a:hlinkClick r:id="" action="ppaction://media"/>
            <a:extLst>
              <a:ext uri="{FF2B5EF4-FFF2-40B4-BE49-F238E27FC236}">
                <a16:creationId xmlns:a16="http://schemas.microsoft.com/office/drawing/2014/main" id="{88386EE5-E85A-4A3E-B7DB-64C7AC6B7D3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8430"/>
    </mc:Choice>
    <mc:Fallback>
      <p:transition spd="slow" advTm="284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143000" y="2266950"/>
            <a:ext cx="7848600" cy="1828800"/>
          </a:xfrm>
          <a:prstGeom prst="rect">
            <a:avLst/>
          </a:prstGeom>
        </p:spPr>
        <p:txBody>
          <a:bodyPr/>
          <a:lstStyle/>
          <a:p>
            <a:pPr marL="342900" indent="-342900" algn="just">
              <a:lnSpc>
                <a:spcPct val="125000"/>
              </a:lnSpc>
              <a:spcBef>
                <a:spcPts val="600"/>
              </a:spcBef>
              <a:buFont typeface="Arial" pitchFamily="34" charset="0"/>
              <a:buChar char="•"/>
              <a:defRPr/>
            </a:pPr>
            <a:r>
              <a:rPr lang="en-GB" sz="2000" dirty="0"/>
              <a:t>BBC news is Public Service Broadcaster and there is </a:t>
            </a:r>
            <a:r>
              <a:rPr lang="en-US" sz="2000" dirty="0"/>
              <a:t>influence to adopt  digitalization</a:t>
            </a:r>
            <a:r>
              <a:rPr lang="en-GB" sz="2000" dirty="0"/>
              <a:t>.  BBC spent </a:t>
            </a:r>
            <a:r>
              <a:rPr lang="en-US" sz="2000" dirty="0"/>
              <a:t>£125.9m on DMI project &amp; </a:t>
            </a:r>
            <a:r>
              <a:rPr lang="en-GB" sz="2000" dirty="0"/>
              <a:t>£885.1m in 2016 on new projects for digital transformation. </a:t>
            </a:r>
            <a:r>
              <a:rPr lang="en-GB" sz="1600" dirty="0"/>
              <a:t>(BBC Trust, 2016)</a:t>
            </a:r>
            <a:endParaRPr lang="en-US" sz="2000" dirty="0"/>
          </a:p>
          <a:p>
            <a:pPr marL="342900" marR="0" lvl="0" indent="-342900" algn="l" defTabSz="914400" rtl="0" eaLnBrk="1" fontAlgn="auto" latinLnBrk="0" hangingPunct="1">
              <a:lnSpc>
                <a:spcPct val="100000"/>
              </a:lnSpc>
              <a:spcBef>
                <a:spcPct val="20000"/>
              </a:spcBef>
              <a:spcAft>
                <a:spcPts val="0"/>
              </a:spcAft>
              <a:buClrTx/>
              <a:buSzTx/>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Title 1"/>
          <p:cNvSpPr txBox="1">
            <a:spLocks/>
          </p:cNvSpPr>
          <p:nvPr/>
        </p:nvSpPr>
        <p:spPr>
          <a:xfrm>
            <a:off x="1524000" y="819150"/>
            <a:ext cx="7010400" cy="838200"/>
          </a:xfrm>
          <a:prstGeom prst="rect">
            <a:avLst/>
          </a:prstGeom>
        </p:spPr>
        <p:txBody>
          <a:bodyPr>
            <a:noAutofit/>
          </a:bodyPr>
          <a:lstStyle/>
          <a:p>
            <a:pPr>
              <a:spcBef>
                <a:spcPct val="0"/>
              </a:spcBef>
            </a:pPr>
            <a:r>
              <a:rPr lang="en-GB" altLang="ko-KR" sz="36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cs typeface="Aharoni" pitchFamily="2" charset="-79"/>
                <a:sym typeface="+mn-ea"/>
              </a:rPr>
              <a:t>Affects of Political Factors on The BBC News</a:t>
            </a:r>
          </a:p>
          <a:p>
            <a:pPr>
              <a:spcBef>
                <a:spcPct val="0"/>
              </a:spcBef>
            </a:pPr>
            <a:endParaRPr kumimoji="0" lang="en-GB" altLang="ko-KR" sz="4000" b="0" i="0" u="none" strike="noStrike" kern="1200" cap="none" spc="0" normalizeH="0" baseline="0" noProof="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endParaRPr>
          </a:p>
        </p:txBody>
      </p:sp>
      <p:pic>
        <p:nvPicPr>
          <p:cNvPr id="4" name="Audio 3">
            <a:hlinkClick r:id="" action="ppaction://media"/>
            <a:extLst>
              <a:ext uri="{FF2B5EF4-FFF2-40B4-BE49-F238E27FC236}">
                <a16:creationId xmlns:a16="http://schemas.microsoft.com/office/drawing/2014/main" id="{267DE373-C807-4FB0-8CDF-A11B0F2998D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759"/>
    </mc:Choice>
    <mc:Fallback>
      <p:transition spd="slow" advTm="197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457200" y="1200150"/>
            <a:ext cx="8246070" cy="2895600"/>
          </a:xfrm>
          <a:prstGeom prst="rect">
            <a:avLst/>
          </a:prstGeom>
        </p:spPr>
        <p:txBody>
          <a:bodyPr/>
          <a:lstStyle/>
          <a:p>
            <a:pPr marL="342900" lvl="0" indent="-342900" algn="just">
              <a:lnSpc>
                <a:spcPct val="125000"/>
              </a:lnSpc>
              <a:spcBef>
                <a:spcPct val="20000"/>
              </a:spcBef>
              <a:defRPr/>
            </a:pPr>
            <a:r>
              <a:rPr kumimoji="0" lang="en-GB" sz="3200" b="1" i="0" u="none" strike="noStrike" kern="1200" cap="none" spc="0" normalizeH="0" baseline="0" noProof="0" dirty="0">
                <a:ln>
                  <a:noFill/>
                </a:ln>
                <a:solidFill>
                  <a:schemeClr val="tx1"/>
                </a:solidFill>
                <a:effectLst/>
                <a:uLnTx/>
                <a:uFillTx/>
                <a:latin typeface="+mn-lt"/>
                <a:ea typeface="+mn-ea"/>
                <a:cs typeface="+mn-cs"/>
              </a:rPr>
              <a:t>    </a:t>
            </a:r>
            <a:r>
              <a:rPr kumimoji="0" lang="en-GB" sz="2800" b="1" i="0" u="none" strike="noStrike" kern="1200" cap="none" spc="0" normalizeH="0" baseline="0" noProof="0" dirty="0">
                <a:ln>
                  <a:noFill/>
                </a:ln>
                <a:solidFill>
                  <a:schemeClr val="tx1"/>
                </a:solidFill>
                <a:effectLst/>
                <a:uLnTx/>
                <a:uFillTx/>
                <a:latin typeface="+mn-lt"/>
                <a:ea typeface="+mn-ea"/>
                <a:cs typeface="+mn-cs"/>
              </a:rPr>
              <a:t>Economic </a:t>
            </a:r>
            <a:r>
              <a:rPr lang="en-GB" sz="2800" b="1" dirty="0"/>
              <a:t>Factors</a:t>
            </a:r>
            <a:r>
              <a:rPr kumimoji="0" lang="en-GB" sz="2800" b="1" i="0" u="none" strike="noStrike" kern="1200" cap="none" spc="0" normalizeH="0" baseline="0" noProof="0" dirty="0">
                <a:ln>
                  <a:noFill/>
                </a:ln>
                <a:solidFill>
                  <a:schemeClr val="tx1"/>
                </a:solidFill>
                <a:effectLst/>
                <a:uLnTx/>
                <a:uFillTx/>
                <a:latin typeface="+mn-lt"/>
                <a:ea typeface="+mn-ea"/>
                <a:cs typeface="+mn-cs"/>
              </a:rPr>
              <a:t>:</a:t>
            </a:r>
            <a:r>
              <a:rPr kumimoji="0" lang="en-GB" sz="2800" b="0" i="0" u="none" strike="noStrike" kern="1200" cap="none" spc="0" normalizeH="0" baseline="0" noProof="0" dirty="0">
                <a:ln>
                  <a:noFill/>
                </a:ln>
                <a:solidFill>
                  <a:schemeClr val="tx1"/>
                </a:solidFill>
                <a:effectLst/>
                <a:uLnTx/>
                <a:uFillTx/>
                <a:latin typeface="+mn-lt"/>
                <a:ea typeface="+mn-ea"/>
                <a:cs typeface="+mn-cs"/>
              </a:rPr>
              <a:t> </a:t>
            </a:r>
          </a:p>
          <a:p>
            <a:pPr marL="342900" indent="-342900" algn="just">
              <a:lnSpc>
                <a:spcPct val="125000"/>
              </a:lnSpc>
              <a:spcBef>
                <a:spcPct val="20000"/>
              </a:spcBef>
              <a:buFont typeface="Arial" pitchFamily="34" charset="0"/>
              <a:buChar char="•"/>
              <a:defRPr/>
            </a:pPr>
            <a:r>
              <a:rPr lang="en-GB" sz="2000" b="1" dirty="0"/>
              <a:t>Cost Cutting </a:t>
            </a:r>
            <a:r>
              <a:rPr lang="en-GB" sz="2000" dirty="0"/>
              <a:t>- Digital transformation is cutting printing and publications cost. </a:t>
            </a:r>
            <a:r>
              <a:rPr lang="en-GB" sz="1600" dirty="0"/>
              <a:t>(Sparks et al., 2016)</a:t>
            </a:r>
            <a:endParaRPr lang="en-GB" sz="2000" b="1" dirty="0"/>
          </a:p>
          <a:p>
            <a:pPr marL="342900" indent="-342900" algn="just">
              <a:lnSpc>
                <a:spcPct val="125000"/>
              </a:lnSpc>
              <a:spcBef>
                <a:spcPct val="20000"/>
              </a:spcBef>
              <a:buFont typeface="Arial" pitchFamily="34" charset="0"/>
              <a:buChar char="•"/>
              <a:defRPr/>
            </a:pPr>
            <a:r>
              <a:rPr lang="en-GB" sz="2000" b="1" dirty="0"/>
              <a:t>Free Service Offering </a:t>
            </a:r>
            <a:r>
              <a:rPr lang="en-GB" sz="2000" dirty="0"/>
              <a:t>- </a:t>
            </a:r>
            <a:r>
              <a:rPr lang="en-US" sz="2000" dirty="0"/>
              <a:t>Audience receives free digital services at the point. </a:t>
            </a:r>
          </a:p>
          <a:p>
            <a:pPr marL="342900" indent="-342900" algn="just">
              <a:lnSpc>
                <a:spcPct val="125000"/>
              </a:lnSpc>
              <a:spcBef>
                <a:spcPct val="20000"/>
              </a:spcBef>
              <a:buFont typeface="Arial" pitchFamily="34" charset="0"/>
              <a:buChar char="•"/>
              <a:defRPr/>
            </a:pPr>
            <a:r>
              <a:rPr lang="en-GB" sz="2000" b="1" dirty="0"/>
              <a:t>Advertising Revenue - </a:t>
            </a:r>
            <a:r>
              <a:rPr lang="en-GB" sz="2000" dirty="0"/>
              <a:t>Digital advertisement is continuously increasing as a proportion of total advertisement revenue. </a:t>
            </a:r>
            <a:r>
              <a:rPr lang="en-GB" sz="1600" dirty="0"/>
              <a:t>(Pew Research </a:t>
            </a:r>
            <a:r>
              <a:rPr lang="en-GB" sz="1600" dirty="0" err="1"/>
              <a:t>Center</a:t>
            </a:r>
            <a:r>
              <a:rPr lang="en-GB" sz="1600" dirty="0"/>
              <a:t>, 2018)</a:t>
            </a:r>
          </a:p>
          <a:p>
            <a:pPr marL="342900" indent="-342900" algn="just">
              <a:lnSpc>
                <a:spcPct val="125000"/>
              </a:lnSpc>
              <a:spcBef>
                <a:spcPct val="20000"/>
              </a:spcBef>
              <a:buFont typeface="Arial" pitchFamily="34" charset="0"/>
              <a:buChar char="•"/>
              <a:defRPr/>
            </a:pPr>
            <a:endParaRPr lang="en-GB" sz="2000" dirty="0"/>
          </a:p>
          <a:p>
            <a:pPr marL="342900" indent="-342900" algn="just">
              <a:spcBef>
                <a:spcPct val="20000"/>
              </a:spcBef>
              <a:defRPr/>
            </a:pPr>
            <a:endParaRPr lang="en-US" sz="2400" b="1" dirty="0"/>
          </a:p>
        </p:txBody>
      </p:sp>
      <p:pic>
        <p:nvPicPr>
          <p:cNvPr id="3" name="Audio 2">
            <a:hlinkClick r:id="" action="ppaction://media"/>
            <a:extLst>
              <a:ext uri="{FF2B5EF4-FFF2-40B4-BE49-F238E27FC236}">
                <a16:creationId xmlns:a16="http://schemas.microsoft.com/office/drawing/2014/main" id="{72A51AD3-4634-4B84-8126-D9C2A5A26DC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3965"/>
    </mc:Choice>
    <mc:Fallback>
      <p:transition spd="slow" advTm="23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295400" y="2038350"/>
            <a:ext cx="7467600" cy="2057400"/>
          </a:xfrm>
          <a:prstGeom prst="rect">
            <a:avLst/>
          </a:prstGeom>
        </p:spPr>
        <p:txBody>
          <a:bodyPr/>
          <a:lstStyle/>
          <a:p>
            <a:pPr marL="342900" indent="-342900" algn="just">
              <a:lnSpc>
                <a:spcPct val="125000"/>
              </a:lnSpc>
              <a:spcBef>
                <a:spcPct val="20000"/>
              </a:spcBef>
              <a:buFont typeface="Arial" pitchFamily="34" charset="0"/>
              <a:buChar char="•"/>
              <a:defRPr/>
            </a:pPr>
            <a:r>
              <a:rPr lang="en-US" sz="2000" dirty="0"/>
              <a:t>BBC online news services are making possible to watch free news via the BBC </a:t>
            </a:r>
            <a:r>
              <a:rPr lang="en-US" sz="2000" dirty="0" err="1"/>
              <a:t>iPlayer</a:t>
            </a:r>
            <a:r>
              <a:rPr lang="en-US" sz="2000" dirty="0"/>
              <a:t> website on digital devices. </a:t>
            </a:r>
            <a:r>
              <a:rPr lang="en-US" sz="1600" dirty="0"/>
              <a:t>(H2G2, 2012)</a:t>
            </a:r>
            <a:endParaRPr lang="en-US" sz="2000" dirty="0"/>
          </a:p>
          <a:p>
            <a:pPr marL="342900" indent="-342900" algn="just">
              <a:lnSpc>
                <a:spcPct val="125000"/>
              </a:lnSpc>
              <a:spcBef>
                <a:spcPct val="20000"/>
              </a:spcBef>
              <a:buFont typeface="Arial" pitchFamily="34" charset="0"/>
              <a:buChar char="•"/>
              <a:defRPr/>
            </a:pPr>
            <a:r>
              <a:rPr lang="en-GB" sz="2000" dirty="0"/>
              <a:t>The BBC news has placed advertisements on its website for users outside the UK to fund BBC online services</a:t>
            </a:r>
            <a:r>
              <a:rPr lang="en-GB" sz="1600" dirty="0"/>
              <a:t>. (BBC, 2019a)</a:t>
            </a:r>
            <a:endParaRPr lang="en-GB" sz="2000" dirty="0"/>
          </a:p>
          <a:p>
            <a:pPr marL="342900" indent="-342900" algn="just">
              <a:lnSpc>
                <a:spcPct val="125000"/>
              </a:lnSpc>
              <a:spcBef>
                <a:spcPct val="20000"/>
              </a:spcBef>
              <a:buFont typeface="Arial" pitchFamily="34" charset="0"/>
              <a:buChar char="•"/>
              <a:defRPr/>
            </a:pPr>
            <a:r>
              <a:rPr lang="en-GB" sz="2000" dirty="0"/>
              <a:t>New candidates for new 1,300 jobs </a:t>
            </a:r>
            <a:r>
              <a:rPr lang="en-GB" sz="1600" dirty="0"/>
              <a:t>(BBC, 2016)</a:t>
            </a:r>
            <a:r>
              <a:rPr lang="en-US" sz="1600" dirty="0"/>
              <a:t> </a:t>
            </a:r>
            <a:endParaRPr lang="en-US" sz="2000" dirty="0"/>
          </a:p>
          <a:p>
            <a:pPr marL="342900" indent="-342900" algn="just">
              <a:lnSpc>
                <a:spcPct val="125000"/>
              </a:lnSpc>
              <a:spcBef>
                <a:spcPct val="20000"/>
              </a:spcBef>
              <a:buFont typeface="Arial" pitchFamily="34" charset="0"/>
              <a:buChar char="•"/>
              <a:defRPr/>
            </a:pPr>
            <a:endParaRPr lang="en-GB" sz="2000" dirty="0"/>
          </a:p>
        </p:txBody>
      </p:sp>
      <p:sp>
        <p:nvSpPr>
          <p:cNvPr id="3" name="Title 1"/>
          <p:cNvSpPr txBox="1">
            <a:spLocks/>
          </p:cNvSpPr>
          <p:nvPr/>
        </p:nvSpPr>
        <p:spPr>
          <a:xfrm>
            <a:off x="1447800" y="666750"/>
            <a:ext cx="7010400" cy="838200"/>
          </a:xfrm>
          <a:prstGeom prst="rect">
            <a:avLst/>
          </a:prstGeom>
        </p:spPr>
        <p:txBody>
          <a:bodyPr>
            <a:noAutofit/>
          </a:bodyPr>
          <a:lstStyle/>
          <a:p>
            <a:pPr>
              <a:spcBef>
                <a:spcPct val="0"/>
              </a:spcBef>
            </a:pPr>
            <a:r>
              <a:rPr lang="en-GB" altLang="ko-KR" sz="36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cs typeface="Aharoni" pitchFamily="2" charset="-79"/>
                <a:sym typeface="+mn-ea"/>
              </a:rPr>
              <a:t>Affects of  Economic Factors on The BBC News</a:t>
            </a:r>
          </a:p>
          <a:p>
            <a:pPr>
              <a:spcBef>
                <a:spcPct val="0"/>
              </a:spcBef>
            </a:pPr>
            <a:endParaRPr kumimoji="0" lang="en-GB" altLang="ko-KR" sz="4000" b="0" i="0" u="none" strike="noStrike" kern="1200" cap="none" spc="0" normalizeH="0" baseline="0" noProof="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endParaRPr>
          </a:p>
        </p:txBody>
      </p:sp>
      <p:pic>
        <p:nvPicPr>
          <p:cNvPr id="4" name="Audio 3">
            <a:hlinkClick r:id="" action="ppaction://media"/>
            <a:extLst>
              <a:ext uri="{FF2B5EF4-FFF2-40B4-BE49-F238E27FC236}">
                <a16:creationId xmlns:a16="http://schemas.microsoft.com/office/drawing/2014/main" id="{C364A54C-6DAA-4DE4-B876-6D65F0F6299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2169"/>
    </mc:Choice>
    <mc:Fallback>
      <p:transition spd="slow" advTm="32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304800" y="1047750"/>
            <a:ext cx="8610600" cy="3429000"/>
          </a:xfrm>
          <a:prstGeom prst="rect">
            <a:avLst/>
          </a:prstGeom>
        </p:spPr>
        <p:txBody>
          <a:bodyPr/>
          <a:lstStyle/>
          <a:p>
            <a:pPr marL="342900" lvl="0" indent="-342900" algn="just">
              <a:lnSpc>
                <a:spcPct val="125000"/>
              </a:lnSpc>
              <a:spcBef>
                <a:spcPct val="20000"/>
              </a:spcBef>
              <a:defRPr/>
            </a:pPr>
            <a:r>
              <a:rPr kumimoji="0" lang="en-GB" sz="3200" b="1" i="0" u="none" strike="noStrike" kern="1200" cap="none" spc="0" normalizeH="0" baseline="0" noProof="0" dirty="0">
                <a:ln>
                  <a:noFill/>
                </a:ln>
                <a:solidFill>
                  <a:schemeClr val="tx1"/>
                </a:solidFill>
                <a:effectLst/>
                <a:uLnTx/>
                <a:uFillTx/>
                <a:latin typeface="+mn-lt"/>
                <a:ea typeface="+mn-ea"/>
                <a:cs typeface="+mn-cs"/>
              </a:rPr>
              <a:t>    </a:t>
            </a:r>
            <a:r>
              <a:rPr kumimoji="0" lang="en-GB" sz="2800" b="1" i="0" u="none" strike="noStrike" kern="1200" cap="none" spc="0" normalizeH="0" baseline="0" noProof="0" dirty="0">
                <a:ln>
                  <a:noFill/>
                </a:ln>
                <a:solidFill>
                  <a:schemeClr val="tx1"/>
                </a:solidFill>
                <a:effectLst/>
                <a:uLnTx/>
                <a:uFillTx/>
                <a:latin typeface="+mn-lt"/>
                <a:ea typeface="+mn-ea"/>
                <a:cs typeface="+mn-cs"/>
              </a:rPr>
              <a:t>Social </a:t>
            </a:r>
            <a:r>
              <a:rPr lang="en-GB" sz="2800" b="1" dirty="0"/>
              <a:t>Factors</a:t>
            </a:r>
            <a:r>
              <a:rPr kumimoji="0" lang="en-GB" sz="2800" b="1" i="0" u="none" strike="noStrike" kern="1200" cap="none" spc="0" normalizeH="0" baseline="0" noProof="0" dirty="0">
                <a:ln>
                  <a:noFill/>
                </a:ln>
                <a:solidFill>
                  <a:schemeClr val="tx1"/>
                </a:solidFill>
                <a:effectLst/>
                <a:uLnTx/>
                <a:uFillTx/>
                <a:latin typeface="+mn-lt"/>
                <a:ea typeface="+mn-ea"/>
                <a:cs typeface="+mn-cs"/>
              </a:rPr>
              <a:t>: </a:t>
            </a:r>
          </a:p>
          <a:p>
            <a:pPr marL="342900" indent="-342900" algn="just">
              <a:lnSpc>
                <a:spcPct val="125000"/>
              </a:lnSpc>
              <a:spcBef>
                <a:spcPct val="20000"/>
              </a:spcBef>
              <a:buFont typeface="Arial" pitchFamily="34" charset="0"/>
              <a:buChar char="•"/>
              <a:defRPr/>
            </a:pPr>
            <a:r>
              <a:rPr lang="en-GB" sz="2000" b="1" dirty="0"/>
              <a:t>Audience need &amp; culture - </a:t>
            </a:r>
            <a:r>
              <a:rPr lang="en-GB" sz="2000" dirty="0"/>
              <a:t>Audience needs and culture change is crucially important to digital transformation.</a:t>
            </a:r>
          </a:p>
          <a:p>
            <a:pPr marL="342900" indent="-342900" algn="just">
              <a:lnSpc>
                <a:spcPct val="125000"/>
              </a:lnSpc>
              <a:spcBef>
                <a:spcPct val="20000"/>
              </a:spcBef>
              <a:buFont typeface="Arial" pitchFamily="34" charset="0"/>
              <a:buChar char="•"/>
              <a:defRPr/>
            </a:pPr>
            <a:r>
              <a:rPr lang="en-GB" sz="2000" b="1" dirty="0"/>
              <a:t>Social Responsibilities -</a:t>
            </a:r>
            <a:r>
              <a:rPr lang="en-GB" sz="2000" dirty="0"/>
              <a:t> </a:t>
            </a:r>
            <a:r>
              <a:rPr lang="en-US" sz="2000" dirty="0"/>
              <a:t>Digital Media is increasing awareness &amp; information in society.</a:t>
            </a:r>
            <a:endParaRPr lang="en-GB" sz="2000" dirty="0"/>
          </a:p>
          <a:p>
            <a:pPr marL="342900" lvl="0" indent="-342900" algn="just">
              <a:lnSpc>
                <a:spcPct val="125000"/>
              </a:lnSpc>
              <a:spcBef>
                <a:spcPct val="20000"/>
              </a:spcBef>
              <a:buFont typeface="Arial" pitchFamily="34" charset="0"/>
              <a:buChar char="•"/>
              <a:defRPr/>
            </a:pPr>
            <a:r>
              <a:rPr lang="en-GB" sz="2000" b="1" dirty="0"/>
              <a:t>Cultural Diversity - </a:t>
            </a:r>
            <a:r>
              <a:rPr lang="en-US" sz="2000" dirty="0"/>
              <a:t>Digitalization</a:t>
            </a:r>
            <a:r>
              <a:rPr kumimoji="0" lang="en-GB" sz="2000" b="0" i="0" u="none" strike="noStrike" kern="1200" cap="none" spc="0" normalizeH="0" baseline="0" noProof="0" dirty="0">
                <a:ln>
                  <a:noFill/>
                </a:ln>
                <a:solidFill>
                  <a:schemeClr val="tx1"/>
                </a:solidFill>
                <a:effectLst/>
                <a:uLnTx/>
                <a:uFillTx/>
                <a:latin typeface="+mn-lt"/>
                <a:ea typeface="+mn-ea"/>
                <a:cs typeface="+mn-cs"/>
              </a:rPr>
              <a:t> makes it possible to target</a:t>
            </a:r>
            <a:r>
              <a:rPr kumimoji="0" lang="en-GB" sz="2000" b="0" i="0" u="none" strike="noStrike" kern="1200" cap="none" spc="0" normalizeH="0" noProof="0" dirty="0">
                <a:ln>
                  <a:noFill/>
                </a:ln>
                <a:solidFill>
                  <a:schemeClr val="tx1"/>
                </a:solidFill>
                <a:effectLst/>
                <a:uLnTx/>
                <a:uFillTx/>
                <a:latin typeface="+mn-lt"/>
                <a:ea typeface="+mn-ea"/>
                <a:cs typeface="+mn-cs"/>
              </a:rPr>
              <a:t> different </a:t>
            </a:r>
            <a:r>
              <a:rPr lang="en-US" sz="2000" dirty="0"/>
              <a:t>societies.</a:t>
            </a:r>
            <a:endParaRPr lang="en-GB" sz="2000" dirty="0"/>
          </a:p>
          <a:p>
            <a:pPr marL="342900" lvl="0" indent="-342900" algn="just">
              <a:lnSpc>
                <a:spcPct val="125000"/>
              </a:lnSpc>
              <a:spcBef>
                <a:spcPct val="20000"/>
              </a:spcBef>
              <a:defRPr/>
            </a:pPr>
            <a:r>
              <a:rPr lang="en-GB" sz="2000" dirty="0"/>
              <a:t>                                                          </a:t>
            </a:r>
            <a:r>
              <a:rPr lang="en-GB" sz="2400" dirty="0"/>
              <a:t>                            </a:t>
            </a: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Rectangle 2"/>
          <p:cNvSpPr/>
          <p:nvPr/>
        </p:nvSpPr>
        <p:spPr>
          <a:xfrm>
            <a:off x="6248400" y="4171950"/>
            <a:ext cx="2475358" cy="369332"/>
          </a:xfrm>
          <a:prstGeom prst="rect">
            <a:avLst/>
          </a:prstGeom>
        </p:spPr>
        <p:txBody>
          <a:bodyPr wrap="none">
            <a:spAutoFit/>
          </a:bodyPr>
          <a:lstStyle/>
          <a:p>
            <a:r>
              <a:rPr lang="en-GB" dirty="0"/>
              <a:t>(Das and </a:t>
            </a:r>
            <a:r>
              <a:rPr lang="en-GB" dirty="0" err="1"/>
              <a:t>Subudhi</a:t>
            </a:r>
            <a:r>
              <a:rPr lang="en-GB" dirty="0"/>
              <a:t>, 2016)</a:t>
            </a:r>
          </a:p>
        </p:txBody>
      </p:sp>
      <p:pic>
        <p:nvPicPr>
          <p:cNvPr id="6" name="Audio 5">
            <a:hlinkClick r:id="" action="ppaction://media"/>
            <a:extLst>
              <a:ext uri="{FF2B5EF4-FFF2-40B4-BE49-F238E27FC236}">
                <a16:creationId xmlns:a16="http://schemas.microsoft.com/office/drawing/2014/main" id="{B5C90697-4DBE-4B99-9B86-881B0E523C9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2602"/>
    </mc:Choice>
    <mc:Fallback>
      <p:transition spd="slow" advTm="226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txBox="1">
            <a:spLocks/>
          </p:cNvSpPr>
          <p:nvPr/>
        </p:nvSpPr>
        <p:spPr>
          <a:xfrm>
            <a:off x="1447800" y="361950"/>
            <a:ext cx="7010400" cy="838200"/>
          </a:xfrm>
          <a:prstGeom prst="rect">
            <a:avLst/>
          </a:prstGeom>
        </p:spPr>
        <p:txBody>
          <a:bodyPr>
            <a:noAutofit/>
          </a:bodyPr>
          <a:lstStyle/>
          <a:p>
            <a:pPr>
              <a:spcBef>
                <a:spcPct val="0"/>
              </a:spcBef>
            </a:pPr>
            <a:r>
              <a:rPr lang="en-GB" altLang="ko-KR" sz="36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cs typeface="Aharoni" pitchFamily="2" charset="-79"/>
                <a:sym typeface="+mn-ea"/>
              </a:rPr>
              <a:t>Affects of Social Factors on </a:t>
            </a:r>
          </a:p>
          <a:p>
            <a:pPr>
              <a:spcBef>
                <a:spcPct val="0"/>
              </a:spcBef>
            </a:pPr>
            <a:r>
              <a:rPr lang="en-GB" altLang="ko-KR" sz="36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cs typeface="Aharoni" pitchFamily="2" charset="-79"/>
                <a:sym typeface="+mn-ea"/>
              </a:rPr>
              <a:t>The BBC News</a:t>
            </a:r>
          </a:p>
          <a:p>
            <a:pPr>
              <a:spcBef>
                <a:spcPct val="0"/>
              </a:spcBef>
            </a:pPr>
            <a:endParaRPr kumimoji="0" lang="en-GB" altLang="ko-KR" sz="4000" b="0" i="0" u="none" strike="noStrike" kern="1200" cap="none" spc="0" normalizeH="0" baseline="0" noProof="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endParaRPr>
          </a:p>
        </p:txBody>
      </p:sp>
      <p:pic>
        <p:nvPicPr>
          <p:cNvPr id="1026" name="Picture 2"/>
          <p:cNvPicPr>
            <a:picLocks noChangeAspect="1" noChangeArrowheads="1"/>
          </p:cNvPicPr>
          <p:nvPr/>
        </p:nvPicPr>
        <p:blipFill>
          <a:blip r:embed="rId4"/>
          <a:srcRect r="6122"/>
          <a:stretch>
            <a:fillRect/>
          </a:stretch>
        </p:blipFill>
        <p:spPr bwMode="auto">
          <a:xfrm>
            <a:off x="1219200" y="1733550"/>
            <a:ext cx="3733800" cy="2667000"/>
          </a:xfrm>
          <a:prstGeom prst="rect">
            <a:avLst/>
          </a:prstGeom>
          <a:noFill/>
          <a:ln w="9525">
            <a:noFill/>
            <a:miter lim="800000"/>
            <a:headEnd/>
            <a:tailEnd/>
          </a:ln>
          <a:effectLst/>
        </p:spPr>
      </p:pic>
      <p:pic>
        <p:nvPicPr>
          <p:cNvPr id="1027" name="Picture 3"/>
          <p:cNvPicPr>
            <a:picLocks noChangeAspect="1" noChangeArrowheads="1"/>
          </p:cNvPicPr>
          <p:nvPr/>
        </p:nvPicPr>
        <p:blipFill>
          <a:blip r:embed="rId5"/>
          <a:srcRect/>
          <a:stretch>
            <a:fillRect/>
          </a:stretch>
        </p:blipFill>
        <p:spPr bwMode="auto">
          <a:xfrm>
            <a:off x="5105400" y="1657350"/>
            <a:ext cx="3733800" cy="2743200"/>
          </a:xfrm>
          <a:prstGeom prst="rect">
            <a:avLst/>
          </a:prstGeom>
          <a:noFill/>
          <a:ln w="9525">
            <a:noFill/>
            <a:miter lim="800000"/>
            <a:headEnd/>
            <a:tailEnd/>
          </a:ln>
          <a:effectLst/>
        </p:spPr>
      </p:pic>
      <p:pic>
        <p:nvPicPr>
          <p:cNvPr id="4" name="Audio 3">
            <a:hlinkClick r:id="" action="ppaction://media"/>
            <a:extLst>
              <a:ext uri="{FF2B5EF4-FFF2-40B4-BE49-F238E27FC236}">
                <a16:creationId xmlns:a16="http://schemas.microsoft.com/office/drawing/2014/main" id="{5D27834C-98BE-4922-B6B1-891EA4A73B0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678"/>
    </mc:Choice>
    <mc:Fallback>
      <p:transition spd="slow" advTm="196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381000" y="895350"/>
            <a:ext cx="8246070" cy="3581400"/>
          </a:xfrm>
          <a:prstGeom prst="rect">
            <a:avLst/>
          </a:prstGeom>
        </p:spPr>
        <p:txBody>
          <a:bodyPr/>
          <a:lstStyle/>
          <a:p>
            <a:pPr marL="342900" lvl="0" indent="-342900" algn="just">
              <a:lnSpc>
                <a:spcPct val="125000"/>
              </a:lnSpc>
              <a:spcBef>
                <a:spcPct val="20000"/>
              </a:spcBef>
              <a:defRPr/>
            </a:pPr>
            <a:r>
              <a:rPr lang="en-US" sz="2400" dirty="0"/>
              <a:t>     Digital Disruption has changed the business environment of the news industry. </a:t>
            </a:r>
            <a:r>
              <a:rPr lang="en-US" sz="1600" dirty="0"/>
              <a:t>(</a:t>
            </a:r>
            <a:r>
              <a:rPr lang="en-US" sz="1600" dirty="0" err="1"/>
              <a:t>Karimi</a:t>
            </a:r>
            <a:r>
              <a:rPr lang="en-US" sz="1600" dirty="0"/>
              <a:t> and Walter, 2015)</a:t>
            </a:r>
            <a:r>
              <a:rPr kumimoji="0" lang="en-GB" sz="1600" b="1" i="0" u="none" strike="noStrike" kern="1200" cap="none" spc="0" normalizeH="0" baseline="0" noProof="0" dirty="0">
                <a:ln>
                  <a:noFill/>
                </a:ln>
                <a:solidFill>
                  <a:schemeClr val="tx1"/>
                </a:solidFill>
                <a:effectLst/>
                <a:uLnTx/>
                <a:uFillTx/>
                <a:latin typeface="+mn-lt"/>
                <a:ea typeface="+mn-ea"/>
                <a:cs typeface="+mn-cs"/>
              </a:rPr>
              <a:t>    </a:t>
            </a:r>
          </a:p>
          <a:p>
            <a:pPr marL="342900" lvl="0" indent="-342900" algn="just">
              <a:lnSpc>
                <a:spcPct val="150000"/>
              </a:lnSpc>
              <a:spcBef>
                <a:spcPct val="20000"/>
              </a:spcBef>
              <a:defRPr/>
            </a:pPr>
            <a:r>
              <a:rPr kumimoji="0" lang="en-GB" sz="2400" b="1" i="0" u="none" strike="noStrike" kern="1200" cap="none" spc="0" normalizeH="0" baseline="0" noProof="0" dirty="0">
                <a:ln>
                  <a:noFill/>
                </a:ln>
                <a:solidFill>
                  <a:schemeClr val="tx1"/>
                </a:solidFill>
                <a:effectLst/>
                <a:uLnTx/>
                <a:uFillTx/>
                <a:latin typeface="+mn-lt"/>
                <a:ea typeface="+mn-ea"/>
                <a:cs typeface="+mn-cs"/>
              </a:rPr>
              <a:t>     Technological</a:t>
            </a:r>
            <a:r>
              <a:rPr lang="en-GB" sz="2400" b="1" dirty="0"/>
              <a:t> Factors</a:t>
            </a:r>
            <a:r>
              <a:rPr kumimoji="0" lang="en-GB" sz="2400" b="1" i="0" u="none" strike="noStrike" kern="1200" cap="none" spc="0" normalizeH="0" baseline="0" noProof="0" dirty="0">
                <a:ln>
                  <a:noFill/>
                </a:ln>
                <a:solidFill>
                  <a:schemeClr val="tx1"/>
                </a:solidFill>
                <a:effectLst/>
                <a:uLnTx/>
                <a:uFillTx/>
                <a:latin typeface="+mn-lt"/>
                <a:ea typeface="+mn-ea"/>
                <a:cs typeface="+mn-cs"/>
              </a:rPr>
              <a:t>: </a:t>
            </a:r>
            <a:endParaRPr lang="en-GB" sz="2400" b="1" dirty="0"/>
          </a:p>
          <a:p>
            <a:pPr marL="342900" indent="-342900" algn="just">
              <a:lnSpc>
                <a:spcPct val="125000"/>
              </a:lnSpc>
              <a:spcBef>
                <a:spcPct val="20000"/>
              </a:spcBef>
              <a:buFont typeface="Arial" pitchFamily="34" charset="0"/>
              <a:buChar char="•"/>
              <a:defRPr/>
            </a:pPr>
            <a:r>
              <a:rPr lang="en-GB" sz="2000" b="1" dirty="0"/>
              <a:t>Technological revolution </a:t>
            </a:r>
            <a:r>
              <a:rPr lang="en-GB" sz="2000" dirty="0"/>
              <a:t>- Disruptive technological environment in media industry</a:t>
            </a:r>
            <a:r>
              <a:rPr lang="en-GB" sz="1400" dirty="0"/>
              <a:t>. </a:t>
            </a:r>
            <a:r>
              <a:rPr lang="en-GB" sz="1600" dirty="0"/>
              <a:t>(</a:t>
            </a:r>
            <a:r>
              <a:rPr lang="en-GB" sz="1600" dirty="0" err="1"/>
              <a:t>Osmundsen</a:t>
            </a:r>
            <a:r>
              <a:rPr lang="en-GB" sz="1600" dirty="0"/>
              <a:t> and </a:t>
            </a:r>
            <a:r>
              <a:rPr lang="en-GB" sz="1600" dirty="0" err="1"/>
              <a:t>Iden</a:t>
            </a:r>
            <a:r>
              <a:rPr lang="en-GB" sz="1600" dirty="0"/>
              <a:t>, 2018)</a:t>
            </a:r>
            <a:endParaRPr lang="en-GB" sz="2000" b="1" dirty="0"/>
          </a:p>
          <a:p>
            <a:pPr marL="342900" indent="-342900" algn="just">
              <a:lnSpc>
                <a:spcPct val="125000"/>
              </a:lnSpc>
              <a:spcBef>
                <a:spcPct val="20000"/>
              </a:spcBef>
              <a:buFont typeface="Arial" pitchFamily="34" charset="0"/>
              <a:buChar char="•"/>
              <a:defRPr/>
            </a:pPr>
            <a:r>
              <a:rPr lang="en-GB" sz="2000" b="1" dirty="0"/>
              <a:t>Internet Growth - </a:t>
            </a:r>
            <a:r>
              <a:rPr lang="en-GB" sz="2000" dirty="0"/>
              <a:t>95% of the UK population have access to internet. </a:t>
            </a:r>
          </a:p>
          <a:p>
            <a:pPr marL="342900" indent="-342900" algn="just">
              <a:lnSpc>
                <a:spcPct val="125000"/>
              </a:lnSpc>
              <a:spcBef>
                <a:spcPct val="20000"/>
              </a:spcBef>
              <a:buFont typeface="Arial" pitchFamily="34" charset="0"/>
              <a:buChar char="•"/>
              <a:defRPr/>
            </a:pPr>
            <a:r>
              <a:rPr kumimoji="0" lang="en-US" sz="2000" b="1" i="0" u="none" strike="noStrike" kern="1200" cap="none" spc="0" normalizeH="0" baseline="0" noProof="0" dirty="0">
                <a:ln>
                  <a:noFill/>
                </a:ln>
                <a:solidFill>
                  <a:schemeClr val="tx1"/>
                </a:solidFill>
                <a:effectLst/>
                <a:uLnTx/>
                <a:uFillTx/>
                <a:latin typeface="+mn-lt"/>
                <a:ea typeface="+mn-ea"/>
                <a:cs typeface="+mn-cs"/>
              </a:rPr>
              <a:t>Digital Devices</a:t>
            </a:r>
            <a:r>
              <a:rPr kumimoji="0" lang="en-US" sz="2000" b="1" i="0" u="none" strike="noStrike" kern="1200" cap="none" spc="0" normalizeH="0" noProof="0" dirty="0">
                <a:ln>
                  <a:noFill/>
                </a:ln>
                <a:solidFill>
                  <a:schemeClr val="tx1"/>
                </a:solidFill>
                <a:effectLst/>
                <a:uLnTx/>
                <a:uFillTx/>
                <a:latin typeface="+mn-lt"/>
                <a:ea typeface="+mn-ea"/>
                <a:cs typeface="+mn-cs"/>
              </a:rPr>
              <a:t> -</a:t>
            </a:r>
            <a:r>
              <a:rPr kumimoji="0" lang="en-US" sz="2000" b="1" i="0" u="none" strike="noStrike" kern="1200" cap="none" spc="0" normalizeH="0" baseline="0" noProof="0" dirty="0">
                <a:ln>
                  <a:noFill/>
                </a:ln>
                <a:solidFill>
                  <a:schemeClr val="tx1"/>
                </a:solidFill>
                <a:effectLst/>
                <a:uLnTx/>
                <a:uFillTx/>
                <a:latin typeface="+mn-lt"/>
                <a:ea typeface="+mn-ea"/>
                <a:cs typeface="+mn-cs"/>
              </a:rPr>
              <a:t> </a:t>
            </a:r>
            <a:r>
              <a:rPr lang="en-GB" sz="2000" dirty="0"/>
              <a:t>Access to smart phone 77%, computer 74% and tablet 53%. </a:t>
            </a:r>
            <a:r>
              <a:rPr lang="en-GB" sz="1600" dirty="0"/>
              <a:t>(We Are Social, 2019)</a:t>
            </a:r>
            <a:endParaRPr lang="en-GB" sz="2400" dirty="0"/>
          </a:p>
          <a:p>
            <a:pPr marL="342900" indent="-342900" algn="just">
              <a:lnSpc>
                <a:spcPct val="125000"/>
              </a:lnSpc>
              <a:spcBef>
                <a:spcPct val="20000"/>
              </a:spcBef>
              <a:buFont typeface="Arial" pitchFamily="34" charset="0"/>
              <a:buChar char="•"/>
              <a:defRPr/>
            </a:pPr>
            <a:endParaRPr lang="en-GB" sz="2400" dirty="0"/>
          </a:p>
        </p:txBody>
      </p:sp>
      <p:pic>
        <p:nvPicPr>
          <p:cNvPr id="5" name="Audio 4">
            <a:hlinkClick r:id="" action="ppaction://media"/>
            <a:extLst>
              <a:ext uri="{FF2B5EF4-FFF2-40B4-BE49-F238E27FC236}">
                <a16:creationId xmlns:a16="http://schemas.microsoft.com/office/drawing/2014/main" id="{1B548ADE-7337-4CB5-986E-229C5395710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2614"/>
    </mc:Choice>
    <mc:Fallback>
      <p:transition spd="slow" advTm="326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143000" y="1881686"/>
            <a:ext cx="7848600" cy="3128464"/>
          </a:xfrm>
          <a:prstGeom prst="rect">
            <a:avLst/>
          </a:prstGeom>
        </p:spPr>
        <p:txBody>
          <a:bodyPr/>
          <a:lstStyle/>
          <a:p>
            <a:pPr marL="342900" indent="-342900" algn="just">
              <a:lnSpc>
                <a:spcPct val="125000"/>
              </a:lnSpc>
              <a:spcBef>
                <a:spcPts val="600"/>
              </a:spcBef>
              <a:buFont typeface="Arial" pitchFamily="34" charset="0"/>
              <a:buChar char="•"/>
              <a:defRPr/>
            </a:pPr>
            <a:r>
              <a:rPr lang="en-GB" sz="2000" dirty="0"/>
              <a:t>Digital Media Initiative (DMI </a:t>
            </a:r>
            <a:r>
              <a:rPr lang="en-US" sz="2000" dirty="0"/>
              <a:t>“Siemens” was appointed to develop in 2008. </a:t>
            </a:r>
            <a:r>
              <a:rPr lang="en-GB" sz="1600" dirty="0"/>
              <a:t>(BBC, 2014)</a:t>
            </a:r>
            <a:endParaRPr lang="en-GB" sz="2000" dirty="0"/>
          </a:p>
          <a:p>
            <a:pPr marL="342900" indent="-342900" algn="just">
              <a:lnSpc>
                <a:spcPct val="125000"/>
              </a:lnSpc>
              <a:spcBef>
                <a:spcPts val="600"/>
              </a:spcBef>
              <a:buFont typeface="Arial" pitchFamily="34" charset="0"/>
              <a:buChar char="•"/>
              <a:defRPr/>
            </a:pPr>
            <a:r>
              <a:rPr lang="en-US" sz="2000" dirty="0"/>
              <a:t>In-House Digital Service In 2014, Other Digital Projects in 2015; (</a:t>
            </a:r>
            <a:r>
              <a:rPr lang="en-US" sz="2000" dirty="0" err="1"/>
              <a:t>e.g</a:t>
            </a:r>
            <a:r>
              <a:rPr lang="en-US" sz="2000" dirty="0"/>
              <a:t> </a:t>
            </a:r>
            <a:r>
              <a:rPr lang="en-GB" sz="2000" dirty="0"/>
              <a:t>End-to-End Digital, </a:t>
            </a:r>
            <a:r>
              <a:rPr lang="en-GB" sz="2000" dirty="0" err="1"/>
              <a:t>MyBBC</a:t>
            </a:r>
            <a:r>
              <a:rPr lang="en-GB" sz="2000" dirty="0"/>
              <a:t>, Aurora etc.) </a:t>
            </a:r>
            <a:r>
              <a:rPr lang="en-GB" sz="1600" dirty="0"/>
              <a:t>(BBC Trust, 2016)</a:t>
            </a:r>
            <a:endParaRPr lang="en-GB" sz="2000" dirty="0"/>
          </a:p>
          <a:p>
            <a:pPr marL="342900" indent="-342900" algn="just">
              <a:lnSpc>
                <a:spcPct val="125000"/>
              </a:lnSpc>
              <a:spcBef>
                <a:spcPts val="600"/>
              </a:spcBef>
              <a:buFont typeface="Arial" pitchFamily="34" charset="0"/>
              <a:buChar char="•"/>
              <a:defRPr/>
            </a:pPr>
            <a:r>
              <a:rPr lang="en-US" sz="2000" dirty="0"/>
              <a:t>Future Media has responsibility of digital media services run by </a:t>
            </a:r>
            <a:r>
              <a:rPr lang="en-GB" sz="2000" dirty="0"/>
              <a:t>Online Technology Group (OTG). </a:t>
            </a:r>
            <a:r>
              <a:rPr lang="en-GB" sz="1600" dirty="0"/>
              <a:t>(BBC,2019b)</a:t>
            </a:r>
            <a:endParaRPr lang="en-GB" sz="2000" dirty="0"/>
          </a:p>
          <a:p>
            <a:pPr marL="342900" indent="-342900" algn="just">
              <a:spcBef>
                <a:spcPct val="20000"/>
              </a:spcBef>
              <a:buFont typeface="Arial" pitchFamily="34" charset="0"/>
              <a:buChar char="•"/>
              <a:defRPr/>
            </a:pPr>
            <a:endParaRPr lang="en-US" sz="2800" dirty="0"/>
          </a:p>
          <a:p>
            <a:pPr marL="342900" marR="0" lvl="0" indent="-342900" algn="l" defTabSz="914400" rtl="0" eaLnBrk="1" fontAlgn="auto" latinLnBrk="0" hangingPunct="1">
              <a:lnSpc>
                <a:spcPct val="100000"/>
              </a:lnSpc>
              <a:spcBef>
                <a:spcPct val="20000"/>
              </a:spcBef>
              <a:spcAft>
                <a:spcPts val="0"/>
              </a:spcAft>
              <a:buClrTx/>
              <a:buSzTx/>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sp>
        <p:nvSpPr>
          <p:cNvPr id="3" name="Title 1"/>
          <p:cNvSpPr txBox="1">
            <a:spLocks/>
          </p:cNvSpPr>
          <p:nvPr/>
        </p:nvSpPr>
        <p:spPr>
          <a:xfrm>
            <a:off x="1295400" y="514350"/>
            <a:ext cx="7620000" cy="838200"/>
          </a:xfrm>
          <a:prstGeom prst="rect">
            <a:avLst/>
          </a:prstGeom>
        </p:spPr>
        <p:txBody>
          <a:bodyPr>
            <a:noAutofit/>
          </a:bodyPr>
          <a:lstStyle/>
          <a:p>
            <a:pPr>
              <a:spcBef>
                <a:spcPct val="0"/>
              </a:spcBef>
            </a:pPr>
            <a:r>
              <a:rPr lang="en-GB" altLang="ko-KR" sz="36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cs typeface="Aharoni" pitchFamily="2" charset="-79"/>
                <a:sym typeface="+mn-ea"/>
              </a:rPr>
              <a:t>Affects of Technological Factors on The BBC News</a:t>
            </a:r>
          </a:p>
          <a:p>
            <a:pPr>
              <a:spcBef>
                <a:spcPct val="0"/>
              </a:spcBef>
            </a:pPr>
            <a:endParaRPr kumimoji="0" lang="en-GB" altLang="ko-KR" sz="4000" b="0" i="0" u="none" strike="noStrike" kern="1200" cap="none" spc="0" normalizeH="0" baseline="0" noProof="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j-ea"/>
              <a:cs typeface="Aharoni" pitchFamily="2" charset="-79"/>
              <a:sym typeface="+mn-ea"/>
            </a:endParaRPr>
          </a:p>
        </p:txBody>
      </p:sp>
      <p:pic>
        <p:nvPicPr>
          <p:cNvPr id="4" name="Audio 3">
            <a:hlinkClick r:id="" action="ppaction://media"/>
            <a:extLst>
              <a:ext uri="{FF2B5EF4-FFF2-40B4-BE49-F238E27FC236}">
                <a16:creationId xmlns:a16="http://schemas.microsoft.com/office/drawing/2014/main" id="{8382B39C-EBC4-46A8-9E01-D81A5DAF2EB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33814"/>
    </mc:Choice>
    <mc:Fallback>
      <p:transition spd="slow" advTm="338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371600" y="666750"/>
            <a:ext cx="6019800" cy="1143000"/>
          </a:xfrm>
          <a:prstGeom prst="rect">
            <a:avLst/>
          </a:prstGeom>
        </p:spPr>
        <p:txBody>
          <a:bodyPr/>
          <a:lstStyle/>
          <a:p>
            <a:r>
              <a:rPr lang="en-GB" altLang="ko-KR" sz="40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Micro/Immediate</a:t>
            </a:r>
          </a:p>
          <a:p>
            <a:r>
              <a:rPr lang="en-GB" altLang="ko-KR" sz="32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Environment</a:t>
            </a: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4" name="Rectangle 3"/>
          <p:cNvSpPr/>
          <p:nvPr/>
        </p:nvSpPr>
        <p:spPr>
          <a:xfrm>
            <a:off x="1371600" y="2038350"/>
            <a:ext cx="7467600" cy="1785104"/>
          </a:xfrm>
          <a:prstGeom prst="rect">
            <a:avLst/>
          </a:prstGeom>
        </p:spPr>
        <p:txBody>
          <a:bodyPr wrap="square">
            <a:spAutoFit/>
          </a:bodyPr>
          <a:lstStyle/>
          <a:p>
            <a:pPr algn="just"/>
            <a:r>
              <a:rPr lang="en-US" sz="2400" dirty="0"/>
              <a:t>Micro-environment factors are immediate surroundings forces that influence </a:t>
            </a:r>
            <a:r>
              <a:rPr lang="en-US" sz="2400" dirty="0" err="1"/>
              <a:t>organisation’s</a:t>
            </a:r>
            <a:r>
              <a:rPr lang="en-US" sz="2400" dirty="0"/>
              <a:t> operations and performance includes suppliers, competitors, </a:t>
            </a:r>
            <a:r>
              <a:rPr lang="en-US" sz="2400" dirty="0" err="1"/>
              <a:t>labour</a:t>
            </a:r>
            <a:r>
              <a:rPr lang="en-US" sz="2400" dirty="0"/>
              <a:t> markets, financial institutions, customers. </a:t>
            </a:r>
            <a:r>
              <a:rPr lang="en-GB" sz="1400" dirty="0"/>
              <a:t>(Worthington and Britton, 2006)</a:t>
            </a:r>
          </a:p>
        </p:txBody>
      </p:sp>
      <p:pic>
        <p:nvPicPr>
          <p:cNvPr id="3" name="Audio 2">
            <a:hlinkClick r:id="" action="ppaction://media"/>
            <a:extLst>
              <a:ext uri="{FF2B5EF4-FFF2-40B4-BE49-F238E27FC236}">
                <a16:creationId xmlns:a16="http://schemas.microsoft.com/office/drawing/2014/main" id="{8017E6F6-9A26-402E-AB5F-1C6A83B57A3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4746"/>
    </mc:Choice>
    <mc:Fallback>
      <p:transition spd="slow" advTm="14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762000" y="895350"/>
            <a:ext cx="6172200" cy="891995"/>
          </a:xfrm>
          <a:prstGeom prst="rect">
            <a:avLst/>
          </a:prstGeom>
        </p:spPr>
        <p:txBody>
          <a:bodyPr>
            <a:normAutofit/>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altLang="ko-KR" sz="4000" b="0" i="0" u="none" strike="noStrike" kern="1200" cap="none" spc="0" normalizeH="0" baseline="0" noProof="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n-ea"/>
                <a:cs typeface="Aharoni" pitchFamily="2" charset="-79"/>
                <a:sym typeface="+mn-ea"/>
              </a:rPr>
              <a:t>Customers</a:t>
            </a:r>
            <a:endParaRPr kumimoji="0" lang="en-GB" altLang="ko-KR" sz="4000" b="0" i="0" u="none" strike="noStrike" kern="1200" cap="none" spc="0" normalizeH="0" baseline="0" noProof="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n-ea"/>
              <a:cs typeface="Aharoni" pitchFamily="2" charset="-79"/>
              <a:sym typeface="+mn-ea"/>
            </a:endParaRPr>
          </a:p>
        </p:txBody>
      </p:sp>
      <p:sp>
        <p:nvSpPr>
          <p:cNvPr id="5" name="Content Placeholder 2"/>
          <p:cNvSpPr txBox="1">
            <a:spLocks/>
          </p:cNvSpPr>
          <p:nvPr/>
        </p:nvSpPr>
        <p:spPr>
          <a:xfrm>
            <a:off x="457200" y="1885950"/>
            <a:ext cx="8246070" cy="2286000"/>
          </a:xfrm>
          <a:prstGeom prst="rect">
            <a:avLst/>
          </a:prstGeom>
        </p:spPr>
        <p:txBody>
          <a:bodyPr/>
          <a:lstStyle/>
          <a:p>
            <a:pPr marL="342900" lvl="0" indent="-342900" algn="just">
              <a:lnSpc>
                <a:spcPct val="125000"/>
              </a:lnSpc>
              <a:spcBef>
                <a:spcPct val="20000"/>
              </a:spcBef>
            </a:pPr>
            <a:r>
              <a:rPr kumimoji="0" lang="en-GB" sz="2000" b="0" i="0" u="none" strike="noStrike" kern="1200" cap="none" spc="0" normalizeH="0" baseline="0" noProof="0" dirty="0">
                <a:ln>
                  <a:noFill/>
                </a:ln>
                <a:solidFill>
                  <a:schemeClr val="tx1"/>
                </a:solidFill>
                <a:effectLst/>
                <a:uLnTx/>
                <a:uFillTx/>
                <a:latin typeface="+mn-lt"/>
                <a:ea typeface="+mn-ea"/>
                <a:cs typeface="+mn-cs"/>
              </a:rPr>
              <a:t>     </a:t>
            </a:r>
            <a:r>
              <a:rPr lang="en-US" sz="2000" dirty="0"/>
              <a:t>BBC news is one of the leading digital broadcaster in the United Kingdom and in  Western Europe. Over 23.6 million households are receiving live TV broadcasts from BBC. Over 20.1 million people access online BBC news which count for 57% UK  internet users</a:t>
            </a:r>
            <a:r>
              <a:rPr lang="en-US" sz="2400" dirty="0"/>
              <a:t>.</a:t>
            </a:r>
            <a:r>
              <a:rPr kumimoji="0" lang="en-GB" sz="2400" b="0" i="0" u="none" strike="noStrike" kern="1200" cap="none" spc="0" normalizeH="0" baseline="0" noProof="0" dirty="0">
                <a:ln>
                  <a:noFill/>
                </a:ln>
                <a:solidFill>
                  <a:schemeClr val="tx1"/>
                </a:solidFill>
                <a:effectLst/>
                <a:uLnTx/>
                <a:uFillTx/>
                <a:latin typeface="+mn-lt"/>
                <a:ea typeface="+mn-ea"/>
                <a:cs typeface="+mn-cs"/>
              </a:rPr>
              <a:t> </a:t>
            </a:r>
            <a:r>
              <a:rPr lang="en-US" dirty="0"/>
              <a:t>(</a:t>
            </a:r>
            <a:r>
              <a:rPr lang="en-US" dirty="0" err="1"/>
              <a:t>BBCWatch</a:t>
            </a:r>
            <a:r>
              <a:rPr lang="en-US" dirty="0"/>
              <a:t>, 2019)</a:t>
            </a:r>
            <a:endParaRPr kumimoji="0" lang="en-GB" sz="24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pic>
        <p:nvPicPr>
          <p:cNvPr id="3" name="Audio 2">
            <a:hlinkClick r:id="" action="ppaction://media"/>
            <a:extLst>
              <a:ext uri="{FF2B5EF4-FFF2-40B4-BE49-F238E27FC236}">
                <a16:creationId xmlns:a16="http://schemas.microsoft.com/office/drawing/2014/main" id="{30690166-CEBA-486C-9354-9D204223AE0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0889"/>
    </mc:Choice>
    <mc:Fallback>
      <p:transition spd="slow" advTm="20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914400" y="895350"/>
            <a:ext cx="6172200" cy="891995"/>
          </a:xfrm>
          <a:prstGeom prst="rect">
            <a:avLst/>
          </a:prstGeom>
        </p:spPr>
        <p:txBody>
          <a:bodyPr>
            <a:normAutofit/>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US" altLang="ko-KR" sz="4000" b="0" i="0" u="none" strike="noStrike" kern="1200" cap="none" spc="0" normalizeH="0" baseline="0" noProof="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n-ea"/>
                <a:cs typeface="Aharoni" pitchFamily="2" charset="-79"/>
                <a:sym typeface="+mn-ea"/>
              </a:rPr>
              <a:t>Competitors</a:t>
            </a:r>
            <a:endParaRPr kumimoji="0" lang="en-GB" altLang="ko-KR" sz="4000" b="0" i="0" u="none" strike="noStrike" kern="1200" cap="none" spc="0" normalizeH="0" baseline="0" noProof="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n-ea"/>
              <a:cs typeface="Aharoni" pitchFamily="2" charset="-79"/>
              <a:sym typeface="+mn-ea"/>
            </a:endParaRPr>
          </a:p>
        </p:txBody>
      </p:sp>
      <p:pic>
        <p:nvPicPr>
          <p:cNvPr id="6" name="Picture 3"/>
          <p:cNvPicPr>
            <a:picLocks noChangeAspect="1" noChangeArrowheads="1"/>
          </p:cNvPicPr>
          <p:nvPr/>
        </p:nvPicPr>
        <p:blipFill>
          <a:blip r:embed="rId4"/>
          <a:srcRect l="1923" r="4264"/>
          <a:stretch>
            <a:fillRect/>
          </a:stretch>
        </p:blipFill>
        <p:spPr bwMode="auto">
          <a:xfrm>
            <a:off x="5334000" y="1352550"/>
            <a:ext cx="3581400" cy="3048000"/>
          </a:xfrm>
          <a:prstGeom prst="rect">
            <a:avLst/>
          </a:prstGeom>
          <a:noFill/>
          <a:ln w="9525">
            <a:noFill/>
            <a:miter lim="800000"/>
            <a:headEnd/>
            <a:tailEnd/>
          </a:ln>
          <a:effectLst/>
        </p:spPr>
      </p:pic>
      <p:sp>
        <p:nvSpPr>
          <p:cNvPr id="7" name="Content Placeholder 2"/>
          <p:cNvSpPr txBox="1">
            <a:spLocks/>
          </p:cNvSpPr>
          <p:nvPr/>
        </p:nvSpPr>
        <p:spPr>
          <a:xfrm>
            <a:off x="152400" y="1733550"/>
            <a:ext cx="5105400" cy="2895600"/>
          </a:xfrm>
          <a:prstGeom prst="rect">
            <a:avLst/>
          </a:prstGeom>
        </p:spPr>
        <p:txBody>
          <a:bodyPr/>
          <a:lstStyle/>
          <a:p>
            <a:pPr marL="342900" lvl="0" indent="-342900" algn="just">
              <a:lnSpc>
                <a:spcPct val="125000"/>
              </a:lnSpc>
              <a:spcBef>
                <a:spcPct val="20000"/>
              </a:spcBef>
              <a:defRPr/>
            </a:pPr>
            <a:r>
              <a:rPr kumimoji="0" lang="en-GB" sz="2400" b="0" i="0" u="none" strike="noStrike" kern="1200" cap="none" spc="0" normalizeH="0" baseline="0" noProof="0" dirty="0">
                <a:ln>
                  <a:noFill/>
                </a:ln>
                <a:solidFill>
                  <a:schemeClr val="tx1"/>
                </a:solidFill>
                <a:effectLst/>
                <a:uLnTx/>
                <a:uFillTx/>
                <a:latin typeface="+mn-lt"/>
                <a:ea typeface="+mn-ea"/>
                <a:cs typeface="+mn-cs"/>
              </a:rPr>
              <a:t>   </a:t>
            </a:r>
            <a:r>
              <a:rPr kumimoji="0" lang="en-GB" sz="2000" b="0" i="0" u="none" strike="noStrike" kern="1200" cap="none" spc="0" normalizeH="0" baseline="0" noProof="0" dirty="0">
                <a:ln>
                  <a:noFill/>
                </a:ln>
                <a:solidFill>
                  <a:schemeClr val="tx1"/>
                </a:solidFill>
                <a:effectLst/>
                <a:uLnTx/>
                <a:uFillTx/>
                <a:latin typeface="+mn-lt"/>
                <a:ea typeface="+mn-ea"/>
                <a:cs typeface="+mn-cs"/>
              </a:rPr>
              <a:t>  </a:t>
            </a:r>
            <a:r>
              <a:rPr lang="en-US" sz="2000" dirty="0"/>
              <a:t>BBC news online has 66% an average weekly outreach of the UK population. </a:t>
            </a:r>
            <a:r>
              <a:rPr kumimoji="0" lang="en-GB" sz="2000" b="0" i="0" u="none" strike="noStrike" kern="1200" cap="none" spc="0" normalizeH="0" baseline="0" noProof="0" dirty="0">
                <a:ln>
                  <a:noFill/>
                </a:ln>
                <a:solidFill>
                  <a:schemeClr val="tx1"/>
                </a:solidFill>
                <a:effectLst/>
                <a:uLnTx/>
                <a:uFillTx/>
                <a:latin typeface="+mn-lt"/>
                <a:ea typeface="+mn-ea"/>
                <a:cs typeface="+mn-cs"/>
              </a:rPr>
              <a:t>BBC news has many domestic and international </a:t>
            </a:r>
            <a:r>
              <a:rPr kumimoji="0" lang="en-US" sz="2000" b="0" i="0" u="none" strike="noStrike" kern="1200" cap="none" spc="0" normalizeH="0" baseline="0" noProof="0" dirty="0">
                <a:ln>
                  <a:noFill/>
                </a:ln>
                <a:solidFill>
                  <a:schemeClr val="tx1"/>
                </a:solidFill>
                <a:effectLst/>
                <a:uLnTx/>
                <a:uFillTx/>
                <a:latin typeface="+mn-lt"/>
                <a:ea typeface="+mn-ea"/>
                <a:cs typeface="+mn-cs"/>
              </a:rPr>
              <a:t>competitors along with social medial such as</a:t>
            </a:r>
            <a:r>
              <a:rPr kumimoji="0" lang="en-GB" sz="2000" b="0" i="0" u="none" strike="noStrike" kern="1200" cap="none" spc="0" normalizeH="0" baseline="0" noProof="0" dirty="0">
                <a:ln>
                  <a:noFill/>
                </a:ln>
                <a:solidFill>
                  <a:schemeClr val="tx1"/>
                </a:solidFill>
                <a:effectLst/>
                <a:uLnTx/>
                <a:uFillTx/>
                <a:latin typeface="+mn-lt"/>
                <a:ea typeface="+mn-ea"/>
                <a:cs typeface="+mn-cs"/>
              </a:rPr>
              <a:t> guardian online,  </a:t>
            </a:r>
            <a:r>
              <a:rPr kumimoji="0" lang="en-GB" sz="2000" b="0" i="0" u="none" strike="noStrike" kern="1200" cap="none" spc="0" normalizeH="0" baseline="0" noProof="0" dirty="0" err="1">
                <a:ln>
                  <a:noFill/>
                </a:ln>
                <a:solidFill>
                  <a:schemeClr val="tx1"/>
                </a:solidFill>
                <a:effectLst/>
                <a:uLnTx/>
                <a:uFillTx/>
                <a:latin typeface="+mn-lt"/>
                <a:ea typeface="+mn-ea"/>
                <a:cs typeface="+mn-cs"/>
              </a:rPr>
              <a:t>huffington</a:t>
            </a:r>
            <a:r>
              <a:rPr kumimoji="0" lang="en-GB" sz="2000" b="0" i="0" u="none" strike="noStrike" kern="1200" cap="none" spc="0" normalizeH="0" baseline="0" noProof="0" dirty="0">
                <a:ln>
                  <a:noFill/>
                </a:ln>
                <a:solidFill>
                  <a:schemeClr val="tx1"/>
                </a:solidFill>
                <a:effectLst/>
                <a:uLnTx/>
                <a:uFillTx/>
                <a:latin typeface="+mn-lt"/>
                <a:ea typeface="+mn-ea"/>
                <a:cs typeface="+mn-cs"/>
              </a:rPr>
              <a:t> online, mail online, telegraph and</a:t>
            </a:r>
            <a:r>
              <a:rPr kumimoji="0" lang="en-GB" sz="2000" b="0" i="0" u="none" strike="noStrike" kern="1200" cap="none" spc="0" normalizeH="0" noProof="0" dirty="0">
                <a:ln>
                  <a:noFill/>
                </a:ln>
                <a:solidFill>
                  <a:schemeClr val="tx1"/>
                </a:solidFill>
                <a:effectLst/>
                <a:uLnTx/>
                <a:uFillTx/>
                <a:latin typeface="+mn-lt"/>
                <a:ea typeface="+mn-ea"/>
                <a:cs typeface="+mn-cs"/>
              </a:rPr>
              <a:t> sky news.</a:t>
            </a:r>
            <a:endParaRPr kumimoji="0" lang="en-GB" sz="2400" b="0" i="0" u="none" strike="noStrike" kern="1200" cap="none" spc="0" normalizeH="0" baseline="0" noProof="0" dirty="0">
              <a:ln>
                <a:noFill/>
              </a:ln>
              <a:solidFill>
                <a:schemeClr val="tx1"/>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pic>
        <p:nvPicPr>
          <p:cNvPr id="2" name="Audio 1">
            <a:hlinkClick r:id="" action="ppaction://media"/>
            <a:extLst>
              <a:ext uri="{FF2B5EF4-FFF2-40B4-BE49-F238E27FC236}">
                <a16:creationId xmlns:a16="http://schemas.microsoft.com/office/drawing/2014/main" id="{3BEA05E8-67FA-4EED-9E6F-BAEDACD93D1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7829"/>
    </mc:Choice>
    <mc:Fallback>
      <p:transition spd="slow" advTm="27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Books\2 - Digital Entrepreneurship\Assesments\Assignment 1 A\social news.PNG"/>
          <p:cNvPicPr>
            <a:picLocks noChangeAspect="1" noChangeArrowheads="1"/>
          </p:cNvPicPr>
          <p:nvPr/>
        </p:nvPicPr>
        <p:blipFill>
          <a:blip r:embed="rId4"/>
          <a:srcRect/>
          <a:stretch>
            <a:fillRect/>
          </a:stretch>
        </p:blipFill>
        <p:spPr bwMode="auto">
          <a:xfrm>
            <a:off x="304800" y="1123950"/>
            <a:ext cx="4495800" cy="3048000"/>
          </a:xfrm>
          <a:prstGeom prst="rect">
            <a:avLst/>
          </a:prstGeom>
          <a:noFill/>
        </p:spPr>
      </p:pic>
      <p:sp>
        <p:nvSpPr>
          <p:cNvPr id="3" name="Rectangle 2"/>
          <p:cNvSpPr/>
          <p:nvPr/>
        </p:nvSpPr>
        <p:spPr>
          <a:xfrm>
            <a:off x="6172200" y="4400550"/>
            <a:ext cx="2456570" cy="369332"/>
          </a:xfrm>
          <a:prstGeom prst="rect">
            <a:avLst/>
          </a:prstGeom>
        </p:spPr>
        <p:txBody>
          <a:bodyPr wrap="none">
            <a:spAutoFit/>
          </a:bodyPr>
          <a:lstStyle/>
          <a:p>
            <a:r>
              <a:rPr lang="en-GB" dirty="0"/>
              <a:t>(Reuters Institute, 2018)</a:t>
            </a:r>
          </a:p>
        </p:txBody>
      </p:sp>
      <p:pic>
        <p:nvPicPr>
          <p:cNvPr id="4" name="Picture 2" descr="D:\Books\2 - Digital Entrepreneurship\Assesments\Assignment 1 A\social medial list uk.PNG"/>
          <p:cNvPicPr>
            <a:picLocks noChangeAspect="1" noChangeArrowheads="1"/>
          </p:cNvPicPr>
          <p:nvPr/>
        </p:nvPicPr>
        <p:blipFill>
          <a:blip r:embed="rId5"/>
          <a:srcRect l="3390" r="6780"/>
          <a:stretch>
            <a:fillRect/>
          </a:stretch>
        </p:blipFill>
        <p:spPr bwMode="auto">
          <a:xfrm>
            <a:off x="4572000" y="1047750"/>
            <a:ext cx="4191000" cy="3124200"/>
          </a:xfrm>
          <a:prstGeom prst="rect">
            <a:avLst/>
          </a:prstGeom>
          <a:noFill/>
        </p:spPr>
      </p:pic>
      <p:pic>
        <p:nvPicPr>
          <p:cNvPr id="5" name="Audio 4">
            <a:hlinkClick r:id="" action="ppaction://media"/>
            <a:extLst>
              <a:ext uri="{FF2B5EF4-FFF2-40B4-BE49-F238E27FC236}">
                <a16:creationId xmlns:a16="http://schemas.microsoft.com/office/drawing/2014/main" id="{0F4F8C13-2192-423C-A359-60D60DA3E8E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8876"/>
    </mc:Choice>
    <mc:Fallback>
      <p:transition spd="slow" advTm="188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762000" y="993955"/>
            <a:ext cx="6172200" cy="891995"/>
          </a:xfrm>
          <a:prstGeom prst="rect">
            <a:avLst/>
          </a:prstGeom>
        </p:spPr>
        <p:txBody>
          <a:bodyPr>
            <a:normAutofit/>
          </a:bodyPr>
          <a:lstStyle/>
          <a:p>
            <a:pPr marL="0" marR="0" lvl="0" indent="0" defTabSz="914400" rtl="0" eaLnBrk="1" fontAlgn="auto" latinLnBrk="0" hangingPunct="1">
              <a:lnSpc>
                <a:spcPct val="100000"/>
              </a:lnSpc>
              <a:spcBef>
                <a:spcPct val="0"/>
              </a:spcBef>
              <a:spcAft>
                <a:spcPts val="0"/>
              </a:spcAft>
              <a:buClrTx/>
              <a:buSzTx/>
              <a:buFontTx/>
              <a:buNone/>
              <a:tabLst/>
              <a:defRPr/>
            </a:pPr>
            <a:r>
              <a:rPr lang="en-US" altLang="ko-KR" sz="40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cs typeface="Aharoni" pitchFamily="2" charset="-79"/>
                <a:sym typeface="+mn-ea"/>
              </a:rPr>
              <a:t>Suppliers</a:t>
            </a:r>
            <a:endParaRPr kumimoji="0" lang="en-GB" altLang="ko-KR" sz="4000" b="0" i="0" u="none" strike="noStrike" kern="1200" cap="none" spc="0" normalizeH="0" baseline="0" noProof="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uLnTx/>
              <a:uFillTx/>
              <a:latin typeface="Aharoni" pitchFamily="2" charset="-79"/>
              <a:ea typeface="+mn-ea"/>
              <a:cs typeface="Aharoni" pitchFamily="2" charset="-79"/>
              <a:sym typeface="+mn-ea"/>
            </a:endParaRPr>
          </a:p>
        </p:txBody>
      </p:sp>
      <p:sp>
        <p:nvSpPr>
          <p:cNvPr id="5" name="Content Placeholder 2"/>
          <p:cNvSpPr txBox="1">
            <a:spLocks/>
          </p:cNvSpPr>
          <p:nvPr/>
        </p:nvSpPr>
        <p:spPr>
          <a:xfrm>
            <a:off x="457200" y="1885950"/>
            <a:ext cx="8246070" cy="2286000"/>
          </a:xfrm>
          <a:prstGeom prst="rect">
            <a:avLst/>
          </a:prstGeom>
        </p:spPr>
        <p:txBody>
          <a:bodyPr/>
          <a:lstStyle/>
          <a:p>
            <a:pPr marL="342900" indent="-342900" algn="just">
              <a:lnSpc>
                <a:spcPct val="125000"/>
              </a:lnSpc>
              <a:spcBef>
                <a:spcPct val="20000"/>
              </a:spcBef>
              <a:buFont typeface="Arial" pitchFamily="34" charset="0"/>
              <a:buChar char="•"/>
            </a:pPr>
            <a:r>
              <a:rPr lang="en-US" sz="2400" dirty="0"/>
              <a:t>Future Media (FM) division of BBC has responsibility of digital media services which is run by </a:t>
            </a:r>
            <a:r>
              <a:rPr lang="en-GB" sz="2400" dirty="0"/>
              <a:t>Online Technology Group (OTG). </a:t>
            </a:r>
            <a:r>
              <a:rPr lang="en-GB" sz="1600" dirty="0"/>
              <a:t>(BBC,2019c)</a:t>
            </a:r>
            <a:endParaRPr lang="en-GB" sz="2400" dirty="0"/>
          </a:p>
          <a:p>
            <a:pPr marL="342900" lvl="0" indent="-342900" algn="just">
              <a:lnSpc>
                <a:spcPct val="125000"/>
              </a:lnSpc>
              <a:spcBef>
                <a:spcPct val="20000"/>
              </a:spcBef>
              <a:buFont typeface="Arial" pitchFamily="34" charset="0"/>
              <a:buChar char="•"/>
            </a:pPr>
            <a:r>
              <a:rPr lang="en-GB" sz="2400" dirty="0"/>
              <a:t>Digital Services Framework III - Supplier List - </a:t>
            </a:r>
            <a:r>
              <a:rPr lang="en-GB" sz="1600" dirty="0"/>
              <a:t>(BBC,2019c)</a:t>
            </a:r>
            <a:endParaRPr kumimoji="0" lang="en-GB" sz="2400" b="0" i="0" u="none" strike="noStrike" kern="1200" cap="none" spc="0" normalizeH="0" baseline="0" noProof="0" dirty="0">
              <a:ln>
                <a:noFill/>
              </a:ln>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3200" b="0" i="0" u="none" strike="noStrike" kern="1200" cap="none" spc="0" normalizeH="0" baseline="0" noProof="0" dirty="0">
              <a:ln>
                <a:noFill/>
              </a:ln>
              <a:solidFill>
                <a:schemeClr val="tx1"/>
              </a:solidFill>
              <a:effectLst/>
              <a:uLnTx/>
              <a:uFillTx/>
              <a:latin typeface="+mn-lt"/>
              <a:ea typeface="+mn-ea"/>
              <a:cs typeface="+mn-cs"/>
            </a:endParaRPr>
          </a:p>
        </p:txBody>
      </p:sp>
      <p:pic>
        <p:nvPicPr>
          <p:cNvPr id="2" name="Audio 1">
            <a:hlinkClick r:id="" action="ppaction://media"/>
            <a:extLst>
              <a:ext uri="{FF2B5EF4-FFF2-40B4-BE49-F238E27FC236}">
                <a16:creationId xmlns:a16="http://schemas.microsoft.com/office/drawing/2014/main" id="{EE58C0A8-01F1-4632-9D80-B37ADAD415D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493"/>
    </mc:Choice>
    <mc:Fallback>
      <p:transition spd="slow" advTm="19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4"/>
          <a:srcRect l="18447" t="15987" r="72329" b="5857"/>
          <a:stretch>
            <a:fillRect/>
          </a:stretch>
        </p:blipFill>
        <p:spPr bwMode="auto">
          <a:xfrm>
            <a:off x="2514600" y="0"/>
            <a:ext cx="1295400" cy="5143500"/>
          </a:xfrm>
          <a:prstGeom prst="rect">
            <a:avLst/>
          </a:prstGeom>
          <a:noFill/>
          <a:ln w="9525">
            <a:noFill/>
            <a:miter lim="800000"/>
            <a:headEnd/>
            <a:tailEnd/>
          </a:ln>
        </p:spPr>
      </p:pic>
      <p:pic>
        <p:nvPicPr>
          <p:cNvPr id="3" name="Picture 2"/>
          <p:cNvPicPr/>
          <p:nvPr/>
        </p:nvPicPr>
        <p:blipFill>
          <a:blip r:embed="rId4"/>
          <a:srcRect l="33820" t="15987" r="55111" b="5857"/>
          <a:stretch>
            <a:fillRect/>
          </a:stretch>
        </p:blipFill>
        <p:spPr bwMode="auto">
          <a:xfrm>
            <a:off x="3627120" y="0"/>
            <a:ext cx="1554480" cy="5143500"/>
          </a:xfrm>
          <a:prstGeom prst="rect">
            <a:avLst/>
          </a:prstGeom>
          <a:noFill/>
          <a:ln w="9525">
            <a:noFill/>
            <a:miter lim="800000"/>
            <a:headEnd/>
            <a:tailEnd/>
          </a:ln>
        </p:spPr>
      </p:pic>
      <p:pic>
        <p:nvPicPr>
          <p:cNvPr id="4" name="Picture 3"/>
          <p:cNvPicPr/>
          <p:nvPr/>
        </p:nvPicPr>
        <p:blipFill>
          <a:blip r:embed="rId4"/>
          <a:srcRect l="49193" t="15987" r="39123" b="5857"/>
          <a:stretch>
            <a:fillRect/>
          </a:stretch>
        </p:blipFill>
        <p:spPr bwMode="auto">
          <a:xfrm>
            <a:off x="4988560" y="0"/>
            <a:ext cx="1640840" cy="5143500"/>
          </a:xfrm>
          <a:prstGeom prst="rect">
            <a:avLst/>
          </a:prstGeom>
          <a:noFill/>
          <a:ln w="9525">
            <a:noFill/>
            <a:miter lim="800000"/>
            <a:headEnd/>
            <a:tailEnd/>
          </a:ln>
        </p:spPr>
      </p:pic>
      <p:pic>
        <p:nvPicPr>
          <p:cNvPr id="5" name="Picture 4"/>
          <p:cNvPicPr/>
          <p:nvPr/>
        </p:nvPicPr>
        <p:blipFill>
          <a:blip r:embed="rId4"/>
          <a:srcRect l="64566" t="15987" r="24365" b="5857"/>
          <a:stretch>
            <a:fillRect/>
          </a:stretch>
        </p:blipFill>
        <p:spPr bwMode="auto">
          <a:xfrm>
            <a:off x="6446520" y="0"/>
            <a:ext cx="1554480" cy="5143500"/>
          </a:xfrm>
          <a:prstGeom prst="rect">
            <a:avLst/>
          </a:prstGeom>
          <a:noFill/>
          <a:ln w="9525">
            <a:noFill/>
            <a:miter lim="800000"/>
            <a:headEnd/>
            <a:tailEnd/>
          </a:ln>
        </p:spPr>
      </p:pic>
      <p:pic>
        <p:nvPicPr>
          <p:cNvPr id="6" name="Picture 5"/>
          <p:cNvPicPr/>
          <p:nvPr/>
        </p:nvPicPr>
        <p:blipFill>
          <a:blip r:embed="rId4"/>
          <a:srcRect l="79939" t="15987" r="10837" b="5857"/>
          <a:stretch>
            <a:fillRect/>
          </a:stretch>
        </p:blipFill>
        <p:spPr bwMode="auto">
          <a:xfrm>
            <a:off x="7848600" y="0"/>
            <a:ext cx="1295400" cy="5143500"/>
          </a:xfrm>
          <a:prstGeom prst="rect">
            <a:avLst/>
          </a:prstGeom>
          <a:noFill/>
          <a:ln w="9525">
            <a:noFill/>
            <a:miter lim="800000"/>
            <a:headEnd/>
            <a:tailEnd/>
          </a:ln>
        </p:spPr>
      </p:pic>
      <p:sp>
        <p:nvSpPr>
          <p:cNvPr id="7" name="Rectangle 6"/>
          <p:cNvSpPr/>
          <p:nvPr/>
        </p:nvSpPr>
        <p:spPr>
          <a:xfrm>
            <a:off x="1193531" y="1517175"/>
            <a:ext cx="4597669" cy="2045175"/>
          </a:xfrm>
          <a:prstGeom prst="rect">
            <a:avLst/>
          </a:prstGeom>
        </p:spPr>
        <p:txBody>
          <a:bodyPr wrap="square">
            <a:spAutoFit/>
          </a:bodyPr>
          <a:lstStyle/>
          <a:p>
            <a:pPr marL="342900" lvl="0" indent="-342900" algn="just">
              <a:lnSpc>
                <a:spcPct val="125000"/>
              </a:lnSpc>
              <a:spcBef>
                <a:spcPct val="20000"/>
              </a:spcBef>
            </a:pPr>
            <a:r>
              <a:rPr lang="en-GB" b="1" u="sng" dirty="0"/>
              <a:t>Supplier List</a:t>
            </a:r>
          </a:p>
          <a:p>
            <a:pPr marL="342900" lvl="0" indent="-342900" algn="just">
              <a:lnSpc>
                <a:spcPct val="125000"/>
              </a:lnSpc>
              <a:spcBef>
                <a:spcPct val="20000"/>
              </a:spcBef>
            </a:pPr>
            <a:r>
              <a:rPr lang="en-GB" dirty="0"/>
              <a:t>      Digital </a:t>
            </a:r>
          </a:p>
          <a:p>
            <a:pPr marL="342900" lvl="0" indent="-342900" algn="just">
              <a:lnSpc>
                <a:spcPct val="125000"/>
              </a:lnSpc>
              <a:spcBef>
                <a:spcPct val="20000"/>
              </a:spcBef>
            </a:pPr>
            <a:r>
              <a:rPr lang="en-GB" dirty="0"/>
              <a:t>    Services </a:t>
            </a:r>
          </a:p>
          <a:p>
            <a:pPr marL="342900" lvl="0" indent="-342900" algn="just">
              <a:lnSpc>
                <a:spcPct val="125000"/>
              </a:lnSpc>
              <a:spcBef>
                <a:spcPct val="20000"/>
              </a:spcBef>
            </a:pPr>
            <a:r>
              <a:rPr lang="en-GB" dirty="0"/>
              <a:t>  Framework</a:t>
            </a:r>
          </a:p>
          <a:p>
            <a:pPr marL="342900" lvl="0" indent="-342900" algn="just">
              <a:lnSpc>
                <a:spcPct val="125000"/>
              </a:lnSpc>
              <a:spcBef>
                <a:spcPct val="20000"/>
              </a:spcBef>
            </a:pPr>
            <a:r>
              <a:rPr lang="en-GB" b="1" dirty="0"/>
              <a:t>        III</a:t>
            </a:r>
          </a:p>
        </p:txBody>
      </p:sp>
      <p:pic>
        <p:nvPicPr>
          <p:cNvPr id="10" name="Audio 9">
            <a:hlinkClick r:id="" action="ppaction://media"/>
            <a:extLst>
              <a:ext uri="{FF2B5EF4-FFF2-40B4-BE49-F238E27FC236}">
                <a16:creationId xmlns:a16="http://schemas.microsoft.com/office/drawing/2014/main" id="{2BE28C3D-1161-4349-8B70-79302B28A0E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1259"/>
    </mc:Choice>
    <mc:Fallback>
      <p:transition spd="slow" advTm="112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0" y="231955"/>
            <a:ext cx="8246070" cy="891995"/>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altLang="ko-KR" sz="48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 Conclusion</a:t>
            </a:r>
            <a:endParaRPr lang="en-GB" altLang="ko-KR" sz="48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endParaRPr>
          </a:p>
        </p:txBody>
      </p:sp>
      <p:sp>
        <p:nvSpPr>
          <p:cNvPr id="3" name="Content Placeholder 2"/>
          <p:cNvSpPr txBox="1">
            <a:spLocks/>
          </p:cNvSpPr>
          <p:nvPr/>
        </p:nvSpPr>
        <p:spPr>
          <a:xfrm>
            <a:off x="1295400" y="1123950"/>
            <a:ext cx="7543800" cy="3810000"/>
          </a:xfrm>
          <a:prstGeom prst="rect">
            <a:avLst/>
          </a:prstGeom>
        </p:spPr>
        <p:txBody>
          <a:bodyPr/>
          <a:lstStyle/>
          <a:p>
            <a:pPr marL="342900" indent="-342900" algn="just">
              <a:lnSpc>
                <a:spcPct val="125000"/>
              </a:lnSpc>
              <a:spcBef>
                <a:spcPct val="20000"/>
              </a:spcBef>
              <a:buFont typeface="Arial" pitchFamily="34" charset="0"/>
              <a:buChar char="•"/>
            </a:pPr>
            <a:r>
              <a:rPr lang="en-US" sz="2000" dirty="0"/>
              <a:t>BBC news is one of the leading digital broadcaster in the UK.</a:t>
            </a:r>
          </a:p>
          <a:p>
            <a:pPr marL="342900" indent="-342900" algn="just">
              <a:lnSpc>
                <a:spcPct val="125000"/>
              </a:lnSpc>
              <a:spcBef>
                <a:spcPct val="20000"/>
              </a:spcBef>
              <a:buFont typeface="Arial" pitchFamily="34" charset="0"/>
              <a:buChar char="•"/>
            </a:pPr>
            <a:r>
              <a:rPr lang="en-US" sz="2000" dirty="0"/>
              <a:t>Over 20.1m UK users access online BBC news which count 57%.</a:t>
            </a:r>
            <a:endParaRPr lang="en-GB" sz="2000" dirty="0"/>
          </a:p>
          <a:p>
            <a:pPr marL="342900" indent="-342900" algn="just">
              <a:lnSpc>
                <a:spcPct val="125000"/>
              </a:lnSpc>
              <a:spcBef>
                <a:spcPct val="20000"/>
              </a:spcBef>
              <a:buFont typeface="Arial" pitchFamily="34" charset="0"/>
              <a:buChar char="•"/>
            </a:pPr>
            <a:r>
              <a:rPr lang="en-US" sz="2000" dirty="0"/>
              <a:t>External and internal factors driving BBC to improving its position.</a:t>
            </a:r>
          </a:p>
          <a:p>
            <a:pPr marL="342900" indent="-342900" algn="just">
              <a:lnSpc>
                <a:spcPct val="125000"/>
              </a:lnSpc>
              <a:spcBef>
                <a:spcPct val="20000"/>
              </a:spcBef>
              <a:buFont typeface="Arial" pitchFamily="34" charset="0"/>
              <a:buChar char="•"/>
            </a:pPr>
            <a:r>
              <a:rPr lang="en-GB" sz="2000" dirty="0"/>
              <a:t>Technological factors causing </a:t>
            </a:r>
            <a:r>
              <a:rPr lang="en-US" sz="2000" dirty="0"/>
              <a:t>Digital Disruption in news industry.</a:t>
            </a:r>
            <a:endParaRPr lang="en-GB" sz="2000" dirty="0"/>
          </a:p>
          <a:p>
            <a:pPr marL="342900" indent="-342900" algn="just">
              <a:lnSpc>
                <a:spcPct val="125000"/>
              </a:lnSpc>
              <a:spcBef>
                <a:spcPct val="20000"/>
              </a:spcBef>
              <a:buFont typeface="Arial" pitchFamily="34" charset="0"/>
              <a:buChar char="•"/>
            </a:pPr>
            <a:r>
              <a:rPr lang="en-US" sz="2000" dirty="0"/>
              <a:t>In-House Digital Service and other Digital Projects.</a:t>
            </a:r>
          </a:p>
          <a:p>
            <a:pPr marL="342900" indent="-342900" algn="just">
              <a:lnSpc>
                <a:spcPct val="125000"/>
              </a:lnSpc>
              <a:spcBef>
                <a:spcPct val="20000"/>
              </a:spcBef>
              <a:buFont typeface="Arial" pitchFamily="34" charset="0"/>
              <a:buChar char="•"/>
            </a:pPr>
            <a:r>
              <a:rPr lang="en-GB" sz="2000" dirty="0"/>
              <a:t>Domestic and international </a:t>
            </a:r>
            <a:r>
              <a:rPr lang="en-US" sz="2000" dirty="0"/>
              <a:t>competitors.</a:t>
            </a:r>
            <a:endParaRPr lang="en-GB" sz="2000" dirty="0"/>
          </a:p>
          <a:p>
            <a:pPr marL="342900" indent="-342900" algn="just">
              <a:lnSpc>
                <a:spcPct val="125000"/>
              </a:lnSpc>
              <a:spcBef>
                <a:spcPct val="20000"/>
              </a:spcBef>
              <a:buFont typeface="Arial" pitchFamily="34" charset="0"/>
              <a:buChar char="•"/>
            </a:pPr>
            <a:r>
              <a:rPr lang="en-US" sz="2000" dirty="0"/>
              <a:t>Run by </a:t>
            </a:r>
            <a:r>
              <a:rPr lang="en-GB" sz="2000" dirty="0"/>
              <a:t>Online Technology Group (OTG).</a:t>
            </a:r>
          </a:p>
          <a:p>
            <a:pPr marL="342900" indent="-342900" algn="just">
              <a:lnSpc>
                <a:spcPct val="125000"/>
              </a:lnSpc>
              <a:spcBef>
                <a:spcPct val="20000"/>
              </a:spcBef>
              <a:buFont typeface="Arial" pitchFamily="34" charset="0"/>
              <a:buChar char="•"/>
            </a:pPr>
            <a:r>
              <a:rPr lang="en-GB" sz="2000" dirty="0"/>
              <a:t>Digital Services Framework III.</a:t>
            </a:r>
          </a:p>
          <a:p>
            <a:pPr marL="342900" indent="-342900" algn="just">
              <a:spcBef>
                <a:spcPct val="20000"/>
              </a:spcBef>
              <a:buFont typeface="Arial" pitchFamily="34" charset="0"/>
              <a:buChar char="•"/>
            </a:pPr>
            <a:endParaRPr lang="en-GB" sz="2000" dirty="0"/>
          </a:p>
          <a:p>
            <a:pPr marL="342900" marR="0" lvl="0" indent="-342900" algn="just" defTabSz="914400" rtl="0" eaLnBrk="1" fontAlgn="auto" latinLnBrk="0" hangingPunct="1">
              <a:lnSpc>
                <a:spcPct val="100000"/>
              </a:lnSpc>
              <a:spcBef>
                <a:spcPct val="20000"/>
              </a:spcBef>
              <a:spcAft>
                <a:spcPts val="0"/>
              </a:spcAft>
              <a:buClrTx/>
              <a:buSzTx/>
              <a:tabLst/>
              <a:defRPr/>
            </a:pPr>
            <a:endParaRPr kumimoji="0" lang="en-GB" sz="2000" b="0" i="0" u="none" strike="noStrike" kern="1200" cap="none" spc="0" normalizeH="0" baseline="0" noProof="0" dirty="0">
              <a:ln>
                <a:noFill/>
              </a:ln>
              <a:solidFill>
                <a:schemeClr val="tx1"/>
              </a:solidFill>
              <a:effectLst/>
              <a:uLnTx/>
              <a:uFillTx/>
              <a:latin typeface="+mn-lt"/>
              <a:ea typeface="+mn-ea"/>
              <a:cs typeface="+mn-cs"/>
            </a:endParaRPr>
          </a:p>
        </p:txBody>
      </p:sp>
      <p:pic>
        <p:nvPicPr>
          <p:cNvPr id="7" name="Audio 6">
            <a:hlinkClick r:id="" action="ppaction://media"/>
            <a:extLst>
              <a:ext uri="{FF2B5EF4-FFF2-40B4-BE49-F238E27FC236}">
                <a16:creationId xmlns:a16="http://schemas.microsoft.com/office/drawing/2014/main" id="{90FD7F8D-D692-464A-A23F-F74E6EBAA2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6689"/>
    </mc:Choice>
    <mc:Fallback>
      <p:transition spd="slow" advTm="466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64530" y="765355"/>
            <a:ext cx="7712670" cy="891995"/>
          </a:xfrm>
          <a:prstGeom prst="rect">
            <a:avLst/>
          </a:prstGeom>
        </p:spPr>
        <p:txBody>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US" altLang="ko-KR" sz="48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 </a:t>
            </a:r>
            <a:r>
              <a:rPr lang="en-US" altLang="ko-KR" sz="44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Recommendations</a:t>
            </a:r>
            <a:endParaRPr lang="en-GB" altLang="ko-KR" sz="44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endParaRPr>
          </a:p>
        </p:txBody>
      </p:sp>
      <p:sp>
        <p:nvSpPr>
          <p:cNvPr id="3" name="Content Placeholder 2"/>
          <p:cNvSpPr txBox="1">
            <a:spLocks/>
          </p:cNvSpPr>
          <p:nvPr/>
        </p:nvSpPr>
        <p:spPr>
          <a:xfrm>
            <a:off x="1524000" y="1733550"/>
            <a:ext cx="7162800" cy="2457450"/>
          </a:xfrm>
          <a:prstGeom prst="rect">
            <a:avLst/>
          </a:prstGeom>
        </p:spPr>
        <p:txBody>
          <a:bodyPr/>
          <a:lstStyle/>
          <a:p>
            <a:pPr marL="342900" indent="-342900" algn="just">
              <a:lnSpc>
                <a:spcPct val="150000"/>
              </a:lnSpc>
              <a:spcBef>
                <a:spcPct val="20000"/>
              </a:spcBef>
              <a:buFont typeface="Arial" pitchFamily="34" charset="0"/>
              <a:buChar char="•"/>
            </a:pPr>
            <a:r>
              <a:rPr lang="en-GB" sz="2000" dirty="0"/>
              <a:t>Content  check to avoid unpleasant situation.</a:t>
            </a:r>
          </a:p>
          <a:p>
            <a:pPr marL="342900" indent="-342900" algn="just">
              <a:lnSpc>
                <a:spcPct val="150000"/>
              </a:lnSpc>
              <a:spcBef>
                <a:spcPct val="20000"/>
              </a:spcBef>
              <a:buFont typeface="Arial" pitchFamily="34" charset="0"/>
              <a:buChar char="•"/>
            </a:pPr>
            <a:r>
              <a:rPr lang="en-US" sz="2000" dirty="0"/>
              <a:t>Measurement to avoid fake news on media.</a:t>
            </a:r>
          </a:p>
          <a:p>
            <a:pPr marL="342900" indent="-342900" algn="just">
              <a:lnSpc>
                <a:spcPct val="150000"/>
              </a:lnSpc>
              <a:spcBef>
                <a:spcPct val="20000"/>
              </a:spcBef>
              <a:buFont typeface="Arial" pitchFamily="34" charset="0"/>
              <a:buChar char="•"/>
            </a:pPr>
            <a:r>
              <a:rPr lang="en-US" sz="2000" dirty="0"/>
              <a:t>Continuous  innovation and </a:t>
            </a:r>
            <a:r>
              <a:rPr lang="en-GB" sz="2000" dirty="0"/>
              <a:t>improvement. </a:t>
            </a:r>
            <a:r>
              <a:rPr lang="en-GB" sz="1600" dirty="0"/>
              <a:t>(SAKOL, 2013)</a:t>
            </a:r>
            <a:endParaRPr lang="en-GB" sz="2000" dirty="0"/>
          </a:p>
          <a:p>
            <a:pPr marL="342900" indent="-342900" algn="just">
              <a:lnSpc>
                <a:spcPct val="150000"/>
              </a:lnSpc>
              <a:spcBef>
                <a:spcPct val="20000"/>
              </a:spcBef>
              <a:buFont typeface="Arial" pitchFamily="34" charset="0"/>
              <a:buChar char="•"/>
            </a:pPr>
            <a:r>
              <a:rPr lang="en-GB" sz="2000" dirty="0"/>
              <a:t>Need to develop dynamic capabilities. </a:t>
            </a:r>
            <a:r>
              <a:rPr lang="en-GB" sz="1600" dirty="0"/>
              <a:t>(SAKOL, 2013)</a:t>
            </a:r>
            <a:endParaRPr lang="en-GB" sz="2000" dirty="0"/>
          </a:p>
          <a:p>
            <a:pPr marL="342900" indent="-342900" algn="just">
              <a:spcBef>
                <a:spcPct val="20000"/>
              </a:spcBef>
            </a:pPr>
            <a:endParaRPr lang="en-GB" sz="2000" dirty="0"/>
          </a:p>
          <a:p>
            <a:pPr marL="342900" marR="0" lvl="0" indent="-342900" algn="just" defTabSz="914400" rtl="0" eaLnBrk="1" fontAlgn="auto" latinLnBrk="0" hangingPunct="1">
              <a:lnSpc>
                <a:spcPct val="100000"/>
              </a:lnSpc>
              <a:spcBef>
                <a:spcPct val="20000"/>
              </a:spcBef>
              <a:spcAft>
                <a:spcPts val="0"/>
              </a:spcAft>
              <a:buClrTx/>
              <a:buSzTx/>
              <a:tabLst/>
              <a:defRPr/>
            </a:pPr>
            <a:endParaRPr kumimoji="0" lang="en-GB" sz="2000" b="0" i="0" u="none" strike="noStrike" kern="1200" cap="none" spc="0" normalizeH="0" baseline="0" noProof="0" dirty="0">
              <a:ln>
                <a:noFill/>
              </a:ln>
              <a:solidFill>
                <a:schemeClr val="tx1"/>
              </a:solidFill>
              <a:effectLst/>
              <a:uLnTx/>
              <a:uFillTx/>
              <a:latin typeface="+mn-lt"/>
              <a:ea typeface="+mn-ea"/>
              <a:cs typeface="+mn-cs"/>
            </a:endParaRPr>
          </a:p>
        </p:txBody>
      </p:sp>
      <p:pic>
        <p:nvPicPr>
          <p:cNvPr id="4" name="Audio 3">
            <a:hlinkClick r:id="" action="ppaction://media"/>
            <a:extLst>
              <a:ext uri="{FF2B5EF4-FFF2-40B4-BE49-F238E27FC236}">
                <a16:creationId xmlns:a16="http://schemas.microsoft.com/office/drawing/2014/main" id="{53F750CD-B7A1-4601-B6F2-79E20A2298D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6115"/>
    </mc:Choice>
    <mc:Fallback>
      <p:transition spd="slow" advTm="261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 y="887432"/>
            <a:ext cx="8686800" cy="3970318"/>
          </a:xfrm>
          <a:prstGeom prst="rect">
            <a:avLst/>
          </a:prstGeom>
        </p:spPr>
        <p:txBody>
          <a:bodyPr wrap="square">
            <a:spAutoFit/>
          </a:bodyPr>
          <a:lstStyle/>
          <a:p>
            <a:pPr marL="342900" indent="-342900" algn="just">
              <a:buFont typeface="Arial" pitchFamily="34" charset="0"/>
              <a:buChar char="•"/>
            </a:pPr>
            <a:r>
              <a:rPr lang="en-US" dirty="0"/>
              <a:t>BBC (2014). </a:t>
            </a:r>
            <a:r>
              <a:rPr lang="en-US" i="1" dirty="0"/>
              <a:t>BBC 'complacent' over IT failure. </a:t>
            </a:r>
            <a:r>
              <a:rPr lang="en-US" dirty="0"/>
              <a:t>[online] BBC News. Available at: https://www.bbc.co.uk/news/entertainment-arts-26963723 [Accessed 2 Apr. 2019].</a:t>
            </a:r>
          </a:p>
          <a:p>
            <a:pPr marL="342900" indent="-342900" algn="just">
              <a:buFont typeface="Arial" pitchFamily="34" charset="0"/>
              <a:buChar char="•"/>
            </a:pPr>
            <a:r>
              <a:rPr lang="en-US" dirty="0"/>
              <a:t>BBC (2016). </a:t>
            </a:r>
            <a:r>
              <a:rPr lang="en-US" i="1" dirty="0"/>
              <a:t>BBC World Service announces expansion. </a:t>
            </a:r>
            <a:r>
              <a:rPr lang="en-US" dirty="0"/>
              <a:t>[online] BBC News. Available at: https://www.bbc.co.uk/news/entertainment-arts-37990220 [Accessed 1 Apr. 2019].</a:t>
            </a:r>
          </a:p>
          <a:p>
            <a:pPr marL="342900" indent="-342900" algn="just">
              <a:buFont typeface="Arial" pitchFamily="34" charset="0"/>
              <a:buChar char="•"/>
            </a:pPr>
            <a:r>
              <a:rPr lang="en-US" dirty="0"/>
              <a:t>BBC (2019). </a:t>
            </a:r>
            <a:r>
              <a:rPr lang="en-US" i="1" dirty="0"/>
              <a:t>Structure and Governance - Inside the BBC. </a:t>
            </a:r>
            <a:r>
              <a:rPr lang="en-US" dirty="0"/>
              <a:t>[online] Bbc.co.uk. Available at: http://www.bbc.co.uk/corporate2/insidethebbc/managementstructure/bbcstructure [Accessed 4 Mar. 2019].</a:t>
            </a:r>
          </a:p>
          <a:p>
            <a:pPr marL="342900" indent="-342900" algn="just">
              <a:buFont typeface="Arial" pitchFamily="34" charset="0"/>
              <a:buChar char="•"/>
            </a:pPr>
            <a:r>
              <a:rPr lang="en-US" dirty="0"/>
              <a:t>BBC (2019a). </a:t>
            </a:r>
            <a:r>
              <a:rPr lang="en-US" i="1" dirty="0"/>
              <a:t>Why is there advertising on BBC websites?. </a:t>
            </a:r>
            <a:r>
              <a:rPr lang="en-US" dirty="0"/>
              <a:t>[online] Bbc.co.uk. Available at: http://www.bbc.co.uk/faqs/inappropriate_advertising [Accessed 20 Apr. 2019].</a:t>
            </a:r>
          </a:p>
          <a:p>
            <a:pPr marL="342900" indent="-342900" algn="just">
              <a:buFont typeface="Arial" pitchFamily="34" charset="0"/>
              <a:buChar char="•"/>
            </a:pPr>
            <a:r>
              <a:rPr lang="en-US" dirty="0"/>
              <a:t>BBC (2019b). </a:t>
            </a:r>
            <a:r>
              <a:rPr lang="en-US" i="1" dirty="0"/>
              <a:t>The Infrastructure Platform.</a:t>
            </a:r>
            <a:r>
              <a:rPr lang="en-US" dirty="0"/>
              <a:t> [online] BBC - Developer. Available at: http://www.bbc.co.uk/developer/theplatform.html [Accessed 10 Apr. 2019].</a:t>
            </a:r>
          </a:p>
          <a:p>
            <a:pPr marL="342900" indent="-342900" algn="just">
              <a:buFont typeface="Arial" pitchFamily="34" charset="0"/>
              <a:buChar char="•"/>
            </a:pPr>
            <a:r>
              <a:rPr lang="en-US" dirty="0"/>
              <a:t>BBC (2019c). </a:t>
            </a:r>
            <a:r>
              <a:rPr lang="en-US" i="1" dirty="0"/>
              <a:t>Partners and Suppliers</a:t>
            </a:r>
            <a:r>
              <a:rPr lang="en-US" dirty="0"/>
              <a:t>. [online] Downloads.bbc.co.uk. Available at: http://downloads.bbc.co.uk/partnersandsuppliers/freelancers/DSF_III_Supplier_List_A4_2016.pdf [Accessed 20 Apr. 2019]. </a:t>
            </a:r>
          </a:p>
        </p:txBody>
      </p:sp>
      <p:sp>
        <p:nvSpPr>
          <p:cNvPr id="3" name="Rectangle 2"/>
          <p:cNvSpPr/>
          <p:nvPr/>
        </p:nvSpPr>
        <p:spPr>
          <a:xfrm>
            <a:off x="304800" y="64353"/>
            <a:ext cx="8305800" cy="830997"/>
          </a:xfrm>
          <a:prstGeom prst="rect">
            <a:avLst/>
          </a:prstGeom>
        </p:spPr>
        <p:txBody>
          <a:bodyPr wrap="square">
            <a:spAutoFit/>
          </a:bodyPr>
          <a:lstStyle/>
          <a:p>
            <a:pPr algn="ctr"/>
            <a:r>
              <a:rPr lang="en-US" altLang="ko-KR" sz="4800" dirty="0">
                <a:ln w="31550" cmpd="sng">
                  <a:solidFill>
                    <a:srgbClr val="00B0F0"/>
                  </a:solidFill>
                  <a:prstDash val="solid"/>
                </a:ln>
                <a:solidFill>
                  <a:schemeClr val="tx1">
                    <a:lumMod val="95000"/>
                    <a:lumOff val="5000"/>
                  </a:schemeClr>
                </a:solidFill>
                <a:effectLst>
                  <a:glow rad="63500">
                    <a:schemeClr val="accent3">
                      <a:satMod val="175000"/>
                      <a:alpha val="40000"/>
                    </a:schemeClr>
                  </a:glow>
                  <a:outerShdw blurRad="50800" dist="40000" dir="5400000" algn="tl" rotWithShape="0">
                    <a:srgbClr val="000000">
                      <a:shade val="5000"/>
                      <a:satMod val="120000"/>
                      <a:alpha val="33000"/>
                    </a:srgbClr>
                  </a:outerShdw>
                  <a:reflection blurRad="6350" stA="55000" endA="300" endPos="45500" dir="5400000" sy="-100000" algn="bl" rotWithShape="0"/>
                </a:effectLst>
                <a:latin typeface="Aharoni" pitchFamily="2" charset="-79"/>
                <a:ea typeface="+mj-ea"/>
                <a:cs typeface="Aharoni" pitchFamily="2" charset="-79"/>
                <a:sym typeface="+mn-ea"/>
              </a:rPr>
              <a:t>References:</a:t>
            </a:r>
          </a:p>
        </p:txBody>
      </p:sp>
      <p:pic>
        <p:nvPicPr>
          <p:cNvPr id="4" name="Audio 3">
            <a:hlinkClick r:id="" action="ppaction://media"/>
            <a:extLst>
              <a:ext uri="{FF2B5EF4-FFF2-40B4-BE49-F238E27FC236}">
                <a16:creationId xmlns:a16="http://schemas.microsoft.com/office/drawing/2014/main" id="{24500C4B-243C-4942-8A44-A24D0068FCB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294"/>
    </mc:Choice>
    <mc:Fallback>
      <p:transition spd="slow" advTm="7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285750"/>
            <a:ext cx="8915400" cy="4801314"/>
          </a:xfrm>
          <a:prstGeom prst="rect">
            <a:avLst/>
          </a:prstGeom>
        </p:spPr>
        <p:txBody>
          <a:bodyPr wrap="square">
            <a:spAutoFit/>
          </a:bodyPr>
          <a:lstStyle/>
          <a:p>
            <a:pPr marL="342900" indent="-342900" algn="just">
              <a:buFont typeface="Arial" pitchFamily="34" charset="0"/>
              <a:buChar char="•"/>
            </a:pPr>
            <a:r>
              <a:rPr lang="en-US" dirty="0" err="1"/>
              <a:t>BBCTrust</a:t>
            </a:r>
            <a:r>
              <a:rPr lang="en-US" dirty="0"/>
              <a:t> (2016). </a:t>
            </a:r>
            <a:r>
              <a:rPr lang="en-US" i="1" dirty="0"/>
              <a:t>Management of the BBC’s critical projects</a:t>
            </a:r>
            <a:r>
              <a:rPr lang="en-US" dirty="0"/>
              <a:t>. [online] BBC, p.6. Available at: http://downloads.bbc.co.uk/bbctrust/assets/files/pdf/review_report_research/critical_projects/bbc_critical_projects.pdf [Accessed 1 Apr. 2019].</a:t>
            </a:r>
          </a:p>
          <a:p>
            <a:pPr marL="342900" indent="-342900" algn="just">
              <a:buFont typeface="Arial" pitchFamily="34" charset="0"/>
              <a:buChar char="•"/>
            </a:pPr>
            <a:r>
              <a:rPr lang="en-US" dirty="0" err="1"/>
              <a:t>BBCWatch</a:t>
            </a:r>
            <a:r>
              <a:rPr lang="en-US" dirty="0"/>
              <a:t> (2019). </a:t>
            </a:r>
            <a:r>
              <a:rPr lang="en-US" i="1" dirty="0"/>
              <a:t>BBC Background. </a:t>
            </a:r>
            <a:r>
              <a:rPr lang="en-US" dirty="0"/>
              <a:t>[online] BBC Watch. Available at: https://bbcwatch.org/bbc-background/ [Accessed 2 Mar. 2019].</a:t>
            </a:r>
          </a:p>
          <a:p>
            <a:pPr marL="342900" indent="-342900" algn="just">
              <a:buFont typeface="Arial" pitchFamily="34" charset="0"/>
              <a:buChar char="•"/>
            </a:pPr>
            <a:r>
              <a:rPr lang="en-US" dirty="0" err="1"/>
              <a:t>Camoin</a:t>
            </a:r>
            <a:r>
              <a:rPr lang="en-US" dirty="0"/>
              <a:t> Associates (2018). </a:t>
            </a:r>
            <a:r>
              <a:rPr lang="en-US" i="1" dirty="0"/>
              <a:t>Trends in the Disruptive Digital Media Industry</a:t>
            </a:r>
            <a:r>
              <a:rPr lang="en-US" dirty="0"/>
              <a:t>. [online] Camoinassociates.com. Available at: https://www.camoinassociates.com/trends-disruptive-digital-media-industry [Accessed 10 Mar. 2019].</a:t>
            </a:r>
          </a:p>
          <a:p>
            <a:pPr marL="342900" indent="-342900" algn="just">
              <a:buFont typeface="Arial" pitchFamily="34" charset="0"/>
              <a:buChar char="•"/>
            </a:pPr>
            <a:r>
              <a:rPr lang="en-US" dirty="0" err="1"/>
              <a:t>Choo</a:t>
            </a:r>
            <a:r>
              <a:rPr lang="en-US" dirty="0"/>
              <a:t>, C. (2005). </a:t>
            </a:r>
            <a:r>
              <a:rPr lang="en-US" i="1" dirty="0"/>
              <a:t>The Art of Scanning the Environment</a:t>
            </a:r>
            <a:r>
              <a:rPr lang="en-US" dirty="0"/>
              <a:t>. Bulletin of the American Society for Information Science and Technology, 25(3), pp.21-24.</a:t>
            </a:r>
          </a:p>
          <a:p>
            <a:pPr marL="342900" indent="-342900" algn="just">
              <a:buFont typeface="Arial" pitchFamily="34" charset="0"/>
              <a:buChar char="•"/>
            </a:pPr>
            <a:r>
              <a:rPr lang="en-US" dirty="0"/>
              <a:t>Das, B. and </a:t>
            </a:r>
            <a:r>
              <a:rPr lang="en-US" dirty="0" err="1"/>
              <a:t>Subudhi</a:t>
            </a:r>
            <a:r>
              <a:rPr lang="en-US" dirty="0"/>
              <a:t>, R. (2016). Influence of Socio-Economic Factors in Digital and Social Media Marketing. SSRN Electronic Journal. Available at SSRN: https://ssrn.com/abstract=2843076 or http://dx.doi.org/10.2139/ssrn.2843076</a:t>
            </a:r>
          </a:p>
          <a:p>
            <a:pPr marL="342900" indent="-342900" algn="just">
              <a:buFont typeface="Arial" pitchFamily="34" charset="0"/>
              <a:buChar char="•"/>
            </a:pPr>
            <a:r>
              <a:rPr lang="en-US" dirty="0"/>
              <a:t>House of Lords (2019). </a:t>
            </a:r>
            <a:r>
              <a:rPr lang="en-US" i="1" dirty="0"/>
              <a:t>Regulating in a digital world. </a:t>
            </a:r>
            <a:r>
              <a:rPr lang="en-US" dirty="0"/>
              <a:t>[online] London: Committee Office, House of Lords, pp.9-10. Available at: https://publications.parliament.uk/pa/ld201719/ldselect/ldcomuni/299/299.pdf [Accessed 3 Apr. 2019].</a:t>
            </a:r>
          </a:p>
        </p:txBody>
      </p:sp>
      <p:pic>
        <p:nvPicPr>
          <p:cNvPr id="3" name="Audio 2">
            <a:hlinkClick r:id="" action="ppaction://media"/>
            <a:extLst>
              <a:ext uri="{FF2B5EF4-FFF2-40B4-BE49-F238E27FC236}">
                <a16:creationId xmlns:a16="http://schemas.microsoft.com/office/drawing/2014/main" id="{CD94ACCE-96BB-44D7-AED5-2D21A253D3B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2319"/>
    </mc:Choice>
    <mc:Fallback>
      <p:transition spd="slow" advTm="2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285750"/>
            <a:ext cx="8915400" cy="4524315"/>
          </a:xfrm>
          <a:prstGeom prst="rect">
            <a:avLst/>
          </a:prstGeom>
        </p:spPr>
        <p:txBody>
          <a:bodyPr wrap="square">
            <a:spAutoFit/>
          </a:bodyPr>
          <a:lstStyle/>
          <a:p>
            <a:pPr marL="342900" indent="-342900" algn="just">
              <a:buFont typeface="Arial" pitchFamily="34" charset="0"/>
              <a:buChar char="•"/>
            </a:pPr>
            <a:r>
              <a:rPr lang="en-US" dirty="0"/>
              <a:t>H2G2 (2012). </a:t>
            </a:r>
            <a:r>
              <a:rPr lang="en-US" i="1" dirty="0"/>
              <a:t>A Brief History Of The BBC. </a:t>
            </a:r>
            <a:r>
              <a:rPr lang="en-US" dirty="0"/>
              <a:t>[online] H2g2.com. Available at: https://h2g2.com/entry/A30044459 [Accessed 8 Mar. 2019].</a:t>
            </a:r>
          </a:p>
          <a:p>
            <a:pPr marL="342900" indent="-342900" algn="just">
              <a:buFont typeface="Arial" pitchFamily="34" charset="0"/>
              <a:buChar char="•"/>
            </a:pPr>
            <a:r>
              <a:rPr lang="en-US" dirty="0" err="1"/>
              <a:t>Karimi</a:t>
            </a:r>
            <a:r>
              <a:rPr lang="en-US" dirty="0"/>
              <a:t>, J. and Walter, Z. (2015). </a:t>
            </a:r>
            <a:r>
              <a:rPr lang="en-US" i="1" dirty="0"/>
              <a:t>The Role of Dynamic Capabilities in Responding to Digital Disruption: </a:t>
            </a:r>
            <a:r>
              <a:rPr lang="en-US" dirty="0"/>
              <a:t>A Factor-Based Study of the Newspaper Industry. Journal of Management Information Systems, 32(1), pp.39-81.</a:t>
            </a:r>
          </a:p>
          <a:p>
            <a:pPr marL="342900" indent="-342900" algn="just">
              <a:buFont typeface="Arial" pitchFamily="34" charset="0"/>
              <a:buChar char="•"/>
            </a:pPr>
            <a:r>
              <a:rPr lang="en-US" dirty="0"/>
              <a:t>MORAKANYANE, R., GRACE, A. and O’REILLY, P. (2017). </a:t>
            </a:r>
            <a:r>
              <a:rPr lang="en-US" i="1" dirty="0"/>
              <a:t>Conceptualizing Digital Transformation in Business Organizations</a:t>
            </a:r>
            <a:r>
              <a:rPr lang="en-US" dirty="0"/>
              <a:t>: A Systematic Review of Literature. (ISBN 978-961-286-043-1), pp.430-439.</a:t>
            </a:r>
          </a:p>
          <a:p>
            <a:pPr marL="342900" indent="-342900" algn="just">
              <a:buFont typeface="Arial" pitchFamily="34" charset="0"/>
              <a:buChar char="•"/>
            </a:pPr>
            <a:r>
              <a:rPr lang="en-US" dirty="0"/>
              <a:t>Ofcom (2018). </a:t>
            </a:r>
            <a:r>
              <a:rPr lang="en-US" i="1" dirty="0"/>
              <a:t>News Consumption in the UK - 2018. </a:t>
            </a:r>
            <a:r>
              <a:rPr lang="en-US" dirty="0"/>
              <a:t>[online] London: The Office of Communications, p.14. Available at: https://www.ofcom.org.uk/__data/assets/pdf_file/0024/116529/news-consumption-2018.pdf [Accessed 12 Mar. 2019].</a:t>
            </a:r>
          </a:p>
          <a:p>
            <a:pPr marL="342900" indent="-342900" algn="just">
              <a:buFont typeface="Arial" pitchFamily="34" charset="0"/>
              <a:buChar char="•"/>
            </a:pPr>
            <a:r>
              <a:rPr lang="en-US" dirty="0" err="1"/>
              <a:t>Osmundsen</a:t>
            </a:r>
            <a:r>
              <a:rPr lang="en-US" dirty="0"/>
              <a:t>, K. and </a:t>
            </a:r>
            <a:r>
              <a:rPr lang="en-US" dirty="0" err="1"/>
              <a:t>Iden</a:t>
            </a:r>
            <a:r>
              <a:rPr lang="en-US" dirty="0"/>
              <a:t>, J. (2018). </a:t>
            </a:r>
            <a:r>
              <a:rPr lang="en-US" i="1" dirty="0"/>
              <a:t>DIGITAL TRANSFORMATION: DRIVERS, SUCCESS FACTORS, AND IMPLICATIONS. Digital Transformation. </a:t>
            </a:r>
            <a:r>
              <a:rPr lang="en-US" dirty="0"/>
              <a:t>[online] Available at: https://www.researchgate.net/publication/330397210_DIGITAL_TRANSFORMATION_DRIVERS_SUCCESS_FACTORS_AND_IMPLICATIONS [Accessed 3 Apr. 2019].</a:t>
            </a:r>
          </a:p>
        </p:txBody>
      </p:sp>
      <p:pic>
        <p:nvPicPr>
          <p:cNvPr id="3" name="Audio 2">
            <a:hlinkClick r:id="" action="ppaction://media"/>
            <a:extLst>
              <a:ext uri="{FF2B5EF4-FFF2-40B4-BE49-F238E27FC236}">
                <a16:creationId xmlns:a16="http://schemas.microsoft.com/office/drawing/2014/main" id="{654DEF65-6480-4659-8604-72DB7B1A49F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38"/>
    </mc:Choice>
    <mc:Fallback>
      <p:transition spd="slow" advTm="1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200" y="209550"/>
            <a:ext cx="8915400" cy="5078313"/>
          </a:xfrm>
          <a:prstGeom prst="rect">
            <a:avLst/>
          </a:prstGeom>
        </p:spPr>
        <p:txBody>
          <a:bodyPr wrap="square">
            <a:spAutoFit/>
          </a:bodyPr>
          <a:lstStyle/>
          <a:p>
            <a:pPr marL="342900" indent="-342900" algn="just">
              <a:buFont typeface="Arial" pitchFamily="34" charset="0"/>
              <a:buChar char="•"/>
            </a:pPr>
            <a:r>
              <a:rPr lang="en-US" dirty="0"/>
              <a:t>PEW RESEARCH CENTER (2018). </a:t>
            </a:r>
            <a:r>
              <a:rPr lang="en-US" i="1" dirty="0"/>
              <a:t>Trends and Facts on Online News | State of the News Media.</a:t>
            </a:r>
            <a:r>
              <a:rPr lang="en-US" dirty="0"/>
              <a:t> [online] Pew Research Center's Journalism Project. Available at: https://www.journalism.org/fact-sheet/digital-news/ [Accessed 2 Apr. 2019].</a:t>
            </a:r>
          </a:p>
          <a:p>
            <a:pPr marL="342900" indent="-342900" algn="just">
              <a:buFont typeface="Arial" pitchFamily="34" charset="0"/>
              <a:buChar char="•"/>
            </a:pPr>
            <a:r>
              <a:rPr lang="en-US" dirty="0"/>
              <a:t>Reuters Institute (2018). </a:t>
            </a:r>
            <a:r>
              <a:rPr lang="en-US" i="1" dirty="0"/>
              <a:t>Digital News Report 2018</a:t>
            </a:r>
            <a:r>
              <a:rPr lang="en-US" dirty="0"/>
              <a:t>. [online]Institute for the Study of Journalism, p.10. Available at: https://reutersinstitute.politics.ox.ac.uk/sites/default/files/digital-news-report-2018.pdf.</a:t>
            </a:r>
          </a:p>
          <a:p>
            <a:pPr marL="342900" indent="-342900" algn="just">
              <a:buFont typeface="Arial" pitchFamily="34" charset="0"/>
              <a:buChar char="•"/>
            </a:pPr>
            <a:r>
              <a:rPr lang="en-US" dirty="0"/>
              <a:t>SAKOL, M. (2013). </a:t>
            </a:r>
            <a:r>
              <a:rPr lang="en-US" i="1" dirty="0"/>
              <a:t>The Digital Transformation</a:t>
            </a:r>
            <a:r>
              <a:rPr lang="en-US" dirty="0"/>
              <a:t>. </a:t>
            </a:r>
            <a:r>
              <a:rPr lang="en-US" dirty="0" err="1"/>
              <a:t>Organisation</a:t>
            </a:r>
            <a:r>
              <a:rPr lang="en-US" dirty="0"/>
              <a:t> Effectiveness, Number 5 ISSUE 1 2013(ISSN 2049-6478), p.7.</a:t>
            </a:r>
          </a:p>
          <a:p>
            <a:pPr marL="342900" indent="-342900" algn="just">
              <a:buFont typeface="Arial" pitchFamily="34" charset="0"/>
              <a:buChar char="•"/>
            </a:pPr>
            <a:r>
              <a:rPr lang="en-US" dirty="0"/>
              <a:t>Sparks, C., Wang, H., Huang, Y., Zhao, Y., </a:t>
            </a:r>
            <a:r>
              <a:rPr lang="en-US" dirty="0" err="1"/>
              <a:t>Lü</a:t>
            </a:r>
            <a:r>
              <a:rPr lang="en-US" dirty="0"/>
              <a:t>, N. and Wang, D. (2016). </a:t>
            </a:r>
            <a:r>
              <a:rPr lang="en-US" i="1" dirty="0"/>
              <a:t>The impact of digital media on newspapers</a:t>
            </a:r>
            <a:r>
              <a:rPr lang="en-US" dirty="0"/>
              <a:t>: Comparing responses in China and the United States. Global Media and China, 1(3), pp.186-207.</a:t>
            </a:r>
          </a:p>
          <a:p>
            <a:pPr marL="342900" indent="-342900" algn="just">
              <a:buFont typeface="Arial" pitchFamily="34" charset="0"/>
              <a:buChar char="•"/>
            </a:pPr>
            <a:r>
              <a:rPr lang="en-US" dirty="0" err="1"/>
              <a:t>Statista</a:t>
            </a:r>
            <a:r>
              <a:rPr lang="en-US" dirty="0"/>
              <a:t> (2019). </a:t>
            </a:r>
            <a:r>
              <a:rPr lang="en-US" i="1" dirty="0"/>
              <a:t>UK TV broadcasters ranked by audience share 2017</a:t>
            </a:r>
            <a:r>
              <a:rPr lang="en-US" dirty="0"/>
              <a:t>. [online] </a:t>
            </a:r>
            <a:r>
              <a:rPr lang="en-US" dirty="0" err="1"/>
              <a:t>Statista</a:t>
            </a:r>
            <a:r>
              <a:rPr lang="en-US" dirty="0"/>
              <a:t>. Available at: https://www.statista.com/statistics/269983/leading-tv-broadcasters-in-the-uk-by-audience-share/ [Accessed 7 Mar. 2019].</a:t>
            </a:r>
          </a:p>
          <a:p>
            <a:pPr marL="342900" indent="-342900" algn="just">
              <a:buFont typeface="Arial" pitchFamily="34" charset="0"/>
              <a:buChar char="•"/>
            </a:pPr>
            <a:r>
              <a:rPr lang="en-US" dirty="0"/>
              <a:t>We Are Social (2019). </a:t>
            </a:r>
            <a:r>
              <a:rPr lang="en-US" i="1" dirty="0"/>
              <a:t>Global Digital Report 2019</a:t>
            </a:r>
            <a:r>
              <a:rPr lang="en-US" dirty="0"/>
              <a:t>. [online] We Are Social UK - Global Socially-Led Creative Agency. Available at: https://wearesocial.com/uk/digital-2019 [Accessed 12 Mar. 2019].</a:t>
            </a:r>
          </a:p>
          <a:p>
            <a:pPr marL="342900" indent="-342900" algn="just">
              <a:buFont typeface="Arial" pitchFamily="34" charset="0"/>
              <a:buChar char="•"/>
            </a:pPr>
            <a:endParaRPr lang="en-US" dirty="0"/>
          </a:p>
        </p:txBody>
      </p:sp>
      <p:pic>
        <p:nvPicPr>
          <p:cNvPr id="3" name="Audio 2">
            <a:hlinkClick r:id="" action="ppaction://media"/>
            <a:extLst>
              <a:ext uri="{FF2B5EF4-FFF2-40B4-BE49-F238E27FC236}">
                <a16:creationId xmlns:a16="http://schemas.microsoft.com/office/drawing/2014/main" id="{B04DF483-678D-4A6B-8D4E-9AD2AA962C6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919"/>
    </mc:Choice>
    <mc:Fallback>
      <p:transition spd="slow" advTm="1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descr="C:\Users\saoud ahmed\Downloads\thank-you-362164_1920.jpg"/>
          <p:cNvPicPr>
            <a:picLocks noChangeAspect="1" noChangeArrowheads="1"/>
          </p:cNvPicPr>
          <p:nvPr/>
        </p:nvPicPr>
        <p:blipFill>
          <a:blip r:embed="rId4"/>
          <a:srcRect/>
          <a:stretch>
            <a:fillRect/>
          </a:stretch>
        </p:blipFill>
        <p:spPr bwMode="auto">
          <a:xfrm>
            <a:off x="0" y="0"/>
            <a:ext cx="9144000" cy="5143500"/>
          </a:xfrm>
          <a:prstGeom prst="rect">
            <a:avLst/>
          </a:prstGeom>
          <a:noFill/>
        </p:spPr>
      </p:pic>
      <p:pic>
        <p:nvPicPr>
          <p:cNvPr id="2" name="Audio 1">
            <a:hlinkClick r:id="" action="ppaction://media"/>
            <a:extLst>
              <a:ext uri="{FF2B5EF4-FFF2-40B4-BE49-F238E27FC236}">
                <a16:creationId xmlns:a16="http://schemas.microsoft.com/office/drawing/2014/main" id="{E7991D4E-0AA1-447F-A3E7-5A315F0DDF4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382000" y="4381500"/>
            <a:ext cx="609600" cy="609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576"/>
    </mc:Choice>
    <mc:Fallback>
      <p:transition spd="slow" advTm="45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5770</TotalTime>
  <Words>938</Words>
  <Application>Microsoft Office PowerPoint</Application>
  <PresentationFormat>On-screen Show (16:9)</PresentationFormat>
  <Paragraphs>121</Paragraphs>
  <Slides>28</Slides>
  <Notes>0</Notes>
  <HiddenSlides>0</HiddenSlides>
  <MMClips>28</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28</vt:i4>
      </vt:variant>
    </vt:vector>
  </HeadingPairs>
  <TitlesOfParts>
    <vt:vector size="35" baseType="lpstr">
      <vt:lpstr>맑은 고딕</vt:lpstr>
      <vt:lpstr>Aharoni</vt:lpstr>
      <vt:lpstr>Arial</vt:lpstr>
      <vt:lpstr>Calibri</vt:lpstr>
      <vt:lpstr>Office Theme</vt:lpstr>
      <vt:lpstr>1_Custom Design</vt:lpstr>
      <vt:lpstr>Custom Design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Julian</dc:creator>
  <cp:lastModifiedBy>new pc</cp:lastModifiedBy>
  <cp:revision>716</cp:revision>
  <dcterms:created xsi:type="dcterms:W3CDTF">2013-08-21T19:17:07Z</dcterms:created>
  <dcterms:modified xsi:type="dcterms:W3CDTF">2019-04-21T10:26:20Z</dcterms:modified>
</cp:coreProperties>
</file>