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64" r:id="rId5"/>
    <p:sldId id="272" r:id="rId6"/>
    <p:sldId id="265" r:id="rId7"/>
    <p:sldId id="260" r:id="rId8"/>
    <p:sldId id="370" r:id="rId9"/>
    <p:sldId id="371" r:id="rId10"/>
    <p:sldId id="368" r:id="rId11"/>
    <p:sldId id="269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6" d="100"/>
          <a:sy n="96" d="100"/>
        </p:scale>
        <p:origin x="1062" y="6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28B224-653F-D144-93B0-4A4B0F9AA5AF}" type="doc">
      <dgm:prSet loTypeId="urn:microsoft.com/office/officeart/2005/8/layout/radial4" loCatId="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F6509E9-A629-3F4B-B2A2-9459438D9555}">
      <dgm:prSet phldrT="[Text]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en-US" dirty="0"/>
            <a:t>Algorithm</a:t>
          </a:r>
        </a:p>
      </dgm:t>
    </dgm:pt>
    <dgm:pt modelId="{B520CEEF-C284-B941-931E-1114E20F2F6A}" type="parTrans" cxnId="{E5263595-99D6-E14D-8EFE-539414555214}">
      <dgm:prSet/>
      <dgm:spPr/>
      <dgm:t>
        <a:bodyPr/>
        <a:lstStyle/>
        <a:p>
          <a:endParaRPr lang="en-US"/>
        </a:p>
      </dgm:t>
    </dgm:pt>
    <dgm:pt modelId="{CCEF8493-5CD6-DB4C-85BB-7D1910EBEC98}" type="sibTrans" cxnId="{E5263595-99D6-E14D-8EFE-539414555214}">
      <dgm:prSet/>
      <dgm:spPr/>
      <dgm:t>
        <a:bodyPr/>
        <a:lstStyle/>
        <a:p>
          <a:endParaRPr lang="en-US"/>
        </a:p>
      </dgm:t>
    </dgm:pt>
    <dgm:pt modelId="{C132B9B6-2485-334E-9DBE-7D20DFF12332}">
      <dgm:prSet phldrT="[Text]"/>
      <dgm:spPr/>
      <dgm:t>
        <a:bodyPr/>
        <a:lstStyle/>
        <a:p>
          <a:r>
            <a:rPr lang="en-US" dirty="0"/>
            <a:t>Set of operations to be performed</a:t>
          </a:r>
        </a:p>
      </dgm:t>
    </dgm:pt>
    <dgm:pt modelId="{F2726D7A-4CEC-D046-9136-21DC23ECCB56}" type="parTrans" cxnId="{CA4B87BD-B0DE-494E-8E53-1499F73CE33E}">
      <dgm:prSet/>
      <dgm:spPr/>
      <dgm:t>
        <a:bodyPr/>
        <a:lstStyle/>
        <a:p>
          <a:endParaRPr lang="en-US"/>
        </a:p>
      </dgm:t>
    </dgm:pt>
    <dgm:pt modelId="{7A9845A7-48D5-414A-BF4C-4382D9F2A586}" type="sibTrans" cxnId="{CA4B87BD-B0DE-494E-8E53-1499F73CE33E}">
      <dgm:prSet/>
      <dgm:spPr/>
      <dgm:t>
        <a:bodyPr/>
        <a:lstStyle/>
        <a:p>
          <a:endParaRPr lang="en-US"/>
        </a:p>
      </dgm:t>
    </dgm:pt>
    <dgm:pt modelId="{ABC9D2A1-5B7E-504B-A664-50A3BA085A24}">
      <dgm:prSet phldrT="[Text]"/>
      <dgm:spPr/>
      <dgm:t>
        <a:bodyPr/>
        <a:lstStyle/>
        <a:p>
          <a:r>
            <a:rPr lang="en-US" dirty="0"/>
            <a:t>Procedure to solve a problem</a:t>
          </a:r>
        </a:p>
      </dgm:t>
    </dgm:pt>
    <dgm:pt modelId="{5DD9F685-3B88-1D45-B810-C17DF4F11A01}" type="parTrans" cxnId="{447B62D2-3F85-2A45-B8A7-9A11F9B966F0}">
      <dgm:prSet/>
      <dgm:spPr/>
      <dgm:t>
        <a:bodyPr/>
        <a:lstStyle/>
        <a:p>
          <a:endParaRPr lang="en-US"/>
        </a:p>
      </dgm:t>
    </dgm:pt>
    <dgm:pt modelId="{A985B122-BA7A-F44B-A11C-3639DA71812D}" type="sibTrans" cxnId="{447B62D2-3F85-2A45-B8A7-9A11F9B966F0}">
      <dgm:prSet/>
      <dgm:spPr/>
      <dgm:t>
        <a:bodyPr/>
        <a:lstStyle/>
        <a:p>
          <a:endParaRPr lang="en-US"/>
        </a:p>
      </dgm:t>
    </dgm:pt>
    <dgm:pt modelId="{CEEBB31E-1B3E-C244-B40A-20F42B14D8AC}">
      <dgm:prSet phldrT="[Text]"/>
      <dgm:spPr/>
      <dgm:t>
        <a:bodyPr/>
        <a:lstStyle/>
        <a:p>
          <a:r>
            <a:rPr lang="en-US" dirty="0"/>
            <a:t>step-by-step procedure to solve a problem</a:t>
          </a:r>
        </a:p>
      </dgm:t>
    </dgm:pt>
    <dgm:pt modelId="{7C6DFFC8-9FB8-A642-ACFE-5A35E4260F50}" type="parTrans" cxnId="{223E1FCE-B5A4-CA48-B2BB-047709AC4D84}">
      <dgm:prSet/>
      <dgm:spPr/>
      <dgm:t>
        <a:bodyPr/>
        <a:lstStyle/>
        <a:p>
          <a:endParaRPr lang="en-US"/>
        </a:p>
      </dgm:t>
    </dgm:pt>
    <dgm:pt modelId="{0710E6C2-9832-B845-B938-1741BF2B4025}" type="sibTrans" cxnId="{223E1FCE-B5A4-CA48-B2BB-047709AC4D84}">
      <dgm:prSet/>
      <dgm:spPr/>
      <dgm:t>
        <a:bodyPr/>
        <a:lstStyle/>
        <a:p>
          <a:endParaRPr lang="en-US"/>
        </a:p>
      </dgm:t>
    </dgm:pt>
    <dgm:pt modelId="{EE8643F3-1441-A742-A945-71DBF9F67558}" type="pres">
      <dgm:prSet presAssocID="{9428B224-653F-D144-93B0-4A4B0F9AA5AF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BA6017E5-F14D-0044-8B9F-81FF442C6509}" type="pres">
      <dgm:prSet presAssocID="{FF6509E9-A629-3F4B-B2A2-9459438D9555}" presName="centerShape" presStyleLbl="node0" presStyleIdx="0" presStyleCnt="1"/>
      <dgm:spPr/>
    </dgm:pt>
    <dgm:pt modelId="{043BD1F4-7BC7-6A45-80AE-F12EE65D274A}" type="pres">
      <dgm:prSet presAssocID="{F2726D7A-4CEC-D046-9136-21DC23ECCB56}" presName="parTrans" presStyleLbl="bgSibTrans2D1" presStyleIdx="0" presStyleCnt="3"/>
      <dgm:spPr/>
    </dgm:pt>
    <dgm:pt modelId="{6F8D6653-CF1B-D44A-93E2-2440F2E237FC}" type="pres">
      <dgm:prSet presAssocID="{C132B9B6-2485-334E-9DBE-7D20DFF12332}" presName="node" presStyleLbl="node1" presStyleIdx="0" presStyleCnt="3">
        <dgm:presLayoutVars>
          <dgm:bulletEnabled val="1"/>
        </dgm:presLayoutVars>
      </dgm:prSet>
      <dgm:spPr/>
    </dgm:pt>
    <dgm:pt modelId="{C51C38E3-413E-4C46-94B0-27604AB6C3C2}" type="pres">
      <dgm:prSet presAssocID="{5DD9F685-3B88-1D45-B810-C17DF4F11A01}" presName="parTrans" presStyleLbl="bgSibTrans2D1" presStyleIdx="1" presStyleCnt="3"/>
      <dgm:spPr/>
    </dgm:pt>
    <dgm:pt modelId="{1856EE47-ED21-E944-B8B2-CD454BA87CBB}" type="pres">
      <dgm:prSet presAssocID="{ABC9D2A1-5B7E-504B-A664-50A3BA085A24}" presName="node" presStyleLbl="node1" presStyleIdx="1" presStyleCnt="3">
        <dgm:presLayoutVars>
          <dgm:bulletEnabled val="1"/>
        </dgm:presLayoutVars>
      </dgm:prSet>
      <dgm:spPr/>
    </dgm:pt>
    <dgm:pt modelId="{8EEB0509-793C-354D-8F3C-B44EC22EB7E2}" type="pres">
      <dgm:prSet presAssocID="{7C6DFFC8-9FB8-A642-ACFE-5A35E4260F50}" presName="parTrans" presStyleLbl="bgSibTrans2D1" presStyleIdx="2" presStyleCnt="3"/>
      <dgm:spPr/>
    </dgm:pt>
    <dgm:pt modelId="{E7F6507B-344D-9B4B-8C02-B7810ED9C733}" type="pres">
      <dgm:prSet presAssocID="{CEEBB31E-1B3E-C244-B40A-20F42B14D8AC}" presName="node" presStyleLbl="node1" presStyleIdx="2" presStyleCnt="3">
        <dgm:presLayoutVars>
          <dgm:bulletEnabled val="1"/>
        </dgm:presLayoutVars>
      </dgm:prSet>
      <dgm:spPr/>
    </dgm:pt>
  </dgm:ptLst>
  <dgm:cxnLst>
    <dgm:cxn modelId="{04843115-6978-B048-8FA6-2D418C8F5D73}" type="presOf" srcId="{9428B224-653F-D144-93B0-4A4B0F9AA5AF}" destId="{EE8643F3-1441-A742-A945-71DBF9F67558}" srcOrd="0" destOrd="0" presId="urn:microsoft.com/office/officeart/2005/8/layout/radial4"/>
    <dgm:cxn modelId="{9C0ECE29-E17A-614B-AA88-97FA7A950431}" type="presOf" srcId="{C132B9B6-2485-334E-9DBE-7D20DFF12332}" destId="{6F8D6653-CF1B-D44A-93E2-2440F2E237FC}" srcOrd="0" destOrd="0" presId="urn:microsoft.com/office/officeart/2005/8/layout/radial4"/>
    <dgm:cxn modelId="{8FC10D2E-D7A8-324A-A2E5-52F9A65083D3}" type="presOf" srcId="{CEEBB31E-1B3E-C244-B40A-20F42B14D8AC}" destId="{E7F6507B-344D-9B4B-8C02-B7810ED9C733}" srcOrd="0" destOrd="0" presId="urn:microsoft.com/office/officeart/2005/8/layout/radial4"/>
    <dgm:cxn modelId="{6E561263-01A2-E345-A3E6-ABADCCAB6DF4}" type="presOf" srcId="{5DD9F685-3B88-1D45-B810-C17DF4F11A01}" destId="{C51C38E3-413E-4C46-94B0-27604AB6C3C2}" srcOrd="0" destOrd="0" presId="urn:microsoft.com/office/officeart/2005/8/layout/radial4"/>
    <dgm:cxn modelId="{E5263595-99D6-E14D-8EFE-539414555214}" srcId="{9428B224-653F-D144-93B0-4A4B0F9AA5AF}" destId="{FF6509E9-A629-3F4B-B2A2-9459438D9555}" srcOrd="0" destOrd="0" parTransId="{B520CEEF-C284-B941-931E-1114E20F2F6A}" sibTransId="{CCEF8493-5CD6-DB4C-85BB-7D1910EBEC98}"/>
    <dgm:cxn modelId="{219B01B5-8DF5-4343-B73D-BD57DC527319}" type="presOf" srcId="{7C6DFFC8-9FB8-A642-ACFE-5A35E4260F50}" destId="{8EEB0509-793C-354D-8F3C-B44EC22EB7E2}" srcOrd="0" destOrd="0" presId="urn:microsoft.com/office/officeart/2005/8/layout/radial4"/>
    <dgm:cxn modelId="{CA4B87BD-B0DE-494E-8E53-1499F73CE33E}" srcId="{FF6509E9-A629-3F4B-B2A2-9459438D9555}" destId="{C132B9B6-2485-334E-9DBE-7D20DFF12332}" srcOrd="0" destOrd="0" parTransId="{F2726D7A-4CEC-D046-9136-21DC23ECCB56}" sibTransId="{7A9845A7-48D5-414A-BF4C-4382D9F2A586}"/>
    <dgm:cxn modelId="{223E1FCE-B5A4-CA48-B2BB-047709AC4D84}" srcId="{FF6509E9-A629-3F4B-B2A2-9459438D9555}" destId="{CEEBB31E-1B3E-C244-B40A-20F42B14D8AC}" srcOrd="2" destOrd="0" parTransId="{7C6DFFC8-9FB8-A642-ACFE-5A35E4260F50}" sibTransId="{0710E6C2-9832-B845-B938-1741BF2B4025}"/>
    <dgm:cxn modelId="{447B62D2-3F85-2A45-B8A7-9A11F9B966F0}" srcId="{FF6509E9-A629-3F4B-B2A2-9459438D9555}" destId="{ABC9D2A1-5B7E-504B-A664-50A3BA085A24}" srcOrd="1" destOrd="0" parTransId="{5DD9F685-3B88-1D45-B810-C17DF4F11A01}" sibTransId="{A985B122-BA7A-F44B-A11C-3639DA71812D}"/>
    <dgm:cxn modelId="{823D6DDE-E8A3-7F4B-A6D5-3000B0B73B58}" type="presOf" srcId="{ABC9D2A1-5B7E-504B-A664-50A3BA085A24}" destId="{1856EE47-ED21-E944-B8B2-CD454BA87CBB}" srcOrd="0" destOrd="0" presId="urn:microsoft.com/office/officeart/2005/8/layout/radial4"/>
    <dgm:cxn modelId="{9DA9DDEB-7780-E242-8698-D943F775B153}" type="presOf" srcId="{FF6509E9-A629-3F4B-B2A2-9459438D9555}" destId="{BA6017E5-F14D-0044-8B9F-81FF442C6509}" srcOrd="0" destOrd="0" presId="urn:microsoft.com/office/officeart/2005/8/layout/radial4"/>
    <dgm:cxn modelId="{C4CE48F1-3EFA-DA40-B202-A14D668D0D6F}" type="presOf" srcId="{F2726D7A-4CEC-D046-9136-21DC23ECCB56}" destId="{043BD1F4-7BC7-6A45-80AE-F12EE65D274A}" srcOrd="0" destOrd="0" presId="urn:microsoft.com/office/officeart/2005/8/layout/radial4"/>
    <dgm:cxn modelId="{FB80D1A3-6D5F-8A40-AC64-5E96A1CBBACF}" type="presParOf" srcId="{EE8643F3-1441-A742-A945-71DBF9F67558}" destId="{BA6017E5-F14D-0044-8B9F-81FF442C6509}" srcOrd="0" destOrd="0" presId="urn:microsoft.com/office/officeart/2005/8/layout/radial4"/>
    <dgm:cxn modelId="{90C09084-4E6C-AD47-8648-2DF2E7DA95B6}" type="presParOf" srcId="{EE8643F3-1441-A742-A945-71DBF9F67558}" destId="{043BD1F4-7BC7-6A45-80AE-F12EE65D274A}" srcOrd="1" destOrd="0" presId="urn:microsoft.com/office/officeart/2005/8/layout/radial4"/>
    <dgm:cxn modelId="{625E33C6-22B6-634B-86EE-060E8330E5F0}" type="presParOf" srcId="{EE8643F3-1441-A742-A945-71DBF9F67558}" destId="{6F8D6653-CF1B-D44A-93E2-2440F2E237FC}" srcOrd="2" destOrd="0" presId="urn:microsoft.com/office/officeart/2005/8/layout/radial4"/>
    <dgm:cxn modelId="{0BFAE1F8-2DDE-E144-958E-CEC718E0489C}" type="presParOf" srcId="{EE8643F3-1441-A742-A945-71DBF9F67558}" destId="{C51C38E3-413E-4C46-94B0-27604AB6C3C2}" srcOrd="3" destOrd="0" presId="urn:microsoft.com/office/officeart/2005/8/layout/radial4"/>
    <dgm:cxn modelId="{2E7E209E-10B1-4841-8181-F0541286337B}" type="presParOf" srcId="{EE8643F3-1441-A742-A945-71DBF9F67558}" destId="{1856EE47-ED21-E944-B8B2-CD454BA87CBB}" srcOrd="4" destOrd="0" presId="urn:microsoft.com/office/officeart/2005/8/layout/radial4"/>
    <dgm:cxn modelId="{FB90CA70-AC5E-F64F-99EF-DF48A056B381}" type="presParOf" srcId="{EE8643F3-1441-A742-A945-71DBF9F67558}" destId="{8EEB0509-793C-354D-8F3C-B44EC22EB7E2}" srcOrd="5" destOrd="0" presId="urn:microsoft.com/office/officeart/2005/8/layout/radial4"/>
    <dgm:cxn modelId="{6F008566-9E4D-B348-84F1-A934FA3425D1}" type="presParOf" srcId="{EE8643F3-1441-A742-A945-71DBF9F67558}" destId="{E7F6507B-344D-9B4B-8C02-B7810ED9C733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EF1494-3DEB-0D40-8C98-1D9645A533E4}" type="doc">
      <dgm:prSet loTypeId="urn:microsoft.com/office/officeart/2005/8/layout/radial3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4E7C3A2-F9D6-3E4E-9828-23C231F214B1}">
      <dgm:prSet phldrT="[Text]" custT="1"/>
      <dgm:spPr>
        <a:solidFill>
          <a:schemeClr val="tx1"/>
        </a:solidFill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r>
            <a:rPr lang="en-US" sz="1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Reaching friend’s home from the Airport</a:t>
          </a:r>
        </a:p>
      </dgm:t>
    </dgm:pt>
    <dgm:pt modelId="{68D9154D-6BA1-074B-BB89-62C402367468}" type="parTrans" cxnId="{F159D44D-26C8-3C46-908A-5109FC7EDA9E}">
      <dgm:prSet/>
      <dgm:spPr/>
      <dgm:t>
        <a:bodyPr/>
        <a:lstStyle/>
        <a:p>
          <a:endParaRPr lang="en-US"/>
        </a:p>
      </dgm:t>
    </dgm:pt>
    <dgm:pt modelId="{804BE352-74CB-C54C-9EB2-8249591C1183}" type="sibTrans" cxnId="{F159D44D-26C8-3C46-908A-5109FC7EDA9E}">
      <dgm:prSet/>
      <dgm:spPr/>
      <dgm:t>
        <a:bodyPr/>
        <a:lstStyle/>
        <a:p>
          <a:endParaRPr lang="en-US"/>
        </a:p>
      </dgm:t>
    </dgm:pt>
    <dgm:pt modelId="{D0867BAF-DEC9-F243-BE7A-1954A0210154}">
      <dgm:prSet phldrT="[Text]" custT="1"/>
      <dgm:spPr/>
      <dgm:t>
        <a:bodyPr/>
        <a:lstStyle/>
        <a:p>
          <a:r>
            <a:rPr lang="en-US" sz="1400" dirty="0"/>
            <a:t>1. Go to the taxi stand.</a:t>
          </a:r>
        </a:p>
        <a:p>
          <a:r>
            <a:rPr lang="en-US" sz="1400" dirty="0"/>
            <a:t>2. Get in a taxi.</a:t>
          </a:r>
        </a:p>
        <a:p>
          <a:r>
            <a:rPr lang="en-US" sz="1400" dirty="0"/>
            <a:t>3. Give the driver my address.</a:t>
          </a:r>
        </a:p>
      </dgm:t>
    </dgm:pt>
    <dgm:pt modelId="{2F322305-CDB6-284A-B729-BB5EB60C14B1}" type="parTrans" cxnId="{B2B97A59-3B86-B74A-8496-61F92E3BD5A8}">
      <dgm:prSet/>
      <dgm:spPr/>
      <dgm:t>
        <a:bodyPr/>
        <a:lstStyle/>
        <a:p>
          <a:endParaRPr lang="en-US"/>
        </a:p>
      </dgm:t>
    </dgm:pt>
    <dgm:pt modelId="{9DE5B3B5-BBCD-C346-A35E-8A7C7A0A2868}" type="sibTrans" cxnId="{B2B97A59-3B86-B74A-8496-61F92E3BD5A8}">
      <dgm:prSet/>
      <dgm:spPr/>
      <dgm:t>
        <a:bodyPr/>
        <a:lstStyle/>
        <a:p>
          <a:endParaRPr lang="en-US"/>
        </a:p>
      </dgm:t>
    </dgm:pt>
    <dgm:pt modelId="{9AE10D5B-0585-B54F-8231-AC2C82C9D143}">
      <dgm:prSet phldrT="[Text]" custT="1"/>
      <dgm:spPr/>
      <dgm:t>
        <a:bodyPr/>
        <a:lstStyle/>
        <a:p>
          <a:r>
            <a:rPr lang="en-US" sz="1400" dirty="0"/>
            <a:t>1. Take the shuttle to the rental car place.</a:t>
          </a:r>
        </a:p>
        <a:p>
          <a:r>
            <a:rPr lang="en-US" sz="1400" dirty="0"/>
            <a:t>2. Rent a car.</a:t>
          </a:r>
        </a:p>
        <a:p>
          <a:r>
            <a:rPr lang="en-US" sz="1400" dirty="0"/>
            <a:t>3. Follow the directions to get to my house.</a:t>
          </a:r>
        </a:p>
      </dgm:t>
    </dgm:pt>
    <dgm:pt modelId="{A2D546CB-B8A0-8A4C-8D8D-F48027C9A8CC}" type="parTrans" cxnId="{70BA08DC-5B35-A64D-81FE-ECB6DDA9CA1A}">
      <dgm:prSet/>
      <dgm:spPr/>
      <dgm:t>
        <a:bodyPr/>
        <a:lstStyle/>
        <a:p>
          <a:endParaRPr lang="en-US"/>
        </a:p>
      </dgm:t>
    </dgm:pt>
    <dgm:pt modelId="{9D9E4CA2-5E24-DE49-B80B-F7D8C8591D52}" type="sibTrans" cxnId="{70BA08DC-5B35-A64D-81FE-ECB6DDA9CA1A}">
      <dgm:prSet/>
      <dgm:spPr/>
      <dgm:t>
        <a:bodyPr/>
        <a:lstStyle/>
        <a:p>
          <a:endParaRPr lang="en-US"/>
        </a:p>
      </dgm:t>
    </dgm:pt>
    <dgm:pt modelId="{F34F7980-82BD-214A-B5F6-C425C1771B61}">
      <dgm:prSet phldrT="[Text]" custT="1"/>
      <dgm:spPr/>
      <dgm:t>
        <a:bodyPr/>
        <a:lstStyle/>
        <a:p>
          <a:r>
            <a:rPr lang="en-US" sz="1600" dirty="0"/>
            <a:t>1</a:t>
          </a:r>
          <a:r>
            <a:rPr lang="en-US" sz="1400" dirty="0"/>
            <a:t>. Outside baggage claim, catch bus number 70.</a:t>
          </a:r>
        </a:p>
        <a:p>
          <a:r>
            <a:rPr lang="en-US" sz="1400" dirty="0"/>
            <a:t>2. Transfer to bus 14 on Main Street.</a:t>
          </a:r>
        </a:p>
        <a:p>
          <a:r>
            <a:rPr lang="en-US" sz="1400" dirty="0"/>
            <a:t>3. Get off on Elm street.</a:t>
          </a:r>
        </a:p>
        <a:p>
          <a:r>
            <a:rPr lang="en-US" sz="1400" dirty="0"/>
            <a:t>4. Walk two blocks north to my house.</a:t>
          </a:r>
        </a:p>
      </dgm:t>
    </dgm:pt>
    <dgm:pt modelId="{AFDF1308-DF67-AC45-B7F3-24C534FB3490}" type="parTrans" cxnId="{ED26E0D9-3A05-3F43-91FE-6E57C15FC5B6}">
      <dgm:prSet/>
      <dgm:spPr/>
      <dgm:t>
        <a:bodyPr/>
        <a:lstStyle/>
        <a:p>
          <a:endParaRPr lang="en-US"/>
        </a:p>
      </dgm:t>
    </dgm:pt>
    <dgm:pt modelId="{3CED653A-7565-E443-88CE-EEB12799D585}" type="sibTrans" cxnId="{ED26E0D9-3A05-3F43-91FE-6E57C15FC5B6}">
      <dgm:prSet/>
      <dgm:spPr/>
      <dgm:t>
        <a:bodyPr/>
        <a:lstStyle/>
        <a:p>
          <a:endParaRPr lang="en-US"/>
        </a:p>
      </dgm:t>
    </dgm:pt>
    <dgm:pt modelId="{43A779E7-8A44-264E-843C-5EA56FD06374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400" dirty="0">
              <a:solidFill>
                <a:schemeClr val="tx1"/>
              </a:solidFill>
            </a:rPr>
            <a:t>1. When your plane arrives, call my cell phone.</a:t>
          </a:r>
        </a:p>
        <a:p>
          <a:pPr>
            <a:buFont typeface="Arial" panose="020B0604020202020204" pitchFamily="34" charset="0"/>
            <a:buChar char="•"/>
          </a:pPr>
          <a:r>
            <a:rPr lang="en-US" sz="1400" dirty="0">
              <a:solidFill>
                <a:schemeClr val="tx1"/>
              </a:solidFill>
            </a:rPr>
            <a:t>2. Meet me outside baggage claim.</a:t>
          </a:r>
        </a:p>
      </dgm:t>
    </dgm:pt>
    <dgm:pt modelId="{C5419FFE-52CD-464D-B763-E3DFB51D59DA}" type="parTrans" cxnId="{26EE0396-85D3-1142-A4EA-D6DD6AC34000}">
      <dgm:prSet/>
      <dgm:spPr/>
      <dgm:t>
        <a:bodyPr/>
        <a:lstStyle/>
        <a:p>
          <a:endParaRPr lang="en-US"/>
        </a:p>
      </dgm:t>
    </dgm:pt>
    <dgm:pt modelId="{53CA7460-A7C7-9942-9B9B-CF5BA91A65DD}" type="sibTrans" cxnId="{26EE0396-85D3-1142-A4EA-D6DD6AC34000}">
      <dgm:prSet/>
      <dgm:spPr/>
      <dgm:t>
        <a:bodyPr/>
        <a:lstStyle/>
        <a:p>
          <a:endParaRPr lang="en-US"/>
        </a:p>
      </dgm:t>
    </dgm:pt>
    <dgm:pt modelId="{C3182DA3-5C17-D847-B344-ADE997B2705E}" type="pres">
      <dgm:prSet presAssocID="{DBEF1494-3DEB-0D40-8C98-1D9645A533E4}" presName="composite" presStyleCnt="0">
        <dgm:presLayoutVars>
          <dgm:chMax val="1"/>
          <dgm:dir/>
          <dgm:resizeHandles val="exact"/>
        </dgm:presLayoutVars>
      </dgm:prSet>
      <dgm:spPr/>
    </dgm:pt>
    <dgm:pt modelId="{82141A32-5482-2646-84A9-9B49EDB0EF56}" type="pres">
      <dgm:prSet presAssocID="{DBEF1494-3DEB-0D40-8C98-1D9645A533E4}" presName="radial" presStyleCnt="0">
        <dgm:presLayoutVars>
          <dgm:animLvl val="ctr"/>
        </dgm:presLayoutVars>
      </dgm:prSet>
      <dgm:spPr/>
    </dgm:pt>
    <dgm:pt modelId="{D8ECAAEF-2D3B-E04D-9E9F-92678E90FA07}" type="pres">
      <dgm:prSet presAssocID="{94E7C3A2-F9D6-3E4E-9828-23C231F214B1}" presName="centerShape" presStyleLbl="vennNode1" presStyleIdx="0" presStyleCnt="5" custScaleY="64192"/>
      <dgm:spPr/>
    </dgm:pt>
    <dgm:pt modelId="{3F0BEF8F-2E9E-DA49-98A6-691CB6872532}" type="pres">
      <dgm:prSet presAssocID="{D0867BAF-DEC9-F243-BE7A-1954A0210154}" presName="node" presStyleLbl="vennNode1" presStyleIdx="1" presStyleCnt="5" custScaleX="219081" custScaleY="106428" custRadScaleRad="81962" custRadScaleInc="-3443">
        <dgm:presLayoutVars>
          <dgm:bulletEnabled val="1"/>
        </dgm:presLayoutVars>
      </dgm:prSet>
      <dgm:spPr/>
    </dgm:pt>
    <dgm:pt modelId="{666A78F3-35CE-AF4C-B29B-27A45E6BF5E2}" type="pres">
      <dgm:prSet presAssocID="{9AE10D5B-0585-B54F-8231-AC2C82C9D143}" presName="node" presStyleLbl="vennNode1" presStyleIdx="2" presStyleCnt="5" custScaleX="206881" custScaleY="123391" custRadScaleRad="133287" custRadScaleInc="-76">
        <dgm:presLayoutVars>
          <dgm:bulletEnabled val="1"/>
        </dgm:presLayoutVars>
      </dgm:prSet>
      <dgm:spPr/>
    </dgm:pt>
    <dgm:pt modelId="{230D8123-2C2C-0549-8468-1661BA276F3E}" type="pres">
      <dgm:prSet presAssocID="{F34F7980-82BD-214A-B5F6-C425C1771B61}" presName="node" presStyleLbl="vennNode1" presStyleIdx="3" presStyleCnt="5" custScaleX="295817" custScaleY="122124" custRadScaleRad="96594" custRadScaleInc="-3879">
        <dgm:presLayoutVars>
          <dgm:bulletEnabled val="1"/>
        </dgm:presLayoutVars>
      </dgm:prSet>
      <dgm:spPr/>
    </dgm:pt>
    <dgm:pt modelId="{0237FBA9-DDDC-134A-859A-2D9A7F188FC2}" type="pres">
      <dgm:prSet presAssocID="{43A779E7-8A44-264E-843C-5EA56FD06374}" presName="node" presStyleLbl="vennNode1" presStyleIdx="4" presStyleCnt="5" custScaleX="197182" custScaleY="110026" custRadScaleRad="131774" custRadScaleInc="-2815">
        <dgm:presLayoutVars>
          <dgm:bulletEnabled val="1"/>
        </dgm:presLayoutVars>
      </dgm:prSet>
      <dgm:spPr/>
    </dgm:pt>
  </dgm:ptLst>
  <dgm:cxnLst>
    <dgm:cxn modelId="{AB04381F-9AB3-D74D-A58D-B97630165CFD}" type="presOf" srcId="{43A779E7-8A44-264E-843C-5EA56FD06374}" destId="{0237FBA9-DDDC-134A-859A-2D9A7F188FC2}" srcOrd="0" destOrd="0" presId="urn:microsoft.com/office/officeart/2005/8/layout/radial3"/>
    <dgm:cxn modelId="{6D790724-8931-3346-BCFB-856DA6BABB8F}" type="presOf" srcId="{9AE10D5B-0585-B54F-8231-AC2C82C9D143}" destId="{666A78F3-35CE-AF4C-B29B-27A45E6BF5E2}" srcOrd="0" destOrd="0" presId="urn:microsoft.com/office/officeart/2005/8/layout/radial3"/>
    <dgm:cxn modelId="{C412EC43-BDD2-5C4B-A530-36F398E6CE37}" type="presOf" srcId="{DBEF1494-3DEB-0D40-8C98-1D9645A533E4}" destId="{C3182DA3-5C17-D847-B344-ADE997B2705E}" srcOrd="0" destOrd="0" presId="urn:microsoft.com/office/officeart/2005/8/layout/radial3"/>
    <dgm:cxn modelId="{2E68BB44-934E-E747-B8E4-CF01CEB635C9}" type="presOf" srcId="{D0867BAF-DEC9-F243-BE7A-1954A0210154}" destId="{3F0BEF8F-2E9E-DA49-98A6-691CB6872532}" srcOrd="0" destOrd="0" presId="urn:microsoft.com/office/officeart/2005/8/layout/radial3"/>
    <dgm:cxn modelId="{3ED29847-79A5-F048-8A95-D0E49F87FE0F}" type="presOf" srcId="{F34F7980-82BD-214A-B5F6-C425C1771B61}" destId="{230D8123-2C2C-0549-8468-1661BA276F3E}" srcOrd="0" destOrd="0" presId="urn:microsoft.com/office/officeart/2005/8/layout/radial3"/>
    <dgm:cxn modelId="{F159D44D-26C8-3C46-908A-5109FC7EDA9E}" srcId="{DBEF1494-3DEB-0D40-8C98-1D9645A533E4}" destId="{94E7C3A2-F9D6-3E4E-9828-23C231F214B1}" srcOrd="0" destOrd="0" parTransId="{68D9154D-6BA1-074B-BB89-62C402367468}" sibTransId="{804BE352-74CB-C54C-9EB2-8249591C1183}"/>
    <dgm:cxn modelId="{B2B97A59-3B86-B74A-8496-61F92E3BD5A8}" srcId="{94E7C3A2-F9D6-3E4E-9828-23C231F214B1}" destId="{D0867BAF-DEC9-F243-BE7A-1954A0210154}" srcOrd="0" destOrd="0" parTransId="{2F322305-CDB6-284A-B729-BB5EB60C14B1}" sibTransId="{9DE5B3B5-BBCD-C346-A35E-8A7C7A0A2868}"/>
    <dgm:cxn modelId="{C11E3C8F-77A4-464A-B046-E7D30112C364}" type="presOf" srcId="{94E7C3A2-F9D6-3E4E-9828-23C231F214B1}" destId="{D8ECAAEF-2D3B-E04D-9E9F-92678E90FA07}" srcOrd="0" destOrd="0" presId="urn:microsoft.com/office/officeart/2005/8/layout/radial3"/>
    <dgm:cxn modelId="{26EE0396-85D3-1142-A4EA-D6DD6AC34000}" srcId="{94E7C3A2-F9D6-3E4E-9828-23C231F214B1}" destId="{43A779E7-8A44-264E-843C-5EA56FD06374}" srcOrd="3" destOrd="0" parTransId="{C5419FFE-52CD-464D-B763-E3DFB51D59DA}" sibTransId="{53CA7460-A7C7-9942-9B9B-CF5BA91A65DD}"/>
    <dgm:cxn modelId="{ED26E0D9-3A05-3F43-91FE-6E57C15FC5B6}" srcId="{94E7C3A2-F9D6-3E4E-9828-23C231F214B1}" destId="{F34F7980-82BD-214A-B5F6-C425C1771B61}" srcOrd="2" destOrd="0" parTransId="{AFDF1308-DF67-AC45-B7F3-24C534FB3490}" sibTransId="{3CED653A-7565-E443-88CE-EEB12799D585}"/>
    <dgm:cxn modelId="{70BA08DC-5B35-A64D-81FE-ECB6DDA9CA1A}" srcId="{94E7C3A2-F9D6-3E4E-9828-23C231F214B1}" destId="{9AE10D5B-0585-B54F-8231-AC2C82C9D143}" srcOrd="1" destOrd="0" parTransId="{A2D546CB-B8A0-8A4C-8D8D-F48027C9A8CC}" sibTransId="{9D9E4CA2-5E24-DE49-B80B-F7D8C8591D52}"/>
    <dgm:cxn modelId="{02513ED6-4743-5241-B32A-8C877B6D33DA}" type="presParOf" srcId="{C3182DA3-5C17-D847-B344-ADE997B2705E}" destId="{82141A32-5482-2646-84A9-9B49EDB0EF56}" srcOrd="0" destOrd="0" presId="urn:microsoft.com/office/officeart/2005/8/layout/radial3"/>
    <dgm:cxn modelId="{FE8D622D-126A-684C-B059-B9A537A6833C}" type="presParOf" srcId="{82141A32-5482-2646-84A9-9B49EDB0EF56}" destId="{D8ECAAEF-2D3B-E04D-9E9F-92678E90FA07}" srcOrd="0" destOrd="0" presId="urn:microsoft.com/office/officeart/2005/8/layout/radial3"/>
    <dgm:cxn modelId="{188B1153-725B-984B-A73F-29A6617D8C3F}" type="presParOf" srcId="{82141A32-5482-2646-84A9-9B49EDB0EF56}" destId="{3F0BEF8F-2E9E-DA49-98A6-691CB6872532}" srcOrd="1" destOrd="0" presId="urn:microsoft.com/office/officeart/2005/8/layout/radial3"/>
    <dgm:cxn modelId="{27ECE385-C247-4943-9895-AAE7488E6E92}" type="presParOf" srcId="{82141A32-5482-2646-84A9-9B49EDB0EF56}" destId="{666A78F3-35CE-AF4C-B29B-27A45E6BF5E2}" srcOrd="2" destOrd="0" presId="urn:microsoft.com/office/officeart/2005/8/layout/radial3"/>
    <dgm:cxn modelId="{DCB6FC0F-0DF7-5643-B726-9C666214E8F5}" type="presParOf" srcId="{82141A32-5482-2646-84A9-9B49EDB0EF56}" destId="{230D8123-2C2C-0549-8468-1661BA276F3E}" srcOrd="3" destOrd="0" presId="urn:microsoft.com/office/officeart/2005/8/layout/radial3"/>
    <dgm:cxn modelId="{F1A3A58E-8DDA-A446-AB4A-3751FE0E33CB}" type="presParOf" srcId="{82141A32-5482-2646-84A9-9B49EDB0EF56}" destId="{0237FBA9-DDDC-134A-859A-2D9A7F188FC2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6017E5-F14D-0044-8B9F-81FF442C6509}">
      <dsp:nvSpPr>
        <dsp:cNvPr id="0" name=""/>
        <dsp:cNvSpPr/>
      </dsp:nvSpPr>
      <dsp:spPr>
        <a:xfrm>
          <a:off x="1880704" y="1911773"/>
          <a:ext cx="1391206" cy="1391206"/>
        </a:xfrm>
        <a:prstGeom prst="ellipse">
          <a:avLst/>
        </a:prstGeom>
        <a:solidFill>
          <a:schemeClr val="bg2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Algorithm</a:t>
          </a:r>
        </a:p>
      </dsp:txBody>
      <dsp:txXfrm>
        <a:off x="2084441" y="2115510"/>
        <a:ext cx="983732" cy="983732"/>
      </dsp:txXfrm>
    </dsp:sp>
    <dsp:sp modelId="{043BD1F4-7BC7-6A45-80AE-F12EE65D274A}">
      <dsp:nvSpPr>
        <dsp:cNvPr id="0" name=""/>
        <dsp:cNvSpPr/>
      </dsp:nvSpPr>
      <dsp:spPr>
        <a:xfrm rot="12900000">
          <a:off x="756769" y="1592151"/>
          <a:ext cx="1305543" cy="396493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8D6653-CF1B-D44A-93E2-2440F2E237FC}">
      <dsp:nvSpPr>
        <dsp:cNvPr id="0" name=""/>
        <dsp:cNvSpPr/>
      </dsp:nvSpPr>
      <dsp:spPr>
        <a:xfrm>
          <a:off x="213999" y="887325"/>
          <a:ext cx="1321646" cy="10573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Set of operations to be performed</a:t>
          </a:r>
        </a:p>
      </dsp:txBody>
      <dsp:txXfrm>
        <a:off x="244967" y="918293"/>
        <a:ext cx="1259710" cy="995380"/>
      </dsp:txXfrm>
    </dsp:sp>
    <dsp:sp modelId="{C51C38E3-413E-4C46-94B0-27604AB6C3C2}">
      <dsp:nvSpPr>
        <dsp:cNvPr id="0" name=""/>
        <dsp:cNvSpPr/>
      </dsp:nvSpPr>
      <dsp:spPr>
        <a:xfrm rot="16200000">
          <a:off x="1923536" y="984771"/>
          <a:ext cx="1305543" cy="396493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56EE47-ED21-E944-B8B2-CD454BA87CBB}">
      <dsp:nvSpPr>
        <dsp:cNvPr id="0" name=""/>
        <dsp:cNvSpPr/>
      </dsp:nvSpPr>
      <dsp:spPr>
        <a:xfrm>
          <a:off x="1915484" y="1587"/>
          <a:ext cx="1321646" cy="10573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Procedure to solve a problem</a:t>
          </a:r>
        </a:p>
      </dsp:txBody>
      <dsp:txXfrm>
        <a:off x="1946452" y="32555"/>
        <a:ext cx="1259710" cy="995380"/>
      </dsp:txXfrm>
    </dsp:sp>
    <dsp:sp modelId="{8EEB0509-793C-354D-8F3C-B44EC22EB7E2}">
      <dsp:nvSpPr>
        <dsp:cNvPr id="0" name=""/>
        <dsp:cNvSpPr/>
      </dsp:nvSpPr>
      <dsp:spPr>
        <a:xfrm rot="19500000">
          <a:off x="3090302" y="1592151"/>
          <a:ext cx="1305543" cy="396493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F6507B-344D-9B4B-8C02-B7810ED9C733}">
      <dsp:nvSpPr>
        <dsp:cNvPr id="0" name=""/>
        <dsp:cNvSpPr/>
      </dsp:nvSpPr>
      <dsp:spPr>
        <a:xfrm>
          <a:off x="3616970" y="887325"/>
          <a:ext cx="1321646" cy="10573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step-by-step procedure to solve a problem</a:t>
          </a:r>
        </a:p>
      </dsp:txBody>
      <dsp:txXfrm>
        <a:off x="3647938" y="918293"/>
        <a:ext cx="1259710" cy="9953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ECAAEF-2D3B-E04D-9E9F-92678E90FA07}">
      <dsp:nvSpPr>
        <dsp:cNvPr id="0" name=""/>
        <dsp:cNvSpPr/>
      </dsp:nvSpPr>
      <dsp:spPr>
        <a:xfrm>
          <a:off x="2571061" y="1628962"/>
          <a:ext cx="2904563" cy="1864497"/>
        </a:xfrm>
        <a:prstGeom prst="ellipse">
          <a:avLst/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860" tIns="22860" rIns="22860" bIns="2286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Reaching friend’s home from the Airport</a:t>
          </a:r>
        </a:p>
      </dsp:txBody>
      <dsp:txXfrm>
        <a:off x="2996424" y="1902011"/>
        <a:ext cx="2053837" cy="1318399"/>
      </dsp:txXfrm>
    </dsp:sp>
    <dsp:sp modelId="{3F0BEF8F-2E9E-DA49-98A6-691CB6872532}">
      <dsp:nvSpPr>
        <dsp:cNvPr id="0" name=""/>
        <dsp:cNvSpPr/>
      </dsp:nvSpPr>
      <dsp:spPr>
        <a:xfrm>
          <a:off x="2348701" y="240317"/>
          <a:ext cx="3181673" cy="1545634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1. Go to the taxi stand.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2. Get in a taxi.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3. Give the driver my address.</a:t>
          </a:r>
        </a:p>
      </dsp:txBody>
      <dsp:txXfrm>
        <a:off x="2814646" y="466670"/>
        <a:ext cx="2249783" cy="1092928"/>
      </dsp:txXfrm>
    </dsp:sp>
    <dsp:sp modelId="{666A78F3-35CE-AF4C-B29B-27A45E6BF5E2}">
      <dsp:nvSpPr>
        <dsp:cNvPr id="0" name=""/>
        <dsp:cNvSpPr/>
      </dsp:nvSpPr>
      <dsp:spPr>
        <a:xfrm>
          <a:off x="5042269" y="1662208"/>
          <a:ext cx="3004495" cy="1791985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1. Take the shuttle to the rental car place.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2. Rent a car.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3. Follow the directions to get to my house.</a:t>
          </a:r>
        </a:p>
      </dsp:txBody>
      <dsp:txXfrm>
        <a:off x="5482267" y="1924638"/>
        <a:ext cx="2124499" cy="1267125"/>
      </dsp:txXfrm>
    </dsp:sp>
    <dsp:sp modelId="{230D8123-2C2C-0549-8468-1661BA276F3E}">
      <dsp:nvSpPr>
        <dsp:cNvPr id="0" name=""/>
        <dsp:cNvSpPr/>
      </dsp:nvSpPr>
      <dsp:spPr>
        <a:xfrm>
          <a:off x="1986554" y="3498141"/>
          <a:ext cx="4296096" cy="1773584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1</a:t>
          </a:r>
          <a:r>
            <a:rPr lang="en-US" sz="1400" kern="1200" dirty="0"/>
            <a:t>. Outside baggage claim, catch bus number 70.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2. Transfer to bus 14 on Main Street.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3. Get off on Elm street.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4. Walk two blocks north to my house.</a:t>
          </a:r>
        </a:p>
      </dsp:txBody>
      <dsp:txXfrm>
        <a:off x="2615703" y="3757876"/>
        <a:ext cx="3037798" cy="1254114"/>
      </dsp:txXfrm>
    </dsp:sp>
    <dsp:sp modelId="{0237FBA9-DDDC-134A-859A-2D9A7F188FC2}">
      <dsp:nvSpPr>
        <dsp:cNvPr id="0" name=""/>
        <dsp:cNvSpPr/>
      </dsp:nvSpPr>
      <dsp:spPr>
        <a:xfrm>
          <a:off x="101404" y="1872446"/>
          <a:ext cx="2863638" cy="159788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400" kern="1200" dirty="0">
              <a:solidFill>
                <a:schemeClr val="tx1"/>
              </a:solidFill>
            </a:rPr>
            <a:t>1. When your plane arrives, call my cell phone.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400" kern="1200" dirty="0">
              <a:solidFill>
                <a:schemeClr val="tx1"/>
              </a:solidFill>
            </a:rPr>
            <a:t>2. Meet me outside baggage claim.</a:t>
          </a:r>
        </a:p>
      </dsp:txBody>
      <dsp:txXfrm>
        <a:off x="520774" y="2106451"/>
        <a:ext cx="2024898" cy="11298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10/8/2024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2020" y="2276872"/>
            <a:ext cx="7603936" cy="189318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ACCA5036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Scripting and Programming Concept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059832" y="4797152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Lecture 1</a:t>
            </a:r>
          </a:p>
        </p:txBody>
      </p:sp>
    </p:spTree>
    <p:extLst>
      <p:ext uri="{BB962C8B-B14F-4D97-AF65-F5344CB8AC3E}">
        <p14:creationId xmlns:p14="http://schemas.microsoft.com/office/powerpoint/2010/main" val="3850147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1CC14-DBBD-6D75-426B-B13160E4B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sz="4400" i="1" dirty="0"/>
              <a:t>learning outcomes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EB9CF-F0EF-054F-65CE-A9045E722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9632" y="1916832"/>
            <a:ext cx="6400403" cy="19442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/>
              <a:t>Algorithm Design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/>
              <a:t>Flow Chart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/>
              <a:t>Pseudocode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77948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4568" y="-99392"/>
            <a:ext cx="7498080" cy="1143000"/>
          </a:xfrm>
        </p:spPr>
        <p:txBody>
          <a:bodyPr/>
          <a:lstStyle/>
          <a:p>
            <a:pPr algn="ctr"/>
            <a:r>
              <a:rPr lang="en-US" dirty="0"/>
              <a:t>ALGORITHM BASIC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val="1501777635"/>
              </p:ext>
            </p:extLst>
          </p:nvPr>
        </p:nvGraphicFramePr>
        <p:xfrm>
          <a:off x="179512" y="1340767"/>
          <a:ext cx="5152616" cy="3304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C347451-A148-C192-B35F-D833CA52450E}"/>
              </a:ext>
            </a:extLst>
          </p:cNvPr>
          <p:cNvSpPr txBox="1"/>
          <p:nvPr/>
        </p:nvSpPr>
        <p:spPr>
          <a:xfrm>
            <a:off x="6176864" y="1772816"/>
            <a:ext cx="25099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Everyday Algorithms</a:t>
            </a:r>
          </a:p>
          <a:p>
            <a:pPr marL="342900" indent="-342900">
              <a:buAutoNum type="arabicPeriod"/>
            </a:pPr>
            <a:r>
              <a:rPr lang="en-GB" dirty="0"/>
              <a:t>Making coffee</a:t>
            </a:r>
          </a:p>
          <a:p>
            <a:pPr marL="342900" indent="-342900">
              <a:buAutoNum type="arabicPeriod"/>
            </a:pPr>
            <a:r>
              <a:rPr lang="en-GB" dirty="0"/>
              <a:t>Brushing teeth</a:t>
            </a:r>
          </a:p>
          <a:p>
            <a:pPr marL="342900" indent="-342900">
              <a:buAutoNum type="arabicPeriod"/>
            </a:pPr>
            <a:r>
              <a:rPr lang="en-GB" dirty="0"/>
              <a:t>Driving a car</a:t>
            </a:r>
          </a:p>
          <a:p>
            <a:pPr marL="342900" indent="-342900">
              <a:buAutoNum type="arabicPeriod"/>
            </a:pPr>
            <a:r>
              <a:rPr lang="en-GB" dirty="0"/>
              <a:t>Etc.</a:t>
            </a:r>
          </a:p>
        </p:txBody>
      </p:sp>
    </p:spTree>
    <p:extLst>
      <p:ext uri="{BB962C8B-B14F-4D97-AF65-F5344CB8AC3E}">
        <p14:creationId xmlns:p14="http://schemas.microsoft.com/office/powerpoint/2010/main" val="2264877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BA6017E5-F14D-0044-8B9F-81FF442C65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043BD1F4-7BC7-6A45-80AE-F12EE65D27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6F8D6653-CF1B-D44A-93E2-2440F2E237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C51C38E3-413E-4C46-94B0-27604AB6C3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1856EE47-ED21-E944-B8B2-CD454BA87C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8EEB0509-793C-354D-8F3C-B44EC22EB7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E7F6507B-344D-9B4B-8C02-B7810ED9C7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989171861"/>
              </p:ext>
            </p:extLst>
          </p:nvPr>
        </p:nvGraphicFramePr>
        <p:xfrm>
          <a:off x="1059298" y="516721"/>
          <a:ext cx="8117116" cy="52363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3005" y="77091"/>
            <a:ext cx="7776864" cy="630848"/>
          </a:xfrm>
        </p:spPr>
        <p:txBody>
          <a:bodyPr>
            <a:normAutofit fontScale="90000"/>
          </a:bodyPr>
          <a:lstStyle/>
          <a:p>
            <a:pPr lvl="0" algn="ctr"/>
            <a:r>
              <a:rPr lang="en-US" sz="4400" dirty="0"/>
              <a:t>Creating/Choosing an Algorithm</a:t>
            </a:r>
          </a:p>
        </p:txBody>
      </p:sp>
      <p:sp>
        <p:nvSpPr>
          <p:cNvPr id="3" name="Oval Callout 2"/>
          <p:cNvSpPr/>
          <p:nvPr/>
        </p:nvSpPr>
        <p:spPr>
          <a:xfrm rot="1659169">
            <a:off x="6790337" y="852846"/>
            <a:ext cx="1577334" cy="978152"/>
          </a:xfrm>
          <a:prstGeom prst="wedgeEllipseCallout">
            <a:avLst>
              <a:gd name="adj1" fmla="val -50656"/>
              <a:gd name="adj2" fmla="val 60672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quickest, but costliest</a:t>
            </a:r>
          </a:p>
        </p:txBody>
      </p:sp>
      <p:sp>
        <p:nvSpPr>
          <p:cNvPr id="6" name="Oval Callout 5"/>
          <p:cNvSpPr/>
          <p:nvPr/>
        </p:nvSpPr>
        <p:spPr>
          <a:xfrm rot="18454594">
            <a:off x="65812" y="1613451"/>
            <a:ext cx="1838253" cy="1069970"/>
          </a:xfrm>
          <a:prstGeom prst="wedgeEllipseCallout">
            <a:avLst>
              <a:gd name="adj1" fmla="val 27092"/>
              <a:gd name="adj2" fmla="val 82985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easiest, may require waiting</a:t>
            </a:r>
          </a:p>
        </p:txBody>
      </p:sp>
      <p:sp>
        <p:nvSpPr>
          <p:cNvPr id="7" name="Oval Callout 6"/>
          <p:cNvSpPr/>
          <p:nvPr/>
        </p:nvSpPr>
        <p:spPr>
          <a:xfrm rot="6325038">
            <a:off x="7516794" y="4262278"/>
            <a:ext cx="1577334" cy="978152"/>
          </a:xfrm>
          <a:prstGeom prst="wedgeEllipseCallout">
            <a:avLst>
              <a:gd name="adj1" fmla="val -36314"/>
              <a:gd name="adj2" fmla="val 85931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quicker,  costlier</a:t>
            </a:r>
          </a:p>
        </p:txBody>
      </p:sp>
      <p:sp>
        <p:nvSpPr>
          <p:cNvPr id="8" name="Oval Callout 7"/>
          <p:cNvSpPr/>
          <p:nvPr/>
        </p:nvSpPr>
        <p:spPr>
          <a:xfrm rot="18703651">
            <a:off x="1536875" y="4596765"/>
            <a:ext cx="1577334" cy="978152"/>
          </a:xfrm>
          <a:prstGeom prst="wedgeEllipseCallout">
            <a:avLst>
              <a:gd name="adj1" fmla="val 40055"/>
              <a:gd name="adj2" fmla="val 77906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slowest,</a:t>
            </a:r>
          </a:p>
          <a:p>
            <a:pPr algn="ctr"/>
            <a:r>
              <a:rPr lang="en-US" dirty="0"/>
              <a:t>but cheapest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92307" y="627040"/>
            <a:ext cx="1851098" cy="33855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1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Taxi Algorithm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402096" y="2351787"/>
            <a:ext cx="2727167" cy="33855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1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Call Friend Algorithm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64061" y="2167121"/>
            <a:ext cx="2727167" cy="33855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1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Rent a Car Algorithm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339671" y="3987054"/>
            <a:ext cx="2041748" cy="33855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1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Bus Algorithm</a:t>
            </a:r>
          </a:p>
        </p:txBody>
      </p:sp>
    </p:spTree>
    <p:extLst>
      <p:ext uri="{BB962C8B-B14F-4D97-AF65-F5344CB8AC3E}">
        <p14:creationId xmlns:p14="http://schemas.microsoft.com/office/powerpoint/2010/main" val="2319460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8ECAAEF-2D3B-E04D-9E9F-92678E90FA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F0BEF8F-2E9E-DA49-98A6-691CB68725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66A78F3-35CE-AF4C-B29B-27A45E6BF5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30D8123-2C2C-0549-8468-1661BA276F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237FBA9-DDDC-134A-859A-2D9A7F188F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  <p:bldP spid="3" grpId="0" animBg="1"/>
      <p:bldP spid="6" grpId="0" animBg="1"/>
      <p:bldP spid="7" grpId="0" animBg="1"/>
      <p:bldP spid="8" grpId="0" animBg="1"/>
      <p:bldP spid="4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Algorithms Written as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766" y="1700809"/>
            <a:ext cx="8492721" cy="2808312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dirty="0"/>
              <a:t>An </a:t>
            </a:r>
            <a:r>
              <a:rPr lang="en-GB" dirty="0">
                <a:highlight>
                  <a:srgbClr val="FFFF00"/>
                </a:highlight>
              </a:rPr>
              <a:t>informal language</a:t>
            </a:r>
            <a:r>
              <a:rPr lang="en-GB" dirty="0"/>
              <a:t> that is used to help plan out the logic (algorithm) for a problem.</a:t>
            </a:r>
          </a:p>
          <a:p>
            <a:r>
              <a:rPr lang="en-GB" dirty="0"/>
              <a:t>It is written in </a:t>
            </a:r>
            <a:r>
              <a:rPr lang="en-GB" b="1" dirty="0"/>
              <a:t>p</a:t>
            </a:r>
            <a:r>
              <a:rPr lang="en-GB" b="1" dirty="0">
                <a:highlight>
                  <a:srgbClr val="FFFF00"/>
                </a:highlight>
              </a:rPr>
              <a:t>lain Englis</a:t>
            </a:r>
            <a:r>
              <a:rPr lang="en-GB" b="1" dirty="0"/>
              <a:t>h</a:t>
            </a:r>
            <a:r>
              <a:rPr lang="en-GB" dirty="0"/>
              <a:t> using </a:t>
            </a:r>
            <a:r>
              <a:rPr lang="en-GB" dirty="0">
                <a:highlight>
                  <a:srgbClr val="FFFF00"/>
                </a:highlight>
              </a:rPr>
              <a:t>short statements.</a:t>
            </a:r>
          </a:p>
          <a:p>
            <a:endParaRPr lang="en-GB" dirty="0">
              <a:highlight>
                <a:srgbClr val="FFFF00"/>
              </a:highlight>
            </a:endParaRPr>
          </a:p>
          <a:p>
            <a:r>
              <a:rPr lang="en-GB" dirty="0"/>
              <a:t>It is another method used to break a problem down into:</a:t>
            </a:r>
          </a:p>
          <a:p>
            <a:pPr lvl="1"/>
            <a:r>
              <a:rPr lang="en-GB" dirty="0"/>
              <a:t>more manageable and easily understandable steps</a:t>
            </a:r>
          </a:p>
          <a:p>
            <a:pPr lvl="1"/>
            <a:r>
              <a:rPr lang="en-GB" dirty="0"/>
              <a:t>and in a way that is easily understandable by a programmer to convert it to a computer solution.</a:t>
            </a: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1368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 Tip Calculator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8267" y="1600201"/>
            <a:ext cx="8352212" cy="391703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000" dirty="0"/>
              <a:t>Display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i="1" dirty="0"/>
              <a:t>Input</a:t>
            </a:r>
            <a:r>
              <a:rPr lang="en-GB" sz="2000" dirty="0"/>
              <a:t> </a:t>
            </a:r>
            <a:r>
              <a:rPr lang="en-GB" sz="2000" dirty="0" err="1"/>
              <a:t>billAmount</a:t>
            </a:r>
            <a:endParaRPr lang="en-GB" sz="2000" dirty="0"/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Display “What tip </a:t>
            </a:r>
            <a:r>
              <a:rPr lang="en-GB" sz="1600" dirty="0"/>
              <a:t>amount</a:t>
            </a:r>
            <a:r>
              <a:rPr lang="en-GB" sz="2000" dirty="0"/>
              <a:t>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i="1" dirty="0"/>
              <a:t>Input</a:t>
            </a:r>
            <a:r>
              <a:rPr lang="en-GB" sz="2000" dirty="0"/>
              <a:t> </a:t>
            </a:r>
            <a:r>
              <a:rPr lang="en-GB" sz="2000" dirty="0" err="1"/>
              <a:t>tipAmount</a:t>
            </a:r>
            <a:endParaRPr lang="en-GB" sz="2000" dirty="0"/>
          </a:p>
          <a:p>
            <a:pPr marL="514350" indent="-514350">
              <a:buFont typeface="+mj-lt"/>
              <a:buAutoNum type="arabicPeriod"/>
            </a:pPr>
            <a:r>
              <a:rPr lang="en-GB" sz="2000" i="1" dirty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000" dirty="0" err="1"/>
              <a:t>totalBillAmount</a:t>
            </a:r>
            <a:r>
              <a:rPr lang="en-GB" sz="2000" dirty="0"/>
              <a:t> = </a:t>
            </a:r>
            <a:r>
              <a:rPr lang="en-GB" sz="2000" dirty="0" err="1"/>
              <a:t>billAmount</a:t>
            </a:r>
            <a:r>
              <a:rPr lang="en-GB" sz="2000" dirty="0"/>
              <a:t> + </a:t>
            </a:r>
            <a:r>
              <a:rPr lang="en-GB" sz="2000" dirty="0" err="1"/>
              <a:t>tipAmount</a:t>
            </a:r>
            <a:endParaRPr lang="en-GB" sz="2000" dirty="0"/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Display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Display </a:t>
            </a:r>
            <a:r>
              <a:rPr lang="en-GB" sz="2000" dirty="0" err="1"/>
              <a:t>tipAmount</a:t>
            </a:r>
            <a:endParaRPr lang="en-GB" sz="2000" dirty="0"/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Display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Display </a:t>
            </a:r>
            <a:r>
              <a:rPr lang="en-GB" sz="2000" dirty="0" err="1"/>
              <a:t>totalBillAmount</a:t>
            </a:r>
            <a:endParaRPr lang="en-GB" sz="20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514350" indent="-514350">
              <a:buAutoNum type="arabicPeriod"/>
            </a:pPr>
            <a:endParaRPr lang="en-GB" sz="2800" dirty="0"/>
          </a:p>
          <a:p>
            <a:pPr marL="514350" indent="-514350">
              <a:buAutoNum type="arabicPeriod"/>
            </a:pPr>
            <a:endParaRPr lang="en-GB" sz="2800" dirty="0"/>
          </a:p>
          <a:p>
            <a:pPr marL="514350" indent="-514350">
              <a:buAutoNum type="arabicPeriod"/>
            </a:pPr>
            <a:endParaRPr lang="en-GB" sz="2800" dirty="0"/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6257DD91-32B9-8932-0349-8C500AA42779}"/>
              </a:ext>
            </a:extLst>
          </p:cNvPr>
          <p:cNvSpPr/>
          <p:nvPr/>
        </p:nvSpPr>
        <p:spPr>
          <a:xfrm>
            <a:off x="6228184" y="1052736"/>
            <a:ext cx="1800200" cy="1368152"/>
          </a:xfrm>
          <a:prstGeom prst="wedgeEllipseCallout">
            <a:avLst>
              <a:gd name="adj1" fmla="val -120872"/>
              <a:gd name="adj2" fmla="val 30962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Using </a:t>
            </a:r>
            <a:r>
              <a:rPr lang="en-GB" b="1" dirty="0"/>
              <a:t>variable</a:t>
            </a:r>
            <a:r>
              <a:rPr lang="en-GB" dirty="0"/>
              <a:t> helps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6A1E904B-BA69-DCC6-8350-32EAA07AAE2D}"/>
              </a:ext>
            </a:extLst>
          </p:cNvPr>
          <p:cNvSpPr/>
          <p:nvPr/>
        </p:nvSpPr>
        <p:spPr>
          <a:xfrm>
            <a:off x="6668392" y="3040361"/>
            <a:ext cx="2224088" cy="1440160"/>
          </a:xfrm>
          <a:prstGeom prst="wedgeEllipseCallout">
            <a:avLst>
              <a:gd name="adj1" fmla="val -50074"/>
              <a:gd name="adj2" fmla="val -30755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Indicate how a </a:t>
            </a:r>
            <a:r>
              <a:rPr lang="en-GB" b="1" dirty="0"/>
              <a:t>process</a:t>
            </a:r>
            <a:r>
              <a:rPr lang="en-GB" dirty="0"/>
              <a:t> will be done helps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210CE707-9ADD-C837-7198-FFC900D7BC79}"/>
              </a:ext>
            </a:extLst>
          </p:cNvPr>
          <p:cNvSpPr/>
          <p:nvPr/>
        </p:nvSpPr>
        <p:spPr>
          <a:xfrm>
            <a:off x="5013595" y="4618383"/>
            <a:ext cx="3309593" cy="1081413"/>
          </a:xfrm>
          <a:prstGeom prst="wedgeEllipseCallout">
            <a:avLst>
              <a:gd name="adj1" fmla="val -42879"/>
              <a:gd name="adj2" fmla="val -24803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highlight>
                  <a:srgbClr val="FFFF00"/>
                </a:highlight>
              </a:rPr>
              <a:t>Keeping it easily </a:t>
            </a:r>
            <a:r>
              <a:rPr lang="en-GB" b="1" dirty="0">
                <a:highlight>
                  <a:srgbClr val="FFFF00"/>
                </a:highlight>
              </a:rPr>
              <a:t>understandable</a:t>
            </a:r>
            <a:r>
              <a:rPr lang="en-GB" dirty="0">
                <a:highlight>
                  <a:srgbClr val="FFFF00"/>
                </a:highlight>
              </a:rPr>
              <a:t> is most </a:t>
            </a:r>
            <a:r>
              <a:rPr lang="en-GB" b="1" dirty="0">
                <a:highlight>
                  <a:srgbClr val="FFFF00"/>
                </a:highlight>
              </a:rPr>
              <a:t>important</a:t>
            </a:r>
          </a:p>
        </p:txBody>
      </p:sp>
    </p:spTree>
    <p:extLst>
      <p:ext uri="{BB962C8B-B14F-4D97-AF65-F5344CB8AC3E}">
        <p14:creationId xmlns:p14="http://schemas.microsoft.com/office/powerpoint/2010/main" val="733161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016" y="188640"/>
            <a:ext cx="8229600" cy="778098"/>
          </a:xfrm>
        </p:spPr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16" y="980728"/>
            <a:ext cx="8514528" cy="2448272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A variable is a container, which a programme uses to hold data while working. </a:t>
            </a:r>
          </a:p>
          <a:p>
            <a:r>
              <a:rPr lang="en-GB" dirty="0"/>
              <a:t>The value a variable holds can change (</a:t>
            </a:r>
            <a:r>
              <a:rPr lang="en-GB" b="1" dirty="0"/>
              <a:t>vary</a:t>
            </a:r>
            <a:r>
              <a:rPr lang="en-GB" dirty="0"/>
              <a:t>), depending on conditions ...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ym typeface="Wingdings" panose="05000000000000000000" pitchFamily="2" charset="2"/>
              </a:rPr>
              <a:t>Some good practice for naming variables: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Use </a:t>
            </a:r>
            <a:r>
              <a:rPr lang="en-GB" b="1" i="1" dirty="0">
                <a:sym typeface="Wingdings" panose="05000000000000000000" pitchFamily="2" charset="2"/>
              </a:rPr>
              <a:t>meaningful</a:t>
            </a:r>
            <a:r>
              <a:rPr lang="en-GB" dirty="0">
                <a:sym typeface="Wingdings" panose="05000000000000000000" pitchFamily="2" charset="2"/>
              </a:rPr>
              <a:t> names – related to what it represents.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Do not include </a:t>
            </a:r>
            <a:r>
              <a:rPr lang="en-GB" b="1" dirty="0">
                <a:sym typeface="Wingdings" panose="05000000000000000000" pitchFamily="2" charset="2"/>
              </a:rPr>
              <a:t>spaces </a:t>
            </a:r>
            <a:r>
              <a:rPr lang="en-GB" dirty="0">
                <a:sym typeface="Wingdings" panose="05000000000000000000" pitchFamily="2" charset="2"/>
              </a:rPr>
              <a:t>and</a:t>
            </a:r>
            <a:r>
              <a:rPr lang="en-GB" b="1" dirty="0">
                <a:sym typeface="Wingdings" panose="05000000000000000000" pitchFamily="2" charset="2"/>
              </a:rPr>
              <a:t> </a:t>
            </a:r>
            <a:r>
              <a:rPr lang="en-GB" dirty="0">
                <a:sym typeface="Wingdings" panose="05000000000000000000" pitchFamily="2" charset="2"/>
              </a:rPr>
              <a:t>punctuation characters (.,!’”, + etc.)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Avoid hyphens (-) and underscore (_)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For the first character, do not use a number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Consistently use a </a:t>
            </a:r>
            <a:r>
              <a:rPr lang="en-GB" b="1" dirty="0">
                <a:sym typeface="Wingdings" panose="05000000000000000000" pitchFamily="2" charset="2"/>
              </a:rPr>
              <a:t>standard style </a:t>
            </a:r>
            <a:r>
              <a:rPr lang="en-GB" dirty="0">
                <a:sym typeface="Wingdings" panose="05000000000000000000" pitchFamily="2" charset="2"/>
              </a:rPr>
              <a:t>(e.g., Pascal or Camel when combining words.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3A0143C-5DB7-50DA-1EFE-14306D54F3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9086831"/>
              </p:ext>
            </p:extLst>
          </p:nvPr>
        </p:nvGraphicFramePr>
        <p:xfrm>
          <a:off x="683568" y="3343002"/>
          <a:ext cx="5688632" cy="19354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8443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443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2156">
                <a:tc>
                  <a:txBody>
                    <a:bodyPr/>
                    <a:lstStyle/>
                    <a:p>
                      <a:pPr lvl="1"/>
                      <a:r>
                        <a:rPr lang="en-GB" sz="1400" dirty="0"/>
                        <a:t>Camel</a:t>
                      </a:r>
                      <a:r>
                        <a:rPr lang="en-GB" sz="1400" baseline="0" dirty="0"/>
                        <a:t> Case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sz="1400" dirty="0"/>
                        <a:t>Pascal Case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56036">
                <a:tc>
                  <a:txBody>
                    <a:bodyPr/>
                    <a:lstStyle/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bill</a:t>
                      </a: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tip</a:t>
                      </a: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ate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tip</a:t>
                      </a: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total</a:t>
                      </a: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ip</a:t>
                      </a: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ate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ip</a:t>
                      </a: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otal</a:t>
                      </a: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06C2526C-A0A6-1369-1831-412D9C7D8301}"/>
              </a:ext>
            </a:extLst>
          </p:cNvPr>
          <p:cNvSpPr/>
          <p:nvPr/>
        </p:nvSpPr>
        <p:spPr>
          <a:xfrm>
            <a:off x="6372200" y="3501008"/>
            <a:ext cx="2764507" cy="1935480"/>
          </a:xfrm>
          <a:prstGeom prst="wedgeEllipseCallout">
            <a:avLst>
              <a:gd name="adj1" fmla="val -35132"/>
              <a:gd name="adj2" fmla="val -44307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Defining appropriate </a:t>
            </a:r>
            <a:r>
              <a:rPr lang="en-GB" b="1" dirty="0"/>
              <a:t>variables</a:t>
            </a:r>
            <a:r>
              <a:rPr lang="en-GB" dirty="0"/>
              <a:t> makes programming easy, etc…</a:t>
            </a:r>
          </a:p>
        </p:txBody>
      </p:sp>
    </p:spTree>
    <p:extLst>
      <p:ext uri="{BB962C8B-B14F-4D97-AF65-F5344CB8AC3E}">
        <p14:creationId xmlns:p14="http://schemas.microsoft.com/office/powerpoint/2010/main" val="2434205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4824" y="-115439"/>
            <a:ext cx="8974351" cy="887629"/>
          </a:xfrm>
        </p:spPr>
        <p:txBody>
          <a:bodyPr>
            <a:normAutofit/>
          </a:bodyPr>
          <a:lstStyle/>
          <a:p>
            <a:r>
              <a:rPr lang="en-US" sz="3600" dirty="0"/>
              <a:t>Algorithms Represented as Flowcharts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168731" y="775437"/>
            <a:ext cx="7610467" cy="49986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Example, algorithm to find the greater number out of two.</a:t>
            </a:r>
            <a:endParaRPr lang="en-US" dirty="0"/>
          </a:p>
        </p:txBody>
      </p:sp>
      <p:sp>
        <p:nvSpPr>
          <p:cNvPr id="7" name="Terminator 6"/>
          <p:cNvSpPr/>
          <p:nvPr/>
        </p:nvSpPr>
        <p:spPr>
          <a:xfrm>
            <a:off x="1557288" y="1469105"/>
            <a:ext cx="1107954" cy="364769"/>
          </a:xfrm>
          <a:prstGeom prst="flowChartTerminator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Start</a:t>
            </a:r>
          </a:p>
        </p:txBody>
      </p:sp>
      <p:sp>
        <p:nvSpPr>
          <p:cNvPr id="9" name="Data 8"/>
          <p:cNvSpPr/>
          <p:nvPr/>
        </p:nvSpPr>
        <p:spPr>
          <a:xfrm>
            <a:off x="1205984" y="2225663"/>
            <a:ext cx="1810558" cy="472849"/>
          </a:xfrm>
          <a:prstGeom prst="flowChartInputOutp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Receive </a:t>
            </a:r>
            <a:r>
              <a:rPr lang="en-US" sz="1400" b="1" dirty="0"/>
              <a:t>no1</a:t>
            </a:r>
            <a:r>
              <a:rPr lang="en-US" sz="1400" dirty="0"/>
              <a:t>, </a:t>
            </a:r>
            <a:r>
              <a:rPr lang="en-US" sz="1400" b="1" dirty="0"/>
              <a:t>no2</a:t>
            </a:r>
          </a:p>
        </p:txBody>
      </p:sp>
      <p:sp>
        <p:nvSpPr>
          <p:cNvPr id="10" name="Decision 9"/>
          <p:cNvSpPr/>
          <p:nvPr/>
        </p:nvSpPr>
        <p:spPr>
          <a:xfrm>
            <a:off x="1205983" y="3116012"/>
            <a:ext cx="1858673" cy="797088"/>
          </a:xfrm>
          <a:prstGeom prst="flowChartDecision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is no1&gt;no2 ?</a:t>
            </a:r>
          </a:p>
        </p:txBody>
      </p:sp>
      <p:sp>
        <p:nvSpPr>
          <p:cNvPr id="11" name="Data 10"/>
          <p:cNvSpPr/>
          <p:nvPr/>
        </p:nvSpPr>
        <p:spPr>
          <a:xfrm>
            <a:off x="83048" y="4234107"/>
            <a:ext cx="1868699" cy="567054"/>
          </a:xfrm>
          <a:prstGeom prst="flowChartInputOutp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Display </a:t>
            </a:r>
            <a:r>
              <a:rPr lang="en-US" sz="1400" b="1" dirty="0"/>
              <a:t>no1</a:t>
            </a:r>
            <a:r>
              <a:rPr lang="en-US" sz="1400" dirty="0"/>
              <a:t> is greater</a:t>
            </a:r>
          </a:p>
        </p:txBody>
      </p:sp>
      <p:sp>
        <p:nvSpPr>
          <p:cNvPr id="17" name="Terminator 16"/>
          <p:cNvSpPr/>
          <p:nvPr/>
        </p:nvSpPr>
        <p:spPr>
          <a:xfrm>
            <a:off x="1369416" y="5152907"/>
            <a:ext cx="1107954" cy="364769"/>
          </a:xfrm>
          <a:prstGeom prst="flowChartTerminator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Stop</a:t>
            </a:r>
            <a:endParaRPr lang="en-US" sz="1600" dirty="0"/>
          </a:p>
        </p:txBody>
      </p:sp>
      <p:sp>
        <p:nvSpPr>
          <p:cNvPr id="18" name="Data 17"/>
          <p:cNvSpPr/>
          <p:nvPr/>
        </p:nvSpPr>
        <p:spPr>
          <a:xfrm>
            <a:off x="1923393" y="4218478"/>
            <a:ext cx="1868699" cy="582683"/>
          </a:xfrm>
          <a:prstGeom prst="flowChartInputOutp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Display </a:t>
            </a:r>
            <a:r>
              <a:rPr lang="en-US" sz="1400" b="1" dirty="0"/>
              <a:t>no2</a:t>
            </a:r>
            <a:r>
              <a:rPr lang="en-US" sz="1400" dirty="0"/>
              <a:t> is greater</a:t>
            </a:r>
          </a:p>
        </p:txBody>
      </p:sp>
      <p:cxnSp>
        <p:nvCxnSpPr>
          <p:cNvPr id="14" name="Straight Arrow Connector 13"/>
          <p:cNvCxnSpPr>
            <a:endCxn id="9" idx="1"/>
          </p:cNvCxnSpPr>
          <p:nvPr/>
        </p:nvCxnSpPr>
        <p:spPr>
          <a:xfrm>
            <a:off x="2111257" y="1833874"/>
            <a:ext cx="6" cy="39178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>
            <a:off x="2070721" y="2698512"/>
            <a:ext cx="6" cy="41880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cxnSpLocks/>
            <a:stCxn id="10" idx="1"/>
            <a:endCxn id="11" idx="0"/>
          </p:cNvCxnSpPr>
          <p:nvPr/>
        </p:nvCxnSpPr>
        <p:spPr>
          <a:xfrm flipH="1">
            <a:off x="1204267" y="3514556"/>
            <a:ext cx="1716" cy="71955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cxnSpLocks/>
            <a:stCxn id="10" idx="3"/>
            <a:endCxn id="18" idx="0"/>
          </p:cNvCxnSpPr>
          <p:nvPr/>
        </p:nvCxnSpPr>
        <p:spPr>
          <a:xfrm flipH="1">
            <a:off x="3044612" y="3514556"/>
            <a:ext cx="20044" cy="70392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cxnSpLocks/>
            <a:stCxn id="11" idx="3"/>
            <a:endCxn id="17" idx="0"/>
          </p:cNvCxnSpPr>
          <p:nvPr/>
        </p:nvCxnSpPr>
        <p:spPr>
          <a:xfrm>
            <a:off x="830528" y="4801161"/>
            <a:ext cx="1092865" cy="35174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cxnSpLocks/>
            <a:stCxn id="18" idx="4"/>
            <a:endCxn id="17" idx="0"/>
          </p:cNvCxnSpPr>
          <p:nvPr/>
        </p:nvCxnSpPr>
        <p:spPr>
          <a:xfrm flipH="1">
            <a:off x="1923393" y="4801161"/>
            <a:ext cx="934350" cy="35174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706636" y="3667053"/>
            <a:ext cx="621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Yes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3085305" y="3624901"/>
            <a:ext cx="621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No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CA3FECC-0E71-83A1-57D9-C46BB32DCB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2297" y="1966337"/>
            <a:ext cx="3372589" cy="334707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Start &amp; Stop ---</a:t>
            </a:r>
          </a:p>
          <a:p>
            <a:endParaRPr lang="en-GB" dirty="0"/>
          </a:p>
          <a:p>
            <a:r>
              <a:rPr lang="en-GB" dirty="0"/>
              <a:t>Input &amp; Output---</a:t>
            </a:r>
          </a:p>
          <a:p>
            <a:endParaRPr lang="en-GB" dirty="0"/>
          </a:p>
          <a:p>
            <a:r>
              <a:rPr lang="en-GB" dirty="0"/>
              <a:t>Decision Making---</a:t>
            </a:r>
          </a:p>
          <a:p>
            <a:endParaRPr lang="en-GB" dirty="0"/>
          </a:p>
          <a:p>
            <a:r>
              <a:rPr lang="en-GB" dirty="0"/>
              <a:t>Processing ----</a:t>
            </a:r>
          </a:p>
          <a:p>
            <a:endParaRPr lang="en-GB" dirty="0"/>
          </a:p>
          <a:p>
            <a:r>
              <a:rPr lang="en-GB" dirty="0"/>
              <a:t>Flow</a:t>
            </a:r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099768CE-0792-1392-D3A1-0F48959D65D8}"/>
              </a:ext>
            </a:extLst>
          </p:cNvPr>
          <p:cNvGrpSpPr/>
          <p:nvPr/>
        </p:nvGrpSpPr>
        <p:grpSpPr>
          <a:xfrm>
            <a:off x="7465062" y="1833874"/>
            <a:ext cx="1584166" cy="2651847"/>
            <a:chOff x="7304608" y="1191664"/>
            <a:chExt cx="1584166" cy="2651847"/>
          </a:xfrm>
        </p:grpSpPr>
        <p:sp>
          <p:nvSpPr>
            <p:cNvPr id="12" name="Flowchart: Terminator 11">
              <a:extLst>
                <a:ext uri="{FF2B5EF4-FFF2-40B4-BE49-F238E27FC236}">
                  <a16:creationId xmlns:a16="http://schemas.microsoft.com/office/drawing/2014/main" id="{DFBF5E65-B9E7-B0E0-8F1F-847293B98C8D}"/>
                </a:ext>
              </a:extLst>
            </p:cNvPr>
            <p:cNvSpPr/>
            <p:nvPr/>
          </p:nvSpPr>
          <p:spPr>
            <a:xfrm>
              <a:off x="7604431" y="1191664"/>
              <a:ext cx="1019275" cy="350769"/>
            </a:xfrm>
            <a:prstGeom prst="flowChartTermina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Flowchart: Data 12">
              <a:extLst>
                <a:ext uri="{FF2B5EF4-FFF2-40B4-BE49-F238E27FC236}">
                  <a16:creationId xmlns:a16="http://schemas.microsoft.com/office/drawing/2014/main" id="{BFCBADE4-4DAD-83FC-D3DF-57FFDBF4E3FF}"/>
                </a:ext>
              </a:extLst>
            </p:cNvPr>
            <p:cNvSpPr/>
            <p:nvPr/>
          </p:nvSpPr>
          <p:spPr>
            <a:xfrm>
              <a:off x="7304608" y="1898573"/>
              <a:ext cx="1584166" cy="391790"/>
            </a:xfrm>
            <a:prstGeom prst="flowChartInputOutpu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Flowchart: Decision 14">
              <a:extLst>
                <a:ext uri="{FF2B5EF4-FFF2-40B4-BE49-F238E27FC236}">
                  <a16:creationId xmlns:a16="http://schemas.microsoft.com/office/drawing/2014/main" id="{1DA68FC5-2B56-CFFC-F708-EA8671870581}"/>
                </a:ext>
              </a:extLst>
            </p:cNvPr>
            <p:cNvSpPr/>
            <p:nvPr/>
          </p:nvSpPr>
          <p:spPr>
            <a:xfrm>
              <a:off x="7618744" y="2685713"/>
              <a:ext cx="1080120" cy="445981"/>
            </a:xfrm>
            <a:prstGeom prst="flowChartDecisio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Flowchart: Process 15">
              <a:extLst>
                <a:ext uri="{FF2B5EF4-FFF2-40B4-BE49-F238E27FC236}">
                  <a16:creationId xmlns:a16="http://schemas.microsoft.com/office/drawing/2014/main" id="{3CA34B6B-EA79-6FC4-DD6C-1F2F6C37E93F}"/>
                </a:ext>
              </a:extLst>
            </p:cNvPr>
            <p:cNvSpPr/>
            <p:nvPr/>
          </p:nvSpPr>
          <p:spPr>
            <a:xfrm>
              <a:off x="7534077" y="3463172"/>
              <a:ext cx="1125228" cy="380339"/>
            </a:xfrm>
            <a:prstGeom prst="flowChartProcess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643F225E-F03F-15AC-57FA-871E43AA0416}"/>
              </a:ext>
            </a:extLst>
          </p:cNvPr>
          <p:cNvGrpSpPr/>
          <p:nvPr/>
        </p:nvGrpSpPr>
        <p:grpSpPr>
          <a:xfrm>
            <a:off x="7465062" y="5067207"/>
            <a:ext cx="1152128" cy="411940"/>
            <a:chOff x="6450753" y="4431728"/>
            <a:chExt cx="1152128" cy="411940"/>
          </a:xfrm>
        </p:grpSpPr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81A95137-1CBA-2D22-9024-C29F14BFAB26}"/>
                </a:ext>
              </a:extLst>
            </p:cNvPr>
            <p:cNvCxnSpPr>
              <a:cxnSpLocks/>
            </p:cNvCxnSpPr>
            <p:nvPr/>
          </p:nvCxnSpPr>
          <p:spPr>
            <a:xfrm>
              <a:off x="7098825" y="4438912"/>
              <a:ext cx="504056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3B88DF57-91E5-CF25-B8CB-75F5D343CBF4}"/>
                </a:ext>
              </a:extLst>
            </p:cNvPr>
            <p:cNvCxnSpPr>
              <a:cxnSpLocks/>
            </p:cNvCxnSpPr>
            <p:nvPr/>
          </p:nvCxnSpPr>
          <p:spPr>
            <a:xfrm>
              <a:off x="7012408" y="4510920"/>
              <a:ext cx="0" cy="33274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Straight Arrow Connector 22">
              <a:extLst>
                <a:ext uri="{FF2B5EF4-FFF2-40B4-BE49-F238E27FC236}">
                  <a16:creationId xmlns:a16="http://schemas.microsoft.com/office/drawing/2014/main" id="{EC027994-CFC2-BB89-B815-2EB7FA02BFA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450753" y="4441148"/>
              <a:ext cx="512440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Straight Arrow Connector 24">
              <a:extLst>
                <a:ext uri="{FF2B5EF4-FFF2-40B4-BE49-F238E27FC236}">
                  <a16:creationId xmlns:a16="http://schemas.microsoft.com/office/drawing/2014/main" id="{9C36A17A-A4B4-A04E-B28B-36FC931EBBD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012408" y="4431728"/>
              <a:ext cx="0" cy="942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0" name="Content Placeholder 2">
            <a:extLst>
              <a:ext uri="{FF2B5EF4-FFF2-40B4-BE49-F238E27FC236}">
                <a16:creationId xmlns:a16="http://schemas.microsoft.com/office/drawing/2014/main" id="{ADD9ECCF-F3CB-3B15-C3E8-0909E4FAD22C}"/>
              </a:ext>
            </a:extLst>
          </p:cNvPr>
          <p:cNvSpPr txBox="1">
            <a:spLocks/>
          </p:cNvSpPr>
          <p:nvPr/>
        </p:nvSpPr>
        <p:spPr>
          <a:xfrm>
            <a:off x="5472893" y="1425149"/>
            <a:ext cx="2640241" cy="40872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b="1" dirty="0"/>
              <a:t>Flowchart Symbols</a:t>
            </a:r>
          </a:p>
        </p:txBody>
      </p:sp>
    </p:spTree>
    <p:extLst>
      <p:ext uri="{BB962C8B-B14F-4D97-AF65-F5344CB8AC3E}">
        <p14:creationId xmlns:p14="http://schemas.microsoft.com/office/powerpoint/2010/main" val="58446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  <p:bldP spid="110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dcmitype/"/>
    <ds:schemaRef ds:uri="http://www.w3.org/XML/1998/namespace"/>
    <ds:schemaRef ds:uri="http://schemas.openxmlformats.org/package/2006/metadata/core-properties"/>
    <ds:schemaRef ds:uri="303dbf9b-b85b-46a0-94f1-894078c07ec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510</Words>
  <Application>Microsoft Office PowerPoint</Application>
  <PresentationFormat>On-screen Show (4:3)</PresentationFormat>
  <Paragraphs>105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Myriad Pro</vt:lpstr>
      <vt:lpstr>Arial</vt:lpstr>
      <vt:lpstr>Calibri</vt:lpstr>
      <vt:lpstr>Wingdings</vt:lpstr>
      <vt:lpstr>Wingdings 2</vt:lpstr>
      <vt:lpstr>20140311PresentationUWTSDTemplate</vt:lpstr>
      <vt:lpstr>ACCA5036 Scripting and Programming Concept</vt:lpstr>
      <vt:lpstr> learning outcomes </vt:lpstr>
      <vt:lpstr>ALGORITHM BASIC</vt:lpstr>
      <vt:lpstr>Creating/Choosing an Algorithm</vt:lpstr>
      <vt:lpstr>Algorithms Written as Pseudocode</vt:lpstr>
      <vt:lpstr>Pseudocode: Tip Calculator Problem</vt:lpstr>
      <vt:lpstr>Variables</vt:lpstr>
      <vt:lpstr>Algorithms Represented as Flowcharts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Renuga Jayakumar</cp:lastModifiedBy>
  <cp:revision>117</cp:revision>
  <dcterms:created xsi:type="dcterms:W3CDTF">2015-04-14T15:21:28Z</dcterms:created>
  <dcterms:modified xsi:type="dcterms:W3CDTF">2024-10-08T22:31:47Z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