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layout3.xml" ContentType="application/vnd.openxmlformats-officedocument.drawingml.diagramLayout+xml"/>
  <Override PartName="/ppt/notesSlides/notesSlide11.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
  </p:notesMasterIdLst>
  <p:handoutMasterIdLst>
    <p:handoutMasterId r:id="rId15"/>
  </p:handoutMasterIdLst>
  <p:sldIdLst>
    <p:sldId id="354" r:id="rId2"/>
    <p:sldId id="336" r:id="rId3"/>
    <p:sldId id="364" r:id="rId4"/>
    <p:sldId id="349" r:id="rId5"/>
    <p:sldId id="339" r:id="rId6"/>
    <p:sldId id="365" r:id="rId7"/>
    <p:sldId id="343" r:id="rId8"/>
    <p:sldId id="344" r:id="rId9"/>
    <p:sldId id="342" r:id="rId10"/>
    <p:sldId id="346" r:id="rId11"/>
    <p:sldId id="362" r:id="rId12"/>
    <p:sldId id="348" r:id="rId13"/>
  </p:sldIdLst>
  <p:sldSz cx="9144000" cy="6858000" type="screen4x3"/>
  <p:notesSz cx="9928225" cy="1435735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3A9"/>
    <a:srgbClr val="13A0C1"/>
    <a:srgbClr val="A0B6DF"/>
    <a:srgbClr val="FFDCAA"/>
    <a:srgbClr val="FDB134"/>
    <a:srgbClr val="FF9900"/>
    <a:srgbClr val="7596B7"/>
    <a:srgbClr val="7FC1D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10" autoAdjust="0"/>
    <p:restoredTop sz="99647" autoAdjust="0"/>
  </p:normalViewPr>
  <p:slideViewPr>
    <p:cSldViewPr snapToGrid="0">
      <p:cViewPr>
        <p:scale>
          <a:sx n="73" d="100"/>
          <a:sy n="73" d="100"/>
        </p:scale>
        <p:origin x="-414" y="-210"/>
      </p:cViewPr>
      <p:guideLst>
        <p:guide orient="horz" pos="2160"/>
        <p:guide pos="2880"/>
      </p:guideLst>
    </p:cSldViewPr>
  </p:slideViewPr>
  <p:outlineViewPr>
    <p:cViewPr>
      <p:scale>
        <a:sx n="33" d="100"/>
        <a:sy n="33" d="100"/>
      </p:scale>
      <p:origin x="0" y="1704"/>
    </p:cViewPr>
  </p:outlineViewPr>
  <p:notesTextViewPr>
    <p:cViewPr>
      <p:scale>
        <a:sx n="100" d="100"/>
        <a:sy n="100" d="100"/>
      </p:scale>
      <p:origin x="0" y="0"/>
    </p:cViewPr>
  </p:notesTextViewPr>
  <p:sorterViewPr>
    <p:cViewPr>
      <p:scale>
        <a:sx n="80" d="100"/>
        <a:sy n="80" d="100"/>
      </p:scale>
      <p:origin x="0" y="0"/>
    </p:cViewPr>
  </p:sorterViewPr>
  <p:notesViewPr>
    <p:cSldViewPr snapToGrid="0">
      <p:cViewPr>
        <p:scale>
          <a:sx n="70" d="100"/>
          <a:sy n="70" d="100"/>
        </p:scale>
        <p:origin x="-1872" y="144"/>
      </p:cViewPr>
      <p:guideLst>
        <p:guide orient="horz" pos="4522"/>
        <p:guide pos="3127"/>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ptbfsvirtuk01\ptbhome01\B063025\My%20Documents\Data%20Management\2014\P&amp;P\Technical\P+P%20Review%20-%20Technical%20StripUK%202014.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GB"/>
  <c:chart>
    <c:title>
      <c:tx>
        <c:rich>
          <a:bodyPr/>
          <a:lstStyle/>
          <a:p>
            <a:pPr>
              <a:defRPr/>
            </a:pPr>
            <a:r>
              <a:rPr lang="en-GB"/>
              <a:t>Normal V's Actual Distribution</a:t>
            </a:r>
          </a:p>
        </c:rich>
      </c:tx>
      <c:layout>
        <c:manualLayout>
          <c:xMode val="edge"/>
          <c:yMode val="edge"/>
          <c:x val="0.24228321773257966"/>
          <c:y val="3.9215686274509803E-2"/>
        </c:manualLayout>
      </c:layout>
    </c:title>
    <c:plotArea>
      <c:layout/>
      <c:lineChart>
        <c:grouping val="standard"/>
        <c:ser>
          <c:idx val="0"/>
          <c:order val="0"/>
          <c:tx>
            <c:strRef>
              <c:f>Distribution!$B$14</c:f>
              <c:strCache>
                <c:ptCount val="1"/>
                <c:pt idx="0">
                  <c:v>Actual Distribution</c:v>
                </c:pt>
              </c:strCache>
            </c:strRef>
          </c:tx>
          <c:marker>
            <c:symbol val="none"/>
          </c:marker>
          <c:cat>
            <c:strRef>
              <c:f>Distribution!$A$15:$A$20</c:f>
              <c:strCache>
                <c:ptCount val="6"/>
                <c:pt idx="0">
                  <c:v>5-Not Rated</c:v>
                </c:pt>
                <c:pt idx="1">
                  <c:v>6-Incomplete</c:v>
                </c:pt>
                <c:pt idx="2">
                  <c:v>4-Needs Improvement</c:v>
                </c:pt>
                <c:pt idx="3">
                  <c:v>3-Effective</c:v>
                </c:pt>
                <c:pt idx="4">
                  <c:v>2-Excellent</c:v>
                </c:pt>
                <c:pt idx="5">
                  <c:v>1-Outstanding</c:v>
                </c:pt>
              </c:strCache>
            </c:strRef>
          </c:cat>
          <c:val>
            <c:numRef>
              <c:f>Distribution!$B$15:$B$20</c:f>
              <c:numCache>
                <c:formatCode>0%</c:formatCode>
                <c:ptCount val="6"/>
                <c:pt idx="0">
                  <c:v>2.3622047244094488E-2</c:v>
                </c:pt>
                <c:pt idx="1">
                  <c:v>4.7244094488188976E-2</c:v>
                </c:pt>
                <c:pt idx="2">
                  <c:v>3.1496062992125991E-2</c:v>
                </c:pt>
                <c:pt idx="3">
                  <c:v>0.6614173228346456</c:v>
                </c:pt>
                <c:pt idx="4">
                  <c:v>0.22834645669291342</c:v>
                </c:pt>
                <c:pt idx="5">
                  <c:v>7.874015748031496E-3</c:v>
                </c:pt>
              </c:numCache>
            </c:numRef>
          </c:val>
        </c:ser>
        <c:ser>
          <c:idx val="1"/>
          <c:order val="1"/>
          <c:tx>
            <c:strRef>
              <c:f>Distribution!$C$14</c:f>
              <c:strCache>
                <c:ptCount val="1"/>
                <c:pt idx="0">
                  <c:v>Normal Distribution</c:v>
                </c:pt>
              </c:strCache>
            </c:strRef>
          </c:tx>
          <c:marker>
            <c:symbol val="none"/>
          </c:marker>
          <c:cat>
            <c:strRef>
              <c:f>Distribution!$A$15:$A$20</c:f>
              <c:strCache>
                <c:ptCount val="6"/>
                <c:pt idx="0">
                  <c:v>5-Not Rated</c:v>
                </c:pt>
                <c:pt idx="1">
                  <c:v>6-Incomplete</c:v>
                </c:pt>
                <c:pt idx="2">
                  <c:v>4-Needs Improvement</c:v>
                </c:pt>
                <c:pt idx="3">
                  <c:v>3-Effective</c:v>
                </c:pt>
                <c:pt idx="4">
                  <c:v>2-Excellent</c:v>
                </c:pt>
                <c:pt idx="5">
                  <c:v>1-Outstanding</c:v>
                </c:pt>
              </c:strCache>
            </c:strRef>
          </c:cat>
          <c:val>
            <c:numRef>
              <c:f>Distribution!$C$15:$C$20</c:f>
              <c:numCache>
                <c:formatCode>0%</c:formatCode>
                <c:ptCount val="6"/>
                <c:pt idx="0">
                  <c:v>0</c:v>
                </c:pt>
                <c:pt idx="1">
                  <c:v>0</c:v>
                </c:pt>
                <c:pt idx="2">
                  <c:v>0.1</c:v>
                </c:pt>
                <c:pt idx="3">
                  <c:v>0.70000000000000007</c:v>
                </c:pt>
                <c:pt idx="4">
                  <c:v>0.15000000000000002</c:v>
                </c:pt>
                <c:pt idx="5">
                  <c:v>0.05</c:v>
                </c:pt>
              </c:numCache>
            </c:numRef>
          </c:val>
        </c:ser>
        <c:marker val="1"/>
        <c:axId val="147763584"/>
        <c:axId val="147765120"/>
      </c:lineChart>
      <c:catAx>
        <c:axId val="147763584"/>
        <c:scaling>
          <c:orientation val="minMax"/>
        </c:scaling>
        <c:axPos val="b"/>
        <c:majorTickMark val="none"/>
        <c:tickLblPos val="nextTo"/>
        <c:crossAx val="147765120"/>
        <c:crosses val="autoZero"/>
        <c:auto val="1"/>
        <c:lblAlgn val="ctr"/>
        <c:lblOffset val="100"/>
      </c:catAx>
      <c:valAx>
        <c:axId val="147765120"/>
        <c:scaling>
          <c:orientation val="minMax"/>
        </c:scaling>
        <c:axPos val="l"/>
        <c:majorGridlines/>
        <c:numFmt formatCode="0%" sourceLinked="1"/>
        <c:majorTickMark val="none"/>
        <c:tickLblPos val="nextTo"/>
        <c:spPr>
          <a:ln w="9525">
            <a:noFill/>
          </a:ln>
        </c:spPr>
        <c:crossAx val="147763584"/>
        <c:crosses val="autoZero"/>
        <c:crossBetween val="between"/>
      </c:valAx>
    </c:plotArea>
    <c:legend>
      <c:legendPos val="b"/>
      <c:layout/>
    </c:legend>
    <c:plotVisOnly val="1"/>
  </c:chart>
  <c:spPr>
    <a:ln>
      <a:solidFill>
        <a:schemeClr val="accent2"/>
      </a:solidFill>
    </a:ln>
  </c:spPr>
  <c:externalData r:id="rId1"/>
</c:chartSpace>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4379B-6753-4877-97F0-6B2C495AE6D6}" type="doc">
      <dgm:prSet loTypeId="urn:microsoft.com/office/officeart/2005/8/layout/hProcess9" loCatId="process" qsTypeId="urn:microsoft.com/office/officeart/2005/8/quickstyle/3d1" qsCatId="3D" csTypeId="urn:microsoft.com/office/officeart/2005/8/colors/accent6_4" csCatId="accent6" phldr="1"/>
      <dgm:spPr/>
    </dgm:pt>
    <dgm:pt modelId="{B0BAF78D-A8C9-49DA-82F1-796AAED636E6}">
      <dgm:prSet phldrT="[Text]" custT="1"/>
      <dgm:spPr/>
      <dgm:t>
        <a:bodyPr/>
        <a:lstStyle/>
        <a:p>
          <a:r>
            <a:rPr lang="en-GB" sz="1200" dirty="0" smtClean="0">
              <a:latin typeface="+mj-lt"/>
            </a:rPr>
            <a:t>Performance &amp; Potential </a:t>
          </a:r>
          <a:endParaRPr lang="en-GB" sz="1200" dirty="0">
            <a:latin typeface="+mj-lt"/>
          </a:endParaRPr>
        </a:p>
      </dgm:t>
    </dgm:pt>
    <dgm:pt modelId="{CF14E0D5-9F98-4991-B879-CFCEE902938D}" type="parTrans" cxnId="{D8B3C58B-01F2-48D1-8E70-B2E9A6B841C3}">
      <dgm:prSet/>
      <dgm:spPr/>
      <dgm:t>
        <a:bodyPr/>
        <a:lstStyle/>
        <a:p>
          <a:endParaRPr lang="en-GB" sz="1100">
            <a:latin typeface="Myriad Pro" pitchFamily="34" charset="0"/>
          </a:endParaRPr>
        </a:p>
      </dgm:t>
    </dgm:pt>
    <dgm:pt modelId="{BF5A5A03-9F02-45FC-BCC4-571D354E0CD8}" type="sibTrans" cxnId="{D8B3C58B-01F2-48D1-8E70-B2E9A6B841C3}">
      <dgm:prSet/>
      <dgm:spPr/>
      <dgm:t>
        <a:bodyPr/>
        <a:lstStyle/>
        <a:p>
          <a:endParaRPr lang="en-GB" sz="1100">
            <a:latin typeface="Myriad Pro" pitchFamily="34" charset="0"/>
          </a:endParaRPr>
        </a:p>
      </dgm:t>
    </dgm:pt>
    <dgm:pt modelId="{88E098A5-3CB0-4B99-87F7-32C61248E0F9}">
      <dgm:prSet phldrT="[Text]" custT="1"/>
      <dgm:spPr/>
      <dgm:t>
        <a:bodyPr/>
        <a:lstStyle/>
        <a:p>
          <a:r>
            <a:rPr lang="en-GB" sz="1200" dirty="0" smtClean="0">
              <a:latin typeface="+mj-lt"/>
            </a:rPr>
            <a:t>Succession Planning</a:t>
          </a:r>
          <a:endParaRPr lang="en-GB" sz="1200" dirty="0">
            <a:latin typeface="+mj-lt"/>
          </a:endParaRPr>
        </a:p>
      </dgm:t>
    </dgm:pt>
    <dgm:pt modelId="{38809089-3E69-4B9F-8B20-135870554ECE}" type="parTrans" cxnId="{E5D95771-F8E4-4E14-BDB9-F0EECE3FD51C}">
      <dgm:prSet/>
      <dgm:spPr/>
      <dgm:t>
        <a:bodyPr/>
        <a:lstStyle/>
        <a:p>
          <a:endParaRPr lang="en-GB" sz="1100">
            <a:latin typeface="Myriad Pro" pitchFamily="34" charset="0"/>
          </a:endParaRPr>
        </a:p>
      </dgm:t>
    </dgm:pt>
    <dgm:pt modelId="{98FDAFDF-CEAE-4A42-940C-2328A4ABADA0}" type="sibTrans" cxnId="{E5D95771-F8E4-4E14-BDB9-F0EECE3FD51C}">
      <dgm:prSet/>
      <dgm:spPr/>
      <dgm:t>
        <a:bodyPr/>
        <a:lstStyle/>
        <a:p>
          <a:endParaRPr lang="en-GB" sz="1100">
            <a:latin typeface="Myriad Pro" pitchFamily="34" charset="0"/>
          </a:endParaRPr>
        </a:p>
      </dgm:t>
    </dgm:pt>
    <dgm:pt modelId="{C1D88973-A32C-404A-AE9C-B220BBDE0791}">
      <dgm:prSet phldrT="[Text]" custT="1"/>
      <dgm:spPr/>
      <dgm:t>
        <a:bodyPr/>
        <a:lstStyle/>
        <a:p>
          <a:r>
            <a:rPr lang="en-GB" sz="1200" dirty="0" smtClean="0">
              <a:latin typeface="+mj-lt"/>
            </a:rPr>
            <a:t>Career Development Planning</a:t>
          </a:r>
          <a:endParaRPr lang="en-GB" sz="1200" dirty="0">
            <a:latin typeface="+mj-lt"/>
          </a:endParaRPr>
        </a:p>
      </dgm:t>
    </dgm:pt>
    <dgm:pt modelId="{959653CC-DFA1-4413-85CA-1C7C11DC5844}" type="parTrans" cxnId="{7CA3FF57-F4D6-4EFD-B49A-EB071BC54E82}">
      <dgm:prSet/>
      <dgm:spPr/>
      <dgm:t>
        <a:bodyPr/>
        <a:lstStyle/>
        <a:p>
          <a:endParaRPr lang="en-GB" sz="1100">
            <a:latin typeface="Myriad Pro" pitchFamily="34" charset="0"/>
          </a:endParaRPr>
        </a:p>
      </dgm:t>
    </dgm:pt>
    <dgm:pt modelId="{6C147B45-4DD9-4C85-91AD-C848A4874A04}" type="sibTrans" cxnId="{7CA3FF57-F4D6-4EFD-B49A-EB071BC54E82}">
      <dgm:prSet/>
      <dgm:spPr/>
      <dgm:t>
        <a:bodyPr/>
        <a:lstStyle/>
        <a:p>
          <a:endParaRPr lang="en-GB" sz="1100">
            <a:latin typeface="Myriad Pro" pitchFamily="34" charset="0"/>
          </a:endParaRPr>
        </a:p>
      </dgm:t>
    </dgm:pt>
    <dgm:pt modelId="{01F760A3-094C-4745-88CC-0AB9BCE464C9}">
      <dgm:prSet custT="1"/>
      <dgm:spPr/>
      <dgm:t>
        <a:bodyPr/>
        <a:lstStyle/>
        <a:p>
          <a:r>
            <a:rPr lang="en-GB" sz="1200" dirty="0" smtClean="0">
              <a:latin typeface="+mj-lt"/>
            </a:rPr>
            <a:t>Appraisal </a:t>
          </a:r>
          <a:endParaRPr lang="en-GB" sz="1200" dirty="0">
            <a:latin typeface="+mj-lt"/>
          </a:endParaRPr>
        </a:p>
      </dgm:t>
    </dgm:pt>
    <dgm:pt modelId="{16C19F15-4B4C-4D03-9207-7DC01CA6FE98}" type="parTrans" cxnId="{53EEA7D9-F90E-4CB6-A8C7-E8A61DF81975}">
      <dgm:prSet/>
      <dgm:spPr/>
      <dgm:t>
        <a:bodyPr/>
        <a:lstStyle/>
        <a:p>
          <a:endParaRPr lang="en-GB" sz="1100">
            <a:latin typeface="Myriad Pro" pitchFamily="34" charset="0"/>
          </a:endParaRPr>
        </a:p>
      </dgm:t>
    </dgm:pt>
    <dgm:pt modelId="{CB71057A-EF31-45A5-9D42-6A5F32C08A01}" type="sibTrans" cxnId="{53EEA7D9-F90E-4CB6-A8C7-E8A61DF81975}">
      <dgm:prSet/>
      <dgm:spPr/>
      <dgm:t>
        <a:bodyPr/>
        <a:lstStyle/>
        <a:p>
          <a:endParaRPr lang="en-GB" sz="1100">
            <a:latin typeface="Myriad Pro" pitchFamily="34" charset="0"/>
          </a:endParaRPr>
        </a:p>
      </dgm:t>
    </dgm:pt>
    <dgm:pt modelId="{11717FC4-DAEF-4C18-A947-1B9ADD3B4FB4}" type="pres">
      <dgm:prSet presAssocID="{A494379B-6753-4877-97F0-6B2C495AE6D6}" presName="CompostProcess" presStyleCnt="0">
        <dgm:presLayoutVars>
          <dgm:dir/>
          <dgm:resizeHandles val="exact"/>
        </dgm:presLayoutVars>
      </dgm:prSet>
      <dgm:spPr/>
    </dgm:pt>
    <dgm:pt modelId="{2E66FBD0-378D-4E55-9B02-FC734DD4D338}" type="pres">
      <dgm:prSet presAssocID="{A494379B-6753-4877-97F0-6B2C495AE6D6}" presName="arrow" presStyleLbl="bgShp" presStyleIdx="0" presStyleCnt="1" custScaleX="116886" custScaleY="63131" custLinFactNeighborY="-11699"/>
      <dgm:spPr/>
    </dgm:pt>
    <dgm:pt modelId="{81B29B00-19C1-4D61-8141-20A1AB11B519}" type="pres">
      <dgm:prSet presAssocID="{A494379B-6753-4877-97F0-6B2C495AE6D6}" presName="linearProcess" presStyleCnt="0"/>
      <dgm:spPr/>
    </dgm:pt>
    <dgm:pt modelId="{07CBBF59-0710-429E-8194-11DBEFA9B443}" type="pres">
      <dgm:prSet presAssocID="{B0BAF78D-A8C9-49DA-82F1-796AAED636E6}" presName="textNode" presStyleLbl="node1" presStyleIdx="0" presStyleCnt="4" custScaleY="52215" custLinFactNeighborX="16767" custLinFactNeighborY="-30045">
        <dgm:presLayoutVars>
          <dgm:bulletEnabled val="1"/>
        </dgm:presLayoutVars>
      </dgm:prSet>
      <dgm:spPr>
        <a:prstGeom prst="homePlate">
          <a:avLst/>
        </a:prstGeom>
      </dgm:spPr>
      <dgm:t>
        <a:bodyPr/>
        <a:lstStyle/>
        <a:p>
          <a:endParaRPr lang="en-GB"/>
        </a:p>
      </dgm:t>
    </dgm:pt>
    <dgm:pt modelId="{3580B403-4621-4087-9029-6E72C261DE91}" type="pres">
      <dgm:prSet presAssocID="{BF5A5A03-9F02-45FC-BCC4-571D354E0CD8}" presName="sibTrans" presStyleCnt="0"/>
      <dgm:spPr/>
    </dgm:pt>
    <dgm:pt modelId="{B9ECC94E-85D3-4FA5-9891-8E5891435B45}" type="pres">
      <dgm:prSet presAssocID="{01F760A3-094C-4745-88CC-0AB9BCE464C9}" presName="textNode" presStyleLbl="node1" presStyleIdx="1" presStyleCnt="4" custScaleY="52215" custLinFactNeighborX="1458" custLinFactNeighborY="-30045">
        <dgm:presLayoutVars>
          <dgm:bulletEnabled val="1"/>
        </dgm:presLayoutVars>
      </dgm:prSet>
      <dgm:spPr>
        <a:prstGeom prst="homePlate">
          <a:avLst/>
        </a:prstGeom>
      </dgm:spPr>
      <dgm:t>
        <a:bodyPr/>
        <a:lstStyle/>
        <a:p>
          <a:endParaRPr lang="en-GB"/>
        </a:p>
      </dgm:t>
    </dgm:pt>
    <dgm:pt modelId="{C589A891-F972-4CC7-9D78-FB7586022AC5}" type="pres">
      <dgm:prSet presAssocID="{CB71057A-EF31-45A5-9D42-6A5F32C08A01}" presName="sibTrans" presStyleCnt="0"/>
      <dgm:spPr/>
    </dgm:pt>
    <dgm:pt modelId="{73E0B4C6-1109-4874-8CE0-E87CD9642CDC}" type="pres">
      <dgm:prSet presAssocID="{88E098A5-3CB0-4B99-87F7-32C61248E0F9}" presName="textNode" presStyleLbl="node1" presStyleIdx="2" presStyleCnt="4" custScaleY="52215" custLinFactNeighborX="-12437" custLinFactNeighborY="-29233">
        <dgm:presLayoutVars>
          <dgm:bulletEnabled val="1"/>
        </dgm:presLayoutVars>
      </dgm:prSet>
      <dgm:spPr>
        <a:prstGeom prst="homePlate">
          <a:avLst/>
        </a:prstGeom>
      </dgm:spPr>
      <dgm:t>
        <a:bodyPr/>
        <a:lstStyle/>
        <a:p>
          <a:endParaRPr lang="en-GB"/>
        </a:p>
      </dgm:t>
    </dgm:pt>
    <dgm:pt modelId="{8F174CF1-DC94-405A-BBCE-A4C6D4934D1B}" type="pres">
      <dgm:prSet presAssocID="{98FDAFDF-CEAE-4A42-940C-2328A4ABADA0}" presName="sibTrans" presStyleCnt="0"/>
      <dgm:spPr/>
    </dgm:pt>
    <dgm:pt modelId="{CF60F154-7B9F-467D-A67B-D7FED30CB6C6}" type="pres">
      <dgm:prSet presAssocID="{C1D88973-A32C-404A-AE9C-B220BBDE0791}" presName="textNode" presStyleLbl="node1" presStyleIdx="3" presStyleCnt="4" custScaleY="52215" custLinFactNeighborX="-27499" custLinFactNeighborY="-30045">
        <dgm:presLayoutVars>
          <dgm:bulletEnabled val="1"/>
        </dgm:presLayoutVars>
      </dgm:prSet>
      <dgm:spPr>
        <a:prstGeom prst="homePlate">
          <a:avLst/>
        </a:prstGeom>
      </dgm:spPr>
      <dgm:t>
        <a:bodyPr/>
        <a:lstStyle/>
        <a:p>
          <a:endParaRPr lang="en-GB"/>
        </a:p>
      </dgm:t>
    </dgm:pt>
  </dgm:ptLst>
  <dgm:cxnLst>
    <dgm:cxn modelId="{E5D95771-F8E4-4E14-BDB9-F0EECE3FD51C}" srcId="{A494379B-6753-4877-97F0-6B2C495AE6D6}" destId="{88E098A5-3CB0-4B99-87F7-32C61248E0F9}" srcOrd="2" destOrd="0" parTransId="{38809089-3E69-4B9F-8B20-135870554ECE}" sibTransId="{98FDAFDF-CEAE-4A42-940C-2328A4ABADA0}"/>
    <dgm:cxn modelId="{D2B0D8AE-AB37-4E29-A391-D4BE0105704E}" type="presOf" srcId="{88E098A5-3CB0-4B99-87F7-32C61248E0F9}" destId="{73E0B4C6-1109-4874-8CE0-E87CD9642CDC}" srcOrd="0" destOrd="0" presId="urn:microsoft.com/office/officeart/2005/8/layout/hProcess9"/>
    <dgm:cxn modelId="{A4966E53-0690-488C-8E94-7C8C4BC27E3C}" type="presOf" srcId="{01F760A3-094C-4745-88CC-0AB9BCE464C9}" destId="{B9ECC94E-85D3-4FA5-9891-8E5891435B45}" srcOrd="0" destOrd="0" presId="urn:microsoft.com/office/officeart/2005/8/layout/hProcess9"/>
    <dgm:cxn modelId="{BAEDADF2-F5A5-4062-98F7-32A15481BA51}" type="presOf" srcId="{B0BAF78D-A8C9-49DA-82F1-796AAED636E6}" destId="{07CBBF59-0710-429E-8194-11DBEFA9B443}" srcOrd="0" destOrd="0" presId="urn:microsoft.com/office/officeart/2005/8/layout/hProcess9"/>
    <dgm:cxn modelId="{D8B3C58B-01F2-48D1-8E70-B2E9A6B841C3}" srcId="{A494379B-6753-4877-97F0-6B2C495AE6D6}" destId="{B0BAF78D-A8C9-49DA-82F1-796AAED636E6}" srcOrd="0" destOrd="0" parTransId="{CF14E0D5-9F98-4991-B879-CFCEE902938D}" sibTransId="{BF5A5A03-9F02-45FC-BCC4-571D354E0CD8}"/>
    <dgm:cxn modelId="{7CA3FF57-F4D6-4EFD-B49A-EB071BC54E82}" srcId="{A494379B-6753-4877-97F0-6B2C495AE6D6}" destId="{C1D88973-A32C-404A-AE9C-B220BBDE0791}" srcOrd="3" destOrd="0" parTransId="{959653CC-DFA1-4413-85CA-1C7C11DC5844}" sibTransId="{6C147B45-4DD9-4C85-91AD-C848A4874A04}"/>
    <dgm:cxn modelId="{9DAEC144-7A23-4186-9EC7-EDCFB0254FEE}" type="presOf" srcId="{C1D88973-A32C-404A-AE9C-B220BBDE0791}" destId="{CF60F154-7B9F-467D-A67B-D7FED30CB6C6}" srcOrd="0" destOrd="0" presId="urn:microsoft.com/office/officeart/2005/8/layout/hProcess9"/>
    <dgm:cxn modelId="{53EEA7D9-F90E-4CB6-A8C7-E8A61DF81975}" srcId="{A494379B-6753-4877-97F0-6B2C495AE6D6}" destId="{01F760A3-094C-4745-88CC-0AB9BCE464C9}" srcOrd="1" destOrd="0" parTransId="{16C19F15-4B4C-4D03-9207-7DC01CA6FE98}" sibTransId="{CB71057A-EF31-45A5-9D42-6A5F32C08A01}"/>
    <dgm:cxn modelId="{BD0AE9C8-C604-4EAD-950E-AF03A42E2EC1}" type="presOf" srcId="{A494379B-6753-4877-97F0-6B2C495AE6D6}" destId="{11717FC4-DAEF-4C18-A947-1B9ADD3B4FB4}" srcOrd="0" destOrd="0" presId="urn:microsoft.com/office/officeart/2005/8/layout/hProcess9"/>
    <dgm:cxn modelId="{E21B248D-F936-42A0-9016-3D642A3812C9}" type="presParOf" srcId="{11717FC4-DAEF-4C18-A947-1B9ADD3B4FB4}" destId="{2E66FBD0-378D-4E55-9B02-FC734DD4D338}" srcOrd="0" destOrd="0" presId="urn:microsoft.com/office/officeart/2005/8/layout/hProcess9"/>
    <dgm:cxn modelId="{9B391E39-F3B1-4AF5-8D04-3557DE3F9B40}" type="presParOf" srcId="{11717FC4-DAEF-4C18-A947-1B9ADD3B4FB4}" destId="{81B29B00-19C1-4D61-8141-20A1AB11B519}" srcOrd="1" destOrd="0" presId="urn:microsoft.com/office/officeart/2005/8/layout/hProcess9"/>
    <dgm:cxn modelId="{DDDB5B1B-450B-4A26-A9B4-8348A5AD2C06}" type="presParOf" srcId="{81B29B00-19C1-4D61-8141-20A1AB11B519}" destId="{07CBBF59-0710-429E-8194-11DBEFA9B443}" srcOrd="0" destOrd="0" presId="urn:microsoft.com/office/officeart/2005/8/layout/hProcess9"/>
    <dgm:cxn modelId="{D3C1E071-92EC-4F8F-8D6E-F3189FA046A6}" type="presParOf" srcId="{81B29B00-19C1-4D61-8141-20A1AB11B519}" destId="{3580B403-4621-4087-9029-6E72C261DE91}" srcOrd="1" destOrd="0" presId="urn:microsoft.com/office/officeart/2005/8/layout/hProcess9"/>
    <dgm:cxn modelId="{6943390B-7BC4-4E23-A81A-1D468794AEC3}" type="presParOf" srcId="{81B29B00-19C1-4D61-8141-20A1AB11B519}" destId="{B9ECC94E-85D3-4FA5-9891-8E5891435B45}" srcOrd="2" destOrd="0" presId="urn:microsoft.com/office/officeart/2005/8/layout/hProcess9"/>
    <dgm:cxn modelId="{5217A8D4-2F1E-4E82-910C-2B793F50F8F6}" type="presParOf" srcId="{81B29B00-19C1-4D61-8141-20A1AB11B519}" destId="{C589A891-F972-4CC7-9D78-FB7586022AC5}" srcOrd="3" destOrd="0" presId="urn:microsoft.com/office/officeart/2005/8/layout/hProcess9"/>
    <dgm:cxn modelId="{FCAB3A6C-8D69-425C-AB78-3FB422286FBA}" type="presParOf" srcId="{81B29B00-19C1-4D61-8141-20A1AB11B519}" destId="{73E0B4C6-1109-4874-8CE0-E87CD9642CDC}" srcOrd="4" destOrd="0" presId="urn:microsoft.com/office/officeart/2005/8/layout/hProcess9"/>
    <dgm:cxn modelId="{4E3D6D3F-5B77-4EBF-9598-9BB086966D47}" type="presParOf" srcId="{81B29B00-19C1-4D61-8141-20A1AB11B519}" destId="{8F174CF1-DC94-405A-BBCE-A4C6D4934D1B}" srcOrd="5" destOrd="0" presId="urn:microsoft.com/office/officeart/2005/8/layout/hProcess9"/>
    <dgm:cxn modelId="{05A64FB1-989F-489A-A9EA-34D96A07FE9E}" type="presParOf" srcId="{81B29B00-19C1-4D61-8141-20A1AB11B519}" destId="{CF60F154-7B9F-467D-A67B-D7FED30CB6C6}" srcOrd="6"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94379B-6753-4877-97F0-6B2C495AE6D6}" type="doc">
      <dgm:prSet loTypeId="urn:microsoft.com/office/officeart/2005/8/layout/hProcess9" loCatId="process" qsTypeId="urn:microsoft.com/office/officeart/2005/8/quickstyle/3d1" qsCatId="3D" csTypeId="urn:microsoft.com/office/officeart/2005/8/colors/accent6_4" csCatId="accent6" phldr="1"/>
      <dgm:spPr/>
    </dgm:pt>
    <dgm:pt modelId="{B0BAF78D-A8C9-49DA-82F1-796AAED636E6}">
      <dgm:prSet phldrT="[Text]" custT="1"/>
      <dgm:spPr>
        <a:solidFill>
          <a:srgbClr val="0083A9"/>
        </a:solidFill>
      </dgm:spPr>
      <dgm:t>
        <a:bodyPr/>
        <a:lstStyle/>
        <a:p>
          <a:r>
            <a:rPr lang="en-GB" sz="1200" dirty="0" smtClean="0">
              <a:latin typeface="+mj-lt"/>
            </a:rPr>
            <a:t>Performance &amp; Potential </a:t>
          </a:r>
          <a:endParaRPr lang="en-GB" sz="1200" dirty="0">
            <a:latin typeface="+mj-lt"/>
          </a:endParaRPr>
        </a:p>
      </dgm:t>
    </dgm:pt>
    <dgm:pt modelId="{CF14E0D5-9F98-4991-B879-CFCEE902938D}" type="parTrans" cxnId="{D8B3C58B-01F2-48D1-8E70-B2E9A6B841C3}">
      <dgm:prSet/>
      <dgm:spPr/>
      <dgm:t>
        <a:bodyPr/>
        <a:lstStyle/>
        <a:p>
          <a:endParaRPr lang="en-GB" sz="1100">
            <a:latin typeface="Myriad Pro" pitchFamily="34" charset="0"/>
          </a:endParaRPr>
        </a:p>
      </dgm:t>
    </dgm:pt>
    <dgm:pt modelId="{BF5A5A03-9F02-45FC-BCC4-571D354E0CD8}" type="sibTrans" cxnId="{D8B3C58B-01F2-48D1-8E70-B2E9A6B841C3}">
      <dgm:prSet/>
      <dgm:spPr/>
      <dgm:t>
        <a:bodyPr/>
        <a:lstStyle/>
        <a:p>
          <a:endParaRPr lang="en-GB" sz="1100">
            <a:latin typeface="Myriad Pro" pitchFamily="34" charset="0"/>
          </a:endParaRPr>
        </a:p>
      </dgm:t>
    </dgm:pt>
    <dgm:pt modelId="{88E098A5-3CB0-4B99-87F7-32C61248E0F9}">
      <dgm:prSet phldrT="[Text]" custT="1"/>
      <dgm:spPr>
        <a:solidFill>
          <a:schemeClr val="bg1">
            <a:lumMod val="85000"/>
          </a:schemeClr>
        </a:solidFill>
      </dgm:spPr>
      <dgm:t>
        <a:bodyPr/>
        <a:lstStyle/>
        <a:p>
          <a:r>
            <a:rPr lang="en-GB" sz="1200" dirty="0" smtClean="0">
              <a:latin typeface="+mj-lt"/>
            </a:rPr>
            <a:t>Succession Planning</a:t>
          </a:r>
          <a:endParaRPr lang="en-GB" sz="1200" dirty="0">
            <a:latin typeface="+mj-lt"/>
          </a:endParaRPr>
        </a:p>
      </dgm:t>
    </dgm:pt>
    <dgm:pt modelId="{38809089-3E69-4B9F-8B20-135870554ECE}" type="parTrans" cxnId="{E5D95771-F8E4-4E14-BDB9-F0EECE3FD51C}">
      <dgm:prSet/>
      <dgm:spPr/>
      <dgm:t>
        <a:bodyPr/>
        <a:lstStyle/>
        <a:p>
          <a:endParaRPr lang="en-GB" sz="1100">
            <a:latin typeface="Myriad Pro" pitchFamily="34" charset="0"/>
          </a:endParaRPr>
        </a:p>
      </dgm:t>
    </dgm:pt>
    <dgm:pt modelId="{98FDAFDF-CEAE-4A42-940C-2328A4ABADA0}" type="sibTrans" cxnId="{E5D95771-F8E4-4E14-BDB9-F0EECE3FD51C}">
      <dgm:prSet/>
      <dgm:spPr/>
      <dgm:t>
        <a:bodyPr/>
        <a:lstStyle/>
        <a:p>
          <a:endParaRPr lang="en-GB" sz="1100">
            <a:latin typeface="Myriad Pro" pitchFamily="34" charset="0"/>
          </a:endParaRPr>
        </a:p>
      </dgm:t>
    </dgm:pt>
    <dgm:pt modelId="{C1D88973-A32C-404A-AE9C-B220BBDE0791}">
      <dgm:prSet phldrT="[Text]" custT="1"/>
      <dgm:spPr>
        <a:solidFill>
          <a:schemeClr val="bg1">
            <a:lumMod val="85000"/>
          </a:schemeClr>
        </a:solidFill>
      </dgm:spPr>
      <dgm:t>
        <a:bodyPr/>
        <a:lstStyle/>
        <a:p>
          <a:r>
            <a:rPr lang="en-GB" sz="1200" dirty="0" smtClean="0">
              <a:latin typeface="+mj-lt"/>
            </a:rPr>
            <a:t>Career Development Mapping</a:t>
          </a:r>
          <a:endParaRPr lang="en-GB" sz="1200" dirty="0">
            <a:latin typeface="+mj-lt"/>
          </a:endParaRPr>
        </a:p>
      </dgm:t>
    </dgm:pt>
    <dgm:pt modelId="{959653CC-DFA1-4413-85CA-1C7C11DC5844}" type="parTrans" cxnId="{7CA3FF57-F4D6-4EFD-B49A-EB071BC54E82}">
      <dgm:prSet/>
      <dgm:spPr/>
      <dgm:t>
        <a:bodyPr/>
        <a:lstStyle/>
        <a:p>
          <a:endParaRPr lang="en-GB" sz="1100">
            <a:latin typeface="Myriad Pro" pitchFamily="34" charset="0"/>
          </a:endParaRPr>
        </a:p>
      </dgm:t>
    </dgm:pt>
    <dgm:pt modelId="{6C147B45-4DD9-4C85-91AD-C848A4874A04}" type="sibTrans" cxnId="{7CA3FF57-F4D6-4EFD-B49A-EB071BC54E82}">
      <dgm:prSet/>
      <dgm:spPr/>
      <dgm:t>
        <a:bodyPr/>
        <a:lstStyle/>
        <a:p>
          <a:endParaRPr lang="en-GB" sz="1100">
            <a:latin typeface="Myriad Pro" pitchFamily="34" charset="0"/>
          </a:endParaRPr>
        </a:p>
      </dgm:t>
    </dgm:pt>
    <dgm:pt modelId="{01F760A3-094C-4745-88CC-0AB9BCE464C9}">
      <dgm:prSet custT="1"/>
      <dgm:spPr>
        <a:solidFill>
          <a:schemeClr val="bg1">
            <a:lumMod val="85000"/>
          </a:schemeClr>
        </a:solidFill>
      </dgm:spPr>
      <dgm:t>
        <a:bodyPr/>
        <a:lstStyle/>
        <a:p>
          <a:r>
            <a:rPr lang="en-GB" sz="1200" dirty="0" smtClean="0">
              <a:latin typeface="+mj-lt"/>
            </a:rPr>
            <a:t>Appraisal </a:t>
          </a:r>
          <a:endParaRPr lang="en-GB" sz="1200" dirty="0">
            <a:latin typeface="+mj-lt"/>
          </a:endParaRPr>
        </a:p>
      </dgm:t>
    </dgm:pt>
    <dgm:pt modelId="{16C19F15-4B4C-4D03-9207-7DC01CA6FE98}" type="parTrans" cxnId="{53EEA7D9-F90E-4CB6-A8C7-E8A61DF81975}">
      <dgm:prSet/>
      <dgm:spPr/>
      <dgm:t>
        <a:bodyPr/>
        <a:lstStyle/>
        <a:p>
          <a:endParaRPr lang="en-GB" sz="1100">
            <a:latin typeface="Myriad Pro" pitchFamily="34" charset="0"/>
          </a:endParaRPr>
        </a:p>
      </dgm:t>
    </dgm:pt>
    <dgm:pt modelId="{CB71057A-EF31-45A5-9D42-6A5F32C08A01}" type="sibTrans" cxnId="{53EEA7D9-F90E-4CB6-A8C7-E8A61DF81975}">
      <dgm:prSet/>
      <dgm:spPr/>
      <dgm:t>
        <a:bodyPr/>
        <a:lstStyle/>
        <a:p>
          <a:endParaRPr lang="en-GB" sz="1100">
            <a:latin typeface="Myriad Pro" pitchFamily="34" charset="0"/>
          </a:endParaRPr>
        </a:p>
      </dgm:t>
    </dgm:pt>
    <dgm:pt modelId="{11717FC4-DAEF-4C18-A947-1B9ADD3B4FB4}" type="pres">
      <dgm:prSet presAssocID="{A494379B-6753-4877-97F0-6B2C495AE6D6}" presName="CompostProcess" presStyleCnt="0">
        <dgm:presLayoutVars>
          <dgm:dir/>
          <dgm:resizeHandles val="exact"/>
        </dgm:presLayoutVars>
      </dgm:prSet>
      <dgm:spPr/>
    </dgm:pt>
    <dgm:pt modelId="{2E66FBD0-378D-4E55-9B02-FC734DD4D338}" type="pres">
      <dgm:prSet presAssocID="{A494379B-6753-4877-97F0-6B2C495AE6D6}" presName="arrow" presStyleLbl="bgShp" presStyleIdx="0" presStyleCnt="1" custScaleX="116886" custScaleY="63131" custLinFactNeighborX="570" custLinFactNeighborY="-93"/>
      <dgm:spPr/>
      <dgm:t>
        <a:bodyPr/>
        <a:lstStyle/>
        <a:p>
          <a:endParaRPr lang="en-GB"/>
        </a:p>
      </dgm:t>
    </dgm:pt>
    <dgm:pt modelId="{81B29B00-19C1-4D61-8141-20A1AB11B519}" type="pres">
      <dgm:prSet presAssocID="{A494379B-6753-4877-97F0-6B2C495AE6D6}" presName="linearProcess" presStyleCnt="0"/>
      <dgm:spPr/>
    </dgm:pt>
    <dgm:pt modelId="{07CBBF59-0710-429E-8194-11DBEFA9B443}" type="pres">
      <dgm:prSet presAssocID="{B0BAF78D-A8C9-49DA-82F1-796AAED636E6}" presName="textNode" presStyleLbl="node1" presStyleIdx="0" presStyleCnt="4" custScaleY="52215" custLinFactNeighborX="16767" custLinFactNeighborY="90">
        <dgm:presLayoutVars>
          <dgm:bulletEnabled val="1"/>
        </dgm:presLayoutVars>
      </dgm:prSet>
      <dgm:spPr>
        <a:prstGeom prst="homePlate">
          <a:avLst/>
        </a:prstGeom>
      </dgm:spPr>
      <dgm:t>
        <a:bodyPr/>
        <a:lstStyle/>
        <a:p>
          <a:endParaRPr lang="en-GB"/>
        </a:p>
      </dgm:t>
    </dgm:pt>
    <dgm:pt modelId="{3580B403-4621-4087-9029-6E72C261DE91}" type="pres">
      <dgm:prSet presAssocID="{BF5A5A03-9F02-45FC-BCC4-571D354E0CD8}" presName="sibTrans" presStyleCnt="0"/>
      <dgm:spPr/>
    </dgm:pt>
    <dgm:pt modelId="{B9ECC94E-85D3-4FA5-9891-8E5891435B45}" type="pres">
      <dgm:prSet presAssocID="{01F760A3-094C-4745-88CC-0AB9BCE464C9}" presName="textNode" presStyleLbl="node1" presStyleIdx="1" presStyleCnt="4" custScaleY="52215" custLinFactNeighborX="1458" custLinFactNeighborY="-771">
        <dgm:presLayoutVars>
          <dgm:bulletEnabled val="1"/>
        </dgm:presLayoutVars>
      </dgm:prSet>
      <dgm:spPr>
        <a:prstGeom prst="homePlate">
          <a:avLst/>
        </a:prstGeom>
      </dgm:spPr>
      <dgm:t>
        <a:bodyPr/>
        <a:lstStyle/>
        <a:p>
          <a:endParaRPr lang="en-GB"/>
        </a:p>
      </dgm:t>
    </dgm:pt>
    <dgm:pt modelId="{C589A891-F972-4CC7-9D78-FB7586022AC5}" type="pres">
      <dgm:prSet presAssocID="{CB71057A-EF31-45A5-9D42-6A5F32C08A01}" presName="sibTrans" presStyleCnt="0"/>
      <dgm:spPr/>
    </dgm:pt>
    <dgm:pt modelId="{73E0B4C6-1109-4874-8CE0-E87CD9642CDC}" type="pres">
      <dgm:prSet presAssocID="{88E098A5-3CB0-4B99-87F7-32C61248E0F9}" presName="textNode" presStyleLbl="node1" presStyleIdx="2" presStyleCnt="4" custScaleY="52215" custLinFactNeighborX="-12437" custLinFactNeighborY="41">
        <dgm:presLayoutVars>
          <dgm:bulletEnabled val="1"/>
        </dgm:presLayoutVars>
      </dgm:prSet>
      <dgm:spPr>
        <a:prstGeom prst="homePlate">
          <a:avLst/>
        </a:prstGeom>
      </dgm:spPr>
      <dgm:t>
        <a:bodyPr/>
        <a:lstStyle/>
        <a:p>
          <a:endParaRPr lang="en-GB"/>
        </a:p>
      </dgm:t>
    </dgm:pt>
    <dgm:pt modelId="{8F174CF1-DC94-405A-BBCE-A4C6D4934D1B}" type="pres">
      <dgm:prSet presAssocID="{98FDAFDF-CEAE-4A42-940C-2328A4ABADA0}" presName="sibTrans" presStyleCnt="0"/>
      <dgm:spPr/>
    </dgm:pt>
    <dgm:pt modelId="{CF60F154-7B9F-467D-A67B-D7FED30CB6C6}" type="pres">
      <dgm:prSet presAssocID="{C1D88973-A32C-404A-AE9C-B220BBDE0791}" presName="textNode" presStyleLbl="node1" presStyleIdx="3" presStyleCnt="4" custScaleY="52215" custLinFactNeighborX="-27499" custLinFactNeighborY="-771">
        <dgm:presLayoutVars>
          <dgm:bulletEnabled val="1"/>
        </dgm:presLayoutVars>
      </dgm:prSet>
      <dgm:spPr>
        <a:prstGeom prst="homePlate">
          <a:avLst/>
        </a:prstGeom>
      </dgm:spPr>
      <dgm:t>
        <a:bodyPr/>
        <a:lstStyle/>
        <a:p>
          <a:endParaRPr lang="en-GB"/>
        </a:p>
      </dgm:t>
    </dgm:pt>
  </dgm:ptLst>
  <dgm:cxnLst>
    <dgm:cxn modelId="{E5D95771-F8E4-4E14-BDB9-F0EECE3FD51C}" srcId="{A494379B-6753-4877-97F0-6B2C495AE6D6}" destId="{88E098A5-3CB0-4B99-87F7-32C61248E0F9}" srcOrd="2" destOrd="0" parTransId="{38809089-3E69-4B9F-8B20-135870554ECE}" sibTransId="{98FDAFDF-CEAE-4A42-940C-2328A4ABADA0}"/>
    <dgm:cxn modelId="{F5DC91EF-1674-4CFF-92B0-77A11FB61F2D}" type="presOf" srcId="{B0BAF78D-A8C9-49DA-82F1-796AAED636E6}" destId="{07CBBF59-0710-429E-8194-11DBEFA9B443}" srcOrd="0" destOrd="0" presId="urn:microsoft.com/office/officeart/2005/8/layout/hProcess9"/>
    <dgm:cxn modelId="{7A1FAF71-5BCB-40E7-8A50-51A00B2CB392}" type="presOf" srcId="{01F760A3-094C-4745-88CC-0AB9BCE464C9}" destId="{B9ECC94E-85D3-4FA5-9891-8E5891435B45}" srcOrd="0" destOrd="0" presId="urn:microsoft.com/office/officeart/2005/8/layout/hProcess9"/>
    <dgm:cxn modelId="{54E5874F-F97C-4F8F-BB2F-035F7F09B0EB}" type="presOf" srcId="{A494379B-6753-4877-97F0-6B2C495AE6D6}" destId="{11717FC4-DAEF-4C18-A947-1B9ADD3B4FB4}" srcOrd="0" destOrd="0" presId="urn:microsoft.com/office/officeart/2005/8/layout/hProcess9"/>
    <dgm:cxn modelId="{D8B3C58B-01F2-48D1-8E70-B2E9A6B841C3}" srcId="{A494379B-6753-4877-97F0-6B2C495AE6D6}" destId="{B0BAF78D-A8C9-49DA-82F1-796AAED636E6}" srcOrd="0" destOrd="0" parTransId="{CF14E0D5-9F98-4991-B879-CFCEE902938D}" sibTransId="{BF5A5A03-9F02-45FC-BCC4-571D354E0CD8}"/>
    <dgm:cxn modelId="{7CA3FF57-F4D6-4EFD-B49A-EB071BC54E82}" srcId="{A494379B-6753-4877-97F0-6B2C495AE6D6}" destId="{C1D88973-A32C-404A-AE9C-B220BBDE0791}" srcOrd="3" destOrd="0" parTransId="{959653CC-DFA1-4413-85CA-1C7C11DC5844}" sibTransId="{6C147B45-4DD9-4C85-91AD-C848A4874A04}"/>
    <dgm:cxn modelId="{27112872-7446-4576-AFA2-1EC5DB2A7A2F}" type="presOf" srcId="{88E098A5-3CB0-4B99-87F7-32C61248E0F9}" destId="{73E0B4C6-1109-4874-8CE0-E87CD9642CDC}" srcOrd="0" destOrd="0" presId="urn:microsoft.com/office/officeart/2005/8/layout/hProcess9"/>
    <dgm:cxn modelId="{53EEA7D9-F90E-4CB6-A8C7-E8A61DF81975}" srcId="{A494379B-6753-4877-97F0-6B2C495AE6D6}" destId="{01F760A3-094C-4745-88CC-0AB9BCE464C9}" srcOrd="1" destOrd="0" parTransId="{16C19F15-4B4C-4D03-9207-7DC01CA6FE98}" sibTransId="{CB71057A-EF31-45A5-9D42-6A5F32C08A01}"/>
    <dgm:cxn modelId="{20C12909-BDED-4140-8C48-B9DB2024EB76}" type="presOf" srcId="{C1D88973-A32C-404A-AE9C-B220BBDE0791}" destId="{CF60F154-7B9F-467D-A67B-D7FED30CB6C6}" srcOrd="0" destOrd="0" presId="urn:microsoft.com/office/officeart/2005/8/layout/hProcess9"/>
    <dgm:cxn modelId="{253E0B22-9CDA-4914-82C4-017A2596E2AF}" type="presParOf" srcId="{11717FC4-DAEF-4C18-A947-1B9ADD3B4FB4}" destId="{2E66FBD0-378D-4E55-9B02-FC734DD4D338}" srcOrd="0" destOrd="0" presId="urn:microsoft.com/office/officeart/2005/8/layout/hProcess9"/>
    <dgm:cxn modelId="{39C79A4D-7A67-4767-B265-8D1D0850B7C2}" type="presParOf" srcId="{11717FC4-DAEF-4C18-A947-1B9ADD3B4FB4}" destId="{81B29B00-19C1-4D61-8141-20A1AB11B519}" srcOrd="1" destOrd="0" presId="urn:microsoft.com/office/officeart/2005/8/layout/hProcess9"/>
    <dgm:cxn modelId="{D5D09455-5166-4180-84C8-BD45515F63B7}" type="presParOf" srcId="{81B29B00-19C1-4D61-8141-20A1AB11B519}" destId="{07CBBF59-0710-429E-8194-11DBEFA9B443}" srcOrd="0" destOrd="0" presId="urn:microsoft.com/office/officeart/2005/8/layout/hProcess9"/>
    <dgm:cxn modelId="{9CD0EA6E-DF74-496A-8200-C3F921A3C379}" type="presParOf" srcId="{81B29B00-19C1-4D61-8141-20A1AB11B519}" destId="{3580B403-4621-4087-9029-6E72C261DE91}" srcOrd="1" destOrd="0" presId="urn:microsoft.com/office/officeart/2005/8/layout/hProcess9"/>
    <dgm:cxn modelId="{30BDCDBE-9710-456D-8184-9FC40AFA2138}" type="presParOf" srcId="{81B29B00-19C1-4D61-8141-20A1AB11B519}" destId="{B9ECC94E-85D3-4FA5-9891-8E5891435B45}" srcOrd="2" destOrd="0" presId="urn:microsoft.com/office/officeart/2005/8/layout/hProcess9"/>
    <dgm:cxn modelId="{71F1F31E-F985-4B62-86EE-0FEBFE6C8154}" type="presParOf" srcId="{81B29B00-19C1-4D61-8141-20A1AB11B519}" destId="{C589A891-F972-4CC7-9D78-FB7586022AC5}" srcOrd="3" destOrd="0" presId="urn:microsoft.com/office/officeart/2005/8/layout/hProcess9"/>
    <dgm:cxn modelId="{78259A10-D499-4D8D-9841-07D06FECB533}" type="presParOf" srcId="{81B29B00-19C1-4D61-8141-20A1AB11B519}" destId="{73E0B4C6-1109-4874-8CE0-E87CD9642CDC}" srcOrd="4" destOrd="0" presId="urn:microsoft.com/office/officeart/2005/8/layout/hProcess9"/>
    <dgm:cxn modelId="{C18CE05F-51C9-45CE-85BA-6AB165EC4268}" type="presParOf" srcId="{81B29B00-19C1-4D61-8141-20A1AB11B519}" destId="{8F174CF1-DC94-405A-BBCE-A4C6D4934D1B}" srcOrd="5" destOrd="0" presId="urn:microsoft.com/office/officeart/2005/8/layout/hProcess9"/>
    <dgm:cxn modelId="{B2C7489C-FD38-4790-9875-FC79388910C6}" type="presParOf" srcId="{81B29B00-19C1-4D61-8141-20A1AB11B519}" destId="{CF60F154-7B9F-467D-A67B-D7FED30CB6C6}" srcOrd="6"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94379B-6753-4877-97F0-6B2C495AE6D6}" type="doc">
      <dgm:prSet loTypeId="urn:microsoft.com/office/officeart/2005/8/layout/hProcess9" loCatId="process" qsTypeId="urn:microsoft.com/office/officeart/2005/8/quickstyle/3d1" qsCatId="3D" csTypeId="urn:microsoft.com/office/officeart/2005/8/colors/accent6_4" csCatId="accent6" phldr="1"/>
      <dgm:spPr/>
    </dgm:pt>
    <dgm:pt modelId="{B0BAF78D-A8C9-49DA-82F1-796AAED636E6}">
      <dgm:prSet phldrT="[Text]" custT="1"/>
      <dgm:spPr>
        <a:solidFill>
          <a:schemeClr val="bg1">
            <a:lumMod val="85000"/>
          </a:schemeClr>
        </a:solidFill>
      </dgm:spPr>
      <dgm:t>
        <a:bodyPr/>
        <a:lstStyle/>
        <a:p>
          <a:r>
            <a:rPr lang="en-GB" sz="1200" dirty="0" smtClean="0">
              <a:latin typeface="+mj-lt"/>
            </a:rPr>
            <a:t>Performance &amp; Potential </a:t>
          </a:r>
          <a:endParaRPr lang="en-GB" sz="1200" dirty="0">
            <a:latin typeface="+mj-lt"/>
          </a:endParaRPr>
        </a:p>
      </dgm:t>
    </dgm:pt>
    <dgm:pt modelId="{CF14E0D5-9F98-4991-B879-CFCEE902938D}" type="parTrans" cxnId="{D8B3C58B-01F2-48D1-8E70-B2E9A6B841C3}">
      <dgm:prSet/>
      <dgm:spPr/>
      <dgm:t>
        <a:bodyPr/>
        <a:lstStyle/>
        <a:p>
          <a:endParaRPr lang="en-GB" sz="1100">
            <a:latin typeface="Myriad Pro" pitchFamily="34" charset="0"/>
          </a:endParaRPr>
        </a:p>
      </dgm:t>
    </dgm:pt>
    <dgm:pt modelId="{BF5A5A03-9F02-45FC-BCC4-571D354E0CD8}" type="sibTrans" cxnId="{D8B3C58B-01F2-48D1-8E70-B2E9A6B841C3}">
      <dgm:prSet/>
      <dgm:spPr/>
      <dgm:t>
        <a:bodyPr/>
        <a:lstStyle/>
        <a:p>
          <a:endParaRPr lang="en-GB" sz="1100">
            <a:latin typeface="Myriad Pro" pitchFamily="34" charset="0"/>
          </a:endParaRPr>
        </a:p>
      </dgm:t>
    </dgm:pt>
    <dgm:pt modelId="{88E098A5-3CB0-4B99-87F7-32C61248E0F9}">
      <dgm:prSet phldrT="[Text]" custT="1"/>
      <dgm:spPr/>
      <dgm:t>
        <a:bodyPr/>
        <a:lstStyle/>
        <a:p>
          <a:r>
            <a:rPr lang="en-GB" sz="1200" dirty="0" smtClean="0">
              <a:latin typeface="+mj-lt"/>
            </a:rPr>
            <a:t>Talent &amp; Succession Planning</a:t>
          </a:r>
          <a:endParaRPr lang="en-GB" sz="1200" dirty="0">
            <a:latin typeface="+mj-lt"/>
          </a:endParaRPr>
        </a:p>
      </dgm:t>
    </dgm:pt>
    <dgm:pt modelId="{38809089-3E69-4B9F-8B20-135870554ECE}" type="parTrans" cxnId="{E5D95771-F8E4-4E14-BDB9-F0EECE3FD51C}">
      <dgm:prSet/>
      <dgm:spPr/>
      <dgm:t>
        <a:bodyPr/>
        <a:lstStyle/>
        <a:p>
          <a:endParaRPr lang="en-GB" sz="1100">
            <a:latin typeface="Myriad Pro" pitchFamily="34" charset="0"/>
          </a:endParaRPr>
        </a:p>
      </dgm:t>
    </dgm:pt>
    <dgm:pt modelId="{98FDAFDF-CEAE-4A42-940C-2328A4ABADA0}" type="sibTrans" cxnId="{E5D95771-F8E4-4E14-BDB9-F0EECE3FD51C}">
      <dgm:prSet/>
      <dgm:spPr/>
      <dgm:t>
        <a:bodyPr/>
        <a:lstStyle/>
        <a:p>
          <a:endParaRPr lang="en-GB" sz="1100">
            <a:latin typeface="Myriad Pro" pitchFamily="34" charset="0"/>
          </a:endParaRPr>
        </a:p>
      </dgm:t>
    </dgm:pt>
    <dgm:pt modelId="{C1D88973-A32C-404A-AE9C-B220BBDE0791}">
      <dgm:prSet phldrT="[Text]" custT="1"/>
      <dgm:spPr>
        <a:solidFill>
          <a:schemeClr val="bg1">
            <a:lumMod val="85000"/>
          </a:schemeClr>
        </a:solidFill>
      </dgm:spPr>
      <dgm:t>
        <a:bodyPr/>
        <a:lstStyle/>
        <a:p>
          <a:r>
            <a:rPr lang="en-GB" sz="1200" dirty="0" smtClean="0">
              <a:latin typeface="+mj-lt"/>
            </a:rPr>
            <a:t>Career Development Planning</a:t>
          </a:r>
          <a:endParaRPr lang="en-GB" sz="1200" dirty="0">
            <a:latin typeface="+mj-lt"/>
          </a:endParaRPr>
        </a:p>
      </dgm:t>
    </dgm:pt>
    <dgm:pt modelId="{959653CC-DFA1-4413-85CA-1C7C11DC5844}" type="parTrans" cxnId="{7CA3FF57-F4D6-4EFD-B49A-EB071BC54E82}">
      <dgm:prSet/>
      <dgm:spPr/>
      <dgm:t>
        <a:bodyPr/>
        <a:lstStyle/>
        <a:p>
          <a:endParaRPr lang="en-GB" sz="1100">
            <a:latin typeface="Myriad Pro" pitchFamily="34" charset="0"/>
          </a:endParaRPr>
        </a:p>
      </dgm:t>
    </dgm:pt>
    <dgm:pt modelId="{6C147B45-4DD9-4C85-91AD-C848A4874A04}" type="sibTrans" cxnId="{7CA3FF57-F4D6-4EFD-B49A-EB071BC54E82}">
      <dgm:prSet/>
      <dgm:spPr/>
      <dgm:t>
        <a:bodyPr/>
        <a:lstStyle/>
        <a:p>
          <a:endParaRPr lang="en-GB" sz="1100">
            <a:latin typeface="Myriad Pro" pitchFamily="34" charset="0"/>
          </a:endParaRPr>
        </a:p>
      </dgm:t>
    </dgm:pt>
    <dgm:pt modelId="{01F760A3-094C-4745-88CC-0AB9BCE464C9}">
      <dgm:prSet custT="1"/>
      <dgm:spPr>
        <a:solidFill>
          <a:schemeClr val="bg1">
            <a:lumMod val="85000"/>
          </a:schemeClr>
        </a:solidFill>
      </dgm:spPr>
      <dgm:t>
        <a:bodyPr/>
        <a:lstStyle/>
        <a:p>
          <a:r>
            <a:rPr lang="en-GB" sz="1200" dirty="0" smtClean="0">
              <a:latin typeface="+mj-lt"/>
            </a:rPr>
            <a:t>Appraisal </a:t>
          </a:r>
          <a:endParaRPr lang="en-GB" sz="1200" dirty="0">
            <a:latin typeface="+mj-lt"/>
          </a:endParaRPr>
        </a:p>
      </dgm:t>
    </dgm:pt>
    <dgm:pt modelId="{16C19F15-4B4C-4D03-9207-7DC01CA6FE98}" type="parTrans" cxnId="{53EEA7D9-F90E-4CB6-A8C7-E8A61DF81975}">
      <dgm:prSet/>
      <dgm:spPr/>
      <dgm:t>
        <a:bodyPr/>
        <a:lstStyle/>
        <a:p>
          <a:endParaRPr lang="en-GB" sz="1100">
            <a:latin typeface="Myriad Pro" pitchFamily="34" charset="0"/>
          </a:endParaRPr>
        </a:p>
      </dgm:t>
    </dgm:pt>
    <dgm:pt modelId="{CB71057A-EF31-45A5-9D42-6A5F32C08A01}" type="sibTrans" cxnId="{53EEA7D9-F90E-4CB6-A8C7-E8A61DF81975}">
      <dgm:prSet/>
      <dgm:spPr/>
      <dgm:t>
        <a:bodyPr/>
        <a:lstStyle/>
        <a:p>
          <a:endParaRPr lang="en-GB" sz="1100">
            <a:latin typeface="Myriad Pro" pitchFamily="34" charset="0"/>
          </a:endParaRPr>
        </a:p>
      </dgm:t>
    </dgm:pt>
    <dgm:pt modelId="{11717FC4-DAEF-4C18-A947-1B9ADD3B4FB4}" type="pres">
      <dgm:prSet presAssocID="{A494379B-6753-4877-97F0-6B2C495AE6D6}" presName="CompostProcess" presStyleCnt="0">
        <dgm:presLayoutVars>
          <dgm:dir/>
          <dgm:resizeHandles val="exact"/>
        </dgm:presLayoutVars>
      </dgm:prSet>
      <dgm:spPr/>
    </dgm:pt>
    <dgm:pt modelId="{2E66FBD0-378D-4E55-9B02-FC734DD4D338}" type="pres">
      <dgm:prSet presAssocID="{A494379B-6753-4877-97F0-6B2C495AE6D6}" presName="arrow" presStyleLbl="bgShp" presStyleIdx="0" presStyleCnt="1" custScaleX="116886" custScaleY="63131" custLinFactNeighborY="-11699"/>
      <dgm:spPr/>
    </dgm:pt>
    <dgm:pt modelId="{81B29B00-19C1-4D61-8141-20A1AB11B519}" type="pres">
      <dgm:prSet presAssocID="{A494379B-6753-4877-97F0-6B2C495AE6D6}" presName="linearProcess" presStyleCnt="0"/>
      <dgm:spPr/>
    </dgm:pt>
    <dgm:pt modelId="{07CBBF59-0710-429E-8194-11DBEFA9B443}" type="pres">
      <dgm:prSet presAssocID="{B0BAF78D-A8C9-49DA-82F1-796AAED636E6}" presName="textNode" presStyleLbl="node1" presStyleIdx="0" presStyleCnt="4" custScaleY="52215" custLinFactNeighborX="16767" custLinFactNeighborY="-30906">
        <dgm:presLayoutVars>
          <dgm:bulletEnabled val="1"/>
        </dgm:presLayoutVars>
      </dgm:prSet>
      <dgm:spPr>
        <a:prstGeom prst="homePlate">
          <a:avLst/>
        </a:prstGeom>
      </dgm:spPr>
      <dgm:t>
        <a:bodyPr/>
        <a:lstStyle/>
        <a:p>
          <a:endParaRPr lang="en-GB"/>
        </a:p>
      </dgm:t>
    </dgm:pt>
    <dgm:pt modelId="{3580B403-4621-4087-9029-6E72C261DE91}" type="pres">
      <dgm:prSet presAssocID="{BF5A5A03-9F02-45FC-BCC4-571D354E0CD8}" presName="sibTrans" presStyleCnt="0"/>
      <dgm:spPr/>
    </dgm:pt>
    <dgm:pt modelId="{B9ECC94E-85D3-4FA5-9891-8E5891435B45}" type="pres">
      <dgm:prSet presAssocID="{01F760A3-094C-4745-88CC-0AB9BCE464C9}" presName="textNode" presStyleLbl="node1" presStyleIdx="1" presStyleCnt="4" custScaleY="52215" custLinFactNeighborX="1458" custLinFactNeighborY="-30906">
        <dgm:presLayoutVars>
          <dgm:bulletEnabled val="1"/>
        </dgm:presLayoutVars>
      </dgm:prSet>
      <dgm:spPr>
        <a:prstGeom prst="homePlate">
          <a:avLst/>
        </a:prstGeom>
      </dgm:spPr>
      <dgm:t>
        <a:bodyPr/>
        <a:lstStyle/>
        <a:p>
          <a:endParaRPr lang="en-GB"/>
        </a:p>
      </dgm:t>
    </dgm:pt>
    <dgm:pt modelId="{C589A891-F972-4CC7-9D78-FB7586022AC5}" type="pres">
      <dgm:prSet presAssocID="{CB71057A-EF31-45A5-9D42-6A5F32C08A01}" presName="sibTrans" presStyleCnt="0"/>
      <dgm:spPr/>
    </dgm:pt>
    <dgm:pt modelId="{73E0B4C6-1109-4874-8CE0-E87CD9642CDC}" type="pres">
      <dgm:prSet presAssocID="{88E098A5-3CB0-4B99-87F7-32C61248E0F9}" presName="textNode" presStyleLbl="node1" presStyleIdx="2" presStyleCnt="4" custScaleY="52215" custLinFactNeighborX="-12437" custLinFactNeighborY="-30094">
        <dgm:presLayoutVars>
          <dgm:bulletEnabled val="1"/>
        </dgm:presLayoutVars>
      </dgm:prSet>
      <dgm:spPr>
        <a:prstGeom prst="homePlate">
          <a:avLst/>
        </a:prstGeom>
      </dgm:spPr>
      <dgm:t>
        <a:bodyPr/>
        <a:lstStyle/>
        <a:p>
          <a:endParaRPr lang="en-GB"/>
        </a:p>
      </dgm:t>
    </dgm:pt>
    <dgm:pt modelId="{8F174CF1-DC94-405A-BBCE-A4C6D4934D1B}" type="pres">
      <dgm:prSet presAssocID="{98FDAFDF-CEAE-4A42-940C-2328A4ABADA0}" presName="sibTrans" presStyleCnt="0"/>
      <dgm:spPr/>
    </dgm:pt>
    <dgm:pt modelId="{CF60F154-7B9F-467D-A67B-D7FED30CB6C6}" type="pres">
      <dgm:prSet presAssocID="{C1D88973-A32C-404A-AE9C-B220BBDE0791}" presName="textNode" presStyleLbl="node1" presStyleIdx="3" presStyleCnt="4" custScaleY="52215" custLinFactNeighborX="-27499" custLinFactNeighborY="-30906">
        <dgm:presLayoutVars>
          <dgm:bulletEnabled val="1"/>
        </dgm:presLayoutVars>
      </dgm:prSet>
      <dgm:spPr>
        <a:prstGeom prst="homePlate">
          <a:avLst/>
        </a:prstGeom>
      </dgm:spPr>
      <dgm:t>
        <a:bodyPr/>
        <a:lstStyle/>
        <a:p>
          <a:endParaRPr lang="en-GB"/>
        </a:p>
      </dgm:t>
    </dgm:pt>
  </dgm:ptLst>
  <dgm:cxnLst>
    <dgm:cxn modelId="{E5D95771-F8E4-4E14-BDB9-F0EECE3FD51C}" srcId="{A494379B-6753-4877-97F0-6B2C495AE6D6}" destId="{88E098A5-3CB0-4B99-87F7-32C61248E0F9}" srcOrd="2" destOrd="0" parTransId="{38809089-3E69-4B9F-8B20-135870554ECE}" sibTransId="{98FDAFDF-CEAE-4A42-940C-2328A4ABADA0}"/>
    <dgm:cxn modelId="{5D36089B-F7FE-4F40-83C8-65194121A9A2}" type="presOf" srcId="{A494379B-6753-4877-97F0-6B2C495AE6D6}" destId="{11717FC4-DAEF-4C18-A947-1B9ADD3B4FB4}" srcOrd="0" destOrd="0" presId="urn:microsoft.com/office/officeart/2005/8/layout/hProcess9"/>
    <dgm:cxn modelId="{3B1FFBFC-6F83-4554-89A2-9A42372EE51B}" type="presOf" srcId="{88E098A5-3CB0-4B99-87F7-32C61248E0F9}" destId="{73E0B4C6-1109-4874-8CE0-E87CD9642CDC}" srcOrd="0" destOrd="0" presId="urn:microsoft.com/office/officeart/2005/8/layout/hProcess9"/>
    <dgm:cxn modelId="{98E884B2-B18A-45E6-B695-3E45114A20F3}" type="presOf" srcId="{01F760A3-094C-4745-88CC-0AB9BCE464C9}" destId="{B9ECC94E-85D3-4FA5-9891-8E5891435B45}" srcOrd="0" destOrd="0" presId="urn:microsoft.com/office/officeart/2005/8/layout/hProcess9"/>
    <dgm:cxn modelId="{D8B3C58B-01F2-48D1-8E70-B2E9A6B841C3}" srcId="{A494379B-6753-4877-97F0-6B2C495AE6D6}" destId="{B0BAF78D-A8C9-49DA-82F1-796AAED636E6}" srcOrd="0" destOrd="0" parTransId="{CF14E0D5-9F98-4991-B879-CFCEE902938D}" sibTransId="{BF5A5A03-9F02-45FC-BCC4-571D354E0CD8}"/>
    <dgm:cxn modelId="{7CA3FF57-F4D6-4EFD-B49A-EB071BC54E82}" srcId="{A494379B-6753-4877-97F0-6B2C495AE6D6}" destId="{C1D88973-A32C-404A-AE9C-B220BBDE0791}" srcOrd="3" destOrd="0" parTransId="{959653CC-DFA1-4413-85CA-1C7C11DC5844}" sibTransId="{6C147B45-4DD9-4C85-91AD-C848A4874A04}"/>
    <dgm:cxn modelId="{2D8C4417-9157-40D3-B39A-025A67EDA41C}" type="presOf" srcId="{C1D88973-A32C-404A-AE9C-B220BBDE0791}" destId="{CF60F154-7B9F-467D-A67B-D7FED30CB6C6}" srcOrd="0" destOrd="0" presId="urn:microsoft.com/office/officeart/2005/8/layout/hProcess9"/>
    <dgm:cxn modelId="{53EEA7D9-F90E-4CB6-A8C7-E8A61DF81975}" srcId="{A494379B-6753-4877-97F0-6B2C495AE6D6}" destId="{01F760A3-094C-4745-88CC-0AB9BCE464C9}" srcOrd="1" destOrd="0" parTransId="{16C19F15-4B4C-4D03-9207-7DC01CA6FE98}" sibTransId="{CB71057A-EF31-45A5-9D42-6A5F32C08A01}"/>
    <dgm:cxn modelId="{BD9BE804-64D9-4F57-9F59-716B48E034AB}" type="presOf" srcId="{B0BAF78D-A8C9-49DA-82F1-796AAED636E6}" destId="{07CBBF59-0710-429E-8194-11DBEFA9B443}" srcOrd="0" destOrd="0" presId="urn:microsoft.com/office/officeart/2005/8/layout/hProcess9"/>
    <dgm:cxn modelId="{B6AE35A3-5DE8-4031-9400-5625258ABBBB}" type="presParOf" srcId="{11717FC4-DAEF-4C18-A947-1B9ADD3B4FB4}" destId="{2E66FBD0-378D-4E55-9B02-FC734DD4D338}" srcOrd="0" destOrd="0" presId="urn:microsoft.com/office/officeart/2005/8/layout/hProcess9"/>
    <dgm:cxn modelId="{1145F2CB-FDEC-452E-AC13-3C7363451048}" type="presParOf" srcId="{11717FC4-DAEF-4C18-A947-1B9ADD3B4FB4}" destId="{81B29B00-19C1-4D61-8141-20A1AB11B519}" srcOrd="1" destOrd="0" presId="urn:microsoft.com/office/officeart/2005/8/layout/hProcess9"/>
    <dgm:cxn modelId="{7323E2C2-EDE5-416C-A7FD-19823A95D5AA}" type="presParOf" srcId="{81B29B00-19C1-4D61-8141-20A1AB11B519}" destId="{07CBBF59-0710-429E-8194-11DBEFA9B443}" srcOrd="0" destOrd="0" presId="urn:microsoft.com/office/officeart/2005/8/layout/hProcess9"/>
    <dgm:cxn modelId="{859BA100-29B8-4B8A-8D00-D3DF51C8FE5C}" type="presParOf" srcId="{81B29B00-19C1-4D61-8141-20A1AB11B519}" destId="{3580B403-4621-4087-9029-6E72C261DE91}" srcOrd="1" destOrd="0" presId="urn:microsoft.com/office/officeart/2005/8/layout/hProcess9"/>
    <dgm:cxn modelId="{EF7D7237-BB9B-4C16-AD98-2DD92AE8E334}" type="presParOf" srcId="{81B29B00-19C1-4D61-8141-20A1AB11B519}" destId="{B9ECC94E-85D3-4FA5-9891-8E5891435B45}" srcOrd="2" destOrd="0" presId="urn:microsoft.com/office/officeart/2005/8/layout/hProcess9"/>
    <dgm:cxn modelId="{59E7B621-5C28-4857-BB98-9BD024607B30}" type="presParOf" srcId="{81B29B00-19C1-4D61-8141-20A1AB11B519}" destId="{C589A891-F972-4CC7-9D78-FB7586022AC5}" srcOrd="3" destOrd="0" presId="urn:microsoft.com/office/officeart/2005/8/layout/hProcess9"/>
    <dgm:cxn modelId="{13353A4E-DBD4-4C47-BA5B-057D28029652}" type="presParOf" srcId="{81B29B00-19C1-4D61-8141-20A1AB11B519}" destId="{73E0B4C6-1109-4874-8CE0-E87CD9642CDC}" srcOrd="4" destOrd="0" presId="urn:microsoft.com/office/officeart/2005/8/layout/hProcess9"/>
    <dgm:cxn modelId="{86DAABAE-0C6E-42AE-BF67-ADBFADAD1C62}" type="presParOf" srcId="{81B29B00-19C1-4D61-8141-20A1AB11B519}" destId="{8F174CF1-DC94-405A-BBCE-A4C6D4934D1B}" srcOrd="5" destOrd="0" presId="urn:microsoft.com/office/officeart/2005/8/layout/hProcess9"/>
    <dgm:cxn modelId="{5C62376B-6536-4397-995C-ED0C5E3F084B}" type="presParOf" srcId="{81B29B00-19C1-4D61-8141-20A1AB11B519}" destId="{CF60F154-7B9F-467D-A67B-D7FED30CB6C6}" srcOrd="6" destOrd="0" presId="urn:microsoft.com/office/officeart/2005/8/layout/hProcess9"/>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E66FBD0-378D-4E55-9B02-FC734DD4D338}">
      <dsp:nvSpPr>
        <dsp:cNvPr id="0" name=""/>
        <dsp:cNvSpPr/>
      </dsp:nvSpPr>
      <dsp:spPr>
        <a:xfrm>
          <a:off x="27324" y="266941"/>
          <a:ext cx="8393313" cy="2502008"/>
        </a:xfrm>
        <a:prstGeom prst="rightArrow">
          <a:avLst/>
        </a:prstGeom>
        <a:gradFill rotWithShape="0">
          <a:gsLst>
            <a:gs pos="0">
              <a:schemeClr val="accent6">
                <a:tint val="55000"/>
                <a:hueOff val="0"/>
                <a:satOff val="0"/>
                <a:lumOff val="0"/>
                <a:alphaOff val="0"/>
                <a:shade val="51000"/>
                <a:satMod val="130000"/>
              </a:schemeClr>
            </a:gs>
            <a:gs pos="80000">
              <a:schemeClr val="accent6">
                <a:tint val="55000"/>
                <a:hueOff val="0"/>
                <a:satOff val="0"/>
                <a:lumOff val="0"/>
                <a:alphaOff val="0"/>
                <a:shade val="93000"/>
                <a:satMod val="130000"/>
              </a:schemeClr>
            </a:gs>
            <a:gs pos="100000">
              <a:schemeClr val="accent6">
                <a:tint val="55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07CBBF59-0710-429E-8194-11DBEFA9B443}">
      <dsp:nvSpPr>
        <dsp:cNvPr id="0" name=""/>
        <dsp:cNvSpPr/>
      </dsp:nvSpPr>
      <dsp:spPr>
        <a:xfrm>
          <a:off x="55313" y="1091425"/>
          <a:ext cx="1876041" cy="827754"/>
        </a:xfrm>
        <a:prstGeom prst="homePlate">
          <a:avLst/>
        </a:prstGeom>
        <a:gradFill rotWithShape="0">
          <a:gsLst>
            <a:gs pos="0">
              <a:schemeClr val="accent6">
                <a:shade val="50000"/>
                <a:hueOff val="0"/>
                <a:satOff val="0"/>
                <a:lumOff val="0"/>
                <a:alphaOff val="0"/>
                <a:shade val="51000"/>
                <a:satMod val="130000"/>
              </a:schemeClr>
            </a:gs>
            <a:gs pos="80000">
              <a:schemeClr val="accent6">
                <a:shade val="50000"/>
                <a:hueOff val="0"/>
                <a:satOff val="0"/>
                <a:lumOff val="0"/>
                <a:alphaOff val="0"/>
                <a:shade val="93000"/>
                <a:satMod val="130000"/>
              </a:schemeClr>
            </a:gs>
            <a:gs pos="100000">
              <a:schemeClr val="accent6">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Performance &amp; Potential </a:t>
          </a:r>
          <a:endParaRPr lang="en-GB" sz="1200" kern="1200" dirty="0">
            <a:latin typeface="+mj-lt"/>
          </a:endParaRPr>
        </a:p>
      </dsp:txBody>
      <dsp:txXfrm>
        <a:off x="55313" y="1091425"/>
        <a:ext cx="1876041" cy="827754"/>
      </dsp:txXfrm>
    </dsp:sp>
    <dsp:sp modelId="{B9ECC94E-85D3-4FA5-9891-8E5891435B45}">
      <dsp:nvSpPr>
        <dsp:cNvPr id="0" name=""/>
        <dsp:cNvSpPr/>
      </dsp:nvSpPr>
      <dsp:spPr>
        <a:xfrm>
          <a:off x="2196161" y="1091425"/>
          <a:ext cx="1876041" cy="827754"/>
        </a:xfrm>
        <a:prstGeom prst="homePlate">
          <a:avLst/>
        </a:prstGeom>
        <a:gradFill rotWithShape="0">
          <a:gsLst>
            <a:gs pos="0">
              <a:schemeClr val="accent6">
                <a:shade val="50000"/>
                <a:hueOff val="309812"/>
                <a:satOff val="-38576"/>
                <a:lumOff val="26955"/>
                <a:alphaOff val="0"/>
                <a:shade val="51000"/>
                <a:satMod val="130000"/>
              </a:schemeClr>
            </a:gs>
            <a:gs pos="80000">
              <a:schemeClr val="accent6">
                <a:shade val="50000"/>
                <a:hueOff val="309812"/>
                <a:satOff val="-38576"/>
                <a:lumOff val="26955"/>
                <a:alphaOff val="0"/>
                <a:shade val="93000"/>
                <a:satMod val="130000"/>
              </a:schemeClr>
            </a:gs>
            <a:gs pos="100000">
              <a:schemeClr val="accent6">
                <a:shade val="50000"/>
                <a:hueOff val="309812"/>
                <a:satOff val="-38576"/>
                <a:lumOff val="2695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Appraisal </a:t>
          </a:r>
          <a:endParaRPr lang="en-GB" sz="1200" kern="1200" dirty="0">
            <a:latin typeface="+mj-lt"/>
          </a:endParaRPr>
        </a:p>
      </dsp:txBody>
      <dsp:txXfrm>
        <a:off x="2196161" y="1091425"/>
        <a:ext cx="1876041" cy="827754"/>
      </dsp:txXfrm>
    </dsp:sp>
    <dsp:sp modelId="{73E0B4C6-1109-4874-8CE0-E87CD9642CDC}">
      <dsp:nvSpPr>
        <dsp:cNvPr id="0" name=""/>
        <dsp:cNvSpPr/>
      </dsp:nvSpPr>
      <dsp:spPr>
        <a:xfrm>
          <a:off x="4341431" y="1104298"/>
          <a:ext cx="1876041" cy="827754"/>
        </a:xfrm>
        <a:prstGeom prst="homePlate">
          <a:avLst/>
        </a:prstGeom>
        <a:gradFill rotWithShape="0">
          <a:gsLst>
            <a:gs pos="0">
              <a:schemeClr val="accent6">
                <a:shade val="50000"/>
                <a:hueOff val="619624"/>
                <a:satOff val="-77151"/>
                <a:lumOff val="53910"/>
                <a:alphaOff val="0"/>
                <a:shade val="51000"/>
                <a:satMod val="130000"/>
              </a:schemeClr>
            </a:gs>
            <a:gs pos="80000">
              <a:schemeClr val="accent6">
                <a:shade val="50000"/>
                <a:hueOff val="619624"/>
                <a:satOff val="-77151"/>
                <a:lumOff val="53910"/>
                <a:alphaOff val="0"/>
                <a:shade val="93000"/>
                <a:satMod val="130000"/>
              </a:schemeClr>
            </a:gs>
            <a:gs pos="100000">
              <a:schemeClr val="accent6">
                <a:shade val="50000"/>
                <a:hueOff val="619624"/>
                <a:satOff val="-77151"/>
                <a:lumOff val="5391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Succession Planning</a:t>
          </a:r>
          <a:endParaRPr lang="en-GB" sz="1200" kern="1200" dirty="0">
            <a:latin typeface="+mj-lt"/>
          </a:endParaRPr>
        </a:p>
      </dsp:txBody>
      <dsp:txXfrm>
        <a:off x="4341431" y="1104298"/>
        <a:ext cx="1876041" cy="827754"/>
      </dsp:txXfrm>
    </dsp:sp>
    <dsp:sp modelId="{CF60F154-7B9F-467D-A67B-D7FED30CB6C6}">
      <dsp:nvSpPr>
        <dsp:cNvPr id="0" name=""/>
        <dsp:cNvSpPr/>
      </dsp:nvSpPr>
      <dsp:spPr>
        <a:xfrm>
          <a:off x="6483051" y="1091425"/>
          <a:ext cx="1876041" cy="827754"/>
        </a:xfrm>
        <a:prstGeom prst="homePlate">
          <a:avLst/>
        </a:prstGeom>
        <a:gradFill rotWithShape="0">
          <a:gsLst>
            <a:gs pos="0">
              <a:schemeClr val="accent6">
                <a:shade val="50000"/>
                <a:hueOff val="309812"/>
                <a:satOff val="-38576"/>
                <a:lumOff val="26955"/>
                <a:alphaOff val="0"/>
                <a:shade val="51000"/>
                <a:satMod val="130000"/>
              </a:schemeClr>
            </a:gs>
            <a:gs pos="80000">
              <a:schemeClr val="accent6">
                <a:shade val="50000"/>
                <a:hueOff val="309812"/>
                <a:satOff val="-38576"/>
                <a:lumOff val="26955"/>
                <a:alphaOff val="0"/>
                <a:shade val="93000"/>
                <a:satMod val="130000"/>
              </a:schemeClr>
            </a:gs>
            <a:gs pos="100000">
              <a:schemeClr val="accent6">
                <a:shade val="50000"/>
                <a:hueOff val="309812"/>
                <a:satOff val="-38576"/>
                <a:lumOff val="2695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Career Development Planning</a:t>
          </a:r>
          <a:endParaRPr lang="en-GB" sz="1200" kern="1200" dirty="0">
            <a:latin typeface="+mj-lt"/>
          </a:endParaRPr>
        </a:p>
      </dsp:txBody>
      <dsp:txXfrm>
        <a:off x="6483051" y="1091425"/>
        <a:ext cx="1876041" cy="827754"/>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E66FBD0-378D-4E55-9B02-FC734DD4D338}">
      <dsp:nvSpPr>
        <dsp:cNvPr id="0" name=""/>
        <dsp:cNvSpPr/>
      </dsp:nvSpPr>
      <dsp:spPr>
        <a:xfrm>
          <a:off x="54649" y="726910"/>
          <a:ext cx="8393313" cy="2502008"/>
        </a:xfrm>
        <a:prstGeom prst="rightArrow">
          <a:avLst/>
        </a:prstGeom>
        <a:gradFill rotWithShape="0">
          <a:gsLst>
            <a:gs pos="0">
              <a:schemeClr val="accent6">
                <a:tint val="55000"/>
                <a:hueOff val="0"/>
                <a:satOff val="0"/>
                <a:lumOff val="0"/>
                <a:alphaOff val="0"/>
                <a:shade val="51000"/>
                <a:satMod val="130000"/>
              </a:schemeClr>
            </a:gs>
            <a:gs pos="80000">
              <a:schemeClr val="accent6">
                <a:tint val="55000"/>
                <a:hueOff val="0"/>
                <a:satOff val="0"/>
                <a:lumOff val="0"/>
                <a:alphaOff val="0"/>
                <a:shade val="93000"/>
                <a:satMod val="130000"/>
              </a:schemeClr>
            </a:gs>
            <a:gs pos="100000">
              <a:schemeClr val="accent6">
                <a:tint val="55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07CBBF59-0710-429E-8194-11DBEFA9B443}">
      <dsp:nvSpPr>
        <dsp:cNvPr id="0" name=""/>
        <dsp:cNvSpPr/>
      </dsp:nvSpPr>
      <dsp:spPr>
        <a:xfrm>
          <a:off x="55313" y="1569150"/>
          <a:ext cx="1876041" cy="827754"/>
        </a:xfrm>
        <a:prstGeom prst="homePlate">
          <a:avLst/>
        </a:prstGeom>
        <a:solidFill>
          <a:srgbClr val="0083A9"/>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Performance &amp; Potential </a:t>
          </a:r>
          <a:endParaRPr lang="en-GB" sz="1200" kern="1200" dirty="0">
            <a:latin typeface="+mj-lt"/>
          </a:endParaRPr>
        </a:p>
      </dsp:txBody>
      <dsp:txXfrm>
        <a:off x="55313" y="1569150"/>
        <a:ext cx="1876041" cy="827754"/>
      </dsp:txXfrm>
    </dsp:sp>
    <dsp:sp modelId="{B9ECC94E-85D3-4FA5-9891-8E5891435B45}">
      <dsp:nvSpPr>
        <dsp:cNvPr id="0" name=""/>
        <dsp:cNvSpPr/>
      </dsp:nvSpPr>
      <dsp:spPr>
        <a:xfrm>
          <a:off x="2196161" y="1555500"/>
          <a:ext cx="1876041" cy="827754"/>
        </a:xfrm>
        <a:prstGeom prst="homePlate">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Appraisal </a:t>
          </a:r>
          <a:endParaRPr lang="en-GB" sz="1200" kern="1200" dirty="0">
            <a:latin typeface="+mj-lt"/>
          </a:endParaRPr>
        </a:p>
      </dsp:txBody>
      <dsp:txXfrm>
        <a:off x="2196161" y="1555500"/>
        <a:ext cx="1876041" cy="827754"/>
      </dsp:txXfrm>
    </dsp:sp>
    <dsp:sp modelId="{73E0B4C6-1109-4874-8CE0-E87CD9642CDC}">
      <dsp:nvSpPr>
        <dsp:cNvPr id="0" name=""/>
        <dsp:cNvSpPr/>
      </dsp:nvSpPr>
      <dsp:spPr>
        <a:xfrm>
          <a:off x="4341431" y="1568373"/>
          <a:ext cx="1876041" cy="827754"/>
        </a:xfrm>
        <a:prstGeom prst="homePlate">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Succession Planning</a:t>
          </a:r>
          <a:endParaRPr lang="en-GB" sz="1200" kern="1200" dirty="0">
            <a:latin typeface="+mj-lt"/>
          </a:endParaRPr>
        </a:p>
      </dsp:txBody>
      <dsp:txXfrm>
        <a:off x="4341431" y="1568373"/>
        <a:ext cx="1876041" cy="827754"/>
      </dsp:txXfrm>
    </dsp:sp>
    <dsp:sp modelId="{CF60F154-7B9F-467D-A67B-D7FED30CB6C6}">
      <dsp:nvSpPr>
        <dsp:cNvPr id="0" name=""/>
        <dsp:cNvSpPr/>
      </dsp:nvSpPr>
      <dsp:spPr>
        <a:xfrm>
          <a:off x="6483051" y="1555500"/>
          <a:ext cx="1876041" cy="827754"/>
        </a:xfrm>
        <a:prstGeom prst="homePlate">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Career Development Mapping</a:t>
          </a:r>
          <a:endParaRPr lang="en-GB" sz="1200" kern="1200" dirty="0">
            <a:latin typeface="+mj-lt"/>
          </a:endParaRPr>
        </a:p>
      </dsp:txBody>
      <dsp:txXfrm>
        <a:off x="6483051" y="1555500"/>
        <a:ext cx="1876041" cy="827754"/>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E66FBD0-378D-4E55-9B02-FC734DD4D338}">
      <dsp:nvSpPr>
        <dsp:cNvPr id="0" name=""/>
        <dsp:cNvSpPr/>
      </dsp:nvSpPr>
      <dsp:spPr>
        <a:xfrm>
          <a:off x="27324" y="266941"/>
          <a:ext cx="8393313" cy="2502008"/>
        </a:xfrm>
        <a:prstGeom prst="rightArrow">
          <a:avLst/>
        </a:prstGeom>
        <a:gradFill rotWithShape="0">
          <a:gsLst>
            <a:gs pos="0">
              <a:schemeClr val="accent6">
                <a:tint val="55000"/>
                <a:hueOff val="0"/>
                <a:satOff val="0"/>
                <a:lumOff val="0"/>
                <a:alphaOff val="0"/>
                <a:shade val="51000"/>
                <a:satMod val="130000"/>
              </a:schemeClr>
            </a:gs>
            <a:gs pos="80000">
              <a:schemeClr val="accent6">
                <a:tint val="55000"/>
                <a:hueOff val="0"/>
                <a:satOff val="0"/>
                <a:lumOff val="0"/>
                <a:alphaOff val="0"/>
                <a:shade val="93000"/>
                <a:satMod val="130000"/>
              </a:schemeClr>
            </a:gs>
            <a:gs pos="100000">
              <a:schemeClr val="accent6">
                <a:tint val="55000"/>
                <a:hueOff val="0"/>
                <a:satOff val="0"/>
                <a:lumOff val="0"/>
                <a:alphaOff val="0"/>
                <a:shade val="94000"/>
                <a:satMod val="13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07CBBF59-0710-429E-8194-11DBEFA9B443}">
      <dsp:nvSpPr>
        <dsp:cNvPr id="0" name=""/>
        <dsp:cNvSpPr/>
      </dsp:nvSpPr>
      <dsp:spPr>
        <a:xfrm>
          <a:off x="55313" y="1077776"/>
          <a:ext cx="1876041" cy="827754"/>
        </a:xfrm>
        <a:prstGeom prst="homePlate">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Performance &amp; Potential </a:t>
          </a:r>
          <a:endParaRPr lang="en-GB" sz="1200" kern="1200" dirty="0">
            <a:latin typeface="+mj-lt"/>
          </a:endParaRPr>
        </a:p>
      </dsp:txBody>
      <dsp:txXfrm>
        <a:off x="55313" y="1077776"/>
        <a:ext cx="1876041" cy="827754"/>
      </dsp:txXfrm>
    </dsp:sp>
    <dsp:sp modelId="{B9ECC94E-85D3-4FA5-9891-8E5891435B45}">
      <dsp:nvSpPr>
        <dsp:cNvPr id="0" name=""/>
        <dsp:cNvSpPr/>
      </dsp:nvSpPr>
      <dsp:spPr>
        <a:xfrm>
          <a:off x="2196161" y="1077776"/>
          <a:ext cx="1876041" cy="827754"/>
        </a:xfrm>
        <a:prstGeom prst="homePlate">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Appraisal </a:t>
          </a:r>
          <a:endParaRPr lang="en-GB" sz="1200" kern="1200" dirty="0">
            <a:latin typeface="+mj-lt"/>
          </a:endParaRPr>
        </a:p>
      </dsp:txBody>
      <dsp:txXfrm>
        <a:off x="2196161" y="1077776"/>
        <a:ext cx="1876041" cy="827754"/>
      </dsp:txXfrm>
    </dsp:sp>
    <dsp:sp modelId="{73E0B4C6-1109-4874-8CE0-E87CD9642CDC}">
      <dsp:nvSpPr>
        <dsp:cNvPr id="0" name=""/>
        <dsp:cNvSpPr/>
      </dsp:nvSpPr>
      <dsp:spPr>
        <a:xfrm>
          <a:off x="4341431" y="1090649"/>
          <a:ext cx="1876041" cy="827754"/>
        </a:xfrm>
        <a:prstGeom prst="homePlate">
          <a:avLst/>
        </a:prstGeom>
        <a:gradFill rotWithShape="0">
          <a:gsLst>
            <a:gs pos="0">
              <a:schemeClr val="accent6">
                <a:shade val="50000"/>
                <a:hueOff val="619624"/>
                <a:satOff val="-77151"/>
                <a:lumOff val="53910"/>
                <a:alphaOff val="0"/>
                <a:shade val="51000"/>
                <a:satMod val="130000"/>
              </a:schemeClr>
            </a:gs>
            <a:gs pos="80000">
              <a:schemeClr val="accent6">
                <a:shade val="50000"/>
                <a:hueOff val="619624"/>
                <a:satOff val="-77151"/>
                <a:lumOff val="53910"/>
                <a:alphaOff val="0"/>
                <a:shade val="93000"/>
                <a:satMod val="130000"/>
              </a:schemeClr>
            </a:gs>
            <a:gs pos="100000">
              <a:schemeClr val="accent6">
                <a:shade val="50000"/>
                <a:hueOff val="619624"/>
                <a:satOff val="-77151"/>
                <a:lumOff val="5391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Talent &amp; Succession Planning</a:t>
          </a:r>
          <a:endParaRPr lang="en-GB" sz="1200" kern="1200" dirty="0">
            <a:latin typeface="+mj-lt"/>
          </a:endParaRPr>
        </a:p>
      </dsp:txBody>
      <dsp:txXfrm>
        <a:off x="4341431" y="1090649"/>
        <a:ext cx="1876041" cy="827754"/>
      </dsp:txXfrm>
    </dsp:sp>
    <dsp:sp modelId="{CF60F154-7B9F-467D-A67B-D7FED30CB6C6}">
      <dsp:nvSpPr>
        <dsp:cNvPr id="0" name=""/>
        <dsp:cNvSpPr/>
      </dsp:nvSpPr>
      <dsp:spPr>
        <a:xfrm>
          <a:off x="6483051" y="1077776"/>
          <a:ext cx="1876041" cy="827754"/>
        </a:xfrm>
        <a:prstGeom prst="homePlate">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GB" sz="1200" kern="1200" dirty="0" smtClean="0">
              <a:latin typeface="+mj-lt"/>
            </a:rPr>
            <a:t>Career Development Planning</a:t>
          </a:r>
          <a:endParaRPr lang="en-GB" sz="1200" kern="1200" dirty="0">
            <a:latin typeface="+mj-lt"/>
          </a:endParaRPr>
        </a:p>
      </dsp:txBody>
      <dsp:txXfrm>
        <a:off x="6483051" y="1077776"/>
        <a:ext cx="1876041" cy="82775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4302231" cy="717868"/>
          </a:xfrm>
          <a:prstGeom prst="rect">
            <a:avLst/>
          </a:prstGeom>
          <a:noFill/>
          <a:ln w="9525">
            <a:noFill/>
            <a:miter lim="800000"/>
            <a:headEnd/>
            <a:tailEnd/>
          </a:ln>
          <a:effectLst/>
        </p:spPr>
        <p:txBody>
          <a:bodyPr vert="horz" wrap="square" lIns="138769" tIns="69385" rIns="138769" bIns="69385" numCol="1" anchor="t" anchorCtr="0" compatLnSpc="1">
            <a:prstTxWarp prst="textNoShape">
              <a:avLst/>
            </a:prstTxWarp>
          </a:bodyPr>
          <a:lstStyle>
            <a:lvl1pPr>
              <a:defRPr sz="1800"/>
            </a:lvl1pPr>
          </a:lstStyle>
          <a:p>
            <a:endParaRPr lang="en-GB"/>
          </a:p>
        </p:txBody>
      </p:sp>
      <p:sp>
        <p:nvSpPr>
          <p:cNvPr id="102403" name="Rectangle 3"/>
          <p:cNvSpPr>
            <a:spLocks noGrp="1" noChangeArrowheads="1"/>
          </p:cNvSpPr>
          <p:nvPr>
            <p:ph type="dt" sz="quarter" idx="1"/>
          </p:nvPr>
        </p:nvSpPr>
        <p:spPr bwMode="auto">
          <a:xfrm>
            <a:off x="5625994" y="0"/>
            <a:ext cx="4302231" cy="717868"/>
          </a:xfrm>
          <a:prstGeom prst="rect">
            <a:avLst/>
          </a:prstGeom>
          <a:noFill/>
          <a:ln w="9525">
            <a:noFill/>
            <a:miter lim="800000"/>
            <a:headEnd/>
            <a:tailEnd/>
          </a:ln>
          <a:effectLst/>
        </p:spPr>
        <p:txBody>
          <a:bodyPr vert="horz" wrap="square" lIns="138769" tIns="69385" rIns="138769" bIns="69385" numCol="1" anchor="t" anchorCtr="0" compatLnSpc="1">
            <a:prstTxWarp prst="textNoShape">
              <a:avLst/>
            </a:prstTxWarp>
          </a:bodyPr>
          <a:lstStyle>
            <a:lvl1pPr algn="r">
              <a:defRPr sz="1800"/>
            </a:lvl1pPr>
          </a:lstStyle>
          <a:p>
            <a:endParaRPr lang="en-GB"/>
          </a:p>
        </p:txBody>
      </p:sp>
      <p:sp>
        <p:nvSpPr>
          <p:cNvPr id="102404" name="Rectangle 4"/>
          <p:cNvSpPr>
            <a:spLocks noGrp="1" noChangeArrowheads="1"/>
          </p:cNvSpPr>
          <p:nvPr>
            <p:ph type="ftr" sz="quarter" idx="2"/>
          </p:nvPr>
        </p:nvSpPr>
        <p:spPr bwMode="auto">
          <a:xfrm>
            <a:off x="0" y="13639482"/>
            <a:ext cx="4302231" cy="717868"/>
          </a:xfrm>
          <a:prstGeom prst="rect">
            <a:avLst/>
          </a:prstGeom>
          <a:noFill/>
          <a:ln w="9525">
            <a:noFill/>
            <a:miter lim="800000"/>
            <a:headEnd/>
            <a:tailEnd/>
          </a:ln>
          <a:effectLst/>
        </p:spPr>
        <p:txBody>
          <a:bodyPr vert="horz" wrap="square" lIns="138769" tIns="69385" rIns="138769" bIns="69385" numCol="1" anchor="b" anchorCtr="0" compatLnSpc="1">
            <a:prstTxWarp prst="textNoShape">
              <a:avLst/>
            </a:prstTxWarp>
          </a:bodyPr>
          <a:lstStyle>
            <a:lvl1pPr>
              <a:defRPr sz="1800"/>
            </a:lvl1pPr>
          </a:lstStyle>
          <a:p>
            <a:endParaRPr lang="en-GB"/>
          </a:p>
        </p:txBody>
      </p:sp>
      <p:sp>
        <p:nvSpPr>
          <p:cNvPr id="102405" name="Rectangle 5"/>
          <p:cNvSpPr>
            <a:spLocks noGrp="1" noChangeArrowheads="1"/>
          </p:cNvSpPr>
          <p:nvPr>
            <p:ph type="sldNum" sz="quarter" idx="3"/>
          </p:nvPr>
        </p:nvSpPr>
        <p:spPr bwMode="auto">
          <a:xfrm>
            <a:off x="5625994" y="13639482"/>
            <a:ext cx="4302231" cy="717868"/>
          </a:xfrm>
          <a:prstGeom prst="rect">
            <a:avLst/>
          </a:prstGeom>
          <a:noFill/>
          <a:ln w="9525">
            <a:noFill/>
            <a:miter lim="800000"/>
            <a:headEnd/>
            <a:tailEnd/>
          </a:ln>
          <a:effectLst/>
        </p:spPr>
        <p:txBody>
          <a:bodyPr vert="horz" wrap="square" lIns="138769" tIns="69385" rIns="138769" bIns="69385" numCol="1" anchor="b" anchorCtr="0" compatLnSpc="1">
            <a:prstTxWarp prst="textNoShape">
              <a:avLst/>
            </a:prstTxWarp>
          </a:bodyPr>
          <a:lstStyle>
            <a:lvl1pPr algn="r">
              <a:defRPr sz="1800"/>
            </a:lvl1pPr>
          </a:lstStyle>
          <a:p>
            <a:fld id="{3492B533-A2DE-458F-8F2B-74BEDC09D276}" type="slidenum">
              <a:rPr lang="en-GB"/>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4302231" cy="717868"/>
          </a:xfrm>
          <a:prstGeom prst="rect">
            <a:avLst/>
          </a:prstGeom>
          <a:noFill/>
          <a:ln w="9525">
            <a:noFill/>
            <a:miter lim="800000"/>
            <a:headEnd/>
            <a:tailEnd/>
          </a:ln>
          <a:effectLst/>
        </p:spPr>
        <p:txBody>
          <a:bodyPr vert="horz" wrap="square" lIns="138769" tIns="69385" rIns="138769" bIns="69385" numCol="1" anchor="t" anchorCtr="0" compatLnSpc="1">
            <a:prstTxWarp prst="textNoShape">
              <a:avLst/>
            </a:prstTxWarp>
          </a:bodyPr>
          <a:lstStyle>
            <a:lvl1pPr>
              <a:defRPr sz="1800"/>
            </a:lvl1pPr>
          </a:lstStyle>
          <a:p>
            <a:endParaRPr lang="en-GB"/>
          </a:p>
        </p:txBody>
      </p:sp>
      <p:sp>
        <p:nvSpPr>
          <p:cNvPr id="25603" name="Rectangle 3"/>
          <p:cNvSpPr>
            <a:spLocks noGrp="1" noChangeArrowheads="1"/>
          </p:cNvSpPr>
          <p:nvPr>
            <p:ph type="dt" idx="1"/>
          </p:nvPr>
        </p:nvSpPr>
        <p:spPr bwMode="auto">
          <a:xfrm>
            <a:off x="5623697" y="0"/>
            <a:ext cx="4302231" cy="717868"/>
          </a:xfrm>
          <a:prstGeom prst="rect">
            <a:avLst/>
          </a:prstGeom>
          <a:noFill/>
          <a:ln w="9525">
            <a:noFill/>
            <a:miter lim="800000"/>
            <a:headEnd/>
            <a:tailEnd/>
          </a:ln>
          <a:effectLst/>
        </p:spPr>
        <p:txBody>
          <a:bodyPr vert="horz" wrap="square" lIns="138769" tIns="69385" rIns="138769" bIns="69385" numCol="1" anchor="t" anchorCtr="0" compatLnSpc="1">
            <a:prstTxWarp prst="textNoShape">
              <a:avLst/>
            </a:prstTxWarp>
          </a:bodyPr>
          <a:lstStyle>
            <a:lvl1pPr algn="r">
              <a:defRPr sz="1800"/>
            </a:lvl1pPr>
          </a:lstStyle>
          <a:p>
            <a:endParaRPr lang="en-GB"/>
          </a:p>
        </p:txBody>
      </p:sp>
      <p:sp>
        <p:nvSpPr>
          <p:cNvPr id="25604" name="Rectangle 4"/>
          <p:cNvSpPr>
            <a:spLocks noGrp="1" noRot="1" noChangeAspect="1" noChangeArrowheads="1" noTextEdit="1"/>
          </p:cNvSpPr>
          <p:nvPr>
            <p:ph type="sldImg" idx="2"/>
          </p:nvPr>
        </p:nvSpPr>
        <p:spPr bwMode="auto">
          <a:xfrm>
            <a:off x="1374775" y="1076325"/>
            <a:ext cx="7178675" cy="5384800"/>
          </a:xfrm>
          <a:prstGeom prst="rect">
            <a:avLst/>
          </a:prstGeom>
          <a:noFill/>
          <a:ln w="9525">
            <a:solidFill>
              <a:srgbClr val="000000"/>
            </a:solidFill>
            <a:miter lim="800000"/>
            <a:headEnd/>
            <a:tailEnd/>
          </a:ln>
          <a:effectLst/>
        </p:spPr>
      </p:sp>
      <p:sp>
        <p:nvSpPr>
          <p:cNvPr id="25605" name="Rectangle 5"/>
          <p:cNvSpPr>
            <a:spLocks noGrp="1" noChangeArrowheads="1"/>
          </p:cNvSpPr>
          <p:nvPr>
            <p:ph type="body" sz="quarter" idx="3"/>
          </p:nvPr>
        </p:nvSpPr>
        <p:spPr bwMode="auto">
          <a:xfrm>
            <a:off x="992823" y="6819741"/>
            <a:ext cx="7942580" cy="6460808"/>
          </a:xfrm>
          <a:prstGeom prst="rect">
            <a:avLst/>
          </a:prstGeom>
          <a:noFill/>
          <a:ln w="9525">
            <a:noFill/>
            <a:miter lim="800000"/>
            <a:headEnd/>
            <a:tailEnd/>
          </a:ln>
          <a:effectLst/>
        </p:spPr>
        <p:txBody>
          <a:bodyPr vert="horz" wrap="square" lIns="138769" tIns="69385" rIns="138769" bIns="69385"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25606" name="Rectangle 6"/>
          <p:cNvSpPr>
            <a:spLocks noGrp="1" noChangeArrowheads="1"/>
          </p:cNvSpPr>
          <p:nvPr>
            <p:ph type="ftr" sz="quarter" idx="4"/>
          </p:nvPr>
        </p:nvSpPr>
        <p:spPr bwMode="auto">
          <a:xfrm>
            <a:off x="0" y="13636990"/>
            <a:ext cx="4302231" cy="717868"/>
          </a:xfrm>
          <a:prstGeom prst="rect">
            <a:avLst/>
          </a:prstGeom>
          <a:noFill/>
          <a:ln w="9525">
            <a:noFill/>
            <a:miter lim="800000"/>
            <a:headEnd/>
            <a:tailEnd/>
          </a:ln>
          <a:effectLst/>
        </p:spPr>
        <p:txBody>
          <a:bodyPr vert="horz" wrap="square" lIns="138769" tIns="69385" rIns="138769" bIns="69385" numCol="1" anchor="b" anchorCtr="0" compatLnSpc="1">
            <a:prstTxWarp prst="textNoShape">
              <a:avLst/>
            </a:prstTxWarp>
          </a:bodyPr>
          <a:lstStyle>
            <a:lvl1pPr>
              <a:defRPr sz="1800"/>
            </a:lvl1pPr>
          </a:lstStyle>
          <a:p>
            <a:endParaRPr lang="en-GB"/>
          </a:p>
        </p:txBody>
      </p:sp>
      <p:sp>
        <p:nvSpPr>
          <p:cNvPr id="25607" name="Rectangle 7"/>
          <p:cNvSpPr>
            <a:spLocks noGrp="1" noChangeArrowheads="1"/>
          </p:cNvSpPr>
          <p:nvPr>
            <p:ph type="sldNum" sz="quarter" idx="5"/>
          </p:nvPr>
        </p:nvSpPr>
        <p:spPr bwMode="auto">
          <a:xfrm>
            <a:off x="5623697" y="13636990"/>
            <a:ext cx="4302231" cy="717868"/>
          </a:xfrm>
          <a:prstGeom prst="rect">
            <a:avLst/>
          </a:prstGeom>
          <a:noFill/>
          <a:ln w="9525">
            <a:noFill/>
            <a:miter lim="800000"/>
            <a:headEnd/>
            <a:tailEnd/>
          </a:ln>
          <a:effectLst/>
        </p:spPr>
        <p:txBody>
          <a:bodyPr vert="horz" wrap="square" lIns="138769" tIns="69385" rIns="138769" bIns="69385" numCol="1" anchor="b" anchorCtr="0" compatLnSpc="1">
            <a:prstTxWarp prst="textNoShape">
              <a:avLst/>
            </a:prstTxWarp>
          </a:bodyPr>
          <a:lstStyle>
            <a:lvl1pPr algn="r">
              <a:defRPr sz="1800"/>
            </a:lvl1pPr>
          </a:lstStyle>
          <a:p>
            <a:fld id="{EBB07F29-9B67-4D91-95B7-395573733FF6}" type="slidenum">
              <a:rPr lang="en-GB"/>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Introduction -</a:t>
            </a:r>
            <a:r>
              <a:rPr lang="en-GB" baseline="0" dirty="0" smtClean="0"/>
              <a:t> 3 minutes</a:t>
            </a:r>
            <a:endParaRPr lang="en-GB" dirty="0"/>
          </a:p>
        </p:txBody>
      </p:sp>
      <p:sp>
        <p:nvSpPr>
          <p:cNvPr id="4" name="Slide Number Placeholder 3"/>
          <p:cNvSpPr>
            <a:spLocks noGrp="1"/>
          </p:cNvSpPr>
          <p:nvPr>
            <p:ph type="sldNum" sz="quarter" idx="10"/>
          </p:nvPr>
        </p:nvSpPr>
        <p:spPr/>
        <p:txBody>
          <a:bodyPr/>
          <a:lstStyle/>
          <a:p>
            <a:fld id="{EBB07F29-9B67-4D91-95B7-395573733FF6}"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3 minutes</a:t>
            </a:r>
            <a:endParaRPr lang="en-GB" dirty="0"/>
          </a:p>
        </p:txBody>
      </p:sp>
      <p:sp>
        <p:nvSpPr>
          <p:cNvPr id="4" name="Slide Number Placeholder 3"/>
          <p:cNvSpPr>
            <a:spLocks noGrp="1"/>
          </p:cNvSpPr>
          <p:nvPr>
            <p:ph type="sldNum" sz="quarter" idx="10"/>
          </p:nvPr>
        </p:nvSpPr>
        <p:spPr/>
        <p:txBody>
          <a:bodyPr/>
          <a:lstStyle/>
          <a:p>
            <a:fld id="{EBB07F29-9B67-4D91-95B7-395573733FF6}"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txBox="1">
            <a:spLocks noGrp="1" noChangeArrowheads="1"/>
          </p:cNvSpPr>
          <p:nvPr/>
        </p:nvSpPr>
        <p:spPr bwMode="auto">
          <a:xfrm>
            <a:off x="5622594" y="13637175"/>
            <a:ext cx="4303313" cy="717868"/>
          </a:xfrm>
          <a:prstGeom prst="rect">
            <a:avLst/>
          </a:prstGeom>
          <a:noFill/>
          <a:ln w="9525">
            <a:noFill/>
            <a:miter lim="800000"/>
            <a:headEnd/>
            <a:tailEnd/>
          </a:ln>
        </p:spPr>
        <p:txBody>
          <a:bodyPr lIns="133192" tIns="66596" rIns="133192" bIns="66596" anchor="b"/>
          <a:lstStyle/>
          <a:p>
            <a:pPr algn="r"/>
            <a:fld id="{B100ACB4-8823-4EAF-9379-9C5E30A08905}" type="slidenum">
              <a:rPr lang="en-US" sz="1700"/>
              <a:pPr algn="r"/>
              <a:t>3</a:t>
            </a:fld>
            <a:endParaRPr lang="en-US" sz="1700" dirty="0"/>
          </a:p>
        </p:txBody>
      </p:sp>
      <p:sp>
        <p:nvSpPr>
          <p:cNvPr id="28675" name="Rectangle 2"/>
          <p:cNvSpPr>
            <a:spLocks noGrp="1" noRot="1" noChangeAspect="1" noChangeArrowheads="1" noTextEdit="1"/>
          </p:cNvSpPr>
          <p:nvPr>
            <p:ph type="sldImg"/>
          </p:nvPr>
        </p:nvSpPr>
        <p:spPr>
          <a:xfrm>
            <a:off x="1373188" y="1076325"/>
            <a:ext cx="7178675" cy="5384800"/>
          </a:xfrm>
          <a:ln/>
        </p:spPr>
      </p:sp>
      <p:sp>
        <p:nvSpPr>
          <p:cNvPr id="28676" name="Rectangle 3"/>
          <p:cNvSpPr>
            <a:spLocks noGrp="1" noChangeArrowheads="1"/>
          </p:cNvSpPr>
          <p:nvPr>
            <p:ph type="body" idx="1"/>
          </p:nvPr>
        </p:nvSpPr>
        <p:spPr>
          <a:noFill/>
          <a:ln/>
        </p:spPr>
        <p:txBody>
          <a:bodyPr/>
          <a:lstStyle/>
          <a:p>
            <a:pPr eaLnBrk="1" hangingPunct="1"/>
            <a:r>
              <a:rPr lang="en-US" dirty="0" smtClean="0"/>
              <a:t>4 </a:t>
            </a:r>
            <a:r>
              <a:rPr lang="en-US" dirty="0" err="1" smtClean="0"/>
              <a:t>mins</a:t>
            </a:r>
            <a:r>
              <a:rPr lang="en-US" dirty="0" smtClean="0"/>
              <a:t> - Summarize</a:t>
            </a:r>
            <a:r>
              <a:rPr lang="en-US" baseline="0" dirty="0" smtClean="0"/>
              <a:t> each activity and it’s purpose</a:t>
            </a:r>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pPr eaLnBrk="1" hangingPunct="1"/>
            <a:r>
              <a:rPr lang="en-GB" dirty="0" smtClean="0"/>
              <a:t>8 minutes</a:t>
            </a:r>
          </a:p>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p:spPr>
        <p:txBody>
          <a:bodyPr/>
          <a:lstStyle/>
          <a:p>
            <a:pPr eaLnBrk="1" hangingPunct="1"/>
            <a:r>
              <a:rPr lang="en-US" dirty="0" smtClean="0"/>
              <a:t>10 </a:t>
            </a:r>
            <a:r>
              <a:rPr lang="en-US" dirty="0" err="1" smtClean="0"/>
              <a:t>mins</a:t>
            </a: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15 </a:t>
            </a:r>
            <a:r>
              <a:rPr lang="en-US" dirty="0" err="1" smtClean="0"/>
              <a:t>mins</a:t>
            </a:r>
            <a:r>
              <a:rPr lang="en-US" dirty="0" smtClean="0"/>
              <a:t> Describe</a:t>
            </a:r>
            <a:r>
              <a:rPr lang="en-US" baseline="0" dirty="0" smtClean="0"/>
              <a:t> what the meeting involves  - Slides 6,7 &amp; 8</a:t>
            </a:r>
            <a:endParaRPr lang="en-US" dirty="0" smtClean="0"/>
          </a:p>
          <a:p>
            <a:pPr eaLnBrk="1" hangingPunct="1"/>
            <a:r>
              <a:rPr lang="en-GB" b="1" dirty="0" smtClean="0"/>
              <a:t>Performance Categories</a:t>
            </a:r>
          </a:p>
          <a:p>
            <a:pPr eaLnBrk="1" hangingPunct="1"/>
            <a:endParaRPr lang="en-GB" b="1" dirty="0" smtClean="0"/>
          </a:p>
          <a:p>
            <a:pPr eaLnBrk="1" hangingPunct="1"/>
            <a:r>
              <a:rPr lang="en-US" dirty="0" smtClean="0"/>
              <a:t>This slide shows the definition of performance, performance ratings and description as well as the expected distribution of ratings across this employee population. </a:t>
            </a:r>
          </a:p>
          <a:p>
            <a:pPr eaLnBrk="1" hangingPunct="1"/>
            <a:endParaRPr lang="en-US" dirty="0" smtClean="0"/>
          </a:p>
          <a:p>
            <a:pPr eaLnBrk="1" hangingPunct="1"/>
            <a:r>
              <a:rPr lang="en-US" dirty="0" smtClean="0"/>
              <a:t>Definition of Performance – we are looking at the ‘actual performance’ of each individual for the last 12 months.  It is easy to fall into the trap of talking about 2-3 years work history however this is irrelevant. We should only focus on the last 12 months to ensure consistency and relevance for this years performance appraisal. </a:t>
            </a:r>
          </a:p>
          <a:p>
            <a:pPr eaLnBrk="1" hangingPunct="1"/>
            <a:endParaRPr lang="en-US" dirty="0" smtClean="0"/>
          </a:p>
          <a:p>
            <a:pPr eaLnBrk="1" hangingPunct="1"/>
            <a:r>
              <a:rPr lang="en-US" dirty="0" smtClean="0"/>
              <a:t>For each of the 5 ratings we have a guidance description – it is important to read these thoroughly to remind ourselves of what each rating is about to help ensure consistency of rating across the business  (highlight some key words for each to draw out the essence of the rating).</a:t>
            </a:r>
          </a:p>
          <a:p>
            <a:pPr eaLnBrk="1" hangingPunct="1"/>
            <a:endParaRPr lang="en-US" dirty="0" smtClean="0"/>
          </a:p>
          <a:p>
            <a:pPr eaLnBrk="1" hangingPunct="1"/>
            <a:r>
              <a:rPr lang="en-US" dirty="0" smtClean="0"/>
              <a:t>There is also a guide around expected distribution of ratings.  </a:t>
            </a:r>
          </a:p>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p:spPr>
        <p:txBody>
          <a:bodyPr/>
          <a:lstStyle/>
          <a:p>
            <a:pPr eaLnBrk="1" hangingPunct="1"/>
            <a:r>
              <a:rPr lang="en-GB" b="1" dirty="0" smtClean="0"/>
              <a:t>Potential Categories</a:t>
            </a:r>
          </a:p>
          <a:p>
            <a:pPr eaLnBrk="1" hangingPunct="1"/>
            <a:endParaRPr lang="en-GB" sz="1500" b="1" dirty="0" smtClean="0"/>
          </a:p>
          <a:p>
            <a:pPr eaLnBrk="1" hangingPunct="1"/>
            <a:r>
              <a:rPr lang="en-US" sz="1500" dirty="0" smtClean="0"/>
              <a:t>When we talk about performance we are basing our discussion on examples of actual performance over the </a:t>
            </a:r>
            <a:r>
              <a:rPr lang="en-US" sz="1500" i="1" dirty="0" smtClean="0"/>
              <a:t>past</a:t>
            </a:r>
            <a:r>
              <a:rPr lang="en-US" sz="1500" dirty="0" smtClean="0"/>
              <a:t> 12 months, whereas our discussion about someone’s potential should centre around whether we see consider them to have the ability, commitment and aspiration to progress through the organisation in the </a:t>
            </a:r>
            <a:r>
              <a:rPr lang="en-US" sz="1500" i="1" dirty="0" smtClean="0"/>
              <a:t>future</a:t>
            </a:r>
            <a:r>
              <a:rPr lang="en-US" sz="1500" dirty="0" smtClean="0"/>
              <a:t>. There are three categories of potential;</a:t>
            </a:r>
          </a:p>
          <a:p>
            <a:pPr eaLnBrk="1" hangingPunct="1"/>
            <a:endParaRPr lang="en-US" sz="1500" dirty="0" smtClean="0"/>
          </a:p>
          <a:p>
            <a:pPr eaLnBrk="1" hangingPunct="1"/>
            <a:r>
              <a:rPr lang="en-US" sz="1500" b="1" u="sng" dirty="0" smtClean="0"/>
              <a:t>At level</a:t>
            </a:r>
            <a:r>
              <a:rPr lang="en-US" sz="1500" dirty="0" smtClean="0"/>
              <a:t> – this relates to those managers that are considered to have a ‘</a:t>
            </a:r>
            <a:r>
              <a:rPr lang="en-GB" sz="1500" dirty="0" smtClean="0">
                <a:solidFill>
                  <a:srgbClr val="000000"/>
                </a:solidFill>
              </a:rPr>
              <a:t>significant contribution to make and are </a:t>
            </a:r>
            <a:r>
              <a:rPr lang="en-GB" sz="1500" b="1" dirty="0" smtClean="0">
                <a:solidFill>
                  <a:srgbClr val="000000"/>
                </a:solidFill>
              </a:rPr>
              <a:t>expected to operate at their current or similar level for a period of time’.</a:t>
            </a:r>
          </a:p>
          <a:p>
            <a:pPr eaLnBrk="1" hangingPunct="1"/>
            <a:endParaRPr lang="en-GB" sz="1500" b="1" dirty="0" smtClean="0">
              <a:solidFill>
                <a:srgbClr val="000000"/>
              </a:solidFill>
            </a:endParaRPr>
          </a:p>
          <a:p>
            <a:pPr eaLnBrk="1" hangingPunct="1"/>
            <a:r>
              <a:rPr lang="en-GB" sz="1500" b="1" u="sng" dirty="0" smtClean="0">
                <a:solidFill>
                  <a:srgbClr val="000000"/>
                </a:solidFill>
              </a:rPr>
              <a:t>Growth</a:t>
            </a:r>
            <a:r>
              <a:rPr lang="en-GB" sz="1500" b="1" dirty="0" smtClean="0">
                <a:solidFill>
                  <a:srgbClr val="000000"/>
                </a:solidFill>
              </a:rPr>
              <a:t> – </a:t>
            </a:r>
            <a:r>
              <a:rPr lang="en-GB" sz="1500" dirty="0" smtClean="0">
                <a:solidFill>
                  <a:srgbClr val="000000"/>
                </a:solidFill>
              </a:rPr>
              <a:t>this category would apply to an ‘individual that</a:t>
            </a:r>
            <a:r>
              <a:rPr lang="en-GB" sz="1500" b="1" dirty="0" smtClean="0">
                <a:solidFill>
                  <a:srgbClr val="000000"/>
                </a:solidFill>
              </a:rPr>
              <a:t> </a:t>
            </a:r>
            <a:r>
              <a:rPr lang="en-GB" sz="1500" dirty="0" smtClean="0">
                <a:solidFill>
                  <a:srgbClr val="000000"/>
                </a:solidFill>
              </a:rPr>
              <a:t>has the potential to develop into a </a:t>
            </a:r>
            <a:r>
              <a:rPr lang="en-GB" sz="1500" b="1" dirty="0" smtClean="0">
                <a:solidFill>
                  <a:srgbClr val="000000"/>
                </a:solidFill>
              </a:rPr>
              <a:t>significantly larger role within their current job level, </a:t>
            </a:r>
            <a:r>
              <a:rPr lang="en-GB" sz="1500" dirty="0" smtClean="0">
                <a:solidFill>
                  <a:srgbClr val="000000"/>
                </a:solidFill>
              </a:rPr>
              <a:t>or</a:t>
            </a:r>
            <a:r>
              <a:rPr lang="en-GB" sz="1500" b="1" dirty="0" smtClean="0">
                <a:solidFill>
                  <a:srgbClr val="000000"/>
                </a:solidFill>
              </a:rPr>
              <a:t> into a role at the level above’ (I.e. Band D to BSM level).</a:t>
            </a:r>
          </a:p>
          <a:p>
            <a:pPr eaLnBrk="1" hangingPunct="1"/>
            <a:endParaRPr lang="en-GB" sz="1500" b="1" dirty="0" smtClean="0">
              <a:solidFill>
                <a:srgbClr val="000000"/>
              </a:solidFill>
            </a:endParaRPr>
          </a:p>
          <a:p>
            <a:pPr eaLnBrk="1" hangingPunct="1"/>
            <a:r>
              <a:rPr lang="en-GB" sz="1500" b="1" u="sng" dirty="0" smtClean="0">
                <a:solidFill>
                  <a:srgbClr val="000000"/>
                </a:solidFill>
              </a:rPr>
              <a:t>High Potential</a:t>
            </a:r>
            <a:r>
              <a:rPr lang="en-GB" sz="1500" b="1" dirty="0" smtClean="0">
                <a:solidFill>
                  <a:srgbClr val="000000"/>
                </a:solidFill>
              </a:rPr>
              <a:t> – </a:t>
            </a:r>
            <a:r>
              <a:rPr lang="en-GB" sz="1500" dirty="0" smtClean="0">
                <a:solidFill>
                  <a:srgbClr val="000000"/>
                </a:solidFill>
              </a:rPr>
              <a:t>those individuals identified as having</a:t>
            </a:r>
            <a:r>
              <a:rPr lang="en-GB" sz="1500" b="1" dirty="0" smtClean="0">
                <a:solidFill>
                  <a:srgbClr val="000000"/>
                </a:solidFill>
              </a:rPr>
              <a:t> ‘</a:t>
            </a:r>
            <a:r>
              <a:rPr lang="en-GB" sz="1500" dirty="0" smtClean="0">
                <a:solidFill>
                  <a:srgbClr val="000000"/>
                </a:solidFill>
              </a:rPr>
              <a:t>the potential to take on a </a:t>
            </a:r>
            <a:r>
              <a:rPr lang="en-GB" sz="1500" b="1" dirty="0" smtClean="0">
                <a:solidFill>
                  <a:srgbClr val="000000"/>
                </a:solidFill>
              </a:rPr>
              <a:t>significantly bigger or wider role within the organisation, with at least two upward job level moves</a:t>
            </a:r>
            <a:r>
              <a:rPr lang="en-GB" sz="1500" dirty="0" smtClean="0">
                <a:solidFill>
                  <a:srgbClr val="000000"/>
                </a:solidFill>
              </a:rPr>
              <a:t>, and are </a:t>
            </a:r>
            <a:r>
              <a:rPr lang="en-GB" sz="1500" b="1" dirty="0" smtClean="0">
                <a:solidFill>
                  <a:srgbClr val="000000"/>
                </a:solidFill>
              </a:rPr>
              <a:t>ready </a:t>
            </a:r>
            <a:r>
              <a:rPr lang="en-GB" sz="1500" dirty="0" smtClean="0">
                <a:solidFill>
                  <a:srgbClr val="000000"/>
                </a:solidFill>
              </a:rPr>
              <a:t>for their initial move </a:t>
            </a:r>
            <a:r>
              <a:rPr lang="en-GB" sz="1500" b="1" dirty="0" smtClean="0">
                <a:solidFill>
                  <a:srgbClr val="000000"/>
                </a:solidFill>
              </a:rPr>
              <a:t>now or within three years’ </a:t>
            </a:r>
            <a:r>
              <a:rPr lang="en-GB" sz="1500" dirty="0" smtClean="0">
                <a:solidFill>
                  <a:srgbClr val="000000"/>
                </a:solidFill>
              </a:rPr>
              <a:t>should be assigned this potential category. </a:t>
            </a:r>
          </a:p>
          <a:p>
            <a:pPr eaLnBrk="1" hangingPunct="1"/>
            <a:endParaRPr lang="en-GB" sz="1500" b="1" dirty="0" smtClean="0">
              <a:solidFill>
                <a:srgbClr val="000000"/>
              </a:solidFill>
            </a:endParaRPr>
          </a:p>
          <a:p>
            <a:pPr eaLnBrk="1" hangingPunct="1"/>
            <a:r>
              <a:rPr lang="en-GB" sz="1500" b="1" dirty="0" smtClean="0">
                <a:solidFill>
                  <a:srgbClr val="000000"/>
                </a:solidFill>
              </a:rPr>
              <a:t>Point to Note:</a:t>
            </a:r>
            <a:r>
              <a:rPr lang="en-GB" sz="1500" dirty="0" smtClean="0">
                <a:solidFill>
                  <a:srgbClr val="000000"/>
                </a:solidFill>
              </a:rPr>
              <a:t>  This is a guide – not everyone will fulfil these exacting descriptions but consideration should be given to these and realistic expectations should be set with individuals.  </a:t>
            </a:r>
          </a:p>
          <a:p>
            <a:pPr eaLnBrk="1" hangingPunct="1"/>
            <a:endParaRPr lang="en-GB" sz="1500" dirty="0" smtClean="0">
              <a:solidFill>
                <a:srgbClr val="000000"/>
              </a:solidFill>
            </a:endParaRPr>
          </a:p>
          <a:p>
            <a:pPr eaLnBrk="1" hangingPunct="1"/>
            <a:endParaRPr lang="en-GB" sz="1500" dirty="0" smtClean="0">
              <a:solidFill>
                <a:srgbClr val="000000"/>
              </a:solidFill>
            </a:endParaRPr>
          </a:p>
          <a:p>
            <a:pPr eaLnBrk="1" hangingPunct="1"/>
            <a:endParaRPr lang="en-GB" b="1" dirty="0" smtClean="0">
              <a:solidFill>
                <a:srgbClr val="000000"/>
              </a:solidFill>
            </a:endParaRPr>
          </a:p>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a:noFill/>
          <a:ln/>
        </p:spPr>
        <p:txBody>
          <a:bodyPr/>
          <a:lstStyle/>
          <a:p>
            <a:pPr eaLnBrk="1" hangingPunct="1"/>
            <a:endParaRPr lang="en-GB" dirty="0" smtClean="0"/>
          </a:p>
          <a:p>
            <a:pPr eaLnBrk="1" hangingPunct="1"/>
            <a:r>
              <a:rPr lang="en-US" dirty="0" smtClean="0"/>
              <a:t>Individuals are then plotted</a:t>
            </a:r>
            <a:r>
              <a:rPr lang="en-US" baseline="0" dirty="0" smtClean="0"/>
              <a:t> onto </a:t>
            </a:r>
            <a:r>
              <a:rPr lang="en-US" dirty="0" smtClean="0"/>
              <a:t>a </a:t>
            </a:r>
            <a:r>
              <a:rPr lang="en-US" baseline="0" dirty="0" smtClean="0"/>
              <a:t>grid.  Those within the top six boxes are considered ‘talent’ and feed the ‘talent pools’ which in turn feed the succession planning activity.</a:t>
            </a:r>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p:spPr>
        <p:txBody>
          <a:bodyPr/>
          <a:lstStyle/>
          <a:p>
            <a:pPr eaLnBrk="1" hangingPunct="1"/>
            <a:r>
              <a:rPr lang="en-GB" b="0" dirty="0" smtClean="0"/>
              <a:t>18 </a:t>
            </a:r>
            <a:r>
              <a:rPr lang="en-GB" b="0" dirty="0" err="1" smtClean="0"/>
              <a:t>mins</a:t>
            </a:r>
            <a:r>
              <a:rPr lang="en-GB" b="0" dirty="0" smtClean="0"/>
              <a:t> </a:t>
            </a:r>
            <a:r>
              <a:rPr lang="en-GB" b="1" dirty="0" smtClean="0"/>
              <a:t>Undertake Session Activity – 1 hour Including feedback session</a:t>
            </a:r>
            <a:endParaRPr lang="en-US" b="1"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Succession planning</a:t>
            </a:r>
            <a:r>
              <a:rPr lang="en-GB" baseline="0" dirty="0" smtClean="0"/>
              <a:t> discussion -  What are the pitfalls of such a rigid approach, could there be a more fluid approach?</a:t>
            </a:r>
            <a:endParaRPr lang="en-GB" dirty="0"/>
          </a:p>
        </p:txBody>
      </p:sp>
      <p:sp>
        <p:nvSpPr>
          <p:cNvPr id="4" name="Slide Number Placeholder 3"/>
          <p:cNvSpPr>
            <a:spLocks noGrp="1"/>
          </p:cNvSpPr>
          <p:nvPr>
            <p:ph type="sldNum" sz="quarter" idx="10"/>
          </p:nvPr>
        </p:nvSpPr>
        <p:spPr/>
        <p:txBody>
          <a:bodyPr/>
          <a:lstStyle/>
          <a:p>
            <a:fld id="{EBB07F29-9B67-4D91-95B7-395573733FF6}"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1520" name="Picture 1040" descr="TATA-arc2_trimmed"/>
          <p:cNvPicPr>
            <a:picLocks noChangeAspect="1" noChangeArrowheads="1"/>
          </p:cNvPicPr>
          <p:nvPr/>
        </p:nvPicPr>
        <p:blipFill>
          <a:blip r:embed="rId2" cstate="print">
            <a:lum bright="-2000" contrast="26000"/>
          </a:blip>
          <a:srcRect t="1779"/>
          <a:stretch>
            <a:fillRect/>
          </a:stretch>
        </p:blipFill>
        <p:spPr bwMode="auto">
          <a:xfrm>
            <a:off x="0" y="0"/>
            <a:ext cx="9140825" cy="2197100"/>
          </a:xfrm>
          <a:prstGeom prst="rect">
            <a:avLst/>
          </a:prstGeom>
          <a:noFill/>
          <a:ln w="9525">
            <a:noFill/>
            <a:miter lim="800000"/>
            <a:headEnd/>
            <a:tailEnd/>
          </a:ln>
        </p:spPr>
      </p:pic>
      <p:sp>
        <p:nvSpPr>
          <p:cNvPr id="21507" name="Rectangle 1027"/>
          <p:cNvSpPr>
            <a:spLocks noGrp="1" noChangeArrowheads="1"/>
          </p:cNvSpPr>
          <p:nvPr>
            <p:ph type="ctrTitle"/>
          </p:nvPr>
        </p:nvSpPr>
        <p:spPr>
          <a:xfrm>
            <a:off x="415925" y="2871788"/>
            <a:ext cx="8332788" cy="530225"/>
          </a:xfrm>
        </p:spPr>
        <p:txBody>
          <a:bodyPr/>
          <a:lstStyle>
            <a:lvl1pPr>
              <a:defRPr sz="3400"/>
            </a:lvl1pPr>
          </a:lstStyle>
          <a:p>
            <a:r>
              <a:rPr lang="en-GB"/>
              <a:t>Click to edit Master title style</a:t>
            </a:r>
          </a:p>
        </p:txBody>
      </p:sp>
      <p:sp>
        <p:nvSpPr>
          <p:cNvPr id="21508" name="Rectangle 1028"/>
          <p:cNvSpPr>
            <a:spLocks noGrp="1" noChangeArrowheads="1"/>
          </p:cNvSpPr>
          <p:nvPr>
            <p:ph type="subTitle" idx="1"/>
          </p:nvPr>
        </p:nvSpPr>
        <p:spPr>
          <a:xfrm>
            <a:off x="423863" y="2535238"/>
            <a:ext cx="8332787" cy="315912"/>
          </a:xfrm>
        </p:spPr>
        <p:txBody>
          <a:bodyPr anchor="b"/>
          <a:lstStyle>
            <a:lvl1pPr marL="0" indent="0">
              <a:buFontTx/>
              <a:buNone/>
              <a:defRPr sz="1900">
                <a:solidFill>
                  <a:schemeClr val="tx2"/>
                </a:solidFill>
              </a:defRPr>
            </a:lvl1pPr>
          </a:lstStyle>
          <a:p>
            <a:r>
              <a:rPr lang="en-GB"/>
              <a:t>Click to edit Master subtitle style</a:t>
            </a:r>
          </a:p>
        </p:txBody>
      </p:sp>
      <p:sp>
        <p:nvSpPr>
          <p:cNvPr id="21509" name="Rectangle 1029"/>
          <p:cNvSpPr>
            <a:spLocks noGrp="1" noChangeArrowheads="1"/>
          </p:cNvSpPr>
          <p:nvPr>
            <p:ph type="dt" sz="half" idx="2"/>
          </p:nvPr>
        </p:nvSpPr>
        <p:spPr>
          <a:xfrm>
            <a:off x="7197725" y="6475413"/>
            <a:ext cx="487363" cy="122237"/>
          </a:xfrm>
        </p:spPr>
        <p:txBody>
          <a:bodyPr wrap="none"/>
          <a:lstStyle>
            <a:lvl1pPr>
              <a:defRPr/>
            </a:lvl1pPr>
          </a:lstStyle>
          <a:p>
            <a:r>
              <a:rPr lang="en-US" smtClean="0"/>
              <a:t>00 Month 2010</a:t>
            </a:r>
            <a:endParaRPr lang="en-GB"/>
          </a:p>
        </p:txBody>
      </p:sp>
      <p:sp>
        <p:nvSpPr>
          <p:cNvPr id="21510" name="Rectangle 1030"/>
          <p:cNvSpPr>
            <a:spLocks noGrp="1" noChangeArrowheads="1"/>
          </p:cNvSpPr>
          <p:nvPr>
            <p:ph type="ftr" sz="quarter" idx="3"/>
          </p:nvPr>
        </p:nvSpPr>
        <p:spPr>
          <a:xfrm>
            <a:off x="5934075" y="6475413"/>
            <a:ext cx="328613" cy="122237"/>
          </a:xfrm>
        </p:spPr>
        <p:txBody>
          <a:bodyPr wrap="none"/>
          <a:lstStyle>
            <a:lvl1pPr>
              <a:defRPr/>
            </a:lvl1pPr>
          </a:lstStyle>
          <a:p>
            <a:r>
              <a:rPr lang="en-GB"/>
              <a:t>Change footer via View menu/Header &amp; Footer</a:t>
            </a:r>
          </a:p>
        </p:txBody>
      </p:sp>
      <p:sp>
        <p:nvSpPr>
          <p:cNvPr id="21511" name="Rectangle 1031"/>
          <p:cNvSpPr>
            <a:spLocks noGrp="1" noChangeArrowheads="1"/>
          </p:cNvSpPr>
          <p:nvPr>
            <p:ph type="sldNum" sz="quarter" idx="4"/>
          </p:nvPr>
        </p:nvSpPr>
        <p:spPr>
          <a:xfrm>
            <a:off x="8620125" y="6475413"/>
            <a:ext cx="123825" cy="122237"/>
          </a:xfrm>
        </p:spPr>
        <p:txBody>
          <a:bodyPr/>
          <a:lstStyle>
            <a:lvl1pPr>
              <a:defRPr/>
            </a:lvl1pPr>
          </a:lstStyle>
          <a:p>
            <a:fld id="{687736E0-EDA6-46C4-80B5-8AE9BA0E85BA}" type="slidenum">
              <a:rPr lang="en-GB"/>
              <a:pPr/>
              <a:t>‹#›</a:t>
            </a:fld>
            <a:endParaRPr lang="en-GB"/>
          </a:p>
        </p:txBody>
      </p:sp>
      <p:pic>
        <p:nvPicPr>
          <p:cNvPr id="21533" name="Picture 1053" descr="TataSteel_Blue_RGB_A4"/>
          <p:cNvPicPr>
            <a:picLocks noChangeAspect="1" noChangeArrowheads="1"/>
          </p:cNvPicPr>
          <p:nvPr/>
        </p:nvPicPr>
        <p:blipFill>
          <a:blip r:embed="rId3" cstate="print"/>
          <a:srcRect/>
          <a:stretch>
            <a:fillRect/>
          </a:stretch>
        </p:blipFill>
        <p:spPr bwMode="auto">
          <a:xfrm>
            <a:off x="257175" y="681038"/>
            <a:ext cx="1700213" cy="509587"/>
          </a:xfrm>
          <a:prstGeom prst="rect">
            <a:avLst/>
          </a:prstGeom>
          <a:noFill/>
        </p:spPr>
      </p:pic>
      <p:pic>
        <p:nvPicPr>
          <p:cNvPr id="21534" name="Picture 1054" descr="Tata_Blue_RGB_A4"/>
          <p:cNvPicPr>
            <a:picLocks noChangeAspect="1" noChangeArrowheads="1"/>
          </p:cNvPicPr>
          <p:nvPr/>
        </p:nvPicPr>
        <p:blipFill>
          <a:blip r:embed="rId4" cstate="print"/>
          <a:srcRect/>
          <a:stretch>
            <a:fillRect/>
          </a:stretch>
        </p:blipFill>
        <p:spPr bwMode="auto">
          <a:xfrm>
            <a:off x="7958138" y="342900"/>
            <a:ext cx="852487" cy="762000"/>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r>
              <a:rPr lang="en-US" smtClean="0"/>
              <a:t>00 Month 2010</a:t>
            </a:r>
            <a:endParaRPr lang="en-GB"/>
          </a:p>
        </p:txBody>
      </p:sp>
      <p:sp>
        <p:nvSpPr>
          <p:cNvPr id="5" name="Footer Placeholder 4"/>
          <p:cNvSpPr>
            <a:spLocks noGrp="1"/>
          </p:cNvSpPr>
          <p:nvPr>
            <p:ph type="ftr" sz="quarter" idx="11"/>
          </p:nvPr>
        </p:nvSpPr>
        <p:spPr/>
        <p:txBody>
          <a:bodyPr/>
          <a:lstStyle>
            <a:lvl1pPr>
              <a:defRPr/>
            </a:lvl1pPr>
          </a:lstStyle>
          <a:p>
            <a:r>
              <a:rPr lang="en-GB"/>
              <a:t>Change footer via View menu/Header &amp; Footer</a:t>
            </a:r>
          </a:p>
        </p:txBody>
      </p:sp>
      <p:sp>
        <p:nvSpPr>
          <p:cNvPr id="6" name="Slide Number Placeholder 5"/>
          <p:cNvSpPr>
            <a:spLocks noGrp="1"/>
          </p:cNvSpPr>
          <p:nvPr>
            <p:ph type="sldNum" sz="quarter" idx="12"/>
          </p:nvPr>
        </p:nvSpPr>
        <p:spPr/>
        <p:txBody>
          <a:bodyPr/>
          <a:lstStyle>
            <a:lvl1pPr>
              <a:defRPr/>
            </a:lvl1pPr>
          </a:lstStyle>
          <a:p>
            <a:fld id="{AE24B031-5D69-40CF-ABF0-1001B1CEF9C2}"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en-US" smtClean="0"/>
              <a:t>00 Month 2010</a:t>
            </a:r>
            <a:endParaRPr lang="en-GB"/>
          </a:p>
        </p:txBody>
      </p:sp>
      <p:sp>
        <p:nvSpPr>
          <p:cNvPr id="5" name="Footer Placeholder 4"/>
          <p:cNvSpPr>
            <a:spLocks noGrp="1"/>
          </p:cNvSpPr>
          <p:nvPr>
            <p:ph type="ftr" sz="quarter" idx="11"/>
          </p:nvPr>
        </p:nvSpPr>
        <p:spPr/>
        <p:txBody>
          <a:bodyPr/>
          <a:lstStyle>
            <a:lvl1pPr>
              <a:defRPr/>
            </a:lvl1pPr>
          </a:lstStyle>
          <a:p>
            <a:r>
              <a:rPr lang="en-GB"/>
              <a:t>Change footer via View menu/Header &amp; Footer</a:t>
            </a:r>
          </a:p>
        </p:txBody>
      </p:sp>
      <p:sp>
        <p:nvSpPr>
          <p:cNvPr id="6" name="Slide Number Placeholder 5"/>
          <p:cNvSpPr>
            <a:spLocks noGrp="1"/>
          </p:cNvSpPr>
          <p:nvPr>
            <p:ph type="sldNum" sz="quarter" idx="12"/>
          </p:nvPr>
        </p:nvSpPr>
        <p:spPr/>
        <p:txBody>
          <a:bodyPr/>
          <a:lstStyle>
            <a:lvl1pPr>
              <a:defRPr/>
            </a:lvl1pPr>
          </a:lstStyle>
          <a:p>
            <a:fld id="{766DDECD-2260-493D-8035-E9394A45989E}"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19100" y="1308100"/>
            <a:ext cx="4079875" cy="4883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1375" y="1308100"/>
            <a:ext cx="4081463" cy="48831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r>
              <a:rPr lang="en-US" smtClean="0"/>
              <a:t>00 Month 2010</a:t>
            </a:r>
            <a:endParaRPr lang="en-GB"/>
          </a:p>
        </p:txBody>
      </p:sp>
      <p:sp>
        <p:nvSpPr>
          <p:cNvPr id="6" name="Footer Placeholder 5"/>
          <p:cNvSpPr>
            <a:spLocks noGrp="1"/>
          </p:cNvSpPr>
          <p:nvPr>
            <p:ph type="ftr" sz="quarter" idx="11"/>
          </p:nvPr>
        </p:nvSpPr>
        <p:spPr/>
        <p:txBody>
          <a:bodyPr/>
          <a:lstStyle>
            <a:lvl1pPr>
              <a:defRPr/>
            </a:lvl1pPr>
          </a:lstStyle>
          <a:p>
            <a:r>
              <a:rPr lang="en-GB"/>
              <a:t>Change footer via View menu/Header &amp; Footer</a:t>
            </a:r>
          </a:p>
        </p:txBody>
      </p:sp>
      <p:sp>
        <p:nvSpPr>
          <p:cNvPr id="7" name="Slide Number Placeholder 6"/>
          <p:cNvSpPr>
            <a:spLocks noGrp="1"/>
          </p:cNvSpPr>
          <p:nvPr>
            <p:ph type="sldNum" sz="quarter" idx="12"/>
          </p:nvPr>
        </p:nvSpPr>
        <p:spPr/>
        <p:txBody>
          <a:bodyPr/>
          <a:lstStyle>
            <a:lvl1pPr>
              <a:defRPr/>
            </a:lvl1pPr>
          </a:lstStyle>
          <a:p>
            <a:fld id="{8D3DF3EC-161B-4A37-9602-347371833F30}"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r>
              <a:rPr lang="en-US" smtClean="0"/>
              <a:t>00 Month 2010</a:t>
            </a:r>
            <a:endParaRPr lang="en-GB"/>
          </a:p>
        </p:txBody>
      </p:sp>
      <p:sp>
        <p:nvSpPr>
          <p:cNvPr id="8" name="Footer Placeholder 7"/>
          <p:cNvSpPr>
            <a:spLocks noGrp="1"/>
          </p:cNvSpPr>
          <p:nvPr>
            <p:ph type="ftr" sz="quarter" idx="11"/>
          </p:nvPr>
        </p:nvSpPr>
        <p:spPr/>
        <p:txBody>
          <a:bodyPr/>
          <a:lstStyle>
            <a:lvl1pPr>
              <a:defRPr/>
            </a:lvl1pPr>
          </a:lstStyle>
          <a:p>
            <a:r>
              <a:rPr lang="en-GB"/>
              <a:t>Change footer via View menu/Header &amp; Footer</a:t>
            </a:r>
          </a:p>
        </p:txBody>
      </p:sp>
      <p:sp>
        <p:nvSpPr>
          <p:cNvPr id="9" name="Slide Number Placeholder 8"/>
          <p:cNvSpPr>
            <a:spLocks noGrp="1"/>
          </p:cNvSpPr>
          <p:nvPr>
            <p:ph type="sldNum" sz="quarter" idx="12"/>
          </p:nvPr>
        </p:nvSpPr>
        <p:spPr/>
        <p:txBody>
          <a:bodyPr/>
          <a:lstStyle>
            <a:lvl1pPr>
              <a:defRPr/>
            </a:lvl1pPr>
          </a:lstStyle>
          <a:p>
            <a:fld id="{8C549833-9DD8-4593-BC92-1950510C94A0}"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r>
              <a:rPr lang="en-US" smtClean="0"/>
              <a:t>00 Month 2010</a:t>
            </a:r>
            <a:endParaRPr lang="en-GB"/>
          </a:p>
        </p:txBody>
      </p:sp>
      <p:sp>
        <p:nvSpPr>
          <p:cNvPr id="4" name="Footer Placeholder 3"/>
          <p:cNvSpPr>
            <a:spLocks noGrp="1"/>
          </p:cNvSpPr>
          <p:nvPr>
            <p:ph type="ftr" sz="quarter" idx="11"/>
          </p:nvPr>
        </p:nvSpPr>
        <p:spPr/>
        <p:txBody>
          <a:bodyPr/>
          <a:lstStyle>
            <a:lvl1pPr>
              <a:defRPr/>
            </a:lvl1pPr>
          </a:lstStyle>
          <a:p>
            <a:r>
              <a:rPr lang="en-GB"/>
              <a:t>Change footer via View menu/Header &amp; Footer</a:t>
            </a:r>
          </a:p>
        </p:txBody>
      </p:sp>
      <p:sp>
        <p:nvSpPr>
          <p:cNvPr id="5" name="Slide Number Placeholder 4"/>
          <p:cNvSpPr>
            <a:spLocks noGrp="1"/>
          </p:cNvSpPr>
          <p:nvPr>
            <p:ph type="sldNum" sz="quarter" idx="12"/>
          </p:nvPr>
        </p:nvSpPr>
        <p:spPr/>
        <p:txBody>
          <a:bodyPr/>
          <a:lstStyle>
            <a:lvl1pPr>
              <a:defRPr/>
            </a:lvl1pPr>
          </a:lstStyle>
          <a:p>
            <a:fld id="{8FCC6E5B-6EA2-4AB7-B16F-94ACD1DD2EB5}"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smtClean="0"/>
              <a:t>00 Month 2010</a:t>
            </a:r>
            <a:endParaRPr lang="en-GB"/>
          </a:p>
        </p:txBody>
      </p:sp>
      <p:sp>
        <p:nvSpPr>
          <p:cNvPr id="3" name="Footer Placeholder 2"/>
          <p:cNvSpPr>
            <a:spLocks noGrp="1"/>
          </p:cNvSpPr>
          <p:nvPr>
            <p:ph type="ftr" sz="quarter" idx="11"/>
          </p:nvPr>
        </p:nvSpPr>
        <p:spPr/>
        <p:txBody>
          <a:bodyPr/>
          <a:lstStyle>
            <a:lvl1pPr>
              <a:defRPr/>
            </a:lvl1pPr>
          </a:lstStyle>
          <a:p>
            <a:r>
              <a:rPr lang="en-GB"/>
              <a:t>Change footer via View menu/Header &amp; Footer</a:t>
            </a:r>
          </a:p>
        </p:txBody>
      </p:sp>
      <p:sp>
        <p:nvSpPr>
          <p:cNvPr id="4" name="Slide Number Placeholder 3"/>
          <p:cNvSpPr>
            <a:spLocks noGrp="1"/>
          </p:cNvSpPr>
          <p:nvPr>
            <p:ph type="sldNum" sz="quarter" idx="12"/>
          </p:nvPr>
        </p:nvSpPr>
        <p:spPr/>
        <p:txBody>
          <a:bodyPr/>
          <a:lstStyle>
            <a:lvl1pPr>
              <a:defRPr/>
            </a:lvl1pPr>
          </a:lstStyle>
          <a:p>
            <a:fld id="{6686F1D1-2778-42BE-B8BA-7A19699F8B17}"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t>00 Month 2010</a:t>
            </a:r>
            <a:endParaRPr lang="en-GB"/>
          </a:p>
        </p:txBody>
      </p:sp>
      <p:sp>
        <p:nvSpPr>
          <p:cNvPr id="6" name="Footer Placeholder 5"/>
          <p:cNvSpPr>
            <a:spLocks noGrp="1"/>
          </p:cNvSpPr>
          <p:nvPr>
            <p:ph type="ftr" sz="quarter" idx="11"/>
          </p:nvPr>
        </p:nvSpPr>
        <p:spPr/>
        <p:txBody>
          <a:bodyPr/>
          <a:lstStyle>
            <a:lvl1pPr>
              <a:defRPr/>
            </a:lvl1pPr>
          </a:lstStyle>
          <a:p>
            <a:r>
              <a:rPr lang="en-GB"/>
              <a:t>Change footer via View menu/Header &amp; Footer</a:t>
            </a:r>
          </a:p>
        </p:txBody>
      </p:sp>
      <p:sp>
        <p:nvSpPr>
          <p:cNvPr id="7" name="Slide Number Placeholder 6"/>
          <p:cNvSpPr>
            <a:spLocks noGrp="1"/>
          </p:cNvSpPr>
          <p:nvPr>
            <p:ph type="sldNum" sz="quarter" idx="12"/>
          </p:nvPr>
        </p:nvSpPr>
        <p:spPr/>
        <p:txBody>
          <a:bodyPr/>
          <a:lstStyle>
            <a:lvl1pPr>
              <a:defRPr/>
            </a:lvl1pPr>
          </a:lstStyle>
          <a:p>
            <a:fld id="{30F73AD6-17FD-41D0-836F-AC3E72008342}"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t>00 Month 2010</a:t>
            </a:r>
            <a:endParaRPr lang="en-GB"/>
          </a:p>
        </p:txBody>
      </p:sp>
      <p:sp>
        <p:nvSpPr>
          <p:cNvPr id="6" name="Footer Placeholder 5"/>
          <p:cNvSpPr>
            <a:spLocks noGrp="1"/>
          </p:cNvSpPr>
          <p:nvPr>
            <p:ph type="ftr" sz="quarter" idx="11"/>
          </p:nvPr>
        </p:nvSpPr>
        <p:spPr/>
        <p:txBody>
          <a:bodyPr/>
          <a:lstStyle>
            <a:lvl1pPr>
              <a:defRPr/>
            </a:lvl1pPr>
          </a:lstStyle>
          <a:p>
            <a:r>
              <a:rPr lang="en-GB"/>
              <a:t>Change footer via View menu/Header &amp; Footer</a:t>
            </a:r>
          </a:p>
        </p:txBody>
      </p:sp>
      <p:sp>
        <p:nvSpPr>
          <p:cNvPr id="7" name="Slide Number Placeholder 6"/>
          <p:cNvSpPr>
            <a:spLocks noGrp="1"/>
          </p:cNvSpPr>
          <p:nvPr>
            <p:ph type="sldNum" sz="quarter" idx="12"/>
          </p:nvPr>
        </p:nvSpPr>
        <p:spPr/>
        <p:txBody>
          <a:bodyPr/>
          <a:lstStyle>
            <a:lvl1pPr>
              <a:defRPr/>
            </a:lvl1pPr>
          </a:lstStyle>
          <a:p>
            <a:fld id="{2C71E386-5E3A-4B02-B1F1-55462FA9B34E}"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r>
              <a:rPr lang="en-US" smtClean="0"/>
              <a:t>00 Month 2010</a:t>
            </a:r>
            <a:endParaRPr lang="en-GB"/>
          </a:p>
        </p:txBody>
      </p:sp>
      <p:sp>
        <p:nvSpPr>
          <p:cNvPr id="5" name="Footer Placeholder 4"/>
          <p:cNvSpPr>
            <a:spLocks noGrp="1"/>
          </p:cNvSpPr>
          <p:nvPr>
            <p:ph type="ftr" sz="quarter" idx="11"/>
          </p:nvPr>
        </p:nvSpPr>
        <p:spPr/>
        <p:txBody>
          <a:bodyPr/>
          <a:lstStyle>
            <a:lvl1pPr>
              <a:defRPr/>
            </a:lvl1pPr>
          </a:lstStyle>
          <a:p>
            <a:r>
              <a:rPr lang="en-GB"/>
              <a:t>Change footer via View menu/Header &amp; Footer</a:t>
            </a:r>
          </a:p>
        </p:txBody>
      </p:sp>
      <p:sp>
        <p:nvSpPr>
          <p:cNvPr id="6" name="Slide Number Placeholder 5"/>
          <p:cNvSpPr>
            <a:spLocks noGrp="1"/>
          </p:cNvSpPr>
          <p:nvPr>
            <p:ph type="sldNum" sz="quarter" idx="12"/>
          </p:nvPr>
        </p:nvSpPr>
        <p:spPr/>
        <p:txBody>
          <a:bodyPr/>
          <a:lstStyle>
            <a:lvl1pPr>
              <a:defRPr/>
            </a:lvl1pPr>
          </a:lstStyle>
          <a:p>
            <a:fld id="{D0417682-790F-4093-9FF1-C6E3BBB1287F}"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0038" y="298450"/>
            <a:ext cx="2082800" cy="58928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01638" y="298450"/>
            <a:ext cx="6096000" cy="5892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r>
              <a:rPr lang="en-US" smtClean="0"/>
              <a:t>00 Month 2010</a:t>
            </a:r>
            <a:endParaRPr lang="en-GB"/>
          </a:p>
        </p:txBody>
      </p:sp>
      <p:sp>
        <p:nvSpPr>
          <p:cNvPr id="5" name="Footer Placeholder 4"/>
          <p:cNvSpPr>
            <a:spLocks noGrp="1"/>
          </p:cNvSpPr>
          <p:nvPr>
            <p:ph type="ftr" sz="quarter" idx="11"/>
          </p:nvPr>
        </p:nvSpPr>
        <p:spPr/>
        <p:txBody>
          <a:bodyPr/>
          <a:lstStyle>
            <a:lvl1pPr>
              <a:defRPr/>
            </a:lvl1pPr>
          </a:lstStyle>
          <a:p>
            <a:r>
              <a:rPr lang="en-GB"/>
              <a:t>Change footer via View menu/Header &amp; Footer</a:t>
            </a:r>
          </a:p>
        </p:txBody>
      </p:sp>
      <p:sp>
        <p:nvSpPr>
          <p:cNvPr id="6" name="Slide Number Placeholder 5"/>
          <p:cNvSpPr>
            <a:spLocks noGrp="1"/>
          </p:cNvSpPr>
          <p:nvPr>
            <p:ph type="sldNum" sz="quarter" idx="12"/>
          </p:nvPr>
        </p:nvSpPr>
        <p:spPr/>
        <p:txBody>
          <a:bodyPr/>
          <a:lstStyle>
            <a:lvl1pPr>
              <a:defRPr/>
            </a:lvl1pPr>
          </a:lstStyle>
          <a:p>
            <a:fld id="{D40940AC-5C51-4729-AF21-487EA75B44EB}"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01638" y="298450"/>
            <a:ext cx="7618412" cy="350838"/>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19100" y="1308100"/>
            <a:ext cx="8313738" cy="488315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sp>
        <p:nvSpPr>
          <p:cNvPr id="1028" name="Rectangle 4"/>
          <p:cNvSpPr>
            <a:spLocks noGrp="1" noChangeArrowheads="1"/>
          </p:cNvSpPr>
          <p:nvPr>
            <p:ph type="dt" sz="half" idx="2"/>
          </p:nvPr>
        </p:nvSpPr>
        <p:spPr bwMode="auto">
          <a:xfrm>
            <a:off x="7369175" y="6475413"/>
            <a:ext cx="1058863" cy="122237"/>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lvl1pPr algn="ctr">
              <a:defRPr sz="800"/>
            </a:lvl1pPr>
          </a:lstStyle>
          <a:p>
            <a:r>
              <a:rPr lang="en-US" smtClean="0"/>
              <a:t>00 Month 2010</a:t>
            </a:r>
            <a:endParaRPr lang="en-GB"/>
          </a:p>
        </p:txBody>
      </p:sp>
      <p:sp>
        <p:nvSpPr>
          <p:cNvPr id="1029" name="Rectangle 5"/>
          <p:cNvSpPr>
            <a:spLocks noGrp="1" noChangeArrowheads="1"/>
          </p:cNvSpPr>
          <p:nvPr>
            <p:ph type="ftr" sz="quarter" idx="3"/>
          </p:nvPr>
        </p:nvSpPr>
        <p:spPr bwMode="auto">
          <a:xfrm>
            <a:off x="5013325" y="6475413"/>
            <a:ext cx="2176463" cy="122237"/>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lvl1pPr algn="ctr">
              <a:defRPr sz="800"/>
            </a:lvl1pPr>
          </a:lstStyle>
          <a:p>
            <a:r>
              <a:rPr lang="en-GB"/>
              <a:t>Change footer via View menu/Header &amp; Footer</a:t>
            </a:r>
          </a:p>
        </p:txBody>
      </p:sp>
      <p:sp>
        <p:nvSpPr>
          <p:cNvPr id="1030" name="Rectangle 6"/>
          <p:cNvSpPr>
            <a:spLocks noGrp="1" noChangeArrowheads="1"/>
          </p:cNvSpPr>
          <p:nvPr>
            <p:ph type="sldNum" sz="quarter" idx="4"/>
          </p:nvPr>
        </p:nvSpPr>
        <p:spPr bwMode="auto">
          <a:xfrm>
            <a:off x="8609013" y="6475413"/>
            <a:ext cx="123825" cy="122237"/>
          </a:xfrm>
          <a:prstGeom prst="rect">
            <a:avLst/>
          </a:prstGeom>
          <a:noFill/>
          <a:ln w="9525">
            <a:noFill/>
            <a:miter lim="800000"/>
            <a:headEnd/>
            <a:tailEnd/>
          </a:ln>
          <a:effectLst/>
        </p:spPr>
        <p:txBody>
          <a:bodyPr vert="horz" wrap="none" lIns="0" tIns="0" rIns="0" bIns="0" numCol="1" anchor="t" anchorCtr="0" compatLnSpc="1">
            <a:prstTxWarp prst="textNoShape">
              <a:avLst/>
            </a:prstTxWarp>
            <a:spAutoFit/>
          </a:bodyPr>
          <a:lstStyle>
            <a:lvl1pPr algn="r">
              <a:defRPr sz="800"/>
            </a:lvl1pPr>
          </a:lstStyle>
          <a:p>
            <a:fld id="{26689D46-E953-4ED2-A3C1-F6774F3B7E83}" type="slidenum">
              <a:rPr lang="en-GB"/>
              <a:pPr/>
              <a:t>‹#›</a:t>
            </a:fld>
            <a:endParaRPr lang="en-GB"/>
          </a:p>
        </p:txBody>
      </p:sp>
      <p:pic>
        <p:nvPicPr>
          <p:cNvPr id="1050" name="Picture 26" descr="Tata_Blue_RGB_A4"/>
          <p:cNvPicPr>
            <a:picLocks noChangeAspect="1" noChangeArrowheads="1"/>
          </p:cNvPicPr>
          <p:nvPr/>
        </p:nvPicPr>
        <p:blipFill>
          <a:blip r:embed="rId13" cstate="print"/>
          <a:srcRect/>
          <a:stretch>
            <a:fillRect/>
          </a:stretch>
        </p:blipFill>
        <p:spPr bwMode="auto">
          <a:xfrm>
            <a:off x="7958138" y="219075"/>
            <a:ext cx="852487" cy="762000"/>
          </a:xfrm>
          <a:prstGeom prst="rect">
            <a:avLst/>
          </a:prstGeom>
          <a:noFill/>
        </p:spPr>
      </p:pic>
      <p:pic>
        <p:nvPicPr>
          <p:cNvPr id="1051" name="Picture 27" descr="TataSteel_Blue_RGB_A4"/>
          <p:cNvPicPr>
            <a:picLocks noChangeAspect="1" noChangeArrowheads="1"/>
          </p:cNvPicPr>
          <p:nvPr/>
        </p:nvPicPr>
        <p:blipFill>
          <a:blip r:embed="rId14" cstate="print"/>
          <a:srcRect/>
          <a:stretch>
            <a:fillRect/>
          </a:stretch>
        </p:blipFill>
        <p:spPr bwMode="auto">
          <a:xfrm>
            <a:off x="252413" y="6265863"/>
            <a:ext cx="1706562" cy="511175"/>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fontAlgn="base">
        <a:spcBef>
          <a:spcPct val="0"/>
        </a:spcBef>
        <a:spcAft>
          <a:spcPct val="0"/>
        </a:spcAft>
        <a:defRPr sz="2200" b="1">
          <a:solidFill>
            <a:schemeClr val="tx2"/>
          </a:solidFill>
          <a:latin typeface="+mj-lt"/>
          <a:ea typeface="+mj-ea"/>
          <a:cs typeface="+mj-cs"/>
        </a:defRPr>
      </a:lvl1pPr>
      <a:lvl2pPr algn="l" rtl="0" fontAlgn="base">
        <a:spcBef>
          <a:spcPct val="0"/>
        </a:spcBef>
        <a:spcAft>
          <a:spcPct val="0"/>
        </a:spcAft>
        <a:defRPr sz="2200" b="1">
          <a:solidFill>
            <a:schemeClr val="tx2"/>
          </a:solidFill>
          <a:latin typeface="Arial" charset="0"/>
          <a:cs typeface="Arial" charset="0"/>
        </a:defRPr>
      </a:lvl2pPr>
      <a:lvl3pPr algn="l" rtl="0" fontAlgn="base">
        <a:spcBef>
          <a:spcPct val="0"/>
        </a:spcBef>
        <a:spcAft>
          <a:spcPct val="0"/>
        </a:spcAft>
        <a:defRPr sz="2200" b="1">
          <a:solidFill>
            <a:schemeClr val="tx2"/>
          </a:solidFill>
          <a:latin typeface="Arial" charset="0"/>
          <a:cs typeface="Arial" charset="0"/>
        </a:defRPr>
      </a:lvl3pPr>
      <a:lvl4pPr algn="l" rtl="0" fontAlgn="base">
        <a:spcBef>
          <a:spcPct val="0"/>
        </a:spcBef>
        <a:spcAft>
          <a:spcPct val="0"/>
        </a:spcAft>
        <a:defRPr sz="2200" b="1">
          <a:solidFill>
            <a:schemeClr val="tx2"/>
          </a:solidFill>
          <a:latin typeface="Arial" charset="0"/>
          <a:cs typeface="Arial" charset="0"/>
        </a:defRPr>
      </a:lvl4pPr>
      <a:lvl5pPr algn="l" rtl="0" fontAlgn="base">
        <a:spcBef>
          <a:spcPct val="0"/>
        </a:spcBef>
        <a:spcAft>
          <a:spcPct val="0"/>
        </a:spcAft>
        <a:defRPr sz="2200" b="1">
          <a:solidFill>
            <a:schemeClr val="tx2"/>
          </a:solidFill>
          <a:latin typeface="Arial" charset="0"/>
          <a:cs typeface="Arial" charset="0"/>
        </a:defRPr>
      </a:lvl5pPr>
      <a:lvl6pPr marL="457200" algn="l" rtl="0" fontAlgn="base">
        <a:spcBef>
          <a:spcPct val="0"/>
        </a:spcBef>
        <a:spcAft>
          <a:spcPct val="0"/>
        </a:spcAft>
        <a:defRPr sz="2200" b="1">
          <a:solidFill>
            <a:schemeClr val="tx2"/>
          </a:solidFill>
          <a:latin typeface="Arial" charset="0"/>
          <a:cs typeface="Arial" charset="0"/>
        </a:defRPr>
      </a:lvl6pPr>
      <a:lvl7pPr marL="914400" algn="l" rtl="0" fontAlgn="base">
        <a:spcBef>
          <a:spcPct val="0"/>
        </a:spcBef>
        <a:spcAft>
          <a:spcPct val="0"/>
        </a:spcAft>
        <a:defRPr sz="2200" b="1">
          <a:solidFill>
            <a:schemeClr val="tx2"/>
          </a:solidFill>
          <a:latin typeface="Arial" charset="0"/>
          <a:cs typeface="Arial" charset="0"/>
        </a:defRPr>
      </a:lvl7pPr>
      <a:lvl8pPr marL="1371600" algn="l" rtl="0" fontAlgn="base">
        <a:spcBef>
          <a:spcPct val="0"/>
        </a:spcBef>
        <a:spcAft>
          <a:spcPct val="0"/>
        </a:spcAft>
        <a:defRPr sz="2200" b="1">
          <a:solidFill>
            <a:schemeClr val="tx2"/>
          </a:solidFill>
          <a:latin typeface="Arial" charset="0"/>
          <a:cs typeface="Arial" charset="0"/>
        </a:defRPr>
      </a:lvl8pPr>
      <a:lvl9pPr marL="1828800" algn="l" rtl="0" fontAlgn="base">
        <a:spcBef>
          <a:spcPct val="0"/>
        </a:spcBef>
        <a:spcAft>
          <a:spcPct val="0"/>
        </a:spcAft>
        <a:defRPr sz="2200" b="1">
          <a:solidFill>
            <a:schemeClr val="tx2"/>
          </a:solidFill>
          <a:latin typeface="Arial" charset="0"/>
          <a:cs typeface="Arial" charset="0"/>
        </a:defRPr>
      </a:lvl9pPr>
    </p:titleStyle>
    <p:bodyStyle>
      <a:lvl1pPr marL="288925" indent="-288925" algn="l" rtl="0" fontAlgn="base">
        <a:spcBef>
          <a:spcPct val="30000"/>
        </a:spcBef>
        <a:spcAft>
          <a:spcPct val="30000"/>
        </a:spcAft>
        <a:buClr>
          <a:schemeClr val="accent1"/>
        </a:buClr>
        <a:buChar char="•"/>
        <a:defRPr sz="2000">
          <a:solidFill>
            <a:schemeClr val="tx1"/>
          </a:solidFill>
          <a:latin typeface="+mn-lt"/>
          <a:ea typeface="+mn-ea"/>
          <a:cs typeface="+mn-cs"/>
        </a:defRPr>
      </a:lvl1pPr>
      <a:lvl2pPr marL="571500" indent="-280988" algn="l" rtl="0" fontAlgn="base">
        <a:spcBef>
          <a:spcPct val="0"/>
        </a:spcBef>
        <a:spcAft>
          <a:spcPct val="30000"/>
        </a:spcAft>
        <a:buClr>
          <a:schemeClr val="tx2"/>
        </a:buClr>
        <a:buChar char="•"/>
        <a:defRPr>
          <a:solidFill>
            <a:schemeClr val="tx1"/>
          </a:solidFill>
          <a:latin typeface="+mn-lt"/>
          <a:cs typeface="+mn-cs"/>
        </a:defRPr>
      </a:lvl2pPr>
      <a:lvl3pPr marL="838200" indent="-265113" algn="l" rtl="0" fontAlgn="base">
        <a:spcBef>
          <a:spcPct val="0"/>
        </a:spcBef>
        <a:spcAft>
          <a:spcPct val="30000"/>
        </a:spcAft>
        <a:buClr>
          <a:schemeClr val="tx1"/>
        </a:buClr>
        <a:buSzPct val="90000"/>
        <a:buFont typeface="Arial" charset="0"/>
        <a:buChar char="─"/>
        <a:defRPr sz="1600">
          <a:solidFill>
            <a:schemeClr val="tx1"/>
          </a:solidFill>
          <a:latin typeface="+mn-lt"/>
          <a:cs typeface="+mn-cs"/>
        </a:defRPr>
      </a:lvl3pPr>
      <a:lvl4pPr marL="1020763" indent="-180975" algn="l" rtl="0" fontAlgn="base">
        <a:spcBef>
          <a:spcPct val="0"/>
        </a:spcBef>
        <a:spcAft>
          <a:spcPct val="30000"/>
        </a:spcAft>
        <a:buClr>
          <a:schemeClr val="tx1"/>
        </a:buClr>
        <a:buSzPct val="90000"/>
        <a:buFont typeface="Arial" charset="0"/>
        <a:buChar char="•"/>
        <a:defRPr sz="1400">
          <a:solidFill>
            <a:schemeClr val="tx1"/>
          </a:solidFill>
          <a:latin typeface="+mn-lt"/>
          <a:cs typeface="+mn-cs"/>
        </a:defRPr>
      </a:lvl4pPr>
      <a:lvl5pPr marL="1327150" indent="-249238" algn="l" rtl="0" fontAlgn="base">
        <a:spcBef>
          <a:spcPct val="0"/>
        </a:spcBef>
        <a:spcAft>
          <a:spcPct val="65000"/>
        </a:spcAft>
        <a:buChar char="»"/>
        <a:defRPr sz="1400">
          <a:solidFill>
            <a:schemeClr val="tx1"/>
          </a:solidFill>
          <a:latin typeface="+mn-lt"/>
          <a:cs typeface="+mn-cs"/>
        </a:defRPr>
      </a:lvl5pPr>
      <a:lvl6pPr marL="1784350" indent="-249238" algn="l" rtl="0" fontAlgn="base">
        <a:spcBef>
          <a:spcPct val="0"/>
        </a:spcBef>
        <a:spcAft>
          <a:spcPct val="65000"/>
        </a:spcAft>
        <a:buChar char="»"/>
        <a:defRPr sz="1400">
          <a:solidFill>
            <a:schemeClr val="tx1"/>
          </a:solidFill>
          <a:latin typeface="+mn-lt"/>
          <a:cs typeface="+mn-cs"/>
        </a:defRPr>
      </a:lvl6pPr>
      <a:lvl7pPr marL="2241550" indent="-249238" algn="l" rtl="0" fontAlgn="base">
        <a:spcBef>
          <a:spcPct val="0"/>
        </a:spcBef>
        <a:spcAft>
          <a:spcPct val="65000"/>
        </a:spcAft>
        <a:buChar char="»"/>
        <a:defRPr sz="1400">
          <a:solidFill>
            <a:schemeClr val="tx1"/>
          </a:solidFill>
          <a:latin typeface="+mn-lt"/>
          <a:cs typeface="+mn-cs"/>
        </a:defRPr>
      </a:lvl7pPr>
      <a:lvl8pPr marL="2698750" indent="-249238" algn="l" rtl="0" fontAlgn="base">
        <a:spcBef>
          <a:spcPct val="0"/>
        </a:spcBef>
        <a:spcAft>
          <a:spcPct val="65000"/>
        </a:spcAft>
        <a:buChar char="»"/>
        <a:defRPr sz="1400">
          <a:solidFill>
            <a:schemeClr val="tx1"/>
          </a:solidFill>
          <a:latin typeface="+mn-lt"/>
          <a:cs typeface="+mn-cs"/>
        </a:defRPr>
      </a:lvl8pPr>
      <a:lvl9pPr marL="3155950" indent="-249238" algn="l" rtl="0" fontAlgn="base">
        <a:spcBef>
          <a:spcPct val="0"/>
        </a:spcBef>
        <a:spcAft>
          <a:spcPct val="65000"/>
        </a:spcAft>
        <a:buChar char="»"/>
        <a:defRPr sz="14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image" Target="../media/image2.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6" descr="Product Automotive PPT.jpg"/>
          <p:cNvPicPr>
            <a:picLocks noChangeAspect="1"/>
          </p:cNvPicPr>
          <p:nvPr/>
        </p:nvPicPr>
        <p:blipFill>
          <a:blip r:embed="rId3" cstate="print"/>
          <a:srcRect/>
          <a:stretch>
            <a:fillRect/>
          </a:stretch>
        </p:blipFill>
        <p:spPr bwMode="auto">
          <a:xfrm>
            <a:off x="0" y="-6147"/>
            <a:ext cx="9144000" cy="6967426"/>
          </a:xfrm>
          <a:prstGeom prst="rect">
            <a:avLst/>
          </a:prstGeom>
          <a:noFill/>
          <a:ln w="9525">
            <a:noFill/>
            <a:miter lim="800000"/>
            <a:headEnd/>
            <a:tailEnd/>
          </a:ln>
        </p:spPr>
      </p:pic>
      <p:pic>
        <p:nvPicPr>
          <p:cNvPr id="2051" name="Picture 5" descr="TATA-arc2_trimmed"/>
          <p:cNvPicPr>
            <a:picLocks noChangeAspect="1" noChangeArrowheads="1"/>
          </p:cNvPicPr>
          <p:nvPr/>
        </p:nvPicPr>
        <p:blipFill>
          <a:blip r:embed="rId4" cstate="print">
            <a:lum bright="-2000" contrast="26000"/>
          </a:blip>
          <a:srcRect t="1775"/>
          <a:stretch>
            <a:fillRect/>
          </a:stretch>
        </p:blipFill>
        <p:spPr bwMode="auto">
          <a:xfrm>
            <a:off x="0" y="0"/>
            <a:ext cx="9140825" cy="2197100"/>
          </a:xfrm>
          <a:prstGeom prst="rect">
            <a:avLst/>
          </a:prstGeom>
          <a:noFill/>
          <a:ln w="9525">
            <a:noFill/>
            <a:miter lim="800000"/>
            <a:headEnd/>
            <a:tailEnd/>
          </a:ln>
        </p:spPr>
      </p:pic>
      <p:pic>
        <p:nvPicPr>
          <p:cNvPr id="2052" name="Picture 8" descr="TataSteel_Blue_RGB_A4"/>
          <p:cNvPicPr>
            <a:picLocks noChangeAspect="1" noChangeArrowheads="1"/>
          </p:cNvPicPr>
          <p:nvPr/>
        </p:nvPicPr>
        <p:blipFill>
          <a:blip r:embed="rId5" cstate="print"/>
          <a:srcRect/>
          <a:stretch>
            <a:fillRect/>
          </a:stretch>
        </p:blipFill>
        <p:spPr bwMode="auto">
          <a:xfrm>
            <a:off x="257175" y="681038"/>
            <a:ext cx="1700213" cy="509587"/>
          </a:xfrm>
          <a:prstGeom prst="rect">
            <a:avLst/>
          </a:prstGeom>
          <a:noFill/>
          <a:ln w="9525">
            <a:noFill/>
            <a:miter lim="800000"/>
            <a:headEnd/>
            <a:tailEnd/>
          </a:ln>
        </p:spPr>
      </p:pic>
      <p:pic>
        <p:nvPicPr>
          <p:cNvPr id="2053" name="Picture 9" descr="Tata_Blue_RGB_A4"/>
          <p:cNvPicPr>
            <a:picLocks noChangeAspect="1" noChangeArrowheads="1"/>
          </p:cNvPicPr>
          <p:nvPr/>
        </p:nvPicPr>
        <p:blipFill>
          <a:blip r:embed="rId6" cstate="print"/>
          <a:srcRect/>
          <a:stretch>
            <a:fillRect/>
          </a:stretch>
        </p:blipFill>
        <p:spPr bwMode="auto">
          <a:xfrm>
            <a:off x="7958138" y="342900"/>
            <a:ext cx="852487" cy="762000"/>
          </a:xfrm>
          <a:prstGeom prst="rect">
            <a:avLst/>
          </a:prstGeom>
          <a:noFill/>
          <a:ln w="9525">
            <a:noFill/>
            <a:miter lim="800000"/>
            <a:headEnd/>
            <a:tailEnd/>
          </a:ln>
        </p:spPr>
      </p:pic>
      <p:sp>
        <p:nvSpPr>
          <p:cNvPr id="6" name="Rectangle 5"/>
          <p:cNvSpPr/>
          <p:nvPr/>
        </p:nvSpPr>
        <p:spPr>
          <a:xfrm>
            <a:off x="0" y="5778500"/>
            <a:ext cx="9144000" cy="1079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defRPr/>
            </a:pPr>
            <a:endParaRPr lang="en-GB" sz="2800" dirty="0"/>
          </a:p>
          <a:p>
            <a:pPr lvl="1">
              <a:defRPr/>
            </a:pPr>
            <a:endParaRPr lang="en-GB" sz="1600" dirty="0"/>
          </a:p>
        </p:txBody>
      </p:sp>
      <p:sp>
        <p:nvSpPr>
          <p:cNvPr id="12" name="TextBox 11"/>
          <p:cNvSpPr txBox="1"/>
          <p:nvPr/>
        </p:nvSpPr>
        <p:spPr>
          <a:xfrm>
            <a:off x="3398292" y="5199796"/>
            <a:ext cx="5745708" cy="369332"/>
          </a:xfrm>
          <a:prstGeom prst="rect">
            <a:avLst/>
          </a:prstGeom>
          <a:noFill/>
        </p:spPr>
        <p:txBody>
          <a:bodyPr wrap="square" rtlCol="0">
            <a:spAutoFit/>
          </a:bodyPr>
          <a:lstStyle/>
          <a:p>
            <a:r>
              <a:rPr lang="en-GB" dirty="0" smtClean="0">
                <a:solidFill>
                  <a:schemeClr val="bg1"/>
                </a:solidFill>
              </a:rPr>
              <a:t>Talent Management in Practice at Tata Steel Europe</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Presentation Outline </a:t>
            </a:r>
            <a:endParaRPr lang="en-GB" dirty="0"/>
          </a:p>
        </p:txBody>
      </p:sp>
      <p:sp>
        <p:nvSpPr>
          <p:cNvPr id="3" name="Content Placeholder 2"/>
          <p:cNvSpPr>
            <a:spLocks noGrp="1"/>
          </p:cNvSpPr>
          <p:nvPr>
            <p:ph idx="1"/>
          </p:nvPr>
        </p:nvSpPr>
        <p:spPr/>
        <p:txBody>
          <a:bodyPr/>
          <a:lstStyle/>
          <a:p>
            <a:endParaRPr lang="en-GB" dirty="0" smtClean="0"/>
          </a:p>
          <a:p>
            <a:endParaRPr lang="en-GB" dirty="0" smtClean="0"/>
          </a:p>
          <a:p>
            <a:pPr lvl="1"/>
            <a:endParaRPr lang="en-GB" dirty="0"/>
          </a:p>
        </p:txBody>
      </p:sp>
      <p:sp>
        <p:nvSpPr>
          <p:cNvPr id="4" name="Slide Number Placeholder 3"/>
          <p:cNvSpPr>
            <a:spLocks noGrp="1"/>
          </p:cNvSpPr>
          <p:nvPr>
            <p:ph type="sldNum" sz="quarter" idx="12"/>
          </p:nvPr>
        </p:nvSpPr>
        <p:spPr/>
        <p:txBody>
          <a:bodyPr/>
          <a:lstStyle/>
          <a:p>
            <a:fld id="{AE24B031-5D69-40CF-ABF0-1001B1CEF9C2}" type="slidenum">
              <a:rPr lang="en-GB" smtClean="0"/>
              <a:pPr/>
              <a:t>2</a:t>
            </a:fld>
            <a:endParaRPr lang="en-GB"/>
          </a:p>
        </p:txBody>
      </p:sp>
      <p:sp>
        <p:nvSpPr>
          <p:cNvPr id="7" name="TextBox 6"/>
          <p:cNvSpPr txBox="1"/>
          <p:nvPr/>
        </p:nvSpPr>
        <p:spPr>
          <a:xfrm>
            <a:off x="777921" y="1392072"/>
            <a:ext cx="7942998" cy="3139321"/>
          </a:xfrm>
          <a:prstGeom prst="rect">
            <a:avLst/>
          </a:prstGeom>
          <a:noFill/>
        </p:spPr>
        <p:txBody>
          <a:bodyPr wrap="square" rtlCol="0">
            <a:spAutoFit/>
          </a:bodyPr>
          <a:lstStyle/>
          <a:p>
            <a:pPr>
              <a:buFont typeface="Arial" pitchFamily="34" charset="0"/>
              <a:buChar char="•"/>
            </a:pPr>
            <a:r>
              <a:rPr lang="en-GB" dirty="0" smtClean="0"/>
              <a:t>  Introducing Talent Management Processes TSE </a:t>
            </a:r>
          </a:p>
          <a:p>
            <a:pPr>
              <a:buFont typeface="Arial" pitchFamily="34" charset="0"/>
              <a:buChar char="•"/>
            </a:pPr>
            <a:endParaRPr lang="en-GB" dirty="0" smtClean="0"/>
          </a:p>
          <a:p>
            <a:pPr>
              <a:buFont typeface="Arial" pitchFamily="34" charset="0"/>
              <a:buChar char="•"/>
            </a:pPr>
            <a:r>
              <a:rPr lang="en-GB" dirty="0" smtClean="0"/>
              <a:t>  Benefits of Performance &amp; Potential Review</a:t>
            </a:r>
          </a:p>
          <a:p>
            <a:r>
              <a:rPr lang="en-GB" dirty="0" smtClean="0"/>
              <a:t>	</a:t>
            </a:r>
          </a:p>
          <a:p>
            <a:pPr>
              <a:buFont typeface="Arial" pitchFamily="34" charset="0"/>
              <a:buChar char="•"/>
            </a:pPr>
            <a:r>
              <a:rPr lang="en-GB" dirty="0" smtClean="0"/>
              <a:t>  What happens in a Performance &amp; Potential Review</a:t>
            </a:r>
          </a:p>
          <a:p>
            <a:pPr>
              <a:buFont typeface="Arial" pitchFamily="34" charset="0"/>
              <a:buChar char="•"/>
            </a:pPr>
            <a:endParaRPr lang="en-GB" dirty="0" smtClean="0"/>
          </a:p>
          <a:p>
            <a:pPr>
              <a:buFont typeface="Arial" pitchFamily="34" charset="0"/>
              <a:buChar char="•"/>
            </a:pPr>
            <a:r>
              <a:rPr lang="en-GB" dirty="0" smtClean="0"/>
              <a:t>  Activity – Facilitating a Review Session &amp; Feedback</a:t>
            </a:r>
          </a:p>
          <a:p>
            <a:pPr>
              <a:buFont typeface="Arial" pitchFamily="34" charset="0"/>
              <a:buChar char="•"/>
            </a:pPr>
            <a:endParaRPr lang="en-GB" dirty="0" smtClean="0"/>
          </a:p>
          <a:p>
            <a:pPr>
              <a:buFont typeface="Arial" pitchFamily="34" charset="0"/>
              <a:buChar char="•"/>
            </a:pPr>
            <a:r>
              <a:rPr lang="en-GB" dirty="0" smtClean="0"/>
              <a:t>  Introducing Succession Planning at TSE UK</a:t>
            </a:r>
          </a:p>
          <a:p>
            <a:pPr>
              <a:buFont typeface="Arial" pitchFamily="34" charset="0"/>
              <a:buChar char="•"/>
            </a:pPr>
            <a:endParaRPr lang="en-GB" dirty="0" smtClean="0"/>
          </a:p>
          <a:p>
            <a:pPr>
              <a:buFont typeface="Arial" pitchFamily="34" charset="0"/>
              <a:buChar char="•"/>
            </a:pPr>
            <a:r>
              <a:rPr lang="en-GB" dirty="0" smtClean="0"/>
              <a:t>  Questions</a:t>
            </a:r>
            <a:endParaRPr lang="en-GB" dirty="0"/>
          </a:p>
        </p:txBody>
      </p:sp>
      <p:pic>
        <p:nvPicPr>
          <p:cNvPr id="6" name="Picture 1054" descr="Tata_Blue_RGB_A4"/>
          <p:cNvPicPr>
            <a:picLocks noChangeAspect="1" noChangeArrowheads="1"/>
          </p:cNvPicPr>
          <p:nvPr/>
        </p:nvPicPr>
        <p:blipFill>
          <a:blip r:embed="rId3" cstate="print"/>
          <a:srcRect b="36667"/>
          <a:stretch>
            <a:fillRect/>
          </a:stretch>
        </p:blipFill>
        <p:spPr bwMode="auto">
          <a:xfrm>
            <a:off x="170178" y="1851732"/>
            <a:ext cx="852487" cy="482600"/>
          </a:xfrm>
          <a:prstGeom prst="rect">
            <a:avLst/>
          </a:prstGeom>
          <a:noFill/>
          <a:ln w="9525">
            <a:noFill/>
            <a:miter lim="800000"/>
            <a:headEnd/>
            <a:tailEnd/>
          </a:ln>
        </p:spPr>
      </p:pic>
      <p:pic>
        <p:nvPicPr>
          <p:cNvPr id="8" name="Picture 1054" descr="Tata_Blue_RGB_A4"/>
          <p:cNvPicPr>
            <a:picLocks noChangeAspect="1" noChangeArrowheads="1"/>
          </p:cNvPicPr>
          <p:nvPr/>
        </p:nvPicPr>
        <p:blipFill>
          <a:blip r:embed="rId3" cstate="print"/>
          <a:srcRect b="36667"/>
          <a:stretch>
            <a:fillRect/>
          </a:stretch>
        </p:blipFill>
        <p:spPr bwMode="auto">
          <a:xfrm>
            <a:off x="170178" y="2448632"/>
            <a:ext cx="852487" cy="482600"/>
          </a:xfrm>
          <a:prstGeom prst="rect">
            <a:avLst/>
          </a:prstGeom>
          <a:noFill/>
          <a:ln w="9525">
            <a:noFill/>
            <a:miter lim="800000"/>
            <a:headEnd/>
            <a:tailEnd/>
          </a:ln>
        </p:spPr>
      </p:pic>
      <p:pic>
        <p:nvPicPr>
          <p:cNvPr id="9" name="Picture 1054" descr="Tata_Blue_RGB_A4"/>
          <p:cNvPicPr>
            <a:picLocks noChangeAspect="1" noChangeArrowheads="1"/>
          </p:cNvPicPr>
          <p:nvPr/>
        </p:nvPicPr>
        <p:blipFill>
          <a:blip r:embed="rId3" cstate="print"/>
          <a:srcRect b="36667"/>
          <a:stretch>
            <a:fillRect/>
          </a:stretch>
        </p:blipFill>
        <p:spPr bwMode="auto">
          <a:xfrm>
            <a:off x="170178" y="3464632"/>
            <a:ext cx="852487" cy="482600"/>
          </a:xfrm>
          <a:prstGeom prst="rect">
            <a:avLst/>
          </a:prstGeom>
          <a:noFill/>
          <a:ln w="9525">
            <a:noFill/>
            <a:miter lim="800000"/>
            <a:headEnd/>
            <a:tailEnd/>
          </a:ln>
        </p:spPr>
      </p:pic>
      <p:pic>
        <p:nvPicPr>
          <p:cNvPr id="10" name="Picture 1054" descr="Tata_Blue_RGB_A4"/>
          <p:cNvPicPr>
            <a:picLocks noChangeAspect="1" noChangeArrowheads="1"/>
          </p:cNvPicPr>
          <p:nvPr/>
        </p:nvPicPr>
        <p:blipFill>
          <a:blip r:embed="rId3" cstate="print"/>
          <a:srcRect b="40000"/>
          <a:stretch>
            <a:fillRect/>
          </a:stretch>
        </p:blipFill>
        <p:spPr bwMode="auto">
          <a:xfrm>
            <a:off x="170178" y="4036495"/>
            <a:ext cx="852487" cy="457200"/>
          </a:xfrm>
          <a:prstGeom prst="rect">
            <a:avLst/>
          </a:prstGeom>
          <a:noFill/>
          <a:ln w="9525">
            <a:noFill/>
            <a:miter lim="800000"/>
            <a:headEnd/>
            <a:tailEnd/>
          </a:ln>
        </p:spPr>
      </p:pic>
      <p:pic>
        <p:nvPicPr>
          <p:cNvPr id="12" name="Picture 1054" descr="Tata_Blue_RGB_A4"/>
          <p:cNvPicPr>
            <a:picLocks noChangeAspect="1" noChangeArrowheads="1"/>
          </p:cNvPicPr>
          <p:nvPr/>
        </p:nvPicPr>
        <p:blipFill>
          <a:blip r:embed="rId3" cstate="print"/>
          <a:srcRect b="36667"/>
          <a:stretch>
            <a:fillRect/>
          </a:stretch>
        </p:blipFill>
        <p:spPr bwMode="auto">
          <a:xfrm>
            <a:off x="170178" y="2969332"/>
            <a:ext cx="852487" cy="482600"/>
          </a:xfrm>
          <a:prstGeom prst="rect">
            <a:avLst/>
          </a:prstGeom>
          <a:noFill/>
          <a:ln w="9525">
            <a:noFill/>
            <a:miter lim="800000"/>
            <a:headEnd/>
            <a:tailEnd/>
          </a:ln>
        </p:spPr>
      </p:pic>
      <p:pic>
        <p:nvPicPr>
          <p:cNvPr id="13" name="Picture 1054" descr="Tata_Blue_RGB_A4"/>
          <p:cNvPicPr>
            <a:picLocks noChangeAspect="1" noChangeArrowheads="1"/>
          </p:cNvPicPr>
          <p:nvPr/>
        </p:nvPicPr>
        <p:blipFill>
          <a:blip r:embed="rId3" cstate="print"/>
          <a:srcRect b="36667"/>
          <a:stretch>
            <a:fillRect/>
          </a:stretch>
        </p:blipFill>
        <p:spPr bwMode="auto">
          <a:xfrm>
            <a:off x="182878" y="1331032"/>
            <a:ext cx="852487" cy="482600"/>
          </a:xfrm>
          <a:prstGeom prst="rect">
            <a:avLst/>
          </a:prstGeom>
          <a:noFill/>
          <a:ln w="9525">
            <a:noFill/>
            <a:miter lim="800000"/>
            <a:headEnd/>
            <a:tailEnd/>
          </a:ln>
        </p:spPr>
      </p:pic>
      <p:pic>
        <p:nvPicPr>
          <p:cNvPr id="14" name="Picture 2" descr="http://globaleduc.files.wordpress.com/2012/07/talent-management-3.jpg"/>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6455390" y="3393767"/>
            <a:ext cx="2383809" cy="314038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1"/>
          <p:cNvGraphicFramePr>
            <a:graphicFrameLocks/>
          </p:cNvGraphicFramePr>
          <p:nvPr/>
        </p:nvGraphicFramePr>
        <p:xfrm>
          <a:off x="313900" y="1007673"/>
          <a:ext cx="8447963" cy="3963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3" name="Straight Arrow Connector 2"/>
          <p:cNvCxnSpPr/>
          <p:nvPr/>
        </p:nvCxnSpPr>
        <p:spPr>
          <a:xfrm rot="10800000" flipV="1">
            <a:off x="4651375" y="5122863"/>
            <a:ext cx="1368425" cy="36353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4" name="Straight Arrow Connector 3"/>
          <p:cNvCxnSpPr>
            <a:cxnSpLocks noChangeShapeType="1"/>
            <a:stCxn id="18" idx="2"/>
            <a:endCxn id="16" idx="0"/>
          </p:cNvCxnSpPr>
          <p:nvPr/>
        </p:nvCxnSpPr>
        <p:spPr bwMode="auto">
          <a:xfrm rot="16200000" flipH="1">
            <a:off x="5937341" y="4076790"/>
            <a:ext cx="520519" cy="965200"/>
          </a:xfrm>
          <a:prstGeom prst="straightConnector1">
            <a:avLst/>
          </a:prstGeom>
          <a:noFill/>
          <a:ln w="25400" algn="ctr">
            <a:solidFill>
              <a:schemeClr val="accent2"/>
            </a:solidFill>
            <a:round/>
            <a:headEnd/>
            <a:tailEnd type="arrow" w="med" len="med"/>
          </a:ln>
          <a:effectLst>
            <a:outerShdw dist="20000" dir="5400000" rotWithShape="0">
              <a:srgbClr val="000000">
                <a:alpha val="37999"/>
              </a:srgbClr>
            </a:outerShdw>
          </a:effectLst>
        </p:spPr>
      </p:cxnSp>
      <p:cxnSp>
        <p:nvCxnSpPr>
          <p:cNvPr id="5" name="Straight Arrow Connector 4"/>
          <p:cNvCxnSpPr/>
          <p:nvPr/>
        </p:nvCxnSpPr>
        <p:spPr>
          <a:xfrm>
            <a:off x="1587500" y="4292600"/>
            <a:ext cx="1314450" cy="9048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6" name="Straight Arrow Connector 5"/>
          <p:cNvCxnSpPr>
            <a:cxnSpLocks noChangeShapeType="1"/>
          </p:cNvCxnSpPr>
          <p:nvPr/>
        </p:nvCxnSpPr>
        <p:spPr bwMode="auto">
          <a:xfrm rot="5400000">
            <a:off x="3145631" y="4031457"/>
            <a:ext cx="909637" cy="1397000"/>
          </a:xfrm>
          <a:prstGeom prst="straightConnector1">
            <a:avLst/>
          </a:prstGeom>
          <a:noFill/>
          <a:ln w="25400" algn="ctr">
            <a:solidFill>
              <a:schemeClr val="accent2"/>
            </a:solidFill>
            <a:round/>
            <a:headEnd/>
            <a:tailEnd type="arrow" w="med" len="med"/>
          </a:ln>
          <a:effectLst>
            <a:outerShdw dist="20000" dir="5400000" rotWithShape="0">
              <a:srgbClr val="000000">
                <a:alpha val="37999"/>
              </a:srgbClr>
            </a:outerShdw>
          </a:effectLst>
        </p:spPr>
      </p:cxnSp>
      <p:sp>
        <p:nvSpPr>
          <p:cNvPr id="8" name="TextBox 7"/>
          <p:cNvSpPr txBox="1"/>
          <p:nvPr/>
        </p:nvSpPr>
        <p:spPr>
          <a:xfrm>
            <a:off x="430213" y="1447800"/>
            <a:ext cx="1398587" cy="277813"/>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Jan - Mar</a:t>
            </a:r>
          </a:p>
        </p:txBody>
      </p:sp>
      <p:sp>
        <p:nvSpPr>
          <p:cNvPr id="9" name="TextBox 8"/>
          <p:cNvSpPr txBox="1"/>
          <p:nvPr/>
        </p:nvSpPr>
        <p:spPr>
          <a:xfrm>
            <a:off x="4745038" y="1450975"/>
            <a:ext cx="1398587"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Jul - Sep</a:t>
            </a:r>
          </a:p>
        </p:txBody>
      </p:sp>
      <p:sp>
        <p:nvSpPr>
          <p:cNvPr id="10" name="TextBox 9"/>
          <p:cNvSpPr txBox="1"/>
          <p:nvPr/>
        </p:nvSpPr>
        <p:spPr>
          <a:xfrm>
            <a:off x="2576513" y="1439863"/>
            <a:ext cx="1400175"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Apr - Jun</a:t>
            </a:r>
          </a:p>
        </p:txBody>
      </p:sp>
      <p:sp>
        <p:nvSpPr>
          <p:cNvPr id="11" name="TextBox 10"/>
          <p:cNvSpPr txBox="1"/>
          <p:nvPr/>
        </p:nvSpPr>
        <p:spPr>
          <a:xfrm>
            <a:off x="6851650" y="1441450"/>
            <a:ext cx="1398588" cy="277813"/>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Ongoing</a:t>
            </a:r>
          </a:p>
        </p:txBody>
      </p:sp>
      <p:sp>
        <p:nvSpPr>
          <p:cNvPr id="12" name="Rounded Rectangle 11"/>
          <p:cNvSpPr/>
          <p:nvPr/>
        </p:nvSpPr>
        <p:spPr>
          <a:xfrm>
            <a:off x="6949440" y="3534750"/>
            <a:ext cx="2158048" cy="777875"/>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GB" sz="1400" dirty="0">
                <a:solidFill>
                  <a:srgbClr val="FFFFFF"/>
                </a:solidFill>
                <a:cs typeface="Arial" charset="0"/>
              </a:rPr>
              <a:t>Developing Talent</a:t>
            </a:r>
          </a:p>
        </p:txBody>
      </p:sp>
      <p:cxnSp>
        <p:nvCxnSpPr>
          <p:cNvPr id="13" name="Straight Arrow Connector 12"/>
          <p:cNvCxnSpPr/>
          <p:nvPr/>
        </p:nvCxnSpPr>
        <p:spPr>
          <a:xfrm rot="5400000">
            <a:off x="8128000" y="2987675"/>
            <a:ext cx="1012825" cy="2222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4" name="Rounded Rectangle 13"/>
          <p:cNvSpPr/>
          <p:nvPr/>
        </p:nvSpPr>
        <p:spPr>
          <a:xfrm>
            <a:off x="774700" y="3548243"/>
            <a:ext cx="3705860" cy="750888"/>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GB" sz="1400" dirty="0">
                <a:solidFill>
                  <a:srgbClr val="FFFFFF"/>
                </a:solidFill>
                <a:cs typeface="Arial" charset="0"/>
              </a:rPr>
              <a:t>Identification of  Talent </a:t>
            </a:r>
          </a:p>
        </p:txBody>
      </p:sp>
      <p:cxnSp>
        <p:nvCxnSpPr>
          <p:cNvPr id="15" name="Straight Arrow Connector 14"/>
          <p:cNvCxnSpPr/>
          <p:nvPr/>
        </p:nvCxnSpPr>
        <p:spPr>
          <a:xfrm rot="16200000" flipH="1">
            <a:off x="1692275" y="3038476"/>
            <a:ext cx="1074737" cy="1111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6" name="Rounded Rectangle 15"/>
          <p:cNvSpPr/>
          <p:nvPr/>
        </p:nvSpPr>
        <p:spPr>
          <a:xfrm>
            <a:off x="6007100" y="4819650"/>
            <a:ext cx="1346200" cy="784225"/>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en-GB" sz="1400" dirty="0"/>
              <a:t>Review Talent Gaps</a:t>
            </a:r>
          </a:p>
        </p:txBody>
      </p:sp>
      <p:sp>
        <p:nvSpPr>
          <p:cNvPr id="17" name="Rounded Rectangle 16"/>
          <p:cNvSpPr/>
          <p:nvPr/>
        </p:nvSpPr>
        <p:spPr>
          <a:xfrm>
            <a:off x="4051300" y="5575300"/>
            <a:ext cx="1174750" cy="738188"/>
          </a:xfrm>
          <a:prstGeom prst="round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GB" sz="1200" dirty="0"/>
              <a:t>Need for External Recruitment </a:t>
            </a:r>
          </a:p>
        </p:txBody>
      </p:sp>
      <p:sp>
        <p:nvSpPr>
          <p:cNvPr id="18" name="Rounded Rectangle 17"/>
          <p:cNvSpPr/>
          <p:nvPr/>
        </p:nvSpPr>
        <p:spPr>
          <a:xfrm>
            <a:off x="4667250" y="3548243"/>
            <a:ext cx="2095500" cy="750888"/>
          </a:xfrm>
          <a:prstGeom prst="roundRect">
            <a:avLst/>
          </a:prstGeom>
        </p:spPr>
        <p:style>
          <a:lnRef idx="3">
            <a:schemeClr val="lt1"/>
          </a:lnRef>
          <a:fillRef idx="1">
            <a:schemeClr val="accent5"/>
          </a:fillRef>
          <a:effectRef idx="1">
            <a:schemeClr val="accent5"/>
          </a:effectRef>
          <a:fontRef idx="minor">
            <a:schemeClr val="lt1"/>
          </a:fontRef>
        </p:style>
        <p:txBody>
          <a:bodyPr anchor="ctr"/>
          <a:lstStyle/>
          <a:p>
            <a:pPr algn="ctr">
              <a:defRPr/>
            </a:pPr>
            <a:r>
              <a:rPr lang="en-GB" sz="1400" dirty="0">
                <a:solidFill>
                  <a:srgbClr val="FFFFFF"/>
                </a:solidFill>
                <a:cs typeface="Arial" charset="0"/>
              </a:rPr>
              <a:t>Managing Talent</a:t>
            </a:r>
          </a:p>
        </p:txBody>
      </p:sp>
      <p:cxnSp>
        <p:nvCxnSpPr>
          <p:cNvPr id="19" name="Straight Arrow Connector 18"/>
          <p:cNvCxnSpPr/>
          <p:nvPr/>
        </p:nvCxnSpPr>
        <p:spPr>
          <a:xfrm rot="16200000" flipH="1">
            <a:off x="5980638" y="3041494"/>
            <a:ext cx="1040085" cy="9246"/>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0" name="Rounded Rectangle 19"/>
          <p:cNvSpPr/>
          <p:nvPr/>
        </p:nvSpPr>
        <p:spPr>
          <a:xfrm>
            <a:off x="2401888" y="5222875"/>
            <a:ext cx="998537" cy="784225"/>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en-GB" sz="1400" dirty="0"/>
              <a:t>Talent Pools</a:t>
            </a:r>
          </a:p>
        </p:txBody>
      </p:sp>
      <p:cxnSp>
        <p:nvCxnSpPr>
          <p:cNvPr id="22" name="Straight Arrow Connector 21"/>
          <p:cNvCxnSpPr/>
          <p:nvPr/>
        </p:nvCxnSpPr>
        <p:spPr>
          <a:xfrm rot="5400000">
            <a:off x="3833019" y="3017044"/>
            <a:ext cx="1023937" cy="31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3" name="Rounded Rectangle 22"/>
          <p:cNvSpPr/>
          <p:nvPr/>
        </p:nvSpPr>
        <p:spPr>
          <a:xfrm>
            <a:off x="6223000" y="5905500"/>
            <a:ext cx="889000" cy="774700"/>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en-GB" sz="1050" dirty="0"/>
              <a:t>Graduates</a:t>
            </a:r>
          </a:p>
        </p:txBody>
      </p:sp>
      <p:cxnSp>
        <p:nvCxnSpPr>
          <p:cNvPr id="24" name="Straight Arrow Connector 23"/>
          <p:cNvCxnSpPr>
            <a:stCxn id="23" idx="1"/>
          </p:cNvCxnSpPr>
          <p:nvPr/>
        </p:nvCxnSpPr>
        <p:spPr>
          <a:xfrm rot="10800000">
            <a:off x="5245100" y="5829300"/>
            <a:ext cx="977900" cy="46355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5" name="Straight Arrow Connector 24"/>
          <p:cNvCxnSpPr>
            <a:stCxn id="16" idx="3"/>
          </p:cNvCxnSpPr>
          <p:nvPr/>
        </p:nvCxnSpPr>
        <p:spPr>
          <a:xfrm flipV="1">
            <a:off x="7353300" y="4356100"/>
            <a:ext cx="1079500" cy="85566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6" name="Title 1"/>
          <p:cNvSpPr txBox="1">
            <a:spLocks/>
          </p:cNvSpPr>
          <p:nvPr/>
        </p:nvSpPr>
        <p:spPr bwMode="auto">
          <a:xfrm>
            <a:off x="284072" y="860153"/>
            <a:ext cx="7618412" cy="350838"/>
          </a:xfrm>
          <a:prstGeom prst="rect">
            <a:avLst/>
          </a:prstGeom>
          <a:noFill/>
          <a:ln w="9525">
            <a:noFill/>
            <a:miter lim="800000"/>
            <a:headEnd/>
            <a:tailEnd/>
          </a:ln>
        </p:spPr>
        <p:txBody>
          <a:bodyPr lIns="0" tIns="0" rIns="0" bIns="0"/>
          <a:lstStyle/>
          <a:p>
            <a:pPr eaLnBrk="0" hangingPunct="0">
              <a:defRPr/>
            </a:pPr>
            <a:r>
              <a:rPr lang="en-GB" sz="1600" b="1" kern="0" dirty="0">
                <a:solidFill>
                  <a:srgbClr val="3D7EDB"/>
                </a:solidFill>
                <a:latin typeface="+mj-lt"/>
                <a:ea typeface="+mj-ea"/>
                <a:cs typeface="+mj-cs"/>
              </a:rPr>
              <a:t>Talent Pipeline Activity</a:t>
            </a:r>
          </a:p>
        </p:txBody>
      </p:sp>
      <p:sp>
        <p:nvSpPr>
          <p:cNvPr id="27" name="Title 1"/>
          <p:cNvSpPr txBox="1">
            <a:spLocks/>
          </p:cNvSpPr>
          <p:nvPr/>
        </p:nvSpPr>
        <p:spPr bwMode="auto">
          <a:xfrm>
            <a:off x="305843" y="372473"/>
            <a:ext cx="7618412" cy="350838"/>
          </a:xfrm>
          <a:prstGeom prst="rect">
            <a:avLst/>
          </a:prstGeom>
          <a:noFill/>
          <a:ln w="9525">
            <a:noFill/>
            <a:miter lim="800000"/>
            <a:headEnd/>
            <a:tailEnd/>
          </a:ln>
        </p:spPr>
        <p:txBody>
          <a:bodyPr lIns="0" tIns="0" rIns="0" bIns="0"/>
          <a:lstStyle/>
          <a:p>
            <a:pPr eaLnBrk="0" hangingPunct="0">
              <a:defRPr/>
            </a:pPr>
            <a:r>
              <a:rPr lang="en-GB" sz="2200" b="1" kern="0" dirty="0" smtClean="0">
                <a:latin typeface="+mj-lt"/>
                <a:ea typeface="+mj-ea"/>
                <a:cs typeface="+mj-cs"/>
              </a:rPr>
              <a:t>Introducing Talent Management Processes</a:t>
            </a:r>
            <a:endParaRPr lang="en-GB" sz="2200" b="1" kern="0" dirty="0">
              <a:latin typeface="+mj-lt"/>
              <a:ea typeface="+mj-ea"/>
              <a:cs typeface="+mj-cs"/>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ontent Placeholder 11"/>
          <p:cNvGraphicFramePr>
            <a:graphicFrameLocks noGrp="1"/>
          </p:cNvGraphicFramePr>
          <p:nvPr>
            <p:ph idx="1"/>
          </p:nvPr>
        </p:nvGraphicFramePr>
        <p:xfrm>
          <a:off x="327548" y="755300"/>
          <a:ext cx="8447963" cy="3963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4" name="Straight Connector 13"/>
          <p:cNvCxnSpPr/>
          <p:nvPr/>
        </p:nvCxnSpPr>
        <p:spPr>
          <a:xfrm rot="5400000">
            <a:off x="643491" y="3641517"/>
            <a:ext cx="1108200" cy="0"/>
          </a:xfrm>
          <a:prstGeom prst="line">
            <a:avLst/>
          </a:prstGeom>
        </p:spPr>
        <p:style>
          <a:lnRef idx="3">
            <a:schemeClr val="accent2"/>
          </a:lnRef>
          <a:fillRef idx="0">
            <a:schemeClr val="accent2"/>
          </a:fillRef>
          <a:effectRef idx="2">
            <a:schemeClr val="accent2"/>
          </a:effectRef>
          <a:fontRef idx="minor">
            <a:schemeClr val="tx1"/>
          </a:fontRef>
        </p:style>
      </p:cxnSp>
      <p:sp>
        <p:nvSpPr>
          <p:cNvPr id="7170" name="Title 1"/>
          <p:cNvSpPr>
            <a:spLocks noGrp="1"/>
          </p:cNvSpPr>
          <p:nvPr>
            <p:ph type="title"/>
          </p:nvPr>
        </p:nvSpPr>
        <p:spPr/>
        <p:txBody>
          <a:bodyPr/>
          <a:lstStyle/>
          <a:p>
            <a:pPr eaLnBrk="1" hangingPunct="1"/>
            <a:r>
              <a:rPr lang="en-GB" dirty="0" smtClean="0"/>
              <a:t>Performance and Potential Review</a:t>
            </a:r>
          </a:p>
        </p:txBody>
      </p:sp>
      <p:sp>
        <p:nvSpPr>
          <p:cNvPr id="8" name="TextBox 7"/>
          <p:cNvSpPr txBox="1"/>
          <p:nvPr/>
        </p:nvSpPr>
        <p:spPr>
          <a:xfrm>
            <a:off x="389270" y="1500687"/>
            <a:ext cx="1398587" cy="277813"/>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Q1</a:t>
            </a:r>
          </a:p>
        </p:txBody>
      </p:sp>
      <p:sp>
        <p:nvSpPr>
          <p:cNvPr id="9" name="TextBox 8"/>
          <p:cNvSpPr txBox="1"/>
          <p:nvPr/>
        </p:nvSpPr>
        <p:spPr>
          <a:xfrm>
            <a:off x="2521922" y="1479101"/>
            <a:ext cx="1400175"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Q2</a:t>
            </a:r>
          </a:p>
        </p:txBody>
      </p:sp>
      <p:sp>
        <p:nvSpPr>
          <p:cNvPr id="10" name="TextBox 9"/>
          <p:cNvSpPr txBox="1"/>
          <p:nvPr/>
        </p:nvSpPr>
        <p:spPr>
          <a:xfrm>
            <a:off x="4680543" y="1467727"/>
            <a:ext cx="1400175"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smtClean="0"/>
              <a:t>Q3</a:t>
            </a:r>
            <a:endParaRPr lang="en-GB" sz="1200" dirty="0"/>
          </a:p>
        </p:txBody>
      </p:sp>
      <p:sp>
        <p:nvSpPr>
          <p:cNvPr id="11" name="TextBox 10"/>
          <p:cNvSpPr txBox="1"/>
          <p:nvPr/>
        </p:nvSpPr>
        <p:spPr>
          <a:xfrm>
            <a:off x="6852812" y="1456354"/>
            <a:ext cx="1400175"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smtClean="0"/>
              <a:t>Ongoing</a:t>
            </a:r>
            <a:endParaRPr lang="en-GB" sz="1200" dirty="0"/>
          </a:p>
        </p:txBody>
      </p:sp>
      <p:sp>
        <p:nvSpPr>
          <p:cNvPr id="13" name="Rounded Rectangle 12"/>
          <p:cNvSpPr/>
          <p:nvPr/>
        </p:nvSpPr>
        <p:spPr>
          <a:xfrm>
            <a:off x="791568" y="3821369"/>
            <a:ext cx="6591868" cy="2265533"/>
          </a:xfrm>
          <a:prstGeom prst="roundRect">
            <a:avLst/>
          </a:prstGeom>
          <a:solidFill>
            <a:srgbClr val="0083A9"/>
          </a:solidFill>
        </p:spPr>
        <p:style>
          <a:lnRef idx="0">
            <a:schemeClr val="accent1"/>
          </a:lnRef>
          <a:fillRef idx="3">
            <a:schemeClr val="accent1"/>
          </a:fillRef>
          <a:effectRef idx="3">
            <a:schemeClr val="accent1"/>
          </a:effectRef>
          <a:fontRef idx="minor">
            <a:schemeClr val="lt1"/>
          </a:fontRef>
        </p:style>
        <p:txBody>
          <a:bodyPr anchor="ctr"/>
          <a:lstStyle/>
          <a:p>
            <a:pPr lvl="1">
              <a:defRPr/>
            </a:pPr>
            <a:endParaRPr lang="en-GB" sz="1100" dirty="0"/>
          </a:p>
        </p:txBody>
      </p:sp>
      <p:sp>
        <p:nvSpPr>
          <p:cNvPr id="15" name="TextBox 76"/>
          <p:cNvSpPr txBox="1">
            <a:spLocks noChangeArrowheads="1"/>
          </p:cNvSpPr>
          <p:nvPr/>
        </p:nvSpPr>
        <p:spPr bwMode="auto">
          <a:xfrm>
            <a:off x="3256390" y="3869489"/>
            <a:ext cx="3954307" cy="1815882"/>
          </a:xfrm>
          <a:prstGeom prst="rect">
            <a:avLst/>
          </a:prstGeom>
          <a:noFill/>
          <a:ln w="9525">
            <a:noFill/>
            <a:miter lim="800000"/>
            <a:headEnd/>
            <a:tailEnd/>
          </a:ln>
        </p:spPr>
        <p:txBody>
          <a:bodyPr wrap="square">
            <a:spAutoFit/>
          </a:bodyPr>
          <a:lstStyle/>
          <a:p>
            <a:r>
              <a:rPr lang="en-GB" sz="1600" b="1" dirty="0" smtClean="0">
                <a:solidFill>
                  <a:schemeClr val="bg1"/>
                </a:solidFill>
              </a:rPr>
              <a:t>This activity is planned to take place over the first quarter of each year.</a:t>
            </a:r>
          </a:p>
          <a:p>
            <a:endParaRPr lang="en-GB" sz="1600" b="1" dirty="0" smtClean="0">
              <a:solidFill>
                <a:schemeClr val="bg1"/>
              </a:solidFill>
            </a:endParaRPr>
          </a:p>
          <a:p>
            <a:r>
              <a:rPr lang="en-GB" sz="1600" dirty="0" smtClean="0">
                <a:solidFill>
                  <a:schemeClr val="bg1"/>
                </a:solidFill>
              </a:rPr>
              <a:t>The Talent Development Team is responsible for providing data and training to  business HR who then facilitate the review sessions</a:t>
            </a:r>
            <a:endParaRPr lang="en-GB" sz="1600" dirty="0">
              <a:solidFill>
                <a:schemeClr val="bg1"/>
              </a:solidFill>
            </a:endParaRPr>
          </a:p>
        </p:txBody>
      </p:sp>
      <p:pic>
        <p:nvPicPr>
          <p:cNvPr id="16" name="Picture 40"/>
          <p:cNvPicPr>
            <a:picLocks noChangeAspect="1" noChangeArrowheads="1"/>
          </p:cNvPicPr>
          <p:nvPr/>
        </p:nvPicPr>
        <p:blipFill>
          <a:blip r:embed="rId8" cstate="print"/>
          <a:srcRect/>
          <a:stretch>
            <a:fillRect/>
          </a:stretch>
        </p:blipFill>
        <p:spPr bwMode="auto">
          <a:xfrm>
            <a:off x="975042" y="4295337"/>
            <a:ext cx="2216400" cy="14914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GB" dirty="0" smtClean="0"/>
              <a:t>Benefits of Performance &amp; Potential </a:t>
            </a:r>
            <a:r>
              <a:rPr lang="en-GB" dirty="0" smtClean="0"/>
              <a:t>Review</a:t>
            </a:r>
            <a:endParaRPr lang="en-GB" dirty="0" smtClean="0"/>
          </a:p>
        </p:txBody>
      </p:sp>
      <p:sp>
        <p:nvSpPr>
          <p:cNvPr id="5123" name="Content Placeholder 2"/>
          <p:cNvSpPr>
            <a:spLocks noGrp="1"/>
          </p:cNvSpPr>
          <p:nvPr>
            <p:ph idx="1"/>
          </p:nvPr>
        </p:nvSpPr>
        <p:spPr>
          <a:xfrm>
            <a:off x="421414" y="1060224"/>
            <a:ext cx="8313737" cy="4883150"/>
          </a:xfrm>
          <a:noFill/>
        </p:spPr>
        <p:txBody>
          <a:bodyPr/>
          <a:lstStyle/>
          <a:p>
            <a:pPr>
              <a:buNone/>
            </a:pPr>
            <a:r>
              <a:rPr lang="en-GB" sz="1600" dirty="0" smtClean="0"/>
              <a:t>	An initial means of identifying talent within the organisation bringing together management peer groups to discuss their direct reports. </a:t>
            </a:r>
          </a:p>
          <a:p>
            <a:pPr>
              <a:buNone/>
            </a:pPr>
            <a:r>
              <a:rPr lang="en-GB" sz="1600" dirty="0" smtClean="0"/>
              <a:t>What are the benefits?</a:t>
            </a:r>
          </a:p>
          <a:p>
            <a:pPr lvl="1"/>
            <a:r>
              <a:rPr lang="en-GB" sz="1600" dirty="0" smtClean="0"/>
              <a:t>Allows a broad gathering of views allows for a more rounded perspective to be gained of an individual ahead of their appraisal. </a:t>
            </a:r>
          </a:p>
          <a:p>
            <a:pPr lvl="1"/>
            <a:r>
              <a:rPr lang="en-GB" sz="1600" dirty="0" smtClean="0"/>
              <a:t>Drives consistency and a common understanding of the capability of individuals and their future potential within the organisation.  </a:t>
            </a:r>
          </a:p>
          <a:p>
            <a:pPr lvl="1"/>
            <a:r>
              <a:rPr lang="en-GB" sz="1600" dirty="0" smtClean="0"/>
              <a:t>Prompts early consideration of career development mapping activities, undertaken as part of the Talent Management Process. </a:t>
            </a:r>
          </a:p>
          <a:p>
            <a:pPr lvl="1"/>
            <a:r>
              <a:rPr lang="en-GB" sz="1600" dirty="0" smtClean="0"/>
              <a:t>Feeds succession planning activity</a:t>
            </a:r>
          </a:p>
          <a:p>
            <a:pPr>
              <a:buNone/>
            </a:pPr>
            <a:r>
              <a:rPr lang="en-GB" sz="1600" dirty="0" smtClean="0"/>
              <a:t>	For HR it: </a:t>
            </a:r>
          </a:p>
          <a:p>
            <a:pPr lvl="1"/>
            <a:r>
              <a:rPr lang="en-GB" sz="1600" dirty="0" smtClean="0"/>
              <a:t>Provides the opportunity to challenge and provide feedback on individuals through your experience of them, adding quality to the conversation. </a:t>
            </a:r>
          </a:p>
          <a:p>
            <a:pPr lvl="1"/>
            <a:r>
              <a:rPr lang="en-GB" sz="1600" dirty="0" smtClean="0"/>
              <a:t>Provides you with knowledge of who the talented individuals are within your area and what development and support they require.  </a:t>
            </a:r>
          </a:p>
          <a:p>
            <a:pPr>
              <a:buNone/>
            </a:pPr>
            <a:r>
              <a:rPr lang="en-GB" sz="1600" dirty="0" smtClean="0"/>
              <a:t>	</a:t>
            </a:r>
          </a:p>
          <a:p>
            <a:pPr>
              <a:buFont typeface="Wingdings" pitchFamily="2" charset="2"/>
              <a:buChar char="v"/>
            </a:pPr>
            <a:endParaRPr lang="en-GB" dirty="0" smtClean="0"/>
          </a:p>
          <a:p>
            <a:pPr>
              <a:buFont typeface="Wingdings" pitchFamily="2" charset="2"/>
              <a:buChar char="q"/>
            </a:pPr>
            <a:endParaRPr lang="en-GB"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xEl>
                                              <p:pRg st="2" end="2"/>
                                            </p:txEl>
                                          </p:spTgt>
                                        </p:tgtEl>
                                        <p:attrNameLst>
                                          <p:attrName>style.visibility</p:attrName>
                                        </p:attrNameLst>
                                      </p:cBhvr>
                                      <p:to>
                                        <p:strVal val="visible"/>
                                      </p:to>
                                    </p:set>
                                    <p:animEffect transition="in" filter="fade">
                                      <p:cBhvr>
                                        <p:cTn id="7" dur="2000"/>
                                        <p:tgtEl>
                                          <p:spTgt spid="512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xEl>
                                              <p:pRg st="3" end="3"/>
                                            </p:txEl>
                                          </p:spTgt>
                                        </p:tgtEl>
                                        <p:attrNameLst>
                                          <p:attrName>style.visibility</p:attrName>
                                        </p:attrNameLst>
                                      </p:cBhvr>
                                      <p:to>
                                        <p:strVal val="visible"/>
                                      </p:to>
                                    </p:set>
                                    <p:animEffect transition="in" filter="fade">
                                      <p:cBhvr>
                                        <p:cTn id="10" dur="2000"/>
                                        <p:tgtEl>
                                          <p:spTgt spid="512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123">
                                            <p:txEl>
                                              <p:pRg st="4" end="4"/>
                                            </p:txEl>
                                          </p:spTgt>
                                        </p:tgtEl>
                                        <p:attrNameLst>
                                          <p:attrName>style.visibility</p:attrName>
                                        </p:attrNameLst>
                                      </p:cBhvr>
                                      <p:to>
                                        <p:strVal val="visible"/>
                                      </p:to>
                                    </p:set>
                                    <p:animEffect transition="in" filter="fade">
                                      <p:cBhvr>
                                        <p:cTn id="13" dur="2000"/>
                                        <p:tgtEl>
                                          <p:spTgt spid="512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123">
                                            <p:txEl>
                                              <p:pRg st="5" end="5"/>
                                            </p:txEl>
                                          </p:spTgt>
                                        </p:tgtEl>
                                        <p:attrNameLst>
                                          <p:attrName>style.visibility</p:attrName>
                                        </p:attrNameLst>
                                      </p:cBhvr>
                                      <p:to>
                                        <p:strVal val="visible"/>
                                      </p:to>
                                    </p:set>
                                    <p:animEffect transition="in" filter="fade">
                                      <p:cBhvr>
                                        <p:cTn id="16" dur="2000"/>
                                        <p:tgtEl>
                                          <p:spTgt spid="512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123">
                                            <p:txEl>
                                              <p:pRg st="6" end="6"/>
                                            </p:txEl>
                                          </p:spTgt>
                                        </p:tgtEl>
                                        <p:attrNameLst>
                                          <p:attrName>style.visibility</p:attrName>
                                        </p:attrNameLst>
                                      </p:cBhvr>
                                      <p:to>
                                        <p:strVal val="visible"/>
                                      </p:to>
                                    </p:set>
                                    <p:animEffect transition="in" filter="fade">
                                      <p:cBhvr>
                                        <p:cTn id="19" dur="2000"/>
                                        <p:tgtEl>
                                          <p:spTgt spid="512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5123">
                                            <p:txEl>
                                              <p:pRg st="7" end="7"/>
                                            </p:txEl>
                                          </p:spTgt>
                                        </p:tgtEl>
                                        <p:attrNameLst>
                                          <p:attrName>style.visibility</p:attrName>
                                        </p:attrNameLst>
                                      </p:cBhvr>
                                      <p:to>
                                        <p:strVal val="visible"/>
                                      </p:to>
                                    </p:set>
                                    <p:animEffect transition="in" filter="fade">
                                      <p:cBhvr>
                                        <p:cTn id="22" dur="2000"/>
                                        <p:tgtEl>
                                          <p:spTgt spid="512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5123">
                                            <p:txEl>
                                              <p:pRg st="8" end="8"/>
                                            </p:txEl>
                                          </p:spTgt>
                                        </p:tgtEl>
                                        <p:attrNameLst>
                                          <p:attrName>style.visibility</p:attrName>
                                        </p:attrNameLst>
                                      </p:cBhvr>
                                      <p:to>
                                        <p:strVal val="visible"/>
                                      </p:to>
                                    </p:set>
                                    <p:animEffect transition="in" filter="fade">
                                      <p:cBhvr>
                                        <p:cTn id="25" dur="2000"/>
                                        <p:tgtEl>
                                          <p:spTgt spid="512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2974" y="511265"/>
            <a:ext cx="8313738" cy="4883150"/>
          </a:xfrm>
        </p:spPr>
        <p:txBody>
          <a:bodyPr/>
          <a:lstStyle/>
          <a:p>
            <a:pPr>
              <a:buNone/>
            </a:pPr>
            <a:endParaRPr lang="en-GB" dirty="0" smtClean="0"/>
          </a:p>
          <a:p>
            <a:pPr>
              <a:buNone/>
            </a:pPr>
            <a:r>
              <a:rPr lang="en-GB" dirty="0" smtClean="0"/>
              <a:t>Comparing </a:t>
            </a:r>
            <a:r>
              <a:rPr lang="en-GB" dirty="0" smtClean="0"/>
              <a:t>ratings against a normal distribution </a:t>
            </a:r>
            <a:r>
              <a:rPr lang="en-GB" dirty="0" smtClean="0"/>
              <a:t>curve</a:t>
            </a:r>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smtClean="0"/>
              <a:t>Ensures </a:t>
            </a:r>
            <a:r>
              <a:rPr lang="en-GB" dirty="0" smtClean="0"/>
              <a:t>a fair and consistent approach  to ratings across the organisation</a:t>
            </a:r>
          </a:p>
          <a:p>
            <a:r>
              <a:rPr lang="en-GB" dirty="0" smtClean="0"/>
              <a:t>Discourages managers away from a bias of awarding above-average ratings to solid or marginal performers</a:t>
            </a:r>
          </a:p>
          <a:p>
            <a:r>
              <a:rPr lang="en-GB" dirty="0" smtClean="0"/>
              <a:t>Encourages positive challenge of poor performance.</a:t>
            </a:r>
            <a:endParaRPr lang="en-GB" dirty="0"/>
          </a:p>
        </p:txBody>
      </p:sp>
      <p:sp>
        <p:nvSpPr>
          <p:cNvPr id="4" name="Slide Number Placeholder 3"/>
          <p:cNvSpPr>
            <a:spLocks noGrp="1"/>
          </p:cNvSpPr>
          <p:nvPr>
            <p:ph type="sldNum" sz="quarter" idx="12"/>
          </p:nvPr>
        </p:nvSpPr>
        <p:spPr/>
        <p:txBody>
          <a:bodyPr/>
          <a:lstStyle/>
          <a:p>
            <a:fld id="{AE24B031-5D69-40CF-ABF0-1001B1CEF9C2}" type="slidenum">
              <a:rPr lang="en-GB" smtClean="0"/>
              <a:pPr/>
              <a:t>6</a:t>
            </a:fld>
            <a:endParaRPr lang="en-GB"/>
          </a:p>
        </p:txBody>
      </p:sp>
      <p:sp>
        <p:nvSpPr>
          <p:cNvPr id="5" name="Title 1"/>
          <p:cNvSpPr>
            <a:spLocks noGrp="1"/>
          </p:cNvSpPr>
          <p:nvPr>
            <p:ph type="title"/>
          </p:nvPr>
        </p:nvSpPr>
        <p:spPr/>
        <p:txBody>
          <a:bodyPr/>
          <a:lstStyle/>
          <a:p>
            <a:pPr eaLnBrk="1" hangingPunct="1"/>
            <a:r>
              <a:rPr lang="en-GB" dirty="0" smtClean="0"/>
              <a:t>Benefits of Performance &amp; Potential </a:t>
            </a:r>
            <a:r>
              <a:rPr lang="en-GB" dirty="0" smtClean="0"/>
              <a:t>Review</a:t>
            </a:r>
            <a:endParaRPr lang="en-GB" dirty="0" smtClean="0"/>
          </a:p>
        </p:txBody>
      </p:sp>
      <p:graphicFrame>
        <p:nvGraphicFramePr>
          <p:cNvPr id="6" name="Chart 5"/>
          <p:cNvGraphicFramePr/>
          <p:nvPr/>
        </p:nvGraphicFramePr>
        <p:xfrm>
          <a:off x="1664153" y="1650274"/>
          <a:ext cx="6076950" cy="2590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2000"/>
                                        <p:tgtEl>
                                          <p:spTgt spid="3">
                                            <p:txEl>
                                              <p:pRg st="8" end="8"/>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fade">
                                      <p:cBhvr>
                                        <p:cTn id="10" dur="2000"/>
                                        <p:tgtEl>
                                          <p:spTgt spid="3">
                                            <p:txEl>
                                              <p:pRg st="9" end="9"/>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fade">
                                      <p:cBhvr>
                                        <p:cTn id="13"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8"/>
          <p:cNvSpPr>
            <a:spLocks noGrp="1" noChangeArrowheads="1"/>
          </p:cNvSpPr>
          <p:nvPr>
            <p:ph type="title" idx="4294967295"/>
          </p:nvPr>
        </p:nvSpPr>
        <p:spPr/>
        <p:txBody>
          <a:bodyPr/>
          <a:lstStyle/>
          <a:p>
            <a:pPr eaLnBrk="1" hangingPunct="1"/>
            <a:r>
              <a:rPr lang="en-US" dirty="0" smtClean="0"/>
              <a:t>Performance Categories </a:t>
            </a:r>
          </a:p>
        </p:txBody>
      </p:sp>
      <p:sp>
        <p:nvSpPr>
          <p:cNvPr id="9249" name="Text Box 29"/>
          <p:cNvSpPr txBox="1">
            <a:spLocks noChangeArrowheads="1"/>
          </p:cNvSpPr>
          <p:nvPr/>
        </p:nvSpPr>
        <p:spPr bwMode="auto">
          <a:xfrm>
            <a:off x="288925" y="849313"/>
            <a:ext cx="7640638" cy="336550"/>
          </a:xfrm>
          <a:prstGeom prst="rect">
            <a:avLst/>
          </a:prstGeom>
          <a:noFill/>
          <a:ln w="9525">
            <a:noFill/>
            <a:miter lim="800000"/>
            <a:headEnd/>
            <a:tailEnd/>
          </a:ln>
        </p:spPr>
        <p:txBody>
          <a:bodyPr wrap="none">
            <a:spAutoFit/>
          </a:bodyPr>
          <a:lstStyle/>
          <a:p>
            <a:pPr algn="l"/>
            <a:r>
              <a:rPr lang="en-GB" sz="1600" b="1"/>
              <a:t>Definition : Rating based on actual performance over the previous 12 months</a:t>
            </a:r>
          </a:p>
        </p:txBody>
      </p:sp>
      <p:graphicFrame>
        <p:nvGraphicFramePr>
          <p:cNvPr id="6" name="Content Placeholder 32"/>
          <p:cNvGraphicFramePr>
            <a:graphicFrameLocks/>
          </p:cNvGraphicFramePr>
          <p:nvPr/>
        </p:nvGraphicFramePr>
        <p:xfrm>
          <a:off x="259307" y="1255593"/>
          <a:ext cx="8707273" cy="5008729"/>
        </p:xfrm>
        <a:graphic>
          <a:graphicData uri="http://schemas.openxmlformats.org/drawingml/2006/table">
            <a:tbl>
              <a:tblPr firstRow="1" bandRow="1">
                <a:tableStyleId>{5C22544A-7EE6-4342-B048-85BDC9FD1C3A}</a:tableStyleId>
              </a:tblPr>
              <a:tblGrid>
                <a:gridCol w="1434686"/>
                <a:gridCol w="1354982"/>
                <a:gridCol w="5917605"/>
              </a:tblGrid>
              <a:tr h="621521">
                <a:tc>
                  <a:txBody>
                    <a:bodyPr/>
                    <a:lstStyle/>
                    <a:p>
                      <a:r>
                        <a:rPr lang="en-GB" sz="1400" dirty="0" smtClean="0"/>
                        <a:t>Performance Rating</a:t>
                      </a:r>
                      <a:endParaRPr lang="en-GB" sz="1400" dirty="0"/>
                    </a:p>
                  </a:txBody>
                  <a:tcPr/>
                </a:tc>
                <a:tc>
                  <a:txBody>
                    <a:bodyPr/>
                    <a:lstStyle/>
                    <a:p>
                      <a:r>
                        <a:rPr lang="en-GB" sz="1400" dirty="0" smtClean="0"/>
                        <a:t>Normal Distribution</a:t>
                      </a:r>
                      <a:endParaRPr lang="en-GB" sz="1400" dirty="0"/>
                    </a:p>
                  </a:txBody>
                  <a:tcPr/>
                </a:tc>
                <a:tc>
                  <a:txBody>
                    <a:bodyPr/>
                    <a:lstStyle/>
                    <a:p>
                      <a:r>
                        <a:rPr lang="en-GB" sz="1400" dirty="0" smtClean="0"/>
                        <a:t>Guidance Description</a:t>
                      </a:r>
                      <a:endParaRPr lang="en-GB" sz="1400" dirty="0"/>
                    </a:p>
                  </a:txBody>
                  <a:tcPr/>
                </a:tc>
              </a:tr>
              <a:tr h="1425842">
                <a:tc>
                  <a:txBody>
                    <a:bodyPr/>
                    <a:lstStyle/>
                    <a:p>
                      <a:r>
                        <a:rPr lang="en-GB" sz="1200" b="1" dirty="0" smtClean="0"/>
                        <a:t>Outstanding</a:t>
                      </a:r>
                      <a:endParaRPr lang="en-GB" sz="1200" b="1" dirty="0"/>
                    </a:p>
                  </a:txBody>
                  <a:tcPr/>
                </a:tc>
                <a:tc>
                  <a:txBody>
                    <a:bodyPr/>
                    <a:lstStyle/>
                    <a:p>
                      <a:r>
                        <a:rPr lang="en-GB" sz="1200" b="1" dirty="0" smtClean="0"/>
                        <a:t>0% - 5%</a:t>
                      </a:r>
                      <a:endParaRPr lang="en-GB" sz="1200" b="1" dirty="0"/>
                    </a:p>
                  </a:txBody>
                  <a:tcPr/>
                </a:tc>
                <a:tc>
                  <a:txBody>
                    <a:bodyPr/>
                    <a:lstStyle/>
                    <a:p>
                      <a:r>
                        <a:rPr lang="en-GB" sz="1200" dirty="0" smtClean="0"/>
                        <a:t>A </a:t>
                      </a:r>
                      <a:r>
                        <a:rPr lang="en-GB" sz="1200" b="1" dirty="0" smtClean="0"/>
                        <a:t>role</a:t>
                      </a:r>
                      <a:r>
                        <a:rPr lang="en-GB" sz="1200" b="1" baseline="0" dirty="0" smtClean="0"/>
                        <a:t> model </a:t>
                      </a:r>
                      <a:r>
                        <a:rPr lang="en-GB" sz="1200" baseline="0" dirty="0" smtClean="0"/>
                        <a:t>for the organisation</a:t>
                      </a:r>
                    </a:p>
                    <a:p>
                      <a:r>
                        <a:rPr lang="en-GB" sz="1200" baseline="0" dirty="0" smtClean="0"/>
                        <a:t>Is regarded as an </a:t>
                      </a:r>
                      <a:r>
                        <a:rPr lang="en-GB" sz="1200" b="1" baseline="0" dirty="0" smtClean="0"/>
                        <a:t>outstanding performer </a:t>
                      </a:r>
                      <a:r>
                        <a:rPr lang="en-GB" sz="1200" baseline="0" dirty="0" smtClean="0"/>
                        <a:t>by his/ her team, peers and managers. </a:t>
                      </a:r>
                    </a:p>
                    <a:p>
                      <a:r>
                        <a:rPr lang="en-GB" sz="1200" b="1" baseline="0" dirty="0" smtClean="0"/>
                        <a:t>Consistently delivers above expectation</a:t>
                      </a:r>
                      <a:r>
                        <a:rPr lang="en-GB" sz="1200" baseline="0" dirty="0" smtClean="0"/>
                        <a:t>, </a:t>
                      </a:r>
                      <a:r>
                        <a:rPr lang="en-GB" sz="1200" b="1" baseline="0" dirty="0" smtClean="0"/>
                        <a:t>stretches the boundaries of the job, exceeds the expected levels of competency</a:t>
                      </a:r>
                      <a:r>
                        <a:rPr lang="en-GB" sz="1200" baseline="0" dirty="0" smtClean="0"/>
                        <a:t> and has </a:t>
                      </a:r>
                      <a:r>
                        <a:rPr lang="en-GB" sz="1200" b="1" baseline="0" dirty="0" smtClean="0"/>
                        <a:t>role modelled the expected behaviours.</a:t>
                      </a:r>
                    </a:p>
                    <a:p>
                      <a:r>
                        <a:rPr lang="en-GB" sz="1200" baseline="0" dirty="0" smtClean="0"/>
                        <a:t>Is </a:t>
                      </a:r>
                      <a:r>
                        <a:rPr lang="en-GB" sz="1200" b="1" baseline="0" dirty="0" smtClean="0"/>
                        <a:t>proactively developing themselves and those around them</a:t>
                      </a:r>
                    </a:p>
                  </a:txBody>
                  <a:tcPr/>
                </a:tc>
              </a:tr>
              <a:tr h="987122">
                <a:tc>
                  <a:txBody>
                    <a:bodyPr/>
                    <a:lstStyle/>
                    <a:p>
                      <a:r>
                        <a:rPr lang="en-GB" sz="1200" b="1" dirty="0" smtClean="0"/>
                        <a:t>Excellent</a:t>
                      </a:r>
                      <a:endParaRPr lang="en-GB" sz="1200" b="1" dirty="0"/>
                    </a:p>
                  </a:txBody>
                  <a:tcPr/>
                </a:tc>
                <a:tc>
                  <a:txBody>
                    <a:bodyPr/>
                    <a:lstStyle/>
                    <a:p>
                      <a:r>
                        <a:rPr lang="en-GB" sz="1200" b="1" dirty="0" smtClean="0"/>
                        <a:t>10% - 20%</a:t>
                      </a:r>
                      <a:endParaRPr lang="en-GB" sz="1200" b="1" dirty="0"/>
                    </a:p>
                  </a:txBody>
                  <a:tcPr/>
                </a:tc>
                <a:tc>
                  <a:txBody>
                    <a:bodyPr/>
                    <a:lstStyle/>
                    <a:p>
                      <a:r>
                        <a:rPr lang="en-GB" sz="1200" b="1" dirty="0" smtClean="0"/>
                        <a:t>Consistently deliver above expectations,</a:t>
                      </a:r>
                      <a:r>
                        <a:rPr lang="en-GB" sz="1200" b="1" baseline="0" dirty="0" smtClean="0"/>
                        <a:t> stretches the boundaries of the job, exceeds the expected levels of competency </a:t>
                      </a:r>
                      <a:r>
                        <a:rPr lang="en-GB" sz="1200" baseline="0" dirty="0" smtClean="0"/>
                        <a:t>and </a:t>
                      </a:r>
                      <a:r>
                        <a:rPr lang="en-GB" sz="1200" b="1" baseline="0" dirty="0" smtClean="0"/>
                        <a:t>demonstrates the behaviours expected. </a:t>
                      </a:r>
                    </a:p>
                    <a:p>
                      <a:r>
                        <a:rPr lang="en-GB" sz="1200" baseline="0" dirty="0" smtClean="0"/>
                        <a:t>Is </a:t>
                      </a:r>
                      <a:r>
                        <a:rPr lang="en-GB" sz="1200" b="1" baseline="0" dirty="0" smtClean="0"/>
                        <a:t>proactively developing themselves and those around them</a:t>
                      </a:r>
                      <a:r>
                        <a:rPr lang="en-GB" sz="1200" baseline="0" dirty="0" smtClean="0"/>
                        <a:t>.</a:t>
                      </a:r>
                      <a:endParaRPr lang="en-GB" sz="1200" dirty="0"/>
                    </a:p>
                  </a:txBody>
                  <a:tcPr/>
                </a:tc>
              </a:tr>
              <a:tr h="767762">
                <a:tc>
                  <a:txBody>
                    <a:bodyPr/>
                    <a:lstStyle/>
                    <a:p>
                      <a:r>
                        <a:rPr lang="en-GB" sz="1200" b="1" dirty="0" smtClean="0"/>
                        <a:t>Effective</a:t>
                      </a:r>
                      <a:endParaRPr lang="en-GB" sz="1200" b="1" dirty="0"/>
                    </a:p>
                  </a:txBody>
                  <a:tcPr/>
                </a:tc>
                <a:tc>
                  <a:txBody>
                    <a:bodyPr/>
                    <a:lstStyle/>
                    <a:p>
                      <a:r>
                        <a:rPr lang="en-GB" sz="1200" b="1" dirty="0" smtClean="0"/>
                        <a:t>60% - 70%</a:t>
                      </a:r>
                      <a:endParaRPr lang="en-GB" sz="1200" b="1" dirty="0"/>
                    </a:p>
                  </a:txBody>
                  <a:tcPr/>
                </a:tc>
                <a:tc>
                  <a:txBody>
                    <a:bodyPr/>
                    <a:lstStyle/>
                    <a:p>
                      <a:r>
                        <a:rPr lang="en-GB" sz="1200" b="1" dirty="0" smtClean="0"/>
                        <a:t>Consistently delivers against expectations,</a:t>
                      </a:r>
                      <a:r>
                        <a:rPr lang="en-GB" sz="1200" b="1" baseline="0" dirty="0" smtClean="0"/>
                        <a:t> fulfils the level of competency required</a:t>
                      </a:r>
                      <a:r>
                        <a:rPr lang="en-GB" sz="1200" baseline="0" dirty="0" smtClean="0"/>
                        <a:t> and </a:t>
                      </a:r>
                      <a:r>
                        <a:rPr lang="en-GB" sz="1200" b="1" baseline="0" dirty="0" smtClean="0"/>
                        <a:t>demonstrates the behaviours expected</a:t>
                      </a:r>
                      <a:r>
                        <a:rPr lang="en-GB" sz="1200" baseline="0" dirty="0" smtClean="0"/>
                        <a:t>.</a:t>
                      </a:r>
                    </a:p>
                    <a:p>
                      <a:r>
                        <a:rPr lang="en-GB" sz="1200" baseline="0" dirty="0" smtClean="0"/>
                        <a:t>Has </a:t>
                      </a:r>
                      <a:r>
                        <a:rPr lang="en-GB" sz="1200" b="1" baseline="0" dirty="0" smtClean="0"/>
                        <a:t>demonstrated both the development of self and those around them</a:t>
                      </a:r>
                      <a:endParaRPr lang="en-GB" sz="1200" b="1" dirty="0"/>
                    </a:p>
                  </a:txBody>
                  <a:tcPr/>
                </a:tc>
              </a:tr>
              <a:tr h="1206482">
                <a:tc>
                  <a:txBody>
                    <a:bodyPr/>
                    <a:lstStyle/>
                    <a:p>
                      <a:r>
                        <a:rPr lang="en-GB" sz="1200" b="1" dirty="0" smtClean="0"/>
                        <a:t>Needs Improvement</a:t>
                      </a:r>
                      <a:endParaRPr lang="en-GB" sz="1200" b="1" dirty="0"/>
                    </a:p>
                  </a:txBody>
                  <a:tcPr/>
                </a:tc>
                <a:tc>
                  <a:txBody>
                    <a:bodyPr/>
                    <a:lstStyle/>
                    <a:p>
                      <a:r>
                        <a:rPr lang="en-GB" sz="1200" b="1" dirty="0" smtClean="0"/>
                        <a:t>0% - 10%</a:t>
                      </a:r>
                      <a:endParaRPr lang="en-GB" sz="1200" b="1" dirty="0"/>
                    </a:p>
                  </a:txBody>
                  <a:tcPr/>
                </a:tc>
                <a:tc>
                  <a:txBody>
                    <a:bodyPr/>
                    <a:lstStyle/>
                    <a:p>
                      <a:r>
                        <a:rPr lang="en-GB" sz="1200" b="1" dirty="0" smtClean="0"/>
                        <a:t>Deliver some of the results</a:t>
                      </a:r>
                      <a:r>
                        <a:rPr lang="en-GB" sz="1200" b="1" baseline="0" dirty="0" smtClean="0"/>
                        <a:t> required but not all </a:t>
                      </a:r>
                      <a:r>
                        <a:rPr lang="en-GB" sz="1200" baseline="0" dirty="0" smtClean="0"/>
                        <a:t>(this could be due to new role/ recently promoted/ capability in current role).</a:t>
                      </a:r>
                    </a:p>
                    <a:p>
                      <a:r>
                        <a:rPr lang="en-GB" sz="1200" b="1" baseline="0" dirty="0" smtClean="0"/>
                        <a:t>Fulfils some of the competencies required </a:t>
                      </a:r>
                      <a:r>
                        <a:rPr lang="en-GB" sz="1200" baseline="0" dirty="0" smtClean="0"/>
                        <a:t>of the role </a:t>
                      </a:r>
                      <a:r>
                        <a:rPr lang="en-GB" sz="1200" b="1" baseline="0" dirty="0" smtClean="0"/>
                        <a:t>but there are areas for development </a:t>
                      </a:r>
                      <a:r>
                        <a:rPr lang="en-GB" sz="1200" baseline="0" dirty="0" smtClean="0"/>
                        <a:t>in terms of knowledge, skill or behaviour.</a:t>
                      </a:r>
                    </a:p>
                    <a:p>
                      <a:r>
                        <a:rPr lang="en-GB" sz="1200" baseline="0" dirty="0" smtClean="0"/>
                        <a:t>Has the </a:t>
                      </a:r>
                      <a:r>
                        <a:rPr lang="en-GB" sz="1200" b="1" baseline="0" dirty="0" smtClean="0"/>
                        <a:t>potential to do more to develop both self and those around them</a:t>
                      </a:r>
                      <a:endParaRPr lang="en-GB" sz="1200" b="1"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8"/>
          <p:cNvSpPr>
            <a:spLocks noGrp="1" noChangeArrowheads="1"/>
          </p:cNvSpPr>
          <p:nvPr>
            <p:ph type="title"/>
          </p:nvPr>
        </p:nvSpPr>
        <p:spPr/>
        <p:txBody>
          <a:bodyPr/>
          <a:lstStyle/>
          <a:p>
            <a:pPr eaLnBrk="1" hangingPunct="1"/>
            <a:r>
              <a:rPr lang="en-US" smtClean="0"/>
              <a:t>Potential Categories</a:t>
            </a:r>
          </a:p>
        </p:txBody>
      </p:sp>
      <p:graphicFrame>
        <p:nvGraphicFramePr>
          <p:cNvPr id="33" name="Content Placeholder 32"/>
          <p:cNvGraphicFramePr>
            <a:graphicFrameLocks noGrp="1"/>
          </p:cNvGraphicFramePr>
          <p:nvPr>
            <p:ph idx="1"/>
          </p:nvPr>
        </p:nvGraphicFramePr>
        <p:xfrm>
          <a:off x="357188" y="1347017"/>
          <a:ext cx="8358187" cy="2073406"/>
        </p:xfrm>
        <a:graphic>
          <a:graphicData uri="http://schemas.openxmlformats.org/drawingml/2006/table">
            <a:tbl>
              <a:tblPr/>
              <a:tblGrid>
                <a:gridCol w="1477962"/>
                <a:gridCol w="2236788"/>
                <a:gridCol w="2357437"/>
                <a:gridCol w="2286000"/>
              </a:tblGrid>
              <a:tr h="518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rgbClr val="FFFFFF"/>
                          </a:solidFill>
                          <a:effectLst/>
                          <a:latin typeface="Arial" charset="0"/>
                          <a:cs typeface="Arial" charset="0"/>
                        </a:rPr>
                        <a:t>Potential  Rating</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rgbClr val="FFFFFF"/>
                          </a:solidFill>
                          <a:effectLst/>
                          <a:latin typeface="Arial" charset="0"/>
                          <a:cs typeface="Arial" charset="0"/>
                        </a:rPr>
                        <a:t>At Level</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rgbClr val="FFFFFF"/>
                          </a:solidFill>
                          <a:effectLst/>
                          <a:latin typeface="Arial" charset="0"/>
                          <a:cs typeface="Arial" charset="0"/>
                        </a:rPr>
                        <a:t>Growth</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rgbClr val="FFFFFF"/>
                          </a:solidFill>
                          <a:effectLst/>
                          <a:latin typeface="Arial" charset="0"/>
                          <a:cs typeface="Arial" charset="0"/>
                        </a:rPr>
                        <a:t>High Potential</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55527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smtClean="0">
                          <a:ln>
                            <a:noFill/>
                          </a:ln>
                          <a:solidFill>
                            <a:srgbClr val="000000"/>
                          </a:solidFill>
                          <a:effectLst/>
                          <a:latin typeface="Arial" charset="0"/>
                          <a:cs typeface="Arial" charset="0"/>
                        </a:rPr>
                        <a:t>Guidance Description</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D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rgbClr val="000000"/>
                          </a:solidFill>
                          <a:effectLst/>
                          <a:latin typeface="Arial" charset="0"/>
                          <a:cs typeface="Arial" charset="0"/>
                        </a:rPr>
                        <a:t>An individual has a significant contribution to make and are </a:t>
                      </a:r>
                      <a:r>
                        <a:rPr kumimoji="0" lang="en-GB" sz="1200" b="1" i="0" u="none" strike="noStrike" cap="none" normalizeH="0" baseline="0" smtClean="0">
                          <a:ln>
                            <a:noFill/>
                          </a:ln>
                          <a:solidFill>
                            <a:srgbClr val="000000"/>
                          </a:solidFill>
                          <a:effectLst/>
                          <a:latin typeface="Arial" charset="0"/>
                          <a:cs typeface="Arial" charset="0"/>
                        </a:rPr>
                        <a:t>expected to operate at their current or similar level for a period of time</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D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smtClean="0">
                          <a:ln>
                            <a:noFill/>
                          </a:ln>
                          <a:solidFill>
                            <a:srgbClr val="000000"/>
                          </a:solidFill>
                          <a:effectLst/>
                          <a:latin typeface="Arial" charset="0"/>
                          <a:cs typeface="Arial" charset="0"/>
                        </a:rPr>
                        <a:t>An individual has the potential to develop into a </a:t>
                      </a:r>
                      <a:r>
                        <a:rPr kumimoji="0" lang="en-GB" sz="1200" b="1" i="0" u="none" strike="noStrike" cap="none" normalizeH="0" baseline="0" smtClean="0">
                          <a:ln>
                            <a:noFill/>
                          </a:ln>
                          <a:solidFill>
                            <a:srgbClr val="000000"/>
                          </a:solidFill>
                          <a:effectLst/>
                          <a:latin typeface="Arial" charset="0"/>
                          <a:cs typeface="Arial" charset="0"/>
                        </a:rPr>
                        <a:t>significantly larger role within their current job level, or into a role at the level above</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DC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rgbClr val="000000"/>
                          </a:solidFill>
                          <a:effectLst/>
                          <a:latin typeface="Arial" charset="0"/>
                          <a:cs typeface="Arial" charset="0"/>
                        </a:rPr>
                        <a:t>An individual currently has the potential to take on a </a:t>
                      </a:r>
                      <a:r>
                        <a:rPr kumimoji="0" lang="en-GB" sz="1200" b="1" i="0" u="none" strike="noStrike" cap="none" normalizeH="0" baseline="0" dirty="0" smtClean="0">
                          <a:ln>
                            <a:noFill/>
                          </a:ln>
                          <a:solidFill>
                            <a:srgbClr val="000000"/>
                          </a:solidFill>
                          <a:effectLst/>
                          <a:latin typeface="Arial" charset="0"/>
                          <a:cs typeface="Arial" charset="0"/>
                        </a:rPr>
                        <a:t>significantly bigger or wider role within the organisation, with at least two upward job level moves</a:t>
                      </a:r>
                      <a:r>
                        <a:rPr kumimoji="0" lang="en-GB" sz="1200" b="0" i="0" u="none" strike="noStrike" cap="none" normalizeH="0" baseline="0" dirty="0" smtClean="0">
                          <a:ln>
                            <a:noFill/>
                          </a:ln>
                          <a:solidFill>
                            <a:srgbClr val="000000"/>
                          </a:solidFill>
                          <a:effectLst/>
                          <a:latin typeface="Arial" charset="0"/>
                          <a:cs typeface="Arial" charset="0"/>
                        </a:rPr>
                        <a:t>, and are </a:t>
                      </a:r>
                      <a:r>
                        <a:rPr kumimoji="0" lang="en-GB" sz="1200" b="1" i="0" u="none" strike="noStrike" cap="none" normalizeH="0" baseline="0" dirty="0" smtClean="0">
                          <a:ln>
                            <a:noFill/>
                          </a:ln>
                          <a:solidFill>
                            <a:srgbClr val="000000"/>
                          </a:solidFill>
                          <a:effectLst/>
                          <a:latin typeface="Arial" charset="0"/>
                          <a:cs typeface="Arial" charset="0"/>
                        </a:rPr>
                        <a:t>ready </a:t>
                      </a:r>
                      <a:r>
                        <a:rPr kumimoji="0" lang="en-GB" sz="1200" b="0" i="0" u="none" strike="noStrike" cap="none" normalizeH="0" baseline="0" dirty="0" smtClean="0">
                          <a:ln>
                            <a:noFill/>
                          </a:ln>
                          <a:solidFill>
                            <a:srgbClr val="000000"/>
                          </a:solidFill>
                          <a:effectLst/>
                          <a:latin typeface="Arial" charset="0"/>
                          <a:cs typeface="Arial" charset="0"/>
                        </a:rPr>
                        <a:t>for their initial move </a:t>
                      </a:r>
                      <a:r>
                        <a:rPr kumimoji="0" lang="en-GB" sz="1200" b="1" i="0" u="none" strike="noStrike" cap="none" normalizeH="0" baseline="0" dirty="0" smtClean="0">
                          <a:ln>
                            <a:noFill/>
                          </a:ln>
                          <a:solidFill>
                            <a:srgbClr val="000000"/>
                          </a:solidFill>
                          <a:effectLst/>
                          <a:latin typeface="Arial" charset="0"/>
                          <a:cs typeface="Arial" charset="0"/>
                        </a:rPr>
                        <a:t>now or within three years</a:t>
                      </a:r>
                    </a:p>
                  </a:txBody>
                  <a:tcPr marT="45706" marB="4570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DCF"/>
                    </a:solidFill>
                  </a:tcPr>
                </a:tc>
              </a:tr>
            </a:tbl>
          </a:graphicData>
        </a:graphic>
      </p:graphicFrame>
      <p:sp>
        <p:nvSpPr>
          <p:cNvPr id="10260" name="Text Box 29"/>
          <p:cNvSpPr txBox="1">
            <a:spLocks noChangeArrowheads="1"/>
          </p:cNvSpPr>
          <p:nvPr/>
        </p:nvSpPr>
        <p:spPr bwMode="auto">
          <a:xfrm>
            <a:off x="288925" y="666433"/>
            <a:ext cx="8569325" cy="581025"/>
          </a:xfrm>
          <a:prstGeom prst="rect">
            <a:avLst/>
          </a:prstGeom>
          <a:noFill/>
          <a:ln w="9525">
            <a:noFill/>
            <a:miter lim="800000"/>
            <a:headEnd/>
            <a:tailEnd/>
          </a:ln>
        </p:spPr>
        <p:txBody>
          <a:bodyPr>
            <a:spAutoFit/>
          </a:bodyPr>
          <a:lstStyle/>
          <a:p>
            <a:pPr algn="l"/>
            <a:r>
              <a:rPr lang="en-GB" sz="1600" b="1" dirty="0"/>
              <a:t>Definition: Consideration of individual’s </a:t>
            </a:r>
            <a:r>
              <a:rPr lang="en-US" sz="1600" b="1" dirty="0"/>
              <a:t>ability, commitment and aspiration to progress through the </a:t>
            </a:r>
            <a:r>
              <a:rPr lang="en-US" sz="1600" b="1" dirty="0" err="1"/>
              <a:t>organisation</a:t>
            </a:r>
            <a:r>
              <a:rPr lang="en-US" sz="1600" b="1" i="1" dirty="0"/>
              <a:t>.</a:t>
            </a:r>
            <a:endParaRPr lang="en-GB" sz="1600" b="1" dirty="0"/>
          </a:p>
        </p:txBody>
      </p:sp>
      <p:sp>
        <p:nvSpPr>
          <p:cNvPr id="5" name="TextBox 4"/>
          <p:cNvSpPr txBox="1"/>
          <p:nvPr/>
        </p:nvSpPr>
        <p:spPr>
          <a:xfrm>
            <a:off x="313508" y="3722914"/>
            <a:ext cx="2808515" cy="646331"/>
          </a:xfrm>
          <a:prstGeom prst="rect">
            <a:avLst/>
          </a:prstGeom>
          <a:noFill/>
        </p:spPr>
        <p:txBody>
          <a:bodyPr wrap="square" rtlCol="0">
            <a:spAutoFit/>
          </a:bodyPr>
          <a:lstStyle/>
          <a:p>
            <a:pPr>
              <a:buFont typeface="Arial" pitchFamily="34" charset="0"/>
              <a:buChar char="•"/>
            </a:pPr>
            <a:r>
              <a:rPr lang="en-GB" dirty="0" smtClean="0"/>
              <a:t>How might we measure potential?</a:t>
            </a:r>
            <a:endParaRPr lang="en-GB" dirty="0"/>
          </a:p>
        </p:txBody>
      </p:sp>
      <p:pic>
        <p:nvPicPr>
          <p:cNvPr id="6"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848961" y="3526969"/>
            <a:ext cx="5268913" cy="3556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idx="4294967295"/>
          </p:nvPr>
        </p:nvSpPr>
        <p:spPr>
          <a:xfrm>
            <a:off x="401638" y="298450"/>
            <a:ext cx="8059974" cy="350838"/>
          </a:xfrm>
        </p:spPr>
        <p:txBody>
          <a:bodyPr/>
          <a:lstStyle/>
          <a:p>
            <a:r>
              <a:rPr lang="en-GB" dirty="0" smtClean="0"/>
              <a:t>Performance &amp; Potential </a:t>
            </a:r>
            <a:r>
              <a:rPr lang="en-GB" sz="2400" dirty="0" smtClean="0"/>
              <a:t>Grid</a:t>
            </a:r>
            <a:endParaRPr lang="en-GB" dirty="0" smtClean="0"/>
          </a:p>
        </p:txBody>
      </p:sp>
      <p:grpSp>
        <p:nvGrpSpPr>
          <p:cNvPr id="2" name="Group 62"/>
          <p:cNvGrpSpPr>
            <a:grpSpLocks/>
          </p:cNvGrpSpPr>
          <p:nvPr/>
        </p:nvGrpSpPr>
        <p:grpSpPr bwMode="auto">
          <a:xfrm>
            <a:off x="500063" y="1071562"/>
            <a:ext cx="7643812" cy="5452068"/>
            <a:chOff x="1214414" y="928669"/>
            <a:chExt cx="5143536" cy="5906448"/>
          </a:xfrm>
        </p:grpSpPr>
        <p:sp>
          <p:nvSpPr>
            <p:cNvPr id="27" name="Right Arrow 26"/>
            <p:cNvSpPr/>
            <p:nvPr/>
          </p:nvSpPr>
          <p:spPr bwMode="auto">
            <a:xfrm>
              <a:off x="2285984" y="5929330"/>
              <a:ext cx="4071966" cy="905787"/>
            </a:xfrm>
            <a:prstGeom prst="rightArrow">
              <a:avLst>
                <a:gd name="adj1" fmla="val 42358"/>
                <a:gd name="adj2" fmla="val 50000"/>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en-GB" sz="1000" dirty="0">
                  <a:solidFill>
                    <a:schemeClr val="bg1"/>
                  </a:solidFill>
                </a:rPr>
                <a:t>Potential</a:t>
              </a:r>
            </a:p>
          </p:txBody>
        </p:sp>
        <p:sp>
          <p:nvSpPr>
            <p:cNvPr id="28" name="Rectangle 27"/>
            <p:cNvSpPr/>
            <p:nvPr/>
          </p:nvSpPr>
          <p:spPr bwMode="auto">
            <a:xfrm>
              <a:off x="2214279" y="928670"/>
              <a:ext cx="1356654" cy="1141950"/>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29" name="Rectangle 28"/>
            <p:cNvSpPr/>
            <p:nvPr/>
          </p:nvSpPr>
          <p:spPr bwMode="auto">
            <a:xfrm>
              <a:off x="2214279" y="2070620"/>
              <a:ext cx="1356654" cy="1143669"/>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0" name="Rectangle 29"/>
            <p:cNvSpPr/>
            <p:nvPr/>
          </p:nvSpPr>
          <p:spPr bwMode="auto">
            <a:xfrm>
              <a:off x="3570933" y="928670"/>
              <a:ext cx="1358791" cy="1141950"/>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1" name="Rectangle 30"/>
            <p:cNvSpPr/>
            <p:nvPr/>
          </p:nvSpPr>
          <p:spPr bwMode="auto">
            <a:xfrm>
              <a:off x="4929724" y="928670"/>
              <a:ext cx="1357722" cy="1141950"/>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2" name="Rectangle 31"/>
            <p:cNvSpPr/>
            <p:nvPr/>
          </p:nvSpPr>
          <p:spPr bwMode="auto">
            <a:xfrm>
              <a:off x="3570933" y="2070620"/>
              <a:ext cx="1358791" cy="1143669"/>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3" name="Rectangle 32"/>
            <p:cNvSpPr/>
            <p:nvPr/>
          </p:nvSpPr>
          <p:spPr bwMode="auto">
            <a:xfrm>
              <a:off x="4929724" y="2070620"/>
              <a:ext cx="1357722" cy="1143669"/>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4" name="Rectangle 33"/>
            <p:cNvSpPr/>
            <p:nvPr/>
          </p:nvSpPr>
          <p:spPr bwMode="auto">
            <a:xfrm>
              <a:off x="3570933" y="3214288"/>
              <a:ext cx="1358791" cy="1141950"/>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5" name="Rectangle 34"/>
            <p:cNvSpPr/>
            <p:nvPr/>
          </p:nvSpPr>
          <p:spPr bwMode="auto">
            <a:xfrm>
              <a:off x="4929724" y="3214288"/>
              <a:ext cx="1357722" cy="1141950"/>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6" name="Rectangle 35"/>
            <p:cNvSpPr/>
            <p:nvPr/>
          </p:nvSpPr>
          <p:spPr bwMode="auto">
            <a:xfrm>
              <a:off x="4929724" y="4356238"/>
              <a:ext cx="1357722" cy="1145389"/>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7" name="Rectangle 36"/>
            <p:cNvSpPr/>
            <p:nvPr/>
          </p:nvSpPr>
          <p:spPr bwMode="auto">
            <a:xfrm>
              <a:off x="3570933" y="4356238"/>
              <a:ext cx="1358791" cy="1145389"/>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8" name="Rectangle 37"/>
            <p:cNvSpPr/>
            <p:nvPr/>
          </p:nvSpPr>
          <p:spPr bwMode="auto">
            <a:xfrm>
              <a:off x="2214279" y="3214288"/>
              <a:ext cx="1356654" cy="1141950"/>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39" name="Rectangle 38"/>
            <p:cNvSpPr/>
            <p:nvPr/>
          </p:nvSpPr>
          <p:spPr bwMode="auto">
            <a:xfrm>
              <a:off x="2214279" y="4356238"/>
              <a:ext cx="1356654" cy="1145389"/>
            </a:xfrm>
            <a:prstGeom prst="rect">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a:defRPr/>
              </a:pPr>
              <a:endParaRPr lang="en-GB" sz="1200">
                <a:solidFill>
                  <a:schemeClr val="tx1"/>
                </a:solidFill>
              </a:endParaRPr>
            </a:p>
          </p:txBody>
        </p:sp>
        <p:sp>
          <p:nvSpPr>
            <p:cNvPr id="40" name="Rectangle 39"/>
            <p:cNvSpPr/>
            <p:nvPr/>
          </p:nvSpPr>
          <p:spPr bwMode="auto">
            <a:xfrm>
              <a:off x="2214279" y="5501627"/>
              <a:ext cx="1356654" cy="356000"/>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a:solidFill>
                    <a:schemeClr val="bg1"/>
                  </a:solidFill>
                </a:rPr>
                <a:t>At Level</a:t>
              </a:r>
            </a:p>
          </p:txBody>
        </p:sp>
        <p:sp>
          <p:nvSpPr>
            <p:cNvPr id="41" name="Rectangle 40"/>
            <p:cNvSpPr/>
            <p:nvPr/>
          </p:nvSpPr>
          <p:spPr bwMode="auto">
            <a:xfrm>
              <a:off x="3570933" y="5501627"/>
              <a:ext cx="1358791" cy="356000"/>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a:solidFill>
                    <a:schemeClr val="bg1"/>
                  </a:solidFill>
                </a:rPr>
                <a:t>Growth</a:t>
              </a:r>
            </a:p>
          </p:txBody>
        </p:sp>
        <p:sp>
          <p:nvSpPr>
            <p:cNvPr id="42" name="Rectangle 41"/>
            <p:cNvSpPr/>
            <p:nvPr/>
          </p:nvSpPr>
          <p:spPr bwMode="auto">
            <a:xfrm>
              <a:off x="4929724" y="5501627"/>
              <a:ext cx="1357722" cy="356000"/>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a:solidFill>
                    <a:schemeClr val="bg1"/>
                  </a:solidFill>
                </a:rPr>
                <a:t>High Potential</a:t>
              </a:r>
            </a:p>
          </p:txBody>
        </p:sp>
        <p:sp>
          <p:nvSpPr>
            <p:cNvPr id="43" name="Rectangle 42"/>
            <p:cNvSpPr/>
            <p:nvPr/>
          </p:nvSpPr>
          <p:spPr bwMode="auto">
            <a:xfrm rot="16200000">
              <a:off x="1462655" y="4750004"/>
              <a:ext cx="1145389" cy="357858"/>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smtClean="0">
                  <a:solidFill>
                    <a:schemeClr val="bg1"/>
                  </a:solidFill>
                </a:rPr>
                <a:t>Needs </a:t>
              </a:r>
            </a:p>
            <a:p>
              <a:pPr algn="ctr">
                <a:defRPr/>
              </a:pPr>
              <a:r>
                <a:rPr lang="en-GB" sz="1000" dirty="0" smtClean="0">
                  <a:solidFill>
                    <a:schemeClr val="bg1"/>
                  </a:solidFill>
                </a:rPr>
                <a:t>Improvement</a:t>
              </a:r>
              <a:endParaRPr lang="en-GB" sz="1000" dirty="0">
                <a:solidFill>
                  <a:schemeClr val="bg1"/>
                </a:solidFill>
              </a:endParaRPr>
            </a:p>
          </p:txBody>
        </p:sp>
        <p:sp>
          <p:nvSpPr>
            <p:cNvPr id="44" name="Rectangle 43"/>
            <p:cNvSpPr/>
            <p:nvPr/>
          </p:nvSpPr>
          <p:spPr bwMode="auto">
            <a:xfrm rot="16200000">
              <a:off x="1464376" y="3606334"/>
              <a:ext cx="1141950" cy="357858"/>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smtClean="0">
                  <a:solidFill>
                    <a:schemeClr val="bg1"/>
                  </a:solidFill>
                </a:rPr>
                <a:t>Effective</a:t>
              </a:r>
              <a:endParaRPr lang="en-GB" sz="1000" dirty="0">
                <a:solidFill>
                  <a:schemeClr val="bg1"/>
                </a:solidFill>
              </a:endParaRPr>
            </a:p>
          </p:txBody>
        </p:sp>
        <p:sp>
          <p:nvSpPr>
            <p:cNvPr id="45" name="Rectangle 44"/>
            <p:cNvSpPr/>
            <p:nvPr/>
          </p:nvSpPr>
          <p:spPr bwMode="auto">
            <a:xfrm rot="16200000">
              <a:off x="1463516" y="2463525"/>
              <a:ext cx="1143669" cy="357858"/>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smtClean="0">
                  <a:solidFill>
                    <a:schemeClr val="bg1"/>
                  </a:solidFill>
                </a:rPr>
                <a:t>Excellent </a:t>
              </a:r>
              <a:endParaRPr lang="en-GB" sz="1000" dirty="0">
                <a:solidFill>
                  <a:schemeClr val="bg1"/>
                </a:solidFill>
              </a:endParaRPr>
            </a:p>
          </p:txBody>
        </p:sp>
        <p:sp>
          <p:nvSpPr>
            <p:cNvPr id="46" name="Rectangle 45"/>
            <p:cNvSpPr/>
            <p:nvPr/>
          </p:nvSpPr>
          <p:spPr bwMode="auto">
            <a:xfrm rot="16200000">
              <a:off x="1464376" y="1320715"/>
              <a:ext cx="1141950" cy="357858"/>
            </a:xfrm>
            <a:prstGeom prst="rect">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wrap="none" anchor="ctr"/>
            <a:lstStyle/>
            <a:p>
              <a:pPr algn="ctr">
                <a:defRPr/>
              </a:pPr>
              <a:r>
                <a:rPr lang="en-GB" sz="1000" dirty="0" smtClean="0">
                  <a:solidFill>
                    <a:schemeClr val="bg1"/>
                  </a:solidFill>
                </a:rPr>
                <a:t>Outstanding</a:t>
              </a:r>
              <a:endParaRPr lang="en-GB" sz="1000" dirty="0">
                <a:solidFill>
                  <a:schemeClr val="bg1"/>
                </a:solidFill>
              </a:endParaRPr>
            </a:p>
          </p:txBody>
        </p:sp>
        <p:sp>
          <p:nvSpPr>
            <p:cNvPr id="47" name="Right Arrow 46"/>
            <p:cNvSpPr/>
            <p:nvPr/>
          </p:nvSpPr>
          <p:spPr bwMode="auto">
            <a:xfrm rot="16200000">
              <a:off x="-785850" y="2928934"/>
              <a:ext cx="4572034" cy="571506"/>
            </a:xfrm>
            <a:prstGeom prst="rightArrow">
              <a:avLst>
                <a:gd name="adj1" fmla="val 42358"/>
                <a:gd name="adj2" fmla="val 50000"/>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en-GB" sz="1000" dirty="0">
                  <a:solidFill>
                    <a:schemeClr val="bg1"/>
                  </a:solidFill>
                </a:rPr>
                <a:t>Performance</a:t>
              </a:r>
            </a:p>
          </p:txBody>
        </p:sp>
      </p:grpSp>
      <p:sp>
        <p:nvSpPr>
          <p:cNvPr id="48" name="Oval 47"/>
          <p:cNvSpPr/>
          <p:nvPr/>
        </p:nvSpPr>
        <p:spPr>
          <a:xfrm>
            <a:off x="4049485" y="1110343"/>
            <a:ext cx="3892731" cy="3095897"/>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http://radioadelaidebreakfast.files.wordpress.com/2012/03/focusgroup2.png"/>
          <p:cNvPicPr>
            <a:picLocks noChangeAspect="1" noChangeArrowheads="1"/>
          </p:cNvPicPr>
          <p:nvPr/>
        </p:nvPicPr>
        <p:blipFill>
          <a:blip r:embed="rId3" cstate="print">
            <a:duotone>
              <a:schemeClr val="accent5">
                <a:shade val="45000"/>
                <a:satMod val="135000"/>
              </a:schemeClr>
              <a:prstClr val="white"/>
            </a:duotone>
            <a:lum bright="10000" contrast="10000"/>
          </a:blip>
          <a:srcRect/>
          <a:stretch>
            <a:fillRect/>
          </a:stretch>
        </p:blipFill>
        <p:spPr bwMode="auto">
          <a:xfrm>
            <a:off x="1651379" y="675212"/>
            <a:ext cx="7086221" cy="5916995"/>
          </a:xfrm>
          <a:prstGeom prst="rect">
            <a:avLst/>
          </a:prstGeom>
          <a:noFill/>
        </p:spPr>
      </p:pic>
      <p:sp>
        <p:nvSpPr>
          <p:cNvPr id="12290" name="Title 5"/>
          <p:cNvSpPr>
            <a:spLocks noGrp="1"/>
          </p:cNvSpPr>
          <p:nvPr>
            <p:ph type="ctrTitle" idx="4294967295"/>
          </p:nvPr>
        </p:nvSpPr>
        <p:spPr>
          <a:xfrm>
            <a:off x="224857" y="1002045"/>
            <a:ext cx="8332788" cy="487362"/>
          </a:xfrm>
        </p:spPr>
        <p:txBody>
          <a:bodyPr anchor="ctr"/>
          <a:lstStyle/>
          <a:p>
            <a:r>
              <a:rPr lang="en-GB" sz="3400" dirty="0" smtClean="0"/>
              <a:t> Activity – Conducting a Review Session</a:t>
            </a:r>
          </a:p>
        </p:txBody>
      </p:sp>
      <p:sp>
        <p:nvSpPr>
          <p:cNvPr id="4" name="TextBox 3"/>
          <p:cNvSpPr txBox="1"/>
          <p:nvPr/>
        </p:nvSpPr>
        <p:spPr>
          <a:xfrm>
            <a:off x="862149" y="2168434"/>
            <a:ext cx="6322422" cy="369332"/>
          </a:xfrm>
          <a:prstGeom prst="rect">
            <a:avLst/>
          </a:prstGeom>
          <a:noFill/>
        </p:spPr>
        <p:txBody>
          <a:bodyPr wrap="square" rtlCol="0">
            <a:spAutoFit/>
          </a:bodyPr>
          <a:lstStyle/>
          <a:p>
            <a:endParaRPr lang="en-GB"/>
          </a:p>
        </p:txBody>
      </p:sp>
      <p:sp>
        <p:nvSpPr>
          <p:cNvPr id="5" name="TextBox 4"/>
          <p:cNvSpPr txBox="1"/>
          <p:nvPr/>
        </p:nvSpPr>
        <p:spPr>
          <a:xfrm>
            <a:off x="627017" y="1763486"/>
            <a:ext cx="7667897" cy="4247317"/>
          </a:xfrm>
          <a:prstGeom prst="rect">
            <a:avLst/>
          </a:prstGeom>
          <a:noFill/>
        </p:spPr>
        <p:txBody>
          <a:bodyPr wrap="square" rtlCol="0">
            <a:spAutoFit/>
          </a:bodyPr>
          <a:lstStyle/>
          <a:p>
            <a:pPr>
              <a:buFont typeface="Arial" pitchFamily="34" charset="0"/>
              <a:buChar char="•"/>
            </a:pPr>
            <a:r>
              <a:rPr lang="en-GB" dirty="0" smtClean="0"/>
              <a:t>Review of role play materials – 10 minutes</a:t>
            </a:r>
          </a:p>
          <a:p>
            <a:pPr>
              <a:buFont typeface="Arial" pitchFamily="34" charset="0"/>
              <a:buChar char="•"/>
            </a:pPr>
            <a:endParaRPr lang="en-GB" dirty="0" smtClean="0"/>
          </a:p>
          <a:p>
            <a:pPr>
              <a:buFont typeface="Arial" pitchFamily="34" charset="0"/>
              <a:buChar char="•"/>
            </a:pPr>
            <a:r>
              <a:rPr lang="en-GB" dirty="0" smtClean="0"/>
              <a:t>Mock Performance and Potential Review Session – 30 minutes</a:t>
            </a:r>
          </a:p>
          <a:p>
            <a:pPr lvl="2">
              <a:buFont typeface="Arial" pitchFamily="34" charset="0"/>
              <a:buChar char="•"/>
            </a:pPr>
            <a:endParaRPr lang="en-GB" dirty="0" smtClean="0"/>
          </a:p>
          <a:p>
            <a:pPr lvl="1">
              <a:buFont typeface="Arial" pitchFamily="34" charset="0"/>
              <a:buChar char="•"/>
            </a:pPr>
            <a:r>
              <a:rPr lang="en-GB" dirty="0" smtClean="0"/>
              <a:t> 1 member of the group will assume the role of the HR representative at the meeting, this role involves facilitating the meeting.</a:t>
            </a:r>
          </a:p>
          <a:p>
            <a:pPr lvl="2">
              <a:buFont typeface="Arial" pitchFamily="34" charset="0"/>
              <a:buChar char="•"/>
            </a:pPr>
            <a:endParaRPr lang="en-GB" dirty="0" smtClean="0"/>
          </a:p>
          <a:p>
            <a:pPr lvl="1">
              <a:buFont typeface="Arial" pitchFamily="34" charset="0"/>
              <a:buChar char="•"/>
            </a:pPr>
            <a:r>
              <a:rPr lang="en-GB" dirty="0" smtClean="0"/>
              <a:t> The rest of the members will assume the role of a line manger.</a:t>
            </a:r>
          </a:p>
          <a:p>
            <a:pPr lvl="2"/>
            <a:endParaRPr lang="en-GB" dirty="0" smtClean="0"/>
          </a:p>
          <a:p>
            <a:pPr lvl="1">
              <a:buFont typeface="Arial" pitchFamily="34" charset="0"/>
              <a:buChar char="•"/>
            </a:pPr>
            <a:r>
              <a:rPr lang="en-GB" dirty="0" smtClean="0"/>
              <a:t>  We are looking for some good debate so please share your ‘views’.</a:t>
            </a:r>
          </a:p>
          <a:p>
            <a:pPr lvl="1">
              <a:buFont typeface="Arial" pitchFamily="34" charset="0"/>
              <a:buChar char="•"/>
            </a:pPr>
            <a:endParaRPr lang="en-GB" dirty="0" smtClean="0"/>
          </a:p>
          <a:p>
            <a:pPr>
              <a:buFont typeface="Arial" pitchFamily="34" charset="0"/>
              <a:buChar char="•"/>
            </a:pPr>
            <a:r>
              <a:rPr lang="en-GB" dirty="0" smtClean="0"/>
              <a:t> Record the ratings given on the wall chart</a:t>
            </a:r>
          </a:p>
          <a:p>
            <a:pPr>
              <a:buFont typeface="Arial" pitchFamily="34" charset="0"/>
              <a:buChar char="•"/>
            </a:pPr>
            <a:endParaRPr lang="en-GB" dirty="0" smtClean="0"/>
          </a:p>
          <a:p>
            <a:pPr>
              <a:buFont typeface="Arial" pitchFamily="34" charset="0"/>
              <a:buChar char="•"/>
            </a:pPr>
            <a:r>
              <a:rPr lang="en-GB" dirty="0" smtClean="0"/>
              <a:t> Group feedback– 15 minutes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idx="4294967295"/>
          </p:nvPr>
        </p:nvSpPr>
        <p:spPr/>
        <p:txBody>
          <a:bodyPr/>
          <a:lstStyle/>
          <a:p>
            <a:r>
              <a:rPr lang="en-GB" smtClean="0"/>
              <a:t>Talent Pipeline Activity</a:t>
            </a:r>
          </a:p>
        </p:txBody>
      </p:sp>
      <p:graphicFrame>
        <p:nvGraphicFramePr>
          <p:cNvPr id="12" name="Content Placeholder 11"/>
          <p:cNvGraphicFramePr>
            <a:graphicFrameLocks noGrp="1"/>
          </p:cNvGraphicFramePr>
          <p:nvPr>
            <p:ph idx="4294967295"/>
          </p:nvPr>
        </p:nvGraphicFramePr>
        <p:xfrm>
          <a:off x="313900" y="1579173"/>
          <a:ext cx="8447963" cy="3963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ounded Rectangle 3"/>
          <p:cNvSpPr/>
          <p:nvPr/>
        </p:nvSpPr>
        <p:spPr>
          <a:xfrm>
            <a:off x="436728" y="4299045"/>
            <a:ext cx="6823881" cy="1528549"/>
          </a:xfrm>
          <a:prstGeom prst="roundRect">
            <a:avLst/>
          </a:prstGeom>
        </p:spPr>
        <p:style>
          <a:lnRef idx="0">
            <a:schemeClr val="accent5"/>
          </a:lnRef>
          <a:fillRef idx="3">
            <a:schemeClr val="accent5"/>
          </a:fillRef>
          <a:effectRef idx="3">
            <a:schemeClr val="accent5"/>
          </a:effectRef>
          <a:fontRef idx="minor">
            <a:schemeClr val="lt1"/>
          </a:fontRef>
        </p:style>
        <p:txBody>
          <a:bodyPr anchor="ctr"/>
          <a:lstStyle/>
          <a:p>
            <a:pPr>
              <a:defRPr/>
            </a:pPr>
            <a:endParaRPr lang="en-GB" sz="1600" dirty="0"/>
          </a:p>
        </p:txBody>
      </p:sp>
      <p:cxnSp>
        <p:nvCxnSpPr>
          <p:cNvPr id="5" name="Straight Connector 4"/>
          <p:cNvCxnSpPr/>
          <p:nvPr/>
        </p:nvCxnSpPr>
        <p:spPr>
          <a:xfrm rot="16200000" flipH="1">
            <a:off x="5016500" y="3910013"/>
            <a:ext cx="749300" cy="0"/>
          </a:xfrm>
          <a:prstGeom prst="line">
            <a:avLst/>
          </a:prstGeom>
        </p:spPr>
        <p:style>
          <a:lnRef idx="3">
            <a:schemeClr val="accent5"/>
          </a:lnRef>
          <a:fillRef idx="0">
            <a:schemeClr val="accent5"/>
          </a:fillRef>
          <a:effectRef idx="2">
            <a:schemeClr val="accent5"/>
          </a:effectRef>
          <a:fontRef idx="minor">
            <a:schemeClr val="tx1"/>
          </a:fontRef>
        </p:style>
      </p:cxnSp>
      <p:pic>
        <p:nvPicPr>
          <p:cNvPr id="9224" name="Picture 5" descr="Picture5.png"/>
          <p:cNvPicPr>
            <a:picLocks noChangeAspect="1"/>
          </p:cNvPicPr>
          <p:nvPr/>
        </p:nvPicPr>
        <p:blipFill>
          <a:blip r:embed="rId8" cstate="print"/>
          <a:srcRect/>
          <a:stretch>
            <a:fillRect/>
          </a:stretch>
        </p:blipFill>
        <p:spPr bwMode="auto">
          <a:xfrm>
            <a:off x="688975" y="4376738"/>
            <a:ext cx="1766888" cy="1295400"/>
          </a:xfrm>
          <a:prstGeom prst="rect">
            <a:avLst/>
          </a:prstGeom>
          <a:noFill/>
          <a:ln w="9525">
            <a:noFill/>
            <a:miter lim="800000"/>
            <a:headEnd/>
            <a:tailEnd/>
          </a:ln>
        </p:spPr>
      </p:pic>
      <p:sp>
        <p:nvSpPr>
          <p:cNvPr id="7" name="TextBox 6"/>
          <p:cNvSpPr txBox="1"/>
          <p:nvPr/>
        </p:nvSpPr>
        <p:spPr>
          <a:xfrm>
            <a:off x="2552700" y="4476750"/>
            <a:ext cx="4543425" cy="954088"/>
          </a:xfrm>
          <a:prstGeom prst="rect">
            <a:avLst/>
          </a:prstGeom>
          <a:noFill/>
        </p:spPr>
        <p:txBody>
          <a:bodyPr>
            <a:spAutoFit/>
          </a:bodyPr>
          <a:lstStyle/>
          <a:p>
            <a:pPr>
              <a:buFont typeface="Arial" pitchFamily="34" charset="0"/>
              <a:buChar char="•"/>
              <a:defRPr/>
            </a:pPr>
            <a:r>
              <a:rPr lang="en-GB" sz="1050" dirty="0">
                <a:solidFill>
                  <a:schemeClr val="bg1"/>
                </a:solidFill>
              </a:rPr>
              <a:t> </a:t>
            </a:r>
            <a:r>
              <a:rPr lang="en-GB" sz="1400" dirty="0">
                <a:solidFill>
                  <a:schemeClr val="bg1"/>
                </a:solidFill>
              </a:rPr>
              <a:t>Formal confirmation of talent pipeline</a:t>
            </a:r>
          </a:p>
          <a:p>
            <a:pPr>
              <a:buFont typeface="Arial" pitchFamily="34" charset="0"/>
              <a:buChar char="•"/>
              <a:defRPr/>
            </a:pPr>
            <a:r>
              <a:rPr lang="en-GB" sz="1400" dirty="0">
                <a:solidFill>
                  <a:schemeClr val="bg1"/>
                </a:solidFill>
              </a:rPr>
              <a:t>Aligns successors to key roles – ‘potentials’</a:t>
            </a:r>
          </a:p>
          <a:p>
            <a:pPr>
              <a:buFont typeface="Arial" pitchFamily="34" charset="0"/>
              <a:buChar char="•"/>
              <a:defRPr/>
            </a:pPr>
            <a:r>
              <a:rPr lang="en-GB" sz="1400" dirty="0">
                <a:solidFill>
                  <a:schemeClr val="bg1"/>
                </a:solidFill>
              </a:rPr>
              <a:t>Identification of ‘hot spots’ and actions</a:t>
            </a:r>
          </a:p>
          <a:p>
            <a:pPr>
              <a:buFont typeface="Arial" pitchFamily="34" charset="0"/>
              <a:buChar char="•"/>
              <a:defRPr/>
            </a:pPr>
            <a:r>
              <a:rPr lang="en-GB" sz="1400" dirty="0">
                <a:solidFill>
                  <a:schemeClr val="bg1"/>
                </a:solidFill>
              </a:rPr>
              <a:t>Provides information for manpower planning</a:t>
            </a:r>
          </a:p>
        </p:txBody>
      </p:sp>
      <p:sp>
        <p:nvSpPr>
          <p:cNvPr id="2" name="TextBox 6"/>
          <p:cNvSpPr txBox="1"/>
          <p:nvPr/>
        </p:nvSpPr>
        <p:spPr>
          <a:xfrm>
            <a:off x="430213" y="2019300"/>
            <a:ext cx="1398587" cy="277813"/>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Jan - Mar</a:t>
            </a:r>
          </a:p>
        </p:txBody>
      </p:sp>
      <p:sp>
        <p:nvSpPr>
          <p:cNvPr id="18" name="TextBox 17"/>
          <p:cNvSpPr txBox="1"/>
          <p:nvPr/>
        </p:nvSpPr>
        <p:spPr>
          <a:xfrm>
            <a:off x="4745038" y="2022475"/>
            <a:ext cx="1398587"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Jul - Sep</a:t>
            </a:r>
          </a:p>
        </p:txBody>
      </p:sp>
      <p:sp>
        <p:nvSpPr>
          <p:cNvPr id="19" name="TextBox 18"/>
          <p:cNvSpPr txBox="1"/>
          <p:nvPr/>
        </p:nvSpPr>
        <p:spPr>
          <a:xfrm>
            <a:off x="2576513" y="2011363"/>
            <a:ext cx="1400175" cy="276225"/>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a:t>Apr - Jun</a:t>
            </a:r>
          </a:p>
        </p:txBody>
      </p:sp>
      <p:sp>
        <p:nvSpPr>
          <p:cNvPr id="20" name="TextBox 19"/>
          <p:cNvSpPr txBox="1"/>
          <p:nvPr/>
        </p:nvSpPr>
        <p:spPr>
          <a:xfrm>
            <a:off x="6851650" y="2012950"/>
            <a:ext cx="1398588" cy="277813"/>
          </a:xfrm>
          <a:prstGeom prst="rect">
            <a:avLst/>
          </a:prstGeom>
        </p:spPr>
        <p:style>
          <a:lnRef idx="2">
            <a:schemeClr val="accent5"/>
          </a:lnRef>
          <a:fillRef idx="1">
            <a:schemeClr val="lt1"/>
          </a:fillRef>
          <a:effectRef idx="0">
            <a:schemeClr val="accent5"/>
          </a:effectRef>
          <a:fontRef idx="minor">
            <a:schemeClr val="dk1"/>
          </a:fontRef>
        </p:style>
        <p:txBody>
          <a:bodyPr>
            <a:spAutoFit/>
          </a:bodyPr>
          <a:lstStyle/>
          <a:p>
            <a:pPr algn="ctr">
              <a:defRPr/>
            </a:pPr>
            <a:r>
              <a:rPr lang="en-GB" sz="1200" dirty="0" smtClean="0"/>
              <a:t>Ongoing</a:t>
            </a:r>
            <a:endParaRPr lang="en-GB" sz="12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v8MIayV5hoA/UEjH_CxI_uI/AAAAAAAAADE/SH5NviupIe8/s1600/why-how.jpg"/>
          <p:cNvPicPr>
            <a:picLocks noChangeAspect="1" noChangeArrowheads="1"/>
          </p:cNvPicPr>
          <p:nvPr/>
        </p:nvPicPr>
        <p:blipFill>
          <a:blip r:embed="rId3" cstate="print"/>
          <a:srcRect/>
          <a:stretch>
            <a:fillRect/>
          </a:stretch>
        </p:blipFill>
        <p:spPr bwMode="auto">
          <a:xfrm>
            <a:off x="1222375" y="1298575"/>
            <a:ext cx="6768000" cy="50760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ata_Steel_template">
  <a:themeElements>
    <a:clrScheme name="Tata_Steel_template 2">
      <a:dk1>
        <a:srgbClr val="000000"/>
      </a:dk1>
      <a:lt1>
        <a:srgbClr val="FFFFFF"/>
      </a:lt1>
      <a:dk2>
        <a:srgbClr val="3D7EDB"/>
      </a:dk2>
      <a:lt2>
        <a:srgbClr val="999999"/>
      </a:lt2>
      <a:accent1>
        <a:srgbClr val="002B45"/>
      </a:accent1>
      <a:accent2>
        <a:srgbClr val="0083A9"/>
      </a:accent2>
      <a:accent3>
        <a:srgbClr val="FFFFFF"/>
      </a:accent3>
      <a:accent4>
        <a:srgbClr val="000000"/>
      </a:accent4>
      <a:accent5>
        <a:srgbClr val="AAACB0"/>
      </a:accent5>
      <a:accent6>
        <a:srgbClr val="007699"/>
      </a:accent6>
      <a:hlink>
        <a:srgbClr val="009900"/>
      </a:hlink>
      <a:folHlink>
        <a:srgbClr val="FF0000"/>
      </a:folHlink>
    </a:clrScheme>
    <a:fontScheme name="Tata_Steel_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ata_Steel_template 1">
        <a:dk1>
          <a:srgbClr val="000000"/>
        </a:dk1>
        <a:lt1>
          <a:srgbClr val="FFFFFF"/>
        </a:lt1>
        <a:dk2>
          <a:srgbClr val="4C83C3"/>
        </a:dk2>
        <a:lt2>
          <a:srgbClr val="999999"/>
        </a:lt2>
        <a:accent1>
          <a:srgbClr val="002B45"/>
        </a:accent1>
        <a:accent2>
          <a:srgbClr val="0083A9"/>
        </a:accent2>
        <a:accent3>
          <a:srgbClr val="FFFFFF"/>
        </a:accent3>
        <a:accent4>
          <a:srgbClr val="000000"/>
        </a:accent4>
        <a:accent5>
          <a:srgbClr val="AAACB0"/>
        </a:accent5>
        <a:accent6>
          <a:srgbClr val="007699"/>
        </a:accent6>
        <a:hlink>
          <a:srgbClr val="009900"/>
        </a:hlink>
        <a:folHlink>
          <a:srgbClr val="FF0000"/>
        </a:folHlink>
      </a:clrScheme>
      <a:clrMap bg1="lt1" tx1="dk1" bg2="lt2" tx2="dk2" accent1="accent1" accent2="accent2" accent3="accent3" accent4="accent4" accent5="accent5" accent6="accent6" hlink="hlink" folHlink="folHlink"/>
    </a:extraClrScheme>
    <a:extraClrScheme>
      <a:clrScheme name="Tata_Steel_template 2">
        <a:dk1>
          <a:srgbClr val="000000"/>
        </a:dk1>
        <a:lt1>
          <a:srgbClr val="FFFFFF"/>
        </a:lt1>
        <a:dk2>
          <a:srgbClr val="3D7EDB"/>
        </a:dk2>
        <a:lt2>
          <a:srgbClr val="999999"/>
        </a:lt2>
        <a:accent1>
          <a:srgbClr val="002B45"/>
        </a:accent1>
        <a:accent2>
          <a:srgbClr val="0083A9"/>
        </a:accent2>
        <a:accent3>
          <a:srgbClr val="FFFFFF"/>
        </a:accent3>
        <a:accent4>
          <a:srgbClr val="000000"/>
        </a:accent4>
        <a:accent5>
          <a:srgbClr val="AAACB0"/>
        </a:accent5>
        <a:accent6>
          <a:srgbClr val="007699"/>
        </a:accent6>
        <a:hlink>
          <a:srgbClr val="009900"/>
        </a:hlink>
        <a:folHlink>
          <a:srgbClr val="FF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S:\Brand\Tata Steel Group - Brand Migration\1 Implementation\Templates\PPT\Tata_Steel_template.pot</Template>
  <TotalTime>5592</TotalTime>
  <Words>1170</Words>
  <Application>Microsoft Office PowerPoint</Application>
  <PresentationFormat>On-screen Show (4:3)</PresentationFormat>
  <Paragraphs>178</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Tata_Steel_template</vt:lpstr>
      <vt:lpstr>Slide 1</vt:lpstr>
      <vt:lpstr>Presentation Outline </vt:lpstr>
      <vt:lpstr>Slide 3</vt:lpstr>
      <vt:lpstr>Performance and Potential Review</vt:lpstr>
      <vt:lpstr>Benefits of Performance &amp; Potential Review</vt:lpstr>
      <vt:lpstr>Benefits of Performance &amp; Potential Review</vt:lpstr>
      <vt:lpstr>Performance Categories </vt:lpstr>
      <vt:lpstr>Potential Categories</vt:lpstr>
      <vt:lpstr>Performance &amp; Potential Grid</vt:lpstr>
      <vt:lpstr> Activity – Conducting a Review Session</vt:lpstr>
      <vt:lpstr>Talent Pipeline Activity</vt:lpstr>
      <vt:lpstr>Slide 12</vt:lpstr>
    </vt:vector>
  </TitlesOfParts>
  <Company>Corus 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 Harris</dc:creator>
  <dc:description>Version 1.1.  Issued 23/11/10.</dc:description>
  <cp:lastModifiedBy>Julie Potter</cp:lastModifiedBy>
  <cp:revision>294</cp:revision>
  <dcterms:created xsi:type="dcterms:W3CDTF">2010-11-23T15:06:25Z</dcterms:created>
  <dcterms:modified xsi:type="dcterms:W3CDTF">2014-01-29T15:23:27Z</dcterms:modified>
</cp:coreProperties>
</file>