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29.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30.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3" r:id="rId1"/>
    <p:sldMasterId id="2147483648" r:id="rId2"/>
  </p:sldMasterIdLst>
  <p:notesMasterIdLst>
    <p:notesMasterId r:id="rId45"/>
  </p:notesMasterIdLst>
  <p:handoutMasterIdLst>
    <p:handoutMasterId r:id="rId46"/>
  </p:handoutMasterIdLst>
  <p:sldIdLst>
    <p:sldId id="571" r:id="rId3"/>
    <p:sldId id="522" r:id="rId4"/>
    <p:sldId id="523" r:id="rId5"/>
    <p:sldId id="524" r:id="rId6"/>
    <p:sldId id="527" r:id="rId7"/>
    <p:sldId id="528" r:id="rId8"/>
    <p:sldId id="529" r:id="rId9"/>
    <p:sldId id="530" r:id="rId10"/>
    <p:sldId id="531" r:id="rId11"/>
    <p:sldId id="532" r:id="rId12"/>
    <p:sldId id="533" r:id="rId13"/>
    <p:sldId id="534" r:id="rId14"/>
    <p:sldId id="536" r:id="rId15"/>
    <p:sldId id="535" r:id="rId16"/>
    <p:sldId id="538" r:id="rId17"/>
    <p:sldId id="539" r:id="rId18"/>
    <p:sldId id="540" r:id="rId19"/>
    <p:sldId id="541" r:id="rId20"/>
    <p:sldId id="568" r:id="rId21"/>
    <p:sldId id="569" r:id="rId22"/>
    <p:sldId id="570" r:id="rId23"/>
    <p:sldId id="542" r:id="rId24"/>
    <p:sldId id="544" r:id="rId25"/>
    <p:sldId id="545" r:id="rId26"/>
    <p:sldId id="547" r:id="rId27"/>
    <p:sldId id="546" r:id="rId28"/>
    <p:sldId id="548" r:id="rId29"/>
    <p:sldId id="549" r:id="rId30"/>
    <p:sldId id="560" r:id="rId31"/>
    <p:sldId id="564" r:id="rId32"/>
    <p:sldId id="563" r:id="rId33"/>
    <p:sldId id="562" r:id="rId34"/>
    <p:sldId id="566" r:id="rId35"/>
    <p:sldId id="567" r:id="rId36"/>
    <p:sldId id="561" r:id="rId37"/>
    <p:sldId id="550" r:id="rId38"/>
    <p:sldId id="551" r:id="rId39"/>
    <p:sldId id="552" r:id="rId40"/>
    <p:sldId id="553" r:id="rId41"/>
    <p:sldId id="554" r:id="rId42"/>
    <p:sldId id="555" r:id="rId43"/>
    <p:sldId id="556" r:id="rId44"/>
  </p:sldIdLst>
  <p:sldSz cx="12192000" cy="6858000"/>
  <p:notesSz cx="7104063" cy="10234613"/>
  <p:custDataLst>
    <p:tags r:id="rId47"/>
  </p:custDataLst>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34"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34"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34"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34" charset="-128"/>
        <a:cs typeface="+mn-cs"/>
      </a:defRPr>
    </a:lvl9pPr>
  </p:defaultTextStyle>
  <p:modifyVerifier cryptProviderType="rsaAES" cryptAlgorithmClass="hash" cryptAlgorithmType="typeAny" cryptAlgorithmSid="14" spinCount="100000" saltData="wI/m83yByEp1pBdQUi/N6A==" hashData="9VhR5wmDwawsYLHHBip4IJq95wZJGAID2pqLjMjClkwiZeMOxj1H90o+qZblHxvf1ArhriWXieAtK5A9ZqM3GA=="/>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8"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homas,Christopher swp4748" initials="Ts" lastIdx="0" clrIdx="0">
    <p:extLst>
      <p:ext uri="{19B8F6BF-5375-455C-9EA6-DF929625EA0E}">
        <p15:presenceInfo xmlns:p15="http://schemas.microsoft.com/office/powerpoint/2012/main" userId="Thomas,Christopher swp474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99"/>
    <a:srgbClr val="0033CC"/>
    <a:srgbClr val="3333FF"/>
    <a:srgbClr val="003399"/>
    <a:srgbClr val="FF3300"/>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16" autoAdjust="0"/>
    <p:restoredTop sz="48965" autoAdjust="0"/>
  </p:normalViewPr>
  <p:slideViewPr>
    <p:cSldViewPr>
      <p:cViewPr varScale="1">
        <p:scale>
          <a:sx n="54" d="100"/>
          <a:sy n="54" d="100"/>
        </p:scale>
        <p:origin x="2832" y="42"/>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20" d="100"/>
        <a:sy n="120" d="100"/>
      </p:scale>
      <p:origin x="0" y="0"/>
    </p:cViewPr>
  </p:sorterViewPr>
  <p:notesViewPr>
    <p:cSldViewPr>
      <p:cViewPr varScale="1">
        <p:scale>
          <a:sx n="76" d="100"/>
          <a:sy n="76" d="100"/>
        </p:scale>
        <p:origin x="1572" y="114"/>
      </p:cViewPr>
      <p:guideLst>
        <p:guide orient="horz" pos="3224"/>
        <p:guide pos="223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gs" Target="tags/tag1.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diagrams/_rels/data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ata1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ata1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image" Target="../media/image3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diagrams/_rels/drawing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rawing1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96818A-94C0-491D-98BD-F1CE3770507D}"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A67FC78F-E6F1-4D55-853F-E620ADEB566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Verb</a:t>
          </a:r>
        </a:p>
      </dgm:t>
    </dgm:pt>
    <dgm:pt modelId="{EBD4EA39-76DC-426A-9654-19A0FE58A6F0}" type="parTrans" cxnId="{0E4113D1-304E-467A-856A-F379A37C5AC4}">
      <dgm:prSet/>
      <dgm:spPr/>
      <dgm:t>
        <a:bodyPr/>
        <a:lstStyle/>
        <a:p>
          <a:endParaRPr lang="en-US"/>
        </a:p>
      </dgm:t>
    </dgm:pt>
    <dgm:pt modelId="{AA0FBE20-8A4B-4517-9DDC-C06003C11EFE}" type="sibTrans" cxnId="{0E4113D1-304E-467A-856A-F379A37C5AC4}">
      <dgm:prSet/>
      <dgm:spPr/>
      <dgm:t>
        <a:bodyPr/>
        <a:lstStyle/>
        <a:p>
          <a:endParaRPr lang="en-US"/>
        </a:p>
      </dgm:t>
    </dgm:pt>
    <dgm:pt modelId="{B4C3D6A0-395D-45B5-84F2-E0CF0A98E603}">
      <dgm:prSet phldrT="[Text]" custT="1"/>
      <dgm:spPr>
        <a:solidFill>
          <a:schemeClr val="accent2">
            <a:lumMod val="20000"/>
            <a:lumOff val="80000"/>
          </a:schemeClr>
        </a:solidFill>
        <a:ln>
          <a:solidFill>
            <a:schemeClr val="tx1"/>
          </a:solidFill>
        </a:ln>
      </dgm:spPr>
      <dgm:t>
        <a:bodyPr/>
        <a:lstStyle/>
        <a:p>
          <a:r>
            <a:rPr lang="en-US" sz="2400" dirty="0"/>
            <a:t>Try to find something by looking or otherwise seeking carefully &amp; thoroughly</a:t>
          </a:r>
        </a:p>
      </dgm:t>
    </dgm:pt>
    <dgm:pt modelId="{FBE3234C-2816-4ADC-9119-A331B87E743D}" type="parTrans" cxnId="{0B31CE77-5A7C-46FF-9531-5AF8C284B1B0}">
      <dgm:prSet/>
      <dgm:spPr/>
      <dgm:t>
        <a:bodyPr/>
        <a:lstStyle/>
        <a:p>
          <a:endParaRPr lang="en-US"/>
        </a:p>
      </dgm:t>
    </dgm:pt>
    <dgm:pt modelId="{0F199BDE-E1FF-4ABB-8E6A-0591BA0D0EB6}" type="sibTrans" cxnId="{0B31CE77-5A7C-46FF-9531-5AF8C284B1B0}">
      <dgm:prSet/>
      <dgm:spPr/>
      <dgm:t>
        <a:bodyPr/>
        <a:lstStyle/>
        <a:p>
          <a:endParaRPr lang="en-US"/>
        </a:p>
      </dgm:t>
    </dgm:pt>
    <dgm:pt modelId="{FA1F2758-9E0E-48D9-BC91-A53BE0A0A5A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Noun</a:t>
          </a:r>
        </a:p>
      </dgm:t>
    </dgm:pt>
    <dgm:pt modelId="{FB459F35-345C-43E8-8ED4-A69CDB7966C5}" type="parTrans" cxnId="{E2B5DAD2-79BC-4B04-91A7-695DF3E4720B}">
      <dgm:prSet/>
      <dgm:spPr/>
      <dgm:t>
        <a:bodyPr/>
        <a:lstStyle/>
        <a:p>
          <a:endParaRPr lang="en-US"/>
        </a:p>
      </dgm:t>
    </dgm:pt>
    <dgm:pt modelId="{F063DD7E-1CA2-4841-962E-0F7365AB62F7}" type="sibTrans" cxnId="{E2B5DAD2-79BC-4B04-91A7-695DF3E4720B}">
      <dgm:prSet/>
      <dgm:spPr/>
      <dgm:t>
        <a:bodyPr/>
        <a:lstStyle/>
        <a:p>
          <a:endParaRPr lang="en-US"/>
        </a:p>
      </dgm:t>
    </dgm:pt>
    <dgm:pt modelId="{39920B4E-7363-42CC-86E0-63BDA583D59A}">
      <dgm:prSet phldrT="[Text]" custT="1"/>
      <dgm:spPr>
        <a:solidFill>
          <a:schemeClr val="accent2">
            <a:lumMod val="20000"/>
            <a:lumOff val="80000"/>
          </a:schemeClr>
        </a:solidFill>
        <a:ln>
          <a:solidFill>
            <a:schemeClr val="tx1"/>
          </a:solidFill>
        </a:ln>
      </dgm:spPr>
      <dgm:t>
        <a:bodyPr/>
        <a:lstStyle/>
        <a:p>
          <a:r>
            <a:rPr lang="en-US" sz="2400" dirty="0"/>
            <a:t>An act of searching for something or someone</a:t>
          </a:r>
        </a:p>
      </dgm:t>
    </dgm:pt>
    <dgm:pt modelId="{F3CEB0D5-99F9-4F00-8653-77DFB604A3D7}" type="parTrans" cxnId="{0E52CB4E-4ED8-4946-B09E-B7E4DAFE5233}">
      <dgm:prSet/>
      <dgm:spPr/>
      <dgm:t>
        <a:bodyPr/>
        <a:lstStyle/>
        <a:p>
          <a:endParaRPr lang="en-US"/>
        </a:p>
      </dgm:t>
    </dgm:pt>
    <dgm:pt modelId="{B93AB89C-85FF-405E-BD04-48AE8E39389C}" type="sibTrans" cxnId="{0E52CB4E-4ED8-4946-B09E-B7E4DAFE5233}">
      <dgm:prSet/>
      <dgm:spPr/>
      <dgm:t>
        <a:bodyPr/>
        <a:lstStyle/>
        <a:p>
          <a:endParaRPr lang="en-US"/>
        </a:p>
      </dgm:t>
    </dgm:pt>
    <dgm:pt modelId="{0AB1CA5A-7274-4AD3-AC2F-A5269C55F0F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Search Objectives</a:t>
          </a:r>
        </a:p>
      </dgm:t>
    </dgm:pt>
    <dgm:pt modelId="{1D45ECF8-8F2F-4B9F-AE52-74498A088141}" type="parTrans" cxnId="{D712814A-6F39-4780-BC60-0E594DBCA745}">
      <dgm:prSet/>
      <dgm:spPr/>
      <dgm:t>
        <a:bodyPr/>
        <a:lstStyle/>
        <a:p>
          <a:endParaRPr lang="en-US"/>
        </a:p>
      </dgm:t>
    </dgm:pt>
    <dgm:pt modelId="{7B687215-88D6-475A-AB91-5F2FA62943AF}" type="sibTrans" cxnId="{D712814A-6F39-4780-BC60-0E594DBCA745}">
      <dgm:prSet/>
      <dgm:spPr/>
      <dgm:t>
        <a:bodyPr/>
        <a:lstStyle/>
        <a:p>
          <a:endParaRPr lang="en-US"/>
        </a:p>
      </dgm:t>
    </dgm:pt>
    <dgm:pt modelId="{CF162104-194D-4CCB-B39B-B34938E00BD3}">
      <dgm:prSet phldrT="[Text]" custT="1"/>
      <dgm:spPr>
        <a:solidFill>
          <a:schemeClr val="accent2">
            <a:lumMod val="20000"/>
            <a:lumOff val="80000"/>
          </a:schemeClr>
        </a:solidFill>
        <a:ln>
          <a:solidFill>
            <a:schemeClr val="tx1"/>
          </a:solidFill>
        </a:ln>
      </dgm:spPr>
      <dgm:t>
        <a:bodyPr/>
        <a:lstStyle/>
        <a:p>
          <a:r>
            <a:rPr lang="en-US" sz="2400" dirty="0"/>
            <a:t>A specific result that a person aims to achieve; an item or person to be located </a:t>
          </a:r>
        </a:p>
      </dgm:t>
    </dgm:pt>
    <dgm:pt modelId="{885F9736-88BC-4B69-AE7E-D2CE8C8508BD}" type="parTrans" cxnId="{A102BF17-3D3F-4D4E-85D8-2EBE598C30FD}">
      <dgm:prSet/>
      <dgm:spPr/>
      <dgm:t>
        <a:bodyPr/>
        <a:lstStyle/>
        <a:p>
          <a:endParaRPr lang="en-US"/>
        </a:p>
      </dgm:t>
    </dgm:pt>
    <dgm:pt modelId="{C19A0B89-90FC-47D1-A45B-81B010B905F3}" type="sibTrans" cxnId="{A102BF17-3D3F-4D4E-85D8-2EBE598C30FD}">
      <dgm:prSet/>
      <dgm:spPr/>
      <dgm:t>
        <a:bodyPr/>
        <a:lstStyle/>
        <a:p>
          <a:endParaRPr lang="en-US"/>
        </a:p>
      </dgm:t>
    </dgm:pt>
    <dgm:pt modelId="{A1664C88-A8CE-40E8-A3E9-761F06A0B688}" type="pres">
      <dgm:prSet presAssocID="{AF96818A-94C0-491D-98BD-F1CE3770507D}" presName="Name0" presStyleCnt="0">
        <dgm:presLayoutVars>
          <dgm:chMax val="5"/>
          <dgm:chPref val="5"/>
          <dgm:dir/>
          <dgm:animLvl val="lvl"/>
        </dgm:presLayoutVars>
      </dgm:prSet>
      <dgm:spPr/>
    </dgm:pt>
    <dgm:pt modelId="{F5522862-6E27-4765-A1E6-06B307C26503}" type="pres">
      <dgm:prSet presAssocID="{A67FC78F-E6F1-4D55-853F-E620ADEB566E}" presName="parentText1" presStyleLbl="node1" presStyleIdx="0" presStyleCnt="3">
        <dgm:presLayoutVars>
          <dgm:chMax/>
          <dgm:chPref val="3"/>
          <dgm:bulletEnabled val="1"/>
        </dgm:presLayoutVars>
      </dgm:prSet>
      <dgm:spPr/>
    </dgm:pt>
    <dgm:pt modelId="{5EC3F291-30DD-4F26-A63F-0FB3A3DF24F8}" type="pres">
      <dgm:prSet presAssocID="{A67FC78F-E6F1-4D55-853F-E620ADEB566E}" presName="childText1" presStyleLbl="solidAlignAcc1" presStyleIdx="0" presStyleCnt="3">
        <dgm:presLayoutVars>
          <dgm:chMax val="0"/>
          <dgm:chPref val="0"/>
          <dgm:bulletEnabled val="1"/>
        </dgm:presLayoutVars>
      </dgm:prSet>
      <dgm:spPr/>
    </dgm:pt>
    <dgm:pt modelId="{249D3DBD-C5BE-494A-A268-B72537B7301A}" type="pres">
      <dgm:prSet presAssocID="{FA1F2758-9E0E-48D9-BC91-A53BE0A0A5AF}" presName="parentText2" presStyleLbl="node1" presStyleIdx="1" presStyleCnt="3">
        <dgm:presLayoutVars>
          <dgm:chMax/>
          <dgm:chPref val="3"/>
          <dgm:bulletEnabled val="1"/>
        </dgm:presLayoutVars>
      </dgm:prSet>
      <dgm:spPr/>
    </dgm:pt>
    <dgm:pt modelId="{A538E0C6-8C59-45A5-90AB-C55DCCDEB92D}" type="pres">
      <dgm:prSet presAssocID="{FA1F2758-9E0E-48D9-BC91-A53BE0A0A5AF}" presName="childText2" presStyleLbl="solidAlignAcc1" presStyleIdx="1" presStyleCnt="3">
        <dgm:presLayoutVars>
          <dgm:chMax val="0"/>
          <dgm:chPref val="0"/>
          <dgm:bulletEnabled val="1"/>
        </dgm:presLayoutVars>
      </dgm:prSet>
      <dgm:spPr/>
    </dgm:pt>
    <dgm:pt modelId="{35714209-94AE-4039-8A80-8A06BD87FBFB}" type="pres">
      <dgm:prSet presAssocID="{0AB1CA5A-7274-4AD3-AC2F-A5269C55F0F9}" presName="parentText3" presStyleLbl="node1" presStyleIdx="2" presStyleCnt="3">
        <dgm:presLayoutVars>
          <dgm:chMax/>
          <dgm:chPref val="3"/>
          <dgm:bulletEnabled val="1"/>
        </dgm:presLayoutVars>
      </dgm:prSet>
      <dgm:spPr/>
    </dgm:pt>
    <dgm:pt modelId="{E1291C08-CDF7-4485-A99F-D74F159E4C4E}" type="pres">
      <dgm:prSet presAssocID="{0AB1CA5A-7274-4AD3-AC2F-A5269C55F0F9}" presName="childText3" presStyleLbl="solidAlignAcc1" presStyleIdx="2" presStyleCnt="3">
        <dgm:presLayoutVars>
          <dgm:chMax val="0"/>
          <dgm:chPref val="0"/>
          <dgm:bulletEnabled val="1"/>
        </dgm:presLayoutVars>
      </dgm:prSet>
      <dgm:spPr/>
    </dgm:pt>
  </dgm:ptLst>
  <dgm:cxnLst>
    <dgm:cxn modelId="{A102BF17-3D3F-4D4E-85D8-2EBE598C30FD}" srcId="{0AB1CA5A-7274-4AD3-AC2F-A5269C55F0F9}" destId="{CF162104-194D-4CCB-B39B-B34938E00BD3}" srcOrd="0" destOrd="0" parTransId="{885F9736-88BC-4B69-AE7E-D2CE8C8508BD}" sibTransId="{C19A0B89-90FC-47D1-A45B-81B010B905F3}"/>
    <dgm:cxn modelId="{01A81F32-0597-48AE-A44D-9D977BC54A5F}" type="presOf" srcId="{A67FC78F-E6F1-4D55-853F-E620ADEB566E}" destId="{F5522862-6E27-4765-A1E6-06B307C26503}" srcOrd="0" destOrd="0" presId="urn:microsoft.com/office/officeart/2009/3/layout/IncreasingArrowsProcess"/>
    <dgm:cxn modelId="{8FAA483E-4EC5-4F71-97A1-002E6A206742}" type="presOf" srcId="{AF96818A-94C0-491D-98BD-F1CE3770507D}" destId="{A1664C88-A8CE-40E8-A3E9-761F06A0B688}" srcOrd="0" destOrd="0" presId="urn:microsoft.com/office/officeart/2009/3/layout/IncreasingArrowsProcess"/>
    <dgm:cxn modelId="{EFAD153F-A52B-4DF2-9174-C5B43B66B4B7}" type="presOf" srcId="{0AB1CA5A-7274-4AD3-AC2F-A5269C55F0F9}" destId="{35714209-94AE-4039-8A80-8A06BD87FBFB}" srcOrd="0" destOrd="0" presId="urn:microsoft.com/office/officeart/2009/3/layout/IncreasingArrowsProcess"/>
    <dgm:cxn modelId="{9665ED42-D734-489A-875E-0F821A21533C}" type="presOf" srcId="{B4C3D6A0-395D-45B5-84F2-E0CF0A98E603}" destId="{5EC3F291-30DD-4F26-A63F-0FB3A3DF24F8}" srcOrd="0" destOrd="0" presId="urn:microsoft.com/office/officeart/2009/3/layout/IncreasingArrowsProcess"/>
    <dgm:cxn modelId="{92758065-2BC4-49EF-B82E-93A120038683}" type="presOf" srcId="{FA1F2758-9E0E-48D9-BC91-A53BE0A0A5AF}" destId="{249D3DBD-C5BE-494A-A268-B72537B7301A}" srcOrd="0" destOrd="0" presId="urn:microsoft.com/office/officeart/2009/3/layout/IncreasingArrowsProcess"/>
    <dgm:cxn modelId="{D712814A-6F39-4780-BC60-0E594DBCA745}" srcId="{AF96818A-94C0-491D-98BD-F1CE3770507D}" destId="{0AB1CA5A-7274-4AD3-AC2F-A5269C55F0F9}" srcOrd="2" destOrd="0" parTransId="{1D45ECF8-8F2F-4B9F-AE52-74498A088141}" sibTransId="{7B687215-88D6-475A-AB91-5F2FA62943AF}"/>
    <dgm:cxn modelId="{0E52CB4E-4ED8-4946-B09E-B7E4DAFE5233}" srcId="{FA1F2758-9E0E-48D9-BC91-A53BE0A0A5AF}" destId="{39920B4E-7363-42CC-86E0-63BDA583D59A}" srcOrd="0" destOrd="0" parTransId="{F3CEB0D5-99F9-4F00-8653-77DFB604A3D7}" sibTransId="{B93AB89C-85FF-405E-BD04-48AE8E39389C}"/>
    <dgm:cxn modelId="{0B31CE77-5A7C-46FF-9531-5AF8C284B1B0}" srcId="{A67FC78F-E6F1-4D55-853F-E620ADEB566E}" destId="{B4C3D6A0-395D-45B5-84F2-E0CF0A98E603}" srcOrd="0" destOrd="0" parTransId="{FBE3234C-2816-4ADC-9119-A331B87E743D}" sibTransId="{0F199BDE-E1FF-4ABB-8E6A-0591BA0D0EB6}"/>
    <dgm:cxn modelId="{0E4113D1-304E-467A-856A-F379A37C5AC4}" srcId="{AF96818A-94C0-491D-98BD-F1CE3770507D}" destId="{A67FC78F-E6F1-4D55-853F-E620ADEB566E}" srcOrd="0" destOrd="0" parTransId="{EBD4EA39-76DC-426A-9654-19A0FE58A6F0}" sibTransId="{AA0FBE20-8A4B-4517-9DDC-C06003C11EFE}"/>
    <dgm:cxn modelId="{E2B5DAD2-79BC-4B04-91A7-695DF3E4720B}" srcId="{AF96818A-94C0-491D-98BD-F1CE3770507D}" destId="{FA1F2758-9E0E-48D9-BC91-A53BE0A0A5AF}" srcOrd="1" destOrd="0" parTransId="{FB459F35-345C-43E8-8ED4-A69CDB7966C5}" sibTransId="{F063DD7E-1CA2-4841-962E-0F7365AB62F7}"/>
    <dgm:cxn modelId="{0712C5E4-065F-4445-9E48-6D31782C4B04}" type="presOf" srcId="{CF162104-194D-4CCB-B39B-B34938E00BD3}" destId="{E1291C08-CDF7-4485-A99F-D74F159E4C4E}" srcOrd="0" destOrd="0" presId="urn:microsoft.com/office/officeart/2009/3/layout/IncreasingArrowsProcess"/>
    <dgm:cxn modelId="{B6DD76EF-A64E-4882-87FF-02D0B9FFEE75}" type="presOf" srcId="{39920B4E-7363-42CC-86E0-63BDA583D59A}" destId="{A538E0C6-8C59-45A5-90AB-C55DCCDEB92D}" srcOrd="0" destOrd="0" presId="urn:microsoft.com/office/officeart/2009/3/layout/IncreasingArrowsProcess"/>
    <dgm:cxn modelId="{03AD1D20-846D-46FA-B5D6-871961C21D93}" type="presParOf" srcId="{A1664C88-A8CE-40E8-A3E9-761F06A0B688}" destId="{F5522862-6E27-4765-A1E6-06B307C26503}" srcOrd="0" destOrd="0" presId="urn:microsoft.com/office/officeart/2009/3/layout/IncreasingArrowsProcess"/>
    <dgm:cxn modelId="{9A5DD7E9-1CA2-44EF-942B-A8E54138EEFB}" type="presParOf" srcId="{A1664C88-A8CE-40E8-A3E9-761F06A0B688}" destId="{5EC3F291-30DD-4F26-A63F-0FB3A3DF24F8}" srcOrd="1" destOrd="0" presId="urn:microsoft.com/office/officeart/2009/3/layout/IncreasingArrowsProcess"/>
    <dgm:cxn modelId="{C81C38F1-01C5-4766-8A5E-961F602273D7}" type="presParOf" srcId="{A1664C88-A8CE-40E8-A3E9-761F06A0B688}" destId="{249D3DBD-C5BE-494A-A268-B72537B7301A}" srcOrd="2" destOrd="0" presId="urn:microsoft.com/office/officeart/2009/3/layout/IncreasingArrowsProcess"/>
    <dgm:cxn modelId="{7C45642E-32DF-4530-8164-DFC9D3BA0651}" type="presParOf" srcId="{A1664C88-A8CE-40E8-A3E9-761F06A0B688}" destId="{A538E0C6-8C59-45A5-90AB-C55DCCDEB92D}" srcOrd="3" destOrd="0" presId="urn:microsoft.com/office/officeart/2009/3/layout/IncreasingArrowsProcess"/>
    <dgm:cxn modelId="{E8DA1296-6FEF-4E64-9368-CA08F33A0D6A}" type="presParOf" srcId="{A1664C88-A8CE-40E8-A3E9-761F06A0B688}" destId="{35714209-94AE-4039-8A80-8A06BD87FBFB}" srcOrd="4" destOrd="0" presId="urn:microsoft.com/office/officeart/2009/3/layout/IncreasingArrowsProcess"/>
    <dgm:cxn modelId="{D3D57BE6-0C08-4A74-9CF4-706DFFED10AF}" type="presParOf" srcId="{A1664C88-A8CE-40E8-A3E9-761F06A0B688}" destId="{E1291C08-CDF7-4485-A99F-D74F159E4C4E}" srcOrd="5" destOrd="0" presId="urn:microsoft.com/office/officeart/2009/3/layout/IncreasingArrows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BDC124D6-DB41-410B-97FF-C0C574A534B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PACE Section 17</a:t>
          </a:r>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a:solidFill>
          <a:schemeClr val="accent2">
            <a:lumMod val="20000"/>
            <a:lumOff val="80000"/>
            <a:alpha val="90000"/>
          </a:schemeClr>
        </a:solidFill>
        <a:ln>
          <a:solidFill>
            <a:schemeClr val="tx1">
              <a:alpha val="90000"/>
            </a:schemeClr>
          </a:solidFill>
        </a:ln>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PACE Section 32</a:t>
          </a:r>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a:solidFill>
          <a:schemeClr val="accent2">
            <a:lumMod val="20000"/>
            <a:lumOff val="80000"/>
            <a:alpha val="90000"/>
          </a:schemeClr>
        </a:solidFill>
        <a:ln>
          <a:solidFill>
            <a:schemeClr val="tx1">
              <a:alpha val="90000"/>
            </a:schemeClr>
          </a:solidFill>
        </a:ln>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PACE Section 18</a:t>
          </a:r>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a:solidFill>
          <a:schemeClr val="accent2">
            <a:lumMod val="20000"/>
            <a:lumOff val="80000"/>
            <a:alpha val="90000"/>
          </a:schemeClr>
        </a:solidFill>
        <a:ln>
          <a:solidFill>
            <a:schemeClr val="tx1">
              <a:alpha val="90000"/>
            </a:schemeClr>
          </a:solidFill>
        </a:ln>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custLinFactNeighborX="-907" custLinFactNeighborY="875"/>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981E9E-BFD4-4DFD-A455-1B1A67ABAC2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BEF827DD-1DCE-4EB4-B523-42534328C9F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Constable may enter &amp; search any premises for the purpose of:</a:t>
          </a:r>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a:solidFill>
          <a:schemeClr val="accent2">
            <a:lumMod val="75000"/>
            <a:alpha val="90000"/>
          </a:schemeClr>
        </a:solidFill>
        <a:ln>
          <a:solidFill>
            <a:schemeClr val="tx1">
              <a:alpha val="90000"/>
            </a:schemeClr>
          </a:solidFill>
        </a:ln>
      </dgm:spPr>
      <dgm:t>
        <a:bodyPr/>
        <a:lstStyle/>
        <a:p>
          <a:endParaRPr lang="en-US"/>
        </a:p>
      </dgm:t>
    </dgm:pt>
    <dgm:pt modelId="{CC724178-0538-4B3D-BF06-0CBD84D82BF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28DFC172-399A-490D-A76F-BA6C99661D0B}" type="pres">
      <dgm:prSet presAssocID="{EB981E9E-BFD4-4DFD-A455-1B1A67ABAC29}" presName="outerComposite" presStyleCnt="0">
        <dgm:presLayoutVars>
          <dgm:chMax val="5"/>
          <dgm:dir/>
          <dgm:resizeHandles val="exact"/>
        </dgm:presLayoutVars>
      </dgm:prSet>
      <dgm:spPr/>
    </dgm:pt>
    <dgm:pt modelId="{A9A94AD4-B29D-43B5-9DC4-491FCDFD16F9}" type="pres">
      <dgm:prSet presAssocID="{EB981E9E-BFD4-4DFD-A455-1B1A67ABAC29}" presName="dummyMaxCanvas" presStyleCnt="0">
        <dgm:presLayoutVars/>
      </dgm:prSet>
      <dgm:spPr/>
    </dgm:pt>
    <dgm:pt modelId="{9B7692D9-D29B-47D7-A482-BDAEEBFAB5BF}" type="pres">
      <dgm:prSet presAssocID="{EB981E9E-BFD4-4DFD-A455-1B1A67ABAC29}" presName="TwoNodes_1" presStyleLbl="node1" presStyleIdx="0" presStyleCnt="2">
        <dgm:presLayoutVars>
          <dgm:bulletEnabled val="1"/>
        </dgm:presLayoutVars>
      </dgm:prSet>
      <dgm:spPr/>
    </dgm:pt>
    <dgm:pt modelId="{B0772820-5FE4-4A14-B468-D3C8053107C6}" type="pres">
      <dgm:prSet presAssocID="{EB981E9E-BFD4-4DFD-A455-1B1A67ABAC29}" presName="TwoNodes_2" presStyleLbl="node1" presStyleIdx="1" presStyleCnt="2">
        <dgm:presLayoutVars>
          <dgm:bulletEnabled val="1"/>
        </dgm:presLayoutVars>
      </dgm:prSet>
      <dgm:spPr/>
    </dgm:pt>
    <dgm:pt modelId="{2E6F1378-7C24-4EA2-98C6-247455112945}" type="pres">
      <dgm:prSet presAssocID="{EB981E9E-BFD4-4DFD-A455-1B1A67ABAC29}" presName="TwoConn_1-2" presStyleLbl="fgAccFollowNode1" presStyleIdx="0" presStyleCnt="1">
        <dgm:presLayoutVars>
          <dgm:bulletEnabled val="1"/>
        </dgm:presLayoutVars>
      </dgm:prSet>
      <dgm:spPr/>
    </dgm:pt>
    <dgm:pt modelId="{634B2017-F2F5-4878-B0E4-7653B059C520}" type="pres">
      <dgm:prSet presAssocID="{EB981E9E-BFD4-4DFD-A455-1B1A67ABAC29}" presName="TwoNodes_1_text" presStyleLbl="node1" presStyleIdx="1" presStyleCnt="2">
        <dgm:presLayoutVars>
          <dgm:bulletEnabled val="1"/>
        </dgm:presLayoutVars>
      </dgm:prSet>
      <dgm:spPr/>
    </dgm:pt>
    <dgm:pt modelId="{13BE372A-80C0-4DEE-A73B-6F75C8D7C8B6}" type="pres">
      <dgm:prSet presAssocID="{EB981E9E-BFD4-4DFD-A455-1B1A67ABAC29}" presName="TwoNodes_2_text"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A63B7619-CC03-4B74-A8F4-3E7EA5C99137}" type="presOf" srcId="{CC724178-0538-4B3D-BF06-0CBD84D82BF0}" destId="{13BE372A-80C0-4DEE-A73B-6F75C8D7C8B6}" srcOrd="1" destOrd="0" presId="urn:microsoft.com/office/officeart/2005/8/layout/vProcess5"/>
    <dgm:cxn modelId="{22173C1D-2998-42C0-94C3-4C7EA953F6AC}" type="presOf" srcId="{BEF827DD-1DCE-4EB4-B523-42534328C9F9}" destId="{9B7692D9-D29B-47D7-A482-BDAEEBFAB5BF}" srcOrd="0" destOrd="0" presId="urn:microsoft.com/office/officeart/2005/8/layout/vProcess5"/>
    <dgm:cxn modelId="{E8177F61-99DE-4C61-9FDC-8AB417C46191}" type="presOf" srcId="{E8E3F61D-9009-486E-8D43-0C9F3A56E08D}" destId="{2E6F1378-7C24-4EA2-98C6-247455112945}" srcOrd="0" destOrd="0" presId="urn:microsoft.com/office/officeart/2005/8/layout/vProcess5"/>
    <dgm:cxn modelId="{38C89287-54EE-43A0-BAA3-31B982BA7F91}" type="presOf" srcId="{BEF827DD-1DCE-4EB4-B523-42534328C9F9}" destId="{634B2017-F2F5-4878-B0E4-7653B059C520}" srcOrd="1" destOrd="0" presId="urn:microsoft.com/office/officeart/2005/8/layout/vProcess5"/>
    <dgm:cxn modelId="{406BCBE6-3B32-49F0-BA13-15D988096072}" type="presOf" srcId="{CC724178-0538-4B3D-BF06-0CBD84D82BF0}" destId="{B0772820-5FE4-4A14-B468-D3C8053107C6}" srcOrd="0" destOrd="0" presId="urn:microsoft.com/office/officeart/2005/8/layout/vProcess5"/>
    <dgm:cxn modelId="{B2DE6CE7-4F5B-4173-86C5-2AA779DAF06F}" type="presOf" srcId="{EB981E9E-BFD4-4DFD-A455-1B1A67ABAC29}" destId="{28DFC172-399A-490D-A76F-BA6C99661D0B}" srcOrd="0" destOrd="0" presId="urn:microsoft.com/office/officeart/2005/8/layout/vProcess5"/>
    <dgm:cxn modelId="{5C11DAF2-F6FB-400E-BA5B-FC8B97D70656}" srcId="{EB981E9E-BFD4-4DFD-A455-1B1A67ABAC29}" destId="{BEF827DD-1DCE-4EB4-B523-42534328C9F9}" srcOrd="0" destOrd="0" parTransId="{B95DA950-5A84-4F48-BF0C-B166EED387C2}" sibTransId="{E8E3F61D-9009-486E-8D43-0C9F3A56E08D}"/>
    <dgm:cxn modelId="{92ED5798-477E-430F-B052-1BEB83176B18}" type="presParOf" srcId="{28DFC172-399A-490D-A76F-BA6C99661D0B}" destId="{A9A94AD4-B29D-43B5-9DC4-491FCDFD16F9}" srcOrd="0" destOrd="0" presId="urn:microsoft.com/office/officeart/2005/8/layout/vProcess5"/>
    <dgm:cxn modelId="{54585639-0169-445F-B0FF-C49BF969E672}" type="presParOf" srcId="{28DFC172-399A-490D-A76F-BA6C99661D0B}" destId="{9B7692D9-D29B-47D7-A482-BDAEEBFAB5BF}" srcOrd="1" destOrd="0" presId="urn:microsoft.com/office/officeart/2005/8/layout/vProcess5"/>
    <dgm:cxn modelId="{FF2BC300-C9B0-426C-B504-188DDD64A5F0}" type="presParOf" srcId="{28DFC172-399A-490D-A76F-BA6C99661D0B}" destId="{B0772820-5FE4-4A14-B468-D3C8053107C6}" srcOrd="2" destOrd="0" presId="urn:microsoft.com/office/officeart/2005/8/layout/vProcess5"/>
    <dgm:cxn modelId="{425B3657-6D36-4329-BB6B-8A18EFC08685}" type="presParOf" srcId="{28DFC172-399A-490D-A76F-BA6C99661D0B}" destId="{2E6F1378-7C24-4EA2-98C6-247455112945}" srcOrd="3" destOrd="0" presId="urn:microsoft.com/office/officeart/2005/8/layout/vProcess5"/>
    <dgm:cxn modelId="{DFA1621C-72EE-48FA-9FB5-E2EAE849CAC5}" type="presParOf" srcId="{28DFC172-399A-490D-A76F-BA6C99661D0B}" destId="{634B2017-F2F5-4878-B0E4-7653B059C520}" srcOrd="4" destOrd="0" presId="urn:microsoft.com/office/officeart/2005/8/layout/vProcess5"/>
    <dgm:cxn modelId="{86DB0FDC-A3D4-4B34-90EE-1C800BF1C3CB}" type="presParOf" srcId="{28DFC172-399A-490D-A76F-BA6C99661D0B}" destId="{13BE372A-80C0-4DEE-A73B-6F75C8D7C8B6}"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07ED64-559B-43F5-85CC-5C02FB30F6CB}" type="doc">
      <dgm:prSet loTypeId="urn:microsoft.com/office/officeart/2005/8/layout/process2" loCatId="process" qsTypeId="urn:microsoft.com/office/officeart/2005/8/quickstyle/simple1" qsCatId="simple" csTypeId="urn:microsoft.com/office/officeart/2005/8/colors/accent1_2" csCatId="accent1" phldr="1"/>
      <dgm:spPr/>
    </dgm:pt>
    <dgm:pt modelId="{8C630581-2DB5-477E-AABB-72C4086C8A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Arresting a person for:</a:t>
          </a:r>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a:solidFill>
          <a:schemeClr val="accent2">
            <a:lumMod val="75000"/>
          </a:schemeClr>
        </a:solidFill>
        <a:ln>
          <a:solidFill>
            <a:schemeClr val="tx1"/>
          </a:solidFill>
        </a:ln>
      </dgm:spPr>
      <dgm:t>
        <a:bodyPr/>
        <a:lstStyle/>
        <a:p>
          <a:endParaRPr lang="en-US"/>
        </a:p>
      </dgm:t>
    </dgm:pt>
    <dgm:pt modelId="{AFEEDBD0-4AD5-4E9C-A39B-D58A1ED1650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An Indictable Offence</a:t>
          </a:r>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a:solidFill>
          <a:schemeClr val="accent2">
            <a:lumMod val="75000"/>
          </a:schemeClr>
        </a:solidFill>
        <a:ln>
          <a:solidFill>
            <a:schemeClr val="tx1"/>
          </a:solidFill>
        </a:ln>
      </dgm:spPr>
      <dgm:t>
        <a:bodyPr/>
        <a:lstStyle/>
        <a:p>
          <a:endParaRPr lang="en-US"/>
        </a:p>
      </dgm:t>
    </dgm:pt>
    <dgm:pt modelId="{BC137DB7-ABB8-479F-AC30-0DBC793D15B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67A1004D-4D5E-4849-AABF-9A200739AFC4}" type="pres">
      <dgm:prSet presAssocID="{EE07ED64-559B-43F5-85CC-5C02FB30F6CB}" presName="linearFlow" presStyleCnt="0">
        <dgm:presLayoutVars>
          <dgm:resizeHandles val="exact"/>
        </dgm:presLayoutVars>
      </dgm:prSet>
      <dgm:spPr/>
    </dgm:pt>
    <dgm:pt modelId="{45EA7A84-3BDA-48D6-B866-DF6282F3D2E9}" type="pres">
      <dgm:prSet presAssocID="{8C630581-2DB5-477E-AABB-72C4086C8A72}" presName="node" presStyleLbl="node1" presStyleIdx="0" presStyleCnt="3" custScaleX="252901">
        <dgm:presLayoutVars>
          <dgm:bulletEnabled val="1"/>
        </dgm:presLayoutVars>
      </dgm:prSet>
      <dgm:spPr/>
    </dgm:pt>
    <dgm:pt modelId="{E0C23FD2-1789-42DB-B731-38603D00A800}" type="pres">
      <dgm:prSet presAssocID="{67317B39-889C-41A5-BA68-C6E7A49E9082}" presName="sibTrans" presStyleLbl="sibTrans2D1" presStyleIdx="0" presStyleCnt="2"/>
      <dgm:spPr/>
    </dgm:pt>
    <dgm:pt modelId="{D7E32C38-AD75-4977-B4DF-66D5F93DE157}" type="pres">
      <dgm:prSet presAssocID="{67317B39-889C-41A5-BA68-C6E7A49E9082}" presName="connectorText" presStyleLbl="sibTrans2D1" presStyleIdx="0" presStyleCnt="2"/>
      <dgm:spPr/>
    </dgm:pt>
    <dgm:pt modelId="{9D3FF8A9-E5CB-4728-96EA-A05BE294EB2B}" type="pres">
      <dgm:prSet presAssocID="{AFEEDBD0-4AD5-4E9C-A39B-D58A1ED16506}" presName="node" presStyleLbl="node1" presStyleIdx="1" presStyleCnt="3" custScaleX="252901">
        <dgm:presLayoutVars>
          <dgm:bulletEnabled val="1"/>
        </dgm:presLayoutVars>
      </dgm:prSet>
      <dgm:spPr/>
    </dgm:pt>
    <dgm:pt modelId="{7A38B589-719A-40DF-B6F9-FB536AD0FF08}" type="pres">
      <dgm:prSet presAssocID="{0FD5FD0F-C167-4249-AE59-3C855B98AAF6}" presName="sibTrans" presStyleLbl="sibTrans2D1" presStyleIdx="1" presStyleCnt="2"/>
      <dgm:spPr/>
    </dgm:pt>
    <dgm:pt modelId="{7B352CA0-C1B6-4F07-A142-315C4F6E875A}" type="pres">
      <dgm:prSet presAssocID="{0FD5FD0F-C167-4249-AE59-3C855B98AAF6}" presName="connectorText" presStyleLbl="sibTrans2D1" presStyleIdx="1" presStyleCnt="2"/>
      <dgm:spPr/>
    </dgm:pt>
    <dgm:pt modelId="{0D6402F2-F8DC-446E-9CF4-0962E393D904}" type="pres">
      <dgm:prSet presAssocID="{BC137DB7-ABB8-479F-AC30-0DBC793D15B1}" presName="node" presStyleLbl="node1" presStyleIdx="2" presStyleCnt="3" custScaleX="252901">
        <dgm:presLayoutVars>
          <dgm:bulletEnabled val="1"/>
        </dgm:presLayoutVars>
      </dgm:prSet>
      <dgm:spPr/>
    </dgm:pt>
  </dgm:ptLst>
  <dgm:cxnLst>
    <dgm:cxn modelId="{A3572A18-3938-4F16-AF71-01442738D297}" srcId="{EE07ED64-559B-43F5-85CC-5C02FB30F6CB}" destId="{BC137DB7-ABB8-479F-AC30-0DBC793D15B1}" srcOrd="2" destOrd="0" parTransId="{07640BF4-F0CD-481D-86D0-301DD265DB45}" sibTransId="{5AA91C22-858F-4EBD-9B52-79DF0B62EB47}"/>
    <dgm:cxn modelId="{5631256C-1E8F-4CDD-A226-3950F3F6652A}" srcId="{EE07ED64-559B-43F5-85CC-5C02FB30F6CB}" destId="{AFEEDBD0-4AD5-4E9C-A39B-D58A1ED16506}" srcOrd="1" destOrd="0" parTransId="{5AF3F42F-664C-456A-AF72-2488456B6BAC}" sibTransId="{0FD5FD0F-C167-4249-AE59-3C855B98AAF6}"/>
    <dgm:cxn modelId="{3B49DA6E-9C68-45B0-8790-ADAAFBF743B8}" type="presOf" srcId="{8C630581-2DB5-477E-AABB-72C4086C8A72}" destId="{45EA7A84-3BDA-48D6-B866-DF6282F3D2E9}" srcOrd="0" destOrd="0" presId="urn:microsoft.com/office/officeart/2005/8/layout/process2"/>
    <dgm:cxn modelId="{B33E0758-F266-4AFB-92EC-BB71BDE1D7AE}" type="presOf" srcId="{0FD5FD0F-C167-4249-AE59-3C855B98AAF6}" destId="{7A38B589-719A-40DF-B6F9-FB536AD0FF08}" srcOrd="0" destOrd="0" presId="urn:microsoft.com/office/officeart/2005/8/layout/process2"/>
    <dgm:cxn modelId="{BDD0307D-5B3F-41D6-8196-9B5D73364103}" type="presOf" srcId="{67317B39-889C-41A5-BA68-C6E7A49E9082}" destId="{E0C23FD2-1789-42DB-B731-38603D00A800}" srcOrd="0" destOrd="0" presId="urn:microsoft.com/office/officeart/2005/8/layout/process2"/>
    <dgm:cxn modelId="{47DFD584-F886-4EC7-9524-0AD0D32E9E85}" srcId="{EE07ED64-559B-43F5-85CC-5C02FB30F6CB}" destId="{8C630581-2DB5-477E-AABB-72C4086C8A72}" srcOrd="0" destOrd="0" parTransId="{72F24952-C73D-48C3-82A0-D82D064724B8}" sibTransId="{67317B39-889C-41A5-BA68-C6E7A49E9082}"/>
    <dgm:cxn modelId="{D01E408E-9AF2-4935-9C8D-CBB1FB0FD603}" type="presOf" srcId="{AFEEDBD0-4AD5-4E9C-A39B-D58A1ED16506}" destId="{9D3FF8A9-E5CB-4728-96EA-A05BE294EB2B}" srcOrd="0" destOrd="0" presId="urn:microsoft.com/office/officeart/2005/8/layout/process2"/>
    <dgm:cxn modelId="{1BC928B0-B946-40FC-B1BA-03008FCF5DAA}" type="presOf" srcId="{EE07ED64-559B-43F5-85CC-5C02FB30F6CB}" destId="{67A1004D-4D5E-4849-AABF-9A200739AFC4}" srcOrd="0" destOrd="0" presId="urn:microsoft.com/office/officeart/2005/8/layout/process2"/>
    <dgm:cxn modelId="{FF5DB0D0-6ECC-45BD-99DE-9C21F528CB2C}" type="presOf" srcId="{67317B39-889C-41A5-BA68-C6E7A49E9082}" destId="{D7E32C38-AD75-4977-B4DF-66D5F93DE157}" srcOrd="1" destOrd="0" presId="urn:microsoft.com/office/officeart/2005/8/layout/process2"/>
    <dgm:cxn modelId="{AB6131D5-B977-4D39-AEF2-65A346F80969}" type="presOf" srcId="{BC137DB7-ABB8-479F-AC30-0DBC793D15B1}" destId="{0D6402F2-F8DC-446E-9CF4-0962E393D904}" srcOrd="0" destOrd="0" presId="urn:microsoft.com/office/officeart/2005/8/layout/process2"/>
    <dgm:cxn modelId="{F1762FEA-8807-46D0-86C9-3ECAC28F3F5B}" type="presOf" srcId="{0FD5FD0F-C167-4249-AE59-3C855B98AAF6}" destId="{7B352CA0-C1B6-4F07-A142-315C4F6E875A}" srcOrd="1" destOrd="0" presId="urn:microsoft.com/office/officeart/2005/8/layout/process2"/>
    <dgm:cxn modelId="{96E04499-DEB2-43F4-B870-E00CEFDF8315}" type="presParOf" srcId="{67A1004D-4D5E-4849-AABF-9A200739AFC4}" destId="{45EA7A84-3BDA-48D6-B866-DF6282F3D2E9}" srcOrd="0" destOrd="0" presId="urn:microsoft.com/office/officeart/2005/8/layout/process2"/>
    <dgm:cxn modelId="{83C0EEFD-E95A-4902-9642-4C956594CD78}" type="presParOf" srcId="{67A1004D-4D5E-4849-AABF-9A200739AFC4}" destId="{E0C23FD2-1789-42DB-B731-38603D00A800}" srcOrd="1" destOrd="0" presId="urn:microsoft.com/office/officeart/2005/8/layout/process2"/>
    <dgm:cxn modelId="{A86C45E7-8322-4F03-8CAC-A03DCFC666AA}" type="presParOf" srcId="{E0C23FD2-1789-42DB-B731-38603D00A800}" destId="{D7E32C38-AD75-4977-B4DF-66D5F93DE157}" srcOrd="0" destOrd="0" presId="urn:microsoft.com/office/officeart/2005/8/layout/process2"/>
    <dgm:cxn modelId="{3DC60AFD-90DE-409C-9A0F-E639AF21C597}" type="presParOf" srcId="{67A1004D-4D5E-4849-AABF-9A200739AFC4}" destId="{9D3FF8A9-E5CB-4728-96EA-A05BE294EB2B}" srcOrd="2" destOrd="0" presId="urn:microsoft.com/office/officeart/2005/8/layout/process2"/>
    <dgm:cxn modelId="{22717CDD-F6EE-4EE3-9BDC-8594755CD0A3}" type="presParOf" srcId="{67A1004D-4D5E-4849-AABF-9A200739AFC4}" destId="{7A38B589-719A-40DF-B6F9-FB536AD0FF08}" srcOrd="3" destOrd="0" presId="urn:microsoft.com/office/officeart/2005/8/layout/process2"/>
    <dgm:cxn modelId="{FAB940D4-F5BA-44DE-A0EC-C1B630DDF11D}" type="presParOf" srcId="{7A38B589-719A-40DF-B6F9-FB536AD0FF08}" destId="{7B352CA0-C1B6-4F07-A142-315C4F6E875A}" srcOrd="0" destOrd="0" presId="urn:microsoft.com/office/officeart/2005/8/layout/process2"/>
    <dgm:cxn modelId="{AA089599-CC83-4A63-A52A-26AA4CF4EDF7}" type="presParOf" srcId="{67A1004D-4D5E-4849-AABF-9A200739AFC4}" destId="{0D6402F2-F8DC-446E-9CF4-0962E393D904}" srcOrd="4"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9605CF-4C0B-4FB5-AB98-5A254F166852}" type="doc">
      <dgm:prSet loTypeId="urn:microsoft.com/office/officeart/2005/8/layout/pList2" loCatId="list" qsTypeId="urn:microsoft.com/office/officeart/2005/8/quickstyle/simple1" qsCatId="simple" csTypeId="urn:microsoft.com/office/officeart/2005/8/colors/accent1_2" csCatId="accent1" phldr="1"/>
      <dgm:spPr/>
    </dgm:pt>
    <dgm:pt modelId="{C65B42FC-6321-4BC3-B515-B3469C064373}">
      <dgm:prSet phldrT="[Text]" custT="1"/>
      <dgm:spPr>
        <a:solidFill>
          <a:schemeClr val="accent2">
            <a:lumMod val="60000"/>
            <a:lumOff val="40000"/>
          </a:schemeClr>
        </a:solidFill>
        <a:ln>
          <a:solidFill>
            <a:schemeClr val="bg1"/>
          </a:solidFill>
        </a:ln>
      </dgm:spPr>
      <dgm:t>
        <a:bodyPr/>
        <a:lstStyle/>
        <a:p>
          <a:r>
            <a:rPr lang="en-US" sz="2400" dirty="0">
              <a:solidFill>
                <a:schemeClr val="tx1"/>
              </a:solidFill>
            </a:rPr>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a:solidFill>
          <a:schemeClr val="accent2">
            <a:lumMod val="60000"/>
            <a:lumOff val="40000"/>
          </a:schemeClr>
        </a:solidFill>
      </dgm:spPr>
      <dgm:t>
        <a:bodyPr/>
        <a:lstStyle/>
        <a:p>
          <a:r>
            <a:rPr lang="en-US" sz="2400" dirty="0">
              <a:solidFill>
                <a:schemeClr val="tx1"/>
              </a:solidFill>
            </a:rPr>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a:solidFill>
          <a:schemeClr val="accent2">
            <a:lumMod val="60000"/>
            <a:lumOff val="40000"/>
          </a:schemeClr>
        </a:solidFill>
      </dgm:spPr>
      <dgm:t>
        <a:bodyPr/>
        <a:lstStyle/>
        <a:p>
          <a:r>
            <a:rPr lang="en-US" sz="2400" dirty="0">
              <a:solidFill>
                <a:schemeClr val="tx1"/>
              </a:solidFill>
            </a:rPr>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71921325-7638-414F-9B41-E39E5058C8E0}" type="pres">
      <dgm:prSet presAssocID="{869605CF-4C0B-4FB5-AB98-5A254F166852}" presName="Name0" presStyleCnt="0">
        <dgm:presLayoutVars>
          <dgm:dir/>
          <dgm:resizeHandles val="exact"/>
        </dgm:presLayoutVars>
      </dgm:prSet>
      <dgm:spPr/>
    </dgm:pt>
    <dgm:pt modelId="{C53CF0EE-416F-468D-9EFC-F327E0A57B5C}" type="pres">
      <dgm:prSet presAssocID="{869605CF-4C0B-4FB5-AB98-5A254F166852}" presName="bkgdShp" presStyleLbl="alignAccFollowNode1" presStyleIdx="0" presStyleCnt="1"/>
      <dgm:spPr>
        <a:solidFill>
          <a:schemeClr val="accent2">
            <a:lumMod val="20000"/>
            <a:lumOff val="80000"/>
            <a:alpha val="90000"/>
          </a:schemeClr>
        </a:solidFill>
      </dgm:spPr>
    </dgm:pt>
    <dgm:pt modelId="{1C162034-7637-4F31-853E-1B379E1E2734}" type="pres">
      <dgm:prSet presAssocID="{869605CF-4C0B-4FB5-AB98-5A254F166852}" presName="linComp" presStyleCnt="0"/>
      <dgm:spPr/>
    </dgm:pt>
    <dgm:pt modelId="{3E04CC9A-B4AC-4824-9DC8-63D207012099}" type="pres">
      <dgm:prSet presAssocID="{C65B42FC-6321-4BC3-B515-B3469C064373}" presName="compNode" presStyleCnt="0"/>
      <dgm:spPr/>
    </dgm:pt>
    <dgm:pt modelId="{BDA27500-0195-47E2-8DCF-11FF134F69AF}" type="pres">
      <dgm:prSet presAssocID="{C65B42FC-6321-4BC3-B515-B3469C064373}" presName="node" presStyleLbl="node1" presStyleIdx="0" presStyleCnt="3">
        <dgm:presLayoutVars>
          <dgm:bulletEnabled val="1"/>
        </dgm:presLayoutVars>
      </dgm:prSet>
      <dgm:spPr/>
    </dgm:pt>
    <dgm:pt modelId="{CE3EDC30-D46F-4C63-B0C8-369533275684}" type="pres">
      <dgm:prSet presAssocID="{C65B42FC-6321-4BC3-B515-B3469C064373}" presName="invisiNode" presStyleLbl="node1" presStyleIdx="0" presStyleCnt="3"/>
      <dgm:spPr/>
    </dgm:pt>
    <dgm:pt modelId="{BA623B05-B46D-4AD4-A2E0-0FAC7B29BC11}" type="pres">
      <dgm:prSet presAssocID="{C65B42FC-6321-4BC3-B515-B3469C064373}"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491C56E4-2B85-4ADB-91E8-B91516A9EA3E}" type="pres">
      <dgm:prSet presAssocID="{0609C56A-E42F-4734-BB53-BBD404DEF744}" presName="sibTrans" presStyleLbl="sibTrans2D1" presStyleIdx="0" presStyleCnt="0"/>
      <dgm:spPr/>
    </dgm:pt>
    <dgm:pt modelId="{CB748D1C-E11B-4247-B2C6-4FEAB049BCA6}" type="pres">
      <dgm:prSet presAssocID="{8D693D44-47D2-4A16-B0CD-F78469E6B7B7}" presName="compNode" presStyleCnt="0"/>
      <dgm:spPr/>
    </dgm:pt>
    <dgm:pt modelId="{F860D0D6-B2E7-47C3-98F1-2C2BE3754041}" type="pres">
      <dgm:prSet presAssocID="{8D693D44-47D2-4A16-B0CD-F78469E6B7B7}" presName="node" presStyleLbl="node1" presStyleIdx="1" presStyleCnt="3">
        <dgm:presLayoutVars>
          <dgm:bulletEnabled val="1"/>
        </dgm:presLayoutVars>
      </dgm:prSet>
      <dgm:spPr/>
    </dgm:pt>
    <dgm:pt modelId="{0A29D35A-D999-4794-A00B-424DCB349852}" type="pres">
      <dgm:prSet presAssocID="{8D693D44-47D2-4A16-B0CD-F78469E6B7B7}" presName="invisiNode" presStyleLbl="node1" presStyleIdx="1" presStyleCnt="3"/>
      <dgm:spPr/>
    </dgm:pt>
    <dgm:pt modelId="{0ADDE785-62EB-4A85-AF95-FB72C38BC7D0}" type="pres">
      <dgm:prSet presAssocID="{8D693D44-47D2-4A16-B0CD-F78469E6B7B7}"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78540DFC-3678-4C0F-B9E0-F599FFF2CB62}" type="pres">
      <dgm:prSet presAssocID="{386FF9F0-B290-4DCF-93D3-A80C7B3F91CE}" presName="sibTrans" presStyleLbl="sibTrans2D1" presStyleIdx="0" presStyleCnt="0"/>
      <dgm:spPr/>
    </dgm:pt>
    <dgm:pt modelId="{CA629566-5152-462A-A36B-828E8E78B7CE}" type="pres">
      <dgm:prSet presAssocID="{6B270DC3-2DBF-47AF-B752-B442F92371B9}" presName="compNode" presStyleCnt="0"/>
      <dgm:spPr/>
    </dgm:pt>
    <dgm:pt modelId="{4C22F1C2-D1FC-49D6-A348-0BBAAD0EB607}" type="pres">
      <dgm:prSet presAssocID="{6B270DC3-2DBF-47AF-B752-B442F92371B9}" presName="node" presStyleLbl="node1" presStyleIdx="2" presStyleCnt="3">
        <dgm:presLayoutVars>
          <dgm:bulletEnabled val="1"/>
        </dgm:presLayoutVars>
      </dgm:prSet>
      <dgm:spPr/>
    </dgm:pt>
    <dgm:pt modelId="{806628CA-6D11-4F82-A749-24754035C947}" type="pres">
      <dgm:prSet presAssocID="{6B270DC3-2DBF-47AF-B752-B442F92371B9}" presName="invisiNode" presStyleLbl="node1" presStyleIdx="2" presStyleCnt="3"/>
      <dgm:spPr/>
    </dgm:pt>
    <dgm:pt modelId="{3DFEDD6A-971E-4DF8-AAA8-72AE0CAFCAC7}" type="pres">
      <dgm:prSet presAssocID="{6B270DC3-2DBF-47AF-B752-B442F92371B9}"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FEF0612B-2845-48B9-8EA1-6F5069079988}" srcId="{869605CF-4C0B-4FB5-AB98-5A254F166852}" destId="{C65B42FC-6321-4BC3-B515-B3469C064373}" srcOrd="0" destOrd="0" parTransId="{FFA97FF3-59E9-410D-9BFC-803A00E7197B}" sibTransId="{0609C56A-E42F-4734-BB53-BBD404DEF744}"/>
    <dgm:cxn modelId="{F428AD32-61BB-49D9-9C50-90FC72909383}" type="presOf" srcId="{0609C56A-E42F-4734-BB53-BBD404DEF744}" destId="{491C56E4-2B85-4ADB-91E8-B91516A9EA3E}" srcOrd="0" destOrd="0" presId="urn:microsoft.com/office/officeart/2005/8/layout/pList2"/>
    <dgm:cxn modelId="{AF30B45B-A29C-49B4-8055-03BC3491E9D8}" type="presOf" srcId="{C65B42FC-6321-4BC3-B515-B3469C064373}" destId="{BDA27500-0195-47E2-8DCF-11FF134F69AF}" srcOrd="0" destOrd="0" presId="urn:microsoft.com/office/officeart/2005/8/layout/pList2"/>
    <dgm:cxn modelId="{63DBE141-EAD8-4FA4-8B57-6F8EC48D2C58}" type="presOf" srcId="{8D693D44-47D2-4A16-B0CD-F78469E6B7B7}" destId="{F860D0D6-B2E7-47C3-98F1-2C2BE3754041}" srcOrd="0" destOrd="0" presId="urn:microsoft.com/office/officeart/2005/8/layout/pList2"/>
    <dgm:cxn modelId="{2BDD1E57-E6F3-48E0-A78A-08B187DC469A}" type="presOf" srcId="{386FF9F0-B290-4DCF-93D3-A80C7B3F91CE}" destId="{78540DFC-3678-4C0F-B9E0-F599FFF2CB62}" srcOrd="0" destOrd="0" presId="urn:microsoft.com/office/officeart/2005/8/layout/pList2"/>
    <dgm:cxn modelId="{F4DC0F8B-FB4D-4AFC-B4AA-0B00B3252B2F}" srcId="{869605CF-4C0B-4FB5-AB98-5A254F166852}" destId="{6B270DC3-2DBF-47AF-B752-B442F92371B9}" srcOrd="2" destOrd="0" parTransId="{ACA33237-1BE0-4875-9183-909BE0F6DC72}" sibTransId="{203A8430-5D31-42EB-955E-ACAE864F3318}"/>
    <dgm:cxn modelId="{9F0DD193-477D-4781-9F6F-571DABA2671E}" type="presOf" srcId="{869605CF-4C0B-4FB5-AB98-5A254F166852}" destId="{71921325-7638-414F-9B41-E39E5058C8E0}" srcOrd="0" destOrd="0" presId="urn:microsoft.com/office/officeart/2005/8/layout/pList2"/>
    <dgm:cxn modelId="{EBCBDDB7-6869-4FD0-A777-F5B2BD2CDF1E}" srcId="{869605CF-4C0B-4FB5-AB98-5A254F166852}" destId="{8D693D44-47D2-4A16-B0CD-F78469E6B7B7}" srcOrd="1" destOrd="0" parTransId="{8E6CBBE6-F9E9-49B0-988D-4EBCD041B177}" sibTransId="{386FF9F0-B290-4DCF-93D3-A80C7B3F91CE}"/>
    <dgm:cxn modelId="{D0F796F6-52CE-48F6-AD8F-E465CE55F194}" type="presOf" srcId="{6B270DC3-2DBF-47AF-B752-B442F92371B9}" destId="{4C22F1C2-D1FC-49D6-A348-0BBAAD0EB607}" srcOrd="0" destOrd="0" presId="urn:microsoft.com/office/officeart/2005/8/layout/pList2"/>
    <dgm:cxn modelId="{61763855-96BB-4D31-832B-EF4F7F259E0B}" type="presParOf" srcId="{71921325-7638-414F-9B41-E39E5058C8E0}" destId="{C53CF0EE-416F-468D-9EFC-F327E0A57B5C}" srcOrd="0" destOrd="0" presId="urn:microsoft.com/office/officeart/2005/8/layout/pList2"/>
    <dgm:cxn modelId="{3B991DDA-2D67-4285-9FC0-490914382197}" type="presParOf" srcId="{71921325-7638-414F-9B41-E39E5058C8E0}" destId="{1C162034-7637-4F31-853E-1B379E1E2734}" srcOrd="1" destOrd="0" presId="urn:microsoft.com/office/officeart/2005/8/layout/pList2"/>
    <dgm:cxn modelId="{2715D4D5-65E7-4F72-BB10-02A85E372471}" type="presParOf" srcId="{1C162034-7637-4F31-853E-1B379E1E2734}" destId="{3E04CC9A-B4AC-4824-9DC8-63D207012099}" srcOrd="0" destOrd="0" presId="urn:microsoft.com/office/officeart/2005/8/layout/pList2"/>
    <dgm:cxn modelId="{12AF13F1-1BA9-4425-9BDE-CA22CD386CB1}" type="presParOf" srcId="{3E04CC9A-B4AC-4824-9DC8-63D207012099}" destId="{BDA27500-0195-47E2-8DCF-11FF134F69AF}" srcOrd="0" destOrd="0" presId="urn:microsoft.com/office/officeart/2005/8/layout/pList2"/>
    <dgm:cxn modelId="{20455001-ED04-42A3-ACAE-7D8D1219BD0B}" type="presParOf" srcId="{3E04CC9A-B4AC-4824-9DC8-63D207012099}" destId="{CE3EDC30-D46F-4C63-B0C8-369533275684}" srcOrd="1" destOrd="0" presId="urn:microsoft.com/office/officeart/2005/8/layout/pList2"/>
    <dgm:cxn modelId="{8FC2693F-BF5C-4D26-BC26-82C06D0840AA}" type="presParOf" srcId="{3E04CC9A-B4AC-4824-9DC8-63D207012099}" destId="{BA623B05-B46D-4AD4-A2E0-0FAC7B29BC11}" srcOrd="2" destOrd="0" presId="urn:microsoft.com/office/officeart/2005/8/layout/pList2"/>
    <dgm:cxn modelId="{25458339-2AF1-428E-91DA-BD1379C081D1}" type="presParOf" srcId="{1C162034-7637-4F31-853E-1B379E1E2734}" destId="{491C56E4-2B85-4ADB-91E8-B91516A9EA3E}" srcOrd="1" destOrd="0" presId="urn:microsoft.com/office/officeart/2005/8/layout/pList2"/>
    <dgm:cxn modelId="{8F18E2E8-C3CC-42F0-BFCD-83DC2E4E49BC}" type="presParOf" srcId="{1C162034-7637-4F31-853E-1B379E1E2734}" destId="{CB748D1C-E11B-4247-B2C6-4FEAB049BCA6}" srcOrd="2" destOrd="0" presId="urn:microsoft.com/office/officeart/2005/8/layout/pList2"/>
    <dgm:cxn modelId="{90B216C7-48F8-4278-9BD3-0F2E9AE788AF}" type="presParOf" srcId="{CB748D1C-E11B-4247-B2C6-4FEAB049BCA6}" destId="{F860D0D6-B2E7-47C3-98F1-2C2BE3754041}" srcOrd="0" destOrd="0" presId="urn:microsoft.com/office/officeart/2005/8/layout/pList2"/>
    <dgm:cxn modelId="{E6B57E0A-736E-4CFE-9E8E-0F3ECADBB6B9}" type="presParOf" srcId="{CB748D1C-E11B-4247-B2C6-4FEAB049BCA6}" destId="{0A29D35A-D999-4794-A00B-424DCB349852}" srcOrd="1" destOrd="0" presId="urn:microsoft.com/office/officeart/2005/8/layout/pList2"/>
    <dgm:cxn modelId="{10E780BE-7B16-4507-B74A-9F77A3C7303D}" type="presParOf" srcId="{CB748D1C-E11B-4247-B2C6-4FEAB049BCA6}" destId="{0ADDE785-62EB-4A85-AF95-FB72C38BC7D0}" srcOrd="2" destOrd="0" presId="urn:microsoft.com/office/officeart/2005/8/layout/pList2"/>
    <dgm:cxn modelId="{A7046E86-4113-425A-983A-B12BC6301FEC}" type="presParOf" srcId="{1C162034-7637-4F31-853E-1B379E1E2734}" destId="{78540DFC-3678-4C0F-B9E0-F599FFF2CB62}" srcOrd="3" destOrd="0" presId="urn:microsoft.com/office/officeart/2005/8/layout/pList2"/>
    <dgm:cxn modelId="{A0A903CF-DF94-4A9C-A3DF-C2F635CFE68C}" type="presParOf" srcId="{1C162034-7637-4F31-853E-1B379E1E2734}" destId="{CA629566-5152-462A-A36B-828E8E78B7CE}" srcOrd="4" destOrd="0" presId="urn:microsoft.com/office/officeart/2005/8/layout/pList2"/>
    <dgm:cxn modelId="{93F9D89D-3C18-4893-A066-13A8FFF851C7}" type="presParOf" srcId="{CA629566-5152-462A-A36B-828E8E78B7CE}" destId="{4C22F1C2-D1FC-49D6-A348-0BBAAD0EB607}" srcOrd="0" destOrd="0" presId="urn:microsoft.com/office/officeart/2005/8/layout/pList2"/>
    <dgm:cxn modelId="{670404E5-BF13-4972-AF3A-38B0E94054EB}" type="presParOf" srcId="{CA629566-5152-462A-A36B-828E8E78B7CE}" destId="{806628CA-6D11-4F82-A749-24754035C947}" srcOrd="1" destOrd="0" presId="urn:microsoft.com/office/officeart/2005/8/layout/pList2"/>
    <dgm:cxn modelId="{B7889ED7-09EF-4B57-991B-858E7D6041F0}" type="presParOf" srcId="{CA629566-5152-462A-A36B-828E8E78B7CE}" destId="{3DFEDD6A-971E-4DF8-AAA8-72AE0CAFCAC7}" srcOrd="2" destOrd="0" presId="urn:microsoft.com/office/officeart/2005/8/layout/pList2"/>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FAABF9-0943-43BA-8E02-73508FD81050}" type="doc">
      <dgm:prSet loTypeId="urn:microsoft.com/office/officeart/2005/8/layout/hList7" loCatId="list" qsTypeId="urn:microsoft.com/office/officeart/2005/8/quickstyle/simple1" qsCatId="simple" csTypeId="urn:microsoft.com/office/officeart/2005/8/colors/accent1_2" csCatId="accent1" phldr="1"/>
      <dgm:spPr/>
    </dgm:pt>
    <dgm:pt modelId="{66C28985-1054-4787-8AFF-04E73135EF10}">
      <dgm:prSet phldrT="[Text]" custT="1"/>
      <dgm:spPr>
        <a:solidFill>
          <a:schemeClr val="accent2">
            <a:lumMod val="60000"/>
            <a:lumOff val="40000"/>
          </a:schemeClr>
        </a:solidFill>
      </dgm:spPr>
      <dgm:t>
        <a:bodyPr/>
        <a:lstStyle/>
        <a:p>
          <a:r>
            <a:rPr lang="en-US" sz="2400" dirty="0">
              <a:solidFill>
                <a:schemeClr val="tx1"/>
              </a:solidFill>
            </a:rPr>
            <a:t>S163 Road Traffic Act 1988</a:t>
          </a:r>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a:solidFill>
          <a:schemeClr val="accent2">
            <a:lumMod val="60000"/>
            <a:lumOff val="40000"/>
          </a:schemeClr>
        </a:solidFill>
      </dgm:spPr>
      <dgm:t>
        <a:bodyPr/>
        <a:lstStyle/>
        <a:p>
          <a:r>
            <a:rPr lang="en-US" sz="2400" dirty="0">
              <a:solidFill>
                <a:schemeClr val="tx1"/>
              </a:solidFill>
            </a:rPr>
            <a:t>S4 Road Traffic Act 1988</a:t>
          </a:r>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a:solidFill>
          <a:schemeClr val="accent2">
            <a:lumMod val="60000"/>
            <a:lumOff val="40000"/>
          </a:schemeClr>
        </a:solidFill>
      </dgm:spPr>
      <dgm:t>
        <a:bodyPr/>
        <a:lstStyle/>
        <a:p>
          <a:r>
            <a:rPr lang="en-US" sz="2400" dirty="0">
              <a:solidFill>
                <a:schemeClr val="tx1"/>
              </a:solidFill>
            </a:rPr>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7C5512DE-7EC3-4D9D-805A-8FA8260E048F}" type="pres">
      <dgm:prSet presAssocID="{DCFAABF9-0943-43BA-8E02-73508FD81050}" presName="Name0" presStyleCnt="0">
        <dgm:presLayoutVars>
          <dgm:dir/>
          <dgm:resizeHandles val="exact"/>
        </dgm:presLayoutVars>
      </dgm:prSet>
      <dgm:spPr/>
    </dgm:pt>
    <dgm:pt modelId="{38BA07E3-4F42-46B2-8D8C-D7ADC2A1BA16}" type="pres">
      <dgm:prSet presAssocID="{DCFAABF9-0943-43BA-8E02-73508FD81050}" presName="fgShape" presStyleLbl="fgShp" presStyleIdx="0" presStyleCnt="1"/>
      <dgm:spPr>
        <a:solidFill>
          <a:schemeClr val="accent2">
            <a:lumMod val="75000"/>
          </a:schemeClr>
        </a:solidFill>
        <a:ln>
          <a:solidFill>
            <a:schemeClr val="tx1"/>
          </a:solidFill>
        </a:ln>
      </dgm:spPr>
    </dgm:pt>
    <dgm:pt modelId="{70728751-2B03-4FA1-BFC6-B0272CAD2AFD}" type="pres">
      <dgm:prSet presAssocID="{DCFAABF9-0943-43BA-8E02-73508FD81050}" presName="linComp" presStyleCnt="0"/>
      <dgm:spPr/>
    </dgm:pt>
    <dgm:pt modelId="{891E4935-41C2-4E08-9B80-BD1A2F2740DC}" type="pres">
      <dgm:prSet presAssocID="{66C28985-1054-4787-8AFF-04E73135EF10}" presName="compNode" presStyleCnt="0"/>
      <dgm:spPr/>
    </dgm:pt>
    <dgm:pt modelId="{B1A44427-06A3-4E5C-8A3F-BC866572C7C8}" type="pres">
      <dgm:prSet presAssocID="{66C28985-1054-4787-8AFF-04E73135EF10}" presName="bkgdShape" presStyleLbl="node1" presStyleIdx="0" presStyleCnt="3"/>
      <dgm:spPr/>
    </dgm:pt>
    <dgm:pt modelId="{A6153237-CC18-4F5E-A9DA-EA7E897D0255}" type="pres">
      <dgm:prSet presAssocID="{66C28985-1054-4787-8AFF-04E73135EF10}" presName="nodeTx" presStyleLbl="node1" presStyleIdx="0" presStyleCnt="3">
        <dgm:presLayoutVars>
          <dgm:bulletEnabled val="1"/>
        </dgm:presLayoutVars>
      </dgm:prSet>
      <dgm:spPr/>
    </dgm:pt>
    <dgm:pt modelId="{8B2642D6-96A8-4B82-BEAB-C42DBD213242}" type="pres">
      <dgm:prSet presAssocID="{66C28985-1054-4787-8AFF-04E73135EF10}" presName="invisiNode" presStyleLbl="node1" presStyleIdx="0" presStyleCnt="3"/>
      <dgm:spPr/>
    </dgm:pt>
    <dgm:pt modelId="{A17A52B8-F9D4-4C9A-A6A0-7D03647D9197}" type="pres">
      <dgm:prSet presAssocID="{66C28985-1054-4787-8AFF-04E73135EF10}" presName="imagNode" presStyleLbl="fgImgPlace1" presStyleIdx="0" presStyleCnt="3" custScaleX="155272" custScaleY="134993"/>
      <dgm:spPr>
        <a:blipFill rotWithShape="1">
          <a:blip xmlns:r="http://schemas.openxmlformats.org/officeDocument/2006/relationships" r:embed="rId1"/>
          <a:stretch>
            <a:fillRect/>
          </a:stretch>
        </a:blipFill>
        <a:ln>
          <a:solidFill>
            <a:schemeClr val="tx1"/>
          </a:solidFill>
        </a:ln>
      </dgm:spPr>
    </dgm:pt>
    <dgm:pt modelId="{85B0BA85-469C-4A84-B9E3-F204E5BD3228}" type="pres">
      <dgm:prSet presAssocID="{44BEF0BB-5CDC-404E-9730-0D4296A3483B}" presName="sibTrans" presStyleLbl="sibTrans2D1" presStyleIdx="0" presStyleCnt="0"/>
      <dgm:spPr/>
    </dgm:pt>
    <dgm:pt modelId="{4EB0A694-A9CC-4109-B663-95004B3D5CA3}" type="pres">
      <dgm:prSet presAssocID="{11695994-8A81-43C4-9BD5-4986DE503897}" presName="compNode" presStyleCnt="0"/>
      <dgm:spPr/>
    </dgm:pt>
    <dgm:pt modelId="{C4034D9D-0C25-4A71-95DB-15610EC8C10F}" type="pres">
      <dgm:prSet presAssocID="{11695994-8A81-43C4-9BD5-4986DE503897}" presName="bkgdShape" presStyleLbl="node1" presStyleIdx="1" presStyleCnt="3"/>
      <dgm:spPr/>
    </dgm:pt>
    <dgm:pt modelId="{B265B019-0C8A-45F3-890F-464F085CDE99}" type="pres">
      <dgm:prSet presAssocID="{11695994-8A81-43C4-9BD5-4986DE503897}" presName="nodeTx" presStyleLbl="node1" presStyleIdx="1" presStyleCnt="3">
        <dgm:presLayoutVars>
          <dgm:bulletEnabled val="1"/>
        </dgm:presLayoutVars>
      </dgm:prSet>
      <dgm:spPr/>
    </dgm:pt>
    <dgm:pt modelId="{73D73749-8570-46DC-B23C-6D55ADDA66A5}" type="pres">
      <dgm:prSet presAssocID="{11695994-8A81-43C4-9BD5-4986DE503897}" presName="invisiNode" presStyleLbl="node1" presStyleIdx="1" presStyleCnt="3"/>
      <dgm:spPr/>
    </dgm:pt>
    <dgm:pt modelId="{D2FBC5F7-71E0-4452-8E7E-95101A18120F}" type="pres">
      <dgm:prSet presAssocID="{11695994-8A81-43C4-9BD5-4986DE503897}" presName="imagNode" presStyleLbl="fgImgPlace1" presStyleIdx="1" presStyleCnt="3" custScaleX="151904" custScaleY="134993"/>
      <dgm:spPr>
        <a:blipFill rotWithShape="1">
          <a:blip xmlns:r="http://schemas.openxmlformats.org/officeDocument/2006/relationships" r:embed="rId2"/>
          <a:stretch>
            <a:fillRect/>
          </a:stretch>
        </a:blipFill>
        <a:ln>
          <a:solidFill>
            <a:schemeClr val="tx1"/>
          </a:solidFill>
        </a:ln>
      </dgm:spPr>
    </dgm:pt>
    <dgm:pt modelId="{F72E14CB-ED49-4A7F-AD70-C1DA537DE19C}" type="pres">
      <dgm:prSet presAssocID="{65DA1D2D-B7B2-433C-83DC-242D3E1F82E6}" presName="sibTrans" presStyleLbl="sibTrans2D1" presStyleIdx="0" presStyleCnt="0"/>
      <dgm:spPr/>
    </dgm:pt>
    <dgm:pt modelId="{20CD51BD-C38E-47B0-99E4-16BC351D88F1}" type="pres">
      <dgm:prSet presAssocID="{3BCC0853-B843-4DCD-B866-D1693AC4BEF7}" presName="compNode" presStyleCnt="0"/>
      <dgm:spPr/>
    </dgm:pt>
    <dgm:pt modelId="{7ED46789-D664-410E-80BA-159AA92E7339}" type="pres">
      <dgm:prSet presAssocID="{3BCC0853-B843-4DCD-B866-D1693AC4BEF7}" presName="bkgdShape" presStyleLbl="node1" presStyleIdx="2" presStyleCnt="3"/>
      <dgm:spPr/>
    </dgm:pt>
    <dgm:pt modelId="{7BF80215-5DE7-4349-8433-D52BDE52AEDA}" type="pres">
      <dgm:prSet presAssocID="{3BCC0853-B843-4DCD-B866-D1693AC4BEF7}" presName="nodeTx" presStyleLbl="node1" presStyleIdx="2" presStyleCnt="3">
        <dgm:presLayoutVars>
          <dgm:bulletEnabled val="1"/>
        </dgm:presLayoutVars>
      </dgm:prSet>
      <dgm:spPr/>
    </dgm:pt>
    <dgm:pt modelId="{33614D10-FCFF-4691-B2E7-61D40B9C6B9D}" type="pres">
      <dgm:prSet presAssocID="{3BCC0853-B843-4DCD-B866-D1693AC4BEF7}" presName="invisiNode" presStyleLbl="node1" presStyleIdx="2" presStyleCnt="3"/>
      <dgm:spPr/>
    </dgm:pt>
    <dgm:pt modelId="{5BF8D38E-55D5-4188-88C2-0D3C9C1E39AE}" type="pres">
      <dgm:prSet presAssocID="{3BCC0853-B843-4DCD-B866-D1693AC4BEF7}" presName="imagNode" presStyleLbl="fgImgPlace1" presStyleIdx="2" presStyleCnt="3" custScaleX="148536" custScaleY="134993"/>
      <dgm:spPr>
        <a:blipFill rotWithShape="1">
          <a:blip xmlns:r="http://schemas.openxmlformats.org/officeDocument/2006/relationships" r:embed="rId3"/>
          <a:stretch>
            <a:fillRect/>
          </a:stretch>
        </a:blipFill>
        <a:ln>
          <a:solidFill>
            <a:schemeClr val="tx1"/>
          </a:solidFill>
        </a:ln>
      </dgm:spPr>
    </dgm:pt>
  </dgm:ptLst>
  <dgm:cxnLst>
    <dgm:cxn modelId="{66527002-CF8B-4806-9CBC-A33D40EE7590}" type="presOf" srcId="{66C28985-1054-4787-8AFF-04E73135EF10}" destId="{B1A44427-06A3-4E5C-8A3F-BC866572C7C8}" srcOrd="0" destOrd="0" presId="urn:microsoft.com/office/officeart/2005/8/layout/hList7"/>
    <dgm:cxn modelId="{12E1B368-13C1-4D11-AC79-EF4792B7AFDB}" type="presOf" srcId="{66C28985-1054-4787-8AFF-04E73135EF10}" destId="{A6153237-CC18-4F5E-A9DA-EA7E897D0255}" srcOrd="1" destOrd="0" presId="urn:microsoft.com/office/officeart/2005/8/layout/hList7"/>
    <dgm:cxn modelId="{6405C14E-FDDF-4C2D-B5B4-5497FFB86C2B}" type="presOf" srcId="{11695994-8A81-43C4-9BD5-4986DE503897}" destId="{C4034D9D-0C25-4A71-95DB-15610EC8C10F}" srcOrd="0" destOrd="0" presId="urn:microsoft.com/office/officeart/2005/8/layout/hList7"/>
    <dgm:cxn modelId="{AF784E59-DD7F-4BCC-A9F0-7CA8854AC66A}" type="presOf" srcId="{44BEF0BB-5CDC-404E-9730-0D4296A3483B}" destId="{85B0BA85-469C-4A84-B9E3-F204E5BD3228}" srcOrd="0" destOrd="0" presId="urn:microsoft.com/office/officeart/2005/8/layout/hList7"/>
    <dgm:cxn modelId="{EDC8A57D-534D-4154-A1A4-6336D7027B4F}" srcId="{DCFAABF9-0943-43BA-8E02-73508FD81050}" destId="{3BCC0853-B843-4DCD-B866-D1693AC4BEF7}" srcOrd="2" destOrd="0" parTransId="{BAF9BA29-596B-49DB-B90A-680D0AFCD03E}" sibTransId="{874B296A-8A27-46A1-AA0C-BAC6F828AC81}"/>
    <dgm:cxn modelId="{7977FA80-6B28-44A2-B235-3E3FE3ABB6BD}" type="presOf" srcId="{DCFAABF9-0943-43BA-8E02-73508FD81050}" destId="{7C5512DE-7EC3-4D9D-805A-8FA8260E048F}" srcOrd="0" destOrd="0" presId="urn:microsoft.com/office/officeart/2005/8/layout/hList7"/>
    <dgm:cxn modelId="{4D9FF78B-F6F8-475A-8576-F720E1664BF6}" srcId="{DCFAABF9-0943-43BA-8E02-73508FD81050}" destId="{11695994-8A81-43C4-9BD5-4986DE503897}" srcOrd="1" destOrd="0" parTransId="{AC55BC39-FBE1-4797-8E6A-3C82AD71064A}" sibTransId="{65DA1D2D-B7B2-433C-83DC-242D3E1F82E6}"/>
    <dgm:cxn modelId="{0C0708A0-9770-49A4-8091-D16BA33C25D7}" type="presOf" srcId="{11695994-8A81-43C4-9BD5-4986DE503897}" destId="{B265B019-0C8A-45F3-890F-464F085CDE99}" srcOrd="1" destOrd="0" presId="urn:microsoft.com/office/officeart/2005/8/layout/hList7"/>
    <dgm:cxn modelId="{22777BB5-BDA9-41B6-9B6C-08D92CAACAC7}" srcId="{DCFAABF9-0943-43BA-8E02-73508FD81050}" destId="{66C28985-1054-4787-8AFF-04E73135EF10}" srcOrd="0" destOrd="0" parTransId="{0EF9AE4C-9D67-425A-96C0-D744D6F5D0C2}" sibTransId="{44BEF0BB-5CDC-404E-9730-0D4296A3483B}"/>
    <dgm:cxn modelId="{562CD7BF-8DA3-4D00-B1E8-FEF53862155E}" type="presOf" srcId="{3BCC0853-B843-4DCD-B866-D1693AC4BEF7}" destId="{7ED46789-D664-410E-80BA-159AA92E7339}" srcOrd="0" destOrd="0" presId="urn:microsoft.com/office/officeart/2005/8/layout/hList7"/>
    <dgm:cxn modelId="{2AABCAD9-E08D-4206-8BED-D162C302BF3C}" type="presOf" srcId="{3BCC0853-B843-4DCD-B866-D1693AC4BEF7}" destId="{7BF80215-5DE7-4349-8433-D52BDE52AEDA}" srcOrd="1" destOrd="0" presId="urn:microsoft.com/office/officeart/2005/8/layout/hList7"/>
    <dgm:cxn modelId="{19B858DB-74C3-4D55-BE63-8401C7EAC94E}" type="presOf" srcId="{65DA1D2D-B7B2-433C-83DC-242D3E1F82E6}" destId="{F72E14CB-ED49-4A7F-AD70-C1DA537DE19C}" srcOrd="0" destOrd="0" presId="urn:microsoft.com/office/officeart/2005/8/layout/hList7"/>
    <dgm:cxn modelId="{97DDDCC4-BA35-40D4-97C8-D9B6E56B7BF3}" type="presParOf" srcId="{7C5512DE-7EC3-4D9D-805A-8FA8260E048F}" destId="{38BA07E3-4F42-46B2-8D8C-D7ADC2A1BA16}" srcOrd="0" destOrd="0" presId="urn:microsoft.com/office/officeart/2005/8/layout/hList7"/>
    <dgm:cxn modelId="{EA3546CE-FAB1-4DEE-98FA-49DB4CB19050}" type="presParOf" srcId="{7C5512DE-7EC3-4D9D-805A-8FA8260E048F}" destId="{70728751-2B03-4FA1-BFC6-B0272CAD2AFD}" srcOrd="1" destOrd="0" presId="urn:microsoft.com/office/officeart/2005/8/layout/hList7"/>
    <dgm:cxn modelId="{DEAAC3D3-EB80-4C1A-BD07-FC004AF07663}" type="presParOf" srcId="{70728751-2B03-4FA1-BFC6-B0272CAD2AFD}" destId="{891E4935-41C2-4E08-9B80-BD1A2F2740DC}" srcOrd="0" destOrd="0" presId="urn:microsoft.com/office/officeart/2005/8/layout/hList7"/>
    <dgm:cxn modelId="{BABCBDE6-A30B-458F-8EBE-1626EB25C1EC}" type="presParOf" srcId="{891E4935-41C2-4E08-9B80-BD1A2F2740DC}" destId="{B1A44427-06A3-4E5C-8A3F-BC866572C7C8}" srcOrd="0" destOrd="0" presId="urn:microsoft.com/office/officeart/2005/8/layout/hList7"/>
    <dgm:cxn modelId="{995D54AC-619C-408F-B615-20BADD67B594}" type="presParOf" srcId="{891E4935-41C2-4E08-9B80-BD1A2F2740DC}" destId="{A6153237-CC18-4F5E-A9DA-EA7E897D0255}" srcOrd="1" destOrd="0" presId="urn:microsoft.com/office/officeart/2005/8/layout/hList7"/>
    <dgm:cxn modelId="{B51A9749-B930-4D4F-A2FC-31DA5310B2A5}" type="presParOf" srcId="{891E4935-41C2-4E08-9B80-BD1A2F2740DC}" destId="{8B2642D6-96A8-4B82-BEAB-C42DBD213242}" srcOrd="2" destOrd="0" presId="urn:microsoft.com/office/officeart/2005/8/layout/hList7"/>
    <dgm:cxn modelId="{1255F255-B25E-4767-B0A0-63C3B51171E3}" type="presParOf" srcId="{891E4935-41C2-4E08-9B80-BD1A2F2740DC}" destId="{A17A52B8-F9D4-4C9A-A6A0-7D03647D9197}" srcOrd="3" destOrd="0" presId="urn:microsoft.com/office/officeart/2005/8/layout/hList7"/>
    <dgm:cxn modelId="{910B4154-D078-4DE3-B961-4359003C3B80}" type="presParOf" srcId="{70728751-2B03-4FA1-BFC6-B0272CAD2AFD}" destId="{85B0BA85-469C-4A84-B9E3-F204E5BD3228}" srcOrd="1" destOrd="0" presId="urn:microsoft.com/office/officeart/2005/8/layout/hList7"/>
    <dgm:cxn modelId="{84354BF9-3D90-46E8-8DD8-8FF1D47D0ADA}" type="presParOf" srcId="{70728751-2B03-4FA1-BFC6-B0272CAD2AFD}" destId="{4EB0A694-A9CC-4109-B663-95004B3D5CA3}" srcOrd="2" destOrd="0" presId="urn:microsoft.com/office/officeart/2005/8/layout/hList7"/>
    <dgm:cxn modelId="{EFE1C473-AE84-416B-93AC-388A4D61C27F}" type="presParOf" srcId="{4EB0A694-A9CC-4109-B663-95004B3D5CA3}" destId="{C4034D9D-0C25-4A71-95DB-15610EC8C10F}" srcOrd="0" destOrd="0" presId="urn:microsoft.com/office/officeart/2005/8/layout/hList7"/>
    <dgm:cxn modelId="{AD311C6B-9EE8-4323-9860-A27C79456D11}" type="presParOf" srcId="{4EB0A694-A9CC-4109-B663-95004B3D5CA3}" destId="{B265B019-0C8A-45F3-890F-464F085CDE99}" srcOrd="1" destOrd="0" presId="urn:microsoft.com/office/officeart/2005/8/layout/hList7"/>
    <dgm:cxn modelId="{4DD4EB26-C445-4033-9932-585BD1631DD9}" type="presParOf" srcId="{4EB0A694-A9CC-4109-B663-95004B3D5CA3}" destId="{73D73749-8570-46DC-B23C-6D55ADDA66A5}" srcOrd="2" destOrd="0" presId="urn:microsoft.com/office/officeart/2005/8/layout/hList7"/>
    <dgm:cxn modelId="{79B98901-2BD4-45EC-911A-954DBA844588}" type="presParOf" srcId="{4EB0A694-A9CC-4109-B663-95004B3D5CA3}" destId="{D2FBC5F7-71E0-4452-8E7E-95101A18120F}" srcOrd="3" destOrd="0" presId="urn:microsoft.com/office/officeart/2005/8/layout/hList7"/>
    <dgm:cxn modelId="{928905D8-FD21-43D4-960F-9C6E65219287}" type="presParOf" srcId="{70728751-2B03-4FA1-BFC6-B0272CAD2AFD}" destId="{F72E14CB-ED49-4A7F-AD70-C1DA537DE19C}" srcOrd="3" destOrd="0" presId="urn:microsoft.com/office/officeart/2005/8/layout/hList7"/>
    <dgm:cxn modelId="{C9A7B426-20D6-4FC7-BF82-AF24FDEC746E}" type="presParOf" srcId="{70728751-2B03-4FA1-BFC6-B0272CAD2AFD}" destId="{20CD51BD-C38E-47B0-99E4-16BC351D88F1}" srcOrd="4" destOrd="0" presId="urn:microsoft.com/office/officeart/2005/8/layout/hList7"/>
    <dgm:cxn modelId="{A1B352BC-E8A6-4F2B-88A2-93F1FA983C01}" type="presParOf" srcId="{20CD51BD-C38E-47B0-99E4-16BC351D88F1}" destId="{7ED46789-D664-410E-80BA-159AA92E7339}" srcOrd="0" destOrd="0" presId="urn:microsoft.com/office/officeart/2005/8/layout/hList7"/>
    <dgm:cxn modelId="{BAE57AD0-D3D9-4B41-AFE0-26797FA4F372}" type="presParOf" srcId="{20CD51BD-C38E-47B0-99E4-16BC351D88F1}" destId="{7BF80215-5DE7-4349-8433-D52BDE52AEDA}" srcOrd="1" destOrd="0" presId="urn:microsoft.com/office/officeart/2005/8/layout/hList7"/>
    <dgm:cxn modelId="{6FAA4C7B-509F-419A-84F1-3AE756479759}" type="presParOf" srcId="{20CD51BD-C38E-47B0-99E4-16BC351D88F1}" destId="{33614D10-FCFF-4691-B2E7-61D40B9C6B9D}" srcOrd="2" destOrd="0" presId="urn:microsoft.com/office/officeart/2005/8/layout/hList7"/>
    <dgm:cxn modelId="{0DF8C632-5458-4193-96F7-D169862BB978}" type="presParOf" srcId="{20CD51BD-C38E-47B0-99E4-16BC351D88F1}" destId="{5BF8D38E-55D5-4188-88C2-0D3C9C1E39AE}"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C2A32341-CC7A-4DBF-B2D1-C900E43D174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a:solidFill>
          <a:schemeClr val="accent2">
            <a:lumMod val="60000"/>
            <a:lumOff val="40000"/>
          </a:schemeClr>
        </a:solidFill>
        <a:ln>
          <a:solidFill>
            <a:schemeClr val="tx1"/>
          </a:solidFill>
        </a:ln>
      </dgm:spPr>
      <dgm:t>
        <a:bodyPr/>
        <a:lstStyle/>
        <a:p>
          <a:endParaRPr lang="en-US" sz="2400" dirty="0"/>
        </a:p>
        <a:p>
          <a:r>
            <a:rPr lang="en-US" sz="2400" dirty="0">
              <a:solidFill>
                <a:schemeClr val="tx1"/>
              </a:solidFill>
            </a:rPr>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dgm:spPr/>
    </dgm:pt>
    <dgm:pt modelId="{ABAEBE4A-D888-4D90-83AC-21101AAA0ACC}" type="pres">
      <dgm:prSet presAssocID="{53409CFD-93FB-4D06-8998-9F7529862BF5}" presName="img" presStyleLbl="fgImgPlace1" presStyleIdx="1" presStyleCnt="2"/>
      <dgm:spPr>
        <a:blipFill rotWithShape="1">
          <a:blip xmlns:r="http://schemas.openxmlformats.org/officeDocument/2006/relationships" r:embed="rId2"/>
          <a:stretch>
            <a:fillRect/>
          </a:stretch>
        </a:blipFill>
        <a:ln>
          <a:solidFill>
            <a:schemeClr val="tx1"/>
          </a:solidFill>
        </a:ln>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DE61912-E3DA-4DD4-8C58-612ADE632270}"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14BD8464-D239-49C1-9B12-C475B563CEC1}">
      <dgm:prSet phldrT="[Text]" phldr="1"/>
      <dgm:spPr>
        <a:solidFill>
          <a:schemeClr val="accent2">
            <a:lumMod val="40000"/>
            <a:lumOff val="60000"/>
          </a:schemeClr>
        </a:solidFill>
        <a:ln>
          <a:solidFill>
            <a:schemeClr val="tx1"/>
          </a:solidFill>
        </a:ln>
      </dgm:spPr>
      <dgm:t>
        <a:bodyPr/>
        <a:lstStyle/>
        <a:p>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7C167C99-6EFE-459B-ADF9-B3E94ED8CAEF}">
      <dgm:prSet phldrT="[Text]" custT="1"/>
      <dgm:spPr/>
      <dgm:t>
        <a:bodyPr/>
        <a:lstStyle/>
        <a:p>
          <a:r>
            <a:rPr lang="en-US" sz="2400" dirty="0">
              <a:solidFill>
                <a:schemeClr val="tx1"/>
              </a:solidFill>
            </a:rPr>
            <a:t>A Constable may search any person who has been arrested at a place </a:t>
          </a:r>
          <a:r>
            <a:rPr lang="en-US" sz="2400" b="1" i="1" u="sng" dirty="0">
              <a:solidFill>
                <a:schemeClr val="tx1"/>
              </a:solidFill>
            </a:rPr>
            <a:t>other than a police station</a:t>
          </a:r>
        </a:p>
      </dgm:t>
    </dgm:pt>
    <dgm:pt modelId="{6FC4F986-E5B0-4642-AB47-76A54E4E8887}" type="parTrans" cxnId="{54B7E942-BF0B-4610-9F60-0E750A4B9AC7}">
      <dgm:prSet/>
      <dgm:spPr/>
      <dgm:t>
        <a:bodyPr/>
        <a:lstStyle/>
        <a:p>
          <a:endParaRPr lang="en-US"/>
        </a:p>
      </dgm:t>
    </dgm:pt>
    <dgm:pt modelId="{C8C6877D-AE31-4391-B0EA-8EC1255B5A88}" type="sibTrans" cxnId="{54B7E942-BF0B-4610-9F60-0E750A4B9AC7}">
      <dgm:prSet/>
      <dgm:spPr/>
      <dgm:t>
        <a:bodyPr/>
        <a:lstStyle/>
        <a:p>
          <a:endParaRPr lang="en-US"/>
        </a:p>
      </dgm:t>
    </dgm:pt>
    <dgm:pt modelId="{B4F88BD8-C5AE-46D4-85CC-416CAEEF616A}">
      <dgm:prSet phldrT="[Text]" phldr="1"/>
      <dgm:spPr>
        <a:solidFill>
          <a:schemeClr val="accent2">
            <a:lumMod val="40000"/>
            <a:lumOff val="60000"/>
          </a:schemeClr>
        </a:solidFill>
        <a:ln>
          <a:solidFill>
            <a:schemeClr val="tx1"/>
          </a:solidFill>
        </a:ln>
      </dgm:spPr>
      <dgm:t>
        <a:bodyPr/>
        <a:lstStyle/>
        <a:p>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7747B51A-D068-4ED6-BA6B-C92CDE2F8A0F}">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a:solidFill>
                <a:schemeClr val="tx1"/>
              </a:solidFill>
            </a:rPr>
            <a:t>If</a:t>
          </a:r>
          <a:r>
            <a:rPr lang="en-US" sz="2400" baseline="0" dirty="0">
              <a:solidFill>
                <a:schemeClr val="tx1"/>
              </a:solidFill>
            </a:rPr>
            <a:t> they have </a:t>
          </a:r>
          <a:r>
            <a:rPr lang="en-US" sz="2400" b="1" i="1" u="sng" baseline="0" dirty="0">
              <a:solidFill>
                <a:schemeClr val="tx1"/>
              </a:solidFill>
            </a:rPr>
            <a:t>reasonable grounds for believing </a:t>
          </a:r>
          <a:r>
            <a:rPr lang="en-US" sz="2400" baseline="0" dirty="0">
              <a:solidFill>
                <a:schemeClr val="tx1"/>
              </a:solidFill>
            </a:rPr>
            <a:t>that the arrested person may present </a:t>
          </a:r>
          <a:endParaRPr lang="en-US" sz="2400" dirty="0">
            <a:solidFill>
              <a:schemeClr val="tx1"/>
            </a:solidFill>
          </a:endParaRPr>
        </a:p>
      </dgm:t>
    </dgm:pt>
    <dgm:pt modelId="{DE172BF5-73CD-45BD-8C25-7D2E298AF120}" type="parTrans" cxnId="{9FBBCD11-C0E8-411A-B299-27EBC329E182}">
      <dgm:prSet/>
      <dgm:spPr/>
      <dgm:t>
        <a:bodyPr/>
        <a:lstStyle/>
        <a:p>
          <a:endParaRPr lang="en-US"/>
        </a:p>
      </dgm:t>
    </dgm:pt>
    <dgm:pt modelId="{4A28AC00-1B5B-478A-B975-D8875D351BE0}" type="sibTrans" cxnId="{9FBBCD11-C0E8-411A-B299-27EBC329E182}">
      <dgm:prSet/>
      <dgm:spPr/>
      <dgm:t>
        <a:bodyPr/>
        <a:lstStyle/>
        <a:p>
          <a:endParaRPr lang="en-US"/>
        </a:p>
      </dgm:t>
    </dgm:pt>
    <dgm:pt modelId="{91859BDC-FEB4-4345-A038-F5ECA309CB4B}">
      <dgm:prSet phldrT="[Text]" phldr="1"/>
      <dgm:spPr>
        <a:solidFill>
          <a:schemeClr val="accent2">
            <a:lumMod val="40000"/>
            <a:lumOff val="60000"/>
          </a:schemeClr>
        </a:solidFill>
        <a:ln>
          <a:solidFill>
            <a:schemeClr val="tx1"/>
          </a:solidFill>
        </a:ln>
      </dgm:spPr>
      <dgm:t>
        <a:bodyPr/>
        <a:lstStyle/>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50E1611-E273-4C41-8863-00971F0D8954}">
      <dgm:prSet phldrT="[Text]" custT="1"/>
      <dgm:spPr>
        <a:ln>
          <a:solidFill>
            <a:schemeClr val="tx1"/>
          </a:solidFill>
        </a:ln>
      </dgm:spPr>
      <dgm:t>
        <a:bodyPr/>
        <a:lstStyle/>
        <a:p>
          <a:r>
            <a:rPr lang="en-US" sz="2400" b="1" i="1" u="sng" dirty="0">
              <a:solidFill>
                <a:schemeClr val="tx1"/>
              </a:solidFill>
            </a:rPr>
            <a:t>D</a:t>
          </a:r>
          <a:r>
            <a:rPr lang="en-US" sz="2400" dirty="0">
              <a:solidFill>
                <a:schemeClr val="tx1"/>
              </a:solidFill>
            </a:rPr>
            <a:t>anger to himself or others</a:t>
          </a:r>
        </a:p>
        <a:p>
          <a:r>
            <a:rPr lang="en-US" sz="2400" b="1" i="1" u="sng" dirty="0">
              <a:solidFill>
                <a:schemeClr val="tx1"/>
              </a:solidFill>
            </a:rPr>
            <a:t>I</a:t>
          </a:r>
          <a:r>
            <a:rPr lang="en-US" sz="2400" dirty="0">
              <a:solidFill>
                <a:schemeClr val="tx1"/>
              </a:solidFill>
            </a:rPr>
            <a:t>mplement which he might use to escape</a:t>
          </a:r>
        </a:p>
        <a:p>
          <a:r>
            <a:rPr lang="en-US" sz="2400" b="1" i="1" u="sng" dirty="0">
              <a:solidFill>
                <a:schemeClr val="tx1"/>
              </a:solidFill>
            </a:rPr>
            <a:t>E</a:t>
          </a:r>
          <a:r>
            <a:rPr lang="en-US" sz="2400" dirty="0">
              <a:solidFill>
                <a:schemeClr val="tx1"/>
              </a:solidFill>
            </a:rPr>
            <a:t>vidence relating to an offence</a:t>
          </a:r>
        </a:p>
        <a:p>
          <a:endParaRPr lang="en-US" sz="2400" dirty="0"/>
        </a:p>
        <a:p>
          <a:endParaRPr lang="en-US" sz="2400" dirty="0"/>
        </a:p>
      </dgm:t>
    </dgm:pt>
    <dgm:pt modelId="{0B23DB01-392A-4C05-90F0-7C10365BB12D}" type="parTrans" cxnId="{46C394A5-E708-46BF-8838-D1B08BA4A392}">
      <dgm:prSet/>
      <dgm:spPr/>
      <dgm:t>
        <a:bodyPr/>
        <a:lstStyle/>
        <a:p>
          <a:endParaRPr lang="en-US"/>
        </a:p>
      </dgm:t>
    </dgm:pt>
    <dgm:pt modelId="{DF5AA558-8E81-4292-B54B-8F2B9252521B}" type="sibTrans" cxnId="{46C394A5-E708-46BF-8838-D1B08BA4A392}">
      <dgm:prSet/>
      <dgm:spPr/>
      <dgm:t>
        <a:bodyPr/>
        <a:lstStyle/>
        <a:p>
          <a:endParaRPr lang="en-US"/>
        </a:p>
      </dgm:t>
    </dgm:pt>
    <dgm:pt modelId="{89B83867-17D9-40C4-BE1A-FC4DCA8E8653}" type="pres">
      <dgm:prSet presAssocID="{7DE61912-E3DA-4DD4-8C58-612ADE632270}" presName="Name0" presStyleCnt="0">
        <dgm:presLayoutVars>
          <dgm:dir/>
          <dgm:animLvl val="lvl"/>
          <dgm:resizeHandles val="exact"/>
        </dgm:presLayoutVars>
      </dgm:prSet>
      <dgm:spPr/>
    </dgm:pt>
    <dgm:pt modelId="{13E7FC76-3799-45EE-8D04-03C6BF888661}" type="pres">
      <dgm:prSet presAssocID="{14BD8464-D239-49C1-9B12-C475B563CEC1}" presName="compositeNode" presStyleCnt="0">
        <dgm:presLayoutVars>
          <dgm:bulletEnabled val="1"/>
        </dgm:presLayoutVars>
      </dgm:prSet>
      <dgm:spPr/>
    </dgm:pt>
    <dgm:pt modelId="{3C945E93-D9F4-4F7A-B12F-D875C695DBAF}" type="pres">
      <dgm:prSet presAssocID="{14BD8464-D239-49C1-9B12-C475B563CEC1}" presName="bgRect" presStyleLbl="node1" presStyleIdx="0" presStyleCnt="3" custScaleY="132173"/>
      <dgm:spPr/>
    </dgm:pt>
    <dgm:pt modelId="{79DAF000-E378-41F2-A1BD-549C18434E23}" type="pres">
      <dgm:prSet presAssocID="{14BD8464-D239-49C1-9B12-C475B563CEC1}" presName="parentNode" presStyleLbl="node1" presStyleIdx="0" presStyleCnt="3">
        <dgm:presLayoutVars>
          <dgm:chMax val="0"/>
          <dgm:bulletEnabled val="1"/>
        </dgm:presLayoutVars>
      </dgm:prSet>
      <dgm:spPr/>
    </dgm:pt>
    <dgm:pt modelId="{26126ABA-14B5-4E95-BE09-342E1CFD99CF}" type="pres">
      <dgm:prSet presAssocID="{14BD8464-D239-49C1-9B12-C475B563CEC1}" presName="childNode" presStyleLbl="node1" presStyleIdx="0" presStyleCnt="3">
        <dgm:presLayoutVars>
          <dgm:bulletEnabled val="1"/>
        </dgm:presLayoutVars>
      </dgm:prSet>
      <dgm:spPr/>
    </dgm:pt>
    <dgm:pt modelId="{6526D8B5-F606-4952-AE8D-5C2861592070}" type="pres">
      <dgm:prSet presAssocID="{991B1F0B-6174-4A48-AEAF-51DC45231BEF}" presName="hSp" presStyleCnt="0"/>
      <dgm:spPr/>
    </dgm:pt>
    <dgm:pt modelId="{A637B521-1E58-427E-9E55-BE806A6B56B1}" type="pres">
      <dgm:prSet presAssocID="{991B1F0B-6174-4A48-AEAF-51DC45231BEF}" presName="vProcSp" presStyleCnt="0"/>
      <dgm:spPr/>
    </dgm:pt>
    <dgm:pt modelId="{41C21617-661A-4228-B3BF-20E0715A6207}" type="pres">
      <dgm:prSet presAssocID="{991B1F0B-6174-4A48-AEAF-51DC45231BEF}" presName="vSp1" presStyleCnt="0"/>
      <dgm:spPr/>
    </dgm:pt>
    <dgm:pt modelId="{E23EE6EA-8DDE-4652-887F-76B929BD1EC3}" type="pres">
      <dgm:prSet presAssocID="{991B1F0B-6174-4A48-AEAF-51DC45231BEF}" presName="simulatedConn" presStyleLbl="solidFgAcc1" presStyleIdx="0" presStyleCnt="2"/>
      <dgm:spPr>
        <a:solidFill>
          <a:schemeClr val="accent2">
            <a:lumMod val="75000"/>
          </a:schemeClr>
        </a:solidFill>
        <a:ln>
          <a:solidFill>
            <a:schemeClr val="tx1"/>
          </a:solidFill>
        </a:ln>
      </dgm:spPr>
    </dgm:pt>
    <dgm:pt modelId="{91CBA0B5-CD93-4A31-B887-3BFB9CE30A10}" type="pres">
      <dgm:prSet presAssocID="{991B1F0B-6174-4A48-AEAF-51DC45231BEF}" presName="vSp2" presStyleCnt="0"/>
      <dgm:spPr/>
    </dgm:pt>
    <dgm:pt modelId="{C47DA869-DA4E-47F0-9FBB-71A3CE9EBEED}" type="pres">
      <dgm:prSet presAssocID="{991B1F0B-6174-4A48-AEAF-51DC45231BEF}" presName="sibTrans" presStyleCnt="0"/>
      <dgm:spPr/>
    </dgm:pt>
    <dgm:pt modelId="{CDE5EBE6-9646-4626-B0F0-4CF023BCEC9E}" type="pres">
      <dgm:prSet presAssocID="{B4F88BD8-C5AE-46D4-85CC-416CAEEF616A}" presName="compositeNode" presStyleCnt="0">
        <dgm:presLayoutVars>
          <dgm:bulletEnabled val="1"/>
        </dgm:presLayoutVars>
      </dgm:prSet>
      <dgm:spPr/>
    </dgm:pt>
    <dgm:pt modelId="{FE09EE49-6CFE-481A-9A10-9F5FAA0F77B3}" type="pres">
      <dgm:prSet presAssocID="{B4F88BD8-C5AE-46D4-85CC-416CAEEF616A}" presName="bgRect" presStyleLbl="node1" presStyleIdx="1" presStyleCnt="3" custScaleY="132173"/>
      <dgm:spPr/>
    </dgm:pt>
    <dgm:pt modelId="{A8033268-D1F0-47A5-BCA5-AF0FEB269A33}" type="pres">
      <dgm:prSet presAssocID="{B4F88BD8-C5AE-46D4-85CC-416CAEEF616A}" presName="parentNode" presStyleLbl="node1" presStyleIdx="1" presStyleCnt="3">
        <dgm:presLayoutVars>
          <dgm:chMax val="0"/>
          <dgm:bulletEnabled val="1"/>
        </dgm:presLayoutVars>
      </dgm:prSet>
      <dgm:spPr/>
    </dgm:pt>
    <dgm:pt modelId="{4DDF1CEE-B89E-44A2-BA1D-7BC7299F2DB4}" type="pres">
      <dgm:prSet presAssocID="{B4F88BD8-C5AE-46D4-85CC-416CAEEF616A}" presName="childNode" presStyleLbl="node1" presStyleIdx="1" presStyleCnt="3">
        <dgm:presLayoutVars>
          <dgm:bulletEnabled val="1"/>
        </dgm:presLayoutVars>
      </dgm:prSet>
      <dgm:spPr/>
    </dgm:pt>
    <dgm:pt modelId="{4B6B90AC-85B5-4F86-B604-311E48DC20D3}" type="pres">
      <dgm:prSet presAssocID="{543EB865-75BD-4D51-955A-C1E9AEC177E5}" presName="hSp" presStyleCnt="0"/>
      <dgm:spPr/>
    </dgm:pt>
    <dgm:pt modelId="{B6319FCE-E35E-486F-83AA-B6051B498225}" type="pres">
      <dgm:prSet presAssocID="{543EB865-75BD-4D51-955A-C1E9AEC177E5}" presName="vProcSp" presStyleCnt="0"/>
      <dgm:spPr/>
    </dgm:pt>
    <dgm:pt modelId="{3EE85787-B6FF-4311-B393-3BCFE8C82BD3}" type="pres">
      <dgm:prSet presAssocID="{543EB865-75BD-4D51-955A-C1E9AEC177E5}" presName="vSp1" presStyleCnt="0"/>
      <dgm:spPr/>
    </dgm:pt>
    <dgm:pt modelId="{4D589E03-90C1-4636-949E-19F9447E046A}" type="pres">
      <dgm:prSet presAssocID="{543EB865-75BD-4D51-955A-C1E9AEC177E5}" presName="simulatedConn" presStyleLbl="solidFgAcc1" presStyleIdx="1" presStyleCnt="2"/>
      <dgm:spPr>
        <a:solidFill>
          <a:schemeClr val="accent2">
            <a:lumMod val="75000"/>
          </a:schemeClr>
        </a:solidFill>
        <a:ln>
          <a:solidFill>
            <a:schemeClr val="tx1"/>
          </a:solidFill>
        </a:ln>
      </dgm:spPr>
    </dgm:pt>
    <dgm:pt modelId="{82D6FA06-335D-4A7D-8BE2-86DB001A3DC0}" type="pres">
      <dgm:prSet presAssocID="{543EB865-75BD-4D51-955A-C1E9AEC177E5}" presName="vSp2" presStyleCnt="0"/>
      <dgm:spPr/>
    </dgm:pt>
    <dgm:pt modelId="{A19C9BF5-DA1D-4911-AB80-234262A252A5}" type="pres">
      <dgm:prSet presAssocID="{543EB865-75BD-4D51-955A-C1E9AEC177E5}" presName="sibTrans" presStyleCnt="0"/>
      <dgm:spPr/>
    </dgm:pt>
    <dgm:pt modelId="{B390AF08-BBA8-4A6A-94AC-EDEA198B5A1C}" type="pres">
      <dgm:prSet presAssocID="{91859BDC-FEB4-4345-A038-F5ECA309CB4B}" presName="compositeNode" presStyleCnt="0">
        <dgm:presLayoutVars>
          <dgm:bulletEnabled val="1"/>
        </dgm:presLayoutVars>
      </dgm:prSet>
      <dgm:spPr/>
    </dgm:pt>
    <dgm:pt modelId="{D6B68174-F380-4077-A57B-DBC38E3C77BA}" type="pres">
      <dgm:prSet presAssocID="{91859BDC-FEB4-4345-A038-F5ECA309CB4B}" presName="bgRect" presStyleLbl="node1" presStyleIdx="2" presStyleCnt="3" custScaleY="132339"/>
      <dgm:spPr/>
    </dgm:pt>
    <dgm:pt modelId="{8B47FAB8-24B2-4F82-A458-5FA6F15965CA}" type="pres">
      <dgm:prSet presAssocID="{91859BDC-FEB4-4345-A038-F5ECA309CB4B}" presName="parentNode" presStyleLbl="node1" presStyleIdx="2" presStyleCnt="3">
        <dgm:presLayoutVars>
          <dgm:chMax val="0"/>
          <dgm:bulletEnabled val="1"/>
        </dgm:presLayoutVars>
      </dgm:prSet>
      <dgm:spPr/>
    </dgm:pt>
    <dgm:pt modelId="{4CB9C494-1DBC-4B04-9F7D-95CFCD2CD778}" type="pres">
      <dgm:prSet presAssocID="{91859BDC-FEB4-4345-A038-F5ECA309CB4B}" presName="childNode" presStyleLbl="node1" presStyleIdx="2" presStyleCnt="3">
        <dgm:presLayoutVars>
          <dgm:bulletEnabled val="1"/>
        </dgm:presLayoutVars>
      </dgm:prSet>
      <dgm:spPr/>
    </dgm:pt>
  </dgm:ptLst>
  <dgm:cxnLst>
    <dgm:cxn modelId="{37D43301-C4CF-4320-9755-EAD6544973D3}" type="presOf" srcId="{B50E1611-E273-4C41-8863-00971F0D8954}" destId="{4CB9C494-1DBC-4B04-9F7D-95CFCD2CD778}" srcOrd="0" destOrd="0" presId="urn:microsoft.com/office/officeart/2005/8/layout/hProcess7"/>
    <dgm:cxn modelId="{6BB3F403-68A2-444B-8BBC-CD5A54086574}" type="presOf" srcId="{7C167C99-6EFE-459B-ADF9-B3E94ED8CAEF}" destId="{26126ABA-14B5-4E95-BE09-342E1CFD99CF}" srcOrd="0" destOrd="0" presId="urn:microsoft.com/office/officeart/2005/8/layout/hProcess7"/>
    <dgm:cxn modelId="{9FBBCD11-C0E8-411A-B299-27EBC329E182}" srcId="{B4F88BD8-C5AE-46D4-85CC-416CAEEF616A}" destId="{7747B51A-D068-4ED6-BA6B-C92CDE2F8A0F}" srcOrd="0" destOrd="0" parTransId="{DE172BF5-73CD-45BD-8C25-7D2E298AF120}" sibTransId="{4A28AC00-1B5B-478A-B975-D8875D351BE0}"/>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54B7E942-BF0B-4610-9F60-0E750A4B9AC7}" srcId="{14BD8464-D239-49C1-9B12-C475B563CEC1}" destId="{7C167C99-6EFE-459B-ADF9-B3E94ED8CAEF}" srcOrd="0" destOrd="0" parTransId="{6FC4F986-E5B0-4642-AB47-76A54E4E8887}" sibTransId="{C8C6877D-AE31-4391-B0EA-8EC1255B5A88}"/>
    <dgm:cxn modelId="{160D854C-93CB-450C-8C66-89666A24A77E}" type="presOf" srcId="{91859BDC-FEB4-4345-A038-F5ECA309CB4B}" destId="{8B47FAB8-24B2-4F82-A458-5FA6F15965CA}" srcOrd="1" destOrd="0" presId="urn:microsoft.com/office/officeart/2005/8/layout/hProcess7"/>
    <dgm:cxn modelId="{248F1A5A-32CA-4C03-A255-8975AEA822D0}" type="presOf" srcId="{7747B51A-D068-4ED6-BA6B-C92CDE2F8A0F}" destId="{4DDF1CEE-B89E-44A2-BA1D-7BC7299F2DB4}" srcOrd="0" destOrd="0" presId="urn:microsoft.com/office/officeart/2005/8/layout/hProcess7"/>
    <dgm:cxn modelId="{EDEF989B-6AE0-4E93-8062-6541BB487A11}" type="presOf" srcId="{7DE61912-E3DA-4DD4-8C58-612ADE632270}" destId="{89B83867-17D9-40C4-BE1A-FC4DCA8E8653}" srcOrd="0" destOrd="0" presId="urn:microsoft.com/office/officeart/2005/8/layout/hProcess7"/>
    <dgm:cxn modelId="{3D73A5A1-4745-4979-B214-0BCD949781BA}" type="presOf" srcId="{14BD8464-D239-49C1-9B12-C475B563CEC1}" destId="{3C945E93-D9F4-4F7A-B12F-D875C695DBAF}" srcOrd="0" destOrd="0" presId="urn:microsoft.com/office/officeart/2005/8/layout/hProcess7"/>
    <dgm:cxn modelId="{4A63FEA1-D87D-4F46-A0AA-E4860F6727C4}" type="presOf" srcId="{14BD8464-D239-49C1-9B12-C475B563CEC1}" destId="{79DAF000-E378-41F2-A1BD-549C18434E23}" srcOrd="1" destOrd="0" presId="urn:microsoft.com/office/officeart/2005/8/layout/hProcess7"/>
    <dgm:cxn modelId="{46C394A5-E708-46BF-8838-D1B08BA4A392}" srcId="{91859BDC-FEB4-4345-A038-F5ECA309CB4B}" destId="{B50E1611-E273-4C41-8863-00971F0D8954}" srcOrd="0" destOrd="0" parTransId="{0B23DB01-392A-4C05-90F0-7C10365BB12D}" sibTransId="{DF5AA558-8E81-4292-B54B-8F2B9252521B}"/>
    <dgm:cxn modelId="{43D44AA8-23F2-4646-910B-C0DD707230A1}" type="presOf" srcId="{B4F88BD8-C5AE-46D4-85CC-416CAEEF616A}" destId="{FE09EE49-6CFE-481A-9A10-9F5FAA0F77B3}" srcOrd="0" destOrd="0" presId="urn:microsoft.com/office/officeart/2005/8/layout/hProcess7"/>
    <dgm:cxn modelId="{051A9AAD-02AF-4921-B92D-11E7E25492A9}" type="presOf" srcId="{91859BDC-FEB4-4345-A038-F5ECA309CB4B}" destId="{D6B68174-F380-4077-A57B-DBC38E3C77BA}" srcOrd="0" destOrd="0" presId="urn:microsoft.com/office/officeart/2005/8/layout/hProcess7"/>
    <dgm:cxn modelId="{74BE65B0-4208-498F-8584-A92521DD9500}" type="presOf" srcId="{B4F88BD8-C5AE-46D4-85CC-416CAEEF616A}" destId="{A8033268-D1F0-47A5-BCA5-AF0FEB269A33}" srcOrd="1" destOrd="0" presId="urn:microsoft.com/office/officeart/2005/8/layout/hProcess7"/>
    <dgm:cxn modelId="{EB4A04F6-745B-4432-A713-FDC38C603A84}" srcId="{7DE61912-E3DA-4DD4-8C58-612ADE632270}" destId="{91859BDC-FEB4-4345-A038-F5ECA309CB4B}" srcOrd="2" destOrd="0" parTransId="{6683C52D-4F0A-4B57-96BE-5E5A965E2BBC}" sibTransId="{9D838CAC-77A3-46B5-8714-0A604F128195}"/>
    <dgm:cxn modelId="{0A9D41F4-3AAE-49F7-AEEF-851717C1244C}" type="presParOf" srcId="{89B83867-17D9-40C4-BE1A-FC4DCA8E8653}" destId="{13E7FC76-3799-45EE-8D04-03C6BF888661}" srcOrd="0" destOrd="0" presId="urn:microsoft.com/office/officeart/2005/8/layout/hProcess7"/>
    <dgm:cxn modelId="{47F6FDE8-3975-4550-8B35-8AD3CFDDD0AA}" type="presParOf" srcId="{13E7FC76-3799-45EE-8D04-03C6BF888661}" destId="{3C945E93-D9F4-4F7A-B12F-D875C695DBAF}" srcOrd="0" destOrd="0" presId="urn:microsoft.com/office/officeart/2005/8/layout/hProcess7"/>
    <dgm:cxn modelId="{A1D832CF-F938-4948-A79E-BDA762600ED7}" type="presParOf" srcId="{13E7FC76-3799-45EE-8D04-03C6BF888661}" destId="{79DAF000-E378-41F2-A1BD-549C18434E23}" srcOrd="1" destOrd="0" presId="urn:microsoft.com/office/officeart/2005/8/layout/hProcess7"/>
    <dgm:cxn modelId="{4880D393-24A2-4403-AA5F-FDFFAAFCADEF}" type="presParOf" srcId="{13E7FC76-3799-45EE-8D04-03C6BF888661}" destId="{26126ABA-14B5-4E95-BE09-342E1CFD99CF}" srcOrd="2" destOrd="0" presId="urn:microsoft.com/office/officeart/2005/8/layout/hProcess7"/>
    <dgm:cxn modelId="{37AB7FF4-168D-4893-AF13-7606C192CFFF}" type="presParOf" srcId="{89B83867-17D9-40C4-BE1A-FC4DCA8E8653}" destId="{6526D8B5-F606-4952-AE8D-5C2861592070}" srcOrd="1" destOrd="0" presId="urn:microsoft.com/office/officeart/2005/8/layout/hProcess7"/>
    <dgm:cxn modelId="{474D9A5D-FA82-4F90-A2F9-9D9DA1F9A3B9}" type="presParOf" srcId="{89B83867-17D9-40C4-BE1A-FC4DCA8E8653}" destId="{A637B521-1E58-427E-9E55-BE806A6B56B1}" srcOrd="2" destOrd="0" presId="urn:microsoft.com/office/officeart/2005/8/layout/hProcess7"/>
    <dgm:cxn modelId="{9D211336-C395-4184-9A23-8E680B2ED1FC}" type="presParOf" srcId="{A637B521-1E58-427E-9E55-BE806A6B56B1}" destId="{41C21617-661A-4228-B3BF-20E0715A6207}" srcOrd="0" destOrd="0" presId="urn:microsoft.com/office/officeart/2005/8/layout/hProcess7"/>
    <dgm:cxn modelId="{55FD4C5C-85B5-4667-B50C-C22362CAE145}" type="presParOf" srcId="{A637B521-1E58-427E-9E55-BE806A6B56B1}" destId="{E23EE6EA-8DDE-4652-887F-76B929BD1EC3}" srcOrd="1" destOrd="0" presId="urn:microsoft.com/office/officeart/2005/8/layout/hProcess7"/>
    <dgm:cxn modelId="{882C2686-DC07-4437-8FCD-C031068C0D70}" type="presParOf" srcId="{A637B521-1E58-427E-9E55-BE806A6B56B1}" destId="{91CBA0B5-CD93-4A31-B887-3BFB9CE30A10}" srcOrd="2" destOrd="0" presId="urn:microsoft.com/office/officeart/2005/8/layout/hProcess7"/>
    <dgm:cxn modelId="{123BD4C5-05EA-43D7-8096-0057A37E2709}" type="presParOf" srcId="{89B83867-17D9-40C4-BE1A-FC4DCA8E8653}" destId="{C47DA869-DA4E-47F0-9FBB-71A3CE9EBEED}" srcOrd="3" destOrd="0" presId="urn:microsoft.com/office/officeart/2005/8/layout/hProcess7"/>
    <dgm:cxn modelId="{EB27627D-75F4-44D2-8F95-4F1A9BF3B0F3}" type="presParOf" srcId="{89B83867-17D9-40C4-BE1A-FC4DCA8E8653}" destId="{CDE5EBE6-9646-4626-B0F0-4CF023BCEC9E}" srcOrd="4" destOrd="0" presId="urn:microsoft.com/office/officeart/2005/8/layout/hProcess7"/>
    <dgm:cxn modelId="{C0AA0C7F-1B02-475C-9E99-1A8FAAB110C2}" type="presParOf" srcId="{CDE5EBE6-9646-4626-B0F0-4CF023BCEC9E}" destId="{FE09EE49-6CFE-481A-9A10-9F5FAA0F77B3}" srcOrd="0" destOrd="0" presId="urn:microsoft.com/office/officeart/2005/8/layout/hProcess7"/>
    <dgm:cxn modelId="{FAE259DD-6DFC-4824-8620-69E2042B5DEB}" type="presParOf" srcId="{CDE5EBE6-9646-4626-B0F0-4CF023BCEC9E}" destId="{A8033268-D1F0-47A5-BCA5-AF0FEB269A33}" srcOrd="1" destOrd="0" presId="urn:microsoft.com/office/officeart/2005/8/layout/hProcess7"/>
    <dgm:cxn modelId="{E230EF3D-2000-48BD-9567-AE70B51EB4F3}" type="presParOf" srcId="{CDE5EBE6-9646-4626-B0F0-4CF023BCEC9E}" destId="{4DDF1CEE-B89E-44A2-BA1D-7BC7299F2DB4}" srcOrd="2" destOrd="0" presId="urn:microsoft.com/office/officeart/2005/8/layout/hProcess7"/>
    <dgm:cxn modelId="{53EA5066-09C4-4B56-A21A-2211FCAA58C1}" type="presParOf" srcId="{89B83867-17D9-40C4-BE1A-FC4DCA8E8653}" destId="{4B6B90AC-85B5-4F86-B604-311E48DC20D3}" srcOrd="5" destOrd="0" presId="urn:microsoft.com/office/officeart/2005/8/layout/hProcess7"/>
    <dgm:cxn modelId="{57917F0D-95A0-4D62-BA16-B43B18397533}" type="presParOf" srcId="{89B83867-17D9-40C4-BE1A-FC4DCA8E8653}" destId="{B6319FCE-E35E-486F-83AA-B6051B498225}" srcOrd="6" destOrd="0" presId="urn:microsoft.com/office/officeart/2005/8/layout/hProcess7"/>
    <dgm:cxn modelId="{EB099A35-5447-40B7-919E-7545F3357C3E}" type="presParOf" srcId="{B6319FCE-E35E-486F-83AA-B6051B498225}" destId="{3EE85787-B6FF-4311-B393-3BCFE8C82BD3}" srcOrd="0" destOrd="0" presId="urn:microsoft.com/office/officeart/2005/8/layout/hProcess7"/>
    <dgm:cxn modelId="{F6DDEF23-08AF-4DAC-86AD-BC6BB7E89FD7}" type="presParOf" srcId="{B6319FCE-E35E-486F-83AA-B6051B498225}" destId="{4D589E03-90C1-4636-949E-19F9447E046A}" srcOrd="1" destOrd="0" presId="urn:microsoft.com/office/officeart/2005/8/layout/hProcess7"/>
    <dgm:cxn modelId="{EB02977C-018D-4D5B-B9EC-F8D9276BA543}" type="presParOf" srcId="{B6319FCE-E35E-486F-83AA-B6051B498225}" destId="{82D6FA06-335D-4A7D-8BE2-86DB001A3DC0}" srcOrd="2" destOrd="0" presId="urn:microsoft.com/office/officeart/2005/8/layout/hProcess7"/>
    <dgm:cxn modelId="{D9F79AD6-2B21-47B0-BA50-4EC7344ADC6D}" type="presParOf" srcId="{89B83867-17D9-40C4-BE1A-FC4DCA8E8653}" destId="{A19C9BF5-DA1D-4911-AB80-234262A252A5}" srcOrd="7" destOrd="0" presId="urn:microsoft.com/office/officeart/2005/8/layout/hProcess7"/>
    <dgm:cxn modelId="{91ED5318-0F98-4ADA-B0C1-D5E0F8B0F80C}" type="presParOf" srcId="{89B83867-17D9-40C4-BE1A-FC4DCA8E8653}" destId="{B390AF08-BBA8-4A6A-94AC-EDEA198B5A1C}" srcOrd="8" destOrd="0" presId="urn:microsoft.com/office/officeart/2005/8/layout/hProcess7"/>
    <dgm:cxn modelId="{982F8BC8-AAD4-44A3-B348-211AF2729ACC}" type="presParOf" srcId="{B390AF08-BBA8-4A6A-94AC-EDEA198B5A1C}" destId="{D6B68174-F380-4077-A57B-DBC38E3C77BA}" srcOrd="0" destOrd="0" presId="urn:microsoft.com/office/officeart/2005/8/layout/hProcess7"/>
    <dgm:cxn modelId="{8328AF85-64E5-4E20-83F2-B3463C8A92A9}" type="presParOf" srcId="{B390AF08-BBA8-4A6A-94AC-EDEA198B5A1C}" destId="{8B47FAB8-24B2-4F82-A458-5FA6F15965CA}" srcOrd="1" destOrd="0" presId="urn:microsoft.com/office/officeart/2005/8/layout/hProcess7"/>
    <dgm:cxn modelId="{3DE35ED6-5BFF-4AB0-B66E-75650DDEC72D}" type="presParOf" srcId="{B390AF08-BBA8-4A6A-94AC-EDEA198B5A1C}" destId="{4CB9C494-1DBC-4B04-9F7D-95CFCD2CD778}"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1_2" csCatId="accent1" phldr="1"/>
      <dgm:spPr/>
    </dgm:pt>
    <dgm:pt modelId="{E4BD0E5C-07A6-4092-A84D-FFF0CABC235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Constable may enter &amp; search a </a:t>
          </a:r>
          <a:r>
            <a:rPr lang="en-US" sz="2400" b="1" i="1" u="sng" dirty="0">
              <a:solidFill>
                <a:schemeClr val="tx1"/>
              </a:solidFill>
            </a:rPr>
            <a:t>premises</a:t>
          </a:r>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a:solidFill>
          <a:schemeClr val="accent2">
            <a:lumMod val="75000"/>
          </a:schemeClr>
        </a:solidFill>
        <a:ln>
          <a:solidFill>
            <a:schemeClr val="tx1"/>
          </a:solidFill>
        </a:ln>
      </dgm:spPr>
      <dgm:t>
        <a:bodyPr/>
        <a:lstStyle/>
        <a:p>
          <a:endParaRPr lang="en-US"/>
        </a:p>
      </dgm:t>
    </dgm:pt>
    <dgm:pt modelId="{4B6919D2-FABD-4C1C-ACB9-3B8DFA63664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In which a person was </a:t>
          </a:r>
          <a:r>
            <a:rPr lang="en-US" sz="2400" b="1" i="1" u="sng" dirty="0">
              <a:solidFill>
                <a:schemeClr val="tx1"/>
              </a:solidFill>
            </a:rPr>
            <a:t>when arrested </a:t>
          </a:r>
          <a:r>
            <a:rPr lang="en-US" sz="2400" dirty="0">
              <a:solidFill>
                <a:schemeClr val="tx1"/>
              </a:solidFill>
            </a:rPr>
            <a:t>or </a:t>
          </a:r>
          <a:r>
            <a:rPr lang="en-US" sz="2400" b="1" i="1" u="sng" dirty="0">
              <a:solidFill>
                <a:schemeClr val="tx1"/>
              </a:solidFill>
            </a:rPr>
            <a:t>immediately before </a:t>
          </a:r>
          <a:r>
            <a:rPr lang="en-US" sz="2400" dirty="0">
              <a:solidFill>
                <a:schemeClr val="tx1"/>
              </a:solidFill>
            </a:rPr>
            <a:t>he was arrested</a:t>
          </a:r>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a:solidFill>
          <a:schemeClr val="accent2">
            <a:lumMod val="75000"/>
          </a:schemeClr>
        </a:solidFill>
        <a:ln>
          <a:solidFill>
            <a:schemeClr val="tx1"/>
          </a:solidFill>
        </a:ln>
      </dgm:spPr>
      <dgm:t>
        <a:bodyPr/>
        <a:lstStyle/>
        <a:p>
          <a:endParaRPr lang="en-US"/>
        </a:p>
      </dgm:t>
    </dgm:pt>
    <dgm:pt modelId="{7015324D-8E5B-4F08-AC6B-B098A232A7E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For evidence </a:t>
          </a:r>
          <a:r>
            <a:rPr lang="en-US" sz="2400" b="1" i="1" u="sng" dirty="0">
              <a:solidFill>
                <a:schemeClr val="tx1"/>
              </a:solidFill>
            </a:rPr>
            <a:t>relating to the offence </a:t>
          </a:r>
          <a:r>
            <a:rPr lang="en-US" sz="2400" dirty="0">
              <a:solidFill>
                <a:schemeClr val="tx1"/>
              </a:solidFill>
            </a:rPr>
            <a:t>for which he was arrested</a:t>
          </a:r>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accent1_2" csCatId="accent1" phldr="1"/>
      <dgm:spPr/>
    </dgm:pt>
    <dgm:pt modelId="{57DB30A9-244F-48F9-B432-C00CD63BA0F5}">
      <dgm:prSet phldrT="[Text]" custT="1"/>
      <dgm:spPr>
        <a:solidFill>
          <a:schemeClr val="accent2">
            <a:lumMod val="60000"/>
            <a:lumOff val="40000"/>
          </a:schemeClr>
        </a:solidFill>
      </dgm:spPr>
      <dgm:t>
        <a:bodyPr/>
        <a:lstStyle/>
        <a:p>
          <a:r>
            <a:rPr lang="en-US" sz="2400" dirty="0">
              <a:solidFill>
                <a:schemeClr val="tx1"/>
              </a:solidFill>
            </a:rPr>
            <a:t>A Constable may enter and search any premises </a:t>
          </a:r>
          <a:r>
            <a:rPr lang="en-US" sz="2400" b="1" i="1" u="sng" dirty="0">
              <a:solidFill>
                <a:schemeClr val="tx1"/>
              </a:solidFill>
            </a:rPr>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a:solidFill>
          <a:schemeClr val="accent2">
            <a:lumMod val="60000"/>
            <a:lumOff val="40000"/>
          </a:schemeClr>
        </a:solidFill>
      </dgm:spPr>
      <dgm:t>
        <a:bodyPr/>
        <a:lstStyle/>
        <a:p>
          <a:r>
            <a:rPr lang="en-US" sz="2400" b="0" dirty="0">
              <a:solidFill>
                <a:schemeClr val="tx1"/>
              </a:solidFill>
            </a:rPr>
            <a:t>Or </a:t>
          </a:r>
          <a:r>
            <a:rPr lang="en-US" sz="2400" b="1" i="1" u="sng" dirty="0">
              <a:solidFill>
                <a:schemeClr val="tx1"/>
              </a:solidFill>
            </a:rPr>
            <a:t>controlled</a:t>
          </a:r>
          <a:r>
            <a:rPr lang="en-US" sz="2400" b="0" dirty="0">
              <a:solidFill>
                <a:schemeClr val="tx1"/>
              </a:solidFill>
            </a:rPr>
            <a:t> by a person under arrest for an </a:t>
          </a:r>
          <a:r>
            <a:rPr lang="en-US" sz="2400" b="1" i="1" u="sng" dirty="0">
              <a:solidFill>
                <a:schemeClr val="tx1"/>
              </a:solidFill>
            </a:rPr>
            <a:t>indictable</a:t>
          </a:r>
          <a:r>
            <a:rPr lang="en-US" sz="2400" b="0" dirty="0">
              <a:solidFill>
                <a:schemeClr val="tx1"/>
              </a:solidFill>
            </a:rPr>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chemeClr val="accent2">
            <a:lumMod val="20000"/>
            <a:lumOff val="80000"/>
            <a:alpha val="90000"/>
          </a:scheme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accent1_2" csCatId="accent1" phldr="1"/>
      <dgm:spPr/>
    </dgm:pt>
    <dgm:pt modelId="{57DB30A9-244F-48F9-B432-C00CD63BA0F5}">
      <dgm:prSet phldrT="[Text]" custT="1"/>
      <dgm:spPr>
        <a:solidFill>
          <a:schemeClr val="accent2">
            <a:lumMod val="60000"/>
            <a:lumOff val="40000"/>
          </a:schemeClr>
        </a:solidFill>
      </dgm:spPr>
      <dgm:t>
        <a:bodyPr/>
        <a:lstStyle/>
        <a:p>
          <a:r>
            <a:rPr lang="en-US" sz="2400" b="0" i="0" u="none" dirty="0">
              <a:solidFill>
                <a:schemeClr val="tx1"/>
              </a:solidFill>
            </a:rPr>
            <a:t>If he has </a:t>
          </a:r>
          <a:r>
            <a:rPr lang="en-US" sz="2400" b="1" i="1" u="sng" dirty="0">
              <a:solidFill>
                <a:schemeClr val="tx1"/>
              </a:solidFill>
            </a:rPr>
            <a:t>reasonable grounds for </a:t>
          </a:r>
          <a:r>
            <a:rPr lang="en-US" sz="2400" b="0" i="0" u="none" dirty="0">
              <a:solidFill>
                <a:schemeClr val="tx1"/>
              </a:solidFill>
            </a:rPr>
            <a:t>suspecting that there is on the premises evidence relating to </a:t>
          </a:r>
          <a:r>
            <a:rPr lang="en-US" sz="2400" b="1" i="1" u="sng" dirty="0">
              <a:solidFill>
                <a:schemeClr val="tx1"/>
              </a:solidFill>
            </a:rPr>
            <a:t>that</a:t>
          </a:r>
          <a:r>
            <a:rPr lang="en-US" sz="2400" b="0" i="0" u="none" dirty="0">
              <a:solidFill>
                <a:schemeClr val="tx1"/>
              </a:solidFill>
            </a:rPr>
            <a:t> </a:t>
          </a:r>
          <a:r>
            <a:rPr lang="en-US" sz="2400" b="1" i="1" u="sng" dirty="0">
              <a:solidFill>
                <a:schemeClr val="tx1"/>
              </a:solidFill>
            </a:rPr>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a:solidFill>
          <a:schemeClr val="accent2">
            <a:lumMod val="60000"/>
            <a:lumOff val="40000"/>
          </a:schemeClr>
        </a:solidFill>
      </dgm:spPr>
      <dgm:t>
        <a:bodyPr/>
        <a:lstStyle/>
        <a:p>
          <a:r>
            <a:rPr lang="en-US" sz="2400" b="0" dirty="0">
              <a:solidFill>
                <a:schemeClr val="tx1"/>
              </a:solidFill>
            </a:rPr>
            <a:t>Or </a:t>
          </a:r>
          <a:r>
            <a:rPr lang="en-US" sz="2400" b="1" i="1" u="sng" dirty="0">
              <a:solidFill>
                <a:schemeClr val="tx1"/>
              </a:solidFill>
            </a:rPr>
            <a:t>another indictable offence </a:t>
          </a:r>
          <a:r>
            <a:rPr lang="en-US" sz="2400" b="0" dirty="0">
              <a:solidFill>
                <a:schemeClr val="tx1"/>
              </a:solidFill>
            </a:rPr>
            <a:t>which is connected with or similar to that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chemeClr val="accent2">
            <a:lumMod val="20000"/>
            <a:lumOff val="80000"/>
            <a:alpha val="90000"/>
          </a:scheme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a:blipFill rotWithShape="1">
          <a:blip xmlns:r="http://schemas.openxmlformats.org/officeDocument/2006/relationships" r:embed="rId2"/>
          <a:stretch>
            <a:fillRect/>
          </a:stretch>
        </a:blipFill>
        <a:ln>
          <a:solidFill>
            <a:schemeClr val="tx1"/>
          </a:solidFill>
        </a:ln>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BDC124D6-DB41-410B-97FF-C0C574A534B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PACE Section 8 (Search Warrant)</a:t>
          </a:r>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a:solidFill>
          <a:schemeClr val="accent2">
            <a:lumMod val="20000"/>
            <a:lumOff val="80000"/>
            <a:alpha val="90000"/>
          </a:schemeClr>
        </a:solidFill>
        <a:ln>
          <a:solidFill>
            <a:schemeClr val="tx1">
              <a:alpha val="90000"/>
            </a:schemeClr>
          </a:solidFill>
        </a:ln>
      </dgm:spPr>
      <dgm:t>
        <a:bodyPr/>
        <a:lstStyle/>
        <a:p>
          <a:r>
            <a:rPr lang="en-US" sz="2000" dirty="0"/>
            <a:t>To search for evidence for Indictable Offences. </a:t>
          </a:r>
          <a:r>
            <a:rPr lang="en-GB" sz="2000" b="0" i="0" dirty="0"/>
            <a:t>A search warrant should only be used to search for specific items where there is sufficient evidence and intelligence to support an application.</a:t>
          </a:r>
          <a:endParaRPr lang="en-US" sz="2000" dirty="0"/>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4E8428AC-DC4D-44B4-82ED-712B24FB3258}" type="pres">
      <dgm:prSet presAssocID="{BDC124D6-DB41-410B-97FF-C0C574A534BD}" presName="boxAndChildren" presStyleCnt="0"/>
      <dgm:spPr/>
    </dgm:pt>
    <dgm:pt modelId="{2F97A1A2-44A9-45AA-9DEF-963DEB773337}" type="pres">
      <dgm:prSet presAssocID="{BDC124D6-DB41-410B-97FF-C0C574A534BD}" presName="parentTextBox" presStyleLbl="node1" presStyleIdx="0" presStyleCnt="1"/>
      <dgm:spPr/>
    </dgm:pt>
    <dgm:pt modelId="{0A110AE7-C133-41FA-8B54-98F13C9BC0A0}" type="pres">
      <dgm:prSet presAssocID="{BDC124D6-DB41-410B-97FF-C0C574A534BD}" presName="entireBox" presStyleLbl="node1" presStyleIdx="0" presStyleCnt="1"/>
      <dgm:spPr/>
    </dgm:pt>
    <dgm:pt modelId="{598B5AA9-1BD4-4FE5-B6BA-5DC180ABB60E}" type="pres">
      <dgm:prSet presAssocID="{BDC124D6-DB41-410B-97FF-C0C574A534BD}" presName="descendantBox" presStyleCnt="0"/>
      <dgm:spPr/>
    </dgm:pt>
    <dgm:pt modelId="{68E87F8F-DC88-47C3-A311-389A9A972451}" type="pres">
      <dgm:prSet presAssocID="{F6D38860-7D8E-4E19-8103-12B780257A37}" presName="childTextBox" presStyleLbl="fgAccFollowNode1" presStyleIdx="0" presStyleCnt="1">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A4A07953-D563-45A5-856B-D44171EC1F54}" type="presOf" srcId="{BDC124D6-DB41-410B-97FF-C0C574A534BD}" destId="{0A110AE7-C133-41FA-8B54-98F13C9BC0A0}" srcOrd="1" destOrd="0" presId="urn:microsoft.com/office/officeart/2005/8/layout/process4"/>
    <dgm:cxn modelId="{74AC4075-69E6-4AE0-8BB2-7EFF3A278528}" type="presOf" srcId="{F6D38860-7D8E-4E19-8103-12B780257A37}" destId="{68E87F8F-DC88-47C3-A311-389A9A972451}" srcOrd="0" destOrd="0" presId="urn:microsoft.com/office/officeart/2005/8/layout/process4"/>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9D915CA9-9D99-44D6-A5FB-F229BF720521}" type="presOf" srcId="{BDC124D6-DB41-410B-97FF-C0C574A534BD}" destId="{2F97A1A2-44A9-45AA-9DEF-963DEB773337}" srcOrd="0" destOrd="0" presId="urn:microsoft.com/office/officeart/2005/8/layout/process4"/>
    <dgm:cxn modelId="{11948F0A-BAB5-49BC-B8EA-9B93270A34E3}" type="presParOf" srcId="{9DDFC01B-686D-4C0E-B69B-538BB03EA281}" destId="{4E8428AC-DC4D-44B4-82ED-712B24FB3258}" srcOrd="0" destOrd="0" presId="urn:microsoft.com/office/officeart/2005/8/layout/process4"/>
    <dgm:cxn modelId="{5D293C23-80F2-4B8B-9D49-5EEA4F1C9E61}" type="presParOf" srcId="{4E8428AC-DC4D-44B4-82ED-712B24FB3258}" destId="{2F97A1A2-44A9-45AA-9DEF-963DEB773337}" srcOrd="0" destOrd="0" presId="urn:microsoft.com/office/officeart/2005/8/layout/process4"/>
    <dgm:cxn modelId="{FAD7B327-B633-4FDD-A82E-743AD13C16B6}" type="presParOf" srcId="{4E8428AC-DC4D-44B4-82ED-712B24FB3258}" destId="{0A110AE7-C133-41FA-8B54-98F13C9BC0A0}" srcOrd="1" destOrd="0" presId="urn:microsoft.com/office/officeart/2005/8/layout/process4"/>
    <dgm:cxn modelId="{3C9A0950-0A2B-4C18-BD71-44DADAE4A09A}" type="presParOf" srcId="{4E8428AC-DC4D-44B4-82ED-712B24FB3258}" destId="{598B5AA9-1BD4-4FE5-B6BA-5DC180ABB60E}" srcOrd="2" destOrd="0" presId="urn:microsoft.com/office/officeart/2005/8/layout/process4"/>
    <dgm:cxn modelId="{DFB2BB9D-2CE4-4877-BE19-CB05DC110FE1}" type="presParOf" srcId="{598B5AA9-1BD4-4FE5-B6BA-5DC180ABB60E}" destId="{68E87F8F-DC88-47C3-A311-389A9A97245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9F16347-8737-4E60-B82B-7F630A99E05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750AF39B-87A8-40E0-AB62-4A0E78F67F06}">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Gaining entry with consent</a:t>
          </a:r>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Gaining entry without consent</a:t>
          </a:r>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B839E934-1FF4-431B-8228-EF5351554327}" type="pres">
      <dgm:prSet presAssocID="{C9F16347-8737-4E60-B82B-7F630A99E050}" presName="Name0" presStyleCnt="0">
        <dgm:presLayoutVars>
          <dgm:dir/>
          <dgm:animLvl val="lvl"/>
          <dgm:resizeHandles val="exact"/>
        </dgm:presLayoutVars>
      </dgm:prSet>
      <dgm:spPr/>
    </dgm:pt>
    <dgm:pt modelId="{93940A3D-7630-46E3-AC06-ABF8D9CED6E0}" type="pres">
      <dgm:prSet presAssocID="{750AF39B-87A8-40E0-AB62-4A0E78F67F06}" presName="linNode" presStyleCnt="0"/>
      <dgm:spPr/>
    </dgm:pt>
    <dgm:pt modelId="{4B3B1052-351C-4FB6-B1DE-4D2ACA19EBA1}" type="pres">
      <dgm:prSet presAssocID="{750AF39B-87A8-40E0-AB62-4A0E78F67F06}" presName="parentText" presStyleLbl="node1" presStyleIdx="0" presStyleCnt="2">
        <dgm:presLayoutVars>
          <dgm:chMax val="1"/>
          <dgm:bulletEnabled val="1"/>
        </dgm:presLayoutVars>
      </dgm:prSet>
      <dgm:spPr/>
    </dgm:pt>
    <dgm:pt modelId="{111321E3-AF9B-4194-9BEC-F8C134535238}" type="pres">
      <dgm:prSet presAssocID="{750AF39B-87A8-40E0-AB62-4A0E78F67F06}" presName="descendantText" presStyleLbl="alignAccFollowNode1" presStyleIdx="0" presStyleCnt="2" custScaleY="121135" custLinFactNeighborX="0">
        <dgm:presLayoutVars>
          <dgm:bulletEnabled val="1"/>
        </dgm:presLayoutVars>
      </dgm:prSet>
      <dgm:spPr/>
    </dgm:pt>
    <dgm:pt modelId="{40AD8657-844C-4D94-B69E-C7862C777B9F}" type="pres">
      <dgm:prSet presAssocID="{DDC3FE56-EFB9-4136-B097-65DE60DAEBF0}" presName="sp" presStyleCnt="0"/>
      <dgm:spPr/>
    </dgm:pt>
    <dgm:pt modelId="{4554401C-8EAF-47EA-A352-B12DE59A750B}" type="pres">
      <dgm:prSet presAssocID="{C7A28509-9B2E-499D-A229-73BD9D0D2530}" presName="linNode" presStyleCnt="0"/>
      <dgm:spPr/>
    </dgm:pt>
    <dgm:pt modelId="{036BB182-84CF-4C73-B380-120EC5503BA7}" type="pres">
      <dgm:prSet presAssocID="{C7A28509-9B2E-499D-A229-73BD9D0D2530}" presName="parentText" presStyleLbl="node1" presStyleIdx="1" presStyleCnt="2">
        <dgm:presLayoutVars>
          <dgm:chMax val="1"/>
          <dgm:bulletEnabled val="1"/>
        </dgm:presLayoutVars>
      </dgm:prSet>
      <dgm:spPr/>
    </dgm:pt>
    <dgm:pt modelId="{87327EDB-9997-4708-9A8B-2E0F07198766}" type="pres">
      <dgm:prSet presAssocID="{C7A28509-9B2E-499D-A229-73BD9D0D2530}" presName="descendantText" presStyleLbl="alignAccFollowNode1" presStyleIdx="1" presStyleCnt="2" custScaleY="123893">
        <dgm:presLayoutVars>
          <dgm:bulletEnabled val="1"/>
        </dgm:presLayoutVars>
      </dgm:prSet>
      <dgm:spPr/>
    </dgm:pt>
  </dgm:ptLst>
  <dgm:cxnLst>
    <dgm:cxn modelId="{8CBA3B1D-7893-41A0-B622-EC6B9A8FE0CE}" type="presOf" srcId="{3AED71D5-47D2-42C6-ACB1-1C4002D310EA}" destId="{111321E3-AF9B-4194-9BEC-F8C134535238}" srcOrd="0" destOrd="0" presId="urn:microsoft.com/office/officeart/2005/8/layout/vList5"/>
    <dgm:cxn modelId="{CBDD2727-C593-4830-96E6-C01502DFF838}" srcId="{750AF39B-87A8-40E0-AB62-4A0E78F67F06}" destId="{3AED71D5-47D2-42C6-ACB1-1C4002D310EA}" srcOrd="0" destOrd="0" parTransId="{876D5C33-A30E-4AE1-92D8-D4A539F6E98B}" sibTransId="{42E48671-4FC4-477C-96AE-F196657DDF38}"/>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E9ACB2A5-2CA4-455D-A411-FC91BFF6C392}" type="presOf" srcId="{750AF39B-87A8-40E0-AB62-4A0E78F67F06}" destId="{4B3B1052-351C-4FB6-B1DE-4D2ACA19EBA1}" srcOrd="0" destOrd="0" presId="urn:microsoft.com/office/officeart/2005/8/layout/vList5"/>
    <dgm:cxn modelId="{E0F822D5-84E4-40E9-9719-F728C27B9FFA}" srcId="{C9F16347-8737-4E60-B82B-7F630A99E050}" destId="{750AF39B-87A8-40E0-AB62-4A0E78F67F06}" srcOrd="0" destOrd="0" parTransId="{180AAC10-6CB7-4B34-9245-06CDED80E27D}" sibTransId="{DDC3FE56-EFB9-4136-B097-65DE60DAEBF0}"/>
    <dgm:cxn modelId="{5F89C4E1-5A49-4549-8370-03EDADC60FBF}" type="presOf" srcId="{C9F16347-8737-4E60-B82B-7F630A99E050}" destId="{B839E934-1FF4-431B-8228-EF5351554327}" srcOrd="0" destOrd="0" presId="urn:microsoft.com/office/officeart/2005/8/layout/vList5"/>
    <dgm:cxn modelId="{F8EB84F9-948E-4AE7-A5E8-1CA123023F8C}" type="presOf" srcId="{067193F4-0AA7-45E4-926C-5BDBD5773D0A}" destId="{87327EDB-9997-4708-9A8B-2E0F07198766}" srcOrd="0" destOrd="0" presId="urn:microsoft.com/office/officeart/2005/8/layout/vList5"/>
    <dgm:cxn modelId="{37349DFB-E4B8-45AC-827E-65529B7EAD7C}" type="presOf" srcId="{C7A28509-9B2E-499D-A229-73BD9D0D2530}" destId="{036BB182-84CF-4C73-B380-120EC5503BA7}" srcOrd="0" destOrd="0" presId="urn:microsoft.com/office/officeart/2005/8/layout/vList5"/>
    <dgm:cxn modelId="{24DAA997-9EF2-4BA0-A830-BD388FCE2DB8}" type="presParOf" srcId="{B839E934-1FF4-431B-8228-EF5351554327}" destId="{93940A3D-7630-46E3-AC06-ABF8D9CED6E0}" srcOrd="0" destOrd="0" presId="urn:microsoft.com/office/officeart/2005/8/layout/vList5"/>
    <dgm:cxn modelId="{23869369-F151-4B71-88B6-D25C4ED4E07E}" type="presParOf" srcId="{93940A3D-7630-46E3-AC06-ABF8D9CED6E0}" destId="{4B3B1052-351C-4FB6-B1DE-4D2ACA19EBA1}" srcOrd="0" destOrd="0" presId="urn:microsoft.com/office/officeart/2005/8/layout/vList5"/>
    <dgm:cxn modelId="{C7349C16-10E8-4292-91C4-A2333BD538A8}" type="presParOf" srcId="{93940A3D-7630-46E3-AC06-ABF8D9CED6E0}" destId="{111321E3-AF9B-4194-9BEC-F8C134535238}" srcOrd="1" destOrd="0" presId="urn:microsoft.com/office/officeart/2005/8/layout/vList5"/>
    <dgm:cxn modelId="{E9AC7E6B-AD40-46E2-82C4-DD6D63D7EFE3}" type="presParOf" srcId="{B839E934-1FF4-431B-8228-EF5351554327}" destId="{40AD8657-844C-4D94-B69E-C7862C777B9F}" srcOrd="1" destOrd="0" presId="urn:microsoft.com/office/officeart/2005/8/layout/vList5"/>
    <dgm:cxn modelId="{39C8B3F2-1157-44ED-8BCB-C8B5012F672C}" type="presParOf" srcId="{B839E934-1FF4-431B-8228-EF5351554327}" destId="{4554401C-8EAF-47EA-A352-B12DE59A750B}" srcOrd="2" destOrd="0" presId="urn:microsoft.com/office/officeart/2005/8/layout/vList5"/>
    <dgm:cxn modelId="{DCAB2ED1-D7C2-4FF3-A65B-54FB24ED6B33}" type="presParOf" srcId="{4554401C-8EAF-47EA-A352-B12DE59A750B}" destId="{036BB182-84CF-4C73-B380-120EC5503BA7}" srcOrd="0" destOrd="0" presId="urn:microsoft.com/office/officeart/2005/8/layout/vList5"/>
    <dgm:cxn modelId="{B6D21420-7EA3-4360-8CC7-344966BA7DE5}" type="presParOf" srcId="{4554401C-8EAF-47EA-A352-B12DE59A750B}" destId="{87327EDB-9997-4708-9A8B-2E0F07198766}"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70F49893-656B-4868-97B1-2708EBFC76B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Necessity to use reasonable force to gain entry if</a:t>
          </a:r>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a:solidFill>
          <a:schemeClr val="accent2">
            <a:lumMod val="75000"/>
          </a:schemeClr>
        </a:solidFill>
        <a:ln>
          <a:solidFill>
            <a:schemeClr val="tx1"/>
          </a:solidFill>
        </a:ln>
      </dgm:spPr>
      <dgm:t>
        <a:bodyPr/>
        <a:lstStyle/>
        <a:p>
          <a:endParaRPr lang="en-US"/>
        </a:p>
      </dgm:t>
    </dgm:pt>
    <dgm:pt modelId="{114A5985-51A8-486C-A4D2-4B2A815F9D6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Refused Entry</a:t>
          </a:r>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a:solidFill>
          <a:schemeClr val="accent2">
            <a:lumMod val="75000"/>
          </a:schemeClr>
        </a:solidFill>
        <a:ln>
          <a:solidFill>
            <a:schemeClr val="tx1"/>
          </a:solidFill>
        </a:ln>
      </dgm:spPr>
      <dgm:t>
        <a:bodyPr/>
        <a:lstStyle/>
        <a:p>
          <a:endParaRPr lang="en-US"/>
        </a:p>
      </dgm:t>
    </dgm:pt>
    <dgm:pt modelId="{70DF2EA3-45EC-470D-87A6-3D6A633B972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Impossible to communicate</a:t>
          </a:r>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a:solidFill>
          <a:schemeClr val="accent2">
            <a:lumMod val="75000"/>
          </a:schemeClr>
        </a:solidFill>
        <a:ln>
          <a:solidFill>
            <a:schemeClr val="tx1"/>
          </a:solidFill>
        </a:ln>
      </dgm:spPr>
      <dgm:t>
        <a:bodyPr/>
        <a:lstStyle/>
        <a:p>
          <a:endParaRPr lang="en-US"/>
        </a:p>
      </dgm:t>
    </dgm:pt>
    <dgm:pt modelId="{51185171-B57C-4748-85B7-756C542001E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Unoccupied</a:t>
          </a:r>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a:solidFill>
          <a:schemeClr val="accent2">
            <a:lumMod val="75000"/>
          </a:schemeClr>
        </a:solidFill>
        <a:ln>
          <a:solidFill>
            <a:schemeClr val="tx1"/>
          </a:solidFill>
        </a:ln>
      </dgm:spPr>
      <dgm:t>
        <a:bodyPr/>
        <a:lstStyle/>
        <a:p>
          <a:endParaRPr lang="en-US"/>
        </a:p>
      </dgm:t>
    </dgm:pt>
    <dgm:pt modelId="{6A2ED6F2-C2BC-48F2-A859-5B547216586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Absent</a:t>
          </a:r>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a:solidFill>
          <a:schemeClr val="accent2">
            <a:lumMod val="75000"/>
          </a:schemeClr>
        </a:solidFill>
        <a:ln>
          <a:solidFill>
            <a:schemeClr val="tx1"/>
          </a:solidFill>
        </a:ln>
      </dgm:spPr>
      <dgm:t>
        <a:bodyPr/>
        <a:lstStyle/>
        <a:p>
          <a:endParaRPr lang="en-US"/>
        </a:p>
      </dgm:t>
    </dgm:pt>
    <dgm:pt modelId="{8D995400-E797-4F4A-91A0-5F5BF59D8C1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Frustrate/ Endangerment</a:t>
          </a:r>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12338A5-40B2-46C2-81FF-2BA70DF25F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3725B34-EA95-49E4-A6BC-3218273C0A5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Time of searches</a:t>
          </a:r>
        </a:p>
      </dgm:t>
    </dgm:pt>
    <dgm:pt modelId="{390A9F3B-3981-470C-9F0D-E390C20A7659}" type="parTrans" cxnId="{353A5F46-FF85-479F-A89B-F9C4E55E8471}">
      <dgm:prSet/>
      <dgm:spPr/>
      <dgm:t>
        <a:bodyPr/>
        <a:lstStyle/>
        <a:p>
          <a:endParaRPr lang="en-US"/>
        </a:p>
      </dgm:t>
    </dgm:pt>
    <dgm:pt modelId="{4E16DBEF-77F2-4853-B5C0-BE0526004A3E}" type="sibTrans" cxnId="{353A5F46-FF85-479F-A89B-F9C4E55E8471}">
      <dgm:prSet/>
      <dgm:spPr/>
      <dgm:t>
        <a:bodyPr/>
        <a:lstStyle/>
        <a:p>
          <a:endParaRPr lang="en-US"/>
        </a:p>
      </dgm:t>
    </dgm:pt>
    <dgm:pt modelId="{44B2EE74-C05F-4B0E-8FE9-97E7E3F9443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Entry other than consent </a:t>
          </a:r>
        </a:p>
      </dgm:t>
    </dgm:pt>
    <dgm:pt modelId="{4267F619-4701-49B5-9CA6-84C3C991EB37}" type="parTrans" cxnId="{B99ECD1D-B74D-4507-8401-05B764344400}">
      <dgm:prSet/>
      <dgm:spPr/>
      <dgm:t>
        <a:bodyPr/>
        <a:lstStyle/>
        <a:p>
          <a:endParaRPr lang="en-US"/>
        </a:p>
      </dgm:t>
    </dgm:pt>
    <dgm:pt modelId="{63274F5D-92D6-4F1B-945B-FE58803DB973}" type="sibTrans" cxnId="{B99ECD1D-B74D-4507-8401-05B764344400}">
      <dgm:prSet/>
      <dgm:spPr/>
      <dgm:t>
        <a:bodyPr/>
        <a:lstStyle/>
        <a:p>
          <a:endParaRPr lang="en-US"/>
        </a:p>
      </dgm:t>
    </dgm:pt>
    <dgm:pt modelId="{FB1EC1AB-6A1A-4D68-9EE7-29C9956F8AC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Notice of Powers &amp; Rights</a:t>
          </a:r>
        </a:p>
      </dgm:t>
    </dgm:pt>
    <dgm:pt modelId="{6C339CE1-AAAE-4798-ACE8-8680B1E490EA}" type="parTrans" cxnId="{31C9C5D8-C20C-4446-BADE-74331BA71F0F}">
      <dgm:prSet/>
      <dgm:spPr/>
      <dgm:t>
        <a:bodyPr/>
        <a:lstStyle/>
        <a:p>
          <a:endParaRPr lang="en-US"/>
        </a:p>
      </dgm:t>
    </dgm:pt>
    <dgm:pt modelId="{70F208F5-C903-44B8-BD37-E59CD248F5C7}" type="sibTrans" cxnId="{31C9C5D8-C20C-4446-BADE-74331BA71F0F}">
      <dgm:prSet/>
      <dgm:spPr/>
      <dgm:t>
        <a:bodyPr/>
        <a:lstStyle/>
        <a:p>
          <a:endParaRPr lang="en-US"/>
        </a:p>
      </dgm:t>
    </dgm:pt>
    <dgm:pt modelId="{F7EAF225-F0DB-401A-B17E-C7D3E6E5849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Conduct of searches</a:t>
          </a:r>
        </a:p>
      </dgm:t>
    </dgm:pt>
    <dgm:pt modelId="{8621FA39-0FC1-4455-B490-95187CFE6FE5}" type="parTrans" cxnId="{B1AD85B8-441A-4F75-B6E8-808D008ECD5C}">
      <dgm:prSet/>
      <dgm:spPr/>
      <dgm:t>
        <a:bodyPr/>
        <a:lstStyle/>
        <a:p>
          <a:endParaRPr lang="en-US"/>
        </a:p>
      </dgm:t>
    </dgm:pt>
    <dgm:pt modelId="{F97A1911-C81C-45AE-BDAF-DFA33311A766}" type="sibTrans" cxnId="{B1AD85B8-441A-4F75-B6E8-808D008ECD5C}">
      <dgm:prSet/>
      <dgm:spPr/>
      <dgm:t>
        <a:bodyPr/>
        <a:lstStyle/>
        <a:p>
          <a:endParaRPr lang="en-US"/>
        </a:p>
      </dgm:t>
    </dgm:pt>
    <dgm:pt modelId="{C1AD5D75-1EB2-43C1-92CF-51EDDA92E11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Leaving Premises</a:t>
          </a:r>
        </a:p>
      </dgm:t>
    </dgm:pt>
    <dgm:pt modelId="{16440400-D6B3-4B6C-8014-E8BFA1B38DE2}" type="parTrans" cxnId="{CE342535-D6EC-4DEB-9A68-523A7061F5B1}">
      <dgm:prSet/>
      <dgm:spPr/>
      <dgm:t>
        <a:bodyPr/>
        <a:lstStyle/>
        <a:p>
          <a:endParaRPr lang="en-US"/>
        </a:p>
      </dgm:t>
    </dgm:pt>
    <dgm:pt modelId="{846EAF21-4351-414B-9515-A947983CC177}" type="sibTrans" cxnId="{CE342535-D6EC-4DEB-9A68-523A7061F5B1}">
      <dgm:prSet/>
      <dgm:spPr/>
      <dgm:t>
        <a:bodyPr/>
        <a:lstStyle/>
        <a:p>
          <a:endParaRPr lang="en-US"/>
        </a:p>
      </dgm:t>
    </dgm:pt>
    <dgm:pt modelId="{470E2F68-2146-43C0-9AC7-E6F45973A25B}" type="pres">
      <dgm:prSet presAssocID="{612338A5-40B2-46C2-81FF-2BA70DF25FE3}" presName="diagram" presStyleCnt="0">
        <dgm:presLayoutVars>
          <dgm:dir/>
          <dgm:resizeHandles val="exact"/>
        </dgm:presLayoutVars>
      </dgm:prSet>
      <dgm:spPr/>
    </dgm:pt>
    <dgm:pt modelId="{D59FDD4A-AF7E-4744-AD69-48EB17026DAC}" type="pres">
      <dgm:prSet presAssocID="{E3725B34-EA95-49E4-A6BC-3218273C0A5C}" presName="node" presStyleLbl="node1" presStyleIdx="0" presStyleCnt="5">
        <dgm:presLayoutVars>
          <dgm:bulletEnabled val="1"/>
        </dgm:presLayoutVars>
      </dgm:prSet>
      <dgm:spPr/>
    </dgm:pt>
    <dgm:pt modelId="{E11D7889-D8A6-4B48-A910-DEF673B7D800}" type="pres">
      <dgm:prSet presAssocID="{4E16DBEF-77F2-4853-B5C0-BE0526004A3E}" presName="sibTrans" presStyleCnt="0"/>
      <dgm:spPr/>
    </dgm:pt>
    <dgm:pt modelId="{EF60BCAB-0720-4772-BA3B-27D9272ACBBC}" type="pres">
      <dgm:prSet presAssocID="{44B2EE74-C05F-4B0E-8FE9-97E7E3F94436}" presName="node" presStyleLbl="node1" presStyleIdx="1" presStyleCnt="5">
        <dgm:presLayoutVars>
          <dgm:bulletEnabled val="1"/>
        </dgm:presLayoutVars>
      </dgm:prSet>
      <dgm:spPr/>
    </dgm:pt>
    <dgm:pt modelId="{7B2832FD-7EBA-43EB-BED1-8BE1A569614D}" type="pres">
      <dgm:prSet presAssocID="{63274F5D-92D6-4F1B-945B-FE58803DB973}" presName="sibTrans" presStyleCnt="0"/>
      <dgm:spPr/>
    </dgm:pt>
    <dgm:pt modelId="{FF3816B3-3766-4AFC-9C69-8B420F3D063B}" type="pres">
      <dgm:prSet presAssocID="{FB1EC1AB-6A1A-4D68-9EE7-29C9956F8AC6}" presName="node" presStyleLbl="node1" presStyleIdx="2" presStyleCnt="5">
        <dgm:presLayoutVars>
          <dgm:bulletEnabled val="1"/>
        </dgm:presLayoutVars>
      </dgm:prSet>
      <dgm:spPr/>
    </dgm:pt>
    <dgm:pt modelId="{34E086A1-372C-4E72-92EA-9C06697BDF2E}" type="pres">
      <dgm:prSet presAssocID="{70F208F5-C903-44B8-BD37-E59CD248F5C7}" presName="sibTrans" presStyleCnt="0"/>
      <dgm:spPr/>
    </dgm:pt>
    <dgm:pt modelId="{2BE762C0-54B1-41F6-87DE-1AAC1F90154F}" type="pres">
      <dgm:prSet presAssocID="{F7EAF225-F0DB-401A-B17E-C7D3E6E58498}" presName="node" presStyleLbl="node1" presStyleIdx="3" presStyleCnt="5">
        <dgm:presLayoutVars>
          <dgm:bulletEnabled val="1"/>
        </dgm:presLayoutVars>
      </dgm:prSet>
      <dgm:spPr/>
    </dgm:pt>
    <dgm:pt modelId="{50A00B28-183A-48A5-A96A-4B1535876EAF}" type="pres">
      <dgm:prSet presAssocID="{F97A1911-C81C-45AE-BDAF-DFA33311A766}" presName="sibTrans" presStyleCnt="0"/>
      <dgm:spPr/>
    </dgm:pt>
    <dgm:pt modelId="{F18E2A62-1F40-4245-87FA-1F4B22B90D01}" type="pres">
      <dgm:prSet presAssocID="{C1AD5D75-1EB2-43C1-92CF-51EDDA92E118}" presName="node" presStyleLbl="node1" presStyleIdx="4" presStyleCnt="5">
        <dgm:presLayoutVars>
          <dgm:bulletEnabled val="1"/>
        </dgm:presLayoutVars>
      </dgm:prSet>
      <dgm:spPr/>
    </dgm:pt>
  </dgm:ptLst>
  <dgm:cxnLst>
    <dgm:cxn modelId="{B99ECD1D-B74D-4507-8401-05B764344400}" srcId="{612338A5-40B2-46C2-81FF-2BA70DF25FE3}" destId="{44B2EE74-C05F-4B0E-8FE9-97E7E3F94436}" srcOrd="1" destOrd="0" parTransId="{4267F619-4701-49B5-9CA6-84C3C991EB37}" sibTransId="{63274F5D-92D6-4F1B-945B-FE58803DB973}"/>
    <dgm:cxn modelId="{CE342535-D6EC-4DEB-9A68-523A7061F5B1}" srcId="{612338A5-40B2-46C2-81FF-2BA70DF25FE3}" destId="{C1AD5D75-1EB2-43C1-92CF-51EDDA92E118}" srcOrd="4" destOrd="0" parTransId="{16440400-D6B3-4B6C-8014-E8BFA1B38DE2}" sibTransId="{846EAF21-4351-414B-9515-A947983CC177}"/>
    <dgm:cxn modelId="{17DE1F5B-6CBF-4FC9-B42B-1FE3555BABC7}" type="presOf" srcId="{F7EAF225-F0DB-401A-B17E-C7D3E6E58498}" destId="{2BE762C0-54B1-41F6-87DE-1AAC1F90154F}" srcOrd="0" destOrd="0" presId="urn:microsoft.com/office/officeart/2005/8/layout/default"/>
    <dgm:cxn modelId="{7CFBCA43-E977-412B-9742-47D5115A6B93}" type="presOf" srcId="{FB1EC1AB-6A1A-4D68-9EE7-29C9956F8AC6}" destId="{FF3816B3-3766-4AFC-9C69-8B420F3D063B}" srcOrd="0" destOrd="0" presId="urn:microsoft.com/office/officeart/2005/8/layout/default"/>
    <dgm:cxn modelId="{353A5F46-FF85-479F-A89B-F9C4E55E8471}" srcId="{612338A5-40B2-46C2-81FF-2BA70DF25FE3}" destId="{E3725B34-EA95-49E4-A6BC-3218273C0A5C}" srcOrd="0" destOrd="0" parTransId="{390A9F3B-3981-470C-9F0D-E390C20A7659}" sibTransId="{4E16DBEF-77F2-4853-B5C0-BE0526004A3E}"/>
    <dgm:cxn modelId="{75455E8E-5231-4D08-BC29-AC930791CB73}" type="presOf" srcId="{C1AD5D75-1EB2-43C1-92CF-51EDDA92E118}" destId="{F18E2A62-1F40-4245-87FA-1F4B22B90D01}" srcOrd="0" destOrd="0" presId="urn:microsoft.com/office/officeart/2005/8/layout/default"/>
    <dgm:cxn modelId="{229D8CA2-DF6A-4A4C-8707-C05BC5AF2639}" type="presOf" srcId="{612338A5-40B2-46C2-81FF-2BA70DF25FE3}" destId="{470E2F68-2146-43C0-9AC7-E6F45973A25B}" srcOrd="0" destOrd="0" presId="urn:microsoft.com/office/officeart/2005/8/layout/default"/>
    <dgm:cxn modelId="{784BE5AB-FBBA-4F7E-BEB6-872D8F0BCA11}" type="presOf" srcId="{E3725B34-EA95-49E4-A6BC-3218273C0A5C}" destId="{D59FDD4A-AF7E-4744-AD69-48EB17026DAC}" srcOrd="0" destOrd="0" presId="urn:microsoft.com/office/officeart/2005/8/layout/default"/>
    <dgm:cxn modelId="{B1AD85B8-441A-4F75-B6E8-808D008ECD5C}" srcId="{612338A5-40B2-46C2-81FF-2BA70DF25FE3}" destId="{F7EAF225-F0DB-401A-B17E-C7D3E6E58498}" srcOrd="3" destOrd="0" parTransId="{8621FA39-0FC1-4455-B490-95187CFE6FE5}" sibTransId="{F97A1911-C81C-45AE-BDAF-DFA33311A766}"/>
    <dgm:cxn modelId="{97AE1EBA-A0CD-4030-A31C-F41E49FD0467}" type="presOf" srcId="{44B2EE74-C05F-4B0E-8FE9-97E7E3F94436}" destId="{EF60BCAB-0720-4772-BA3B-27D9272ACBBC}" srcOrd="0" destOrd="0" presId="urn:microsoft.com/office/officeart/2005/8/layout/default"/>
    <dgm:cxn modelId="{31C9C5D8-C20C-4446-BADE-74331BA71F0F}" srcId="{612338A5-40B2-46C2-81FF-2BA70DF25FE3}" destId="{FB1EC1AB-6A1A-4D68-9EE7-29C9956F8AC6}" srcOrd="2" destOrd="0" parTransId="{6C339CE1-AAAE-4798-ACE8-8680B1E490EA}" sibTransId="{70F208F5-C903-44B8-BD37-E59CD248F5C7}"/>
    <dgm:cxn modelId="{A5ABEBD9-4A67-4A50-8C97-21CB91656587}" type="presParOf" srcId="{470E2F68-2146-43C0-9AC7-E6F45973A25B}" destId="{D59FDD4A-AF7E-4744-AD69-48EB17026DAC}" srcOrd="0" destOrd="0" presId="urn:microsoft.com/office/officeart/2005/8/layout/default"/>
    <dgm:cxn modelId="{3760C636-0D01-424E-A8B4-8BF58A59AB55}" type="presParOf" srcId="{470E2F68-2146-43C0-9AC7-E6F45973A25B}" destId="{E11D7889-D8A6-4B48-A910-DEF673B7D800}" srcOrd="1" destOrd="0" presId="urn:microsoft.com/office/officeart/2005/8/layout/default"/>
    <dgm:cxn modelId="{8C8A12C8-941D-4514-96C5-A84135452D2A}" type="presParOf" srcId="{470E2F68-2146-43C0-9AC7-E6F45973A25B}" destId="{EF60BCAB-0720-4772-BA3B-27D9272ACBBC}" srcOrd="2" destOrd="0" presId="urn:microsoft.com/office/officeart/2005/8/layout/default"/>
    <dgm:cxn modelId="{69BF3755-3A01-412B-953E-EEA94D83FEFC}" type="presParOf" srcId="{470E2F68-2146-43C0-9AC7-E6F45973A25B}" destId="{7B2832FD-7EBA-43EB-BED1-8BE1A569614D}" srcOrd="3" destOrd="0" presId="urn:microsoft.com/office/officeart/2005/8/layout/default"/>
    <dgm:cxn modelId="{795A37D3-7AAE-41E1-A71F-D601B987C0C2}" type="presParOf" srcId="{470E2F68-2146-43C0-9AC7-E6F45973A25B}" destId="{FF3816B3-3766-4AFC-9C69-8B420F3D063B}" srcOrd="4" destOrd="0" presId="urn:microsoft.com/office/officeart/2005/8/layout/default"/>
    <dgm:cxn modelId="{1548F57C-04D8-411F-9421-6CFC78CF9485}" type="presParOf" srcId="{470E2F68-2146-43C0-9AC7-E6F45973A25B}" destId="{34E086A1-372C-4E72-92EA-9C06697BDF2E}" srcOrd="5" destOrd="0" presId="urn:microsoft.com/office/officeart/2005/8/layout/default"/>
    <dgm:cxn modelId="{D4A282C5-59DC-4336-A7EA-554FF76B9AEF}" type="presParOf" srcId="{470E2F68-2146-43C0-9AC7-E6F45973A25B}" destId="{2BE762C0-54B1-41F6-87DE-1AAC1F90154F}" srcOrd="6" destOrd="0" presId="urn:microsoft.com/office/officeart/2005/8/layout/default"/>
    <dgm:cxn modelId="{A13DE9A1-15F4-4740-A973-A5F3F5FCC0B8}" type="presParOf" srcId="{470E2F68-2146-43C0-9AC7-E6F45973A25B}" destId="{50A00B28-183A-48A5-A96A-4B1535876EAF}" srcOrd="7" destOrd="0" presId="urn:microsoft.com/office/officeart/2005/8/layout/default"/>
    <dgm:cxn modelId="{09F1C999-4CE7-4C58-AC87-D56B249C637C}" type="presParOf" srcId="{470E2F68-2146-43C0-9AC7-E6F45973A25B}" destId="{F18E2A62-1F40-4245-87FA-1F4B22B90D01}"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6A886B10-9E53-41C0-8565-7B06552AD3DF}">
      <dgm:prSet phldrT="[Text]" custT="1"/>
      <dgm:spPr>
        <a:solidFill>
          <a:schemeClr val="accent2">
            <a:lumMod val="40000"/>
            <a:lumOff val="60000"/>
          </a:schemeClr>
        </a:solidFill>
        <a:ln>
          <a:solidFill>
            <a:schemeClr val="tx1"/>
          </a:solidFill>
        </a:ln>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Do not eat, drink, smoke or touch your face whilst handling exhibits</a:t>
          </a:r>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All body fluid examples should be regarded as potentially infectious</a:t>
          </a:r>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Protect all cuts and grazes with waterproof dressings</a:t>
          </a:r>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Handle all items as little as possible</a:t>
          </a:r>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832A25A-0B2A-4750-BC3B-F12F5193092A}" type="presOf" srcId="{312CF958-8FF1-44C6-8A86-B5E162E9D1ED}" destId="{C5A639A5-822A-4DCB-8140-6E690755D1C8}" srcOrd="1" destOrd="0" presId="urn:microsoft.com/office/officeart/2005/8/layout/matrix1"/>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074CB752-9A59-459F-A4AB-4A02D37B8317}">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 Constable who is lawfully on any premises may seize anything which is:</a:t>
          </a:r>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a:solidFill>
          <a:schemeClr val="accent2">
            <a:lumMod val="75000"/>
          </a:schemeClr>
        </a:solidFill>
        <a:ln>
          <a:solidFill>
            <a:schemeClr val="tx1"/>
          </a:solidFill>
        </a:ln>
      </dgm:spPr>
      <dgm:t>
        <a:bodyPr/>
        <a:lstStyle/>
        <a:p>
          <a:endParaRPr lang="en-US"/>
        </a:p>
      </dgm:t>
    </dgm:pt>
    <dgm:pt modelId="{2C5C3903-0A81-4AFB-B064-138902818DCE}">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Covered by a warrant</a:t>
          </a:r>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a:solidFill>
          <a:schemeClr val="accent2">
            <a:lumMod val="75000"/>
          </a:schemeClr>
        </a:solidFill>
        <a:ln>
          <a:solidFill>
            <a:schemeClr val="tx1"/>
          </a:solidFill>
        </a:ln>
      </dgm:spPr>
      <dgm:t>
        <a:bodyPr/>
        <a:lstStyle/>
        <a:p>
          <a:endParaRPr lang="en-US"/>
        </a:p>
      </dgm:t>
    </dgm:pt>
    <dgm:pt modelId="{599FA982-0CA5-4D5A-93A9-EF9F4089AEE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a:solidFill>
          <a:schemeClr val="accent2">
            <a:lumMod val="75000"/>
          </a:schemeClr>
        </a:solidFill>
        <a:ln>
          <a:solidFill>
            <a:schemeClr val="tx1"/>
          </a:solidFill>
        </a:ln>
      </dgm:spPr>
      <dgm:t>
        <a:bodyPr/>
        <a:lstStyle/>
        <a:p>
          <a:endParaRPr lang="en-US"/>
        </a:p>
      </dgm:t>
    </dgm:pt>
    <dgm:pt modelId="{5F0F58B2-F71C-4116-8313-E51C8094FC03}">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Anything that has been obtained in consequence of the commission of an offence</a:t>
          </a:r>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5F8132A-093D-4721-9204-D01628C75626}">
      <dgm:prSet phldrT="[Text]" custT="1"/>
      <dgm:spPr>
        <a:solidFill>
          <a:schemeClr val="accent2">
            <a:lumMod val="40000"/>
            <a:lumOff val="60000"/>
          </a:schemeClr>
        </a:solidFill>
        <a:ln>
          <a:solidFill>
            <a:schemeClr val="tx1"/>
          </a:solidFill>
        </a:ln>
      </dgm:spPr>
      <dgm:t>
        <a:bodyPr/>
        <a:lstStyle/>
        <a:p>
          <a:r>
            <a:rPr lang="en-US" sz="3200" b="1" i="1" u="sng" dirty="0">
              <a:solidFill>
                <a:schemeClr val="tx1"/>
              </a:solidFill>
            </a:rPr>
            <a:t>C</a:t>
          </a:r>
          <a:r>
            <a:rPr lang="en-US" sz="2400" dirty="0">
              <a:solidFill>
                <a:schemeClr val="tx1"/>
              </a:solidFill>
            </a:rPr>
            <a:t>oncealed</a:t>
          </a:r>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a:solidFill>
          <a:schemeClr val="accent2">
            <a:lumMod val="75000"/>
          </a:schemeClr>
        </a:solidFill>
        <a:ln>
          <a:solidFill>
            <a:schemeClr val="tx1"/>
          </a:solidFill>
        </a:ln>
      </dgm:spPr>
      <dgm:t>
        <a:bodyPr/>
        <a:lstStyle/>
        <a:p>
          <a:endParaRPr lang="en-US"/>
        </a:p>
      </dgm:t>
    </dgm:pt>
    <dgm:pt modelId="{38DD192F-1B52-460D-A028-7E369547A981}">
      <dgm:prSet phldrT="[Text]" custT="1"/>
      <dgm:spPr>
        <a:solidFill>
          <a:schemeClr val="accent2">
            <a:lumMod val="40000"/>
            <a:lumOff val="60000"/>
          </a:schemeClr>
        </a:solidFill>
        <a:ln>
          <a:solidFill>
            <a:schemeClr val="tx1"/>
          </a:solidFill>
        </a:ln>
      </dgm:spPr>
      <dgm:t>
        <a:bodyPr/>
        <a:lstStyle/>
        <a:p>
          <a:r>
            <a:rPr lang="en-US" sz="3200" b="1" i="1" u="sng" dirty="0">
              <a:solidFill>
                <a:schemeClr val="tx1"/>
              </a:solidFill>
            </a:rPr>
            <a:t>L</a:t>
          </a:r>
          <a:r>
            <a:rPr lang="en-US" sz="2400" dirty="0">
              <a:solidFill>
                <a:schemeClr val="tx1"/>
              </a:solidFill>
            </a:rPr>
            <a:t>ost</a:t>
          </a:r>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a:solidFill>
          <a:schemeClr val="accent2">
            <a:lumMod val="75000"/>
          </a:schemeClr>
        </a:solidFill>
        <a:ln>
          <a:solidFill>
            <a:schemeClr val="tx1"/>
          </a:solidFill>
        </a:ln>
      </dgm:spPr>
      <dgm:t>
        <a:bodyPr/>
        <a:lstStyle/>
        <a:p>
          <a:endParaRPr lang="en-US"/>
        </a:p>
      </dgm:t>
    </dgm:pt>
    <dgm:pt modelId="{520B446B-DE65-4787-BC46-0788CF227C1A}">
      <dgm:prSet phldrT="[Text]" custT="1"/>
      <dgm:spPr>
        <a:solidFill>
          <a:schemeClr val="accent2">
            <a:lumMod val="40000"/>
            <a:lumOff val="60000"/>
          </a:schemeClr>
        </a:solidFill>
        <a:ln>
          <a:solidFill>
            <a:schemeClr val="tx1"/>
          </a:solidFill>
        </a:ln>
      </dgm:spPr>
      <dgm:t>
        <a:bodyPr/>
        <a:lstStyle/>
        <a:p>
          <a:r>
            <a:rPr lang="en-US" sz="3200" b="1" i="1" u="sng" dirty="0">
              <a:solidFill>
                <a:schemeClr val="tx1"/>
              </a:solidFill>
            </a:rPr>
            <a:t>A</a:t>
          </a:r>
          <a:r>
            <a:rPr lang="en-US" sz="2400" dirty="0">
              <a:solidFill>
                <a:schemeClr val="tx1"/>
              </a:solidFill>
            </a:rPr>
            <a:t>ltered</a:t>
          </a:r>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a:solidFill>
          <a:schemeClr val="accent2">
            <a:lumMod val="75000"/>
          </a:schemeClr>
        </a:solidFill>
        <a:ln>
          <a:solidFill>
            <a:schemeClr val="tx1"/>
          </a:solidFill>
        </a:ln>
      </dgm:spPr>
      <dgm:t>
        <a:bodyPr/>
        <a:lstStyle/>
        <a:p>
          <a:endParaRPr lang="en-US"/>
        </a:p>
      </dgm:t>
    </dgm:pt>
    <dgm:pt modelId="{9CC189E3-D828-48AE-8D5C-330D508DCDD7}">
      <dgm:prSet phldrT="[Text]" custT="1"/>
      <dgm:spPr>
        <a:solidFill>
          <a:schemeClr val="accent2">
            <a:lumMod val="40000"/>
            <a:lumOff val="60000"/>
          </a:schemeClr>
        </a:solidFill>
        <a:ln>
          <a:solidFill>
            <a:schemeClr val="tx1"/>
          </a:solidFill>
        </a:ln>
      </dgm:spPr>
      <dgm:t>
        <a:bodyPr/>
        <a:lstStyle/>
        <a:p>
          <a:r>
            <a:rPr lang="en-US" sz="3200" b="1" i="1" u="sng" dirty="0">
              <a:solidFill>
                <a:schemeClr val="tx1"/>
              </a:solidFill>
            </a:rPr>
            <a:t>D</a:t>
          </a:r>
          <a:r>
            <a:rPr lang="en-US" sz="2400" dirty="0">
              <a:solidFill>
                <a:schemeClr val="tx1"/>
              </a:solidFill>
            </a:rPr>
            <a:t>amaged</a:t>
          </a:r>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a:solidFill>
          <a:schemeClr val="accent2">
            <a:lumMod val="75000"/>
          </a:schemeClr>
        </a:solidFill>
        <a:ln>
          <a:solidFill>
            <a:schemeClr val="tx1"/>
          </a:solidFill>
        </a:ln>
      </dgm:spPr>
      <dgm:t>
        <a:bodyPr/>
        <a:lstStyle/>
        <a:p>
          <a:endParaRPr lang="en-US"/>
        </a:p>
      </dgm:t>
    </dgm:pt>
    <dgm:pt modelId="{A6479721-6C91-4EB9-9DBA-6310D27AC807}">
      <dgm:prSet phldrT="[Text]" custT="1"/>
      <dgm:spPr>
        <a:solidFill>
          <a:schemeClr val="accent2">
            <a:lumMod val="40000"/>
            <a:lumOff val="60000"/>
          </a:schemeClr>
        </a:solidFill>
        <a:ln>
          <a:solidFill>
            <a:schemeClr val="tx1"/>
          </a:solidFill>
        </a:ln>
      </dgm:spPr>
      <dgm:t>
        <a:bodyPr/>
        <a:lstStyle/>
        <a:p>
          <a:r>
            <a:rPr lang="en-US" sz="3200" b="1" i="1" u="sng" dirty="0">
              <a:solidFill>
                <a:schemeClr val="tx1"/>
              </a:solidFill>
            </a:rPr>
            <a:t>D</a:t>
          </a:r>
          <a:r>
            <a:rPr lang="en-US" sz="2400" dirty="0">
              <a:solidFill>
                <a:schemeClr val="tx1"/>
              </a:solidFill>
            </a:rPr>
            <a:t>estroyed</a:t>
          </a:r>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574A870-2B73-4F8C-9399-141E12BEA1C9}" srcId="{827840F3-2802-4A47-8E52-3056301BC5D7}" destId="{9CC189E3-D828-48AE-8D5C-330D508DCDD7}" srcOrd="3" destOrd="0" parTransId="{6141A0A0-7283-4E05-9DF0-ABA04AABC9E7}" sibTransId="{2BA3712E-5F9D-4E39-BAF6-D6FC8D10E035}"/>
    <dgm:cxn modelId="{33514F59-57D3-4FB5-9E39-910ACC103A6A}" srcId="{827840F3-2802-4A47-8E52-3056301BC5D7}" destId="{E5F8132A-093D-4721-9204-D01628C75626}" srcOrd="0" destOrd="0" parTransId="{A520D06F-9DE3-4BC9-9FAE-82B0B1953FC1}" sibTransId="{0F89AAD1-C8F9-40F8-B96D-C2E50B36D7AD}"/>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3EDB587B-3376-4AEE-AD98-6468782AE060}">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Seize</a:t>
          </a:r>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a:solidFill>
          <a:schemeClr val="accent2">
            <a:lumMod val="75000"/>
          </a:schemeClr>
        </a:solidFill>
        <a:ln>
          <a:solidFill>
            <a:schemeClr val="tx1"/>
          </a:solidFill>
        </a:ln>
      </dgm:spPr>
      <dgm:t>
        <a:bodyPr/>
        <a:lstStyle/>
        <a:p>
          <a:endParaRPr lang="en-US"/>
        </a:p>
      </dgm:t>
    </dgm:pt>
    <dgm:pt modelId="{D02DD150-2F9F-4FB6-98F6-842DB2925B03}">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Correctly package</a:t>
          </a:r>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a:solidFill>
          <a:schemeClr val="accent2">
            <a:lumMod val="75000"/>
          </a:schemeClr>
        </a:solidFill>
        <a:ln>
          <a:solidFill>
            <a:schemeClr val="tx1"/>
          </a:solidFill>
        </a:ln>
      </dgm:spPr>
      <dgm:t>
        <a:bodyPr/>
        <a:lstStyle/>
        <a:p>
          <a:endParaRPr lang="en-US"/>
        </a:p>
      </dgm:t>
    </dgm:pt>
    <dgm:pt modelId="{B29EE59C-13D2-4636-BDCF-6E3103D83B04}">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Exhibit label</a:t>
          </a:r>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a:solidFill>
          <a:schemeClr val="accent2">
            <a:lumMod val="75000"/>
          </a:schemeClr>
        </a:solidFill>
        <a:ln>
          <a:solidFill>
            <a:schemeClr val="tx1"/>
          </a:solidFill>
        </a:ln>
      </dgm:spPr>
      <dgm:t>
        <a:bodyPr/>
        <a:lstStyle/>
        <a:p>
          <a:endParaRPr lang="en-US"/>
        </a:p>
      </dgm:t>
    </dgm:pt>
    <dgm:pt modelId="{0B595444-C9CB-4332-B5C1-B53E357AE0B8}">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Exhibit number</a:t>
          </a:r>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a:solidFill>
          <a:schemeClr val="accent2">
            <a:lumMod val="75000"/>
          </a:schemeClr>
        </a:solidFill>
        <a:ln>
          <a:solidFill>
            <a:schemeClr val="tx1"/>
          </a:solidFill>
        </a:ln>
      </dgm:spPr>
      <dgm:t>
        <a:bodyPr/>
        <a:lstStyle/>
        <a:p>
          <a:endParaRPr lang="en-US" dirty="0"/>
        </a:p>
      </dgm:t>
    </dgm:pt>
    <dgm:pt modelId="{1009615F-AD13-49AB-BF4B-56A227D14A4A}">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Forensic Examination</a:t>
          </a:r>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a:solidFill>
          <a:schemeClr val="accent2">
            <a:lumMod val="75000"/>
          </a:schemeClr>
        </a:solidFill>
        <a:ln>
          <a:solidFill>
            <a:schemeClr val="tx1"/>
          </a:solidFill>
        </a:ln>
      </dgm:spPr>
      <dgm:t>
        <a:bodyPr/>
        <a:lstStyle/>
        <a:p>
          <a:endParaRPr lang="en-US"/>
        </a:p>
      </dgm:t>
    </dgm:pt>
    <dgm:pt modelId="{20FD8114-01C2-4D7E-8D80-030D4512A8CE}">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Continuity signature</a:t>
          </a:r>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a:solidFill>
          <a:schemeClr val="accent2">
            <a:lumMod val="75000"/>
          </a:schemeClr>
        </a:solidFill>
        <a:ln>
          <a:solidFill>
            <a:schemeClr val="tx1"/>
          </a:solidFill>
        </a:ln>
      </dgm:spPr>
      <dgm:t>
        <a:bodyPr/>
        <a:lstStyle/>
        <a:p>
          <a:endParaRPr lang="en-US" dirty="0"/>
        </a:p>
      </dgm:t>
    </dgm:pt>
    <dgm:pt modelId="{847B5972-EFB0-4A5B-A59B-978C19A1509E}">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Evidence for court</a:t>
          </a:r>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a:solidFill>
          <a:schemeClr val="accent2">
            <a:lumMod val="75000"/>
          </a:schemeClr>
        </a:solidFill>
        <a:ln>
          <a:solidFill>
            <a:schemeClr val="tx1"/>
          </a:solidFill>
        </a:ln>
      </dgm:spPr>
      <dgm:t>
        <a:bodyPr/>
        <a:lstStyle/>
        <a:p>
          <a:endParaRPr lang="en-US"/>
        </a:p>
      </dgm:t>
    </dgm:pt>
    <dgm:pt modelId="{8AA4C1A7-8E5E-47F5-9F50-62E82098C2E7}">
      <dgm:prSet phldrT="[Text]" custT="1"/>
      <dgm:spPr>
        <a:solidFill>
          <a:schemeClr val="accent2">
            <a:lumMod val="60000"/>
            <a:lumOff val="40000"/>
          </a:schemeClr>
        </a:solidFill>
        <a:ln>
          <a:solidFill>
            <a:schemeClr val="tx1"/>
          </a:solidFill>
        </a:ln>
      </dgm:spPr>
      <dgm:t>
        <a:bodyPr/>
        <a:lstStyle/>
        <a:p>
          <a:r>
            <a:rPr lang="en-US" sz="2000" dirty="0">
              <a:solidFill>
                <a:schemeClr val="tx1"/>
              </a:solidFill>
            </a:rPr>
            <a:t>EPNB entry/ statement</a:t>
          </a:r>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F55D60B4-534B-41ED-AE88-2CF56A735CCA}" type="presOf" srcId="{7D2E19FF-52F3-482E-A26F-9FA0B9C32E6B}" destId="{12C362C5-1EE2-4F77-994F-563E85F9231D}" srcOrd="1" destOrd="0" presId="urn:microsoft.com/office/officeart/2005/8/layout/process5"/>
    <dgm:cxn modelId="{E5C349B4-31EB-4735-820E-337A7E1335AB}" type="presOf" srcId="{F6247D88-3A7B-465D-BEFE-FB946EB9CB3A}" destId="{4DFCCC5F-4F4D-4511-BF11-4C5AC3F0583B}" srcOrd="0"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22862-6E27-4765-A1E6-06B307C26503}">
      <dsp:nvSpPr>
        <dsp:cNvPr id="0" name=""/>
        <dsp:cNvSpPr/>
      </dsp:nvSpPr>
      <dsp:spPr>
        <a:xfrm>
          <a:off x="22470" y="416251"/>
          <a:ext cx="7748570" cy="11284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79147"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Verb</a:t>
          </a:r>
        </a:p>
      </dsp:txBody>
      <dsp:txXfrm>
        <a:off x="22470" y="698373"/>
        <a:ext cx="7466448" cy="564243"/>
      </dsp:txXfrm>
    </dsp:sp>
    <dsp:sp modelId="{5EC3F291-30DD-4F26-A63F-0FB3A3DF24F8}">
      <dsp:nvSpPr>
        <dsp:cNvPr id="0" name=""/>
        <dsp:cNvSpPr/>
      </dsp:nvSpPr>
      <dsp:spPr>
        <a:xfrm>
          <a:off x="22470" y="1286477"/>
          <a:ext cx="2386559" cy="21738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Try to find something by looking or otherwise seeking carefully &amp; thoroughly</a:t>
          </a:r>
        </a:p>
      </dsp:txBody>
      <dsp:txXfrm>
        <a:off x="22470" y="1286477"/>
        <a:ext cx="2386559" cy="2173881"/>
      </dsp:txXfrm>
    </dsp:sp>
    <dsp:sp modelId="{249D3DBD-C5BE-494A-A268-B72537B7301A}">
      <dsp:nvSpPr>
        <dsp:cNvPr id="0" name=""/>
        <dsp:cNvSpPr/>
      </dsp:nvSpPr>
      <dsp:spPr>
        <a:xfrm>
          <a:off x="2409030" y="792413"/>
          <a:ext cx="5362010" cy="11284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79147"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Noun</a:t>
          </a:r>
        </a:p>
      </dsp:txBody>
      <dsp:txXfrm>
        <a:off x="2409030" y="1074535"/>
        <a:ext cx="5079888" cy="564243"/>
      </dsp:txXfrm>
    </dsp:sp>
    <dsp:sp modelId="{A538E0C6-8C59-45A5-90AB-C55DCCDEB92D}">
      <dsp:nvSpPr>
        <dsp:cNvPr id="0" name=""/>
        <dsp:cNvSpPr/>
      </dsp:nvSpPr>
      <dsp:spPr>
        <a:xfrm>
          <a:off x="2409030" y="1662639"/>
          <a:ext cx="2386559" cy="217388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An act of searching for something or someone</a:t>
          </a:r>
        </a:p>
      </dsp:txBody>
      <dsp:txXfrm>
        <a:off x="2409030" y="1662639"/>
        <a:ext cx="2386559" cy="2173881"/>
      </dsp:txXfrm>
    </dsp:sp>
    <dsp:sp modelId="{35714209-94AE-4039-8A80-8A06BD87FBFB}">
      <dsp:nvSpPr>
        <dsp:cNvPr id="0" name=""/>
        <dsp:cNvSpPr/>
      </dsp:nvSpPr>
      <dsp:spPr>
        <a:xfrm>
          <a:off x="4795590" y="1168575"/>
          <a:ext cx="2975450" cy="11284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254000" bIns="179147"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Search Objectives</a:t>
          </a:r>
        </a:p>
      </dsp:txBody>
      <dsp:txXfrm>
        <a:off x="4795590" y="1450697"/>
        <a:ext cx="2693328" cy="564243"/>
      </dsp:txXfrm>
    </dsp:sp>
    <dsp:sp modelId="{E1291C08-CDF7-4485-A99F-D74F159E4C4E}">
      <dsp:nvSpPr>
        <dsp:cNvPr id="0" name=""/>
        <dsp:cNvSpPr/>
      </dsp:nvSpPr>
      <dsp:spPr>
        <a:xfrm>
          <a:off x="4795590" y="2038802"/>
          <a:ext cx="2386559" cy="214206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 specific result that a person aims to achieve; an item or person to be located </a:t>
          </a:r>
        </a:p>
      </dsp:txBody>
      <dsp:txXfrm>
        <a:off x="4795590" y="2038802"/>
        <a:ext cx="2386559" cy="21420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PACE Section 18</a:t>
          </a:r>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PACE Section 32</a:t>
          </a:r>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14837"/>
          <a:ext cx="7272807" cy="1610065"/>
        </a:xfrm>
        <a:prstGeom prst="upArrowCallou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PACE Section 17</a:t>
          </a:r>
        </a:p>
      </dsp:txBody>
      <dsp:txXfrm rot="-10800000">
        <a:off x="0" y="14837"/>
        <a:ext cx="7272807" cy="565132"/>
      </dsp:txXfrm>
    </dsp:sp>
    <dsp:sp modelId="{91557C6A-0A6E-4B72-924A-7187053FDFF2}">
      <dsp:nvSpPr>
        <dsp:cNvPr id="0" name=""/>
        <dsp:cNvSpPr/>
      </dsp:nvSpPr>
      <dsp:spPr>
        <a:xfrm>
          <a:off x="0" y="565881"/>
          <a:ext cx="7272807" cy="481409"/>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692D9-D29B-47D7-A482-BDAEEBFAB5BF}">
      <dsp:nvSpPr>
        <dsp:cNvPr id="0" name=""/>
        <dsp:cNvSpPr/>
      </dsp:nvSpPr>
      <dsp:spPr>
        <a:xfrm>
          <a:off x="0" y="0"/>
          <a:ext cx="4406889" cy="16114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 Constable may enter &amp; search any premises for the purpose of:</a:t>
          </a:r>
        </a:p>
      </dsp:txBody>
      <dsp:txXfrm>
        <a:off x="47197" y="47197"/>
        <a:ext cx="2741355" cy="1517032"/>
      </dsp:txXfrm>
    </dsp:sp>
    <dsp:sp modelId="{B0772820-5FE4-4A14-B468-D3C8053107C6}">
      <dsp:nvSpPr>
        <dsp:cNvPr id="0" name=""/>
        <dsp:cNvSpPr/>
      </dsp:nvSpPr>
      <dsp:spPr>
        <a:xfrm>
          <a:off x="777686" y="1969520"/>
          <a:ext cx="4406889" cy="16114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Executing a warrant of arrest or commitment</a:t>
          </a:r>
        </a:p>
      </dsp:txBody>
      <dsp:txXfrm>
        <a:off x="824883" y="2016717"/>
        <a:ext cx="2487382" cy="1517032"/>
      </dsp:txXfrm>
    </dsp:sp>
    <dsp:sp modelId="{2E6F1378-7C24-4EA2-98C6-247455112945}">
      <dsp:nvSpPr>
        <dsp:cNvPr id="0" name=""/>
        <dsp:cNvSpPr/>
      </dsp:nvSpPr>
      <dsp:spPr>
        <a:xfrm>
          <a:off x="3359462" y="1266760"/>
          <a:ext cx="1047426" cy="104742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95133" y="1266760"/>
        <a:ext cx="576084" cy="788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A7A84-3BDA-48D6-B866-DF6282F3D2E9}">
      <dsp:nvSpPr>
        <dsp:cNvPr id="0" name=""/>
        <dsp:cNvSpPr/>
      </dsp:nvSpPr>
      <dsp:spPr>
        <a:xfrm>
          <a:off x="0" y="0"/>
          <a:ext cx="4839644" cy="9345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Arresting a person for:</a:t>
          </a:r>
        </a:p>
      </dsp:txBody>
      <dsp:txXfrm>
        <a:off x="27373" y="27373"/>
        <a:ext cx="4784898" cy="879820"/>
      </dsp:txXfrm>
    </dsp:sp>
    <dsp:sp modelId="{E0C23FD2-1789-42DB-B731-38603D00A800}">
      <dsp:nvSpPr>
        <dsp:cNvPr id="0" name=""/>
        <dsp:cNvSpPr/>
      </dsp:nvSpPr>
      <dsp:spPr>
        <a:xfrm rot="5400000">
          <a:off x="2244590" y="957930"/>
          <a:ext cx="350462" cy="4205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2293656" y="992976"/>
        <a:ext cx="252332" cy="245323"/>
      </dsp:txXfrm>
    </dsp:sp>
    <dsp:sp modelId="{9D3FF8A9-E5CB-4728-96EA-A05BE294EB2B}">
      <dsp:nvSpPr>
        <dsp:cNvPr id="0" name=""/>
        <dsp:cNvSpPr/>
      </dsp:nvSpPr>
      <dsp:spPr>
        <a:xfrm>
          <a:off x="0" y="1401849"/>
          <a:ext cx="4839644" cy="9345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 Indictable Offence</a:t>
          </a:r>
        </a:p>
      </dsp:txBody>
      <dsp:txXfrm>
        <a:off x="27373" y="1429222"/>
        <a:ext cx="4784898" cy="879820"/>
      </dsp:txXfrm>
    </dsp:sp>
    <dsp:sp modelId="{7A38B589-719A-40DF-B6F9-FB536AD0FF08}">
      <dsp:nvSpPr>
        <dsp:cNvPr id="0" name=""/>
        <dsp:cNvSpPr/>
      </dsp:nvSpPr>
      <dsp:spPr>
        <a:xfrm rot="5400000">
          <a:off x="2244590" y="2359779"/>
          <a:ext cx="350462" cy="4205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2293656" y="2394825"/>
        <a:ext cx="252332" cy="245323"/>
      </dsp:txXfrm>
    </dsp:sp>
    <dsp:sp modelId="{0D6402F2-F8DC-446E-9CF4-0962E393D904}">
      <dsp:nvSpPr>
        <dsp:cNvPr id="0" name=""/>
        <dsp:cNvSpPr/>
      </dsp:nvSpPr>
      <dsp:spPr>
        <a:xfrm>
          <a:off x="0" y="2803698"/>
          <a:ext cx="4839644" cy="9345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 offence under S1 POA 1936</a:t>
          </a:r>
        </a:p>
      </dsp:txBody>
      <dsp:txXfrm>
        <a:off x="27373" y="2831071"/>
        <a:ext cx="4784898" cy="8798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CF0EE-416F-468D-9EFC-F327E0A57B5C}">
      <dsp:nvSpPr>
        <dsp:cNvPr id="0" name=""/>
        <dsp:cNvSpPr/>
      </dsp:nvSpPr>
      <dsp:spPr>
        <a:xfrm>
          <a:off x="0" y="0"/>
          <a:ext cx="7272808" cy="2029880"/>
        </a:xfrm>
        <a:prstGeom prst="roundRect">
          <a:avLst>
            <a:gd name="adj" fmla="val 10000"/>
          </a:avLst>
        </a:prstGeom>
        <a:solidFill>
          <a:schemeClr val="accent2">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623B05-B46D-4AD4-A2E0-0FAC7B29BC11}">
      <dsp:nvSpPr>
        <dsp:cNvPr id="0" name=""/>
        <dsp:cNvSpPr/>
      </dsp:nvSpPr>
      <dsp:spPr>
        <a:xfrm>
          <a:off x="218184" y="270650"/>
          <a:ext cx="2136387" cy="14885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DA27500-0195-47E2-8DCF-11FF134F69AF}">
      <dsp:nvSpPr>
        <dsp:cNvPr id="0" name=""/>
        <dsp:cNvSpPr/>
      </dsp:nvSpPr>
      <dsp:spPr>
        <a:xfrm rot="10800000">
          <a:off x="218184" y="2029880"/>
          <a:ext cx="2136387" cy="2480965"/>
        </a:xfrm>
        <a:prstGeom prst="round2SameRect">
          <a:avLst>
            <a:gd name="adj1" fmla="val 10500"/>
            <a:gd name="adj2" fmla="val 0"/>
          </a:avLst>
        </a:prstGeom>
        <a:solidFill>
          <a:schemeClr val="accent2">
            <a:lumMod val="60000"/>
            <a:lumOff val="4000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 Public Order Act 1986</a:t>
          </a:r>
        </a:p>
      </dsp:txBody>
      <dsp:txXfrm rot="10800000">
        <a:off x="283885" y="2029880"/>
        <a:ext cx="2004985" cy="2415264"/>
      </dsp:txXfrm>
    </dsp:sp>
    <dsp:sp modelId="{0ADDE785-62EB-4A85-AF95-FB72C38BC7D0}">
      <dsp:nvSpPr>
        <dsp:cNvPr id="0" name=""/>
        <dsp:cNvSpPr/>
      </dsp:nvSpPr>
      <dsp:spPr>
        <a:xfrm>
          <a:off x="2568210" y="270650"/>
          <a:ext cx="2136387" cy="14885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860D0D6-B2E7-47C3-98F1-2C2BE3754041}">
      <dsp:nvSpPr>
        <dsp:cNvPr id="0" name=""/>
        <dsp:cNvSpPr/>
      </dsp:nvSpPr>
      <dsp:spPr>
        <a:xfrm rot="10800000">
          <a:off x="2568210" y="2029880"/>
          <a:ext cx="2136387" cy="2480965"/>
        </a:xfrm>
        <a:prstGeom prst="round2SameRect">
          <a:avLst>
            <a:gd name="adj1" fmla="val 10500"/>
            <a:gd name="adj2" fmla="val 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S6 to 8 or 10 of the Criminal Law Act 1967</a:t>
          </a:r>
        </a:p>
      </dsp:txBody>
      <dsp:txXfrm rot="10800000">
        <a:off x="2633911" y="2029880"/>
        <a:ext cx="2004985" cy="2415264"/>
      </dsp:txXfrm>
    </dsp:sp>
    <dsp:sp modelId="{3DFEDD6A-971E-4DF8-AAA8-72AE0CAFCAC7}">
      <dsp:nvSpPr>
        <dsp:cNvPr id="0" name=""/>
        <dsp:cNvSpPr/>
      </dsp:nvSpPr>
      <dsp:spPr>
        <a:xfrm>
          <a:off x="4918236" y="270650"/>
          <a:ext cx="2136387" cy="14885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C22F1C2-D1FC-49D6-A348-0BBAAD0EB607}">
      <dsp:nvSpPr>
        <dsp:cNvPr id="0" name=""/>
        <dsp:cNvSpPr/>
      </dsp:nvSpPr>
      <dsp:spPr>
        <a:xfrm rot="10800000">
          <a:off x="4918236" y="2029880"/>
          <a:ext cx="2136387" cy="2480965"/>
        </a:xfrm>
        <a:prstGeom prst="round2SameRect">
          <a:avLst>
            <a:gd name="adj1" fmla="val 10500"/>
            <a:gd name="adj2" fmla="val 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S76 Criminal Justice &amp; Public Order Act 1994</a:t>
          </a:r>
        </a:p>
      </dsp:txBody>
      <dsp:txXfrm rot="10800000">
        <a:off x="4983937" y="2029880"/>
        <a:ext cx="2004985" cy="2415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44427-06A3-4E5C-8A3F-BC866572C7C8}">
      <dsp:nvSpPr>
        <dsp:cNvPr id="0" name=""/>
        <dsp:cNvSpPr/>
      </dsp:nvSpPr>
      <dsp:spPr>
        <a:xfrm>
          <a:off x="1632" y="0"/>
          <a:ext cx="2540391" cy="4336256"/>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S163 Road Traffic Act 1988</a:t>
          </a:r>
        </a:p>
      </dsp:txBody>
      <dsp:txXfrm>
        <a:off x="1632" y="1734502"/>
        <a:ext cx="2540391" cy="1734502"/>
      </dsp:txXfrm>
    </dsp:sp>
    <dsp:sp modelId="{A17A52B8-F9D4-4C9A-A6A0-7D03647D9197}">
      <dsp:nvSpPr>
        <dsp:cNvPr id="0" name=""/>
        <dsp:cNvSpPr/>
      </dsp:nvSpPr>
      <dsp:spPr>
        <a:xfrm>
          <a:off x="150785" y="7530"/>
          <a:ext cx="2242086" cy="1949262"/>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4034D9D-0C25-4A71-95DB-15610EC8C10F}">
      <dsp:nvSpPr>
        <dsp:cNvPr id="0" name=""/>
        <dsp:cNvSpPr/>
      </dsp:nvSpPr>
      <dsp:spPr>
        <a:xfrm>
          <a:off x="2618236" y="0"/>
          <a:ext cx="2540391" cy="4336256"/>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 Road Traffic Act 1988</a:t>
          </a:r>
        </a:p>
      </dsp:txBody>
      <dsp:txXfrm>
        <a:off x="2618236" y="1734502"/>
        <a:ext cx="2540391" cy="1734502"/>
      </dsp:txXfrm>
    </dsp:sp>
    <dsp:sp modelId="{D2FBC5F7-71E0-4452-8E7E-95101A18120F}">
      <dsp:nvSpPr>
        <dsp:cNvPr id="0" name=""/>
        <dsp:cNvSpPr/>
      </dsp:nvSpPr>
      <dsp:spPr>
        <a:xfrm>
          <a:off x="2791705" y="7530"/>
          <a:ext cx="2193453" cy="1949262"/>
        </a:xfrm>
        <a:prstGeom prst="ellipse">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ED46789-D664-410E-80BA-159AA92E7339}">
      <dsp:nvSpPr>
        <dsp:cNvPr id="0" name=""/>
        <dsp:cNvSpPr/>
      </dsp:nvSpPr>
      <dsp:spPr>
        <a:xfrm>
          <a:off x="5234839" y="0"/>
          <a:ext cx="2540391" cy="4336256"/>
        </a:xfrm>
        <a:prstGeom prst="roundRect">
          <a:avLst>
            <a:gd name="adj" fmla="val 1000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S27 Transport &amp; Works Act 1992</a:t>
          </a:r>
        </a:p>
      </dsp:txBody>
      <dsp:txXfrm>
        <a:off x="5234839" y="1734502"/>
        <a:ext cx="2540391" cy="1734502"/>
      </dsp:txXfrm>
    </dsp:sp>
    <dsp:sp modelId="{5BF8D38E-55D5-4188-88C2-0D3C9C1E39AE}">
      <dsp:nvSpPr>
        <dsp:cNvPr id="0" name=""/>
        <dsp:cNvSpPr/>
      </dsp:nvSpPr>
      <dsp:spPr>
        <a:xfrm>
          <a:off x="5432625" y="7530"/>
          <a:ext cx="2144820" cy="1949262"/>
        </a:xfrm>
        <a:prstGeom prst="ellipse">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8BA07E3-4F42-46B2-8D8C-D7ADC2A1BA16}">
      <dsp:nvSpPr>
        <dsp:cNvPr id="0" name=""/>
        <dsp:cNvSpPr/>
      </dsp:nvSpPr>
      <dsp:spPr>
        <a:xfrm>
          <a:off x="311074" y="3469004"/>
          <a:ext cx="7154714" cy="650438"/>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7976285" cy="185118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Recapturing a person unlawfully at large &amp; whom he is pursuing</a:t>
          </a:r>
        </a:p>
      </dsp:txBody>
      <dsp:txXfrm>
        <a:off x="1780375" y="0"/>
        <a:ext cx="6195909" cy="1851182"/>
      </dsp:txXfrm>
    </dsp:sp>
    <dsp:sp modelId="{B2D7AF64-8882-4F08-81C9-B997C8C5891A}">
      <dsp:nvSpPr>
        <dsp:cNvPr id="0" name=""/>
        <dsp:cNvSpPr/>
      </dsp:nvSpPr>
      <dsp:spPr>
        <a:xfrm>
          <a:off x="185118" y="185118"/>
          <a:ext cx="1595257" cy="1480945"/>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19F71F0-7D72-4C35-B3DE-AA101368C6D6}">
      <dsp:nvSpPr>
        <dsp:cNvPr id="0" name=""/>
        <dsp:cNvSpPr/>
      </dsp:nvSpPr>
      <dsp:spPr>
        <a:xfrm>
          <a:off x="0" y="2036300"/>
          <a:ext cx="7976285" cy="185118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l" defTabSz="1066800">
            <a:lnSpc>
              <a:spcPct val="90000"/>
            </a:lnSpc>
            <a:spcBef>
              <a:spcPct val="0"/>
            </a:spcBef>
            <a:spcAft>
              <a:spcPct val="35000"/>
            </a:spcAft>
            <a:buNone/>
          </a:pPr>
          <a:r>
            <a:rPr lang="en-US" sz="2400" kern="1200" dirty="0">
              <a:solidFill>
                <a:schemeClr val="tx1"/>
              </a:solidFill>
            </a:rPr>
            <a:t>Saving life &amp; limb or preventing serious damage to property</a:t>
          </a:r>
        </a:p>
      </dsp:txBody>
      <dsp:txXfrm>
        <a:off x="1780375" y="2036300"/>
        <a:ext cx="6195909" cy="1851182"/>
      </dsp:txXfrm>
    </dsp:sp>
    <dsp:sp modelId="{ABAEBE4A-D888-4D90-83AC-21101AAA0ACC}">
      <dsp:nvSpPr>
        <dsp:cNvPr id="0" name=""/>
        <dsp:cNvSpPr/>
      </dsp:nvSpPr>
      <dsp:spPr>
        <a:xfrm>
          <a:off x="185118" y="2221418"/>
          <a:ext cx="1595257" cy="1480945"/>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45E93-D9F4-4F7A-B12F-D875C695DBAF}">
      <dsp:nvSpPr>
        <dsp:cNvPr id="0" name=""/>
        <dsp:cNvSpPr/>
      </dsp:nvSpPr>
      <dsp:spPr>
        <a:xfrm>
          <a:off x="603" y="245090"/>
          <a:ext cx="2597745" cy="412022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a:lnSpc>
              <a:spcPct val="90000"/>
            </a:lnSpc>
            <a:spcBef>
              <a:spcPct val="0"/>
            </a:spcBef>
            <a:spcAft>
              <a:spcPct val="35000"/>
            </a:spcAft>
            <a:buNone/>
          </a:pPr>
          <a:endParaRPr lang="en-US" sz="2900" kern="1200" dirty="0"/>
        </a:p>
      </dsp:txBody>
      <dsp:txXfrm rot="16200000">
        <a:off x="-1428912" y="1674606"/>
        <a:ext cx="3378581" cy="519549"/>
      </dsp:txXfrm>
    </dsp:sp>
    <dsp:sp modelId="{26126ABA-14B5-4E95-BE09-342E1CFD99CF}">
      <dsp:nvSpPr>
        <dsp:cNvPr id="0" name=""/>
        <dsp:cNvSpPr/>
      </dsp:nvSpPr>
      <dsp:spPr>
        <a:xfrm>
          <a:off x="520152" y="245090"/>
          <a:ext cx="1935320" cy="41202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 Constable may search any person who has been arrested at a place </a:t>
          </a:r>
          <a:r>
            <a:rPr lang="en-US" sz="2400" b="1" i="1" u="sng" kern="1200" dirty="0">
              <a:solidFill>
                <a:schemeClr val="tx1"/>
              </a:solidFill>
            </a:rPr>
            <a:t>other than a police station</a:t>
          </a:r>
        </a:p>
      </dsp:txBody>
      <dsp:txXfrm>
        <a:off x="520152" y="245090"/>
        <a:ext cx="1935320" cy="4120221"/>
      </dsp:txXfrm>
    </dsp:sp>
    <dsp:sp modelId="{FE09EE49-6CFE-481A-9A10-9F5FAA0F77B3}">
      <dsp:nvSpPr>
        <dsp:cNvPr id="0" name=""/>
        <dsp:cNvSpPr/>
      </dsp:nvSpPr>
      <dsp:spPr>
        <a:xfrm>
          <a:off x="2689269" y="245090"/>
          <a:ext cx="2597745" cy="4120221"/>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a:lnSpc>
              <a:spcPct val="90000"/>
            </a:lnSpc>
            <a:spcBef>
              <a:spcPct val="0"/>
            </a:spcBef>
            <a:spcAft>
              <a:spcPct val="35000"/>
            </a:spcAft>
            <a:buNone/>
          </a:pPr>
          <a:endParaRPr lang="en-US" sz="2900" kern="1200" dirty="0"/>
        </a:p>
      </dsp:txBody>
      <dsp:txXfrm rot="16200000">
        <a:off x="1259753" y="1674606"/>
        <a:ext cx="3378581" cy="519549"/>
      </dsp:txXfrm>
    </dsp:sp>
    <dsp:sp modelId="{E23EE6EA-8DDE-4652-887F-76B929BD1EC3}">
      <dsp:nvSpPr>
        <dsp:cNvPr id="0" name=""/>
        <dsp:cNvSpPr/>
      </dsp:nvSpPr>
      <dsp:spPr>
        <a:xfrm rot="5400000">
          <a:off x="2473279" y="2721684"/>
          <a:ext cx="457958" cy="38966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DDF1CEE-B89E-44A2-BA1D-7BC7299F2DB4}">
      <dsp:nvSpPr>
        <dsp:cNvPr id="0" name=""/>
        <dsp:cNvSpPr/>
      </dsp:nvSpPr>
      <dsp:spPr>
        <a:xfrm>
          <a:off x="3208818" y="245090"/>
          <a:ext cx="1935320" cy="412022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US" sz="2400" kern="1200" dirty="0">
              <a:solidFill>
                <a:schemeClr val="tx1"/>
              </a:solidFill>
            </a:rPr>
            <a:t>If</a:t>
          </a:r>
          <a:r>
            <a:rPr lang="en-US" sz="2400" kern="1200" baseline="0" dirty="0">
              <a:solidFill>
                <a:schemeClr val="tx1"/>
              </a:solidFill>
            </a:rPr>
            <a:t> they have </a:t>
          </a:r>
          <a:r>
            <a:rPr lang="en-US" sz="2400" b="1" i="1" u="sng" kern="1200" baseline="0" dirty="0">
              <a:solidFill>
                <a:schemeClr val="tx1"/>
              </a:solidFill>
            </a:rPr>
            <a:t>reasonable grounds for believing </a:t>
          </a:r>
          <a:r>
            <a:rPr lang="en-US" sz="2400" kern="1200" baseline="0" dirty="0">
              <a:solidFill>
                <a:schemeClr val="tx1"/>
              </a:solidFill>
            </a:rPr>
            <a:t>that the arrested person may present </a:t>
          </a:r>
          <a:endParaRPr lang="en-US" sz="2400" kern="1200" dirty="0">
            <a:solidFill>
              <a:schemeClr val="tx1"/>
            </a:solidFill>
          </a:endParaRPr>
        </a:p>
      </dsp:txBody>
      <dsp:txXfrm>
        <a:off x="3208818" y="245090"/>
        <a:ext cx="1935320" cy="4120221"/>
      </dsp:txXfrm>
    </dsp:sp>
    <dsp:sp modelId="{D6B68174-F380-4077-A57B-DBC38E3C77BA}">
      <dsp:nvSpPr>
        <dsp:cNvPr id="0" name=""/>
        <dsp:cNvSpPr/>
      </dsp:nvSpPr>
      <dsp:spPr>
        <a:xfrm>
          <a:off x="5377936" y="245090"/>
          <a:ext cx="2597745" cy="4125395"/>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9441" rIns="128905" bIns="0" numCol="1" spcCol="1270" anchor="t" anchorCtr="0">
          <a:noAutofit/>
        </a:bodyPr>
        <a:lstStyle/>
        <a:p>
          <a:pPr marL="0" lvl="0" indent="0" algn="r" defTabSz="1289050">
            <a:lnSpc>
              <a:spcPct val="90000"/>
            </a:lnSpc>
            <a:spcBef>
              <a:spcPct val="0"/>
            </a:spcBef>
            <a:spcAft>
              <a:spcPct val="35000"/>
            </a:spcAft>
            <a:buNone/>
          </a:pPr>
          <a:endParaRPr lang="en-US" sz="2900" kern="1200" dirty="0"/>
        </a:p>
      </dsp:txBody>
      <dsp:txXfrm rot="16200000">
        <a:off x="3946298" y="1676728"/>
        <a:ext cx="3382824" cy="519549"/>
      </dsp:txXfrm>
    </dsp:sp>
    <dsp:sp modelId="{4D589E03-90C1-4636-949E-19F9447E046A}">
      <dsp:nvSpPr>
        <dsp:cNvPr id="0" name=""/>
        <dsp:cNvSpPr/>
      </dsp:nvSpPr>
      <dsp:spPr>
        <a:xfrm rot="5400000">
          <a:off x="5161945" y="2721684"/>
          <a:ext cx="457958" cy="389661"/>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CB9C494-1DBC-4B04-9F7D-95CFCD2CD778}">
      <dsp:nvSpPr>
        <dsp:cNvPr id="0" name=""/>
        <dsp:cNvSpPr/>
      </dsp:nvSpPr>
      <dsp:spPr>
        <a:xfrm>
          <a:off x="5897485" y="245090"/>
          <a:ext cx="1935320" cy="412539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b="1" i="1" u="sng" kern="1200" dirty="0">
              <a:solidFill>
                <a:schemeClr val="tx1"/>
              </a:solidFill>
            </a:rPr>
            <a:t>D</a:t>
          </a:r>
          <a:r>
            <a:rPr lang="en-US" sz="2400" kern="1200" dirty="0">
              <a:solidFill>
                <a:schemeClr val="tx1"/>
              </a:solidFill>
            </a:rPr>
            <a:t>anger to himself or others</a:t>
          </a:r>
        </a:p>
        <a:p>
          <a:pPr marL="0" lvl="0" indent="0" algn="l" defTabSz="1066800">
            <a:lnSpc>
              <a:spcPct val="90000"/>
            </a:lnSpc>
            <a:spcBef>
              <a:spcPct val="0"/>
            </a:spcBef>
            <a:spcAft>
              <a:spcPct val="35000"/>
            </a:spcAft>
            <a:buNone/>
          </a:pPr>
          <a:r>
            <a:rPr lang="en-US" sz="2400" b="1" i="1" u="sng" kern="1200" dirty="0">
              <a:solidFill>
                <a:schemeClr val="tx1"/>
              </a:solidFill>
            </a:rPr>
            <a:t>I</a:t>
          </a:r>
          <a:r>
            <a:rPr lang="en-US" sz="2400" kern="1200" dirty="0">
              <a:solidFill>
                <a:schemeClr val="tx1"/>
              </a:solidFill>
            </a:rPr>
            <a:t>mplement which he might use to escape</a:t>
          </a:r>
        </a:p>
        <a:p>
          <a:pPr marL="0" lvl="0" indent="0" algn="l" defTabSz="1066800">
            <a:lnSpc>
              <a:spcPct val="90000"/>
            </a:lnSpc>
            <a:spcBef>
              <a:spcPct val="0"/>
            </a:spcBef>
            <a:spcAft>
              <a:spcPct val="35000"/>
            </a:spcAft>
            <a:buNone/>
          </a:pPr>
          <a:r>
            <a:rPr lang="en-US" sz="2400" b="1" i="1" u="sng" kern="1200" dirty="0">
              <a:solidFill>
                <a:schemeClr val="tx1"/>
              </a:solidFill>
            </a:rPr>
            <a:t>E</a:t>
          </a:r>
          <a:r>
            <a:rPr lang="en-US" sz="2400" kern="1200" dirty="0">
              <a:solidFill>
                <a:schemeClr val="tx1"/>
              </a:solidFill>
            </a:rPr>
            <a:t>vidence relating to an offence</a:t>
          </a:r>
        </a:p>
        <a:p>
          <a:pPr marL="0" lvl="0" indent="0" algn="l" defTabSz="1066800">
            <a:lnSpc>
              <a:spcPct val="90000"/>
            </a:lnSpc>
            <a:spcBef>
              <a:spcPct val="0"/>
            </a:spcBef>
            <a:spcAft>
              <a:spcPct val="35000"/>
            </a:spcAft>
            <a:buNone/>
          </a:pPr>
          <a:endParaRPr lang="en-US" sz="2400" kern="1200" dirty="0"/>
        </a:p>
        <a:p>
          <a:pPr marL="0" lvl="0" indent="0" algn="l" defTabSz="1066800">
            <a:lnSpc>
              <a:spcPct val="90000"/>
            </a:lnSpc>
            <a:spcBef>
              <a:spcPct val="0"/>
            </a:spcBef>
            <a:spcAft>
              <a:spcPct val="35000"/>
            </a:spcAft>
            <a:buNone/>
          </a:pPr>
          <a:endParaRPr lang="en-US" sz="2400" kern="1200" dirty="0"/>
        </a:p>
      </dsp:txBody>
      <dsp:txXfrm>
        <a:off x="5897485" y="245090"/>
        <a:ext cx="1935320" cy="41253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Constable may enter &amp; search a </a:t>
          </a:r>
          <a:r>
            <a:rPr lang="en-US" sz="2400" b="1" i="1" u="sng" kern="1200" dirty="0">
              <a:solidFill>
                <a:schemeClr val="tx1"/>
              </a:solidFill>
            </a:rPr>
            <a:t>premises</a:t>
          </a:r>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which a person was </a:t>
          </a:r>
          <a:r>
            <a:rPr lang="en-US" sz="2400" b="1" i="1" u="sng" kern="1200" dirty="0">
              <a:solidFill>
                <a:schemeClr val="tx1"/>
              </a:solidFill>
            </a:rPr>
            <a:t>when arrested </a:t>
          </a:r>
          <a:r>
            <a:rPr lang="en-US" sz="2400" kern="1200" dirty="0">
              <a:solidFill>
                <a:schemeClr val="tx1"/>
              </a:solidFill>
            </a:rPr>
            <a:t>or </a:t>
          </a:r>
          <a:r>
            <a:rPr lang="en-US" sz="2400" b="1" i="1" u="sng" kern="1200" dirty="0">
              <a:solidFill>
                <a:schemeClr val="tx1"/>
              </a:solidFill>
            </a:rPr>
            <a:t>immediately before </a:t>
          </a:r>
          <a:r>
            <a:rPr lang="en-US" sz="2400" kern="1200" dirty="0">
              <a:solidFill>
                <a:schemeClr val="tx1"/>
              </a:solidFill>
            </a:rPr>
            <a:t>he was arrested</a:t>
          </a:r>
        </a:p>
      </dsp:txBody>
      <dsp:txXfrm>
        <a:off x="25515" y="1333916"/>
        <a:ext cx="5330035" cy="820102"/>
      </dsp:txXfrm>
    </dsp:sp>
    <dsp:sp modelId="{14DB9FA9-3B66-42EB-94A8-D958D10B57A8}">
      <dsp:nvSpPr>
        <dsp:cNvPr id="0" name=""/>
        <dsp:cNvSpPr/>
      </dsp:nvSpPr>
      <dsp:spPr>
        <a:xfrm rot="5400000">
          <a:off x="2527195" y="2201312"/>
          <a:ext cx="326674" cy="39200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2233979"/>
        <a:ext cx="235205" cy="228672"/>
      </dsp:txXfrm>
    </dsp:sp>
    <dsp:sp modelId="{21CA2495-7A91-4B41-B2AA-7F3A15DABA2E}">
      <dsp:nvSpPr>
        <dsp:cNvPr id="0" name=""/>
        <dsp:cNvSpPr/>
      </dsp:nvSpPr>
      <dsp:spPr>
        <a:xfrm>
          <a:off x="0" y="2615100"/>
          <a:ext cx="5381065" cy="8711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For evidence </a:t>
          </a:r>
          <a:r>
            <a:rPr lang="en-US" sz="2400" b="1" i="1" u="sng" kern="1200" dirty="0">
              <a:solidFill>
                <a:schemeClr val="tx1"/>
              </a:solidFill>
            </a:rPr>
            <a:t>relating to the offence </a:t>
          </a:r>
          <a:r>
            <a:rPr lang="en-US" sz="2400" kern="1200" dirty="0">
              <a:solidFill>
                <a:schemeClr val="tx1"/>
              </a:solidFill>
            </a:rPr>
            <a:t>for which he was arrested</a:t>
          </a:r>
        </a:p>
      </dsp:txBody>
      <dsp:txXfrm>
        <a:off x="25515" y="2640615"/>
        <a:ext cx="5330035" cy="820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6096000" cy="2138637"/>
        </a:xfrm>
        <a:prstGeom prst="roundRect">
          <a:avLst>
            <a:gd name="adj" fmla="val 10000"/>
          </a:avLst>
        </a:prstGeom>
        <a:solidFill>
          <a:schemeClr val="accent2">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183579" y="285151"/>
          <a:ext cx="2728019" cy="1568334"/>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183579" y="2138637"/>
          <a:ext cx="2728019" cy="2613890"/>
        </a:xfrm>
        <a:prstGeom prst="round2SameRect">
          <a:avLst>
            <a:gd name="adj1" fmla="val 10500"/>
            <a:gd name="adj2" fmla="val 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Constable may enter and search any premises </a:t>
          </a:r>
          <a:r>
            <a:rPr lang="en-US" sz="2400" b="1" i="1" u="sng" kern="1200" dirty="0">
              <a:solidFill>
                <a:schemeClr val="tx1"/>
              </a:solidFill>
            </a:rPr>
            <a:t>occupied</a:t>
          </a:r>
        </a:p>
      </dsp:txBody>
      <dsp:txXfrm rot="10800000">
        <a:off x="263965" y="2138637"/>
        <a:ext cx="2567247" cy="2533504"/>
      </dsp:txXfrm>
    </dsp:sp>
    <dsp:sp modelId="{F21D26DF-3A47-4C58-A469-5E0842E1587B}">
      <dsp:nvSpPr>
        <dsp:cNvPr id="0" name=""/>
        <dsp:cNvSpPr/>
      </dsp:nvSpPr>
      <dsp:spPr>
        <a:xfrm>
          <a:off x="3184400" y="285151"/>
          <a:ext cx="2728019" cy="1568334"/>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3184400" y="2138637"/>
          <a:ext cx="2728019" cy="2613890"/>
        </a:xfrm>
        <a:prstGeom prst="round2SameRect">
          <a:avLst>
            <a:gd name="adj1" fmla="val 10500"/>
            <a:gd name="adj2" fmla="val 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rPr>
            <a:t>Or </a:t>
          </a:r>
          <a:r>
            <a:rPr lang="en-US" sz="2400" b="1" i="1" u="sng" kern="1200" dirty="0">
              <a:solidFill>
                <a:schemeClr val="tx1"/>
              </a:solidFill>
            </a:rPr>
            <a:t>controlled</a:t>
          </a:r>
          <a:r>
            <a:rPr lang="en-US" sz="2400" b="0" kern="1200" dirty="0">
              <a:solidFill>
                <a:schemeClr val="tx1"/>
              </a:solidFill>
            </a:rPr>
            <a:t> by a person under arrest for an </a:t>
          </a:r>
          <a:r>
            <a:rPr lang="en-US" sz="2400" b="1" i="1" u="sng" kern="1200" dirty="0">
              <a:solidFill>
                <a:schemeClr val="tx1"/>
              </a:solidFill>
            </a:rPr>
            <a:t>indictable</a:t>
          </a:r>
          <a:r>
            <a:rPr lang="en-US" sz="2400" b="0" kern="1200" dirty="0">
              <a:solidFill>
                <a:schemeClr val="tx1"/>
              </a:solidFill>
            </a:rPr>
            <a:t> offence</a:t>
          </a:r>
        </a:p>
      </dsp:txBody>
      <dsp:txXfrm rot="10800000">
        <a:off x="3264786" y="2138637"/>
        <a:ext cx="2567247" cy="25335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6792416" cy="2138637"/>
        </a:xfrm>
        <a:prstGeom prst="roundRect">
          <a:avLst>
            <a:gd name="adj" fmla="val 10000"/>
          </a:avLst>
        </a:prstGeom>
        <a:solidFill>
          <a:schemeClr val="accent2">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04551" y="285151"/>
          <a:ext cx="3039672" cy="1568334"/>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04551" y="2138637"/>
          <a:ext cx="3039672" cy="2613890"/>
        </a:xfrm>
        <a:prstGeom prst="round2SameRect">
          <a:avLst>
            <a:gd name="adj1" fmla="val 10500"/>
            <a:gd name="adj2" fmla="val 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solidFill>
                <a:schemeClr val="tx1"/>
              </a:solidFill>
            </a:rPr>
            <a:t>If he has </a:t>
          </a:r>
          <a:r>
            <a:rPr lang="en-US" sz="2400" b="1" i="1" u="sng" kern="1200" dirty="0">
              <a:solidFill>
                <a:schemeClr val="tx1"/>
              </a:solidFill>
            </a:rPr>
            <a:t>reasonable grounds for </a:t>
          </a:r>
          <a:r>
            <a:rPr lang="en-US" sz="2400" b="0" i="0" u="none" kern="1200" dirty="0">
              <a:solidFill>
                <a:schemeClr val="tx1"/>
              </a:solidFill>
            </a:rPr>
            <a:t>suspecting that there is on the premises evidence relating to </a:t>
          </a:r>
          <a:r>
            <a:rPr lang="en-US" sz="2400" b="1" i="1" u="sng" kern="1200" dirty="0">
              <a:solidFill>
                <a:schemeClr val="tx1"/>
              </a:solidFill>
            </a:rPr>
            <a:t>that</a:t>
          </a:r>
          <a:r>
            <a:rPr lang="en-US" sz="2400" b="0" i="0" u="none" kern="1200" dirty="0">
              <a:solidFill>
                <a:schemeClr val="tx1"/>
              </a:solidFill>
            </a:rPr>
            <a:t> </a:t>
          </a:r>
          <a:r>
            <a:rPr lang="en-US" sz="2400" b="1" i="1" u="sng" kern="1200" dirty="0">
              <a:solidFill>
                <a:schemeClr val="tx1"/>
              </a:solidFill>
            </a:rPr>
            <a:t>offence</a:t>
          </a:r>
        </a:p>
      </dsp:txBody>
      <dsp:txXfrm rot="10800000">
        <a:off x="284937" y="2138637"/>
        <a:ext cx="2878900" cy="2533504"/>
      </dsp:txXfrm>
    </dsp:sp>
    <dsp:sp modelId="{F21D26DF-3A47-4C58-A469-5E0842E1587B}">
      <dsp:nvSpPr>
        <dsp:cNvPr id="0" name=""/>
        <dsp:cNvSpPr/>
      </dsp:nvSpPr>
      <dsp:spPr>
        <a:xfrm>
          <a:off x="3548191" y="285151"/>
          <a:ext cx="3039672" cy="1568334"/>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3548191" y="2138637"/>
          <a:ext cx="3039672" cy="2613890"/>
        </a:xfrm>
        <a:prstGeom prst="round2SameRect">
          <a:avLst>
            <a:gd name="adj1" fmla="val 10500"/>
            <a:gd name="adj2" fmla="val 0"/>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rPr>
            <a:t>Or </a:t>
          </a:r>
          <a:r>
            <a:rPr lang="en-US" sz="2400" b="1" i="1" u="sng" kern="1200" dirty="0">
              <a:solidFill>
                <a:schemeClr val="tx1"/>
              </a:solidFill>
            </a:rPr>
            <a:t>another indictable offence </a:t>
          </a:r>
          <a:r>
            <a:rPr lang="en-US" sz="2400" b="0" kern="1200" dirty="0">
              <a:solidFill>
                <a:schemeClr val="tx1"/>
              </a:solidFill>
            </a:rPr>
            <a:t>which is connected with or similar to that offence</a:t>
          </a:r>
        </a:p>
      </dsp:txBody>
      <dsp:txXfrm rot="10800000">
        <a:off x="3628577" y="2138637"/>
        <a:ext cx="2878900" cy="25335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10AE7-C133-41FA-8B54-98F13C9BC0A0}">
      <dsp:nvSpPr>
        <dsp:cNvPr id="0" name=""/>
        <dsp:cNvSpPr/>
      </dsp:nvSpPr>
      <dsp:spPr>
        <a:xfrm>
          <a:off x="0" y="0"/>
          <a:ext cx="7272807" cy="208823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PACE Section 8 (Search Warrant)</a:t>
          </a:r>
        </a:p>
      </dsp:txBody>
      <dsp:txXfrm>
        <a:off x="0" y="0"/>
        <a:ext cx="7272807" cy="1127645"/>
      </dsp:txXfrm>
    </dsp:sp>
    <dsp:sp modelId="{68E87F8F-DC88-47C3-A311-389A9A972451}">
      <dsp:nvSpPr>
        <dsp:cNvPr id="0" name=""/>
        <dsp:cNvSpPr/>
      </dsp:nvSpPr>
      <dsp:spPr>
        <a:xfrm>
          <a:off x="0" y="1085880"/>
          <a:ext cx="7272807" cy="960586"/>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To search for evidence for Indictable Offences. </a:t>
          </a:r>
          <a:r>
            <a:rPr lang="en-GB" sz="2000" b="0" i="0" kern="1200" dirty="0"/>
            <a:t>A search warrant should only be used to search for specific items where there is sufficient evidence and intelligence to support an application.</a:t>
          </a:r>
          <a:endParaRPr lang="en-US" sz="2000" kern="1200" dirty="0"/>
        </a:p>
      </dsp:txBody>
      <dsp:txXfrm>
        <a:off x="0" y="1085880"/>
        <a:ext cx="7272807" cy="9605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321E3-AF9B-4194-9BEC-F8C134535238}">
      <dsp:nvSpPr>
        <dsp:cNvPr id="0" name=""/>
        <dsp:cNvSpPr/>
      </dsp:nvSpPr>
      <dsp:spPr>
        <a:xfrm rot="5400000">
          <a:off x="4266137" y="-1357676"/>
          <a:ext cx="2315470" cy="5104821"/>
        </a:xfrm>
        <a:prstGeom prst="round2SameRect">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rot="-5400000">
        <a:off x="2871462" y="150031"/>
        <a:ext cx="4991789" cy="2089406"/>
      </dsp:txXfrm>
    </dsp:sp>
    <dsp:sp modelId="{4B3B1052-351C-4FB6-B1DE-4D2ACA19EBA1}">
      <dsp:nvSpPr>
        <dsp:cNvPr id="0" name=""/>
        <dsp:cNvSpPr/>
      </dsp:nvSpPr>
      <dsp:spPr>
        <a:xfrm>
          <a:off x="0" y="59"/>
          <a:ext cx="2871462" cy="2389348"/>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Gaining entry with consent</a:t>
          </a:r>
        </a:p>
      </dsp:txBody>
      <dsp:txXfrm>
        <a:off x="116638" y="116697"/>
        <a:ext cx="2638186" cy="2156072"/>
      </dsp:txXfrm>
    </dsp:sp>
    <dsp:sp modelId="{87327EDB-9997-4708-9A8B-2E0F07198766}">
      <dsp:nvSpPr>
        <dsp:cNvPr id="0" name=""/>
        <dsp:cNvSpPr/>
      </dsp:nvSpPr>
      <dsp:spPr>
        <a:xfrm rot="5400000">
          <a:off x="4239778" y="1151139"/>
          <a:ext cx="2368188" cy="5104821"/>
        </a:xfrm>
        <a:prstGeom prst="round2SameRect">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rot="-5400000">
        <a:off x="2871462" y="2635061"/>
        <a:ext cx="4989216" cy="2136978"/>
      </dsp:txXfrm>
    </dsp:sp>
    <dsp:sp modelId="{036BB182-84CF-4C73-B380-120EC5503BA7}">
      <dsp:nvSpPr>
        <dsp:cNvPr id="0" name=""/>
        <dsp:cNvSpPr/>
      </dsp:nvSpPr>
      <dsp:spPr>
        <a:xfrm>
          <a:off x="0" y="2508876"/>
          <a:ext cx="2871462" cy="2389348"/>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Gaining entry without consent</a:t>
          </a:r>
        </a:p>
      </dsp:txBody>
      <dsp:txXfrm>
        <a:off x="116638" y="2625514"/>
        <a:ext cx="2638186" cy="215607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Necessity to use reasonable force to gain entry if</a:t>
          </a:r>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Refused Entry</a:t>
          </a:r>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Impossible to communicate</a:t>
          </a:r>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Unoccupied</a:t>
          </a:r>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Absent</a:t>
          </a:r>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Frustrate/ Endangerment</a:t>
          </a:r>
        </a:p>
      </dsp:txBody>
      <dsp:txXfrm>
        <a:off x="4371943" y="33920"/>
        <a:ext cx="2579565" cy="10691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9FDD4A-AF7E-4744-AD69-48EB17026DAC}">
      <dsp:nvSpPr>
        <dsp:cNvPr id="0" name=""/>
        <dsp:cNvSpPr/>
      </dsp:nvSpPr>
      <dsp:spPr>
        <a:xfrm>
          <a:off x="66966" y="180"/>
          <a:ext cx="1760679" cy="10564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Time of searches</a:t>
          </a:r>
        </a:p>
      </dsp:txBody>
      <dsp:txXfrm>
        <a:off x="66966" y="180"/>
        <a:ext cx="1760679" cy="1056407"/>
      </dsp:txXfrm>
    </dsp:sp>
    <dsp:sp modelId="{EF60BCAB-0720-4772-BA3B-27D9272ACBBC}">
      <dsp:nvSpPr>
        <dsp:cNvPr id="0" name=""/>
        <dsp:cNvSpPr/>
      </dsp:nvSpPr>
      <dsp:spPr>
        <a:xfrm>
          <a:off x="2003714" y="180"/>
          <a:ext cx="1760679" cy="10564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Entry other than consent </a:t>
          </a:r>
        </a:p>
      </dsp:txBody>
      <dsp:txXfrm>
        <a:off x="2003714" y="180"/>
        <a:ext cx="1760679" cy="1056407"/>
      </dsp:txXfrm>
    </dsp:sp>
    <dsp:sp modelId="{FF3816B3-3766-4AFC-9C69-8B420F3D063B}">
      <dsp:nvSpPr>
        <dsp:cNvPr id="0" name=""/>
        <dsp:cNvSpPr/>
      </dsp:nvSpPr>
      <dsp:spPr>
        <a:xfrm>
          <a:off x="3940461" y="180"/>
          <a:ext cx="1760679" cy="10564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Notice of Powers &amp; Rights</a:t>
          </a:r>
        </a:p>
      </dsp:txBody>
      <dsp:txXfrm>
        <a:off x="3940461" y="180"/>
        <a:ext cx="1760679" cy="1056407"/>
      </dsp:txXfrm>
    </dsp:sp>
    <dsp:sp modelId="{2BE762C0-54B1-41F6-87DE-1AAC1F90154F}">
      <dsp:nvSpPr>
        <dsp:cNvPr id="0" name=""/>
        <dsp:cNvSpPr/>
      </dsp:nvSpPr>
      <dsp:spPr>
        <a:xfrm>
          <a:off x="5877209" y="180"/>
          <a:ext cx="1760679" cy="10564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Conduct of searches</a:t>
          </a:r>
        </a:p>
      </dsp:txBody>
      <dsp:txXfrm>
        <a:off x="5877209" y="180"/>
        <a:ext cx="1760679" cy="1056407"/>
      </dsp:txXfrm>
    </dsp:sp>
    <dsp:sp modelId="{F18E2A62-1F40-4245-87FA-1F4B22B90D01}">
      <dsp:nvSpPr>
        <dsp:cNvPr id="0" name=""/>
        <dsp:cNvSpPr/>
      </dsp:nvSpPr>
      <dsp:spPr>
        <a:xfrm>
          <a:off x="2972088" y="1232656"/>
          <a:ext cx="1760679" cy="10564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Leaving Premises</a:t>
          </a:r>
        </a:p>
      </dsp:txBody>
      <dsp:txXfrm>
        <a:off x="2972088" y="1232656"/>
        <a:ext cx="1760679" cy="105640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 not eat, drink, smoke or touch your face whilst handling exhibits</a:t>
          </a:r>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All body fluid examples should be regarded as potentially infectious</a:t>
          </a:r>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Protect all cuts and grazes with waterproof dressings</a:t>
          </a:r>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Handle all items as little as possible</a:t>
          </a:r>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 Constable who is lawfully on any premises may seize anything which is:</a:t>
          </a:r>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Covered by a warrant</a:t>
          </a:r>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Anything that has been obtained in consequence of the commission of an offence</a:t>
          </a:r>
        </a:p>
      </dsp:txBody>
      <dsp:txXfrm>
        <a:off x="142246" y="2822960"/>
        <a:ext cx="2674938" cy="156598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C</a:t>
          </a:r>
          <a:r>
            <a:rPr lang="en-US" sz="2400" kern="1200" dirty="0">
              <a:solidFill>
                <a:schemeClr val="tx1"/>
              </a:solidFill>
            </a:rPr>
            <a:t>oncealed</a:t>
          </a:r>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L</a:t>
          </a:r>
          <a:r>
            <a:rPr lang="en-US" sz="2400" kern="1200" dirty="0">
              <a:solidFill>
                <a:schemeClr val="tx1"/>
              </a:solidFill>
            </a:rPr>
            <a:t>ost</a:t>
          </a:r>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A</a:t>
          </a:r>
          <a:r>
            <a:rPr lang="en-US" sz="2400" kern="1200" dirty="0">
              <a:solidFill>
                <a:schemeClr val="tx1"/>
              </a:solidFill>
            </a:rPr>
            <a:t>ltered</a:t>
          </a:r>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D</a:t>
          </a:r>
          <a:r>
            <a:rPr lang="en-US" sz="2400" kern="1200" dirty="0">
              <a:solidFill>
                <a:schemeClr val="tx1"/>
              </a:solidFill>
            </a:rPr>
            <a:t>amaged</a:t>
          </a:r>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D</a:t>
          </a:r>
          <a:r>
            <a:rPr lang="en-US" sz="2400" kern="1200" dirty="0">
              <a:solidFill>
                <a:schemeClr val="tx1"/>
              </a:solidFill>
            </a:rPr>
            <a:t>estroyed</a:t>
          </a:r>
        </a:p>
      </dsp:txBody>
      <dsp:txXfrm>
        <a:off x="670795" y="3657449"/>
        <a:ext cx="2978888" cy="57067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795125" y="1304"/>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Seize</a:t>
          </a:r>
        </a:p>
      </dsp:txBody>
      <dsp:txXfrm>
        <a:off x="827230" y="33409"/>
        <a:ext cx="1762682" cy="1031925"/>
      </dsp:txXfrm>
    </dsp:sp>
    <dsp:sp modelId="{2B1C7978-6AAE-44BC-9B10-F4FF7F76758A}">
      <dsp:nvSpPr>
        <dsp:cNvPr id="0" name=""/>
        <dsp:cNvSpPr/>
      </dsp:nvSpPr>
      <dsp:spPr>
        <a:xfrm>
          <a:off x="2782783" y="322837"/>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782783" y="413451"/>
        <a:ext cx="271111" cy="271841"/>
      </dsp:txXfrm>
    </dsp:sp>
    <dsp:sp modelId="{BCC0CE5A-EFE8-4618-B44E-16942F6920ED}">
      <dsp:nvSpPr>
        <dsp:cNvPr id="0" name=""/>
        <dsp:cNvSpPr/>
      </dsp:nvSpPr>
      <dsp:spPr>
        <a:xfrm>
          <a:off x="3352773" y="1304"/>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Correctly package</a:t>
          </a:r>
        </a:p>
      </dsp:txBody>
      <dsp:txXfrm>
        <a:off x="3384878" y="33409"/>
        <a:ext cx="1762682" cy="1031925"/>
      </dsp:txXfrm>
    </dsp:sp>
    <dsp:sp modelId="{5CC61EF2-4623-408F-B166-D334D55199E4}">
      <dsp:nvSpPr>
        <dsp:cNvPr id="0" name=""/>
        <dsp:cNvSpPr/>
      </dsp:nvSpPr>
      <dsp:spPr>
        <a:xfrm>
          <a:off x="5340432" y="322837"/>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340432" y="413451"/>
        <a:ext cx="271111" cy="271841"/>
      </dsp:txXfrm>
    </dsp:sp>
    <dsp:sp modelId="{B2F3ACC7-7A57-4317-BDF1-92845F4B00F2}">
      <dsp:nvSpPr>
        <dsp:cNvPr id="0" name=""/>
        <dsp:cNvSpPr/>
      </dsp:nvSpPr>
      <dsp:spPr>
        <a:xfrm>
          <a:off x="5910422" y="1304"/>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Exhibit label</a:t>
          </a:r>
        </a:p>
      </dsp:txBody>
      <dsp:txXfrm>
        <a:off x="5942527" y="33409"/>
        <a:ext cx="1762682" cy="1031925"/>
      </dsp:txXfrm>
    </dsp:sp>
    <dsp:sp modelId="{97816A66-53BC-4E3D-B0DF-FD794AEF1363}">
      <dsp:nvSpPr>
        <dsp:cNvPr id="0" name=""/>
        <dsp:cNvSpPr/>
      </dsp:nvSpPr>
      <dsp:spPr>
        <a:xfrm rot="5400000">
          <a:off x="6630218" y="1225322"/>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687948" y="1258206"/>
        <a:ext cx="271841" cy="271111"/>
      </dsp:txXfrm>
    </dsp:sp>
    <dsp:sp modelId="{38DC6024-A60C-4CFB-B337-716E0B86A82B}">
      <dsp:nvSpPr>
        <dsp:cNvPr id="0" name=""/>
        <dsp:cNvSpPr/>
      </dsp:nvSpPr>
      <dsp:spPr>
        <a:xfrm>
          <a:off x="5910422" y="1828196"/>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Exhibit number</a:t>
          </a:r>
        </a:p>
      </dsp:txBody>
      <dsp:txXfrm>
        <a:off x="5942527" y="1860301"/>
        <a:ext cx="1762682" cy="1031925"/>
      </dsp:txXfrm>
    </dsp:sp>
    <dsp:sp modelId="{AC494985-7DFE-4CDE-8CEF-C6EFCD7E1866}">
      <dsp:nvSpPr>
        <dsp:cNvPr id="0" name=""/>
        <dsp:cNvSpPr/>
      </dsp:nvSpPr>
      <dsp:spPr>
        <a:xfrm rot="10800000">
          <a:off x="5362355" y="2149729"/>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5478545" y="2240343"/>
        <a:ext cx="271111" cy="271841"/>
      </dsp:txXfrm>
    </dsp:sp>
    <dsp:sp modelId="{6F9B0A35-3381-4D68-A62E-7B817464E62F}">
      <dsp:nvSpPr>
        <dsp:cNvPr id="0" name=""/>
        <dsp:cNvSpPr/>
      </dsp:nvSpPr>
      <dsp:spPr>
        <a:xfrm>
          <a:off x="3352773" y="1828196"/>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Forensic Examination</a:t>
          </a:r>
        </a:p>
      </dsp:txBody>
      <dsp:txXfrm>
        <a:off x="3384878" y="1860301"/>
        <a:ext cx="1762682" cy="1031925"/>
      </dsp:txXfrm>
    </dsp:sp>
    <dsp:sp modelId="{4DFCCC5F-4F4D-4511-BF11-4C5AC3F0583B}">
      <dsp:nvSpPr>
        <dsp:cNvPr id="0" name=""/>
        <dsp:cNvSpPr/>
      </dsp:nvSpPr>
      <dsp:spPr>
        <a:xfrm rot="10800000">
          <a:off x="2804706" y="2149729"/>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920896" y="2240343"/>
        <a:ext cx="271111" cy="271841"/>
      </dsp:txXfrm>
    </dsp:sp>
    <dsp:sp modelId="{92CB7DC2-0816-47AA-8ECC-027F6B7B75C3}">
      <dsp:nvSpPr>
        <dsp:cNvPr id="0" name=""/>
        <dsp:cNvSpPr/>
      </dsp:nvSpPr>
      <dsp:spPr>
        <a:xfrm>
          <a:off x="795125" y="1828196"/>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Continuity signature</a:t>
          </a:r>
        </a:p>
      </dsp:txBody>
      <dsp:txXfrm>
        <a:off x="827230" y="1860301"/>
        <a:ext cx="1762682" cy="1031925"/>
      </dsp:txXfrm>
    </dsp:sp>
    <dsp:sp modelId="{D7DDE643-5238-4734-BA7A-895901DCDC82}">
      <dsp:nvSpPr>
        <dsp:cNvPr id="0" name=""/>
        <dsp:cNvSpPr/>
      </dsp:nvSpPr>
      <dsp:spPr>
        <a:xfrm rot="5400000">
          <a:off x="1514920" y="3052214"/>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572650" y="3085098"/>
        <a:ext cx="271841" cy="271111"/>
      </dsp:txXfrm>
    </dsp:sp>
    <dsp:sp modelId="{A9B97615-AFE9-478F-A641-367E0762E98F}">
      <dsp:nvSpPr>
        <dsp:cNvPr id="0" name=""/>
        <dsp:cNvSpPr/>
      </dsp:nvSpPr>
      <dsp:spPr>
        <a:xfrm>
          <a:off x="795125" y="3655088"/>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Evidence for court</a:t>
          </a:r>
        </a:p>
      </dsp:txBody>
      <dsp:txXfrm>
        <a:off x="827230" y="3687193"/>
        <a:ext cx="1762682" cy="1031925"/>
      </dsp:txXfrm>
    </dsp:sp>
    <dsp:sp modelId="{20D5C56B-1E73-4015-8C6B-A71D37EC350C}">
      <dsp:nvSpPr>
        <dsp:cNvPr id="0" name=""/>
        <dsp:cNvSpPr/>
      </dsp:nvSpPr>
      <dsp:spPr>
        <a:xfrm>
          <a:off x="2782783" y="3976621"/>
          <a:ext cx="387301" cy="45306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782783" y="4067235"/>
        <a:ext cx="271111" cy="271841"/>
      </dsp:txXfrm>
    </dsp:sp>
    <dsp:sp modelId="{86A5267D-42E8-4FD4-940A-1CC922AD9554}">
      <dsp:nvSpPr>
        <dsp:cNvPr id="0" name=""/>
        <dsp:cNvSpPr/>
      </dsp:nvSpPr>
      <dsp:spPr>
        <a:xfrm>
          <a:off x="3352773" y="3655088"/>
          <a:ext cx="1826892" cy="109613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EPNB entry/ statement</a:t>
          </a:r>
        </a:p>
      </dsp:txBody>
      <dsp:txXfrm>
        <a:off x="3384878" y="3687193"/>
        <a:ext cx="1762682" cy="1031925"/>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3078936"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t" anchorCtr="0" compatLnSpc="1">
            <a:prstTxWarp prst="textNoShape">
              <a:avLst/>
            </a:prstTxWarp>
          </a:bodyPr>
          <a:lstStyle>
            <a:lvl1pPr algn="l" defTabSz="954363">
              <a:defRPr sz="1200" b="0" smtClean="0">
                <a:solidFill>
                  <a:schemeClr val="tx1"/>
                </a:solidFill>
                <a:latin typeface="Arial" charset="0"/>
                <a:ea typeface="ＭＳ Ｐゴシック" pitchFamily="-112" charset="-128"/>
              </a:defRPr>
            </a:lvl1pPr>
          </a:lstStyle>
          <a:p>
            <a:pPr>
              <a:defRPr/>
            </a:pPr>
            <a:endParaRPr lang="en-US" altLang="en-US"/>
          </a:p>
        </p:txBody>
      </p:sp>
      <p:sp>
        <p:nvSpPr>
          <p:cNvPr id="260099" name="Rectangle 3"/>
          <p:cNvSpPr>
            <a:spLocks noGrp="1" noChangeArrowheads="1"/>
          </p:cNvSpPr>
          <p:nvPr>
            <p:ph type="dt" sz="quarter" idx="1"/>
          </p:nvPr>
        </p:nvSpPr>
        <p:spPr bwMode="auto">
          <a:xfrm>
            <a:off x="4023437" y="0"/>
            <a:ext cx="3078935"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t" anchorCtr="0" compatLnSpc="1">
            <a:prstTxWarp prst="textNoShape">
              <a:avLst/>
            </a:prstTxWarp>
          </a:bodyPr>
          <a:lstStyle>
            <a:lvl1pPr algn="r" defTabSz="954363">
              <a:defRPr sz="1200" b="0" smtClean="0">
                <a:solidFill>
                  <a:schemeClr val="tx1"/>
                </a:solidFill>
                <a:latin typeface="Arial" charset="0"/>
                <a:ea typeface="ＭＳ Ｐゴシック" pitchFamily="-112" charset="-128"/>
              </a:defRPr>
            </a:lvl1pPr>
          </a:lstStyle>
          <a:p>
            <a:pPr>
              <a:defRPr/>
            </a:pPr>
            <a:endParaRPr lang="en-US" altLang="en-US"/>
          </a:p>
        </p:txBody>
      </p:sp>
      <p:sp>
        <p:nvSpPr>
          <p:cNvPr id="260100" name="Rectangle 4"/>
          <p:cNvSpPr>
            <a:spLocks noGrp="1" noChangeArrowheads="1"/>
          </p:cNvSpPr>
          <p:nvPr>
            <p:ph type="ftr" sz="quarter" idx="2"/>
          </p:nvPr>
        </p:nvSpPr>
        <p:spPr bwMode="auto">
          <a:xfrm>
            <a:off x="0" y="9720735"/>
            <a:ext cx="3078936"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b" anchorCtr="0" compatLnSpc="1">
            <a:prstTxWarp prst="textNoShape">
              <a:avLst/>
            </a:prstTxWarp>
          </a:bodyPr>
          <a:lstStyle>
            <a:lvl1pPr algn="l" defTabSz="954363">
              <a:defRPr sz="1200" b="0" smtClean="0">
                <a:solidFill>
                  <a:schemeClr val="tx1"/>
                </a:solidFill>
                <a:latin typeface="Arial" charset="0"/>
                <a:ea typeface="ＭＳ Ｐゴシック" pitchFamily="-112" charset="-128"/>
              </a:defRPr>
            </a:lvl1pPr>
          </a:lstStyle>
          <a:p>
            <a:pPr>
              <a:defRPr/>
            </a:pPr>
            <a:endParaRPr lang="en-US" altLang="en-US"/>
          </a:p>
        </p:txBody>
      </p:sp>
      <p:sp>
        <p:nvSpPr>
          <p:cNvPr id="260101" name="Rectangle 5"/>
          <p:cNvSpPr>
            <a:spLocks noGrp="1" noChangeArrowheads="1"/>
          </p:cNvSpPr>
          <p:nvPr>
            <p:ph type="sldNum" sz="quarter" idx="3"/>
          </p:nvPr>
        </p:nvSpPr>
        <p:spPr bwMode="auto">
          <a:xfrm>
            <a:off x="4023437" y="9720735"/>
            <a:ext cx="3078935"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b" anchorCtr="0" compatLnSpc="1">
            <a:prstTxWarp prst="textNoShape">
              <a:avLst/>
            </a:prstTxWarp>
          </a:bodyPr>
          <a:lstStyle>
            <a:lvl1pPr algn="r" defTabSz="954363">
              <a:defRPr sz="1200" b="0" smtClean="0">
                <a:solidFill>
                  <a:schemeClr val="tx1"/>
                </a:solidFill>
                <a:latin typeface="Arial" charset="0"/>
                <a:ea typeface="ＭＳ Ｐゴシック" pitchFamily="-112" charset="-128"/>
              </a:defRPr>
            </a:lvl1pPr>
          </a:lstStyle>
          <a:p>
            <a:pPr>
              <a:defRPr/>
            </a:pPr>
            <a:fld id="{B068D327-72D1-46D5-A12B-6A125AA9B1B6}" type="slidenum">
              <a:rPr lang="en-GB" altLang="en-US"/>
              <a:pPr>
                <a:defRPr/>
              </a:pPr>
              <a:t>‹#›</a:t>
            </a:fld>
            <a:endParaRPr lang="en-GB" altLang="en-US"/>
          </a:p>
        </p:txBody>
      </p:sp>
      <p:sp>
        <p:nvSpPr>
          <p:cNvPr id="14342" name="hc"/>
          <p:cNvSpPr txBox="1">
            <a:spLocks noChangeArrowheads="1"/>
          </p:cNvSpPr>
          <p:nvPr/>
        </p:nvSpPr>
        <p:spPr bwMode="auto">
          <a:xfrm>
            <a:off x="1" y="1"/>
            <a:ext cx="7104063" cy="286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469" tIns="47734" rIns="95469" bIns="4773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
        <p:nvSpPr>
          <p:cNvPr id="14343" name="fc"/>
          <p:cNvSpPr txBox="1">
            <a:spLocks noChangeArrowheads="1"/>
          </p:cNvSpPr>
          <p:nvPr/>
        </p:nvSpPr>
        <p:spPr bwMode="auto">
          <a:xfrm>
            <a:off x="1" y="9978502"/>
            <a:ext cx="7104063" cy="284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469" tIns="47734" rIns="95469" bIns="4773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793521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3078936"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t" anchorCtr="0" compatLnSpc="1">
            <a:prstTxWarp prst="textNoShape">
              <a:avLst/>
            </a:prstTxWarp>
          </a:bodyPr>
          <a:lstStyle>
            <a:lvl1pPr algn="l" defTabSz="954363">
              <a:defRPr sz="1200" b="0" smtClean="0">
                <a:solidFill>
                  <a:schemeClr val="tx1"/>
                </a:solidFill>
                <a:latin typeface="Arial" charset="0"/>
                <a:ea typeface="ＭＳ Ｐゴシック" pitchFamily="-112" charset="-128"/>
              </a:defRPr>
            </a:lvl1pPr>
          </a:lstStyle>
          <a:p>
            <a:pPr>
              <a:defRPr/>
            </a:pPr>
            <a:endParaRPr lang="en-US" altLang="en-US"/>
          </a:p>
        </p:txBody>
      </p:sp>
      <p:sp>
        <p:nvSpPr>
          <p:cNvPr id="9219" name="Rectangle 3"/>
          <p:cNvSpPr>
            <a:spLocks noGrp="1" noChangeArrowheads="1"/>
          </p:cNvSpPr>
          <p:nvPr>
            <p:ph type="dt" idx="1"/>
          </p:nvPr>
        </p:nvSpPr>
        <p:spPr bwMode="auto">
          <a:xfrm>
            <a:off x="4023437" y="0"/>
            <a:ext cx="3078935"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t" anchorCtr="0" compatLnSpc="1">
            <a:prstTxWarp prst="textNoShape">
              <a:avLst/>
            </a:prstTxWarp>
          </a:bodyPr>
          <a:lstStyle>
            <a:lvl1pPr algn="r" defTabSz="954363">
              <a:defRPr sz="1200" b="0" smtClean="0">
                <a:solidFill>
                  <a:schemeClr val="tx1"/>
                </a:solidFill>
                <a:latin typeface="Arial" charset="0"/>
                <a:ea typeface="ＭＳ Ｐゴシック" pitchFamily="-112" charset="-128"/>
              </a:defRPr>
            </a:lvl1pPr>
          </a:lstStyle>
          <a:p>
            <a:pPr>
              <a:defRPr/>
            </a:pPr>
            <a:endParaRPr lang="en-US" altLang="en-US"/>
          </a:p>
        </p:txBody>
      </p:sp>
      <p:sp>
        <p:nvSpPr>
          <p:cNvPr id="49156" name="Rectangle 4"/>
          <p:cNvSpPr>
            <a:spLocks noGrp="1" noRot="1" noChangeAspect="1" noChangeArrowheads="1" noTextEdit="1"/>
          </p:cNvSpPr>
          <p:nvPr>
            <p:ph type="sldImg" idx="2"/>
          </p:nvPr>
        </p:nvSpPr>
        <p:spPr bwMode="auto">
          <a:xfrm>
            <a:off x="2781300" y="284163"/>
            <a:ext cx="1541463" cy="8667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96103" tIns="48052" rIns="96103" bIns="48052"/>
          <a:lstStyle/>
          <a:p>
            <a:endParaRPr lang="en-GB"/>
          </a:p>
        </p:txBody>
      </p:sp>
      <p:sp>
        <p:nvSpPr>
          <p:cNvPr id="9221" name="Rectangle 5"/>
          <p:cNvSpPr>
            <a:spLocks noGrp="1" noChangeArrowheads="1"/>
          </p:cNvSpPr>
          <p:nvPr>
            <p:ph type="body" sz="quarter" idx="3"/>
          </p:nvPr>
        </p:nvSpPr>
        <p:spPr bwMode="auto">
          <a:xfrm>
            <a:off x="480926" y="1369844"/>
            <a:ext cx="6142212" cy="8469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t" anchorCtr="0" compatLnSpc="1">
            <a:prstTxWarp prst="textNoShape">
              <a:avLst/>
            </a:prstTxWarp>
          </a:bodyPr>
          <a:lstStyle/>
          <a:p>
            <a:pPr lvl="0"/>
            <a:r>
              <a:rPr lang="en-GB" altLang="en-US" noProof="0" dirty="0"/>
              <a:t>Click to edit Master text styles</a:t>
            </a:r>
          </a:p>
          <a:p>
            <a:pPr lvl="1"/>
            <a:r>
              <a:rPr lang="en-GB" altLang="en-US" noProof="0" dirty="0"/>
              <a:t>Second level</a:t>
            </a:r>
          </a:p>
          <a:p>
            <a:pPr lvl="2"/>
            <a:r>
              <a:rPr lang="en-GB" altLang="en-US" noProof="0" dirty="0"/>
              <a:t>Third level</a:t>
            </a:r>
          </a:p>
          <a:p>
            <a:pPr lvl="3"/>
            <a:r>
              <a:rPr lang="en-GB" altLang="en-US" noProof="0" dirty="0"/>
              <a:t>Fourth level</a:t>
            </a:r>
          </a:p>
          <a:p>
            <a:pPr lvl="4"/>
            <a:r>
              <a:rPr lang="en-GB" altLang="en-US" noProof="0" dirty="0"/>
              <a:t>Fifth level</a:t>
            </a:r>
          </a:p>
        </p:txBody>
      </p:sp>
      <p:sp>
        <p:nvSpPr>
          <p:cNvPr id="9222" name="Rectangle 6"/>
          <p:cNvSpPr>
            <a:spLocks noGrp="1" noChangeArrowheads="1"/>
          </p:cNvSpPr>
          <p:nvPr>
            <p:ph type="ftr" sz="quarter" idx="4"/>
          </p:nvPr>
        </p:nvSpPr>
        <p:spPr bwMode="auto">
          <a:xfrm>
            <a:off x="0" y="9720735"/>
            <a:ext cx="3078936"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b" anchorCtr="0" compatLnSpc="1">
            <a:prstTxWarp prst="textNoShape">
              <a:avLst/>
            </a:prstTxWarp>
          </a:bodyPr>
          <a:lstStyle>
            <a:lvl1pPr algn="l" defTabSz="954363">
              <a:defRPr sz="1200" b="0" smtClean="0">
                <a:solidFill>
                  <a:schemeClr val="tx1"/>
                </a:solidFill>
                <a:latin typeface="Arial" charset="0"/>
                <a:ea typeface="ＭＳ Ｐゴシック" pitchFamily="-112" charset="-128"/>
              </a:defRPr>
            </a:lvl1pPr>
          </a:lstStyle>
          <a:p>
            <a:pPr>
              <a:defRPr/>
            </a:pPr>
            <a:endParaRPr lang="en-US" altLang="en-US"/>
          </a:p>
        </p:txBody>
      </p:sp>
      <p:sp>
        <p:nvSpPr>
          <p:cNvPr id="9223" name="Rectangle 7"/>
          <p:cNvSpPr>
            <a:spLocks noGrp="1" noChangeArrowheads="1"/>
          </p:cNvSpPr>
          <p:nvPr>
            <p:ph type="sldNum" sz="quarter" idx="5"/>
          </p:nvPr>
        </p:nvSpPr>
        <p:spPr bwMode="auto">
          <a:xfrm>
            <a:off x="4023437" y="9720735"/>
            <a:ext cx="3078935" cy="512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5469" tIns="47734" rIns="95469" bIns="47734" numCol="1" anchor="b" anchorCtr="0" compatLnSpc="1">
            <a:prstTxWarp prst="textNoShape">
              <a:avLst/>
            </a:prstTxWarp>
          </a:bodyPr>
          <a:lstStyle>
            <a:lvl1pPr algn="r" defTabSz="954363">
              <a:defRPr sz="1200" b="0" smtClean="0">
                <a:solidFill>
                  <a:schemeClr val="tx1"/>
                </a:solidFill>
                <a:latin typeface="Arial" charset="0"/>
                <a:ea typeface="ＭＳ Ｐゴシック" pitchFamily="-112" charset="-128"/>
              </a:defRPr>
            </a:lvl1pPr>
          </a:lstStyle>
          <a:p>
            <a:pPr>
              <a:defRPr/>
            </a:pPr>
            <a:fld id="{2B8FD363-A826-4461-8954-B18FE31BC641}" type="slidenum">
              <a:rPr lang="en-GB" altLang="en-US"/>
              <a:pPr>
                <a:defRPr/>
              </a:pPr>
              <a:t>‹#›</a:t>
            </a:fld>
            <a:endParaRPr lang="en-GB" altLang="en-US"/>
          </a:p>
        </p:txBody>
      </p:sp>
      <p:sp>
        <p:nvSpPr>
          <p:cNvPr id="15368" name="hc"/>
          <p:cNvSpPr txBox="1">
            <a:spLocks noChangeArrowheads="1"/>
          </p:cNvSpPr>
          <p:nvPr/>
        </p:nvSpPr>
        <p:spPr bwMode="auto">
          <a:xfrm>
            <a:off x="1" y="1"/>
            <a:ext cx="7104063" cy="284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469" tIns="47734" rIns="95469" bIns="4773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
        <p:nvSpPr>
          <p:cNvPr id="15369" name="fc"/>
          <p:cNvSpPr txBox="1">
            <a:spLocks noChangeArrowheads="1"/>
          </p:cNvSpPr>
          <p:nvPr/>
        </p:nvSpPr>
        <p:spPr bwMode="auto">
          <a:xfrm>
            <a:off x="1" y="9978502"/>
            <a:ext cx="7104063" cy="284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469" tIns="47734" rIns="95469" bIns="4773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3218830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sz="1100" dirty="0">
                <a:solidFill>
                  <a:srgbClr val="000000"/>
                </a:solidFill>
                <a:latin typeface="+mn-lt"/>
                <a:cs typeface="Arial" panose="020B0604020202020204" pitchFamily="34" charset="0"/>
              </a:rPr>
              <a:t>Learners who have successfully completed this lesson will be able to: </a:t>
            </a:r>
          </a:p>
          <a:p>
            <a:pPr defTabSz="947958">
              <a:defRPr/>
            </a:pPr>
            <a:endParaRPr lang="en-GB" sz="1100" dirty="0">
              <a:solidFill>
                <a:srgbClr val="000000"/>
              </a:solidFill>
              <a:latin typeface="+mn-lt"/>
            </a:endParaRPr>
          </a:p>
          <a:p>
            <a:pPr marL="355484" indent="-355484" defTabSz="947958">
              <a:buFont typeface="+mj-lt"/>
              <a:buAutoNum type="arabicPeriod"/>
              <a:defRPr/>
            </a:pPr>
            <a:r>
              <a:rPr lang="en-GB" sz="1100" b="1" dirty="0">
                <a:solidFill>
                  <a:srgbClr val="000000"/>
                </a:solidFill>
                <a:latin typeface="+mn-lt"/>
              </a:rPr>
              <a:t>State</a:t>
            </a:r>
            <a:r>
              <a:rPr lang="en-GB" sz="1100" dirty="0">
                <a:solidFill>
                  <a:srgbClr val="000000"/>
                </a:solidFill>
                <a:latin typeface="+mn-lt"/>
              </a:rPr>
              <a:t> the lawful authority that is used for entering premises. </a:t>
            </a:r>
          </a:p>
          <a:p>
            <a:pPr marL="355484" indent="-355484" defTabSz="947958">
              <a:buFont typeface="+mj-lt"/>
              <a:buAutoNum type="arabicPeriod"/>
              <a:defRPr/>
            </a:pPr>
            <a:r>
              <a:rPr lang="en-GB" sz="1100" b="1" dirty="0">
                <a:solidFill>
                  <a:srgbClr val="000000"/>
                </a:solidFill>
                <a:latin typeface="+mn-lt"/>
              </a:rPr>
              <a:t>Identify</a:t>
            </a:r>
            <a:r>
              <a:rPr lang="en-GB" sz="1100" dirty="0">
                <a:solidFill>
                  <a:srgbClr val="000000"/>
                </a:solidFill>
                <a:latin typeface="+mn-lt"/>
              </a:rPr>
              <a:t> when a lawful search can take place. </a:t>
            </a:r>
          </a:p>
          <a:p>
            <a:pPr defTabSz="947958">
              <a:defRPr/>
            </a:pPr>
            <a:endParaRPr lang="en-GB" sz="1100" dirty="0">
              <a:solidFill>
                <a:srgbClr val="000000"/>
              </a:solidFill>
              <a:latin typeface="+mn-lt"/>
            </a:endParaRPr>
          </a:p>
          <a:p>
            <a:pPr defTabSz="947958">
              <a:defRPr/>
            </a:pPr>
            <a:r>
              <a:rPr lang="en-GB" sz="1100" dirty="0">
                <a:solidFill>
                  <a:srgbClr val="000000"/>
                </a:solidFill>
                <a:latin typeface="+mn-lt"/>
              </a:rPr>
              <a:t>When considering a search, always remember that the right to respect for private and family life and respect for peaceful enjoyment of personal property and possessions are key principles of the European Convention on Human Rights Act. Powers of entry, search and seizure should be fully and clearly justified before use. </a:t>
            </a:r>
          </a:p>
          <a:p>
            <a:pPr defTabSz="947958">
              <a:defRPr/>
            </a:pPr>
            <a:endParaRPr lang="en-GB" sz="1100" dirty="0">
              <a:solidFill>
                <a:srgbClr val="000000"/>
              </a:solidFill>
              <a:latin typeface="+mn-lt"/>
            </a:endParaRPr>
          </a:p>
          <a:p>
            <a:pPr defTabSz="947958">
              <a:defRPr/>
            </a:pPr>
            <a:r>
              <a:rPr lang="en-GB" sz="1100" dirty="0">
                <a:solidFill>
                  <a:srgbClr val="000000"/>
                </a:solidFill>
                <a:latin typeface="+mn-lt"/>
              </a:rPr>
              <a:t>PACE Code B requires police to: </a:t>
            </a:r>
          </a:p>
          <a:p>
            <a:pPr marL="296237" indent="-296237" defTabSz="947958">
              <a:buFont typeface="Arial" panose="020B0604020202020204" pitchFamily="34" charset="0"/>
              <a:buChar char="•"/>
              <a:defRPr/>
            </a:pPr>
            <a:r>
              <a:rPr lang="en-GB" sz="1100" dirty="0">
                <a:solidFill>
                  <a:srgbClr val="000000"/>
                </a:solidFill>
                <a:latin typeface="+mn-lt"/>
              </a:rPr>
              <a:t>Exercise their powers courteously and with respect for persons and property </a:t>
            </a:r>
          </a:p>
          <a:p>
            <a:pPr marL="296237" indent="-296237" defTabSz="947958">
              <a:buFont typeface="Arial" panose="020B0604020202020204" pitchFamily="34" charset="0"/>
              <a:buChar char="•"/>
              <a:defRPr/>
            </a:pPr>
            <a:r>
              <a:rPr lang="en-GB" sz="1100" dirty="0">
                <a:solidFill>
                  <a:srgbClr val="000000"/>
                </a:solidFill>
                <a:latin typeface="+mn-lt"/>
              </a:rPr>
              <a:t>Only use reasonable force when this is considered necessary and proportionate to the circumstances. </a:t>
            </a:r>
          </a:p>
          <a:p>
            <a:pPr defTabSz="947958">
              <a:defRPr/>
            </a:pPr>
            <a:endParaRPr lang="en-GB" sz="1100" dirty="0">
              <a:solidFill>
                <a:srgbClr val="000000"/>
              </a:solidFill>
              <a:latin typeface="+mn-lt"/>
            </a:endParaRPr>
          </a:p>
          <a:p>
            <a:pPr defTabSz="947958">
              <a:defRPr/>
            </a:pPr>
            <a:r>
              <a:rPr lang="en-GB" sz="1100" dirty="0">
                <a:solidFill>
                  <a:srgbClr val="000000"/>
                </a:solidFill>
                <a:latin typeface="+mn-lt"/>
              </a:rPr>
              <a:t>If the provisions of PACE, and Code B, are not observed, evidence obtained from a search may be open to question. </a:t>
            </a:r>
          </a:p>
          <a:p>
            <a:pPr defTabSz="947958">
              <a:defRPr/>
            </a:pPr>
            <a:r>
              <a:rPr lang="en-GB" sz="1100" dirty="0">
                <a:solidFill>
                  <a:srgbClr val="000000"/>
                </a:solidFill>
                <a:latin typeface="+mn-lt"/>
              </a:rPr>
              <a:t>If it becomes necessary during a premises search to search an individual who has not been arrested, then that search must be carried out under Code A. (Stop &amp; Search)</a:t>
            </a:r>
          </a:p>
          <a:p>
            <a:endParaRPr lang="en-GB" dirty="0"/>
          </a:p>
        </p:txBody>
      </p:sp>
      <p:sp>
        <p:nvSpPr>
          <p:cNvPr id="4" name="Slide Number Placeholder 3"/>
          <p:cNvSpPr>
            <a:spLocks noGrp="1"/>
          </p:cNvSpPr>
          <p:nvPr>
            <p:ph type="sldNum" sz="quarter" idx="5"/>
          </p:nvPr>
        </p:nvSpPr>
        <p:spPr/>
        <p:txBody>
          <a:bodyPr/>
          <a:lstStyle/>
          <a:p>
            <a:pPr>
              <a:defRPr/>
            </a:pPr>
            <a:fld id="{2B8FD363-A826-4461-8954-B18FE31BC641}" type="slidenum">
              <a:rPr lang="en-GB" altLang="en-US" smtClean="0"/>
              <a:pPr>
                <a:defRPr/>
              </a:pPr>
              <a:t>1</a:t>
            </a:fld>
            <a:endParaRPr lang="en-GB" altLang="en-US"/>
          </a:p>
        </p:txBody>
      </p:sp>
    </p:spTree>
    <p:extLst>
      <p:ext uri="{BB962C8B-B14F-4D97-AF65-F5344CB8AC3E}">
        <p14:creationId xmlns:p14="http://schemas.microsoft.com/office/powerpoint/2010/main" val="234206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b="1" dirty="0">
                <a:latin typeface="+mn-lt"/>
              </a:rPr>
              <a:t>QTS – what is a search?</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eaLnBrk="1" hangingPunct="1">
              <a:defRPr/>
            </a:pPr>
            <a:r>
              <a:rPr lang="en-GB" sz="1100" b="1" dirty="0">
                <a:latin typeface="+mn-lt"/>
                <a:ea typeface="ＭＳ Ｐゴシック" pitchFamily="1" charset="-128"/>
              </a:rPr>
              <a:t>Protection of human rights </a:t>
            </a:r>
          </a:p>
          <a:p>
            <a:pPr eaLnBrk="1" hangingPunct="1">
              <a:defRPr/>
            </a:pPr>
            <a:r>
              <a:rPr lang="en-GB" sz="1100" dirty="0">
                <a:latin typeface="+mn-lt"/>
                <a:ea typeface="ＭＳ Ｐゴシック" pitchFamily="1" charset="-128"/>
              </a:rPr>
              <a:t>Officers need to be aware of the relevant provisions of the Human Rights Act 1998 and in particular Schedule 1, Article 8</a:t>
            </a:r>
          </a:p>
          <a:p>
            <a:pPr eaLnBrk="1" hangingPunct="1">
              <a:defRPr/>
            </a:pPr>
            <a:endParaRPr lang="en-GB" sz="1100" dirty="0">
              <a:latin typeface="+mn-lt"/>
              <a:ea typeface="ＭＳ Ｐゴシック" pitchFamily="1" charset="-128"/>
            </a:endParaRPr>
          </a:p>
          <a:p>
            <a:pPr eaLnBrk="1" hangingPunct="1">
              <a:defRPr/>
            </a:pPr>
            <a:r>
              <a:rPr lang="en-GB" sz="1100" u="sng" dirty="0">
                <a:latin typeface="+mn-lt"/>
                <a:ea typeface="ＭＳ Ｐゴシック" pitchFamily="1" charset="-128"/>
              </a:rPr>
              <a:t>Article 8 </a:t>
            </a:r>
            <a:r>
              <a:rPr lang="en-GB" sz="1100" dirty="0">
                <a:latin typeface="+mn-lt"/>
                <a:ea typeface="ＭＳ Ｐゴシック" pitchFamily="1" charset="-128"/>
              </a:rPr>
              <a:t>of the European Convention on Human Rights and Fundamental Freedoms provides for the right to respect for private and family life.</a:t>
            </a:r>
          </a:p>
          <a:p>
            <a:pPr marL="177742" indent="-177742" eaLnBrk="1" hangingPunct="1">
              <a:buFont typeface="Arial" pitchFamily="34" charset="0"/>
              <a:buChar char="•"/>
              <a:defRPr/>
            </a:pPr>
            <a:r>
              <a:rPr lang="en-GB" sz="1100" dirty="0">
                <a:latin typeface="+mn-lt"/>
                <a:ea typeface="ＭＳ Ｐゴシック" pitchFamily="1" charset="-128"/>
              </a:rPr>
              <a:t>8.1 Everyone has the right to respect for his private and family life, his home and his correspondence.</a:t>
            </a:r>
          </a:p>
          <a:p>
            <a:pPr marL="177742" indent="-177742" eaLnBrk="1" hangingPunct="1">
              <a:buFont typeface="Arial" pitchFamily="34" charset="0"/>
              <a:buChar char="•"/>
              <a:defRPr/>
            </a:pPr>
            <a:r>
              <a:rPr lang="en-GB" sz="1100" dirty="0">
                <a:latin typeface="+mn-lt"/>
                <a:ea typeface="ＭＳ Ｐゴシック" pitchFamily="1" charset="-128"/>
              </a:rPr>
              <a:t>8.2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pPr eaLnBrk="1" hangingPunct="1">
              <a:defRPr/>
            </a:pPr>
            <a:endParaRPr lang="en-GB" sz="1100" i="1" dirty="0">
              <a:latin typeface="+mn-lt"/>
              <a:ea typeface="ＭＳ Ｐゴシック" pitchFamily="1" charset="-128"/>
            </a:endParaRPr>
          </a:p>
          <a:p>
            <a:pPr eaLnBrk="1" hangingPunct="1">
              <a:defRPr/>
            </a:pPr>
            <a:r>
              <a:rPr lang="en-GB" sz="1100" i="1" dirty="0">
                <a:latin typeface="+mn-lt"/>
                <a:ea typeface="ＭＳ Ｐゴシック" pitchFamily="1" charset="-128"/>
              </a:rPr>
              <a:t>Other Articles (trainer to review and have understanding)</a:t>
            </a:r>
          </a:p>
          <a:p>
            <a:pPr marL="177742" indent="-177742" eaLnBrk="1" hangingPunct="1">
              <a:buFont typeface="Arial" pitchFamily="34" charset="0"/>
              <a:buChar char="•"/>
              <a:defRPr/>
            </a:pPr>
            <a:r>
              <a:rPr lang="en-GB" sz="1100" i="1" dirty="0">
                <a:latin typeface="+mn-lt"/>
                <a:ea typeface="ＭＳ Ｐゴシック" pitchFamily="1" charset="-128"/>
              </a:rPr>
              <a:t>European Convention on Human Rights - </a:t>
            </a:r>
            <a:r>
              <a:rPr lang="en-GB" sz="1100" i="1" u="sng" dirty="0">
                <a:latin typeface="+mn-lt"/>
                <a:ea typeface="ＭＳ Ｐゴシック" pitchFamily="1" charset="-128"/>
              </a:rPr>
              <a:t>article 5 </a:t>
            </a:r>
            <a:r>
              <a:rPr lang="en-GB" sz="1100" i="1" dirty="0">
                <a:latin typeface="+mn-lt"/>
                <a:ea typeface="ＭＳ Ｐゴシック" pitchFamily="1" charset="-128"/>
              </a:rPr>
              <a:t>- right to liberty and security</a:t>
            </a:r>
          </a:p>
          <a:p>
            <a:pPr marL="177742" indent="-177742" eaLnBrk="1" hangingPunct="1">
              <a:buFont typeface="Arial" pitchFamily="34" charset="0"/>
              <a:buChar char="•"/>
              <a:defRPr/>
            </a:pPr>
            <a:r>
              <a:rPr lang="en-GB" sz="1100" i="1" dirty="0">
                <a:latin typeface="+mn-lt"/>
                <a:ea typeface="ＭＳ Ｐゴシック" pitchFamily="1" charset="-128"/>
              </a:rPr>
              <a:t>European Convention on Human Rights - </a:t>
            </a:r>
            <a:r>
              <a:rPr lang="en-GB" sz="1100" i="1" u="sng" dirty="0">
                <a:latin typeface="+mn-lt"/>
                <a:ea typeface="ＭＳ Ｐゴシック" pitchFamily="1" charset="-128"/>
              </a:rPr>
              <a:t>article 9 </a:t>
            </a:r>
            <a:r>
              <a:rPr lang="en-GB" sz="1100" i="1" dirty="0">
                <a:latin typeface="+mn-lt"/>
                <a:ea typeface="ＭＳ Ｐゴシック" pitchFamily="1" charset="-128"/>
              </a:rPr>
              <a:t>- freedom of thought, conscience and religion</a:t>
            </a:r>
          </a:p>
          <a:p>
            <a:pPr marL="177742" indent="-177742" eaLnBrk="1" hangingPunct="1">
              <a:buFont typeface="Arial" pitchFamily="34" charset="0"/>
              <a:buChar char="•"/>
              <a:defRPr/>
            </a:pPr>
            <a:r>
              <a:rPr lang="en-GB" sz="1100" i="1" dirty="0">
                <a:latin typeface="+mn-lt"/>
                <a:ea typeface="ＭＳ Ｐゴシック" pitchFamily="1" charset="-128"/>
              </a:rPr>
              <a:t>European Convention on Human Rights - </a:t>
            </a:r>
            <a:r>
              <a:rPr lang="en-GB" sz="1100" i="1" u="sng" dirty="0">
                <a:latin typeface="+mn-lt"/>
                <a:ea typeface="ＭＳ Ｐゴシック" pitchFamily="1" charset="-128"/>
              </a:rPr>
              <a:t>article 17 </a:t>
            </a:r>
            <a:r>
              <a:rPr lang="en-GB" sz="1100" i="1" dirty="0">
                <a:latin typeface="+mn-lt"/>
                <a:ea typeface="ＭＳ Ｐゴシック" pitchFamily="1" charset="-128"/>
              </a:rPr>
              <a:t>- prohibition of abuse of rights </a:t>
            </a:r>
          </a:p>
          <a:p>
            <a:pPr marL="177742" indent="-177742" eaLnBrk="1" hangingPunct="1">
              <a:buFont typeface="Arial" pitchFamily="34" charset="0"/>
              <a:buChar char="•"/>
              <a:defRPr/>
            </a:pPr>
            <a:r>
              <a:rPr lang="en-GB" sz="1100" i="1" dirty="0">
                <a:latin typeface="+mn-lt"/>
                <a:ea typeface="ＭＳ Ｐゴシック" pitchFamily="1" charset="-128"/>
              </a:rPr>
              <a:t>European Convention on Human Rights - </a:t>
            </a:r>
            <a:r>
              <a:rPr lang="en-GB" sz="1100" i="1" u="sng" dirty="0">
                <a:latin typeface="+mn-lt"/>
                <a:ea typeface="ＭＳ Ｐゴシック" pitchFamily="1" charset="-128"/>
              </a:rPr>
              <a:t>first protocol - article 1 </a:t>
            </a:r>
            <a:r>
              <a:rPr lang="en-GB" sz="1100" i="1" dirty="0">
                <a:latin typeface="+mn-lt"/>
                <a:ea typeface="ＭＳ Ｐゴシック" pitchFamily="1" charset="-128"/>
              </a:rPr>
              <a:t>- protection of property</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b="1" dirty="0">
                <a:latin typeface="+mn-lt"/>
                <a:ea typeface="ＭＳ Ｐゴシック" pitchFamily="1" charset="-128"/>
              </a:rPr>
              <a:t>QTS -  What are premises? Write up ideas on a white board.</a:t>
            </a:r>
          </a:p>
          <a:p>
            <a:endParaRPr lang="en-GB" sz="1100" b="1" dirty="0">
              <a:latin typeface="+mn-lt"/>
            </a:endParaRPr>
          </a:p>
          <a:p>
            <a:r>
              <a:rPr lang="en-GB" sz="1100" b="1" dirty="0">
                <a:latin typeface="+mn-lt"/>
              </a:rPr>
              <a:t>The meaning of ‘premises’</a:t>
            </a:r>
          </a:p>
          <a:p>
            <a:r>
              <a:rPr lang="en-GB" sz="1100" dirty="0">
                <a:latin typeface="+mn-lt"/>
              </a:rPr>
              <a:t>The term ‘premises’ is used within various different definitions of powers to enter, or enter and search, therefore the meaning of the term is important to remember. </a:t>
            </a:r>
          </a:p>
          <a:p>
            <a:r>
              <a:rPr lang="en-GB" sz="1100" dirty="0">
                <a:latin typeface="+mn-lt"/>
              </a:rPr>
              <a:t>“Premises” is defined in Section 23 PACE</a:t>
            </a:r>
          </a:p>
          <a:p>
            <a:pPr marL="296237" indent="-296237">
              <a:buFont typeface="Arial" panose="020B0604020202020204" pitchFamily="34" charset="0"/>
              <a:buChar char="•"/>
            </a:pPr>
            <a:r>
              <a:rPr lang="en-GB" sz="1100" dirty="0">
                <a:latin typeface="+mn-lt"/>
              </a:rPr>
              <a:t>vehicle, vessel, aircraft, hovercraft </a:t>
            </a:r>
          </a:p>
          <a:p>
            <a:pPr marL="296237" indent="-296237">
              <a:buFont typeface="Arial" panose="020B0604020202020204" pitchFamily="34" charset="0"/>
              <a:buChar char="•"/>
            </a:pPr>
            <a:r>
              <a:rPr lang="en-GB" sz="1100" dirty="0">
                <a:latin typeface="+mn-lt"/>
              </a:rPr>
              <a:t>offshore installation (such as oil or other drilling rigs, and the accommodation platforms or vessels associated with them) </a:t>
            </a:r>
          </a:p>
          <a:p>
            <a:pPr marL="296237" indent="-296237">
              <a:buFont typeface="Arial" panose="020B0604020202020204" pitchFamily="34" charset="0"/>
              <a:buChar char="•"/>
            </a:pPr>
            <a:r>
              <a:rPr lang="en-GB" sz="1100" dirty="0">
                <a:latin typeface="+mn-lt"/>
              </a:rPr>
              <a:t>renewable energy installation as defined in the Energy Act 2004 Section 104 </a:t>
            </a:r>
          </a:p>
          <a:p>
            <a:pPr marL="296237" indent="-296237">
              <a:buFont typeface="Arial" panose="020B0604020202020204" pitchFamily="34" charset="0"/>
              <a:buChar char="•"/>
            </a:pPr>
            <a:r>
              <a:rPr lang="en-GB" sz="1100" dirty="0">
                <a:latin typeface="+mn-lt"/>
              </a:rPr>
              <a:t>tent or moveable structure. </a:t>
            </a:r>
          </a:p>
          <a:p>
            <a:endParaRPr lang="en-GB" sz="1100" dirty="0">
              <a:latin typeface="+mn-lt"/>
            </a:endParaRPr>
          </a:p>
          <a:p>
            <a:r>
              <a:rPr lang="en-GB" sz="1100" dirty="0">
                <a:latin typeface="+mn-lt"/>
              </a:rPr>
              <a:t>Premises defined as ‘any place’ would include the places normally associated with premises such as private dwellings and commercial buildings. </a:t>
            </a:r>
            <a:endParaRPr lang="en-GB" altLang="en-US" sz="1100" dirty="0">
              <a:latin typeface="+mn-lt"/>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a:t>
            </a:fld>
            <a:endParaRPr lang="en-GB" altLang="en-US"/>
          </a:p>
        </p:txBody>
      </p:sp>
    </p:spTree>
    <p:extLst>
      <p:ext uri="{BB962C8B-B14F-4D97-AF65-F5344CB8AC3E}">
        <p14:creationId xmlns:p14="http://schemas.microsoft.com/office/powerpoint/2010/main" val="209185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US" altLang="en-US" sz="1100" dirty="0">
                <a:latin typeface="+mn-lt"/>
              </a:rPr>
              <a:t>Trainer to give out PACE Handouts to students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b="1" dirty="0">
                <a:latin typeface="+mn-lt"/>
              </a:rPr>
              <a:t>Section 17 Police and Criminal Evidence Act 1984 </a:t>
            </a:r>
          </a:p>
          <a:p>
            <a:endParaRPr lang="en-GB" sz="1100" dirty="0">
              <a:latin typeface="+mn-lt"/>
            </a:endParaRPr>
          </a:p>
          <a:p>
            <a:r>
              <a:rPr lang="en-GB" sz="1100" dirty="0">
                <a:latin typeface="+mn-lt"/>
              </a:rPr>
              <a:t>In order to exercise this power of entry under any of the circumstances, (stated below) you must have </a:t>
            </a:r>
            <a:r>
              <a:rPr lang="en-GB" sz="1100" b="1" dirty="0">
                <a:latin typeface="+mn-lt"/>
              </a:rPr>
              <a:t>reasonable grounds to believe </a:t>
            </a:r>
            <a:r>
              <a:rPr lang="en-GB" sz="1100" dirty="0">
                <a:latin typeface="+mn-lt"/>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mn-lt"/>
                <a:cs typeface="Arial" panose="020B0604020202020204" pitchFamily="34" charset="0"/>
              </a:rPr>
              <a:t>Under section 17 of PACE, a Police Constable may enter premises: </a:t>
            </a:r>
          </a:p>
          <a:p>
            <a:pPr defTabSz="947958">
              <a:defRPr/>
            </a:pPr>
            <a:endParaRPr lang="en-GB" sz="1100" dirty="0">
              <a:latin typeface="+mn-lt"/>
              <a:cs typeface="Arial" panose="020B0604020202020204" pitchFamily="34" charset="0"/>
            </a:endParaRPr>
          </a:p>
          <a:p>
            <a:pPr lvl="0">
              <a:lnSpc>
                <a:spcPct val="100000"/>
              </a:lnSpc>
            </a:pPr>
            <a:r>
              <a:rPr lang="en-GB" sz="1100" dirty="0">
                <a:latin typeface="+mn-lt"/>
                <a:cs typeface="Arial" panose="020B0604020202020204" pitchFamily="34" charset="0"/>
              </a:rPr>
              <a:t>Search any premises for the purpose of executing:</a:t>
            </a:r>
          </a:p>
          <a:p>
            <a:pPr lvl="0">
              <a:lnSpc>
                <a:spcPct val="100000"/>
              </a:lnSpc>
            </a:pPr>
            <a:endParaRPr lang="en-GB" sz="1100" dirty="0">
              <a:latin typeface="+mn-lt"/>
              <a:cs typeface="Arial" panose="020B0604020202020204" pitchFamily="34" charset="0"/>
            </a:endParaRPr>
          </a:p>
          <a:p>
            <a:pPr marL="296148" indent="-296148" defTabSz="947958">
              <a:buFont typeface="Arial" panose="020B0604020202020204" pitchFamily="34" charset="0"/>
              <a:buChar char="•"/>
              <a:defRPr/>
            </a:pPr>
            <a:r>
              <a:rPr lang="en-GB" altLang="en-US" sz="1100" dirty="0">
                <a:latin typeface="+mn-lt"/>
                <a:cs typeface="Arial" panose="020B0604020202020204" pitchFamily="34" charset="0"/>
              </a:rPr>
              <a:t>A warrant of arrest issued in connection with or arising out of criminal proceedings, for example where an arrest warrant has been issued following the failure of a person to answer a summons. </a:t>
            </a:r>
            <a:r>
              <a:rPr lang="en-GB" altLang="en-US" sz="1100" dirty="0">
                <a:latin typeface="+mn-lt"/>
              </a:rPr>
              <a:t>Warrant - Does not apply where an offender has defaulted on his payment of a fine unless the offender is being ordered to appear before a court</a:t>
            </a:r>
          </a:p>
          <a:p>
            <a:pPr marL="296148" indent="-296148">
              <a:buFont typeface="Arial" panose="020B0604020202020204" pitchFamily="34" charset="0"/>
              <a:buChar char="•"/>
            </a:pPr>
            <a:endParaRPr lang="en-GB" altLang="en-US" sz="1100" dirty="0">
              <a:latin typeface="+mn-lt"/>
              <a:cs typeface="Arial" panose="020B0604020202020204" pitchFamily="34" charset="0"/>
            </a:endParaRPr>
          </a:p>
          <a:p>
            <a:pPr marL="296148" indent="-296148">
              <a:buFont typeface="Arial" panose="020B0604020202020204" pitchFamily="34" charset="0"/>
              <a:buChar char="•"/>
            </a:pPr>
            <a:r>
              <a:rPr lang="en-GB" altLang="en-US" sz="1100" dirty="0">
                <a:latin typeface="+mn-lt"/>
                <a:cs typeface="Arial" panose="020B0604020202020204" pitchFamily="34" charset="0"/>
              </a:rPr>
              <a:t>A commitment warrant  -commitment to a specific place - one of few occasions when prisoner not taken to a police station</a:t>
            </a:r>
          </a:p>
          <a:p>
            <a:pPr>
              <a:lnSpc>
                <a:spcPct val="100000"/>
              </a:lnSpc>
            </a:pPr>
            <a:endParaRPr lang="en-GB" altLang="en-US" sz="1100" dirty="0">
              <a:latin typeface="+mn-lt"/>
              <a:cs typeface="Arial" panose="020B0604020202020204" pitchFamily="34" charset="0"/>
            </a:endParaRPr>
          </a:p>
          <a:p>
            <a:pPr lvl="0">
              <a:lnSpc>
                <a:spcPct val="100000"/>
              </a:lnSpc>
            </a:pPr>
            <a:r>
              <a:rPr lang="en-GB" sz="1100" dirty="0">
                <a:latin typeface="+mn-lt"/>
                <a:cs typeface="Arial" panose="020B0604020202020204" pitchFamily="34" charset="0"/>
              </a:rPr>
              <a:t>In the case of premises which consist of two or more separate dwellings (e.g. bed sits) you enter and search only, parts of those premises which the person uses in common with other occupants, and any dwelling within those premises in which you have reasonable grounds for believing you will find the person you are seeking.</a:t>
            </a:r>
          </a:p>
          <a:p>
            <a:endParaRPr lang="en-GB" dirty="0"/>
          </a:p>
          <a:p>
            <a:pPr eaLnBrk="1" hangingPunct="1"/>
            <a:endParaRPr lang="en-GB" altLang="en-US" sz="1700" dirty="0"/>
          </a:p>
          <a:p>
            <a:pPr eaLnBrk="1" hangingPunct="1">
              <a:defRPr/>
            </a:pPr>
            <a:endParaRPr lang="en-GB" sz="17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altLang="en-US" sz="1100" b="1" dirty="0">
                <a:latin typeface="+mn-lt"/>
              </a:rPr>
              <a:t>Indictable offence </a:t>
            </a:r>
            <a:r>
              <a:rPr lang="en-GB" altLang="en-US" sz="1100" dirty="0">
                <a:latin typeface="+mn-lt"/>
              </a:rPr>
              <a:t>means an offence which, if committed by an adult, is triable on indictment, whether it is exclusively so triable or triable either way</a:t>
            </a:r>
          </a:p>
          <a:p>
            <a:pPr defTabSz="947958">
              <a:defRPr/>
            </a:pPr>
            <a:r>
              <a:rPr lang="en-GB" altLang="en-US" sz="1100" dirty="0">
                <a:latin typeface="+mn-lt"/>
              </a:rPr>
              <a:t>An indictable offence is one that can  be heard in </a:t>
            </a:r>
            <a:r>
              <a:rPr lang="en-GB" altLang="en-US" sz="1100" b="1" dirty="0">
                <a:latin typeface="+mn-lt"/>
              </a:rPr>
              <a:t>Crown Court</a:t>
            </a:r>
            <a:r>
              <a:rPr lang="en-GB" altLang="en-US" sz="1100" dirty="0">
                <a:latin typeface="+mn-lt"/>
              </a:rPr>
              <a:t>, so anything that is not a summary offence. </a:t>
            </a:r>
          </a:p>
          <a:p>
            <a:pPr defTabSz="947958">
              <a:defRPr/>
            </a:pPr>
            <a:endParaRPr lang="en-GB" sz="1100" dirty="0">
              <a:latin typeface="+mn-lt"/>
            </a:endParaRPr>
          </a:p>
          <a:p>
            <a:pPr defTabSz="947958">
              <a:defRPr/>
            </a:pPr>
            <a:r>
              <a:rPr lang="en-GB" sz="1100" b="1" dirty="0">
                <a:latin typeface="+mn-lt"/>
              </a:rPr>
              <a:t>Section 1 of the Public Order Act 1936 </a:t>
            </a:r>
            <a:r>
              <a:rPr lang="en-GB" sz="1100" dirty="0">
                <a:latin typeface="+mn-lt"/>
              </a:rPr>
              <a:t>creates an offence of wearing a uniform associated with a political purpose in a public place or at a public meeting.</a:t>
            </a:r>
            <a:endParaRPr lang="en-GB" altLang="en-US" sz="1100" dirty="0">
              <a:latin typeface="+mn-lt"/>
            </a:endParaRPr>
          </a:p>
          <a:p>
            <a:pPr defTabSz="947958">
              <a:defRPr/>
            </a:pPr>
            <a:endParaRPr lang="en-GB" altLang="en-US" sz="1100" dirty="0">
              <a:latin typeface="+mn-lt"/>
            </a:endParaRPr>
          </a:p>
          <a:p>
            <a:pPr defTabSz="947958">
              <a:defRPr/>
            </a:pPr>
            <a:r>
              <a:rPr lang="en-GB" altLang="en-US" sz="1100" dirty="0">
                <a:latin typeface="+mn-lt"/>
              </a:rPr>
              <a:t>Section 1 Public Order Act 1936 (Prohibited Uniforms) </a:t>
            </a:r>
          </a:p>
          <a:p>
            <a:pPr defTabSz="947958">
              <a:defRPr/>
            </a:pPr>
            <a:r>
              <a:rPr lang="en-GB" sz="1100" dirty="0">
                <a:latin typeface="+mn-lt"/>
              </a:rPr>
              <a:t>Oswald Mosley formed a new political party in 1932 called the British Union of </a:t>
            </a:r>
            <a:r>
              <a:rPr lang="en-GB" sz="1100" dirty="0" err="1">
                <a:latin typeface="+mn-lt"/>
              </a:rPr>
              <a:t>Facists</a:t>
            </a:r>
            <a:r>
              <a:rPr lang="en-GB" sz="1100" dirty="0">
                <a:latin typeface="+mn-lt"/>
              </a:rPr>
              <a:t>. </a:t>
            </a:r>
          </a:p>
          <a:p>
            <a:pPr defTabSz="947958">
              <a:defRPr/>
            </a:pPr>
            <a:r>
              <a:rPr lang="en-GB" sz="1100" dirty="0">
                <a:latin typeface="+mn-lt"/>
              </a:rPr>
              <a:t>They had found problems with disruption of New Party meetings, and instituted a corps of black-uniformed paramilitary stewards, nicknamed </a:t>
            </a:r>
            <a:r>
              <a:rPr lang="en-GB" sz="1100" dirty="0" err="1">
                <a:latin typeface="+mn-lt"/>
              </a:rPr>
              <a:t>blackshirts</a:t>
            </a:r>
            <a:r>
              <a:rPr lang="en-GB" sz="1100" dirty="0">
                <a:latin typeface="+mn-lt"/>
              </a:rPr>
              <a:t>. </a:t>
            </a:r>
          </a:p>
          <a:p>
            <a:pPr defTabSz="947958">
              <a:defRPr/>
            </a:pPr>
            <a:r>
              <a:rPr lang="en-GB" sz="1100" dirty="0">
                <a:latin typeface="+mn-lt"/>
              </a:rPr>
              <a:t>The party was frequently involved in violent confrontations, particularly with Communist and Jewish groups and especially in London. </a:t>
            </a:r>
          </a:p>
          <a:p>
            <a:pPr defTabSz="947958">
              <a:defRPr/>
            </a:pPr>
            <a:r>
              <a:rPr lang="en-GB" sz="1100" dirty="0">
                <a:latin typeface="+mn-lt"/>
              </a:rPr>
              <a:t>The government was sufficiently concerned by the organisation and its politics and policies that they passed the Public Order Act 1936, which, amongst other things, banned political uniforms and quasi-military style organisations.</a:t>
            </a:r>
          </a:p>
          <a:p>
            <a:pPr defTabSz="947958">
              <a:defRPr/>
            </a:pPr>
            <a:endParaRPr lang="en-GB" sz="1100" dirty="0">
              <a:latin typeface="+mn-lt"/>
            </a:endParaRPr>
          </a:p>
          <a:p>
            <a:pPr marL="177742" indent="-177742" defTabSz="947958">
              <a:buFont typeface="Arial" panose="020B0604020202020204" pitchFamily="34" charset="0"/>
              <a:buChar char="•"/>
              <a:defRPr/>
            </a:pPr>
            <a:r>
              <a:rPr lang="en-GB" sz="1100" dirty="0" err="1">
                <a:latin typeface="+mn-lt"/>
              </a:rPr>
              <a:t>O'Moran</a:t>
            </a:r>
            <a:r>
              <a:rPr lang="en-GB" sz="1100" dirty="0">
                <a:latin typeface="+mn-lt"/>
              </a:rPr>
              <a:t> v DPP / Whelan and others v DPP 1975 A beret may be a uniform in some circumstances</a:t>
            </a:r>
            <a:endParaRPr lang="en-GB" sz="1100" i="1" dirty="0">
              <a:latin typeface="+mn-lt"/>
            </a:endParaRPr>
          </a:p>
          <a:p>
            <a:pPr defTabSz="947958">
              <a:defRPr/>
            </a:pPr>
            <a:r>
              <a:rPr lang="en-GB" sz="1100" dirty="0">
                <a:latin typeface="+mn-lt"/>
              </a:rPr>
              <a:t>In the first case, </a:t>
            </a:r>
            <a:r>
              <a:rPr lang="en-GB" sz="1100" dirty="0" err="1">
                <a:latin typeface="+mn-lt"/>
              </a:rPr>
              <a:t>O'Moran</a:t>
            </a:r>
            <a:r>
              <a:rPr lang="en-GB" sz="1100" dirty="0">
                <a:latin typeface="+mn-lt"/>
              </a:rPr>
              <a:t> and others were members of a 'colour party' at the funeral of an IRA member in London. In the second case, Whelan and others were taking part in a rally in support of the Provisional Sinn Fein and other groups.</a:t>
            </a:r>
            <a:br>
              <a:rPr lang="en-GB" sz="1100" dirty="0">
                <a:latin typeface="+mn-lt"/>
              </a:rPr>
            </a:br>
            <a:r>
              <a:rPr lang="en-GB" sz="1100" dirty="0">
                <a:latin typeface="+mn-lt"/>
              </a:rPr>
              <a:t>At both events the only common piece of uniform worn was a black beret. At the respective trials a police sergeant gave evidence that for the previous four years at demonstrations connected with the republican cause in Northern Ireland, the people near flags and banners had worn black berets.</a:t>
            </a:r>
            <a:br>
              <a:rPr lang="en-GB" sz="1100" dirty="0">
                <a:latin typeface="+mn-lt"/>
              </a:rPr>
            </a:br>
            <a:r>
              <a:rPr lang="en-GB" sz="1100" dirty="0">
                <a:latin typeface="+mn-lt"/>
              </a:rPr>
              <a:t>In the </a:t>
            </a:r>
            <a:r>
              <a:rPr lang="en-GB" sz="1100" dirty="0" err="1">
                <a:latin typeface="+mn-lt"/>
              </a:rPr>
              <a:t>O'Moran</a:t>
            </a:r>
            <a:r>
              <a:rPr lang="en-GB" sz="1100" dirty="0">
                <a:latin typeface="+mn-lt"/>
              </a:rPr>
              <a:t> case, the colour party had acted in a disciplined manner escorting the coffin which was draped with an Irish flag and had a black beret on it.</a:t>
            </a:r>
            <a:br>
              <a:rPr lang="en-GB" sz="1100" dirty="0">
                <a:latin typeface="+mn-lt"/>
              </a:rPr>
            </a:br>
            <a:r>
              <a:rPr lang="en-GB" sz="1100" dirty="0">
                <a:latin typeface="+mn-lt"/>
              </a:rPr>
              <a:t>In Whelan's case the berets had been distributed by the organisers to people escorting banners and placards.</a:t>
            </a:r>
            <a:br>
              <a:rPr lang="en-GB" sz="1100" dirty="0">
                <a:latin typeface="+mn-lt"/>
              </a:rPr>
            </a:br>
            <a:r>
              <a:rPr lang="en-GB" sz="1100" dirty="0">
                <a:latin typeface="+mn-lt"/>
              </a:rPr>
              <a:t>All the defendants were convicted</a:t>
            </a:r>
            <a:endParaRPr lang="en-GB" altLang="en-US" sz="1100" b="1" dirty="0">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a:spcAft>
                <a:spcPts val="2522"/>
              </a:spcAft>
            </a:pPr>
            <a:r>
              <a:rPr lang="en-GB" altLang="en-US" sz="1100" b="1" dirty="0">
                <a:latin typeface="+mn-lt"/>
              </a:rPr>
              <a:t>Section 4 Public Order Act 1986 </a:t>
            </a:r>
            <a:r>
              <a:rPr lang="en-GB" altLang="en-US" sz="1100" dirty="0">
                <a:latin typeface="+mn-lt"/>
              </a:rPr>
              <a:t>(fear or provocation of violence)</a:t>
            </a:r>
          </a:p>
          <a:p>
            <a:pPr>
              <a:spcAft>
                <a:spcPts val="2522"/>
              </a:spcAft>
            </a:pPr>
            <a:endParaRPr lang="en-GB" altLang="en-US" sz="1100" dirty="0">
              <a:latin typeface="+mn-lt"/>
            </a:endParaRPr>
          </a:p>
          <a:p>
            <a:pPr>
              <a:spcAft>
                <a:spcPts val="2522"/>
              </a:spcAft>
            </a:pPr>
            <a:r>
              <a:rPr lang="en-GB" altLang="en-US" sz="1100" b="1" dirty="0">
                <a:latin typeface="+mn-lt"/>
              </a:rPr>
              <a:t>Sections 6,7,8 or 10 Criminal Law Act 1977  </a:t>
            </a:r>
            <a:r>
              <a:rPr lang="en-GB" altLang="en-US" sz="1100" dirty="0">
                <a:latin typeface="+mn-lt"/>
              </a:rPr>
              <a:t>are offences of entering or remaining on property, or squatting</a:t>
            </a:r>
          </a:p>
          <a:p>
            <a:pPr>
              <a:spcAft>
                <a:spcPts val="2522"/>
              </a:spcAft>
            </a:pPr>
            <a:endParaRPr lang="en-GB" altLang="en-US" sz="1100" dirty="0">
              <a:latin typeface="+mn-lt"/>
            </a:endParaRPr>
          </a:p>
          <a:p>
            <a:pPr>
              <a:spcAft>
                <a:spcPts val="2522"/>
              </a:spcAft>
            </a:pPr>
            <a:r>
              <a:rPr lang="en-GB" altLang="en-US" sz="1100" b="1" dirty="0">
                <a:latin typeface="+mn-lt"/>
              </a:rPr>
              <a:t>Section 144 Legal Aid, Sentencing and Punishment of Offenders Act 2012</a:t>
            </a:r>
            <a:r>
              <a:rPr lang="en-GB" altLang="en-US" sz="1100" dirty="0">
                <a:latin typeface="+mn-lt"/>
              </a:rPr>
              <a:t> creates additional offences in relation to squatting in a residential building</a:t>
            </a:r>
          </a:p>
          <a:p>
            <a:pPr>
              <a:spcAft>
                <a:spcPts val="2522"/>
              </a:spcAft>
            </a:pPr>
            <a:endParaRPr lang="en-GB" altLang="en-US" sz="1100" dirty="0">
              <a:latin typeface="+mn-lt"/>
            </a:endParaRPr>
          </a:p>
          <a:p>
            <a:pPr>
              <a:spcAft>
                <a:spcPts val="2522"/>
              </a:spcAft>
            </a:pPr>
            <a:r>
              <a:rPr lang="en-GB" altLang="en-US" sz="1100" b="1" dirty="0">
                <a:latin typeface="+mn-lt"/>
              </a:rPr>
              <a:t>Section 76 Criminal Justice and Public Order Act 1994</a:t>
            </a:r>
          </a:p>
          <a:p>
            <a:r>
              <a:rPr lang="en-GB" altLang="en-US" sz="1100" dirty="0">
                <a:latin typeface="+mn-lt"/>
              </a:rPr>
              <a:t>Relates to failure to comply with an interim possession order as a result of squatting</a:t>
            </a:r>
          </a:p>
          <a:p>
            <a:r>
              <a:rPr lang="en-GB" sz="1100" b="1" i="1" dirty="0">
                <a:latin typeface="+mn-lt"/>
              </a:rPr>
              <a:t>Interim possession order:</a:t>
            </a:r>
            <a:r>
              <a:rPr lang="en-GB" sz="1100" i="1" dirty="0">
                <a:latin typeface="+mn-lt"/>
              </a:rPr>
              <a:t> (so entitled) made under rules of court for the bringing of summary proceedings for possession of premises which are occupied by trespassers</a:t>
            </a:r>
            <a:endParaRPr lang="en-GB" altLang="en-US" sz="1100" i="1" dirty="0">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a:spcAft>
                <a:spcPts val="2522"/>
              </a:spcAft>
            </a:pPr>
            <a:r>
              <a:rPr lang="en-GB" altLang="en-US" sz="1100" b="1" dirty="0">
                <a:latin typeface="+mn-lt"/>
              </a:rPr>
              <a:t>Section 163 of the Road Traffic Act 1988 </a:t>
            </a:r>
            <a:r>
              <a:rPr lang="en-GB" altLang="en-US" sz="1100" dirty="0">
                <a:latin typeface="+mn-lt"/>
              </a:rPr>
              <a:t>relates to failure to stop when required to do so by a constable in uniform</a:t>
            </a:r>
          </a:p>
          <a:p>
            <a:pPr>
              <a:spcAft>
                <a:spcPts val="2522"/>
              </a:spcAft>
            </a:pPr>
            <a:endParaRPr lang="en-GB" altLang="en-US" sz="1100" dirty="0">
              <a:latin typeface="+mn-lt"/>
            </a:endParaRPr>
          </a:p>
          <a:p>
            <a:pPr>
              <a:spcAft>
                <a:spcPts val="2522"/>
              </a:spcAft>
            </a:pPr>
            <a:r>
              <a:rPr lang="en-GB" altLang="en-US" sz="1100" b="1" dirty="0">
                <a:latin typeface="+mn-lt"/>
              </a:rPr>
              <a:t>Section 4 Road Traffic Act 1988 </a:t>
            </a:r>
            <a:r>
              <a:rPr lang="en-GB" altLang="en-US" sz="1100" dirty="0">
                <a:latin typeface="+mn-lt"/>
              </a:rPr>
              <a:t>relates to driving under the influence of drink or drugs.  </a:t>
            </a:r>
          </a:p>
          <a:p>
            <a:r>
              <a:rPr lang="en-GB" sz="1100" dirty="0">
                <a:latin typeface="+mn-lt"/>
              </a:rPr>
              <a:t>“To arrest a person who was driving, attempting to drive or in charge of a mechanically propelled vehicle on a road or public place, if the person is reasonably suspected to have been unfit through drink or drugs.”</a:t>
            </a:r>
          </a:p>
          <a:p>
            <a:pPr>
              <a:spcAft>
                <a:spcPts val="2522"/>
              </a:spcAft>
            </a:pPr>
            <a:endParaRPr lang="en-GB" altLang="en-US" sz="1100" dirty="0">
              <a:latin typeface="+mn-lt"/>
            </a:endParaRPr>
          </a:p>
          <a:p>
            <a:pPr>
              <a:spcAft>
                <a:spcPts val="2522"/>
              </a:spcAft>
            </a:pPr>
            <a:r>
              <a:rPr lang="en-GB" altLang="en-US" sz="1100" b="1" dirty="0">
                <a:latin typeface="+mn-lt"/>
              </a:rPr>
              <a:t>Section 27 Transport &amp; Works Act 1992 </a:t>
            </a:r>
            <a:r>
              <a:rPr lang="en-GB" altLang="en-US" sz="1100" dirty="0">
                <a:latin typeface="+mn-lt"/>
              </a:rPr>
              <a:t>relates to offences involving drink or drugs in relation to transport system workers</a:t>
            </a:r>
          </a:p>
          <a:p>
            <a:pPr>
              <a:spcAft>
                <a:spcPts val="2522"/>
              </a:spcAft>
            </a:pPr>
            <a:endParaRPr lang="en-GB" altLang="en-US" sz="1100" dirty="0">
              <a:latin typeface="+mn-lt"/>
            </a:endParaRPr>
          </a:p>
          <a:p>
            <a:r>
              <a:rPr lang="en-GB" altLang="en-US" sz="1100" b="1" dirty="0">
                <a:latin typeface="+mn-lt"/>
              </a:rPr>
              <a:t>Animal Welfare Act 2006 &amp; Animal Health Act 1981 </a:t>
            </a:r>
            <a:r>
              <a:rPr lang="en-GB" altLang="en-US" sz="1100" dirty="0">
                <a:latin typeface="+mn-lt"/>
              </a:rPr>
              <a:t>offences relating to the prevention of harm to animals</a:t>
            </a:r>
          </a:p>
          <a:p>
            <a:r>
              <a:rPr lang="en-GB" altLang="en-US" sz="1100" dirty="0">
                <a:latin typeface="+mn-lt"/>
              </a:rPr>
              <a:t> </a:t>
            </a:r>
            <a:endParaRPr lang="en-GB" altLang="en-US" sz="1100" b="1" dirty="0">
              <a:latin typeface="+mn-lt"/>
            </a:endParaRPr>
          </a:p>
          <a:p>
            <a:r>
              <a:rPr lang="en-GB" sz="1100" b="1" dirty="0">
                <a:latin typeface="+mn-lt"/>
              </a:rPr>
              <a:t>Children and Young Persons Act 1969 Section 32(1A) </a:t>
            </a:r>
            <a:r>
              <a:rPr lang="en-GB" sz="1100" dirty="0">
                <a:latin typeface="+mn-lt"/>
              </a:rPr>
              <a:t>arresting, in pursuance of, any child or young person who has been remanded to local authority accommodation or youth detention accommodation</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10</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marL="177742" indent="-177742" eaLnBrk="1" hangingPunct="1">
              <a:buFont typeface="Arial" pitchFamily="34" charset="0"/>
              <a:buChar char="•"/>
              <a:defRPr/>
            </a:pPr>
            <a:r>
              <a:rPr lang="en-GB" sz="1100" dirty="0">
                <a:latin typeface="+mn-lt"/>
                <a:ea typeface="ＭＳ Ｐゴシック" pitchFamily="1" charset="-128"/>
              </a:rPr>
              <a:t>Recapturing any person who is, or is deemed for any purpose to be, unlawfully at large while liable to be detained -</a:t>
            </a:r>
          </a:p>
          <a:p>
            <a:pPr marL="177742" indent="-177742" eaLnBrk="1" hangingPunct="1">
              <a:buFont typeface="Wingdings" pitchFamily="2" charset="2"/>
              <a:buChar char="Ø"/>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in a prison, remand centre, young offenders institution or secure training centre, or</a:t>
            </a:r>
          </a:p>
          <a:p>
            <a:pPr marL="177742" indent="-177742" eaLnBrk="1" hangingPunct="1">
              <a:buFont typeface="Wingdings" pitchFamily="2" charset="2"/>
              <a:buChar char="Ø"/>
              <a:defRPr/>
            </a:pPr>
            <a:r>
              <a:rPr lang="en-GB" sz="1100" dirty="0">
                <a:latin typeface="+mn-lt"/>
                <a:ea typeface="ＭＳ Ｐゴシック" pitchFamily="1" charset="-128"/>
              </a:rPr>
              <a:t>(ii) in pursuance of section 92 of the Powers of Criminal Courts (Sentencing) Act 2000 (dealing with children and young persons guilty of grave crimes), in any other place</a:t>
            </a:r>
          </a:p>
          <a:p>
            <a:pPr eaLnBrk="1" hangingPunct="1">
              <a:lnSpc>
                <a:spcPct val="100000"/>
              </a:lnSpc>
              <a:defRPr/>
            </a:pPr>
            <a:r>
              <a:rPr lang="en-GB" sz="1100" dirty="0">
                <a:latin typeface="+mn-lt"/>
                <a:ea typeface="ＭＳ Ｐゴシック" pitchFamily="1" charset="-128"/>
              </a:rPr>
              <a:t>Includes those unlawfully at large from a mental hospital </a:t>
            </a:r>
          </a:p>
          <a:p>
            <a:pPr eaLnBrk="1" hangingPunct="1">
              <a:lnSpc>
                <a:spcPct val="100000"/>
              </a:lnSpc>
              <a:defRPr/>
            </a:pPr>
            <a:endParaRPr lang="en-GB" sz="1100" b="1" dirty="0">
              <a:latin typeface="+mn-lt"/>
              <a:ea typeface="ＭＳ Ｐゴシック" pitchFamily="1" charset="-128"/>
            </a:endParaRPr>
          </a:p>
          <a:p>
            <a:pPr defTabSz="947958" eaLnBrk="1" hangingPunct="1">
              <a:defRPr/>
            </a:pPr>
            <a:r>
              <a:rPr lang="en-GB" sz="1100" b="1" dirty="0">
                <a:latin typeface="+mn-lt"/>
                <a:ea typeface="ＭＳ Ｐゴシック" pitchFamily="1" charset="-128"/>
              </a:rPr>
              <a:t>Pursuit has to have been within a few seconds/minutes of the entry – immediate pursuit.</a:t>
            </a:r>
            <a:r>
              <a:rPr lang="en-GB" altLang="en-US" sz="1100" dirty="0">
                <a:latin typeface="+mn-lt"/>
              </a:rPr>
              <a:t> The pursuit must be ‘fresh’ in that, you </a:t>
            </a:r>
            <a:r>
              <a:rPr lang="en-GB" altLang="en-US" sz="1100" b="1" dirty="0">
                <a:latin typeface="+mn-lt"/>
              </a:rPr>
              <a:t>must actually be pursuing</a:t>
            </a:r>
            <a:r>
              <a:rPr lang="en-GB" altLang="en-US" sz="1100" dirty="0">
                <a:latin typeface="+mn-lt"/>
              </a:rPr>
              <a:t>, not when seen or from information given at a later time.</a:t>
            </a:r>
          </a:p>
          <a:p>
            <a:pPr eaLnBrk="1" hangingPunct="1">
              <a:lnSpc>
                <a:spcPct val="100000"/>
              </a:lnSpc>
              <a:defRPr/>
            </a:pPr>
            <a:endParaRPr lang="en-GB" sz="1100" b="1" dirty="0">
              <a:latin typeface="+mn-lt"/>
              <a:ea typeface="ＭＳ Ｐゴシック" pitchFamily="1" charset="-128"/>
            </a:endParaRPr>
          </a:p>
          <a:p>
            <a:pPr eaLnBrk="1" hangingPunct="1">
              <a:lnSpc>
                <a:spcPct val="100000"/>
              </a:lnSpc>
              <a:defRPr/>
            </a:pPr>
            <a:r>
              <a:rPr lang="en-GB" sz="1100" dirty="0">
                <a:latin typeface="+mn-lt"/>
                <a:ea typeface="ＭＳ Ｐゴシック" pitchFamily="1" charset="-128"/>
              </a:rPr>
              <a:t>Officers are not entitled to form an intention to arrest and then go to premises where the person might be - R v D'Souza 1992</a:t>
            </a:r>
          </a:p>
          <a:p>
            <a:pPr>
              <a:lnSpc>
                <a:spcPct val="100000"/>
              </a:lnSpc>
            </a:pPr>
            <a:endParaRPr lang="en-GB" altLang="en-US" sz="1100" dirty="0">
              <a:latin typeface="+mn-lt"/>
            </a:endParaRPr>
          </a:p>
          <a:p>
            <a:pPr>
              <a:lnSpc>
                <a:spcPct val="100000"/>
              </a:lnSpc>
            </a:pPr>
            <a:r>
              <a:rPr lang="en-GB" altLang="en-US" sz="1100" b="1" dirty="0">
                <a:latin typeface="+mn-lt"/>
              </a:rPr>
              <a:t>Saving ‘life or limb’ or preventing serious damage to property </a:t>
            </a:r>
            <a:endParaRPr lang="en-GB" altLang="en-US" sz="1100" dirty="0">
              <a:latin typeface="+mn-lt"/>
            </a:endParaRPr>
          </a:p>
          <a:p>
            <a:pPr>
              <a:lnSpc>
                <a:spcPct val="100000"/>
              </a:lnSpc>
            </a:pPr>
            <a:r>
              <a:rPr lang="en-GB" sz="1100" dirty="0">
                <a:latin typeface="+mn-lt"/>
              </a:rPr>
              <a:t>Section 17 PACE allows entry to a premises, if the purpose of the entry is to save life or limb or prevent serious damage to property:</a:t>
            </a:r>
          </a:p>
          <a:p>
            <a:pPr marL="296237" indent="-296237">
              <a:buFont typeface="Arial" panose="020B0604020202020204" pitchFamily="34" charset="0"/>
              <a:buChar char="•"/>
            </a:pPr>
            <a:r>
              <a:rPr lang="en-GB" sz="1100" dirty="0">
                <a:latin typeface="+mn-lt"/>
              </a:rPr>
              <a:t>the officer exercising the power does not need to have reasonable grounds for believing that the person sought is on the premises, &amp;</a:t>
            </a:r>
          </a:p>
          <a:p>
            <a:pPr marL="296237" indent="-296237">
              <a:buFont typeface="Arial" panose="020B0604020202020204" pitchFamily="34" charset="0"/>
              <a:buChar char="•"/>
            </a:pPr>
            <a:r>
              <a:rPr lang="en-GB" sz="1100" dirty="0">
                <a:latin typeface="+mn-lt"/>
              </a:rPr>
              <a:t>the extent of the search is not limited by the fact that the premises consists of two or more separate dwellings. However, the search must only be to the extent that is reasonably required in the prevailing circumstances.</a:t>
            </a:r>
          </a:p>
          <a:p>
            <a:pPr defTabSz="947958">
              <a:defRPr/>
            </a:pPr>
            <a:r>
              <a:rPr lang="en-GB" sz="1100" dirty="0">
                <a:latin typeface="+mn-lt"/>
              </a:rPr>
              <a:t>An officer exercising this aspect of the section 17 power does not need to be in uniform at the time.</a:t>
            </a:r>
          </a:p>
          <a:p>
            <a:pPr defTabSz="947958">
              <a:defRPr/>
            </a:pPr>
            <a:r>
              <a:rPr lang="en-GB" altLang="en-US" sz="1100" b="1" dirty="0">
                <a:latin typeface="+mn-lt"/>
              </a:rPr>
              <a:t>Saving ‘life or limb’ </a:t>
            </a:r>
            <a:r>
              <a:rPr lang="en-GB" altLang="en-US" sz="1100" dirty="0">
                <a:latin typeface="+mn-lt"/>
              </a:rPr>
              <a:t>relates to human life only. Animals, in most cases will be property and will therefore come under the ‘prevent serious damage to property’ element. </a:t>
            </a:r>
            <a:r>
              <a:rPr lang="en-GB" altLang="en-US" sz="1100" dirty="0" err="1">
                <a:latin typeface="+mn-lt"/>
              </a:rPr>
              <a:t>Eg</a:t>
            </a:r>
            <a:r>
              <a:rPr lang="en-GB" altLang="en-US" sz="1100" dirty="0">
                <a:latin typeface="+mn-lt"/>
              </a:rPr>
              <a:t> gaining entry to a vehicle to save a dog in distress on a hot summers day.</a:t>
            </a:r>
          </a:p>
          <a:p>
            <a:pPr>
              <a:lnSpc>
                <a:spcPct val="100000"/>
              </a:lnSpc>
            </a:pPr>
            <a:endParaRPr lang="en-GB" altLang="en-US" sz="1100" dirty="0">
              <a:latin typeface="+mn-lt"/>
            </a:endParaRPr>
          </a:p>
          <a:p>
            <a:pPr>
              <a:lnSpc>
                <a:spcPct val="100000"/>
              </a:lnSpc>
            </a:pPr>
            <a:r>
              <a:rPr lang="en-GB" sz="1100" dirty="0">
                <a:latin typeface="+mn-lt"/>
              </a:rPr>
              <a:t>It is important to note that you only require </a:t>
            </a:r>
            <a:r>
              <a:rPr lang="en-GB" sz="1100" b="1" dirty="0">
                <a:latin typeface="+mn-lt"/>
              </a:rPr>
              <a:t>reasonable grounds to suspect </a:t>
            </a:r>
            <a:r>
              <a:rPr lang="en-GB" sz="1100" dirty="0">
                <a:latin typeface="+mn-lt"/>
              </a:rPr>
              <a:t>someone is on the premises in order to enter to save life and limb. This power may also be conferred on designated officers such as PCSOs. </a:t>
            </a:r>
            <a:endParaRPr lang="en-GB" altLang="en-US" sz="1100" dirty="0">
              <a:latin typeface="+mn-lt"/>
            </a:endParaRPr>
          </a:p>
          <a:p>
            <a:pPr>
              <a:lnSpc>
                <a:spcPct val="100000"/>
              </a:lnSpc>
            </a:pPr>
            <a:r>
              <a:rPr lang="en-GB" altLang="en-US" sz="1100" dirty="0">
                <a:latin typeface="+mn-lt"/>
              </a:rPr>
              <a:t>You must only enter those areas where you reasonable suspect the person to be when searching shared accommodation</a:t>
            </a:r>
          </a:p>
          <a:p>
            <a:pPr>
              <a:lnSpc>
                <a:spcPct val="100000"/>
              </a:lnSpc>
            </a:pPr>
            <a:endParaRPr lang="en-GB" sz="1100" dirty="0">
              <a:latin typeface="+mn-lt"/>
            </a:endParaRPr>
          </a:p>
          <a:p>
            <a:pPr eaLnBrk="1" hangingPunct="1">
              <a:lnSpc>
                <a:spcPct val="100000"/>
              </a:lnSpc>
              <a:defRPr/>
            </a:pPr>
            <a:r>
              <a:rPr lang="en-GB" sz="1100" b="1" dirty="0">
                <a:latin typeface="+mn-lt"/>
                <a:ea typeface="ＭＳ Ｐゴシック" pitchFamily="1" charset="-128"/>
              </a:rPr>
              <a:t>Reasonable Grounds to Believe or Suspect?</a:t>
            </a:r>
          </a:p>
          <a:p>
            <a:pPr eaLnBrk="1" hangingPunct="1">
              <a:lnSpc>
                <a:spcPct val="100000"/>
              </a:lnSpc>
              <a:defRPr/>
            </a:pPr>
            <a:r>
              <a:rPr lang="en-GB" sz="1100" dirty="0">
                <a:latin typeface="+mn-lt"/>
                <a:ea typeface="ＭＳ Ｐゴシック" pitchFamily="1" charset="-128"/>
              </a:rPr>
              <a:t>The criteria for reasonable grounds to believe or suspect is the legal threshold for the exercise of almost all the coercive powers available under PACE . Senior police officers who may authorise the exercise of certain powers need to be satisfied there are reasonable grounds to believe that the exercise of those powers is justified. In the absence of reasonable grounds to believe or suspect, the exercise of those powers is not permitted and any consequential interference with the freedom of an individual is unlawful.</a:t>
            </a:r>
          </a:p>
          <a:p>
            <a:pPr marL="177742" indent="-177742" eaLnBrk="1" hangingPunct="1">
              <a:buFont typeface="Arial" pitchFamily="34" charset="0"/>
              <a:buChar char="•"/>
              <a:defRPr/>
            </a:pPr>
            <a:r>
              <a:rPr lang="en-GB" sz="1100" dirty="0">
                <a:latin typeface="+mn-lt"/>
                <a:ea typeface="ＭＳ Ｐゴシック" pitchFamily="1" charset="-128"/>
              </a:rPr>
              <a:t>Whether or not a constable has reasonable cause to suspect or believe is for a court to decide. The different formulations seek to impose a higher threshold for powers requiring "reasonable grounds to believe" which involve the invasion of a person's privacy, continued detention </a:t>
            </a:r>
            <a:r>
              <a:rPr lang="en-GB" sz="1100" dirty="0" err="1">
                <a:latin typeface="+mn-lt"/>
                <a:ea typeface="ＭＳ Ｐゴシック" pitchFamily="1" charset="-128"/>
              </a:rPr>
              <a:t>etc</a:t>
            </a:r>
            <a:r>
              <a:rPr lang="en-GB" sz="1100" dirty="0">
                <a:latin typeface="+mn-lt"/>
                <a:ea typeface="ＭＳ Ｐゴシック" pitchFamily="1" charset="-128"/>
              </a:rPr>
              <a:t> and decisions which require more mature reflection and consideration. In contrast, powers which are frequently exercised, for example stop and search and arrest powers are conditional upon the existence of "reasonable grounds to suspect. This is a much lower standard than "believe". </a:t>
            </a:r>
            <a:r>
              <a:rPr lang="en-GB" sz="1100" u="sng" dirty="0">
                <a:latin typeface="+mn-lt"/>
                <a:ea typeface="ＭＳ Ｐゴシック" pitchFamily="1" charset="-128"/>
              </a:rPr>
              <a:t>In legal terms "reasonable grounds to believe" requires something close to certainty.</a:t>
            </a:r>
          </a:p>
          <a:p>
            <a:pPr eaLnBrk="1" hangingPunct="1">
              <a:lnSpc>
                <a:spcPct val="100000"/>
              </a:lnSpc>
              <a:defRPr/>
            </a:pPr>
            <a:r>
              <a:rPr lang="en-GB" sz="1100" dirty="0">
                <a:latin typeface="+mn-lt"/>
                <a:ea typeface="ＭＳ Ｐゴシック" pitchFamily="1" charset="-128"/>
              </a:rPr>
              <a:t>It is not necessary to have substantial proof before one can be said to "believe" but the existence of a belief implies that there is more information available. For example in the offence of handling stolen goods the mental element is "knowing or believing" that the goods are stolen.</a:t>
            </a:r>
          </a:p>
          <a:p>
            <a:pPr eaLnBrk="1" hangingPunct="1">
              <a:lnSpc>
                <a:spcPct val="100000"/>
              </a:lnSpc>
              <a:defRPr/>
            </a:pPr>
            <a:endParaRPr lang="en-GB" sz="1100" b="1" dirty="0">
              <a:latin typeface="+mn-lt"/>
              <a:ea typeface="ＭＳ Ｐゴシック" pitchFamily="1" charset="-128"/>
            </a:endParaRPr>
          </a:p>
          <a:p>
            <a:pPr eaLnBrk="1" hangingPunct="1">
              <a:lnSpc>
                <a:spcPct val="100000"/>
              </a:lnSpc>
              <a:defRPr/>
            </a:pPr>
            <a:r>
              <a:rPr lang="en-GB" sz="1100" b="1" dirty="0">
                <a:latin typeface="+mn-lt"/>
                <a:ea typeface="ＭＳ Ｐゴシック" pitchFamily="1" charset="-128"/>
              </a:rPr>
              <a:t>Simple test </a:t>
            </a:r>
          </a:p>
          <a:p>
            <a:pPr eaLnBrk="1" hangingPunct="1">
              <a:lnSpc>
                <a:spcPct val="100000"/>
              </a:lnSpc>
              <a:defRPr/>
            </a:pPr>
            <a:r>
              <a:rPr lang="en-GB" sz="1100" dirty="0">
                <a:latin typeface="+mn-lt"/>
                <a:ea typeface="ＭＳ Ｐゴシック" pitchFamily="1" charset="-128"/>
              </a:rPr>
              <a:t>If there are ten steps from mere suspicion to certainty, then </a:t>
            </a:r>
          </a:p>
          <a:p>
            <a:pPr marL="177742" indent="-177742" eaLnBrk="1" hangingPunct="1">
              <a:buFont typeface="Arial" pitchFamily="34" charset="0"/>
              <a:buChar char="•"/>
              <a:defRPr/>
            </a:pPr>
            <a:r>
              <a:rPr lang="en-GB" sz="1100" dirty="0">
                <a:latin typeface="+mn-lt"/>
                <a:ea typeface="ＭＳ Ｐゴシック" pitchFamily="1" charset="-128"/>
              </a:rPr>
              <a:t>reasonable suspicion may be as low as step two or three, whilst </a:t>
            </a:r>
          </a:p>
          <a:p>
            <a:pPr marL="177742" indent="-177742" eaLnBrk="1" hangingPunct="1">
              <a:buFont typeface="Arial" pitchFamily="34" charset="0"/>
              <a:buChar char="•"/>
              <a:defRPr/>
            </a:pPr>
            <a:r>
              <a:rPr lang="en-GB" sz="1100" dirty="0">
                <a:latin typeface="+mn-lt"/>
                <a:ea typeface="ＭＳ Ｐゴシック" pitchFamily="1" charset="-128"/>
              </a:rPr>
              <a:t>reasonable belief may be as high as step seven or eight. </a:t>
            </a:r>
          </a:p>
          <a:p>
            <a:pPr eaLnBrk="1" hangingPunct="1">
              <a:lnSpc>
                <a:spcPct val="100000"/>
              </a:lnSpc>
              <a:defRPr/>
            </a:pPr>
            <a:r>
              <a:rPr lang="en-GB" sz="1100" dirty="0">
                <a:latin typeface="+mn-lt"/>
                <a:ea typeface="ＭＳ Ｐゴシック" pitchFamily="1" charset="-128"/>
              </a:rPr>
              <a:t>A police officer may receive information from various sources, some of it anonymous, stating that a person is responsible for an offence; he would have reasonable grounds to "suspect" but certainly not "believe".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11</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mn-lt"/>
              </a:rPr>
              <a:t>There is a power to search a person under arrest under Section 32 PACE 1984 where </a:t>
            </a:r>
            <a:r>
              <a:rPr lang="en-GB" altLang="en-US" sz="1100" dirty="0">
                <a:latin typeface="+mn-lt"/>
                <a:ea typeface="ＭＳ Ｐゴシック" panose="020B0600070205080204" pitchFamily="34" charset="-128"/>
              </a:rPr>
              <a:t>the officer has reasonable grounds for </a:t>
            </a:r>
            <a:r>
              <a:rPr lang="en-GB" altLang="en-US" sz="1100" b="1" dirty="0">
                <a:latin typeface="+mn-lt"/>
                <a:ea typeface="ＭＳ Ｐゴシック" panose="020B0600070205080204" pitchFamily="34" charset="-128"/>
              </a:rPr>
              <a:t>believing</a:t>
            </a:r>
            <a:r>
              <a:rPr lang="en-GB" altLang="en-US" sz="1100" dirty="0">
                <a:latin typeface="+mn-lt"/>
                <a:ea typeface="ＭＳ Ｐゴシック" panose="020B0600070205080204" pitchFamily="34" charset="-128"/>
              </a:rPr>
              <a:t> </a:t>
            </a:r>
            <a:r>
              <a:rPr lang="en-GB" sz="1100" dirty="0">
                <a:latin typeface="+mn-lt"/>
              </a:rPr>
              <a:t>they may present a danger to themselves or others or have concealed on them items to assist their escape or which might be evidence of an offence. </a:t>
            </a:r>
          </a:p>
          <a:p>
            <a:pPr>
              <a:lnSpc>
                <a:spcPct val="100000"/>
              </a:lnSpc>
            </a:pPr>
            <a:endParaRPr lang="en-GB" altLang="en-US" sz="1100" dirty="0">
              <a:latin typeface="+mn-lt"/>
              <a:ea typeface="ＭＳ Ｐゴシック" panose="020B0600070205080204" pitchFamily="34" charset="-128"/>
            </a:endParaRPr>
          </a:p>
          <a:p>
            <a:pPr>
              <a:lnSpc>
                <a:spcPct val="100000"/>
              </a:lnSpc>
            </a:pPr>
            <a:r>
              <a:rPr lang="en-GB" altLang="en-US" sz="1100" dirty="0">
                <a:latin typeface="+mn-lt"/>
                <a:ea typeface="ＭＳ Ｐゴシック" panose="020B0600070205080204" pitchFamily="34" charset="-128"/>
              </a:rPr>
              <a:t>Note: that it uses the term ‘</a:t>
            </a:r>
            <a:r>
              <a:rPr lang="en-GB" altLang="en-US" sz="1100" b="1" dirty="0">
                <a:latin typeface="+mn-lt"/>
                <a:ea typeface="ＭＳ Ｐゴシック" panose="020B0600070205080204" pitchFamily="34" charset="-128"/>
              </a:rPr>
              <a:t>reasonable grounds to believe</a:t>
            </a:r>
            <a:r>
              <a:rPr lang="en-GB" altLang="en-US" sz="1100" dirty="0">
                <a:latin typeface="+mn-lt"/>
                <a:ea typeface="ＭＳ Ｐゴシック" panose="020B0600070205080204" pitchFamily="34" charset="-128"/>
              </a:rPr>
              <a:t>’. This will require a higher level of proof than ‘reasonable grounds to suspect’</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12</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altLang="en-US" sz="1100" dirty="0">
                <a:latin typeface="+mn-lt"/>
                <a:ea typeface="ＭＳ Ｐゴシック" panose="020B0600070205080204" pitchFamily="34" charset="-128"/>
              </a:rPr>
              <a:t>Note: that it uses the term ‘</a:t>
            </a:r>
            <a:r>
              <a:rPr lang="en-GB" altLang="en-US" sz="1100" b="1" dirty="0">
                <a:latin typeface="+mn-lt"/>
                <a:ea typeface="ＭＳ Ｐゴシック" panose="020B0600070205080204" pitchFamily="34" charset="-128"/>
              </a:rPr>
              <a:t>reasonable grounds to believe</a:t>
            </a:r>
            <a:r>
              <a:rPr lang="en-GB" altLang="en-US" sz="1100" dirty="0">
                <a:latin typeface="+mn-lt"/>
                <a:ea typeface="ＭＳ Ｐゴシック" panose="020B0600070205080204" pitchFamily="34" charset="-128"/>
              </a:rPr>
              <a:t>’. This will require a higher level of proof than ‘reasonable grounds to suspect’</a:t>
            </a:r>
          </a:p>
          <a:p>
            <a:endParaRPr lang="en-GB" altLang="en-US" sz="1100" dirty="0">
              <a:latin typeface="+mn-lt"/>
              <a:ea typeface="ＭＳ Ｐゴシック" panose="020B0600070205080204" pitchFamily="34" charset="-128"/>
            </a:endParaRPr>
          </a:p>
          <a:p>
            <a:pPr defTabSz="947958">
              <a:defRPr/>
            </a:pPr>
            <a:r>
              <a:rPr lang="en-GB" sz="1100" dirty="0">
                <a:latin typeface="+mn-lt"/>
              </a:rPr>
              <a:t>There is a power to search a person under arrest under Section 32 PACE 1984 where </a:t>
            </a:r>
            <a:r>
              <a:rPr lang="en-GB" altLang="en-US" sz="1100" dirty="0">
                <a:latin typeface="+mn-lt"/>
                <a:ea typeface="ＭＳ Ｐゴシック" panose="020B0600070205080204" pitchFamily="34" charset="-128"/>
              </a:rPr>
              <a:t>the officer has reasonable grounds for </a:t>
            </a:r>
            <a:r>
              <a:rPr lang="en-GB" altLang="en-US" sz="1100" b="1" dirty="0">
                <a:latin typeface="+mn-lt"/>
                <a:ea typeface="ＭＳ Ｐゴシック" panose="020B0600070205080204" pitchFamily="34" charset="-128"/>
              </a:rPr>
              <a:t>believing</a:t>
            </a:r>
            <a:r>
              <a:rPr lang="en-GB" altLang="en-US" sz="1100" dirty="0">
                <a:latin typeface="+mn-lt"/>
                <a:ea typeface="ＭＳ Ｐゴシック" panose="020B0600070205080204" pitchFamily="34" charset="-128"/>
              </a:rPr>
              <a:t> </a:t>
            </a:r>
            <a:r>
              <a:rPr lang="en-GB" sz="1100" dirty="0">
                <a:latin typeface="+mn-lt"/>
              </a:rPr>
              <a:t>they may present a danger to themselves or others or have concealed on them items to assist their escape or which might be evidence of an offence. </a:t>
            </a:r>
          </a:p>
          <a:p>
            <a:pPr defTabSz="947958">
              <a:defRPr/>
            </a:pPr>
            <a:endParaRPr lang="en-GB" altLang="en-US" sz="1100" dirty="0">
              <a:latin typeface="+mn-lt"/>
              <a:ea typeface="ＭＳ Ｐゴシック" panose="020B0600070205080204" pitchFamily="34" charset="-128"/>
            </a:endParaRPr>
          </a:p>
          <a:p>
            <a:pPr defTabSz="947958">
              <a:defRPr/>
            </a:pPr>
            <a:r>
              <a:rPr lang="en-GB" altLang="en-US" sz="1100" dirty="0">
                <a:latin typeface="+mn-lt"/>
                <a:ea typeface="ＭＳ Ｐゴシック" panose="020B0600070205080204" pitchFamily="34" charset="-128"/>
              </a:rPr>
              <a:t>A post-arrest search </a:t>
            </a:r>
            <a:r>
              <a:rPr lang="en-GB" altLang="en-US" sz="1100" b="1" u="sng" dirty="0">
                <a:latin typeface="+mn-lt"/>
                <a:ea typeface="ＭＳ Ｐゴシック" panose="020B0600070205080204" pitchFamily="34" charset="-128"/>
              </a:rPr>
              <a:t>must</a:t>
            </a:r>
            <a:r>
              <a:rPr lang="en-GB" altLang="en-US" sz="1100" dirty="0">
                <a:latin typeface="+mn-lt"/>
                <a:ea typeface="ＭＳ Ｐゴシック" panose="020B0600070205080204" pitchFamily="34" charset="-128"/>
              </a:rPr>
              <a:t> comply with the all the principles and guidelines of Code A </a:t>
            </a:r>
          </a:p>
          <a:p>
            <a:pPr>
              <a:lnSpc>
                <a:spcPct val="100000"/>
              </a:lnSpc>
            </a:pPr>
            <a:r>
              <a:rPr lang="en-GB" altLang="en-US" sz="1100" dirty="0">
                <a:latin typeface="+mn-lt"/>
                <a:ea typeface="ＭＳ Ｐゴシック" panose="020B0600070205080204" pitchFamily="34" charset="-128"/>
              </a:rPr>
              <a:t>Relevant, Length of time, Cooperation, Same sex searches, Public View, Removal of clothing, documentation, respect &amp; courtesy, minimise embarrassment, aware of individual needs.</a:t>
            </a:r>
          </a:p>
          <a:p>
            <a:pPr>
              <a:lnSpc>
                <a:spcPct val="100000"/>
              </a:lnSpc>
            </a:pPr>
            <a:r>
              <a:rPr lang="en-GB" altLang="en-US" sz="1100" dirty="0">
                <a:latin typeface="+mn-lt"/>
                <a:ea typeface="ＭＳ Ｐゴシック" panose="020B0600070205080204" pitchFamily="34" charset="-128"/>
              </a:rPr>
              <a:t>The power to search conferred is only a power to search to the extent that it is reasonably required for the purpose of discovering any such implement or any such evidence.</a:t>
            </a:r>
          </a:p>
          <a:p>
            <a:pPr>
              <a:lnSpc>
                <a:spcPct val="100000"/>
              </a:lnSpc>
            </a:pPr>
            <a:r>
              <a:rPr lang="en-GB" sz="1100" dirty="0">
                <a:latin typeface="+mn-lt"/>
              </a:rPr>
              <a:t>The power to search the person is only to the extent reasonably required to discover any such thing or evidence and can only require removal of a jacket, outer coat and gloves </a:t>
            </a:r>
            <a:r>
              <a:rPr lang="en-GB" sz="1100" b="1" dirty="0">
                <a:latin typeface="+mn-lt"/>
              </a:rPr>
              <a:t>(JOG) </a:t>
            </a:r>
            <a:r>
              <a:rPr lang="en-GB" sz="1100" dirty="0">
                <a:latin typeface="+mn-lt"/>
              </a:rPr>
              <a:t>in a public place. </a:t>
            </a:r>
          </a:p>
          <a:p>
            <a:pPr defTabSz="947958">
              <a:defRPr/>
            </a:pPr>
            <a:endParaRPr lang="en-GB" altLang="en-US" sz="1100" dirty="0">
              <a:latin typeface="+mn-lt"/>
              <a:ea typeface="ＭＳ Ｐゴシック" panose="020B0600070205080204" pitchFamily="34" charset="-128"/>
            </a:endParaRPr>
          </a:p>
          <a:p>
            <a:pPr>
              <a:lnSpc>
                <a:spcPct val="100000"/>
              </a:lnSpc>
            </a:pPr>
            <a:r>
              <a:rPr lang="en-GB" altLang="en-US" sz="1100" dirty="0">
                <a:latin typeface="+mn-lt"/>
                <a:ea typeface="ＭＳ Ｐゴシック" panose="020B0600070205080204" pitchFamily="34" charset="-128"/>
              </a:rPr>
              <a:t>It does, however, authorise a search of a person’s mouth as in these circumstances it is not considered an intimate search.</a:t>
            </a:r>
            <a:r>
              <a:rPr lang="en-GB" sz="1100" dirty="0">
                <a:latin typeface="+mn-lt"/>
              </a:rPr>
              <a:t> </a:t>
            </a:r>
          </a:p>
          <a:p>
            <a:pPr>
              <a:lnSpc>
                <a:spcPct val="100000"/>
              </a:lnSpc>
            </a:pPr>
            <a:endParaRPr lang="en-GB" altLang="en-US" sz="1100" dirty="0">
              <a:latin typeface="+mn-lt"/>
              <a:ea typeface="ＭＳ Ｐゴシック" panose="020B0600070205080204" pitchFamily="34" charset="-128"/>
            </a:endParaRPr>
          </a:p>
          <a:p>
            <a:pPr>
              <a:lnSpc>
                <a:spcPct val="100000"/>
              </a:lnSpc>
            </a:pPr>
            <a:r>
              <a:rPr lang="en-GB" altLang="en-US" sz="1100" dirty="0">
                <a:latin typeface="+mn-lt"/>
                <a:ea typeface="ＭＳ Ｐゴシック" panose="020B0600070205080204" pitchFamily="34" charset="-128"/>
              </a:rPr>
              <a:t>Can use mnemonic </a:t>
            </a:r>
            <a:r>
              <a:rPr lang="en-GB" altLang="en-US" sz="1100" b="1" dirty="0">
                <a:latin typeface="+mn-lt"/>
                <a:ea typeface="ＭＳ Ｐゴシック" panose="020B0600070205080204" pitchFamily="34" charset="-128"/>
              </a:rPr>
              <a:t>D.I.E</a:t>
            </a:r>
            <a:r>
              <a:rPr lang="en-GB" altLang="en-US" sz="1100" dirty="0">
                <a:latin typeface="+mn-lt"/>
                <a:ea typeface="ＭＳ Ｐゴシック" panose="020B0600070205080204" pitchFamily="34" charset="-128"/>
              </a:rPr>
              <a:t> to assist in remembering search powers for S32.</a:t>
            </a:r>
          </a:p>
          <a:p>
            <a:endParaRPr lang="en-GB" sz="1100" dirty="0">
              <a:latin typeface="+mn-lt"/>
            </a:endParaRPr>
          </a:p>
          <a:p>
            <a:endParaRPr lang="en-GB" altLang="en-US" sz="1100" dirty="0">
              <a:latin typeface="+mn-lt"/>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13</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mn-lt"/>
              </a:rPr>
              <a:t>In some circumstances, you may have cause to believe that evidence will be found on premises where a person is at the time of arrest or was immediately before the arrest. Section 32(2)(b) of PACE provides a power to enter and search such premises following an arrest for an indictable offence. </a:t>
            </a:r>
            <a:r>
              <a:rPr lang="en-GB" altLang="en-US" sz="1100" dirty="0">
                <a:latin typeface="+mn-lt"/>
              </a:rPr>
              <a:t>(includes either way offences) </a:t>
            </a:r>
          </a:p>
          <a:p>
            <a:pPr>
              <a:lnSpc>
                <a:spcPct val="100000"/>
              </a:lnSpc>
            </a:pPr>
            <a:endParaRPr lang="en-GB" sz="1100" dirty="0">
              <a:latin typeface="+mn-lt"/>
            </a:endParaRPr>
          </a:p>
          <a:p>
            <a:pPr>
              <a:lnSpc>
                <a:spcPct val="100000"/>
              </a:lnSpc>
            </a:pPr>
            <a:r>
              <a:rPr lang="en-GB" sz="1100" dirty="0">
                <a:latin typeface="+mn-lt"/>
              </a:rPr>
              <a:t>If you have </a:t>
            </a:r>
            <a:r>
              <a:rPr lang="en-GB" sz="1100" b="1" dirty="0">
                <a:latin typeface="+mn-lt"/>
              </a:rPr>
              <a:t>reasonable grounds for believing </a:t>
            </a:r>
            <a:r>
              <a:rPr lang="en-GB" sz="1100" dirty="0">
                <a:latin typeface="+mn-lt"/>
              </a:rPr>
              <a:t>that there is evidence on premises where the arrested person was when arrested or immediately before he or she was arrested, you may enter and search the premises for evidence relating to the offence. </a:t>
            </a:r>
          </a:p>
          <a:p>
            <a:pPr>
              <a:lnSpc>
                <a:spcPct val="100000"/>
              </a:lnSpc>
            </a:pPr>
            <a:endParaRPr lang="en-GB" altLang="en-US" sz="1100" dirty="0">
              <a:latin typeface="+mn-lt"/>
            </a:endParaRPr>
          </a:p>
          <a:p>
            <a:pPr>
              <a:lnSpc>
                <a:spcPct val="100000"/>
              </a:lnSpc>
            </a:pPr>
            <a:r>
              <a:rPr lang="en-GB" altLang="en-US" sz="1100" dirty="0">
                <a:latin typeface="+mn-lt"/>
              </a:rPr>
              <a:t>The power is only granted when a police officer has a </a:t>
            </a:r>
            <a:r>
              <a:rPr lang="en-GB" altLang="en-US" sz="1100" b="1" dirty="0">
                <a:latin typeface="+mn-lt"/>
              </a:rPr>
              <a:t>genuine belief </a:t>
            </a:r>
            <a:r>
              <a:rPr lang="en-GB" altLang="en-US" sz="1100" dirty="0">
                <a:latin typeface="+mn-lt"/>
              </a:rPr>
              <a:t>that there is evidence on the premises</a:t>
            </a:r>
          </a:p>
          <a:p>
            <a:pPr>
              <a:lnSpc>
                <a:spcPct val="100000"/>
              </a:lnSpc>
            </a:pPr>
            <a:endParaRPr lang="en-GB" altLang="en-US" sz="1100" dirty="0">
              <a:latin typeface="+mn-lt"/>
            </a:endParaRPr>
          </a:p>
          <a:p>
            <a:pPr>
              <a:spcBef>
                <a:spcPts val="0"/>
              </a:spcBef>
              <a:spcAft>
                <a:spcPts val="2522"/>
              </a:spcAft>
            </a:pPr>
            <a:r>
              <a:rPr lang="en-GB" sz="1100" dirty="0">
                <a:latin typeface="+mn-lt"/>
              </a:rPr>
              <a:t>Power is to search to the extent that is reasonably required for the purpose of discovering any such thing or any such evidence.</a:t>
            </a:r>
          </a:p>
          <a:p>
            <a:pPr>
              <a:spcBef>
                <a:spcPts val="0"/>
              </a:spcBef>
              <a:spcAft>
                <a:spcPts val="2522"/>
              </a:spcAft>
            </a:pPr>
            <a:r>
              <a:rPr lang="en-GB" altLang="en-US" sz="1100" dirty="0">
                <a:latin typeface="+mn-lt"/>
              </a:rPr>
              <a:t>When the premises is shared then the power to search is limited to:</a:t>
            </a:r>
          </a:p>
          <a:p>
            <a:pPr>
              <a:spcBef>
                <a:spcPts val="0"/>
              </a:spcBef>
              <a:spcAft>
                <a:spcPts val="2522"/>
              </a:spcAft>
            </a:pPr>
            <a:r>
              <a:rPr lang="en-GB" altLang="en-US" sz="1100" dirty="0">
                <a:latin typeface="+mn-lt"/>
              </a:rPr>
              <a:t>Any dwelling in which the person was when or immediately before  arrest and any part which had common use. </a:t>
            </a:r>
          </a:p>
          <a:p>
            <a:pPr>
              <a:spcBef>
                <a:spcPts val="0"/>
              </a:spcBef>
              <a:spcAft>
                <a:spcPts val="2522"/>
              </a:spcAft>
            </a:pPr>
            <a:endParaRPr lang="en-GB" altLang="en-US" sz="1100" dirty="0">
              <a:latin typeface="+mn-lt"/>
            </a:endParaRPr>
          </a:p>
          <a:p>
            <a:pPr>
              <a:spcBef>
                <a:spcPts val="0"/>
              </a:spcBef>
              <a:spcAft>
                <a:spcPts val="2522"/>
              </a:spcAft>
            </a:pPr>
            <a:r>
              <a:rPr lang="en-GB" altLang="en-US" sz="1100" dirty="0">
                <a:latin typeface="+mn-lt"/>
              </a:rPr>
              <a:t>This power only applies to searches conducted at the time of arrest where the suspect is in, or coming from, the premises in question.</a:t>
            </a:r>
          </a:p>
          <a:p>
            <a:pPr>
              <a:spcBef>
                <a:spcPts val="0"/>
              </a:spcBef>
              <a:spcAft>
                <a:spcPts val="2522"/>
              </a:spcAft>
            </a:pPr>
            <a:r>
              <a:rPr lang="en-GB" altLang="en-US" sz="1100" dirty="0">
                <a:latin typeface="+mn-lt"/>
              </a:rPr>
              <a:t>It does not, therefore, apply to an arrest which takes place at a police station. </a:t>
            </a:r>
          </a:p>
          <a:p>
            <a:pPr>
              <a:lnSpc>
                <a:spcPct val="100000"/>
              </a:lnSpc>
            </a:pPr>
            <a:endParaRPr lang="en-GB" sz="1100" dirty="0">
              <a:latin typeface="+mn-lt"/>
            </a:endParaRPr>
          </a:p>
          <a:p>
            <a:pPr eaLnBrk="1" hangingPunct="1">
              <a:lnSpc>
                <a:spcPct val="100000"/>
              </a:lnSpc>
              <a:defRPr/>
            </a:pPr>
            <a:r>
              <a:rPr lang="en-GB" sz="1100" dirty="0">
                <a:latin typeface="+mn-lt"/>
                <a:ea typeface="ＭＳ Ｐゴシック" pitchFamily="1" charset="-128"/>
              </a:rPr>
              <a:t>This power does not relate to items subject to legal privilege</a:t>
            </a:r>
          </a:p>
          <a:p>
            <a:pPr eaLnBrk="1" hangingPunct="1">
              <a:lnSpc>
                <a:spcPct val="100000"/>
              </a:lnSpc>
              <a:defRPr/>
            </a:pPr>
            <a:r>
              <a:rPr lang="en-GB" sz="1100" b="1" dirty="0">
                <a:latin typeface="+mn-lt"/>
                <a:ea typeface="ＭＳ Ｐゴシック" pitchFamily="1" charset="-128"/>
              </a:rPr>
              <a:t>Legal Privilege</a:t>
            </a:r>
          </a:p>
          <a:p>
            <a:pPr eaLnBrk="1" hangingPunct="1">
              <a:lnSpc>
                <a:spcPct val="100000"/>
              </a:lnSpc>
              <a:defRPr/>
            </a:pPr>
            <a:r>
              <a:rPr lang="en-GB" sz="1100" dirty="0">
                <a:latin typeface="+mn-lt"/>
                <a:ea typeface="ＭＳ Ｐゴシック" pitchFamily="1" charset="-128"/>
              </a:rPr>
              <a:t>(a) communications between a professional legal adviser and his client or any person representing his client, made in connection with the giving of legal advice to the client;</a:t>
            </a:r>
            <a:br>
              <a:rPr lang="en-GB" sz="1100" dirty="0">
                <a:latin typeface="+mn-lt"/>
                <a:ea typeface="ＭＳ Ｐゴシック" pitchFamily="1" charset="-128"/>
              </a:rPr>
            </a:br>
            <a:r>
              <a:rPr lang="en-GB" sz="1100" dirty="0">
                <a:latin typeface="+mn-lt"/>
                <a:ea typeface="ＭＳ Ｐゴシック" pitchFamily="1" charset="-128"/>
              </a:rPr>
              <a:t>(b) communications between a professional legal adviser and his client or any person representing his client, or between such an adviser or his client or any such representative and any other person made in connection with or in contemplation of legal proceedings and for the purposes of such proceedings; and</a:t>
            </a:r>
            <a:br>
              <a:rPr lang="en-GB" sz="1100" dirty="0">
                <a:latin typeface="+mn-lt"/>
                <a:ea typeface="ＭＳ Ｐゴシック" pitchFamily="1" charset="-128"/>
              </a:rPr>
            </a:br>
            <a:r>
              <a:rPr lang="en-GB" sz="1100" dirty="0">
                <a:latin typeface="+mn-lt"/>
                <a:ea typeface="ＭＳ Ｐゴシック" pitchFamily="1" charset="-128"/>
              </a:rPr>
              <a:t>(c) items enclosed with or referred to in such communications and made -</a:t>
            </a:r>
          </a:p>
          <a:p>
            <a:pPr eaLnBrk="1" hangingPunct="1">
              <a:lnSpc>
                <a:spcPct val="100000"/>
              </a:lnSpc>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in connection with the giving of legal advice; or</a:t>
            </a:r>
            <a:br>
              <a:rPr lang="en-GB" sz="1100" dirty="0">
                <a:latin typeface="+mn-lt"/>
                <a:ea typeface="ＭＳ Ｐゴシック" pitchFamily="1" charset="-128"/>
              </a:rPr>
            </a:br>
            <a:r>
              <a:rPr lang="en-GB" sz="1100" dirty="0">
                <a:latin typeface="+mn-lt"/>
                <a:ea typeface="ＭＳ Ｐゴシック" pitchFamily="1" charset="-128"/>
              </a:rPr>
              <a:t>(ii) in connection with or in contemplation of legal proceedings and for the purposes of such proceedings, </a:t>
            </a:r>
          </a:p>
          <a:p>
            <a:pPr eaLnBrk="1" hangingPunct="1">
              <a:lnSpc>
                <a:spcPct val="100000"/>
              </a:lnSpc>
              <a:defRPr/>
            </a:pPr>
            <a:r>
              <a:rPr lang="en-GB" sz="1100" dirty="0">
                <a:latin typeface="+mn-lt"/>
                <a:ea typeface="ＭＳ Ｐゴシック" pitchFamily="1" charset="-128"/>
              </a:rPr>
              <a:t>when they are in the possession of a person who is entitled to possession of them.</a:t>
            </a:r>
          </a:p>
          <a:p>
            <a:pPr eaLnBrk="1" hangingPunct="1">
              <a:lnSpc>
                <a:spcPct val="100000"/>
              </a:lnSpc>
              <a:defRPr/>
            </a:pPr>
            <a:r>
              <a:rPr lang="en-GB" sz="1100" dirty="0">
                <a:latin typeface="+mn-lt"/>
                <a:ea typeface="ＭＳ Ｐゴシック" pitchFamily="1" charset="-128"/>
              </a:rPr>
              <a:t>10(2) Items held with the intention of furthering a criminal purpose are not items subject to legal privilege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14</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b="1" dirty="0">
                <a:latin typeface="+mn-lt"/>
              </a:rPr>
              <a:t>Section 18 PACE </a:t>
            </a:r>
            <a:r>
              <a:rPr lang="en-GB" sz="1100" dirty="0">
                <a:latin typeface="+mn-lt"/>
              </a:rPr>
              <a:t>covers the power to enter and search premises occupied or controlled by a person under arrest for an </a:t>
            </a:r>
            <a:r>
              <a:rPr lang="en-GB" sz="1100" b="1" dirty="0">
                <a:latin typeface="+mn-lt"/>
              </a:rPr>
              <a:t>indictable offence </a:t>
            </a:r>
            <a:r>
              <a:rPr lang="en-GB" sz="1100" dirty="0">
                <a:latin typeface="+mn-lt"/>
              </a:rPr>
              <a:t>if there are </a:t>
            </a:r>
            <a:r>
              <a:rPr lang="en-GB" sz="1100" b="1" dirty="0">
                <a:latin typeface="+mn-lt"/>
              </a:rPr>
              <a:t>reasonable grounds for suspecting</a:t>
            </a:r>
            <a:r>
              <a:rPr lang="en-GB" sz="1100" dirty="0">
                <a:latin typeface="+mn-lt"/>
              </a:rPr>
              <a:t> that there is evidence that relates to that, or another, indictable offence which is connected or similar to that offence. A constable may seize and retain anything that fits the criteria.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15</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altLang="en-US" sz="1100" b="1" dirty="0">
                <a:latin typeface="+mn-lt"/>
              </a:rPr>
              <a:t>OCCUPIED</a:t>
            </a:r>
            <a:br>
              <a:rPr lang="en-GB" altLang="en-US" sz="1100" dirty="0">
                <a:latin typeface="+mn-lt"/>
              </a:rPr>
            </a:br>
            <a:r>
              <a:rPr lang="en-GB" altLang="en-US" sz="1100" dirty="0">
                <a:latin typeface="+mn-lt"/>
              </a:rPr>
              <a:t>in this context refers to premises where the arrested person resides or works and may include occupancy as an owner, tenant or 'squatter‘.</a:t>
            </a:r>
          </a:p>
          <a:p>
            <a:r>
              <a:rPr lang="en-GB" altLang="en-US" sz="1100" b="1" dirty="0">
                <a:latin typeface="+mn-lt"/>
              </a:rPr>
              <a:t>CONTROLLED</a:t>
            </a:r>
            <a:br>
              <a:rPr lang="en-GB" altLang="en-US" sz="1100" dirty="0">
                <a:latin typeface="+mn-lt"/>
              </a:rPr>
            </a:br>
            <a:r>
              <a:rPr lang="en-GB" altLang="en-US" sz="1100" dirty="0">
                <a:latin typeface="+mn-lt"/>
              </a:rPr>
              <a:t>in this context includes premises in which the arrested person holds some interest – i.e. he owns, rents, leases or has use of the premises.</a:t>
            </a:r>
          </a:p>
          <a:p>
            <a:endParaRPr lang="en-GB" altLang="en-US" sz="1100" dirty="0">
              <a:latin typeface="+mn-lt"/>
            </a:endParaRPr>
          </a:p>
          <a:p>
            <a:r>
              <a:rPr lang="en-GB" altLang="en-US" sz="1100" dirty="0">
                <a:latin typeface="+mn-lt"/>
              </a:rPr>
              <a:t>The powers conferred by S18 PACE may not be exercised unless an officer of the rank of </a:t>
            </a:r>
            <a:r>
              <a:rPr lang="en-GB" altLang="en-US" sz="1100" b="1" dirty="0">
                <a:latin typeface="+mn-lt"/>
              </a:rPr>
              <a:t>Inspector</a:t>
            </a:r>
            <a:r>
              <a:rPr lang="en-GB" altLang="en-US" sz="1100" dirty="0">
                <a:latin typeface="+mn-lt"/>
              </a:rPr>
              <a:t> or above has authorised them in writing</a:t>
            </a:r>
          </a:p>
          <a:p>
            <a:r>
              <a:rPr lang="en-GB" altLang="en-US" sz="1100" dirty="0">
                <a:latin typeface="+mn-lt"/>
              </a:rPr>
              <a:t>You should be in possession of the written authority unless it is impracticable, but you must state where the record is held.</a:t>
            </a:r>
          </a:p>
          <a:p>
            <a:endParaRPr lang="en-GB" altLang="en-US" sz="1100" dirty="0">
              <a:latin typeface="+mn-lt"/>
            </a:endParaRPr>
          </a:p>
          <a:p>
            <a:r>
              <a:rPr lang="en-GB" altLang="en-US" sz="1100" dirty="0">
                <a:latin typeface="+mn-lt"/>
              </a:rPr>
              <a:t>If the person who was in occupation or control of the premises at the time of the search is in custody at the time the record is to be made, the officer shall make it as part of the custody record.</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16</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altLang="en-US" sz="1100" dirty="0">
                <a:latin typeface="+mn-lt"/>
              </a:rPr>
              <a:t>Sec 18(1) PACE states that there must be </a:t>
            </a:r>
            <a:r>
              <a:rPr lang="en-GB" altLang="en-US" sz="1100" b="1" dirty="0">
                <a:latin typeface="+mn-lt"/>
              </a:rPr>
              <a:t>reasonable grounds to </a:t>
            </a:r>
            <a:r>
              <a:rPr lang="en-GB" altLang="en-US" sz="1100" b="1" u="sng" dirty="0">
                <a:latin typeface="+mn-lt"/>
              </a:rPr>
              <a:t>suspect</a:t>
            </a:r>
            <a:r>
              <a:rPr lang="en-GB" altLang="en-US" sz="1100" b="1" dirty="0">
                <a:latin typeface="+mn-lt"/>
              </a:rPr>
              <a:t> </a:t>
            </a:r>
            <a:r>
              <a:rPr lang="en-GB" altLang="en-US" sz="1100" dirty="0">
                <a:latin typeface="+mn-lt"/>
              </a:rPr>
              <a:t>that there is evidence on the premises that relates to either the offence in question, or to some other related indictable offence.</a:t>
            </a:r>
          </a:p>
          <a:p>
            <a:endParaRPr lang="en-GB" altLang="en-US" sz="1100" dirty="0">
              <a:latin typeface="+mn-lt"/>
            </a:endParaRPr>
          </a:p>
          <a:p>
            <a:r>
              <a:rPr lang="en-GB" altLang="en-US" sz="1100" dirty="0">
                <a:latin typeface="+mn-lt"/>
              </a:rPr>
              <a:t>Sec 18(3) limits the power to search to the extent that is reasonably required for the purpose of discovering relevant evidence.</a:t>
            </a:r>
          </a:p>
          <a:p>
            <a:r>
              <a:rPr lang="en-GB" altLang="en-US" sz="1100" dirty="0">
                <a:latin typeface="+mn-lt"/>
              </a:rPr>
              <a:t>For example, if you were searching for a stolen TV you would not be entitled to search drawers or small cupboards. But you would be able to if you were looking for packaging, receipts or other documents relating to the TV.   </a:t>
            </a:r>
          </a:p>
          <a:p>
            <a:endParaRPr lang="en-GB" altLang="en-US" sz="1100" dirty="0">
              <a:latin typeface="+mn-lt"/>
            </a:endParaRPr>
          </a:p>
          <a:p>
            <a:r>
              <a:rPr lang="en-GB" sz="1100" dirty="0">
                <a:latin typeface="+mn-lt"/>
              </a:rPr>
              <a:t>Once whatever is being sought is found, the search should be discontinued, unless there are reasonable grounds for suspecting that there are more to be found. The power extends to search premises controlled as well as occupied, if there are reasonable grounds to do so. </a:t>
            </a:r>
            <a:r>
              <a:rPr lang="en-GB" altLang="en-US" sz="1100" dirty="0">
                <a:latin typeface="+mn-lt"/>
              </a:rPr>
              <a:t>Whilst conducting searches, you may find items indicating another offence .  In this case, the person may be arrested for that offence and </a:t>
            </a:r>
            <a:r>
              <a:rPr lang="en-GB" altLang="en-US" sz="1100" b="1" dirty="0">
                <a:latin typeface="+mn-lt"/>
              </a:rPr>
              <a:t>another </a:t>
            </a:r>
            <a:r>
              <a:rPr lang="en-GB" altLang="en-US" sz="1100" dirty="0">
                <a:latin typeface="+mn-lt"/>
              </a:rPr>
              <a:t>Section 18 search may begin for items relating to that or a similar offence.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17</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b="1" dirty="0">
                <a:latin typeface="+mn-lt"/>
              </a:rPr>
              <a:t>Section 18 PACE </a:t>
            </a:r>
            <a:r>
              <a:rPr lang="en-GB" sz="1100" dirty="0">
                <a:latin typeface="+mn-lt"/>
              </a:rPr>
              <a:t>covers the power to enter and search premises occupied or controlled by a person under arrest for an </a:t>
            </a:r>
            <a:r>
              <a:rPr lang="en-GB" sz="1100" b="1" dirty="0">
                <a:latin typeface="+mn-lt"/>
              </a:rPr>
              <a:t>indictable offence </a:t>
            </a:r>
            <a:r>
              <a:rPr lang="en-GB" sz="1100" dirty="0">
                <a:latin typeface="+mn-lt"/>
              </a:rPr>
              <a:t>if there are </a:t>
            </a:r>
            <a:r>
              <a:rPr lang="en-GB" sz="1100" b="1" dirty="0">
                <a:latin typeface="+mn-lt"/>
              </a:rPr>
              <a:t>reasonable grounds for suspecting</a:t>
            </a:r>
            <a:r>
              <a:rPr lang="en-GB" sz="1100" dirty="0">
                <a:latin typeface="+mn-lt"/>
              </a:rPr>
              <a:t> that there is evidence that relates to that, or another, indictable offence which is connected or similar to that offence. A constable may seize and retain anything that fits the criteria. </a:t>
            </a:r>
          </a:p>
          <a:p>
            <a:endParaRPr lang="en-GB" sz="1100" dirty="0">
              <a:latin typeface="+mn-lt"/>
            </a:endParaRPr>
          </a:p>
          <a:p>
            <a:pPr>
              <a:lnSpc>
                <a:spcPct val="100000"/>
              </a:lnSpc>
            </a:pPr>
            <a:endParaRPr lang="en-GB" altLang="en-US" sz="1100" dirty="0">
              <a:latin typeface="+mn-lt"/>
            </a:endParaRPr>
          </a:p>
          <a:p>
            <a:pPr>
              <a:lnSpc>
                <a:spcPct val="100000"/>
              </a:lnSpc>
            </a:pPr>
            <a:r>
              <a:rPr lang="en-GB" altLang="en-US" sz="1100" dirty="0">
                <a:latin typeface="+mn-lt"/>
              </a:rPr>
              <a:t>A constable </a:t>
            </a:r>
            <a:r>
              <a:rPr lang="en-GB" altLang="en-US" sz="1100" b="1" dirty="0">
                <a:latin typeface="+mn-lt"/>
              </a:rPr>
              <a:t>may</a:t>
            </a:r>
            <a:r>
              <a:rPr lang="en-GB" altLang="en-US" sz="1100" dirty="0">
                <a:latin typeface="+mn-lt"/>
              </a:rPr>
              <a:t> conduct a search under Sec 18(5) before the person is taken to the police station and without obtaining written authorisation if:</a:t>
            </a:r>
          </a:p>
          <a:p>
            <a:pPr marL="296148" indent="-296148">
              <a:buFont typeface="Arial" panose="020B0604020202020204" pitchFamily="34" charset="0"/>
              <a:buChar char="•"/>
            </a:pPr>
            <a:r>
              <a:rPr lang="en-GB" altLang="en-US" sz="1100" dirty="0">
                <a:latin typeface="+mn-lt"/>
              </a:rPr>
              <a:t>The presence of the person is necessary for the effective investigation of the offence - If a search is carried out under these circumstances then an officer of the rank of Inspector or above should be informed as soon as practicable</a:t>
            </a:r>
          </a:p>
          <a:p>
            <a:pPr defTabSz="947958">
              <a:defRPr/>
            </a:pPr>
            <a:endParaRPr lang="en-GB" altLang="en-US" sz="1100" dirty="0">
              <a:latin typeface="+mn-lt"/>
            </a:endParaRPr>
          </a:p>
          <a:p>
            <a:pPr defTabSz="947958">
              <a:defRPr/>
            </a:pPr>
            <a:r>
              <a:rPr lang="en-GB" altLang="en-US" sz="1100" dirty="0">
                <a:latin typeface="+mn-lt"/>
              </a:rPr>
              <a:t>If a search is carried out under these circumstances then an officer of the rank of </a:t>
            </a:r>
            <a:r>
              <a:rPr lang="en-GB" altLang="en-US" sz="1100" b="1" dirty="0">
                <a:latin typeface="+mn-lt"/>
              </a:rPr>
              <a:t>Inspector</a:t>
            </a:r>
            <a:r>
              <a:rPr lang="en-GB" altLang="en-US" sz="1100" dirty="0">
                <a:latin typeface="+mn-lt"/>
              </a:rPr>
              <a:t> or above should be </a:t>
            </a:r>
            <a:r>
              <a:rPr lang="en-GB" altLang="en-US" sz="1100" b="1" dirty="0">
                <a:latin typeface="+mn-lt"/>
              </a:rPr>
              <a:t>informed as soon as practicable.</a:t>
            </a:r>
            <a:r>
              <a:rPr lang="en-GB" altLang="en-US" sz="1100" dirty="0">
                <a:latin typeface="+mn-lt"/>
              </a:rPr>
              <a:t> </a:t>
            </a:r>
            <a:r>
              <a:rPr lang="en-GB" altLang="en-US" sz="1100" i="1" dirty="0">
                <a:latin typeface="+mn-lt"/>
              </a:rPr>
              <a:t>Advisable to check it out with your supervisor first</a:t>
            </a:r>
            <a:r>
              <a:rPr lang="en-GB" altLang="en-US" sz="1100" dirty="0">
                <a:latin typeface="+mn-lt"/>
              </a:rPr>
              <a:t>.</a:t>
            </a:r>
          </a:p>
          <a:p>
            <a:pPr>
              <a:lnSpc>
                <a:spcPct val="100000"/>
              </a:lnSpc>
            </a:pPr>
            <a:endParaRPr lang="en-GB" altLang="en-US" sz="1100" b="1" dirty="0">
              <a:latin typeface="+mn-lt"/>
            </a:endParaRPr>
          </a:p>
          <a:p>
            <a:pPr>
              <a:lnSpc>
                <a:spcPct val="100000"/>
              </a:lnSpc>
            </a:pPr>
            <a:r>
              <a:rPr lang="en-GB" altLang="en-US" sz="1100" dirty="0">
                <a:latin typeface="+mn-lt"/>
              </a:rPr>
              <a:t>If the person who was in occupation or control of the premises at the time of the search is in custody at the time the record is to be made, the officer shall make it as part of the custody record.</a:t>
            </a:r>
          </a:p>
          <a:p>
            <a:pPr>
              <a:spcBef>
                <a:spcPts val="0"/>
              </a:spcBef>
              <a:spcAft>
                <a:spcPts val="1262"/>
              </a:spcAft>
            </a:pPr>
            <a:r>
              <a:rPr lang="en-GB" altLang="en-US" sz="1100" dirty="0">
                <a:latin typeface="+mn-lt"/>
              </a:rPr>
              <a:t>The authority of an Inspector does not automatically constitute a lawful search.</a:t>
            </a:r>
          </a:p>
          <a:p>
            <a:pPr>
              <a:spcBef>
                <a:spcPts val="0"/>
              </a:spcBef>
              <a:spcAft>
                <a:spcPts val="1262"/>
              </a:spcAft>
            </a:pPr>
            <a:endParaRPr lang="en-GB" altLang="en-US" sz="1100" dirty="0">
              <a:latin typeface="+mn-lt"/>
            </a:endParaRPr>
          </a:p>
          <a:p>
            <a:pPr>
              <a:spcBef>
                <a:spcPts val="0"/>
              </a:spcBef>
              <a:spcAft>
                <a:spcPts val="1262"/>
              </a:spcAft>
            </a:pPr>
            <a:r>
              <a:rPr lang="en-GB" altLang="en-US" sz="1100" dirty="0">
                <a:latin typeface="+mn-lt"/>
              </a:rPr>
              <a:t>If the premises is occupied the officer must explain to the occupiers the reason for the search. </a:t>
            </a:r>
          </a:p>
          <a:p>
            <a:pPr>
              <a:spcBef>
                <a:spcPts val="0"/>
              </a:spcBef>
              <a:spcAft>
                <a:spcPts val="1262"/>
              </a:spcAft>
            </a:pPr>
            <a:endParaRPr lang="en-GB" altLang="en-US" sz="1100" dirty="0">
              <a:latin typeface="+mn-lt"/>
            </a:endParaRPr>
          </a:p>
          <a:p>
            <a:pPr>
              <a:lnSpc>
                <a:spcPct val="100000"/>
              </a:lnSpc>
            </a:pPr>
            <a:r>
              <a:rPr lang="en-GB" sz="1100" dirty="0">
                <a:latin typeface="+mn-lt"/>
              </a:rPr>
              <a:t>You may find that during your search, your grounds for the search cease. It could be that information comes to light that places the reasonable grounds to suspect move onto another person, or even cancels the original suspicions that a possible crime has or may have been committed. Explain this to the person, explain they are no longer being detained and thank them for their cooperation. </a:t>
            </a:r>
          </a:p>
          <a:p>
            <a:pPr>
              <a:lnSpc>
                <a:spcPct val="100000"/>
              </a:lnSpc>
            </a:pPr>
            <a:r>
              <a:rPr lang="en-GB" sz="1100" dirty="0">
                <a:latin typeface="+mn-lt"/>
              </a:rPr>
              <a:t>Your grounds may also change as a result of the search, as well as the power under which you are conducting the search. </a:t>
            </a:r>
            <a:endParaRPr lang="en-GB" altLang="en-US" sz="1100" dirty="0">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18</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2B8FD363-A826-4461-8954-B18FE31BC641}" type="slidenum">
              <a:rPr lang="en-GB" altLang="en-US" smtClean="0"/>
              <a:pPr>
                <a:defRPr/>
              </a:pPr>
              <a:t>19</a:t>
            </a:fld>
            <a:endParaRPr lang="en-GB" altLang="en-US"/>
          </a:p>
        </p:txBody>
      </p:sp>
    </p:spTree>
    <p:extLst>
      <p:ext uri="{BB962C8B-B14F-4D97-AF65-F5344CB8AC3E}">
        <p14:creationId xmlns:p14="http://schemas.microsoft.com/office/powerpoint/2010/main" val="37553971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conditions mentioned in subsection (1)(e) above are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(a)that it is not practicable to communicate with any person entitled to grant entry to the premises;</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(b)that it is practicable to communicate with a person entitled to grant entry to the premises but it is not practicable to communicate with any person entitled to grant access to the evidence;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(c)that entry to the premises will not be granted unless a warrant is produced;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(d)that the purpose of a search may be frustrated or seriously prejudiced unless a constable arriving at the premises can secure immediate entry to them.</a:t>
            </a:r>
          </a:p>
          <a:p>
            <a:endParaRPr lang="en-GB" dirty="0"/>
          </a:p>
        </p:txBody>
      </p:sp>
      <p:sp>
        <p:nvSpPr>
          <p:cNvPr id="4" name="Slide Number Placeholder 3"/>
          <p:cNvSpPr>
            <a:spLocks noGrp="1"/>
          </p:cNvSpPr>
          <p:nvPr>
            <p:ph type="sldNum" sz="quarter" idx="5"/>
          </p:nvPr>
        </p:nvSpPr>
        <p:spPr/>
        <p:txBody>
          <a:bodyPr/>
          <a:lstStyle/>
          <a:p>
            <a:pPr>
              <a:defRPr/>
            </a:pPr>
            <a:fld id="{2B8FD363-A826-4461-8954-B18FE31BC641}" type="slidenum">
              <a:rPr lang="en-GB" altLang="en-US" smtClean="0"/>
              <a:pPr>
                <a:defRPr/>
              </a:pPr>
              <a:t>20</a:t>
            </a:fld>
            <a:endParaRPr lang="en-GB" altLang="en-US"/>
          </a:p>
        </p:txBody>
      </p:sp>
    </p:spTree>
    <p:extLst>
      <p:ext uri="{BB962C8B-B14F-4D97-AF65-F5344CB8AC3E}">
        <p14:creationId xmlns:p14="http://schemas.microsoft.com/office/powerpoint/2010/main" val="3586591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Trainer to pose questions on slide to students. Trainer to use notes below to debrief.</a:t>
            </a:r>
          </a:p>
          <a:p>
            <a:pPr>
              <a:lnSpc>
                <a:spcPct val="107000"/>
              </a:lnSpc>
              <a:spcAft>
                <a:spcPts val="829"/>
              </a:spcAft>
            </a:pPr>
            <a:endParaRPr lang="en-GB" sz="11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Search warrants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 search warrant should only be used to search for specific items where there is sufficient evidence and intelligence to support an application.</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The application for a search warrant must be made by a police officer or by an individual who has relevant designated powers, for example, a police staff investigator who has been designated powers under the Police Reform Act 2002.</a:t>
            </a:r>
            <a:br>
              <a:rPr lang="en-GB" sz="1100" dirty="0">
                <a:latin typeface="Calibri" panose="020F0502020204030204" pitchFamily="34" charset="0"/>
                <a:ea typeface="Calibri" panose="020F0502020204030204" pitchFamily="34" charset="0"/>
                <a:cs typeface="Times New Roman" panose="02020603050405020304" pitchFamily="18" charset="0"/>
              </a:rPr>
            </a:br>
            <a:br>
              <a:rPr lang="en-GB" sz="1100" dirty="0">
                <a:latin typeface="Calibri" panose="020F0502020204030204" pitchFamily="34" charset="0"/>
                <a:ea typeface="Calibri" panose="020F0502020204030204" pitchFamily="34" charset="0"/>
                <a:cs typeface="Times New Roman" panose="02020603050405020304" pitchFamily="18" charset="0"/>
              </a:rPr>
            </a:br>
            <a:r>
              <a:rPr lang="en-GB" sz="1100" dirty="0">
                <a:latin typeface="Calibri" panose="020F0502020204030204" pitchFamily="34" charset="0"/>
                <a:ea typeface="Calibri" panose="020F0502020204030204" pitchFamily="34" charset="0"/>
                <a:cs typeface="Times New Roman" panose="02020603050405020304" pitchFamily="18" charset="0"/>
              </a:rPr>
              <a:t>Applications should be made following consultation with a supervisor, and should be authorised by a supervisor or above prior to submission.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Application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applicant should ensure they are familiar with the legal requirements of the search power they are relying on, the case and the material they are looking for. The applicant should also be able to provide answers to any questions that the judge may ask.</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Relevant application forms are available on GOV.UK(opens an external website in the same tab). They include guidance notes to help with completion.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Information required</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Section 15 of PACE places an obligation on the person applying for a search warrant to set out in the application: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grounds for making the application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power under which the warrant will be issued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whether the application is for a warrant authorising entry and search on more than one occasion, in which case the applicant should also set out: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grounds on which the applicant applies for such a warrant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whether they are seeking an unlimited number of entries, or, (if not), the maximum number of entries required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articles or persons to be sought, so far as is practicable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application should also provide information about the following:</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The offence committed and the investigation.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suspect(s) and their previous offending history, including where they have no previous criminal convictions or cautions. If suspects are known, they should be named in the application. See R (Van der </a:t>
            </a:r>
            <a:r>
              <a:rPr lang="en-GB" sz="1100" dirty="0" err="1">
                <a:latin typeface="Calibri" panose="020F0502020204030204" pitchFamily="34" charset="0"/>
                <a:ea typeface="Calibri" panose="020F0502020204030204" pitchFamily="34" charset="0"/>
                <a:cs typeface="Times New Roman" panose="02020603050405020304" pitchFamily="18" charset="0"/>
              </a:rPr>
              <a:t>Pijl</a:t>
            </a:r>
            <a:r>
              <a:rPr lang="en-GB" sz="1100" dirty="0">
                <a:latin typeface="Calibri" panose="020F0502020204030204" pitchFamily="34" charset="0"/>
                <a:ea typeface="Calibri" panose="020F0502020204030204" pitchFamily="34" charset="0"/>
                <a:cs typeface="Times New Roman" panose="02020603050405020304" pitchFamily="18" charset="0"/>
              </a:rPr>
              <a:t>) v Kingston Crown Court [2012].</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person who controls the premises and any other occupants, including any children or vulnerable adults.</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Information that both supports and undermines the application, for example this could include background information about the suspect </a:t>
            </a:r>
            <a:r>
              <a:rPr lang="en-GB" sz="1100" dirty="0" err="1">
                <a:latin typeface="Calibri" panose="020F0502020204030204" pitchFamily="34" charset="0"/>
                <a:ea typeface="Calibri" panose="020F0502020204030204" pitchFamily="34" charset="0"/>
                <a:cs typeface="Times New Roman" panose="02020603050405020304" pitchFamily="18" charset="0"/>
              </a:rPr>
              <a:t>thay</a:t>
            </a:r>
            <a:r>
              <a:rPr lang="en-GB" sz="1100" dirty="0">
                <a:latin typeface="Calibri" panose="020F0502020204030204" pitchFamily="34" charset="0"/>
                <a:ea typeface="Calibri" panose="020F0502020204030204" pitchFamily="34" charset="0"/>
                <a:cs typeface="Times New Roman" panose="02020603050405020304" pitchFamily="18" charset="0"/>
              </a:rPr>
              <a:t> may support a non-criminal explanation for the material sought. See R (on the application of </a:t>
            </a:r>
            <a:r>
              <a:rPr lang="en-GB" sz="1100" dirty="0" err="1">
                <a:latin typeface="Calibri" panose="020F0502020204030204" pitchFamily="34" charset="0"/>
                <a:ea typeface="Calibri" panose="020F0502020204030204" pitchFamily="34" charset="0"/>
                <a:cs typeface="Times New Roman" panose="02020603050405020304" pitchFamily="18" charset="0"/>
              </a:rPr>
              <a:t>Golfrate</a:t>
            </a:r>
            <a:r>
              <a:rPr lang="en-GB" sz="1100" dirty="0">
                <a:latin typeface="Calibri" panose="020F0502020204030204" pitchFamily="34" charset="0"/>
                <a:ea typeface="Calibri" panose="020F0502020204030204" pitchFamily="34" charset="0"/>
                <a:cs typeface="Times New Roman" panose="02020603050405020304" pitchFamily="18" charset="0"/>
              </a:rPr>
              <a:t> Property Management Ltd) v Southwark Crown Court [2014] EWHC 840 (Admin).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premises to be searched. If the warrant applies to multiple premises, this includes the person who is in control or occupation of the premises, as well as any premises that can be specified. Set out why it is necessary to search all the premises controlled or occupied, and why it is not practicable to specify all or any of the individual premises. Failure to correctly identify the premises may result in an unwarranted invasion of privacy (Williams v Summerfield [1972] 2 QB 512). The address must be verified, even if the information is from someone purporting to be the occupier of premises. In Keegan v UK [2007] 44 EHRR 33 although the suspect provided the address, it was incorrect.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Why it is believed that the material sought will be found on those premises.</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item(s) being sought. Avoid catch-all phrases such as, computers, shoes, clothing or any other documentation. As detailed in section 3a of the warrant application ‘Articles or person(s) sought. Identify what, or who, you are looking for, in as much detail as practicable. Explain how those things, or people, meet the criteria for the issue of a search warrant prescribed by the main search power’.</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What parties to the search, for example, the searchers and the occupier(s) or controller(s) of the premises will need to know, and any action they may need to take.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See also Legally privileged material.</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Relevant evidence and Intelligence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application must set out all relevant evidence and intelligence that supports the warrant application.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Avoid jargon, acronyms and wording such as ‘it is believed’ or ‘it is suspected’.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Officers should try to anticipate questions that a magistrate may ask and address these in the application.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If the application is based on sensitive intelligence, sufficient detail must be provided for the magistrate to assess its credibility. This may include: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amount of intelligence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its age and currency</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its intelligence grading with a supporting explanation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Reasonable steps should be taken to check that the information is accurate, recent and not provided maliciously. The identity of an informant need not be disclosed, but the officer should be prepared to answer questions about the accuracy of previous information or intelligence they have provided, as well as any related matters.</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Disclosure of warrant application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Following execution of a warrant, information contained within a warrant application can be disclosed. See Commissioner of Police for the Metropolis v Bangs [2014] EWHC 546 (Admin).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Officers should ensure that sensitive information is placed on a separate sensitive schedule. Magistrates will read the sensitive information but they cannot make a record of the information or retain it. The Magistrate may sign and date documents to confirm they have seen it. These should be retained by a force intelligence department.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Oversight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 supervisor with experience of warrant applications and hearings should review and authorise all applications. They should make sure that the application form is completed correctly and includes all relevant material that both supports and undermines the application. It is important to make sure that the applicant has included this information. Supervisors should also consider any potential questions that the magistrate may raise and whether these have been addressed.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The Hearing</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Ideally, two officers or staff members will attend the application hearing. The applicant will present the application and information, and will answer questions from the issuing authority. The other officer or staff member should make comprehensive contemporaneous notes of any discussion as well as any questions and answers. This will provide an audit trail.</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Courts may want to consider operational details about the execution of the warrant − for example, time of entry to the premises and the number of officers involved − to compare with the information provided in the application and to aid their decision making. The applicant should, where possible, have this information available for the hearing.</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The Warrant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searchers and the occupier will only see the warrant, not the application. The warrant should therefore set out: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premises to be searched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details of material sought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offences being investigated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names of the suspects, where known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type of warrant (for example, PACE section 8)</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who is entitled to be on the premises during the search (for example, officers and crime scene investigators)</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Although the identity of those executing the warrant will not always be known at the time of the application, officers due to enter the premises will be defined as ‘those authorised to execute the warrant (with powers) and those authorised to accompany (without powers)’. The officer in charge of executing the warrant does not need to be named.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When entering the premises, a copy of the Warrant and a Notice to Occupier should be handed to the occupant. Where practicable, these documents should be explained to the occupant before starting the search.</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The notice to the occupier provides information about the powers under which the search is being executed.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Execution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 search warrant must be executed within three calendar months from the date of issue.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Officers carrying out the search should be familiar with executing search warrants and should be familiar with the relevant legal requirements. In particular, they should know and understand PACE section 16(opens an external website in the same tab) and PACE Code B, paragraphs 6, 7 and 8, which provides general considerations and rights of seizure and retention of material.</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Search teams should be briefed prior to executing the warrant. Every member of the search team should:</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understand the background to the search, and why a warrant is necessary</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be assigned a role and/or search area, and understand their role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know what items are covered by the warrant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know which locations to focus on</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 briefing document covering these points will help team members remember what is required. For clarity it may be helpful to reflect the exact wording of section 3a of the warrant application in relation to items sought.</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See also: College of Policing (2019) APP Search(opens an external website in the same tab) (Official sensitive)</a:t>
            </a: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29"/>
              </a:spcAft>
            </a:pPr>
            <a:r>
              <a:rPr lang="en-GB" sz="1100" b="1" dirty="0">
                <a:latin typeface="Calibri" panose="020F0502020204030204" pitchFamily="34" charset="0"/>
                <a:ea typeface="Calibri" panose="020F0502020204030204" pitchFamily="34" charset="0"/>
                <a:cs typeface="Times New Roman" panose="02020603050405020304" pitchFamily="18" charset="0"/>
              </a:rPr>
              <a:t>Record keeping</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29"/>
              </a:spcAft>
            </a:pPr>
            <a:r>
              <a:rPr lang="en-GB" sz="1100" dirty="0">
                <a:latin typeface="Calibri" panose="020F0502020204030204" pitchFamily="34" charset="0"/>
                <a:ea typeface="Calibri" panose="020F0502020204030204" pitchFamily="34" charset="0"/>
                <a:cs typeface="Times New Roman" panose="02020603050405020304" pitchFamily="18" charset="0"/>
              </a:rPr>
              <a:t>A record of the search should be made with an inventory of all material seized completed. See PACE Code B,  paragraph 8.</a:t>
            </a:r>
          </a:p>
          <a:p>
            <a:endParaRPr lang="en-GB" dirty="0"/>
          </a:p>
        </p:txBody>
      </p:sp>
      <p:sp>
        <p:nvSpPr>
          <p:cNvPr id="4" name="Slide Number Placeholder 3"/>
          <p:cNvSpPr>
            <a:spLocks noGrp="1"/>
          </p:cNvSpPr>
          <p:nvPr>
            <p:ph type="sldNum" sz="quarter" idx="5"/>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37572851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a:defRPr/>
            </a:pPr>
            <a:r>
              <a:rPr lang="en-GB" sz="1100" dirty="0">
                <a:latin typeface="+mn-lt"/>
                <a:ea typeface="ＭＳ Ｐゴシック" pitchFamily="1" charset="-128"/>
              </a:rPr>
              <a:t>If it is proposed to enter &amp; search premises with consent, then officers should first consult with a supervisory officer – Although this is  not  a requirement under law, it is good practice</a:t>
            </a:r>
          </a:p>
          <a:p>
            <a:pPr>
              <a:defRPr/>
            </a:pPr>
            <a:endParaRPr lang="en-GB" sz="1100" dirty="0">
              <a:latin typeface="+mn-lt"/>
              <a:ea typeface="ＭＳ Ｐゴシック" pitchFamily="1" charset="-128"/>
            </a:endParaRPr>
          </a:p>
          <a:p>
            <a:pPr>
              <a:defRPr/>
            </a:pPr>
            <a:r>
              <a:rPr lang="en-GB" sz="1100" dirty="0">
                <a:latin typeface="+mn-lt"/>
                <a:ea typeface="ＭＳ Ｐゴシック" pitchFamily="1" charset="-128"/>
              </a:rPr>
              <a:t>The consent must, if practicable, be given in writing on the Notice of Powers &amp; Rights before search commences </a:t>
            </a:r>
          </a:p>
          <a:p>
            <a:pPr>
              <a:defRPr/>
            </a:pPr>
            <a:endParaRPr lang="en-GB" sz="1100" dirty="0">
              <a:latin typeface="+mn-lt"/>
              <a:ea typeface="ＭＳ Ｐゴシック" pitchFamily="1" charset="-128"/>
            </a:endParaRPr>
          </a:p>
          <a:p>
            <a:pPr>
              <a:defRPr/>
            </a:pPr>
            <a:r>
              <a:rPr lang="en-GB" sz="1100" dirty="0">
                <a:latin typeface="+mn-lt"/>
                <a:ea typeface="ＭＳ Ｐゴシック" pitchFamily="1" charset="-128"/>
              </a:rPr>
              <a:t>An officer cannot enter &amp; search premises or continue to search premises with consent, if such consent was given under duress or is withdrawn before the search is completed</a:t>
            </a:r>
          </a:p>
          <a:p>
            <a:pPr>
              <a:defRPr/>
            </a:pPr>
            <a:endParaRPr lang="en-GB" sz="1100" dirty="0">
              <a:latin typeface="+mn-lt"/>
              <a:ea typeface="ＭＳ Ｐゴシック" pitchFamily="1" charset="-128"/>
            </a:endParaRPr>
          </a:p>
          <a:p>
            <a:pPr>
              <a:defRPr/>
            </a:pPr>
            <a:r>
              <a:rPr lang="en-GB" sz="1100" b="1" dirty="0">
                <a:latin typeface="+mn-lt"/>
                <a:ea typeface="ＭＳ Ｐゴシック" pitchFamily="1" charset="-128"/>
              </a:rPr>
              <a:t>PACE Code of Practice B - (b) Entry other than with consent</a:t>
            </a:r>
          </a:p>
          <a:p>
            <a:pPr>
              <a:defRPr/>
            </a:pPr>
            <a:r>
              <a:rPr lang="en-GB" sz="1100" dirty="0">
                <a:latin typeface="+mn-lt"/>
                <a:ea typeface="ＭＳ Ｐゴシック" pitchFamily="1" charset="-128"/>
              </a:rPr>
              <a:t>6.5 If the premises are occupied the officer shall, *before the search begins -</a:t>
            </a:r>
          </a:p>
          <a:p>
            <a:pPr>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identify him or herself, show their warrant card (if not in uniform) and state the purpose and grounds for the search, </a:t>
            </a:r>
          </a:p>
          <a:p>
            <a:pPr>
              <a:defRPr/>
            </a:pPr>
            <a:r>
              <a:rPr lang="en-GB" sz="1100" dirty="0">
                <a:latin typeface="+mn-lt"/>
                <a:ea typeface="ＭＳ Ｐゴシック" pitchFamily="1" charset="-128"/>
              </a:rPr>
              <a:t>(ii) identify and introduce any person accompanying the officer on the search (such persons should carry identification for production on request) and briefly describe that person's role in the process</a:t>
            </a:r>
          </a:p>
          <a:p>
            <a:pPr marL="177742" indent="-177742">
              <a:buFont typeface="Arial" pitchFamily="34" charset="0"/>
              <a:buChar char="•"/>
              <a:defRPr/>
            </a:pPr>
            <a:endParaRPr lang="en-GB" sz="1100" dirty="0">
              <a:latin typeface="+mn-lt"/>
              <a:ea typeface="ＭＳ Ｐゴシック" pitchFamily="1" charset="-128"/>
            </a:endParaRPr>
          </a:p>
          <a:p>
            <a:pPr>
              <a:buFont typeface="Arial" pitchFamily="34" charset="0"/>
              <a:buNone/>
              <a:defRPr/>
            </a:pPr>
            <a:r>
              <a:rPr lang="en-GB" sz="1100" dirty="0">
                <a:latin typeface="+mn-lt"/>
                <a:ea typeface="ＭＳ Ｐゴシック" pitchFamily="1" charset="-128"/>
              </a:rPr>
              <a:t>*This is not necessary whereby alerting the occupier would cause the loss of evidence, present a danger, etc.</a:t>
            </a:r>
          </a:p>
          <a:p>
            <a:pPr>
              <a:buFont typeface="Arial" pitchFamily="34" charset="0"/>
              <a:buNone/>
              <a:defRPr/>
            </a:pPr>
            <a:endParaRPr lang="en-GB" sz="1100" dirty="0">
              <a:latin typeface="+mn-lt"/>
              <a:ea typeface="ＭＳ Ｐゴシック" pitchFamily="1" charset="-128"/>
            </a:endParaRPr>
          </a:p>
          <a:p>
            <a:pPr>
              <a:buFont typeface="Arial" pitchFamily="34" charset="0"/>
              <a:buNone/>
              <a:defRPr/>
            </a:pPr>
            <a:r>
              <a:rPr lang="en-GB" sz="1100" b="1" dirty="0">
                <a:latin typeface="+mn-lt"/>
                <a:ea typeface="ＭＳ Ｐゴシック" pitchFamily="1" charset="-128"/>
              </a:rPr>
              <a:t>PACE Code of Practice B - (b) Entry other than with consent</a:t>
            </a:r>
          </a:p>
          <a:p>
            <a:pPr>
              <a:buFont typeface="Arial" pitchFamily="34" charset="0"/>
              <a:buNone/>
              <a:defRPr/>
            </a:pPr>
            <a:r>
              <a:rPr lang="en-GB" sz="1100" dirty="0">
                <a:latin typeface="+mn-lt"/>
                <a:ea typeface="ＭＳ Ｐゴシック" pitchFamily="1" charset="-128"/>
              </a:rPr>
              <a:t>6.4 The officer in charge of the search shall first try to communicate with the occupier, or any other person entitled to grant access to the premises, explain the authority under which entry is sought and ask the occupier to allow entry, unless -</a:t>
            </a:r>
          </a:p>
          <a:p>
            <a:pPr>
              <a:buFont typeface="Arial" pitchFamily="34" charset="0"/>
              <a:buNone/>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the search premises are unoccupied; </a:t>
            </a:r>
          </a:p>
          <a:p>
            <a:pPr>
              <a:buFont typeface="Arial" pitchFamily="34" charset="0"/>
              <a:buNone/>
              <a:defRPr/>
            </a:pPr>
            <a:r>
              <a:rPr lang="en-GB" sz="1100" dirty="0">
                <a:latin typeface="+mn-lt"/>
                <a:ea typeface="ＭＳ Ｐゴシック" pitchFamily="1" charset="-128"/>
              </a:rPr>
              <a:t>(ii) the occupier and any other person entitled to grant access are absent; or </a:t>
            </a:r>
          </a:p>
          <a:p>
            <a:pPr>
              <a:buFont typeface="Arial" pitchFamily="34" charset="0"/>
              <a:buNone/>
              <a:defRPr/>
            </a:pPr>
            <a:r>
              <a:rPr lang="en-GB" sz="1100" dirty="0">
                <a:latin typeface="+mn-lt"/>
                <a:ea typeface="ＭＳ Ｐゴシック" pitchFamily="1" charset="-128"/>
              </a:rPr>
              <a:t>(iii) there are reasonable grounds for believing that alerting the occupier or any other person entitled to grant access would frustrate the object of the search or endanger officers or other people</a:t>
            </a:r>
          </a:p>
          <a:p>
            <a:endParaRPr lang="en-GB" sz="1100" dirty="0">
              <a:latin typeface="+mn-lt"/>
            </a:endParaRPr>
          </a:p>
          <a:p>
            <a:pPr>
              <a:defRPr/>
            </a:pPr>
            <a:r>
              <a:rPr lang="en-GB" sz="1100" dirty="0">
                <a:latin typeface="+mn-lt"/>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22</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marL="177742" indent="-177742">
              <a:buFont typeface="Arial" pitchFamily="34" charset="0"/>
              <a:buChar char="•"/>
              <a:defRPr/>
            </a:pPr>
            <a:r>
              <a:rPr lang="en-GB" sz="1100" dirty="0">
                <a:latin typeface="+mn-lt"/>
                <a:ea typeface="ＭＳ Ｐゴシック" pitchFamily="1" charset="-128"/>
              </a:rPr>
              <a:t>the occupier or person entitled to grant access has refused a request to allow entry to the premises</a:t>
            </a:r>
          </a:p>
          <a:p>
            <a:pPr marL="177742" indent="-177742">
              <a:buFont typeface="Arial" pitchFamily="34" charset="0"/>
              <a:buChar char="•"/>
              <a:defRPr/>
            </a:pPr>
            <a:r>
              <a:rPr lang="en-GB" sz="1100" dirty="0">
                <a:latin typeface="+mn-lt"/>
                <a:ea typeface="ＭＳ Ｐゴシック" pitchFamily="1" charset="-128"/>
              </a:rPr>
              <a:t>it is impossible to communicate with occupier or any person entitled to grant access</a:t>
            </a:r>
          </a:p>
          <a:p>
            <a:pPr marL="177742" indent="-177742">
              <a:buFont typeface="Arial" pitchFamily="34" charset="0"/>
              <a:buChar char="•"/>
              <a:defRPr/>
            </a:pPr>
            <a:r>
              <a:rPr lang="en-GB" sz="1100" dirty="0">
                <a:latin typeface="+mn-lt"/>
                <a:ea typeface="ＭＳ Ｐゴシック" pitchFamily="1" charset="-128"/>
              </a:rPr>
              <a:t>the premises to be searched are known to be unoccupied</a:t>
            </a:r>
          </a:p>
          <a:p>
            <a:pPr marL="177742" indent="-177742">
              <a:buFont typeface="Arial" pitchFamily="34" charset="0"/>
              <a:buChar char="•"/>
              <a:defRPr/>
            </a:pPr>
            <a:r>
              <a:rPr lang="en-GB" sz="1100" dirty="0">
                <a:latin typeface="+mn-lt"/>
                <a:ea typeface="ＭＳ Ｐゴシック" pitchFamily="1" charset="-128"/>
              </a:rPr>
              <a:t>the occupier or person entitled to grant entry are known to be absent</a:t>
            </a:r>
          </a:p>
          <a:p>
            <a:pPr marL="177742" indent="-177742">
              <a:buFont typeface="Arial" pitchFamily="34" charset="0"/>
              <a:buChar char="•"/>
              <a:defRPr/>
            </a:pPr>
            <a:r>
              <a:rPr lang="en-GB" sz="1100" dirty="0">
                <a:latin typeface="+mn-lt"/>
                <a:ea typeface="ＭＳ Ｐゴシック" pitchFamily="1" charset="-128"/>
              </a:rPr>
              <a:t>reasonable grounds for believing that to alert occupier </a:t>
            </a:r>
            <a:r>
              <a:rPr lang="en-GB" sz="1100" dirty="0" err="1">
                <a:latin typeface="+mn-lt"/>
                <a:ea typeface="ＭＳ Ｐゴシック" pitchFamily="1" charset="-128"/>
              </a:rPr>
              <a:t>etc</a:t>
            </a:r>
            <a:r>
              <a:rPr lang="en-GB" sz="1100" dirty="0">
                <a:latin typeface="+mn-lt"/>
                <a:ea typeface="ＭＳ Ｐゴシック" pitchFamily="1" charset="-128"/>
              </a:rPr>
              <a:t> would frustrate object of search, or endanger officers or other people</a:t>
            </a:r>
          </a:p>
          <a:p>
            <a:pPr>
              <a:buFont typeface="Arial" pitchFamily="34" charset="0"/>
              <a:buNone/>
              <a:defRPr/>
            </a:pPr>
            <a:endParaRPr lang="en-GB" sz="1100" b="1" dirty="0">
              <a:latin typeface="+mn-lt"/>
              <a:ea typeface="ＭＳ Ｐゴシック" pitchFamily="1" charset="-128"/>
            </a:endParaRPr>
          </a:p>
          <a:p>
            <a:pPr>
              <a:buFont typeface="Arial" pitchFamily="34" charset="0"/>
              <a:buNone/>
              <a:defRPr/>
            </a:pPr>
            <a:r>
              <a:rPr lang="en-GB" sz="1100" b="1" dirty="0">
                <a:latin typeface="+mn-lt"/>
                <a:ea typeface="ＭＳ Ｐゴシック" pitchFamily="1" charset="-128"/>
              </a:rPr>
              <a:t>PACE Code of Practice B - (b) Entry other than with consent</a:t>
            </a:r>
          </a:p>
          <a:p>
            <a:pPr>
              <a:buFont typeface="Arial" pitchFamily="34" charset="0"/>
              <a:buNone/>
              <a:defRPr/>
            </a:pPr>
            <a:r>
              <a:rPr lang="en-GB" sz="1100" dirty="0">
                <a:latin typeface="+mn-lt"/>
                <a:ea typeface="ＭＳ Ｐゴシック" pitchFamily="1" charset="-128"/>
              </a:rPr>
              <a:t>6.6 </a:t>
            </a:r>
            <a:r>
              <a:rPr lang="en-GB" sz="1100" u="sng" dirty="0">
                <a:latin typeface="+mn-lt"/>
                <a:ea typeface="ＭＳ Ｐゴシック" pitchFamily="1" charset="-128"/>
              </a:rPr>
              <a:t>Reasonable and proportionate force</a:t>
            </a:r>
            <a:r>
              <a:rPr lang="en-GB" sz="1100" dirty="0">
                <a:latin typeface="+mn-lt"/>
                <a:ea typeface="ＭＳ Ｐゴシック" pitchFamily="1" charset="-128"/>
              </a:rPr>
              <a:t> may be used if necessary to enter premises if the officer in charge of the search is satisfied the premises are those specified in any warrant, or in exercise of the powers described in 4.1 to 4.3, and if -</a:t>
            </a:r>
          </a:p>
          <a:p>
            <a:pPr>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the occupier or any other person entitled to grant access has refused entry;</a:t>
            </a:r>
          </a:p>
          <a:p>
            <a:pPr>
              <a:defRPr/>
            </a:pPr>
            <a:r>
              <a:rPr lang="en-GB" sz="1100" dirty="0">
                <a:latin typeface="+mn-lt"/>
                <a:ea typeface="ＭＳ Ｐゴシック" pitchFamily="1" charset="-128"/>
              </a:rPr>
              <a:t>(ii) it is impossible to communicate with the occupier or any other person entitled to grant access; or</a:t>
            </a:r>
          </a:p>
          <a:p>
            <a:pPr>
              <a:defRPr/>
            </a:pPr>
            <a:r>
              <a:rPr lang="en-GB" sz="1100" dirty="0">
                <a:latin typeface="+mn-lt"/>
                <a:ea typeface="ＭＳ Ｐゴシック" pitchFamily="1" charset="-128"/>
              </a:rPr>
              <a:t>(iii) any of the provisions of paragraph 6.4 apply (SEE PREVIOUS SLIDE)</a:t>
            </a:r>
          </a:p>
          <a:p>
            <a:pPr>
              <a:buFont typeface="Arial" pitchFamily="34" charset="0"/>
              <a:buNone/>
              <a:defRPr/>
            </a:pPr>
            <a:endParaRPr lang="en-GB" sz="1100" dirty="0">
              <a:latin typeface="+mn-lt"/>
              <a:ea typeface="ＭＳ Ｐゴシック" pitchFamily="1" charset="-128"/>
            </a:endParaRPr>
          </a:p>
          <a:p>
            <a:pPr>
              <a:buFont typeface="Arial" pitchFamily="34" charset="0"/>
              <a:buNone/>
              <a:defRPr/>
            </a:pPr>
            <a:r>
              <a:rPr lang="en-GB" sz="1100" b="1" dirty="0">
                <a:latin typeface="+mn-lt"/>
                <a:ea typeface="ＭＳ Ｐゴシック" pitchFamily="1" charset="-128"/>
              </a:rPr>
              <a:t>Reasonable Force</a:t>
            </a:r>
          </a:p>
          <a:p>
            <a:pPr>
              <a:defRPr/>
            </a:pPr>
            <a:r>
              <a:rPr lang="en-GB" sz="1100" dirty="0">
                <a:latin typeface="+mn-lt"/>
                <a:ea typeface="ＭＳ Ｐゴシック" pitchFamily="1" charset="-128"/>
              </a:rPr>
              <a:t>Section 117 of the Police and Criminal Evidence Act 1984 provides that a constable can use reasonable force in the exercise of any power under this Act</a:t>
            </a:r>
          </a:p>
          <a:p>
            <a:pPr>
              <a:defRPr/>
            </a:pPr>
            <a:r>
              <a:rPr lang="en-GB" sz="1100" dirty="0">
                <a:latin typeface="+mn-lt"/>
                <a:ea typeface="ＭＳ Ｐゴシック" pitchFamily="1" charset="-128"/>
              </a:rPr>
              <a:t>Where any provision of this Act - </a:t>
            </a:r>
          </a:p>
          <a:p>
            <a:pPr>
              <a:defRPr/>
            </a:pPr>
            <a:r>
              <a:rPr lang="en-GB" sz="1100" dirty="0">
                <a:latin typeface="+mn-lt"/>
                <a:ea typeface="ＭＳ Ｐゴシック" pitchFamily="1" charset="-128"/>
              </a:rPr>
              <a:t>(a) confers a power on a constable; and</a:t>
            </a:r>
          </a:p>
          <a:p>
            <a:pPr>
              <a:defRPr/>
            </a:pPr>
            <a:r>
              <a:rPr lang="en-GB" sz="1100" dirty="0">
                <a:latin typeface="+mn-lt"/>
                <a:ea typeface="ＭＳ Ｐゴシック" pitchFamily="1" charset="-128"/>
              </a:rPr>
              <a:t>(b) does not provide that the power may only be exercised with the consent of some person, other than a police officer,</a:t>
            </a:r>
          </a:p>
          <a:p>
            <a:pPr>
              <a:defRPr/>
            </a:pPr>
            <a:r>
              <a:rPr lang="en-GB" sz="1100" dirty="0">
                <a:latin typeface="+mn-lt"/>
                <a:ea typeface="ＭＳ Ｐゴシック" pitchFamily="1" charset="-128"/>
              </a:rPr>
              <a:t>the officer may use reasonable force, if necessary, in the exercise of the power.</a:t>
            </a:r>
          </a:p>
          <a:p>
            <a:pPr>
              <a:defRPr/>
            </a:pPr>
            <a:r>
              <a:rPr lang="en-GB" sz="1100" dirty="0">
                <a:latin typeface="+mn-lt"/>
                <a:ea typeface="ＭＳ Ｐゴシック" pitchFamily="1" charset="-128"/>
              </a:rPr>
              <a:t>Notes</a:t>
            </a:r>
          </a:p>
          <a:p>
            <a:pPr>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Searches, arrests and any other duties governed by PACE, including taking fingerprints and samples, are all subject to the use of reasonable force.</a:t>
            </a:r>
          </a:p>
          <a:p>
            <a:pPr>
              <a:defRPr/>
            </a:pPr>
            <a:r>
              <a:rPr lang="en-GB" sz="1100" dirty="0">
                <a:effectLst>
                  <a:outerShdw blurRad="38100" dist="38100" dir="2700000" algn="tl">
                    <a:srgbClr val="000000">
                      <a:alpha val="43137"/>
                    </a:srgbClr>
                  </a:outerShdw>
                </a:effectLst>
                <a:latin typeface="+mn-lt"/>
                <a:ea typeface="ＭＳ Ｐゴシック" pitchFamily="1" charset="-128"/>
              </a:rPr>
              <a:t>(iii) Officers should only use </a:t>
            </a:r>
            <a:r>
              <a:rPr lang="en-GB" sz="1100" u="sng" dirty="0">
                <a:latin typeface="+mn-lt"/>
                <a:ea typeface="ＭＳ Ｐゴシック" pitchFamily="1" charset="-128"/>
              </a:rPr>
              <a:t>sufficient force</a:t>
            </a:r>
            <a:r>
              <a:rPr lang="en-GB" sz="1100" dirty="0">
                <a:latin typeface="+mn-lt"/>
                <a:ea typeface="ＭＳ Ｐゴシック" pitchFamily="1" charset="-128"/>
              </a:rPr>
              <a:t> </a:t>
            </a:r>
            <a:r>
              <a:rPr lang="en-GB" sz="1100" dirty="0">
                <a:effectLst>
                  <a:outerShdw blurRad="38100" dist="38100" dir="2700000" algn="tl">
                    <a:srgbClr val="000000">
                      <a:alpha val="43137"/>
                    </a:srgbClr>
                  </a:outerShdw>
                </a:effectLst>
                <a:latin typeface="+mn-lt"/>
                <a:ea typeface="ＭＳ Ｐゴシック" pitchFamily="1" charset="-128"/>
              </a:rPr>
              <a:t>to achieve their objectives</a:t>
            </a:r>
          </a:p>
          <a:p>
            <a:pPr>
              <a:defRPr/>
            </a:pPr>
            <a:endParaRPr lang="en-GB" sz="1100" dirty="0">
              <a:latin typeface="+mn-lt"/>
              <a:ea typeface="ＭＳ Ｐゴシック" pitchFamily="1" charset="-128"/>
            </a:endParaRPr>
          </a:p>
          <a:p>
            <a:pPr>
              <a:buFont typeface="Arial" pitchFamily="34" charset="0"/>
              <a:buNone/>
              <a:defRPr/>
            </a:pPr>
            <a:r>
              <a:rPr lang="en-GB" sz="1100" b="1" dirty="0">
                <a:latin typeface="+mn-lt"/>
                <a:ea typeface="ＭＳ Ｐゴシック" pitchFamily="1" charset="-128"/>
              </a:rPr>
              <a:t>Reasonable force: </a:t>
            </a:r>
          </a:p>
          <a:p>
            <a:pPr marL="177742" indent="-177742">
              <a:buFont typeface="Wingdings" pitchFamily="2" charset="2"/>
              <a:buChar char="Ø"/>
              <a:defRPr/>
            </a:pPr>
            <a:r>
              <a:rPr lang="en-GB" sz="1100" dirty="0">
                <a:latin typeface="+mn-lt"/>
                <a:ea typeface="ＭＳ Ｐゴシック" pitchFamily="1" charset="-128"/>
              </a:rPr>
              <a:t>Only if it is necessary because of the occupiers co-operation can’t be obtained</a:t>
            </a:r>
          </a:p>
          <a:p>
            <a:pPr marL="177742" indent="-177742">
              <a:buFont typeface="Wingdings" pitchFamily="2" charset="2"/>
              <a:buChar char="Ø"/>
              <a:defRPr/>
            </a:pPr>
            <a:r>
              <a:rPr lang="en-GB" sz="1100" dirty="0">
                <a:latin typeface="+mn-lt"/>
                <a:ea typeface="ＭＳ Ｐゴシック" pitchFamily="1" charset="-128"/>
              </a:rPr>
              <a:t>The co-operation is insufficient for the purpose of the search</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23</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eaLnBrk="1" hangingPunct="1">
              <a:defRPr/>
            </a:pPr>
            <a:r>
              <a:rPr lang="en-GB" sz="1100" dirty="0">
                <a:latin typeface="+mn-lt"/>
                <a:ea typeface="ＭＳ Ｐゴシック" pitchFamily="1" charset="-128"/>
              </a:rPr>
              <a:t>The following provides information regarding certain general considerations which must be taken into account. </a:t>
            </a:r>
          </a:p>
          <a:p>
            <a:pPr eaLnBrk="1" hangingPunct="1">
              <a:defRPr/>
            </a:pPr>
            <a:endParaRPr lang="en-GB" sz="1100" dirty="0">
              <a:latin typeface="+mn-lt"/>
              <a:ea typeface="ＭＳ Ｐゴシック" pitchFamily="1" charset="-128"/>
            </a:endParaRPr>
          </a:p>
          <a:p>
            <a:pPr eaLnBrk="1" hangingPunct="1">
              <a:defRPr/>
            </a:pPr>
            <a:r>
              <a:rPr lang="en-GB" sz="1100" dirty="0">
                <a:latin typeface="+mn-lt"/>
                <a:ea typeface="ＭＳ Ｐゴシック" pitchFamily="1" charset="-128"/>
              </a:rPr>
              <a:t>This slide is to summarise a, c, d &amp; e of the code (b having previously been covered). Section ‘f’ of the code concerns searches under Terrorism Act</a:t>
            </a:r>
          </a:p>
          <a:p>
            <a:pPr eaLnBrk="1" hangingPunct="1">
              <a:defRPr/>
            </a:pPr>
            <a:endParaRPr lang="en-GB" sz="1100" dirty="0">
              <a:latin typeface="+mn-lt"/>
              <a:ea typeface="ＭＳ Ｐゴシック" pitchFamily="1" charset="-128"/>
            </a:endParaRPr>
          </a:p>
          <a:p>
            <a:pPr eaLnBrk="1" hangingPunct="1">
              <a:defRPr/>
            </a:pPr>
            <a:r>
              <a:rPr lang="en-GB" sz="1100" dirty="0">
                <a:latin typeface="+mn-lt"/>
                <a:ea typeface="ＭＳ Ｐゴシック" pitchFamily="1" charset="-128"/>
              </a:rPr>
              <a:t>The code provides information regarding certain general considerations which must be taken into account:</a:t>
            </a:r>
          </a:p>
          <a:p>
            <a:pPr eaLnBrk="1" hangingPunct="1">
              <a:defRPr/>
            </a:pPr>
            <a:r>
              <a:rPr lang="en-GB" sz="1100" b="1" dirty="0">
                <a:latin typeface="+mn-lt"/>
                <a:ea typeface="ＭＳ Ｐゴシック" pitchFamily="1" charset="-128"/>
              </a:rPr>
              <a:t>(a) Time of searches</a:t>
            </a:r>
          </a:p>
          <a:p>
            <a:pPr eaLnBrk="1" hangingPunct="1">
              <a:defRPr/>
            </a:pPr>
            <a:r>
              <a:rPr lang="en-GB" sz="1100" dirty="0">
                <a:latin typeface="+mn-lt"/>
                <a:ea typeface="ＭＳ Ｐゴシック" pitchFamily="1" charset="-128"/>
              </a:rPr>
              <a:t>6.1 Searches made under warrant must be made within three calendar months of the date of the warrant's issue</a:t>
            </a:r>
          </a:p>
          <a:p>
            <a:pPr eaLnBrk="1" hangingPunct="1">
              <a:defRPr/>
            </a:pPr>
            <a:r>
              <a:rPr lang="en-GB" sz="1100" dirty="0">
                <a:latin typeface="+mn-lt"/>
                <a:ea typeface="ＭＳ Ｐゴシック" pitchFamily="1" charset="-128"/>
              </a:rPr>
              <a:t>6.2 Searches must be made at a reasonable hour unless this might frustrate the purpose of the search</a:t>
            </a:r>
          </a:p>
          <a:p>
            <a:pPr eaLnBrk="1" hangingPunct="1">
              <a:defRPr/>
            </a:pPr>
            <a:r>
              <a:rPr lang="en-GB" sz="1100" dirty="0">
                <a:latin typeface="+mn-lt"/>
                <a:ea typeface="ＭＳ Ｐゴシック" pitchFamily="1" charset="-128"/>
              </a:rPr>
              <a:t>6.3 ……………………..(see code)………………………………………</a:t>
            </a:r>
          </a:p>
          <a:p>
            <a:pPr eaLnBrk="1" hangingPunct="1">
              <a:defRPr/>
            </a:pPr>
            <a:r>
              <a:rPr lang="en-GB" sz="1100" dirty="0">
                <a:latin typeface="+mn-lt"/>
                <a:ea typeface="ＭＳ Ｐゴシック" pitchFamily="1" charset="-128"/>
              </a:rPr>
              <a:t>6.3A ……………………(see code)………………………………………</a:t>
            </a:r>
          </a:p>
          <a:p>
            <a:pPr eaLnBrk="1" hangingPunct="1">
              <a:defRPr/>
            </a:pPr>
            <a:r>
              <a:rPr lang="en-GB" sz="1100" dirty="0">
                <a:latin typeface="+mn-lt"/>
                <a:ea typeface="ＭＳ Ｐゴシック" pitchFamily="1" charset="-128"/>
              </a:rPr>
              <a:t>6.3B ……………………(see code)………………………………………</a:t>
            </a:r>
          </a:p>
          <a:p>
            <a:pPr eaLnBrk="1" hangingPunct="1">
              <a:defRPr/>
            </a:pPr>
            <a:endParaRPr lang="en-GB" sz="1100" dirty="0">
              <a:latin typeface="+mn-lt"/>
              <a:ea typeface="ＭＳ Ｐゴシック" pitchFamily="1" charset="-128"/>
            </a:endParaRPr>
          </a:p>
          <a:p>
            <a:pPr eaLnBrk="1" hangingPunct="1">
              <a:defRPr/>
            </a:pPr>
            <a:endParaRPr lang="en-GB" sz="1100" dirty="0">
              <a:latin typeface="+mn-lt"/>
              <a:ea typeface="ＭＳ Ｐゴシック" pitchFamily="1" charset="-128"/>
            </a:endParaRPr>
          </a:p>
          <a:p>
            <a:pPr eaLnBrk="1" hangingPunct="1">
              <a:defRPr/>
            </a:pPr>
            <a:r>
              <a:rPr lang="en-GB" sz="1100" b="1" dirty="0">
                <a:latin typeface="+mn-lt"/>
                <a:ea typeface="ＭＳ Ｐゴシック" pitchFamily="1" charset="-128"/>
              </a:rPr>
              <a:t>(c) Notice of Powers and Rights</a:t>
            </a:r>
          </a:p>
          <a:p>
            <a:pPr eaLnBrk="1" hangingPunct="1">
              <a:defRPr/>
            </a:pPr>
            <a:r>
              <a:rPr lang="en-GB" sz="1100" dirty="0">
                <a:latin typeface="+mn-lt"/>
                <a:ea typeface="ＭＳ Ｐゴシック" pitchFamily="1" charset="-128"/>
              </a:rPr>
              <a:t>6.7 If an officer conducts a search to which this Code applies the officer shall, unless it is impracticable to do so, provide the occupier with a copy of a Notice in a standard format -</a:t>
            </a:r>
          </a:p>
          <a:p>
            <a:pPr eaLnBrk="1" hangingPunct="1">
              <a:defRPr/>
            </a:pPr>
            <a:r>
              <a:rPr lang="en-GB" sz="1100" dirty="0">
                <a:latin typeface="+mn-lt"/>
                <a:ea typeface="ＭＳ Ｐゴシック" pitchFamily="1" charset="-128"/>
              </a:rPr>
              <a:t>(</a:t>
            </a:r>
            <a:r>
              <a:rPr lang="en-GB" sz="1100" dirty="0" err="1">
                <a:latin typeface="+mn-lt"/>
                <a:ea typeface="ＭＳ Ｐゴシック" pitchFamily="1" charset="-128"/>
              </a:rPr>
              <a:t>i</a:t>
            </a:r>
            <a:r>
              <a:rPr lang="en-GB" sz="1100" dirty="0">
                <a:latin typeface="+mn-lt"/>
                <a:ea typeface="ＭＳ Ｐゴシック" pitchFamily="1" charset="-128"/>
              </a:rPr>
              <a:t>) specifying if the search is made under warrant, with consent, or in the exercise of the powers described in paragraphs 4.1 to 4.3. Note: the notice format shall provide for authority or consent to be indicated, see 4.3 and 5.1);</a:t>
            </a:r>
          </a:p>
          <a:p>
            <a:pPr eaLnBrk="1" hangingPunct="1">
              <a:defRPr/>
            </a:pPr>
            <a:r>
              <a:rPr lang="en-GB" sz="1100" dirty="0">
                <a:latin typeface="+mn-lt"/>
                <a:ea typeface="ＭＳ Ｐゴシック" pitchFamily="1" charset="-128"/>
              </a:rPr>
              <a:t>(ii) summarising the extent of the powers of search and seizure conferred by PACE and other relevant legislation as appropriate;</a:t>
            </a:r>
          </a:p>
          <a:p>
            <a:pPr eaLnBrk="1" hangingPunct="1">
              <a:defRPr/>
            </a:pPr>
            <a:r>
              <a:rPr lang="en-GB" sz="1100" dirty="0">
                <a:latin typeface="+mn-lt"/>
                <a:ea typeface="ＭＳ Ｐゴシック" pitchFamily="1" charset="-128"/>
              </a:rPr>
              <a:t>(iii) explaining the rights of the occupier, and the owner of the property seized;</a:t>
            </a:r>
          </a:p>
          <a:p>
            <a:pPr eaLnBrk="1" hangingPunct="1">
              <a:defRPr/>
            </a:pPr>
            <a:r>
              <a:rPr lang="en-GB" sz="1100" dirty="0">
                <a:latin typeface="+mn-lt"/>
                <a:ea typeface="ＭＳ Ｐゴシック" pitchFamily="1" charset="-128"/>
              </a:rPr>
              <a:t>(iv) explaining compensation may be payable in appropriate cases for damages caused entering and searching premises, and giving the address to send a compensation application; See Note 6A</a:t>
            </a:r>
          </a:p>
          <a:p>
            <a:pPr eaLnBrk="1" hangingPunct="1">
              <a:defRPr/>
            </a:pPr>
            <a:r>
              <a:rPr lang="en-GB" sz="1100" dirty="0">
                <a:latin typeface="+mn-lt"/>
                <a:ea typeface="ＭＳ Ｐゴシック" pitchFamily="1" charset="-128"/>
              </a:rPr>
              <a:t>(v) stating this Code is available to be consulted at any police station.</a:t>
            </a:r>
          </a:p>
          <a:p>
            <a:pPr eaLnBrk="1" hangingPunct="1">
              <a:defRPr/>
            </a:pPr>
            <a:endParaRPr lang="en-GB" sz="1100" dirty="0">
              <a:latin typeface="+mn-lt"/>
              <a:ea typeface="ＭＳ Ｐゴシック" pitchFamily="1" charset="-128"/>
            </a:endParaRPr>
          </a:p>
          <a:p>
            <a:pPr eaLnBrk="1" hangingPunct="1">
              <a:defRPr/>
            </a:pPr>
            <a:r>
              <a:rPr lang="en-GB" sz="1100" dirty="0">
                <a:latin typeface="+mn-lt"/>
                <a:ea typeface="ＭＳ Ｐゴシック" pitchFamily="1" charset="-128"/>
              </a:rPr>
              <a:t>6.8 If the occupier is - </a:t>
            </a:r>
          </a:p>
          <a:p>
            <a:pPr marL="177742" indent="-177742" eaLnBrk="1" hangingPunct="1">
              <a:buFont typeface="Arial" pitchFamily="34" charset="0"/>
              <a:buChar char="•"/>
              <a:defRPr/>
            </a:pPr>
            <a:r>
              <a:rPr lang="en-GB" sz="1100" dirty="0">
                <a:latin typeface="+mn-lt"/>
                <a:ea typeface="ＭＳ Ｐゴシック" pitchFamily="1" charset="-128"/>
              </a:rPr>
              <a:t>present, copies of the Notice and warrant shall, if practicable, be given to them before the search begins, unless the officer in charge of the search reasonably believes that to do so would frustrate the object of the search or endanger the officers concerned or other people: </a:t>
            </a:r>
          </a:p>
          <a:p>
            <a:pPr marL="177742" indent="-177742" eaLnBrk="1" hangingPunct="1">
              <a:buFont typeface="Arial" pitchFamily="34" charset="0"/>
              <a:buChar char="•"/>
              <a:defRPr/>
            </a:pPr>
            <a:r>
              <a:rPr lang="en-GB" sz="1100" dirty="0">
                <a:latin typeface="+mn-lt"/>
                <a:ea typeface="ＭＳ Ｐゴシック" pitchFamily="1" charset="-128"/>
              </a:rPr>
              <a:t>not present, copies of the Notice and warrant shall be left in a prominent place on the premises or appropriate part of the premises and endorsed subject to paragraph 2.9 with the name of the officer in charge of the search, the date and time of the search</a:t>
            </a:r>
          </a:p>
          <a:p>
            <a:pPr eaLnBrk="1" hangingPunct="1">
              <a:buFont typeface="Arial" pitchFamily="34" charset="0"/>
              <a:buNone/>
              <a:defRPr/>
            </a:pPr>
            <a:r>
              <a:rPr lang="en-GB" sz="1100" dirty="0">
                <a:latin typeface="+mn-lt"/>
                <a:ea typeface="ＭＳ Ｐゴシック" pitchFamily="1" charset="-128"/>
              </a:rPr>
              <a:t>The warrant shall be endorsed to show this has been done</a:t>
            </a:r>
          </a:p>
          <a:p>
            <a:pPr eaLnBrk="1" hangingPunct="1">
              <a:buFont typeface="Arial" pitchFamily="34" charset="0"/>
              <a:buNone/>
              <a:defRPr/>
            </a:pPr>
            <a:endParaRPr lang="en-GB" sz="1100" dirty="0">
              <a:latin typeface="+mn-lt"/>
              <a:ea typeface="ＭＳ Ｐゴシック" pitchFamily="1" charset="-128"/>
            </a:endParaRPr>
          </a:p>
          <a:p>
            <a:pPr eaLnBrk="1" hangingPunct="1">
              <a:buFont typeface="Arial" pitchFamily="34" charset="0"/>
              <a:buNone/>
              <a:defRPr/>
            </a:pPr>
            <a:r>
              <a:rPr lang="en-GB" sz="1100" b="1" dirty="0">
                <a:latin typeface="+mn-lt"/>
                <a:ea typeface="ＭＳ Ｐゴシック" pitchFamily="1" charset="-128"/>
              </a:rPr>
              <a:t>(d) Conduct of searches</a:t>
            </a:r>
          </a:p>
          <a:p>
            <a:pPr eaLnBrk="1" hangingPunct="1">
              <a:buFont typeface="Arial" pitchFamily="34" charset="0"/>
              <a:buNone/>
              <a:defRPr/>
            </a:pPr>
            <a:r>
              <a:rPr lang="en-GB" sz="1100" dirty="0">
                <a:latin typeface="+mn-lt"/>
                <a:ea typeface="ＭＳ Ｐゴシック" pitchFamily="1" charset="-128"/>
              </a:rPr>
              <a:t>6.9 Premises may be searched only to the extent necessary to achieve the purpose of the search, having regard to the size and nature of whatever is sought. </a:t>
            </a:r>
          </a:p>
          <a:p>
            <a:pPr eaLnBrk="1" hangingPunct="1">
              <a:buFont typeface="Arial" pitchFamily="34" charset="0"/>
              <a:buNone/>
              <a:defRPr/>
            </a:pPr>
            <a:r>
              <a:rPr lang="en-GB" sz="1100" dirty="0">
                <a:latin typeface="+mn-lt"/>
                <a:ea typeface="ＭＳ Ｐゴシック" pitchFamily="1" charset="-128"/>
              </a:rPr>
              <a:t>6.9(A) A search may not continue under - </a:t>
            </a:r>
          </a:p>
          <a:p>
            <a:pPr marL="177742" indent="-177742" eaLnBrk="1" hangingPunct="1">
              <a:buFont typeface="Arial" pitchFamily="34" charset="0"/>
              <a:buChar char="•"/>
              <a:defRPr/>
            </a:pPr>
            <a:r>
              <a:rPr lang="en-GB" sz="1100" dirty="0">
                <a:latin typeface="+mn-lt"/>
                <a:ea typeface="ＭＳ Ｐゴシック" pitchFamily="1" charset="-128"/>
              </a:rPr>
              <a:t>a warrant's authority once all the things specified in that warrant have been found </a:t>
            </a:r>
          </a:p>
          <a:p>
            <a:pPr marL="177742" indent="-177742" eaLnBrk="1" hangingPunct="1">
              <a:buFont typeface="Arial" pitchFamily="34" charset="0"/>
              <a:buChar char="•"/>
              <a:defRPr/>
            </a:pPr>
            <a:r>
              <a:rPr lang="en-GB" sz="1100" dirty="0">
                <a:latin typeface="+mn-lt"/>
                <a:ea typeface="ＭＳ Ｐゴシック" pitchFamily="1" charset="-128"/>
              </a:rPr>
              <a:t>any other power once the object of that search has been achieved </a:t>
            </a:r>
          </a:p>
          <a:p>
            <a:pPr eaLnBrk="1" hangingPunct="1">
              <a:buFont typeface="Arial" pitchFamily="34" charset="0"/>
              <a:buNone/>
              <a:defRPr/>
            </a:pPr>
            <a:endParaRPr lang="en-GB" sz="1100" dirty="0">
              <a:latin typeface="+mn-lt"/>
              <a:ea typeface="ＭＳ Ｐゴシック" pitchFamily="1" charset="-128"/>
            </a:endParaRPr>
          </a:p>
          <a:p>
            <a:pPr eaLnBrk="1" hangingPunct="1">
              <a:buFont typeface="Arial" pitchFamily="34" charset="0"/>
              <a:buNone/>
              <a:defRPr/>
            </a:pPr>
            <a:r>
              <a:rPr lang="en-GB" sz="1100" dirty="0">
                <a:latin typeface="+mn-lt"/>
                <a:ea typeface="ＭＳ Ｐゴシック" pitchFamily="1" charset="-128"/>
              </a:rPr>
              <a:t>6.9(B) No search may continue once the officer in charge of the search is satisfied whatever is being sought is not on the premises  (unless further information received)</a:t>
            </a:r>
          </a:p>
          <a:p>
            <a:pPr eaLnBrk="1" hangingPunct="1">
              <a:buFont typeface="Arial" pitchFamily="34" charset="0"/>
              <a:buNone/>
              <a:defRPr/>
            </a:pPr>
            <a:r>
              <a:rPr lang="en-GB" sz="1100" dirty="0">
                <a:latin typeface="+mn-lt"/>
                <a:ea typeface="ＭＳ Ｐゴシック" pitchFamily="1" charset="-128"/>
              </a:rPr>
              <a:t>6.10 Searches must be conducted with due consideration for the property and privacy of the occupier and with no more disturbance than necessary (reasonable force may be used only where this is necessary)</a:t>
            </a:r>
          </a:p>
          <a:p>
            <a:pPr eaLnBrk="1" hangingPunct="1">
              <a:buFont typeface="Arial" pitchFamily="34" charset="0"/>
              <a:buNone/>
              <a:defRPr/>
            </a:pPr>
            <a:r>
              <a:rPr lang="en-GB" sz="1100" dirty="0">
                <a:latin typeface="+mn-lt"/>
                <a:ea typeface="ＭＳ Ｐゴシック" pitchFamily="1" charset="-128"/>
              </a:rPr>
              <a:t>6.11 A friend, neighbour or other person must be allowed to witness the search if the occupier wishes unless the officer in charge of the search has reasonable grounds for believing the presence of the person asked for would seriously hinder the investigation or endanger officers or other people. A search need not be unreasonably delayed for this purpose. A record of the action taken should be made on the premises search record including the grounds for refusing the occupier's request.</a:t>
            </a:r>
          </a:p>
          <a:p>
            <a:pPr eaLnBrk="1" hangingPunct="1">
              <a:buFont typeface="Arial" pitchFamily="34" charset="0"/>
              <a:buNone/>
              <a:defRPr/>
            </a:pPr>
            <a:r>
              <a:rPr lang="en-GB" sz="1100" dirty="0">
                <a:latin typeface="+mn-lt"/>
                <a:ea typeface="ＭＳ Ｐゴシック" pitchFamily="1" charset="-128"/>
              </a:rPr>
              <a:t>6.12……………………(see code)………………………………………</a:t>
            </a:r>
          </a:p>
          <a:p>
            <a:pPr eaLnBrk="1" hangingPunct="1">
              <a:buFont typeface="Arial" pitchFamily="34" charset="0"/>
              <a:buNone/>
              <a:defRPr/>
            </a:pPr>
            <a:r>
              <a:rPr lang="en-GB" sz="1100" dirty="0">
                <a:latin typeface="+mn-lt"/>
                <a:ea typeface="ＭＳ Ｐゴシック" pitchFamily="1" charset="-128"/>
              </a:rPr>
              <a:t>6.12A…………………(see code)………………………………………</a:t>
            </a:r>
          </a:p>
          <a:p>
            <a:pPr eaLnBrk="1" hangingPunct="1">
              <a:buFont typeface="Arial" pitchFamily="34" charset="0"/>
              <a:buNone/>
              <a:defRPr/>
            </a:pPr>
            <a:endParaRPr lang="en-GB" sz="1100" dirty="0">
              <a:latin typeface="+mn-lt"/>
              <a:ea typeface="ＭＳ Ｐゴシック" pitchFamily="1" charset="-128"/>
            </a:endParaRPr>
          </a:p>
          <a:p>
            <a:pPr eaLnBrk="1" hangingPunct="1">
              <a:buFont typeface="Arial" pitchFamily="34" charset="0"/>
              <a:buNone/>
              <a:defRPr/>
            </a:pPr>
            <a:r>
              <a:rPr lang="en-GB" sz="1100" b="1" dirty="0">
                <a:latin typeface="+mn-lt"/>
                <a:ea typeface="ＭＳ Ｐゴシック" pitchFamily="1" charset="-128"/>
              </a:rPr>
              <a:t>(e) Leaving premises</a:t>
            </a:r>
          </a:p>
          <a:p>
            <a:pPr eaLnBrk="1" hangingPunct="1">
              <a:buFont typeface="Arial" pitchFamily="34" charset="0"/>
              <a:buNone/>
              <a:defRPr/>
            </a:pPr>
            <a:r>
              <a:rPr lang="en-GB" sz="1100" dirty="0">
                <a:latin typeface="+mn-lt"/>
                <a:ea typeface="ＭＳ Ｐゴシック" pitchFamily="1" charset="-128"/>
              </a:rPr>
              <a:t>6.13 If premises have been entered by force, before leaving the officer in charge of the search must make sure they are secure by -</a:t>
            </a:r>
          </a:p>
          <a:p>
            <a:pPr marL="177742" indent="-177742" eaLnBrk="1" hangingPunct="1">
              <a:buFont typeface="Arial" pitchFamily="34" charset="0"/>
              <a:buChar char="•"/>
              <a:defRPr/>
            </a:pPr>
            <a:r>
              <a:rPr lang="en-GB" sz="1100" dirty="0">
                <a:latin typeface="+mn-lt"/>
                <a:ea typeface="ＭＳ Ｐゴシック" pitchFamily="1" charset="-128"/>
              </a:rPr>
              <a:t>arranging for the occupier or their agent to be present; </a:t>
            </a:r>
          </a:p>
          <a:p>
            <a:pPr marL="177742" indent="-177742" eaLnBrk="1" hangingPunct="1">
              <a:buFont typeface="Arial" pitchFamily="34" charset="0"/>
              <a:buChar char="•"/>
              <a:defRPr/>
            </a:pPr>
            <a:r>
              <a:rPr lang="en-GB" sz="1100" dirty="0">
                <a:latin typeface="+mn-lt"/>
                <a:ea typeface="ＭＳ Ｐゴシック" pitchFamily="1" charset="-128"/>
              </a:rPr>
              <a:t>any other appropriate means</a:t>
            </a:r>
          </a:p>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33386180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b="1" dirty="0">
                <a:latin typeface="+mn-lt"/>
              </a:rPr>
              <a:t>Trainer to ask class “ What things do we need to consider before we conduct a search?”</a:t>
            </a:r>
          </a:p>
          <a:p>
            <a:pPr defTabSz="947958">
              <a:defRPr/>
            </a:pPr>
            <a:endParaRPr lang="en-GB" sz="1100" dirty="0">
              <a:latin typeface="+mn-lt"/>
            </a:endParaRPr>
          </a:p>
          <a:p>
            <a:pPr defTabSz="947958">
              <a:defRPr/>
            </a:pPr>
            <a:r>
              <a:rPr lang="en-GB" sz="1100" dirty="0">
                <a:latin typeface="+mn-lt"/>
              </a:rPr>
              <a:t>Good liaison with the communications centre is vital to successful policing and to keeping yourself safe. You should never venture into any incident without first informing the communication centre of your location, what you are dealing with and whenever that situation changes. This is no different when your intention is to search a person. Obtaining sufficient details to be able to carry out a PNC check of the person before you start your search will provide the communication centre with additional information relating to the incident and person that you are dealing with. This may also increase your safety if the communication centre reports a warning marker on PNC regarding this person. Even if the person is not known on PNC or there are no warning markers, you should not be complacent regarding your safety and that of others. Always remain vigilant so that you can respond to and deal with the unexpected if it occurs.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25</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rPr>
              <a:t>Before a search, as much information as possible should be obtained about the premises and occupiers, including whether the premises have been searched before, and how recently. This will assist in risk assessment of the proposed course of action, and allow the necessary safeguards to be put into place, such as extra staff, specialist resources etc. </a:t>
            </a:r>
          </a:p>
          <a:p>
            <a:r>
              <a:rPr lang="en-GB" sz="1100" dirty="0">
                <a:latin typeface="+mn-lt"/>
              </a:rPr>
              <a:t>Once the necessary power or authority to enter and search premises is obtained, the following things may need to be considered: </a:t>
            </a:r>
          </a:p>
          <a:p>
            <a:r>
              <a:rPr lang="en-GB" sz="1100" dirty="0">
                <a:latin typeface="+mn-lt"/>
              </a:rPr>
              <a:t>• Do you have the necessary copies of the warrant, as well as the original? </a:t>
            </a:r>
          </a:p>
          <a:p>
            <a:r>
              <a:rPr lang="en-GB" sz="1100" dirty="0">
                <a:latin typeface="+mn-lt"/>
              </a:rPr>
              <a:t>• Is the custody suite aware? </a:t>
            </a:r>
          </a:p>
          <a:p>
            <a:r>
              <a:rPr lang="en-GB" sz="1100" dirty="0">
                <a:latin typeface="+mn-lt"/>
              </a:rPr>
              <a:t>• Do you have sufficient transport for detainees and property? </a:t>
            </a:r>
          </a:p>
          <a:p>
            <a:r>
              <a:rPr lang="en-GB" sz="1100" dirty="0">
                <a:latin typeface="+mn-lt"/>
              </a:rPr>
              <a:t>o If anyone is arrested, where are they to be taken? Is it appropriate that they all go to the same custody suite, or does the nature of the offence mean they have to be split up at separate sites? Will it only be one or two people or several - does the custody unit have the space? Is the custody officer aware of the search and all it may entail? </a:t>
            </a:r>
          </a:p>
          <a:p>
            <a:r>
              <a:rPr lang="en-GB" sz="1100" dirty="0">
                <a:latin typeface="+mn-lt"/>
              </a:rPr>
              <a:t>o Bulk or large quantities of property needs serious consideration, as does the destination - is it suitable for the detained property store at the local police station, or will specialist or bulk storage be required? </a:t>
            </a:r>
          </a:p>
          <a:p>
            <a:endParaRPr lang="en-GB" sz="1100" dirty="0">
              <a:latin typeface="+mn-lt"/>
            </a:endParaRPr>
          </a:p>
          <a:p>
            <a:r>
              <a:rPr lang="en-GB" sz="1100" dirty="0">
                <a:latin typeface="+mn-lt"/>
              </a:rPr>
              <a:t>The following considerations may affect the size of the search team: </a:t>
            </a:r>
          </a:p>
          <a:p>
            <a:r>
              <a:rPr lang="en-GB" sz="1100" dirty="0">
                <a:latin typeface="+mn-lt"/>
              </a:rPr>
              <a:t>How big are the premises in relation to the item being searched for? Small items of jewellery could be difficult to find even in a small property, whereas large items such as electrical goods or vehicles would be relatively easy to find regardless of the size of the premises. </a:t>
            </a:r>
          </a:p>
          <a:p>
            <a:endParaRPr lang="en-GB" sz="1100" dirty="0">
              <a:latin typeface="+mn-lt"/>
            </a:endParaRPr>
          </a:p>
          <a:p>
            <a:r>
              <a:rPr lang="en-GB" sz="1100" dirty="0">
                <a:latin typeface="+mn-lt"/>
              </a:rPr>
              <a:t>What exactly is being searched for - will a specialist search dog assist? </a:t>
            </a:r>
          </a:p>
          <a:p>
            <a:endParaRPr lang="en-GB" sz="1100" dirty="0">
              <a:latin typeface="+mn-lt"/>
            </a:endParaRPr>
          </a:p>
          <a:p>
            <a:r>
              <a:rPr lang="en-GB" sz="1100" dirty="0">
                <a:latin typeface="+mn-lt"/>
              </a:rPr>
              <a:t>Once assembled, the officer in charge will brief the search team on their individual tasks. The search team will consist of those carrying out the search, the officer in charge and the exhibits officer. If the search will consist of anything more complicated than one room, a plan may need to be drawn up detailing who will enter and search each room. It is vital that any plan is adhered to and that the search team only go into the areas they are allocated. Only the officer in charge and the exhibits officer should go to all rooms in the property so that if there is cross contamination of evidence, the only common denominators would be those two officers.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24530439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Calibri"/>
              </a:rPr>
              <a:t>If you are conducting a search outside in a public area, consider who may be able to observe the search. Whilst it is professional to be open and transparent in our practice, we need to consider the feelings of the person being searched and minimise any potential embarrassment. You must balance this with risk assessing your own safety.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27</a:t>
            </a:fld>
            <a:endParaRPr lang="en-GB" altLang="en-US"/>
          </a:p>
        </p:txBody>
      </p:sp>
    </p:spTree>
    <p:extLst>
      <p:ext uri="{BB962C8B-B14F-4D97-AF65-F5344CB8AC3E}">
        <p14:creationId xmlns:p14="http://schemas.microsoft.com/office/powerpoint/2010/main" val="32832913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mn-lt"/>
              </a:rPr>
              <a:t>By conducting systematic searches you can be sure that you have not missed vital evidence, brief other officers if they arrive to assist on what has been searched and what still requires searching. </a:t>
            </a:r>
          </a:p>
          <a:p>
            <a:pPr>
              <a:lnSpc>
                <a:spcPct val="100000"/>
              </a:lnSpc>
            </a:pPr>
            <a:r>
              <a:rPr lang="en-GB" sz="1100" dirty="0">
                <a:latin typeface="+mn-lt"/>
              </a:rPr>
              <a:t>Using approved and appropriate methods will enable you to carry out effective, systematic and safe searches. The following notes supplement the following NCALT e-learning packages: The national Standard Search, Searching Premises, Missing Persons Search and Stop and Search. You may search for a missing person within premises, vehicles or open areas therefore it is essential you consider this whilst reading the following notes as well as complete the related Missing persons search e-learning. </a:t>
            </a:r>
          </a:p>
          <a:p>
            <a:pPr>
              <a:lnSpc>
                <a:spcPct val="100000"/>
              </a:lnSpc>
            </a:pPr>
            <a:endParaRPr lang="en-GB" sz="1100" dirty="0">
              <a:latin typeface="+mn-lt"/>
            </a:endParaRPr>
          </a:p>
          <a:p>
            <a:pPr>
              <a:spcBef>
                <a:spcPts val="0"/>
              </a:spcBef>
              <a:spcAft>
                <a:spcPts val="1262"/>
              </a:spcAft>
            </a:pPr>
            <a:r>
              <a:rPr lang="en-GB" sz="1100" dirty="0">
                <a:latin typeface="+mn-lt"/>
              </a:rPr>
              <a:t>The subject of searching vehicles is not a new one. </a:t>
            </a:r>
          </a:p>
          <a:p>
            <a:pPr>
              <a:spcBef>
                <a:spcPts val="0"/>
              </a:spcBef>
              <a:spcAft>
                <a:spcPts val="1262"/>
              </a:spcAft>
            </a:pPr>
            <a:r>
              <a:rPr lang="en-GB" sz="1100" dirty="0">
                <a:latin typeface="+mn-lt"/>
              </a:rPr>
              <a:t>However as those who chose to break the law become more sophisticated then the professionalism and methods adopted to detect offences must also be improved and become more methodical.</a:t>
            </a:r>
          </a:p>
          <a:p>
            <a:pPr>
              <a:spcBef>
                <a:spcPts val="0"/>
              </a:spcBef>
              <a:spcAft>
                <a:spcPts val="1262"/>
              </a:spcAft>
            </a:pPr>
            <a:r>
              <a:rPr lang="en-GB" sz="1100" dirty="0">
                <a:latin typeface="+mn-lt"/>
              </a:rPr>
              <a:t>The process is as follows:</a:t>
            </a:r>
          </a:p>
          <a:p>
            <a:pPr>
              <a:spcBef>
                <a:spcPts val="0"/>
              </a:spcBef>
              <a:spcAft>
                <a:spcPts val="1262"/>
              </a:spcAft>
            </a:pPr>
            <a:r>
              <a:rPr lang="en-GB" altLang="en-US" sz="1100" dirty="0">
                <a:latin typeface="+mn-lt"/>
                <a:ea typeface="ＭＳ Ｐゴシック" pitchFamily="34" charset="-128"/>
              </a:rPr>
              <a:t>The driver and passengers alight from the vehicle identifying and taking possession of their personal items.  The searcher takes possession of the ignition keys as security and health and safety precautions. </a:t>
            </a:r>
          </a:p>
          <a:p>
            <a:pPr>
              <a:spcBef>
                <a:spcPts val="0"/>
              </a:spcBef>
              <a:spcAft>
                <a:spcPts val="1262"/>
              </a:spcAft>
            </a:pPr>
            <a:r>
              <a:rPr lang="en-GB" altLang="en-US" sz="1100" dirty="0">
                <a:latin typeface="+mn-lt"/>
              </a:rPr>
              <a:t>The occupants and their possessions are searched.  The security and sterility of the vehicle must be maintained during this period. </a:t>
            </a:r>
          </a:p>
          <a:p>
            <a:pPr>
              <a:spcBef>
                <a:spcPts val="0"/>
              </a:spcBef>
              <a:spcAft>
                <a:spcPts val="1262"/>
              </a:spcAft>
            </a:pPr>
            <a:r>
              <a:rPr lang="en-GB" altLang="en-US" sz="1100" dirty="0">
                <a:latin typeface="+mn-lt"/>
              </a:rPr>
              <a:t>The vehicle is physically searched.  </a:t>
            </a:r>
          </a:p>
          <a:p>
            <a:pPr>
              <a:spcBef>
                <a:spcPts val="0"/>
              </a:spcBef>
              <a:spcAft>
                <a:spcPts val="1262"/>
              </a:spcAft>
            </a:pPr>
            <a:r>
              <a:rPr lang="en-GB" altLang="en-US" sz="1100" dirty="0">
                <a:latin typeface="+mn-lt"/>
              </a:rPr>
              <a:t>The owner or driver may observe the search from a position where they are able to witness the correctness of the procedure without being able to interfere with the routine. </a:t>
            </a:r>
          </a:p>
          <a:p>
            <a:pPr>
              <a:spcBef>
                <a:spcPts val="0"/>
              </a:spcBef>
              <a:spcAft>
                <a:spcPts val="1262"/>
              </a:spcAft>
            </a:pPr>
            <a:r>
              <a:rPr lang="en-GB" altLang="en-US" sz="1100" dirty="0">
                <a:latin typeface="+mn-lt"/>
              </a:rPr>
              <a:t> Items used during the search such as torches and mirrors are accounted for.  </a:t>
            </a:r>
          </a:p>
          <a:p>
            <a:r>
              <a:rPr lang="en-GB" altLang="en-US" sz="1100" dirty="0">
                <a:latin typeface="+mn-lt"/>
              </a:rPr>
              <a:t>The appropriate paperwork as required legally and force policy is completed.</a:t>
            </a:r>
          </a:p>
          <a:p>
            <a:endParaRPr lang="en-GB" altLang="en-US" sz="1100" dirty="0">
              <a:latin typeface="+mn-lt"/>
            </a:endParaRPr>
          </a:p>
          <a:p>
            <a:r>
              <a:rPr lang="en-GB" altLang="en-US" sz="1100" b="1" dirty="0">
                <a:latin typeface="+mn-lt"/>
              </a:rPr>
              <a:t>After the search the vehicle is returned to its original condition &amp; left secure.</a:t>
            </a:r>
          </a:p>
          <a:p>
            <a:pPr marL="640691" indent="-640691">
              <a:buFontTx/>
              <a:buAutoNum type="arabicPeriod"/>
            </a:pPr>
            <a:endParaRPr lang="en-GB" altLang="en-US" sz="1100" dirty="0">
              <a:latin typeface="+mn-lt"/>
              <a:ea typeface="ＭＳ Ｐゴシック" pitchFamily="34" charset="-128"/>
            </a:endParaRPr>
          </a:p>
          <a:p>
            <a:pPr>
              <a:lnSpc>
                <a:spcPct val="100000"/>
              </a:lnSpc>
            </a:pPr>
            <a:endParaRPr lang="en-GB" sz="1100" dirty="0">
              <a:latin typeface="+mn-lt"/>
            </a:endParaRPr>
          </a:p>
          <a:p>
            <a:pPr>
              <a:lnSpc>
                <a:spcPct val="100000"/>
              </a:lnSpc>
            </a:pPr>
            <a:endParaRPr lang="en-GB" sz="1100" dirty="0">
              <a:latin typeface="+mn-lt"/>
            </a:endParaRPr>
          </a:p>
          <a:p>
            <a:pPr>
              <a:lnSpc>
                <a:spcPct val="100000"/>
              </a:lnSpc>
            </a:pPr>
            <a:r>
              <a:rPr lang="en-GB" sz="1100" u="sng" dirty="0">
                <a:latin typeface="+mn-lt"/>
              </a:rPr>
              <a:t>Consider Health &amp; Safety Risks </a:t>
            </a:r>
          </a:p>
          <a:p>
            <a:pPr>
              <a:lnSpc>
                <a:spcPct val="100000"/>
              </a:lnSpc>
            </a:pPr>
            <a:r>
              <a:rPr lang="en-GB" sz="1100" dirty="0">
                <a:latin typeface="+mn-lt"/>
              </a:rPr>
              <a:t>There are many potential hazards during the process of searching vehicles, and the process of stopping vehicles is not risk-free either. To minimise risks, contact the communication centre before or immediately after stopping the vehicle and always conduct a PNC check on the vehicle and occupants, paying particular attention to any warning markers present. </a:t>
            </a:r>
          </a:p>
          <a:p>
            <a:pPr defTabSz="947958">
              <a:defRPr/>
            </a:pPr>
            <a:r>
              <a:rPr lang="en-GB" sz="1100" dirty="0">
                <a:latin typeface="+mn-lt"/>
              </a:rPr>
              <a:t>Searching vehicles that have been involved in an accident or have been burnt out can be dangerous, even fatal, because of heat, corrosive fluids, fire and noxious gases. Be aware of the dangers of sharps and discarded substances which can lead to potential contamination by blood and other bodily fluids. If in any doubt, contact a vehicle specialist or your supervisor. </a:t>
            </a:r>
          </a:p>
          <a:p>
            <a:pPr>
              <a:lnSpc>
                <a:spcPct val="100000"/>
              </a:lnSpc>
            </a:pPr>
            <a:r>
              <a:rPr lang="en-GB" sz="1100" dirty="0">
                <a:latin typeface="+mn-lt"/>
              </a:rPr>
              <a:t>When searching vehicles, think about the geography of the immediate area and any hills, bends, hidden dips and close corners that may obscure you from other motorists. Be aware of possible escape routes by any suspects and any areas of thick undergrowth where objects could be hidden or thrown. You should also consider the weather under which a search is to take place. Poor weather conditions could result in loss of evidence or danger from other road users. </a:t>
            </a:r>
          </a:p>
          <a:p>
            <a:pPr>
              <a:lnSpc>
                <a:spcPct val="100000"/>
              </a:lnSpc>
            </a:pPr>
            <a:r>
              <a:rPr lang="en-GB" sz="1100" dirty="0">
                <a:latin typeface="+mn-lt"/>
              </a:rPr>
              <a:t>Overcoming communication difficulties caused by physical noise (aircraft, traffic, crowds etc.) can be relatively easy to deal with. You may need to speak up, wait until the noise obstruction has gone, move the person a short distance to a quieter location or ask other people to be quiet. It is important that the person that you are searching can hear your instructions. If you are dealing with a person who is deaf, deafened or hard of hearing you should try and ascertain their preferred method of communication, for example, lip reading, writing things down or using sign language with the help of an interpreter.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20704047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rtl="0"/>
            <a:r>
              <a:rPr lang="en-GB" sz="1100" dirty="0">
                <a:latin typeface="+mn-lt"/>
              </a:rPr>
              <a:t>There are 5 distinct areas utilised for the purposes of searching.</a:t>
            </a:r>
          </a:p>
          <a:p>
            <a:pPr rtl="0"/>
            <a:r>
              <a:rPr lang="en-GB" sz="1100" b="1" dirty="0">
                <a:solidFill>
                  <a:srgbClr val="3333FF"/>
                </a:solidFill>
                <a:latin typeface="+mn-lt"/>
              </a:rPr>
              <a:t>Area 1</a:t>
            </a:r>
            <a:r>
              <a:rPr lang="en-GB" sz="1100" dirty="0">
                <a:latin typeface="+mn-lt"/>
              </a:rPr>
              <a:t> - Interior </a:t>
            </a:r>
          </a:p>
          <a:p>
            <a:pPr rtl="0"/>
            <a:r>
              <a:rPr lang="en-GB" sz="1100" b="1" dirty="0">
                <a:solidFill>
                  <a:srgbClr val="3333FF"/>
                </a:solidFill>
                <a:latin typeface="+mn-lt"/>
              </a:rPr>
              <a:t>Area 2</a:t>
            </a:r>
            <a:r>
              <a:rPr lang="en-GB" sz="1100" dirty="0">
                <a:latin typeface="+mn-lt"/>
              </a:rPr>
              <a:t> - Boot or cargo area</a:t>
            </a:r>
          </a:p>
          <a:p>
            <a:pPr rtl="0"/>
            <a:r>
              <a:rPr lang="en-GB" sz="1100" b="1" dirty="0">
                <a:solidFill>
                  <a:srgbClr val="3333FF"/>
                </a:solidFill>
                <a:latin typeface="+mn-lt"/>
              </a:rPr>
              <a:t>Area 3</a:t>
            </a:r>
            <a:r>
              <a:rPr lang="en-GB" sz="1100" dirty="0">
                <a:latin typeface="+mn-lt"/>
              </a:rPr>
              <a:t> - Engine compartment </a:t>
            </a:r>
          </a:p>
          <a:p>
            <a:pPr rtl="0"/>
            <a:r>
              <a:rPr lang="en-GB" sz="1100" b="1" dirty="0">
                <a:solidFill>
                  <a:srgbClr val="3333FF"/>
                </a:solidFill>
                <a:latin typeface="+mn-lt"/>
              </a:rPr>
              <a:t>Area 4</a:t>
            </a:r>
            <a:r>
              <a:rPr lang="en-GB" sz="1100" dirty="0">
                <a:latin typeface="+mn-lt"/>
              </a:rPr>
              <a:t> - Outside</a:t>
            </a:r>
          </a:p>
          <a:p>
            <a:pPr rtl="0"/>
            <a:r>
              <a:rPr lang="en-GB" sz="1100" b="1" dirty="0">
                <a:solidFill>
                  <a:srgbClr val="3333FF"/>
                </a:solidFill>
                <a:latin typeface="+mn-lt"/>
              </a:rPr>
              <a:t>Area 5</a:t>
            </a:r>
            <a:r>
              <a:rPr lang="en-GB" sz="1100" dirty="0">
                <a:solidFill>
                  <a:srgbClr val="3333FF"/>
                </a:solidFill>
                <a:latin typeface="+mn-lt"/>
              </a:rPr>
              <a:t> </a:t>
            </a:r>
            <a:r>
              <a:rPr lang="en-GB" sz="1100" dirty="0">
                <a:latin typeface="+mn-lt"/>
              </a:rPr>
              <a:t>- Underneath </a:t>
            </a:r>
          </a:p>
          <a:p>
            <a:pPr rtl="0"/>
            <a:endParaRPr lang="en-GB" sz="1100" dirty="0">
              <a:latin typeface="+mn-lt"/>
            </a:endParaRPr>
          </a:p>
          <a:p>
            <a:pPr defTabSz="961036">
              <a:defRPr/>
            </a:pPr>
            <a:r>
              <a:rPr lang="en-GB" sz="1100" dirty="0">
                <a:latin typeface="+mn-lt"/>
              </a:rPr>
              <a:t>These areas  further classified as ‘clean’ and dirty’ areas for obvious reasons and clearly, whilst searching the interior of the vehicle will have possible dangers attached, particular care must be taken when touching the interior of the engine compartment.</a:t>
            </a:r>
          </a:p>
          <a:p>
            <a:pPr defTabSz="961036">
              <a:defRPr/>
            </a:pPr>
            <a:endParaRPr lang="en-GB" sz="1100" dirty="0">
              <a:latin typeface="+mn-lt"/>
            </a:endParaRPr>
          </a:p>
          <a:p>
            <a:pPr defTabSz="961036">
              <a:defRPr/>
            </a:pPr>
            <a:r>
              <a:rPr lang="en-GB" sz="1100" dirty="0">
                <a:latin typeface="+mn-lt"/>
              </a:rPr>
              <a:t>A vehicle should be systematically searched from </a:t>
            </a:r>
            <a:r>
              <a:rPr lang="en-GB" sz="1100" b="1" dirty="0">
                <a:solidFill>
                  <a:srgbClr val="3333FF"/>
                </a:solidFill>
                <a:latin typeface="+mn-lt"/>
              </a:rPr>
              <a:t>Area 1</a:t>
            </a:r>
            <a:r>
              <a:rPr lang="en-GB" sz="1100" dirty="0">
                <a:latin typeface="+mn-lt"/>
              </a:rPr>
              <a:t> to </a:t>
            </a:r>
            <a:r>
              <a:rPr lang="en-GB" sz="1100" b="1" dirty="0">
                <a:solidFill>
                  <a:srgbClr val="3333FF"/>
                </a:solidFill>
                <a:latin typeface="+mn-lt"/>
              </a:rPr>
              <a:t>Area 5</a:t>
            </a:r>
            <a:r>
              <a:rPr lang="en-GB" sz="1100" dirty="0">
                <a:latin typeface="+mn-lt"/>
              </a:rPr>
              <a:t>, starting with the interior and progressing through to the underneath of the vehicle from the general to the specific</a:t>
            </a:r>
          </a:p>
          <a:p>
            <a:pPr defTabSz="961036">
              <a:defRPr/>
            </a:pPr>
            <a:endParaRPr lang="en-GB" sz="1100" dirty="0">
              <a:latin typeface="+mn-lt"/>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29</a:t>
            </a:fld>
            <a:endParaRPr lang="en-GB" altLang="en-US"/>
          </a:p>
        </p:txBody>
      </p:sp>
    </p:spTree>
    <p:extLst>
      <p:ext uri="{BB962C8B-B14F-4D97-AF65-F5344CB8AC3E}">
        <p14:creationId xmlns:p14="http://schemas.microsoft.com/office/powerpoint/2010/main" val="16455956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a:spcBef>
                <a:spcPts val="0"/>
              </a:spcBef>
              <a:spcAft>
                <a:spcPts val="1262"/>
              </a:spcAft>
            </a:pPr>
            <a:r>
              <a:rPr lang="en-GB" sz="1100" dirty="0">
                <a:latin typeface="+mn-lt"/>
              </a:rPr>
              <a:t>The interior of the vehicle is split into four sections - driver area, front passenger area and the two rear passenger areas; each is searched in turn,</a:t>
            </a:r>
          </a:p>
          <a:p>
            <a:pPr>
              <a:spcBef>
                <a:spcPts val="0"/>
              </a:spcBef>
              <a:spcAft>
                <a:spcPts val="1262"/>
              </a:spcAft>
            </a:pPr>
            <a:r>
              <a:rPr lang="en-GB" sz="1100" dirty="0">
                <a:latin typeface="+mn-lt"/>
              </a:rPr>
              <a:t>Seat should be checked for any protruding needles, sharps or other items that may cause personal injury, prior to entering the vehicle.</a:t>
            </a:r>
          </a:p>
          <a:p>
            <a:pPr>
              <a:spcBef>
                <a:spcPts val="0"/>
              </a:spcBef>
              <a:spcAft>
                <a:spcPts val="1262"/>
              </a:spcAft>
            </a:pPr>
            <a:r>
              <a:rPr lang="en-GB" sz="1100" dirty="0">
                <a:latin typeface="+mn-lt"/>
              </a:rPr>
              <a:t>Seat belts should be pulled out to its full extent.</a:t>
            </a:r>
          </a:p>
          <a:p>
            <a:pPr>
              <a:spcBef>
                <a:spcPts val="0"/>
              </a:spcBef>
              <a:spcAft>
                <a:spcPts val="1262"/>
              </a:spcAft>
            </a:pPr>
            <a:r>
              <a:rPr lang="en-GB" sz="1100" dirty="0">
                <a:latin typeface="+mn-lt"/>
              </a:rPr>
              <a:t>Ensure the roof lining and any other interior fixtures are searched.</a:t>
            </a:r>
          </a:p>
          <a:p>
            <a:pPr>
              <a:spcBef>
                <a:spcPts val="0"/>
              </a:spcBef>
              <a:spcAft>
                <a:spcPts val="1262"/>
              </a:spcAft>
            </a:pPr>
            <a:r>
              <a:rPr lang="en-GB" sz="1100" dirty="0">
                <a:latin typeface="+mn-lt"/>
              </a:rPr>
              <a:t>In the dashboard area attention should be paid to the ventilation and heater hoses with access from both ends of the hose, the radio, CD, tape, speakers, satellite navigation or other system.</a:t>
            </a:r>
          </a:p>
          <a:p>
            <a:pPr>
              <a:spcBef>
                <a:spcPts val="0"/>
              </a:spcBef>
              <a:spcAft>
                <a:spcPts val="1262"/>
              </a:spcAft>
            </a:pPr>
            <a:r>
              <a:rPr lang="en-GB" sz="1100" dirty="0">
                <a:latin typeface="+mn-lt"/>
              </a:rPr>
              <a:t>Consider seizing </a:t>
            </a:r>
            <a:r>
              <a:rPr lang="en-GB" sz="1100" dirty="0" err="1">
                <a:latin typeface="+mn-lt"/>
              </a:rPr>
              <a:t>SatNav</a:t>
            </a:r>
            <a:r>
              <a:rPr lang="en-GB" sz="1100" dirty="0">
                <a:latin typeface="+mn-lt"/>
              </a:rPr>
              <a:t> and Bluetooth kit which can contain valuable forensic opportunities</a:t>
            </a:r>
          </a:p>
          <a:p>
            <a:pPr>
              <a:spcBef>
                <a:spcPts val="0"/>
              </a:spcBef>
              <a:spcAft>
                <a:spcPts val="1262"/>
              </a:spcAft>
            </a:pPr>
            <a:r>
              <a:rPr lang="en-GB" sz="1100" dirty="0">
                <a:latin typeface="+mn-lt"/>
              </a:rPr>
              <a:t>Check the ashtray contents and the void behind when it has been removed</a:t>
            </a:r>
          </a:p>
          <a:p>
            <a:pPr>
              <a:spcBef>
                <a:spcPts val="0"/>
              </a:spcBef>
              <a:spcAft>
                <a:spcPts val="1262"/>
              </a:spcAft>
            </a:pPr>
            <a:r>
              <a:rPr lang="en-GB" sz="1100" dirty="0">
                <a:latin typeface="+mn-lt"/>
              </a:rPr>
              <a:t>The central tunnel consul including any void; the foot well, the side panel, the Internal side trim along the inside at the bottom of the door frame, underneath the carpet and any mat and the glove box</a:t>
            </a:r>
          </a:p>
          <a:p>
            <a:r>
              <a:rPr lang="en-GB" sz="1100" dirty="0">
                <a:latin typeface="+mn-lt"/>
              </a:rPr>
              <a:t>Check the driver’s and front passenger’s seat and surrounding area, then systematically search the rear passenger sections.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40161908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rPr>
              <a:t>Next, carry out a visual check of contents and internal structure of the boot.  </a:t>
            </a:r>
          </a:p>
          <a:p>
            <a:endParaRPr lang="en-GB" sz="1100" dirty="0">
              <a:latin typeface="+mn-lt"/>
            </a:endParaRPr>
          </a:p>
          <a:p>
            <a:r>
              <a:rPr lang="en-GB" sz="1100" dirty="0">
                <a:latin typeface="+mn-lt"/>
              </a:rPr>
              <a:t>Check for any new welding, paint, mastic, glue, under-seal or pop rivets</a:t>
            </a:r>
          </a:p>
          <a:p>
            <a:endParaRPr lang="en-GB" sz="1100" dirty="0">
              <a:latin typeface="+mn-lt"/>
            </a:endParaRPr>
          </a:p>
          <a:p>
            <a:pPr rtl="0"/>
            <a:r>
              <a:rPr lang="en-GB" sz="1100" dirty="0">
                <a:latin typeface="+mn-lt"/>
              </a:rPr>
              <a:t>Loose items within the boot are searched in situ and then placed outside the vehicle in a safe place</a:t>
            </a:r>
          </a:p>
          <a:p>
            <a:pPr rtl="0"/>
            <a:endParaRPr lang="en-GB" sz="1100" dirty="0">
              <a:latin typeface="+mn-lt"/>
            </a:endParaRPr>
          </a:p>
          <a:p>
            <a:pPr rtl="0"/>
            <a:r>
              <a:rPr lang="en-GB" sz="1100" dirty="0">
                <a:latin typeface="+mn-lt"/>
              </a:rPr>
              <a:t>Search the boot lid and any voids created in manufacture.</a:t>
            </a:r>
          </a:p>
          <a:p>
            <a:pPr rtl="0"/>
            <a:endParaRPr lang="en-GB" sz="1100" dirty="0">
              <a:latin typeface="+mn-lt"/>
            </a:endParaRPr>
          </a:p>
          <a:p>
            <a:pPr rtl="0"/>
            <a:r>
              <a:rPr lang="en-GB" sz="1100" dirty="0">
                <a:latin typeface="+mn-lt"/>
              </a:rPr>
              <a:t>Check the back of the rear seat(s), underneath the carpet, the spare tyre, and its housing, the fuel tank, to establish if it has been tampered with and the rear light clusters.</a:t>
            </a:r>
          </a:p>
          <a:p>
            <a:pPr rtl="0"/>
            <a:endParaRPr lang="en-GB" sz="1100" dirty="0">
              <a:latin typeface="+mn-lt"/>
            </a:endParaRPr>
          </a:p>
          <a:p>
            <a:pPr rtl="0"/>
            <a:r>
              <a:rPr lang="en-GB" sz="1100" dirty="0">
                <a:latin typeface="+mn-lt"/>
              </a:rPr>
              <a:t>Return items that are not subject to further enquiry</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54225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rPr>
              <a:t>If the driver is present position them so they can be observed without having access to the interior of the vehicle</a:t>
            </a:r>
          </a:p>
          <a:p>
            <a:endParaRPr lang="en-GB" sz="1100" dirty="0">
              <a:latin typeface="+mn-lt"/>
            </a:endParaRPr>
          </a:p>
          <a:p>
            <a:r>
              <a:rPr lang="en-GB" sz="1100" dirty="0">
                <a:latin typeface="+mn-lt"/>
              </a:rPr>
              <a:t>Check the overall shape of the vehicle checked to confirm the outer wings and other alignments match.</a:t>
            </a:r>
          </a:p>
          <a:p>
            <a:endParaRPr lang="en-GB" sz="1100" dirty="0">
              <a:latin typeface="+mn-lt"/>
            </a:endParaRPr>
          </a:p>
          <a:p>
            <a:r>
              <a:rPr lang="en-GB" sz="1100" dirty="0">
                <a:latin typeface="+mn-lt"/>
              </a:rPr>
              <a:t>The front of the vehicle is then searched with the searcher moving along one side checking the top and sides along to the rear of the vehicle.</a:t>
            </a:r>
          </a:p>
          <a:p>
            <a:endParaRPr lang="en-GB" sz="1100" dirty="0">
              <a:latin typeface="+mn-lt"/>
            </a:endParaRPr>
          </a:p>
          <a:p>
            <a:r>
              <a:rPr lang="en-GB" sz="1100" dirty="0">
                <a:latin typeface="+mn-lt"/>
              </a:rPr>
              <a:t>The back is then searched and the searcher repeats the process in reverse</a:t>
            </a:r>
          </a:p>
          <a:p>
            <a:endParaRPr lang="en-GB" sz="1100" dirty="0">
              <a:latin typeface="+mn-lt"/>
            </a:endParaRPr>
          </a:p>
          <a:p>
            <a:r>
              <a:rPr lang="en-GB" sz="1100" dirty="0">
                <a:latin typeface="+mn-lt"/>
              </a:rPr>
              <a:t>Look for:</a:t>
            </a:r>
          </a:p>
          <a:p>
            <a:r>
              <a:rPr lang="en-GB" sz="1100" dirty="0">
                <a:latin typeface="+mn-lt"/>
              </a:rPr>
              <a:t>Signs of recent welding or new underseal</a:t>
            </a:r>
          </a:p>
          <a:p>
            <a:r>
              <a:rPr lang="en-GB" sz="1100" dirty="0">
                <a:latin typeface="+mn-lt"/>
              </a:rPr>
              <a:t>Screws or bolts that have been tampered with or renewed</a:t>
            </a:r>
          </a:p>
          <a:p>
            <a:r>
              <a:rPr lang="en-GB" sz="1100" dirty="0">
                <a:latin typeface="+mn-lt"/>
              </a:rPr>
              <a:t>New paint or a different shade</a:t>
            </a:r>
          </a:p>
          <a:p>
            <a:endParaRPr lang="en-GB" sz="1100" dirty="0">
              <a:latin typeface="+mn-lt"/>
            </a:endParaRPr>
          </a:p>
          <a:p>
            <a:r>
              <a:rPr lang="en-GB" sz="1100" dirty="0">
                <a:latin typeface="+mn-lt"/>
              </a:rPr>
              <a:t>Check the windscreen wipers, looking inside the framework of the arm, all light clusters, noting any anomalies, voids both behind and inside bumpers and over-riders, within wheel arches and behind wheel arch liners, the void behind wheel trims and hub-caps,  any spoilers’ bull bars, tow bars, bike and luggage racks and fuel cap.</a:t>
            </a:r>
          </a:p>
          <a:p>
            <a:endParaRPr lang="en-GB" sz="1100" dirty="0">
              <a:latin typeface="+mn-lt"/>
            </a:endParaRPr>
          </a:p>
          <a:p>
            <a:endParaRPr lang="en-GB" sz="1100" dirty="0">
              <a:latin typeface="+mn-lt"/>
            </a:endParaRPr>
          </a:p>
          <a:p>
            <a:pPr>
              <a:lnSpc>
                <a:spcPct val="100000"/>
              </a:lnSpc>
            </a:pPr>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296472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mn-lt"/>
              </a:rPr>
              <a:t>It is not necessary for you to be an expert in the workings of the internal combustion engine  but ensure that you search areas that are easy to access, for example, air filters. battery boxes and fuse boxes.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33</a:t>
            </a:fld>
            <a:endParaRPr lang="en-GB" altLang="en-US"/>
          </a:p>
        </p:txBody>
      </p:sp>
    </p:spTree>
    <p:extLst>
      <p:ext uri="{BB962C8B-B14F-4D97-AF65-F5344CB8AC3E}">
        <p14:creationId xmlns:p14="http://schemas.microsoft.com/office/powerpoint/2010/main" val="29772342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rPr>
              <a:t>Check for signs of new underseal or welding and compare wheel nuts on existing wheels.</a:t>
            </a:r>
          </a:p>
          <a:p>
            <a:endParaRPr lang="en-GB" sz="1100" dirty="0">
              <a:latin typeface="+mn-lt"/>
            </a:endParaRPr>
          </a:p>
          <a:p>
            <a:r>
              <a:rPr lang="en-GB" sz="1100" dirty="0">
                <a:latin typeface="+mn-lt"/>
              </a:rPr>
              <a:t>Check wheels and tyres for signs of tampering.</a:t>
            </a:r>
          </a:p>
          <a:p>
            <a:endParaRPr lang="en-GB" sz="1100" dirty="0">
              <a:latin typeface="+mn-lt"/>
            </a:endParaRPr>
          </a:p>
          <a:p>
            <a:r>
              <a:rPr lang="en-GB" sz="1100" dirty="0">
                <a:latin typeface="+mn-lt"/>
              </a:rPr>
              <a:t>Search any voids/spaces that you are able to access</a:t>
            </a:r>
          </a:p>
          <a:p>
            <a:endParaRPr lang="en-GB" sz="1100" dirty="0">
              <a:latin typeface="+mn-lt"/>
            </a:endParaRPr>
          </a:p>
          <a:p>
            <a:r>
              <a:rPr lang="en-GB" sz="1100" dirty="0">
                <a:latin typeface="+mn-lt"/>
              </a:rPr>
              <a:t>Once the search is complete:</a:t>
            </a:r>
          </a:p>
          <a:p>
            <a:pPr marL="300324" indent="-300324">
              <a:buFont typeface="Arial" panose="020B0604020202020204" pitchFamily="34" charset="0"/>
              <a:buChar char="•"/>
            </a:pPr>
            <a:r>
              <a:rPr lang="en-GB" sz="1100" dirty="0">
                <a:latin typeface="+mn-lt"/>
              </a:rPr>
              <a:t>The vehicle is returned to its original condition</a:t>
            </a:r>
          </a:p>
          <a:p>
            <a:pPr marL="300324" indent="-300324">
              <a:buFont typeface="Arial" panose="020B0604020202020204" pitchFamily="34" charset="0"/>
              <a:buChar char="•"/>
            </a:pPr>
            <a:r>
              <a:rPr lang="en-GB" sz="1100" dirty="0">
                <a:latin typeface="+mn-lt"/>
              </a:rPr>
              <a:t>Items used during the search such as torches, mirrors and gloves are accounted for.</a:t>
            </a:r>
          </a:p>
          <a:p>
            <a:pPr marL="300324" indent="-300324">
              <a:buFont typeface="Arial" panose="020B0604020202020204" pitchFamily="34" charset="0"/>
              <a:buChar char="•"/>
            </a:pPr>
            <a:r>
              <a:rPr lang="en-GB" sz="1100" dirty="0">
                <a:latin typeface="+mn-lt"/>
              </a:rPr>
              <a:t>Complete all relevant documentation in line with Force Policy</a:t>
            </a:r>
          </a:p>
          <a:p>
            <a:pPr marL="300324" indent="-300324">
              <a:buFont typeface="Arial" panose="020B0604020202020204" pitchFamily="34" charset="0"/>
              <a:buChar char="•"/>
            </a:pPr>
            <a:r>
              <a:rPr lang="en-GB" sz="1100" dirty="0">
                <a:latin typeface="+mn-lt"/>
              </a:rPr>
              <a:t>Any seized items or objects are correctly packaged, sealed and labelled.</a:t>
            </a:r>
          </a:p>
          <a:p>
            <a:pPr>
              <a:lnSpc>
                <a:spcPct val="100000"/>
              </a:lnSpc>
            </a:pPr>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6590356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defTabSz="947958">
              <a:defRPr/>
            </a:pPr>
            <a:r>
              <a:rPr lang="en-GB" sz="1100" dirty="0">
                <a:latin typeface="+mn-lt"/>
              </a:rPr>
              <a:t>By conducting systematic searches you can be sure that you have not missed vital evidence, brief other officers if they arrive to assist on what has been searched and what still requires searching. </a:t>
            </a:r>
          </a:p>
          <a:p>
            <a:pPr>
              <a:lnSpc>
                <a:spcPct val="100000"/>
              </a:lnSpc>
            </a:pPr>
            <a:r>
              <a:rPr lang="en-GB" sz="1100" dirty="0">
                <a:latin typeface="+mn-lt"/>
              </a:rPr>
              <a:t>Using approved and appropriate methods will enable you to carry out effective, systematic and safe searches. The following notes supplement the following NCALT e-learning packages: The national Standard Search, Searching Premises, Missing Persons Search and Stop and Search. You may search for a missing person within premises, vehicles or open areas therefore it is essential you consider this whilst reading the following notes as well as complete the related Missing persons search e-learning. </a:t>
            </a:r>
          </a:p>
          <a:p>
            <a:pPr>
              <a:lnSpc>
                <a:spcPct val="100000"/>
              </a:lnSpc>
            </a:pPr>
            <a:endParaRPr lang="en-GB" sz="1100" dirty="0">
              <a:latin typeface="+mn-lt"/>
            </a:endParaRPr>
          </a:p>
          <a:p>
            <a:pPr>
              <a:lnSpc>
                <a:spcPct val="100000"/>
              </a:lnSpc>
            </a:pPr>
            <a:r>
              <a:rPr lang="en-GB" sz="1100" u="sng" dirty="0">
                <a:latin typeface="+mn-lt"/>
              </a:rPr>
              <a:t>Consider Health &amp; Safety Risks </a:t>
            </a:r>
          </a:p>
          <a:p>
            <a:pPr>
              <a:lnSpc>
                <a:spcPct val="100000"/>
              </a:lnSpc>
            </a:pPr>
            <a:r>
              <a:rPr lang="en-GB" sz="1100" dirty="0">
                <a:latin typeface="+mn-lt"/>
              </a:rPr>
              <a:t>There are many potential hazards during the process of searching vehicles, and the process of stopping vehicles is not risk-free either. To minimise risks, contact the communication centre before or immediately after stopping the vehicle and always conduct a PNC check on the vehicle and occupants, paying particular attention to any warning markers present. </a:t>
            </a:r>
          </a:p>
          <a:p>
            <a:pPr defTabSz="947958">
              <a:defRPr/>
            </a:pPr>
            <a:r>
              <a:rPr lang="en-GB" sz="1100" dirty="0">
                <a:latin typeface="+mn-lt"/>
              </a:rPr>
              <a:t>Searching vehicles that have been involved in an accident or have been burnt out can be dangerous, even fatal, because of heat, corrosive fluids, fire and noxious gases. Be aware of the dangers of sharps and discarded substances which can lead to potential contamination by blood and other bodily fluids. If in any doubt, contact a vehicle specialist or your supervisor. </a:t>
            </a:r>
          </a:p>
          <a:p>
            <a:pPr>
              <a:lnSpc>
                <a:spcPct val="100000"/>
              </a:lnSpc>
            </a:pPr>
            <a:r>
              <a:rPr lang="en-GB" sz="1100" dirty="0">
                <a:latin typeface="+mn-lt"/>
              </a:rPr>
              <a:t>When searching vehicles, think about the geography of the immediate area and any hills, bends, hidden dips and close corners that may obscure you from other motorists. Be aware of possible escape routes by any suspects and any areas of thick undergrowth where objects could be hidden or thrown. You should also consider the weather under which a search is to take place. Poor weather conditions could result in loss of evidence or danger from other road users. </a:t>
            </a:r>
          </a:p>
          <a:p>
            <a:pPr>
              <a:lnSpc>
                <a:spcPct val="100000"/>
              </a:lnSpc>
            </a:pPr>
            <a:r>
              <a:rPr lang="en-GB" sz="1100" dirty="0">
                <a:latin typeface="+mn-lt"/>
              </a:rPr>
              <a:t>Overcoming communication difficulties caused by physical noise (aircraft, traffic, crowds etc.) can be relatively easy to deal with. You may need to speak up, wait until the noise obstruction has gone, move the person a short distance to a quieter location or ask other people to be quiet. It is important that the person that you are searching can hear your instructions. If you are dealing with a person who is deaf, deafened or hard of hearing you should try and ascertain their preferred method of communication, for example, lip reading, writing things down or using sign language with the help of an interpreter.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3978468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rPr>
              <a:t>You do not have to know this as a fact, if you have reasonable grounds for believing that it is evidence of an offence or it has been obtained in consequence of the commission of an offence, then you have a power to seize it if you also believe that it is necessary to do so to prevent it being concealed, lost, altered, damaged or destroyed. This power is under </a:t>
            </a:r>
            <a:r>
              <a:rPr lang="en-GB" sz="1100" b="1" dirty="0">
                <a:latin typeface="+mn-lt"/>
              </a:rPr>
              <a:t>Section 19 PACE 1984. </a:t>
            </a:r>
          </a:p>
          <a:p>
            <a:endParaRPr lang="en-GB" sz="1100" b="1" dirty="0">
              <a:latin typeface="+mn-lt"/>
            </a:endParaRPr>
          </a:p>
          <a:p>
            <a:r>
              <a:rPr lang="en-GB" sz="1100" dirty="0">
                <a:latin typeface="+mn-lt"/>
              </a:rPr>
              <a:t>You need to take care of all items found that may be evidence of an offence or used as a weapon. Once you have removed the item from the person, consider where you put it during the remainder of the search. It must be safely out of reach of the person you are searching, yet remain within your sight. </a:t>
            </a:r>
          </a:p>
          <a:p>
            <a:r>
              <a:rPr lang="en-GB" sz="1100" dirty="0">
                <a:latin typeface="+mn-lt"/>
              </a:rPr>
              <a:t>This is where the value of a second officer cannot be over estimated. </a:t>
            </a:r>
          </a:p>
          <a:p>
            <a:endParaRPr lang="en-GB" sz="1100" dirty="0">
              <a:latin typeface="+mn-lt"/>
            </a:endParaRPr>
          </a:p>
          <a:p>
            <a:r>
              <a:rPr lang="en-GB" sz="1100" dirty="0">
                <a:latin typeface="+mn-lt"/>
              </a:rPr>
              <a:t>A second officer can observe the search, watching for your safety as well as helping you to deal with any items found. If you are searching a person on your own, you will need to quickly risk assess the situation and decide if it is appropriate to go ahead with the search. You will then need to continue to conduct a dynamic risk assessment throughout the search, remaining alert to any changing circumstances. Ensuring that the person’s personal items are handled with care is equally as important as dealing with connected property. Factors such as weather conditions must be taken into account. If there is nowhere clean, dry and safe to place the item once you have searched it and are satisfied that it is safe, you could consider handing it back to the person. For example, in the case of a coat or jacket you could ask them to hold it in their hand outstretched in view for the remainder of the search, or they could put it back on if it would not hinder your continued search.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6552039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b="1" dirty="0">
                <a:latin typeface="+mn-lt"/>
              </a:rPr>
              <a:t>Section 19 Police and Criminal Evidence Act 1984 </a:t>
            </a:r>
          </a:p>
          <a:p>
            <a:endParaRPr lang="en-GB" sz="1100" b="1" dirty="0">
              <a:latin typeface="+mn-lt"/>
            </a:endParaRPr>
          </a:p>
          <a:p>
            <a:r>
              <a:rPr lang="en-GB" sz="1100" dirty="0">
                <a:latin typeface="+mn-lt"/>
              </a:rPr>
              <a:t>Creates a general power to seize and retain property under certain circumstances.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cs typeface="Arial" panose="020B0604020202020204" pitchFamily="34" charset="0"/>
              </a:rPr>
              <a:t>A constable may require any information which is stored in electronic form and is accessible from the premises to be produced in a form which can be taken away.  This can include opening up computers to access hard drives, however as this is a specialist area the advice of a supervisor should be sought.</a:t>
            </a:r>
            <a:r>
              <a:rPr lang="en-GB" sz="1100" b="1" i="1" dirty="0">
                <a:latin typeface="+mn-lt"/>
                <a:cs typeface="Arial" panose="020B0604020202020204" pitchFamily="34" charset="0"/>
              </a:rPr>
              <a:t>s19(4) PACE</a:t>
            </a:r>
            <a:endParaRPr lang="en-GB" sz="1100" dirty="0">
              <a:latin typeface="+mn-lt"/>
              <a:cs typeface="Arial" panose="020B0604020202020204" pitchFamily="34" charset="0"/>
            </a:endParaRPr>
          </a:p>
          <a:p>
            <a:endParaRPr lang="en-GB" sz="1100" dirty="0">
              <a:latin typeface="+mn-lt"/>
              <a:cs typeface="Arial" panose="020B0604020202020204" pitchFamily="34" charset="0"/>
            </a:endParaRPr>
          </a:p>
          <a:p>
            <a:r>
              <a:rPr lang="en-GB" sz="1100" dirty="0">
                <a:latin typeface="+mn-lt"/>
                <a:cs typeface="Arial" panose="020B0604020202020204" pitchFamily="34" charset="0"/>
              </a:rPr>
              <a:t>Items of subject to ‘legal privilege’, for example communications between a solicitor and their client and any items contained within those communications, are </a:t>
            </a:r>
            <a:r>
              <a:rPr lang="en-GB" sz="1100" b="1" dirty="0">
                <a:latin typeface="+mn-lt"/>
                <a:cs typeface="Arial" panose="020B0604020202020204" pitchFamily="34" charset="0"/>
              </a:rPr>
              <a:t>exempt</a:t>
            </a:r>
            <a:r>
              <a:rPr lang="en-GB" sz="1100" dirty="0">
                <a:latin typeface="+mn-lt"/>
                <a:cs typeface="Arial" panose="020B0604020202020204" pitchFamily="34" charset="0"/>
              </a:rPr>
              <a:t> from the seizure process. </a:t>
            </a:r>
          </a:p>
          <a:p>
            <a:pPr lvl="0"/>
            <a:r>
              <a:rPr lang="en-GB" sz="1100" b="1" i="1" dirty="0">
                <a:latin typeface="+mn-lt"/>
                <a:cs typeface="Arial" panose="020B0604020202020204" pitchFamily="34" charset="0"/>
              </a:rPr>
              <a:t>       </a:t>
            </a:r>
            <a:endParaRPr lang="en-GB" altLang="en-US" sz="1100" b="1" dirty="0">
              <a:latin typeface="+mn-lt"/>
              <a:cs typeface="Arial" panose="020B0604020202020204" pitchFamily="34" charset="0"/>
            </a:endParaRPr>
          </a:p>
          <a:p>
            <a:pPr>
              <a:spcBef>
                <a:spcPts val="0"/>
              </a:spcBef>
              <a:spcAft>
                <a:spcPts val="1262"/>
              </a:spcAft>
            </a:pPr>
            <a:r>
              <a:rPr lang="en-GB" altLang="en-US" sz="1100" dirty="0">
                <a:latin typeface="+mn-lt"/>
                <a:cs typeface="Arial" panose="020B0604020202020204" pitchFamily="34" charset="0"/>
              </a:rPr>
              <a:t>The important word here is </a:t>
            </a:r>
            <a:r>
              <a:rPr lang="en-GB" altLang="en-US" sz="1100" b="1" dirty="0">
                <a:latin typeface="+mn-lt"/>
                <a:cs typeface="Arial" panose="020B0604020202020204" pitchFamily="34" charset="0"/>
              </a:rPr>
              <a:t>lawfully.  </a:t>
            </a:r>
            <a:r>
              <a:rPr lang="en-GB" altLang="en-US" sz="1100" dirty="0">
                <a:latin typeface="+mn-lt"/>
                <a:cs typeface="Arial" panose="020B0604020202020204" pitchFamily="34" charset="0"/>
              </a:rPr>
              <a:t>If you have a warrant or authorisation then you </a:t>
            </a:r>
          </a:p>
          <a:p>
            <a:pPr>
              <a:spcBef>
                <a:spcPts val="0"/>
              </a:spcBef>
              <a:spcAft>
                <a:spcPts val="1262"/>
              </a:spcAft>
            </a:pPr>
            <a:r>
              <a:rPr lang="en-GB" altLang="en-US" sz="1100" dirty="0">
                <a:latin typeface="+mn-lt"/>
                <a:cs typeface="Arial" panose="020B0604020202020204" pitchFamily="34" charset="0"/>
              </a:rPr>
              <a:t>will be acting lawfully.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j-lt"/>
              </a:rPr>
              <a:t>An easy way to remember the reasons you can lawfully seize property is by remembering the mnemonic </a:t>
            </a:r>
            <a:r>
              <a:rPr lang="en-GB" sz="1100" b="1" dirty="0">
                <a:latin typeface="+mj-lt"/>
              </a:rPr>
              <a:t>CLADD</a:t>
            </a:r>
            <a:r>
              <a:rPr lang="en-GB" sz="1100" dirty="0">
                <a:latin typeface="+mj-lt"/>
              </a:rPr>
              <a:t>. You can seize items if the seizure is necessary to prevent it being: </a:t>
            </a:r>
          </a:p>
          <a:p>
            <a:r>
              <a:rPr lang="en-GB" sz="1100" b="1" dirty="0">
                <a:latin typeface="+mj-lt"/>
              </a:rPr>
              <a:t>C</a:t>
            </a:r>
            <a:r>
              <a:rPr lang="en-GB" sz="1100" dirty="0">
                <a:latin typeface="+mj-lt"/>
              </a:rPr>
              <a:t>oncealed </a:t>
            </a:r>
          </a:p>
          <a:p>
            <a:r>
              <a:rPr lang="en-GB" sz="1100" b="1" dirty="0">
                <a:latin typeface="+mj-lt"/>
              </a:rPr>
              <a:t>L</a:t>
            </a:r>
            <a:r>
              <a:rPr lang="en-GB" sz="1100" dirty="0">
                <a:latin typeface="+mj-lt"/>
              </a:rPr>
              <a:t>ost </a:t>
            </a:r>
          </a:p>
          <a:p>
            <a:r>
              <a:rPr lang="en-GB" sz="1100" b="1" dirty="0">
                <a:latin typeface="+mj-lt"/>
              </a:rPr>
              <a:t>A</a:t>
            </a:r>
            <a:r>
              <a:rPr lang="en-GB" sz="1100" dirty="0">
                <a:latin typeface="+mj-lt"/>
              </a:rPr>
              <a:t>ltered </a:t>
            </a:r>
          </a:p>
          <a:p>
            <a:r>
              <a:rPr lang="en-GB" sz="1100" b="1" dirty="0">
                <a:latin typeface="+mj-lt"/>
              </a:rPr>
              <a:t>D</a:t>
            </a:r>
            <a:r>
              <a:rPr lang="en-GB" sz="1100" dirty="0">
                <a:latin typeface="+mj-lt"/>
              </a:rPr>
              <a:t>amaged or destroyed </a:t>
            </a:r>
          </a:p>
          <a:p>
            <a:endParaRPr lang="en-GB" altLang="en-US" sz="1100" dirty="0">
              <a:latin typeface="+mj-lt"/>
              <a:cs typeface="Arial" pitchFamily="34" charset="0"/>
            </a:endParaRPr>
          </a:p>
          <a:p>
            <a:r>
              <a:rPr lang="en-GB" sz="1100" dirty="0">
                <a:latin typeface="+mj-lt"/>
              </a:rPr>
              <a:t>Under </a:t>
            </a:r>
            <a:r>
              <a:rPr lang="en-GB" sz="1100" b="1" dirty="0">
                <a:latin typeface="+mj-lt"/>
              </a:rPr>
              <a:t>section 22 of PACE 1984 </a:t>
            </a:r>
            <a:r>
              <a:rPr lang="en-GB" sz="1100" dirty="0">
                <a:latin typeface="+mj-lt"/>
              </a:rPr>
              <a:t>seized property may be retained for specific reasons only. The possible reasons for retention are that the property seized is: </a:t>
            </a:r>
          </a:p>
          <a:p>
            <a:pPr marL="296237" indent="-296237">
              <a:buFont typeface="Arial" panose="020B0604020202020204" pitchFamily="34" charset="0"/>
              <a:buChar char="•"/>
            </a:pPr>
            <a:r>
              <a:rPr lang="en-GB" sz="1100" dirty="0">
                <a:latin typeface="+mj-lt"/>
              </a:rPr>
              <a:t>For use as evidence in a trial (unless a photograph or copy would suffice) </a:t>
            </a:r>
          </a:p>
          <a:p>
            <a:pPr marL="296237" indent="-296237">
              <a:buFont typeface="Arial" panose="020B0604020202020204" pitchFamily="34" charset="0"/>
              <a:buChar char="•"/>
            </a:pPr>
            <a:r>
              <a:rPr lang="en-GB" sz="1100" dirty="0">
                <a:latin typeface="+mj-lt"/>
              </a:rPr>
              <a:t>Forensic examination </a:t>
            </a:r>
          </a:p>
          <a:p>
            <a:pPr marL="296237" indent="-296237">
              <a:buFont typeface="Arial" panose="020B0604020202020204" pitchFamily="34" charset="0"/>
              <a:buChar char="•"/>
            </a:pPr>
            <a:r>
              <a:rPr lang="en-GB" sz="1100" dirty="0">
                <a:latin typeface="+mj-lt"/>
              </a:rPr>
              <a:t>Further investigation </a:t>
            </a:r>
          </a:p>
          <a:p>
            <a:pPr marL="296237" indent="-296237">
              <a:buFont typeface="Arial" panose="020B0604020202020204" pitchFamily="34" charset="0"/>
              <a:buChar char="•"/>
            </a:pPr>
            <a:r>
              <a:rPr lang="en-GB" sz="1100" dirty="0">
                <a:latin typeface="+mj-lt"/>
              </a:rPr>
              <a:t>Establish the lawful owner.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dirty="0">
                <a:latin typeface="+mn-lt"/>
              </a:rPr>
              <a:t>When the extent or complexity of a search mean it is likely to take a long time, the officer in charge of the search may consider using the seize and sift powers inserted into PACE by the CJPA 2001(Sec.50)</a:t>
            </a:r>
          </a:p>
          <a:p>
            <a:endParaRPr lang="en-GB" sz="1100" dirty="0">
              <a:latin typeface="+mn-lt"/>
            </a:endParaRPr>
          </a:p>
          <a:p>
            <a:r>
              <a:rPr lang="en-GB" altLang="en-US" sz="1100" dirty="0">
                <a:latin typeface="+mn-lt"/>
              </a:rPr>
              <a:t>This power relates to the seizure of a large quantity of property or where it is not reasonably practicable to separate the legally </a:t>
            </a:r>
            <a:r>
              <a:rPr lang="en-GB" altLang="en-US" sz="1100" dirty="0" err="1">
                <a:latin typeface="+mn-lt"/>
              </a:rPr>
              <a:t>seizable</a:t>
            </a:r>
            <a:r>
              <a:rPr lang="en-GB" altLang="en-US" sz="1100" dirty="0">
                <a:latin typeface="+mn-lt"/>
              </a:rPr>
              <a:t> part from the rest, e.g. where the material is in a filing cabinet, and allows officers to sift through it at another place.</a:t>
            </a:r>
          </a:p>
          <a:p>
            <a:endParaRPr lang="en-GB" altLang="en-US" sz="1100" dirty="0">
              <a:latin typeface="+mn-lt"/>
            </a:endParaRPr>
          </a:p>
          <a:p>
            <a:r>
              <a:rPr lang="en-GB" altLang="en-US" sz="1100" dirty="0">
                <a:latin typeface="+mn-lt"/>
              </a:rPr>
              <a:t>It should only be used when it is not reasonably practical to do it any other way.</a:t>
            </a:r>
          </a:p>
          <a:p>
            <a:endParaRPr lang="en-GB" altLang="en-US" sz="1100" dirty="0">
              <a:latin typeface="+mn-lt"/>
            </a:endParaRPr>
          </a:p>
          <a:p>
            <a:pPr>
              <a:spcBef>
                <a:spcPts val="522"/>
              </a:spcBef>
              <a:spcAft>
                <a:spcPts val="522"/>
              </a:spcAft>
            </a:pPr>
            <a:r>
              <a:rPr lang="en-GB" altLang="en-US" sz="1100" dirty="0">
                <a:latin typeface="+mn-lt"/>
              </a:rPr>
              <a:t>What is reasonably practicable will be different in each case but will include the time it would take to separate material and also the risk of accidentally altering or damaging anything.</a:t>
            </a:r>
          </a:p>
          <a:p>
            <a:pPr>
              <a:spcBef>
                <a:spcPts val="522"/>
              </a:spcBef>
              <a:spcAft>
                <a:spcPts val="522"/>
              </a:spcAft>
            </a:pPr>
            <a:endParaRPr lang="en-GB" altLang="en-US" sz="1100" dirty="0">
              <a:latin typeface="+mn-lt"/>
            </a:endParaRPr>
          </a:p>
          <a:p>
            <a:pPr>
              <a:spcBef>
                <a:spcPts val="522"/>
              </a:spcBef>
              <a:spcAft>
                <a:spcPts val="522"/>
              </a:spcAft>
            </a:pPr>
            <a:r>
              <a:rPr lang="en-GB" altLang="en-US" sz="1100" dirty="0">
                <a:latin typeface="+mn-lt"/>
              </a:rPr>
              <a:t>Where legally privileged material forms part of the 'whole thing' then this too can be seized and section 19(6) of PACE does not apply.</a:t>
            </a:r>
            <a:endParaRPr lang="en-GB" sz="1100" dirty="0">
              <a:latin typeface="+mn-lt"/>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pPr>
              <a:spcBef>
                <a:spcPts val="522"/>
              </a:spcBef>
              <a:spcAft>
                <a:spcPts val="522"/>
              </a:spcAft>
            </a:pPr>
            <a:r>
              <a:rPr lang="en-GB" sz="1100" dirty="0">
                <a:latin typeface="+mn-lt"/>
              </a:rPr>
              <a:t>One of the tactics used by a defence team is to attack forensic evidence in court. They will seek to discredit the continuity of the item by questioning the packaging, storage, contamination or loss of evidence, as well as the maintenance of a documented chain of continuity. In order to prevent this you should always follow the correct pocket book, or evidence and action book, entry recording, packaging and storage procedures. See the module notes titled ‘Scene preservation and exhibits’ for more detail. </a:t>
            </a:r>
          </a:p>
          <a:p>
            <a:pPr>
              <a:spcBef>
                <a:spcPts val="522"/>
              </a:spcBef>
              <a:spcAft>
                <a:spcPts val="522"/>
              </a:spcAft>
            </a:pPr>
            <a:endParaRPr lang="en-GB" altLang="en-US" sz="1100" dirty="0">
              <a:latin typeface="+mn-lt"/>
              <a:cs typeface="Arial" pitchFamily="34" charset="0"/>
            </a:endParaRPr>
          </a:p>
          <a:p>
            <a:pPr>
              <a:spcBef>
                <a:spcPts val="522"/>
              </a:spcBef>
              <a:spcAft>
                <a:spcPts val="522"/>
              </a:spcAft>
            </a:pPr>
            <a:r>
              <a:rPr lang="en-GB" altLang="en-US" sz="1100" dirty="0">
                <a:latin typeface="+mn-lt"/>
                <a:cs typeface="Arial" pitchFamily="34" charset="0"/>
              </a:rPr>
              <a:t>Any property seized must be done so following the correct procedure.</a:t>
            </a:r>
          </a:p>
          <a:p>
            <a:pPr eaLnBrk="0" fontAlgn="base" hangingPunct="0"/>
            <a:r>
              <a:rPr lang="en-GB" sz="1100" b="1" dirty="0">
                <a:latin typeface="+mn-lt"/>
              </a:rPr>
              <a:t>Identify </a:t>
            </a:r>
            <a:r>
              <a:rPr lang="en-GB" sz="1100" dirty="0">
                <a:latin typeface="+mn-lt"/>
              </a:rPr>
              <a:t>the item to be seized</a:t>
            </a:r>
          </a:p>
          <a:p>
            <a:pPr eaLnBrk="0" fontAlgn="base" hangingPunct="0"/>
            <a:r>
              <a:rPr lang="en-GB" sz="1100" b="1" dirty="0">
                <a:latin typeface="+mn-lt"/>
              </a:rPr>
              <a:t>Seize</a:t>
            </a:r>
            <a:r>
              <a:rPr lang="en-GB" sz="1100" dirty="0">
                <a:latin typeface="+mn-lt"/>
              </a:rPr>
              <a:t> the property </a:t>
            </a:r>
          </a:p>
          <a:p>
            <a:pPr eaLnBrk="0" fontAlgn="base" hangingPunct="0"/>
            <a:r>
              <a:rPr lang="en-GB" sz="1100" b="1" dirty="0">
                <a:latin typeface="+mn-lt"/>
              </a:rPr>
              <a:t>Package</a:t>
            </a:r>
            <a:r>
              <a:rPr lang="en-GB" sz="1100" dirty="0">
                <a:latin typeface="+mn-lt"/>
              </a:rPr>
              <a:t> for continuity of evidence and prevention of contamination</a:t>
            </a:r>
          </a:p>
          <a:p>
            <a:pPr eaLnBrk="0" fontAlgn="base" hangingPunct="0"/>
            <a:r>
              <a:rPr lang="en-GB" sz="1100" b="1" dirty="0">
                <a:latin typeface="+mn-lt"/>
              </a:rPr>
              <a:t>Exhibit label</a:t>
            </a:r>
            <a:r>
              <a:rPr lang="en-GB" sz="1100" dirty="0">
                <a:latin typeface="+mn-lt"/>
              </a:rPr>
              <a:t>, exhibit number completed and ensure continuity signature is completed </a:t>
            </a:r>
          </a:p>
          <a:p>
            <a:pPr eaLnBrk="0" fontAlgn="base" hangingPunct="0"/>
            <a:r>
              <a:rPr lang="en-GB" sz="1100" dirty="0">
                <a:latin typeface="+mn-lt"/>
              </a:rPr>
              <a:t>Send for </a:t>
            </a:r>
            <a:r>
              <a:rPr lang="en-GB" sz="1100" b="1" dirty="0">
                <a:latin typeface="+mn-lt"/>
              </a:rPr>
              <a:t>forensic examination</a:t>
            </a:r>
            <a:endParaRPr lang="en-GB" sz="1100" dirty="0">
              <a:latin typeface="+mn-lt"/>
            </a:endParaRPr>
          </a:p>
          <a:p>
            <a:pPr eaLnBrk="0" fontAlgn="base" hangingPunct="0"/>
            <a:r>
              <a:rPr lang="en-GB" sz="1100" dirty="0">
                <a:latin typeface="+mn-lt"/>
              </a:rPr>
              <a:t>Treat as </a:t>
            </a:r>
            <a:r>
              <a:rPr lang="en-GB" sz="1100" b="1" dirty="0">
                <a:latin typeface="+mn-lt"/>
              </a:rPr>
              <a:t>evidence </a:t>
            </a:r>
            <a:r>
              <a:rPr lang="en-GB" sz="1100" dirty="0">
                <a:latin typeface="+mn-lt"/>
              </a:rPr>
              <a:t>for court</a:t>
            </a:r>
          </a:p>
          <a:p>
            <a:pPr eaLnBrk="0" fontAlgn="base" hangingPunct="0"/>
            <a:r>
              <a:rPr lang="en-GB" sz="1100" b="1" dirty="0">
                <a:latin typeface="+mn-lt"/>
              </a:rPr>
              <a:t>Record</a:t>
            </a:r>
            <a:r>
              <a:rPr lang="en-GB" sz="1100" dirty="0">
                <a:latin typeface="+mn-lt"/>
              </a:rPr>
              <a:t> all items in a statement/PNB/search book</a:t>
            </a:r>
          </a:p>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81300" y="284163"/>
            <a:ext cx="1541463" cy="866775"/>
          </a:xfrm>
        </p:spPr>
      </p:sp>
      <p:sp>
        <p:nvSpPr>
          <p:cNvPr id="3" name="Notes Placeholder 2"/>
          <p:cNvSpPr>
            <a:spLocks noGrp="1"/>
          </p:cNvSpPr>
          <p:nvPr>
            <p:ph type="body" idx="1"/>
          </p:nvPr>
        </p:nvSpPr>
        <p:spPr/>
        <p:txBody>
          <a:bodyPr/>
          <a:lstStyle/>
          <a:p>
            <a:r>
              <a:rPr lang="en-GB" sz="1100" b="1" u="sng" dirty="0">
                <a:latin typeface="+mn-lt"/>
              </a:rPr>
              <a:t>Knowledge Check </a:t>
            </a:r>
          </a:p>
          <a:p>
            <a:endParaRPr lang="en-GB" sz="1100" dirty="0">
              <a:latin typeface="+mn-lt"/>
            </a:endParaRPr>
          </a:p>
          <a:p>
            <a:r>
              <a:rPr lang="en-GB" sz="1100" dirty="0">
                <a:latin typeface="+mn-lt"/>
              </a:rPr>
              <a:t>Split class into pairs and put all books away</a:t>
            </a:r>
          </a:p>
          <a:p>
            <a:endParaRPr lang="en-GB" sz="1100" dirty="0">
              <a:latin typeface="+mn-lt"/>
            </a:endParaRPr>
          </a:p>
          <a:p>
            <a:r>
              <a:rPr lang="en-GB" sz="1100" dirty="0">
                <a:latin typeface="+mn-lt"/>
              </a:rPr>
              <a:t>Handout question paper – 20 mins</a:t>
            </a:r>
          </a:p>
          <a:p>
            <a:endParaRPr lang="en-GB" sz="1100" dirty="0">
              <a:latin typeface="+mn-lt"/>
            </a:endParaRPr>
          </a:p>
          <a:p>
            <a:r>
              <a:rPr lang="en-GB" sz="1100" dirty="0">
                <a:latin typeface="+mn-lt"/>
              </a:rPr>
              <a:t>Share answers with the class</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2708743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7120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833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1284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7208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1164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258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3294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073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3668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7785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30/09/2022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0774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auto">
              <a:spcBef>
                <a:spcPts val="0"/>
              </a:spcBef>
              <a:spcAft>
                <a:spcPts val="0"/>
              </a:spcAft>
            </a:pPr>
            <a:fld id="{A8B2DD80-2896-40E9-A8FD-0602C065F1AE}" type="datetimeFigureOut">
              <a:rPr lang="en-GB" b="0" smtClean="0">
                <a:solidFill>
                  <a:prstClr val="black">
                    <a:tint val="75000"/>
                  </a:prstClr>
                </a:solidFill>
                <a:latin typeface="Calibri" panose="020F0502020204030204"/>
                <a:ea typeface="+mn-ea"/>
              </a:rPr>
              <a:pPr fontAlgn="auto">
                <a:spcBef>
                  <a:spcPts val="0"/>
                </a:spcBef>
                <a:spcAft>
                  <a:spcPts val="0"/>
                </a:spcAft>
              </a:pPr>
              <a:t>30/09/2022</a:t>
            </a:fld>
            <a:endParaRPr lang="en-GB" b="0">
              <a:solidFill>
                <a:prstClr val="black">
                  <a:tint val="75000"/>
                </a:prstClr>
              </a:solidFill>
              <a:latin typeface="Calibri" panose="020F0502020204030204"/>
              <a:ea typeface="+mn-ea"/>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auto">
              <a:spcBef>
                <a:spcPts val="0"/>
              </a:spcBef>
              <a:spcAft>
                <a:spcPts val="0"/>
              </a:spcAft>
            </a:pPr>
            <a:endParaRPr lang="en-GB" b="0">
              <a:solidFill>
                <a:prstClr val="black">
                  <a:tint val="75000"/>
                </a:prstClr>
              </a:solidFill>
              <a:latin typeface="Calibri" panose="020F0502020204030204"/>
              <a:ea typeface="+mn-ea"/>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9CD8273B-68E9-4CF8-A930-4D4BAB7B953D}" type="slidenum">
              <a:rPr lang="en-GB" b="0" smtClean="0">
                <a:solidFill>
                  <a:prstClr val="black">
                    <a:tint val="75000"/>
                  </a:prstClr>
                </a:solidFill>
                <a:latin typeface="Calibri" panose="020F0502020204030204"/>
                <a:ea typeface="+mn-ea"/>
              </a:rPr>
              <a:pPr fontAlgn="auto">
                <a:spcBef>
                  <a:spcPts val="0"/>
                </a:spcBef>
                <a:spcAft>
                  <a:spcPts val="0"/>
                </a:spcAft>
              </a:pPr>
              <a:t>‹#›</a:t>
            </a:fld>
            <a:endParaRPr lang="en-GB" b="0">
              <a:solidFill>
                <a:prstClr val="black">
                  <a:tint val="75000"/>
                </a:prstClr>
              </a:solidFill>
              <a:latin typeface="Calibri" panose="020F0502020204030204"/>
              <a:ea typeface="+mn-ea"/>
            </a:endParaRPr>
          </a:p>
        </p:txBody>
      </p:sp>
      <p:sp>
        <p:nvSpPr>
          <p:cNvPr id="7" name="hl" descr=" "/>
          <p:cNvSpPr txBox="1"/>
          <p:nvPr userDrawn="1"/>
        </p:nvSpPr>
        <p:spPr>
          <a:xfrm>
            <a:off x="0" y="0"/>
            <a:ext cx="12192000" cy="223138"/>
          </a:xfrm>
          <a:prstGeom prst="rect">
            <a:avLst/>
          </a:prstGeom>
          <a:noFill/>
        </p:spPr>
        <p:txBody>
          <a:bodyPr vert="horz" rtlCol="0">
            <a:spAutoFit/>
          </a:bodyPr>
          <a:lstStyle/>
          <a:p>
            <a:pPr algn="l" fontAlgn="auto">
              <a:spcBef>
                <a:spcPts val="0"/>
              </a:spcBef>
              <a:spcAft>
                <a:spcPts val="0"/>
              </a:spcAft>
            </a:pPr>
            <a:r>
              <a:rPr lang="en-GB" sz="850" b="0" i="0" u="none" baseline="0">
                <a:solidFill>
                  <a:srgbClr val="000000"/>
                </a:solidFill>
                <a:latin typeface="Microsoft Sans Serif" panose="020B0604020202020204" pitchFamily="34" charset="0"/>
                <a:ea typeface="+mn-ea"/>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fontAlgn="auto">
              <a:spcBef>
                <a:spcPts val="0"/>
              </a:spcBef>
              <a:spcAft>
                <a:spcPts val="0"/>
              </a:spcAft>
            </a:pPr>
            <a:r>
              <a:rPr lang="en-GB" sz="850" b="0" i="0" u="none" baseline="0">
                <a:solidFill>
                  <a:srgbClr val="000000"/>
                </a:solidFill>
                <a:latin typeface="Microsoft Sans Serif" panose="020B0604020202020204" pitchFamily="34" charset="0"/>
                <a:ea typeface="+mn-ea"/>
              </a:rPr>
              <a:t> </a:t>
            </a:r>
          </a:p>
        </p:txBody>
      </p:sp>
    </p:spTree>
    <p:extLst>
      <p:ext uri="{BB962C8B-B14F-4D97-AF65-F5344CB8AC3E}">
        <p14:creationId xmlns:p14="http://schemas.microsoft.com/office/powerpoint/2010/main" val="1674414058"/>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12"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image" Target="../media/image8.jpg"/><Relationship Id="rId5" Type="http://schemas.openxmlformats.org/officeDocument/2006/relationships/diagramLayout" Target="../diagrams/layout1.xml"/><Relationship Id="rId10" Type="http://schemas.openxmlformats.org/officeDocument/2006/relationships/image" Target="../media/image7.png"/><Relationship Id="rId4" Type="http://schemas.openxmlformats.org/officeDocument/2006/relationships/diagramData" Target="../diagrams/data1.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5.jpeg"/><Relationship Id="rId13" Type="http://schemas.openxmlformats.org/officeDocument/2006/relationships/image" Target="../media/image9.png"/><Relationship Id="rId3" Type="http://schemas.openxmlformats.org/officeDocument/2006/relationships/image" Target="../media/image10.jpeg"/><Relationship Id="rId7" Type="http://schemas.openxmlformats.org/officeDocument/2006/relationships/image" Target="../media/image14.jpeg"/><Relationship Id="rId12"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jpeg"/><Relationship Id="rId11" Type="http://schemas.openxmlformats.org/officeDocument/2006/relationships/image" Target="../media/image7.png"/><Relationship Id="rId5" Type="http://schemas.openxmlformats.org/officeDocument/2006/relationships/image" Target="../media/image12.jpeg"/><Relationship Id="rId10" Type="http://schemas.openxmlformats.org/officeDocument/2006/relationships/image" Target="../media/image6.png"/><Relationship Id="rId4" Type="http://schemas.openxmlformats.org/officeDocument/2006/relationships/image" Target="../media/image11.jpeg"/><Relationship Id="rId9" Type="http://schemas.openxmlformats.org/officeDocument/2006/relationships/image" Target="../media/image16.jp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9.png"/><Relationship Id="rId5" Type="http://schemas.openxmlformats.org/officeDocument/2006/relationships/diagramQuickStyle" Target="../diagrams/quickStyle2.xml"/><Relationship Id="rId10" Type="http://schemas.openxmlformats.org/officeDocument/2006/relationships/image" Target="../media/image8.jpg"/><Relationship Id="rId4" Type="http://schemas.openxmlformats.org/officeDocument/2006/relationships/diagramLayout" Target="../diagrams/layout2.xm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8.jpeg"/><Relationship Id="rId7" Type="http://schemas.openxmlformats.org/officeDocument/2006/relationships/diagramColors" Target="../diagrams/colors3.xml"/><Relationship Id="rId12"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11" Type="http://schemas.openxmlformats.org/officeDocument/2006/relationships/image" Target="../media/image8.jpg"/><Relationship Id="rId5" Type="http://schemas.openxmlformats.org/officeDocument/2006/relationships/diagramLayout" Target="../diagrams/layout3.xml"/><Relationship Id="rId10" Type="http://schemas.openxmlformats.org/officeDocument/2006/relationships/image" Target="../media/image7.png"/><Relationship Id="rId4" Type="http://schemas.openxmlformats.org/officeDocument/2006/relationships/diagramData" Target="../diagrams/data3.xml"/><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image" Target="../media/image8.jpg"/><Relationship Id="rId3" Type="http://schemas.openxmlformats.org/officeDocument/2006/relationships/image" Target="../media/image19.jpeg"/><Relationship Id="rId7" Type="http://schemas.openxmlformats.org/officeDocument/2006/relationships/diagramLayout" Target="../diagrams/layout4.xml"/><Relationship Id="rId12"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4.xml"/><Relationship Id="rId11" Type="http://schemas.openxmlformats.org/officeDocument/2006/relationships/image" Target="../media/image6.png"/><Relationship Id="rId5" Type="http://schemas.openxmlformats.org/officeDocument/2006/relationships/image" Target="../media/image21.png"/><Relationship Id="rId10" Type="http://schemas.microsoft.com/office/2007/relationships/diagramDrawing" Target="../diagrams/drawing4.xml"/><Relationship Id="rId4" Type="http://schemas.openxmlformats.org/officeDocument/2006/relationships/image" Target="../media/image20.jpeg"/><Relationship Id="rId9" Type="http://schemas.openxmlformats.org/officeDocument/2006/relationships/diagramColors" Target="../diagrams/colors4.xml"/><Relationship Id="rId1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image" Target="../media/image9.png"/><Relationship Id="rId5" Type="http://schemas.openxmlformats.org/officeDocument/2006/relationships/diagramQuickStyle" Target="../diagrams/quickStyle5.xml"/><Relationship Id="rId10" Type="http://schemas.openxmlformats.org/officeDocument/2006/relationships/image" Target="../media/image8.jpg"/><Relationship Id="rId4" Type="http://schemas.openxmlformats.org/officeDocument/2006/relationships/diagramLayout" Target="../diagrams/layout5.xm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image" Target="../media/image9.png"/><Relationship Id="rId5" Type="http://schemas.openxmlformats.org/officeDocument/2006/relationships/diagramQuickStyle" Target="../diagrams/quickStyle6.xml"/><Relationship Id="rId10" Type="http://schemas.openxmlformats.org/officeDocument/2006/relationships/image" Target="../media/image8.jpg"/><Relationship Id="rId4" Type="http://schemas.openxmlformats.org/officeDocument/2006/relationships/diagramLayout" Target="../diagrams/layout6.xml"/><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openxmlformats.org/officeDocument/2006/relationships/image" Target="../media/image9.png"/><Relationship Id="rId5" Type="http://schemas.openxmlformats.org/officeDocument/2006/relationships/diagramQuickStyle" Target="../diagrams/quickStyle7.xml"/><Relationship Id="rId10" Type="http://schemas.openxmlformats.org/officeDocument/2006/relationships/image" Target="../media/image8.jpg"/><Relationship Id="rId4" Type="http://schemas.openxmlformats.org/officeDocument/2006/relationships/diagramLayout" Target="../diagrams/layout7.xml"/><Relationship Id="rId9"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8.xml"/><Relationship Id="rId11" Type="http://schemas.openxmlformats.org/officeDocument/2006/relationships/image" Target="../media/image9.png"/><Relationship Id="rId5" Type="http://schemas.openxmlformats.org/officeDocument/2006/relationships/diagramQuickStyle" Target="../diagrams/quickStyle8.xml"/><Relationship Id="rId10" Type="http://schemas.openxmlformats.org/officeDocument/2006/relationships/image" Target="../media/image8.jpg"/><Relationship Id="rId4" Type="http://schemas.openxmlformats.org/officeDocument/2006/relationships/diagramLayout" Target="../diagrams/layout8.xml"/><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1.jpeg"/><Relationship Id="rId7" Type="http://schemas.openxmlformats.org/officeDocument/2006/relationships/diagramColors" Target="../diagrams/colors9.xml"/><Relationship Id="rId12"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9.xml"/><Relationship Id="rId11" Type="http://schemas.openxmlformats.org/officeDocument/2006/relationships/image" Target="../media/image8.jpg"/><Relationship Id="rId5" Type="http://schemas.openxmlformats.org/officeDocument/2006/relationships/diagramLayout" Target="../diagrams/layout9.xml"/><Relationship Id="rId10" Type="http://schemas.openxmlformats.org/officeDocument/2006/relationships/image" Target="../media/image7.png"/><Relationship Id="rId4" Type="http://schemas.openxmlformats.org/officeDocument/2006/relationships/diagramData" Target="../diagrams/data9.xml"/><Relationship Id="rId9"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7"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9.png"/><Relationship Id="rId5" Type="http://schemas.openxmlformats.org/officeDocument/2006/relationships/diagramQuickStyle" Target="../diagrams/quickStyle10.xml"/><Relationship Id="rId10" Type="http://schemas.openxmlformats.org/officeDocument/2006/relationships/image" Target="../media/image8.jpg"/><Relationship Id="rId4" Type="http://schemas.openxmlformats.org/officeDocument/2006/relationships/diagramLayout" Target="../diagrams/layout10.xml"/><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9.png"/><Relationship Id="rId5" Type="http://schemas.openxmlformats.org/officeDocument/2006/relationships/diagramQuickStyle" Target="../diagrams/quickStyle11.xml"/><Relationship Id="rId10" Type="http://schemas.openxmlformats.org/officeDocument/2006/relationships/image" Target="../media/image8.jpg"/><Relationship Id="rId4" Type="http://schemas.openxmlformats.org/officeDocument/2006/relationships/diagramLayout" Target="../diagrams/layout11.xml"/><Relationship Id="rId9"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image" Target="../media/image9.png"/><Relationship Id="rId5" Type="http://schemas.openxmlformats.org/officeDocument/2006/relationships/diagramQuickStyle" Target="../diagrams/quickStyle12.xml"/><Relationship Id="rId10" Type="http://schemas.openxmlformats.org/officeDocument/2006/relationships/image" Target="../media/image8.jpg"/><Relationship Id="rId4" Type="http://schemas.openxmlformats.org/officeDocument/2006/relationships/diagramLayout" Target="../diagrams/layout12.xml"/><Relationship Id="rId9"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3.xml"/><Relationship Id="rId11" Type="http://schemas.openxmlformats.org/officeDocument/2006/relationships/image" Target="../media/image9.png"/><Relationship Id="rId5" Type="http://schemas.openxmlformats.org/officeDocument/2006/relationships/diagramQuickStyle" Target="../diagrams/quickStyle13.xml"/><Relationship Id="rId10" Type="http://schemas.openxmlformats.org/officeDocument/2006/relationships/image" Target="../media/image8.jpg"/><Relationship Id="rId4" Type="http://schemas.openxmlformats.org/officeDocument/2006/relationships/diagramLayout" Target="../diagrams/layout13.xml"/><Relationship Id="rId9" Type="http://schemas.openxmlformats.org/officeDocument/2006/relationships/image" Target="../media/image7.png"/></Relationships>
</file>

<file path=ppt/slides/_rels/slide2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11" Type="http://schemas.openxmlformats.org/officeDocument/2006/relationships/image" Target="../media/image9.png"/><Relationship Id="rId5" Type="http://schemas.openxmlformats.org/officeDocument/2006/relationships/diagramQuickStyle" Target="../diagrams/quickStyle14.xml"/><Relationship Id="rId10" Type="http://schemas.openxmlformats.org/officeDocument/2006/relationships/image" Target="../media/image8.jpg"/><Relationship Id="rId4" Type="http://schemas.openxmlformats.org/officeDocument/2006/relationships/diagramLayout" Target="../diagrams/layout14.xml"/><Relationship Id="rId9" Type="http://schemas.openxmlformats.org/officeDocument/2006/relationships/image" Target="../media/image7.png"/></Relationships>
</file>

<file path=ppt/slides/_rels/slide24.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7.png"/><Relationship Id="rId7" Type="http://schemas.openxmlformats.org/officeDocument/2006/relationships/diagramColors" Target="../diagrams/colors15.xml"/><Relationship Id="rId12"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QuickStyle" Target="../diagrams/quickStyle15.xml"/><Relationship Id="rId11" Type="http://schemas.openxmlformats.org/officeDocument/2006/relationships/image" Target="../media/image8.jpg"/><Relationship Id="rId5" Type="http://schemas.openxmlformats.org/officeDocument/2006/relationships/diagramLayout" Target="../diagrams/layout15.xml"/><Relationship Id="rId10" Type="http://schemas.openxmlformats.org/officeDocument/2006/relationships/image" Target="../media/image7.png"/><Relationship Id="rId4" Type="http://schemas.openxmlformats.org/officeDocument/2006/relationships/diagramData" Target="../diagrams/data15.xml"/><Relationship Id="rId9"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image" Target="../media/image9.png"/><Relationship Id="rId5" Type="http://schemas.openxmlformats.org/officeDocument/2006/relationships/diagramQuickStyle" Target="../diagrams/quickStyle16.xml"/><Relationship Id="rId10" Type="http://schemas.openxmlformats.org/officeDocument/2006/relationships/image" Target="../media/image8.jpg"/><Relationship Id="rId4" Type="http://schemas.openxmlformats.org/officeDocument/2006/relationships/diagramLayout" Target="../diagrams/layout16.xml"/><Relationship Id="rId9"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39.jpg"/><Relationship Id="rId7" Type="http://schemas.openxmlformats.org/officeDocument/2006/relationships/image" Target="../media/image9.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40.png"/><Relationship Id="rId7"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42.jpeg"/><Relationship Id="rId4" Type="http://schemas.openxmlformats.org/officeDocument/2006/relationships/image" Target="../media/image41.jpeg"/><Relationship Id="rId9" Type="http://schemas.openxmlformats.org/officeDocument/2006/relationships/image" Target="../media/image9.png"/></Relationships>
</file>

<file path=ppt/slides/_rels/slide29.xml.rels><?xml version="1.0" encoding="UTF-8" standalone="yes"?>
<Relationships xmlns="http://schemas.openxmlformats.org/package/2006/relationships"><Relationship Id="rId8" Type="http://schemas.openxmlformats.org/officeDocument/2006/relationships/image" Target="../media/image45.jpeg"/><Relationship Id="rId13" Type="http://schemas.openxmlformats.org/officeDocument/2006/relationships/image" Target="../media/image8.jpg"/><Relationship Id="rId3" Type="http://schemas.openxmlformats.org/officeDocument/2006/relationships/tags" Target="../tags/tag4.xml"/><Relationship Id="rId7" Type="http://schemas.openxmlformats.org/officeDocument/2006/relationships/image" Target="../media/image44.png"/><Relationship Id="rId12" Type="http://schemas.openxmlformats.org/officeDocument/2006/relationships/image" Target="../media/image7.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43.jpeg"/><Relationship Id="rId11" Type="http://schemas.openxmlformats.org/officeDocument/2006/relationships/image" Target="../media/image6.png"/><Relationship Id="rId5" Type="http://schemas.openxmlformats.org/officeDocument/2006/relationships/notesSlide" Target="../notesSlides/notesSlide29.xml"/><Relationship Id="rId10" Type="http://schemas.openxmlformats.org/officeDocument/2006/relationships/image" Target="../media/image47.png"/><Relationship Id="rId4" Type="http://schemas.openxmlformats.org/officeDocument/2006/relationships/slideLayout" Target="../slideLayouts/slideLayout6.xml"/><Relationship Id="rId9" Type="http://schemas.openxmlformats.org/officeDocument/2006/relationships/image" Target="../media/image46.png"/><Relationship Id="rId14" Type="http://schemas.openxmlformats.org/officeDocument/2006/relationships/image" Target="../media/image9.png"/></Relationships>
</file>

<file path=ppt/slides/_rels/slide30.xml.rels><?xml version="1.0" encoding="UTF-8" standalone="yes"?>
<Relationships xmlns="http://schemas.openxmlformats.org/package/2006/relationships"><Relationship Id="rId8" Type="http://schemas.openxmlformats.org/officeDocument/2006/relationships/image" Target="../media/image49.jpeg"/><Relationship Id="rId13" Type="http://schemas.openxmlformats.org/officeDocument/2006/relationships/image" Target="../media/image8.jpg"/><Relationship Id="rId3" Type="http://schemas.openxmlformats.org/officeDocument/2006/relationships/tags" Target="../tags/tag7.xml"/><Relationship Id="rId7" Type="http://schemas.openxmlformats.org/officeDocument/2006/relationships/image" Target="../media/image48.jpeg"/><Relationship Id="rId12" Type="http://schemas.openxmlformats.org/officeDocument/2006/relationships/image" Target="../media/image7.pn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notesSlide" Target="../notesSlides/notesSlide30.xml"/><Relationship Id="rId11" Type="http://schemas.openxmlformats.org/officeDocument/2006/relationships/image" Target="../media/image6.png"/><Relationship Id="rId5" Type="http://schemas.openxmlformats.org/officeDocument/2006/relationships/slideLayout" Target="../slideLayouts/slideLayout6.xml"/><Relationship Id="rId10" Type="http://schemas.openxmlformats.org/officeDocument/2006/relationships/image" Target="../media/image51.jpeg"/><Relationship Id="rId4" Type="http://schemas.openxmlformats.org/officeDocument/2006/relationships/tags" Target="../tags/tag8.xml"/><Relationship Id="rId9" Type="http://schemas.openxmlformats.org/officeDocument/2006/relationships/image" Target="../media/image50.jpeg"/><Relationship Id="rId14" Type="http://schemas.openxmlformats.org/officeDocument/2006/relationships/image" Target="../media/image9.png"/></Relationships>
</file>

<file path=ppt/slides/_rels/slide31.xml.rels><?xml version="1.0" encoding="UTF-8" standalone="yes"?>
<Relationships xmlns="http://schemas.openxmlformats.org/package/2006/relationships"><Relationship Id="rId8" Type="http://schemas.openxmlformats.org/officeDocument/2006/relationships/image" Target="../media/image54.jpeg"/><Relationship Id="rId13" Type="http://schemas.openxmlformats.org/officeDocument/2006/relationships/image" Target="../media/image9.png"/><Relationship Id="rId3" Type="http://schemas.openxmlformats.org/officeDocument/2006/relationships/tags" Target="../tags/tag11.xml"/><Relationship Id="rId7" Type="http://schemas.openxmlformats.org/officeDocument/2006/relationships/image" Target="../media/image53.png"/><Relationship Id="rId12" Type="http://schemas.openxmlformats.org/officeDocument/2006/relationships/image" Target="../media/image8.jpg"/><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52.png"/><Relationship Id="rId11" Type="http://schemas.openxmlformats.org/officeDocument/2006/relationships/image" Target="../media/image7.png"/><Relationship Id="rId5" Type="http://schemas.openxmlformats.org/officeDocument/2006/relationships/notesSlide" Target="../notesSlides/notesSlide31.xml"/><Relationship Id="rId10" Type="http://schemas.openxmlformats.org/officeDocument/2006/relationships/image" Target="../media/image6.png"/><Relationship Id="rId4" Type="http://schemas.openxmlformats.org/officeDocument/2006/relationships/slideLayout" Target="../slideLayouts/slideLayout6.xml"/><Relationship Id="rId9" Type="http://schemas.openxmlformats.org/officeDocument/2006/relationships/image" Target="../media/image55.jpeg"/></Relationships>
</file>

<file path=ppt/slides/_rels/slide32.xml.rels><?xml version="1.0" encoding="UTF-8" standalone="yes"?>
<Relationships xmlns="http://schemas.openxmlformats.org/package/2006/relationships"><Relationship Id="rId3" Type="http://schemas.openxmlformats.org/officeDocument/2006/relationships/image" Target="../media/image56.jpeg"/><Relationship Id="rId7" Type="http://schemas.openxmlformats.org/officeDocument/2006/relationships/image" Target="../media/image9.png"/><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8" Type="http://schemas.openxmlformats.org/officeDocument/2006/relationships/image" Target="../media/image58.jpeg"/><Relationship Id="rId13" Type="http://schemas.openxmlformats.org/officeDocument/2006/relationships/image" Target="../media/image8.jpg"/><Relationship Id="rId3" Type="http://schemas.openxmlformats.org/officeDocument/2006/relationships/tags" Target="../tags/tag14.xml"/><Relationship Id="rId7" Type="http://schemas.openxmlformats.org/officeDocument/2006/relationships/image" Target="../media/image57.jpeg"/><Relationship Id="rId12" Type="http://schemas.openxmlformats.org/officeDocument/2006/relationships/image" Target="../media/image7.png"/><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notesSlide" Target="../notesSlides/notesSlide33.xml"/><Relationship Id="rId11" Type="http://schemas.openxmlformats.org/officeDocument/2006/relationships/image" Target="../media/image6.png"/><Relationship Id="rId5" Type="http://schemas.openxmlformats.org/officeDocument/2006/relationships/slideLayout" Target="../slideLayouts/slideLayout6.xml"/><Relationship Id="rId10" Type="http://schemas.openxmlformats.org/officeDocument/2006/relationships/image" Target="../media/image60.png"/><Relationship Id="rId4" Type="http://schemas.openxmlformats.org/officeDocument/2006/relationships/tags" Target="../tags/tag15.xml"/><Relationship Id="rId9" Type="http://schemas.openxmlformats.org/officeDocument/2006/relationships/image" Target="../media/image59.jpeg"/><Relationship Id="rId1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61.png"/><Relationship Id="rId7" Type="http://schemas.openxmlformats.org/officeDocument/2006/relationships/image" Target="../media/image9.png"/><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7" Type="http://schemas.openxmlformats.org/officeDocument/2006/relationships/image" Target="../media/image9.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37.xml.rels><?xml version="1.0" encoding="UTF-8" standalone="yes"?>
<Relationships xmlns="http://schemas.openxmlformats.org/package/2006/relationships"><Relationship Id="rId3" Type="http://schemas.openxmlformats.org/officeDocument/2006/relationships/image" Target="../media/image63.jpeg"/><Relationship Id="rId7" Type="http://schemas.openxmlformats.org/officeDocument/2006/relationships/image" Target="../media/image9.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64.jpeg"/><Relationship Id="rId7" Type="http://schemas.openxmlformats.org/officeDocument/2006/relationships/diagramColors" Target="../diagrams/colors17.xml"/><Relationship Id="rId12" Type="http://schemas.openxmlformats.org/officeDocument/2006/relationships/image" Target="../media/image9.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QuickStyle" Target="../diagrams/quickStyle17.xml"/><Relationship Id="rId11" Type="http://schemas.openxmlformats.org/officeDocument/2006/relationships/image" Target="../media/image8.jpg"/><Relationship Id="rId5" Type="http://schemas.openxmlformats.org/officeDocument/2006/relationships/diagramLayout" Target="../diagrams/layout17.xml"/><Relationship Id="rId10" Type="http://schemas.openxmlformats.org/officeDocument/2006/relationships/image" Target="../media/image7.png"/><Relationship Id="rId4" Type="http://schemas.openxmlformats.org/officeDocument/2006/relationships/diagramData" Target="../diagrams/data17.xml"/><Relationship Id="rId9" Type="http://schemas.openxmlformats.org/officeDocument/2006/relationships/image" Target="../media/image6.png"/></Relationships>
</file>

<file path=ppt/slides/_rels/slide3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18.xml"/><Relationship Id="rId11" Type="http://schemas.openxmlformats.org/officeDocument/2006/relationships/image" Target="../media/image9.png"/><Relationship Id="rId5" Type="http://schemas.openxmlformats.org/officeDocument/2006/relationships/diagramQuickStyle" Target="../diagrams/quickStyle18.xml"/><Relationship Id="rId10" Type="http://schemas.openxmlformats.org/officeDocument/2006/relationships/image" Target="../media/image8.jpg"/><Relationship Id="rId4" Type="http://schemas.openxmlformats.org/officeDocument/2006/relationships/diagramLayout" Target="../diagrams/layout18.xml"/><Relationship Id="rId9" Type="http://schemas.openxmlformats.org/officeDocument/2006/relationships/image" Target="../media/image7.png"/></Relationships>
</file>

<file path=ppt/slides/_rels/slide40.xml.rels><?xml version="1.0" encoding="UTF-8" standalone="yes"?>
<Relationships xmlns="http://schemas.openxmlformats.org/package/2006/relationships"><Relationship Id="rId3" Type="http://schemas.openxmlformats.org/officeDocument/2006/relationships/image" Target="../media/image65.jpeg"/><Relationship Id="rId7" Type="http://schemas.openxmlformats.org/officeDocument/2006/relationships/image" Target="../media/image9.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image" Target="../media/image9.png"/><Relationship Id="rId5" Type="http://schemas.openxmlformats.org/officeDocument/2006/relationships/diagramQuickStyle" Target="../diagrams/quickStyle19.xml"/><Relationship Id="rId10" Type="http://schemas.openxmlformats.org/officeDocument/2006/relationships/image" Target="../media/image8.jpg"/><Relationship Id="rId4" Type="http://schemas.openxmlformats.org/officeDocument/2006/relationships/diagramLayout" Target="../diagrams/layout19.xml"/><Relationship Id="rId9" Type="http://schemas.openxmlformats.org/officeDocument/2006/relationships/image" Target="../media/image7.png"/></Relationships>
</file>

<file path=ppt/slides/_rels/slide42.xml.rels><?xml version="1.0" encoding="UTF-8" standalone="yes"?>
<Relationships xmlns="http://schemas.openxmlformats.org/package/2006/relationships"><Relationship Id="rId3" Type="http://schemas.openxmlformats.org/officeDocument/2006/relationships/image" Target="../media/image66.jpg"/><Relationship Id="rId7" Type="http://schemas.openxmlformats.org/officeDocument/2006/relationships/image" Target="../media/image9.png"/><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1E10B4-8FC0-40AE-8291-D1319C0B65EF}"/>
              </a:ext>
            </a:extLst>
          </p:cNvPr>
          <p:cNvSpPr txBox="1"/>
          <p:nvPr/>
        </p:nvSpPr>
        <p:spPr>
          <a:xfrm>
            <a:off x="5154" y="4869160"/>
            <a:ext cx="3503712" cy="1477328"/>
          </a:xfrm>
          <a:prstGeom prst="rect">
            <a:avLst/>
          </a:prstGeom>
          <a:noFill/>
        </p:spPr>
        <p:txBody>
          <a:bodyPr wrap="square" rtlCol="0">
            <a:spAutoFit/>
          </a:bodyPr>
          <a:lstStyle/>
          <a:p>
            <a:pPr algn="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Powers of Search</a:t>
            </a:r>
            <a:r>
              <a:rPr lang="en-GB" sz="3500" dirty="0">
                <a:solidFill>
                  <a:srgbClr val="002A68"/>
                </a:solidFill>
                <a:latin typeface="Arial Nova Cond" panose="020B0604020202020204" pitchFamily="34" charset="0"/>
                <a:ea typeface="Tahoma" panose="020B0604030504040204" pitchFamily="34" charset="0"/>
                <a:cs typeface="Tahoma" panose="020B0604030504040204" pitchFamily="34" charset="0"/>
              </a:rPr>
              <a:t> </a:t>
            </a:r>
            <a:br>
              <a:rPr lang="en-GB" sz="3500"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&amp; Entry</a:t>
            </a:r>
          </a:p>
          <a:p>
            <a:pPr algn="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0764B422-8E81-4F2A-A92F-59312FD9770C}"/>
              </a:ext>
            </a:extLst>
          </p:cNvPr>
          <p:cNvSpPr txBox="1"/>
          <p:nvPr/>
        </p:nvSpPr>
        <p:spPr>
          <a:xfrm>
            <a:off x="11905377" y="6654552"/>
            <a:ext cx="311303" cy="230832"/>
          </a:xfrm>
          <a:prstGeom prst="rect">
            <a:avLst/>
          </a:prstGeom>
          <a:noFill/>
        </p:spPr>
        <p:txBody>
          <a:bodyPr wrap="none" rtlCol="0">
            <a:spAutoFit/>
          </a:bodyPr>
          <a:lstStyle/>
          <a:p>
            <a:r>
              <a:rPr lang="en-GB" sz="900" dirty="0">
                <a:latin typeface="+mn-lt"/>
              </a:rPr>
              <a:t>V4</a:t>
            </a:r>
          </a:p>
        </p:txBody>
      </p:sp>
      <p:pic>
        <p:nvPicPr>
          <p:cNvPr id="5" name="Picture 4">
            <a:extLst>
              <a:ext uri="{FF2B5EF4-FFF2-40B4-BE49-F238E27FC236}">
                <a16:creationId xmlns:a16="http://schemas.microsoft.com/office/drawing/2014/main" id="{50294A6F-9999-461D-8C00-D54134553588}"/>
              </a:ext>
            </a:extLst>
          </p:cNvPr>
          <p:cNvPicPr>
            <a:picLocks noChangeAspect="1"/>
          </p:cNvPicPr>
          <p:nvPr/>
        </p:nvPicPr>
        <p:blipFill>
          <a:blip r:embed="rId4" cstate="print">
            <a:alphaModFix/>
            <a:duotone>
              <a:prstClr val="black"/>
              <a:schemeClr val="accent5">
                <a:tint val="45000"/>
                <a:satMod val="400000"/>
              </a:schemeClr>
            </a:duoton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rcRect/>
          <a:stretch/>
        </p:blipFill>
        <p:spPr>
          <a:xfrm>
            <a:off x="4079775" y="404665"/>
            <a:ext cx="4297923" cy="5096110"/>
          </a:xfrm>
          <a:prstGeom prst="parallelogram">
            <a:avLst>
              <a:gd name="adj" fmla="val 23283"/>
            </a:avLst>
          </a:prstGeom>
        </p:spPr>
      </p:pic>
      <p:pic>
        <p:nvPicPr>
          <p:cNvPr id="6" name="Picture 5" descr="A picture containing outdoor, tree, person&#10;&#10;Description automatically generated">
            <a:extLst>
              <a:ext uri="{FF2B5EF4-FFF2-40B4-BE49-F238E27FC236}">
                <a16:creationId xmlns:a16="http://schemas.microsoft.com/office/drawing/2014/main" id="{B3950ABD-1515-4B91-B5A9-D526FBF94DF9}"/>
              </a:ext>
            </a:extLst>
          </p:cNvPr>
          <p:cNvPicPr>
            <a:picLocks noChangeAspect="1"/>
          </p:cNvPicPr>
          <p:nvPr/>
        </p:nvPicPr>
        <p:blipFill>
          <a:blip r:embed="rId6" cstate="print">
            <a:duotone>
              <a:prstClr val="black"/>
              <a:schemeClr val="accent1">
                <a:tint val="45000"/>
                <a:satMod val="400000"/>
              </a:schemeClr>
            </a:duotone>
            <a:extLst>
              <a:ext uri="{BEBA8EAE-BF5A-486C-A8C5-ECC9F3942E4B}">
                <a14:imgProps xmlns:a14="http://schemas.microsoft.com/office/drawing/2010/main">
                  <a14:imgLayer r:embed="rId7">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431999" y="1720800"/>
            <a:ext cx="3335332" cy="2102400"/>
          </a:xfrm>
          <a:prstGeom prst="parallelogram">
            <a:avLst>
              <a:gd name="adj" fmla="val 20096"/>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18913" y="242936"/>
            <a:ext cx="7976285" cy="646331"/>
          </a:xfrm>
          <a:prstGeom prst="rect">
            <a:avLst/>
          </a:prstGeom>
          <a:solidFill>
            <a:srgbClr val="002060"/>
          </a:solidFill>
        </p:spPr>
        <p:txBody>
          <a:bodyPr wrap="square" rtlCol="0">
            <a:spAutoFit/>
          </a:bodyPr>
          <a:lstStyle/>
          <a:p>
            <a:pPr algn="ctr"/>
            <a:r>
              <a:rPr lang="en-GB" sz="3600" dirty="0">
                <a:latin typeface="+mn-lt"/>
              </a:rPr>
              <a:t>What is a Search?</a:t>
            </a:r>
          </a:p>
        </p:txBody>
      </p:sp>
      <p:pic>
        <p:nvPicPr>
          <p:cNvPr id="5" name="Picture 4"/>
          <p:cNvPicPr>
            <a:picLocks noChangeAspect="1"/>
          </p:cNvPicPr>
          <p:nvPr/>
        </p:nvPicPr>
        <p:blipFill>
          <a:blip r:embed="rId3"/>
          <a:stretch>
            <a:fillRect/>
          </a:stretch>
        </p:blipFill>
        <p:spPr>
          <a:xfrm>
            <a:off x="9396434" y="3218672"/>
            <a:ext cx="1041126" cy="2448270"/>
          </a:xfrm>
          <a:prstGeom prst="rect">
            <a:avLst/>
          </a:prstGeom>
        </p:spPr>
      </p:pic>
      <p:graphicFrame>
        <p:nvGraphicFramePr>
          <p:cNvPr id="6" name="Diagram 5"/>
          <p:cNvGraphicFramePr/>
          <p:nvPr>
            <p:extLst>
              <p:ext uri="{D42A27DB-BD31-4B8C-83A1-F6EECF244321}">
                <p14:modId xmlns:p14="http://schemas.microsoft.com/office/powerpoint/2010/main" val="89922550"/>
              </p:ext>
            </p:extLst>
          </p:nvPr>
        </p:nvGraphicFramePr>
        <p:xfrm>
          <a:off x="2103957" y="535322"/>
          <a:ext cx="7793512" cy="4597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5CF6924B-9084-4AFF-9A83-12BC57CDFF39}"/>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A9072434-43F9-42F7-916E-F1AF4163B728}"/>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D05DD90-46DE-41DA-B8E4-1FAC148F991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43C87C46-DD79-404C-B9B1-60B2D64AD5B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B209621D-2408-423D-9DF5-4CC6B2E23B0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E9480767-074C-49A2-B19B-3C0B917E69E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BEDC6D4A-52BD-4706-BAF7-F3AABABA5D62}"/>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F5522862-6E27-4765-A1E6-06B307C26503}"/>
                                            </p:graphicEl>
                                          </p:spTgt>
                                        </p:tgtEl>
                                        <p:attrNameLst>
                                          <p:attrName>style.visibility</p:attrName>
                                        </p:attrNameLst>
                                      </p:cBhvr>
                                      <p:to>
                                        <p:strVal val="visible"/>
                                      </p:to>
                                    </p:set>
                                    <p:animEffect transition="in" filter="fade">
                                      <p:cBhvr>
                                        <p:cTn id="7" dur="500"/>
                                        <p:tgtEl>
                                          <p:spTgt spid="6">
                                            <p:graphicEl>
                                              <a:dgm id="{F5522862-6E27-4765-A1E6-06B307C265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EC3F291-30DD-4F26-A63F-0FB3A3DF24F8}"/>
                                            </p:graphicEl>
                                          </p:spTgt>
                                        </p:tgtEl>
                                        <p:attrNameLst>
                                          <p:attrName>style.visibility</p:attrName>
                                        </p:attrNameLst>
                                      </p:cBhvr>
                                      <p:to>
                                        <p:strVal val="visible"/>
                                      </p:to>
                                    </p:set>
                                    <p:animEffect transition="in" filter="fade">
                                      <p:cBhvr>
                                        <p:cTn id="12" dur="500"/>
                                        <p:tgtEl>
                                          <p:spTgt spid="6">
                                            <p:graphicEl>
                                              <a:dgm id="{5EC3F291-30DD-4F26-A63F-0FB3A3DF24F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49D3DBD-C5BE-494A-A268-B72537B7301A}"/>
                                            </p:graphicEl>
                                          </p:spTgt>
                                        </p:tgtEl>
                                        <p:attrNameLst>
                                          <p:attrName>style.visibility</p:attrName>
                                        </p:attrNameLst>
                                      </p:cBhvr>
                                      <p:to>
                                        <p:strVal val="visible"/>
                                      </p:to>
                                    </p:set>
                                    <p:animEffect transition="in" filter="fade">
                                      <p:cBhvr>
                                        <p:cTn id="17" dur="500"/>
                                        <p:tgtEl>
                                          <p:spTgt spid="6">
                                            <p:graphicEl>
                                              <a:dgm id="{249D3DBD-C5BE-494A-A268-B72537B7301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A538E0C6-8C59-45A5-90AB-C55DCCDEB92D}"/>
                                            </p:graphicEl>
                                          </p:spTgt>
                                        </p:tgtEl>
                                        <p:attrNameLst>
                                          <p:attrName>style.visibility</p:attrName>
                                        </p:attrNameLst>
                                      </p:cBhvr>
                                      <p:to>
                                        <p:strVal val="visible"/>
                                      </p:to>
                                    </p:set>
                                    <p:animEffect transition="in" filter="fade">
                                      <p:cBhvr>
                                        <p:cTn id="22" dur="500"/>
                                        <p:tgtEl>
                                          <p:spTgt spid="6">
                                            <p:graphicEl>
                                              <a:dgm id="{A538E0C6-8C59-45A5-90AB-C55DCCDEB92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35714209-94AE-4039-8A80-8A06BD87FBFB}"/>
                                            </p:graphicEl>
                                          </p:spTgt>
                                        </p:tgtEl>
                                        <p:attrNameLst>
                                          <p:attrName>style.visibility</p:attrName>
                                        </p:attrNameLst>
                                      </p:cBhvr>
                                      <p:to>
                                        <p:strVal val="visible"/>
                                      </p:to>
                                    </p:set>
                                    <p:animEffect transition="in" filter="fade">
                                      <p:cBhvr>
                                        <p:cTn id="27" dur="500"/>
                                        <p:tgtEl>
                                          <p:spTgt spid="6">
                                            <p:graphicEl>
                                              <a:dgm id="{35714209-94AE-4039-8A80-8A06BD87FBF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E1291C08-CDF7-4485-A99F-D74F159E4C4E}"/>
                                            </p:graphicEl>
                                          </p:spTgt>
                                        </p:tgtEl>
                                        <p:attrNameLst>
                                          <p:attrName>style.visibility</p:attrName>
                                        </p:attrNameLst>
                                      </p:cBhvr>
                                      <p:to>
                                        <p:strVal val="visible"/>
                                      </p:to>
                                    </p:set>
                                    <p:animEffect transition="in" filter="fade">
                                      <p:cBhvr>
                                        <p:cTn id="32" dur="500"/>
                                        <p:tgtEl>
                                          <p:spTgt spid="6">
                                            <p:graphicEl>
                                              <a:dgm id="{E1291C08-CDF7-4485-A99F-D74F159E4C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Search</a:t>
            </a:r>
          </a:p>
        </p:txBody>
      </p:sp>
      <p:sp>
        <p:nvSpPr>
          <p:cNvPr id="4" name="Down Arrow Callout 3"/>
          <p:cNvSpPr/>
          <p:nvPr/>
        </p:nvSpPr>
        <p:spPr>
          <a:xfrm>
            <a:off x="2110210" y="1106159"/>
            <a:ext cx="7976285" cy="2736304"/>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279576" y="1484785"/>
            <a:ext cx="7632848" cy="1384995"/>
          </a:xfrm>
          <a:prstGeom prst="rect">
            <a:avLst/>
          </a:prstGeom>
          <a:noFill/>
        </p:spPr>
        <p:txBody>
          <a:bodyPr wrap="square" rtlCol="0">
            <a:spAutoFit/>
          </a:bodyPr>
          <a:lstStyle/>
          <a:p>
            <a:r>
              <a:rPr lang="en-GB" sz="2800" i="1" u="sng" dirty="0">
                <a:solidFill>
                  <a:schemeClr val="tx1"/>
                </a:solidFill>
                <a:latin typeface="+mn-lt"/>
              </a:rPr>
              <a:t>Premises</a:t>
            </a:r>
            <a:r>
              <a:rPr lang="en-GB" sz="2800" b="0" dirty="0">
                <a:solidFill>
                  <a:schemeClr val="tx1"/>
                </a:solidFill>
                <a:latin typeface="+mn-lt"/>
              </a:rPr>
              <a:t> must not be entered or searched nor property seized unless authorised by law </a:t>
            </a:r>
            <a:r>
              <a:rPr lang="en-GB" sz="2800" i="1" u="sng" dirty="0">
                <a:solidFill>
                  <a:schemeClr val="tx1"/>
                </a:solidFill>
                <a:latin typeface="+mn-lt"/>
              </a:rPr>
              <a:t>and then only</a:t>
            </a:r>
          </a:p>
        </p:txBody>
      </p:sp>
      <p:sp>
        <p:nvSpPr>
          <p:cNvPr id="7" name="Rectangle 6"/>
          <p:cNvSpPr/>
          <p:nvPr/>
        </p:nvSpPr>
        <p:spPr>
          <a:xfrm>
            <a:off x="2955351" y="3962193"/>
            <a:ext cx="6336704" cy="1656184"/>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955351" y="4097787"/>
            <a:ext cx="5904656" cy="1384995"/>
          </a:xfrm>
          <a:prstGeom prst="rect">
            <a:avLst/>
          </a:prstGeom>
          <a:noFill/>
        </p:spPr>
        <p:txBody>
          <a:bodyPr wrap="square" rtlCol="0">
            <a:spAutoFit/>
          </a:bodyPr>
          <a:lstStyle/>
          <a:p>
            <a:r>
              <a:rPr lang="en-GB" sz="2800" b="0" dirty="0">
                <a:solidFill>
                  <a:schemeClr val="tx1"/>
                </a:solidFill>
                <a:latin typeface="+mn-lt"/>
              </a:rPr>
              <a:t>When it is necessary and a proportionate response in the circumstances</a:t>
            </a:r>
          </a:p>
        </p:txBody>
      </p:sp>
      <p:grpSp>
        <p:nvGrpSpPr>
          <p:cNvPr id="9" name="Group 8">
            <a:extLst>
              <a:ext uri="{FF2B5EF4-FFF2-40B4-BE49-F238E27FC236}">
                <a16:creationId xmlns:a16="http://schemas.microsoft.com/office/drawing/2014/main" id="{A66FD673-4DF7-4AC9-9866-222AC76BB319}"/>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326BB6DB-4B23-4E70-A4F6-B1D58E6691C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43671948-6B25-4D02-B23A-9A9B83EA569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03B548B5-11F9-43C1-B977-39BB342179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908A2F47-8A56-4AEE-B5FA-DAD1B79F852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0E30309B-01BF-4B66-A05F-F42E2469236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A993DBD2-C5DA-47C0-BEC1-0E7FF9DFF61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7" grpId="0" animBg="1"/>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2279576" y="980728"/>
            <a:ext cx="3250704" cy="4176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defRPr/>
            </a:pPr>
            <a:endParaRPr lang="en-GB" altLang="en-US" kern="0" dirty="0">
              <a:solidFill>
                <a:srgbClr val="333399"/>
              </a:solidFill>
              <a:latin typeface="Verdana"/>
            </a:endParaRP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1905" t="8643" r="14191" b="13786"/>
          <a:stretch/>
        </p:blipFill>
        <p:spPr>
          <a:xfrm>
            <a:off x="7104112" y="228756"/>
            <a:ext cx="3189980" cy="2232152"/>
          </a:xfrm>
          <a:prstGeom prst="rect">
            <a:avLst/>
          </a:prstGeom>
          <a:effectLst>
            <a:softEdge rad="317500"/>
          </a:effec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03298" y="2465173"/>
            <a:ext cx="3189980" cy="2232986"/>
          </a:xfrm>
          <a:prstGeom prst="rect">
            <a:avLst/>
          </a:prstGeom>
          <a:effectLst>
            <a:softEdge rad="317500"/>
          </a:effectLst>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l="5064"/>
          <a:stretch/>
        </p:blipFill>
        <p:spPr>
          <a:xfrm>
            <a:off x="4223792" y="276310"/>
            <a:ext cx="3189980" cy="2225175"/>
          </a:xfrm>
          <a:prstGeom prst="rect">
            <a:avLst/>
          </a:prstGeom>
          <a:effectLst>
            <a:softEdge rad="317500"/>
          </a:effec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631504" y="229145"/>
            <a:ext cx="3161774" cy="2212414"/>
          </a:xfrm>
          <a:prstGeom prst="rect">
            <a:avLst/>
          </a:prstGeom>
          <a:effectLst>
            <a:softEdge rad="317500"/>
          </a:effectLst>
        </p:spPr>
      </p:pic>
      <p:pic>
        <p:nvPicPr>
          <p:cNvPr id="7" name="Picture 6"/>
          <p:cNvPicPr>
            <a:picLocks noChangeAspect="1"/>
          </p:cNvPicPr>
          <p:nvPr/>
        </p:nvPicPr>
        <p:blipFill rotWithShape="1">
          <a:blip r:embed="rId7" cstate="print">
            <a:extLst>
              <a:ext uri="{28A0092B-C50C-407E-A947-70E740481C1C}">
                <a14:useLocalDpi xmlns:a14="http://schemas.microsoft.com/office/drawing/2010/main" val="0"/>
              </a:ext>
            </a:extLst>
          </a:blip>
          <a:srcRect r="2084" b="8722"/>
          <a:stretch/>
        </p:blipFill>
        <p:spPr>
          <a:xfrm>
            <a:off x="2076089" y="4293323"/>
            <a:ext cx="3085691" cy="2063615"/>
          </a:xfrm>
          <a:prstGeom prst="rect">
            <a:avLst/>
          </a:prstGeom>
          <a:effectLst>
            <a:softEdge rad="635000"/>
          </a:effectLst>
        </p:spPr>
      </p:pic>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59620" y="2508360"/>
            <a:ext cx="3233678" cy="2146612"/>
          </a:xfrm>
          <a:prstGeom prst="rect">
            <a:avLst/>
          </a:prstGeom>
          <a:effectLst>
            <a:softEdge rad="317500"/>
          </a:effectLst>
        </p:spPr>
      </p:pic>
      <p:pic>
        <p:nvPicPr>
          <p:cNvPr id="9" name="Picture 8"/>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445919" y="2614361"/>
            <a:ext cx="2745727" cy="1859695"/>
          </a:xfrm>
          <a:prstGeom prst="rect">
            <a:avLst/>
          </a:prstGeom>
          <a:effectLst>
            <a:softEdge rad="152400"/>
          </a:effectLst>
        </p:spPr>
      </p:pic>
      <p:sp>
        <p:nvSpPr>
          <p:cNvPr id="10" name="Rectangle 9"/>
          <p:cNvSpPr/>
          <p:nvPr/>
        </p:nvSpPr>
        <p:spPr>
          <a:xfrm>
            <a:off x="1911205" y="276310"/>
            <a:ext cx="476413"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H</a:t>
            </a:r>
          </a:p>
        </p:txBody>
      </p:sp>
      <p:sp>
        <p:nvSpPr>
          <p:cNvPr id="11" name="Rectangle 10"/>
          <p:cNvSpPr/>
          <p:nvPr/>
        </p:nvSpPr>
        <p:spPr>
          <a:xfrm>
            <a:off x="4636750" y="313216"/>
            <a:ext cx="465192"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A</a:t>
            </a:r>
          </a:p>
        </p:txBody>
      </p:sp>
      <p:sp>
        <p:nvSpPr>
          <p:cNvPr id="12" name="Rectangle 11"/>
          <p:cNvSpPr/>
          <p:nvPr/>
        </p:nvSpPr>
        <p:spPr>
          <a:xfrm>
            <a:off x="7449039" y="336029"/>
            <a:ext cx="457176"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V</a:t>
            </a:r>
          </a:p>
        </p:txBody>
      </p:sp>
      <p:sp>
        <p:nvSpPr>
          <p:cNvPr id="13" name="Rectangle 12"/>
          <p:cNvSpPr/>
          <p:nvPr/>
        </p:nvSpPr>
        <p:spPr>
          <a:xfrm>
            <a:off x="1938508" y="2608368"/>
            <a:ext cx="457176"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V</a:t>
            </a:r>
          </a:p>
        </p:txBody>
      </p:sp>
      <p:sp>
        <p:nvSpPr>
          <p:cNvPr id="14" name="Rectangle 13"/>
          <p:cNvSpPr/>
          <p:nvPr/>
        </p:nvSpPr>
        <p:spPr>
          <a:xfrm>
            <a:off x="4667208" y="2694110"/>
            <a:ext cx="444352"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R</a:t>
            </a:r>
          </a:p>
        </p:txBody>
      </p:sp>
      <p:sp>
        <p:nvSpPr>
          <p:cNvPr id="15" name="Rectangle 14"/>
          <p:cNvSpPr/>
          <p:nvPr/>
        </p:nvSpPr>
        <p:spPr>
          <a:xfrm>
            <a:off x="7428462" y="2591358"/>
            <a:ext cx="497252"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O</a:t>
            </a:r>
          </a:p>
        </p:txBody>
      </p:sp>
      <p:sp>
        <p:nvSpPr>
          <p:cNvPr id="16" name="Rectangle 15"/>
          <p:cNvSpPr/>
          <p:nvPr/>
        </p:nvSpPr>
        <p:spPr>
          <a:xfrm>
            <a:off x="2302940" y="4692062"/>
            <a:ext cx="413896" cy="646331"/>
          </a:xfrm>
          <a:prstGeom prst="rect">
            <a:avLst/>
          </a:prstGeom>
          <a:solidFill>
            <a:schemeClr val="accent2">
              <a:lumMod val="40000"/>
              <a:lumOff val="60000"/>
            </a:schemeClr>
          </a:solidFill>
        </p:spPr>
        <p:txBody>
          <a:bodyPr wrap="none">
            <a:spAutoFit/>
          </a:bodyPr>
          <a:lstStyle/>
          <a:p>
            <a:r>
              <a:rPr lang="en-GB" sz="3600" dirty="0">
                <a:solidFill>
                  <a:schemeClr val="tx1"/>
                </a:solidFill>
                <a:latin typeface="+mn-lt"/>
              </a:rPr>
              <a:t>T</a:t>
            </a:r>
          </a:p>
        </p:txBody>
      </p:sp>
      <p:sp>
        <p:nvSpPr>
          <p:cNvPr id="17" name="TextBox 16"/>
          <p:cNvSpPr txBox="1"/>
          <p:nvPr/>
        </p:nvSpPr>
        <p:spPr>
          <a:xfrm>
            <a:off x="5530280" y="4984449"/>
            <a:ext cx="4094112" cy="646331"/>
          </a:xfrm>
          <a:prstGeom prst="rect">
            <a:avLst/>
          </a:prstGeom>
          <a:solidFill>
            <a:schemeClr val="accent2">
              <a:lumMod val="40000"/>
              <a:lumOff val="60000"/>
            </a:schemeClr>
          </a:solidFill>
        </p:spPr>
        <p:txBody>
          <a:bodyPr wrap="square" rtlCol="0">
            <a:spAutoFit/>
          </a:bodyPr>
          <a:lstStyle/>
          <a:p>
            <a:r>
              <a:rPr lang="en-GB" sz="3600" dirty="0">
                <a:solidFill>
                  <a:schemeClr val="tx1"/>
                </a:solidFill>
                <a:latin typeface="+mn-lt"/>
              </a:rPr>
              <a:t>HAVVROT</a:t>
            </a:r>
          </a:p>
        </p:txBody>
      </p:sp>
      <p:grpSp>
        <p:nvGrpSpPr>
          <p:cNvPr id="18" name="Group 17">
            <a:extLst>
              <a:ext uri="{FF2B5EF4-FFF2-40B4-BE49-F238E27FC236}">
                <a16:creationId xmlns:a16="http://schemas.microsoft.com/office/drawing/2014/main" id="{26BAF892-D42D-4C2E-831B-00E2F7ECD22D}"/>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F20AAB5C-540A-4496-8B18-6F60B065E435}"/>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A65177D6-30BD-4127-A685-28EA60E97F2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8C4C3C8D-7460-4BDE-BACE-104A75229D5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6FAA2754-2FA9-48B7-AC01-804F650F0DC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D21677E3-B19E-4E6B-A060-ED3937A85B07}"/>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D73E25A0-ADC4-4C4B-A571-7D7E28FBFC1E}"/>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67763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defRPr/>
            </a:pPr>
            <a:endParaRPr lang="en-GB" b="0" dirty="0">
              <a:solidFill>
                <a:sysClr val="windowText" lastClr="000000"/>
              </a:solidFill>
              <a:latin typeface="Calibri"/>
            </a:endParaRPr>
          </a:p>
        </p:txBody>
      </p:sp>
      <p:sp>
        <p:nvSpPr>
          <p:cNvPr id="5" name="TextBox 4"/>
          <p:cNvSpPr txBox="1"/>
          <p:nvPr/>
        </p:nvSpPr>
        <p:spPr>
          <a:xfrm>
            <a:off x="1847528" y="254771"/>
            <a:ext cx="8615300" cy="1200329"/>
          </a:xfrm>
          <a:prstGeom prst="rect">
            <a:avLst/>
          </a:prstGeom>
          <a:solidFill>
            <a:srgbClr val="002060"/>
          </a:solidFill>
        </p:spPr>
        <p:txBody>
          <a:bodyPr wrap="square" rtlCol="0">
            <a:spAutoFit/>
          </a:bodyPr>
          <a:lstStyle/>
          <a:p>
            <a:pPr algn="ctr"/>
            <a:r>
              <a:rPr lang="en-GB" sz="3600" dirty="0">
                <a:latin typeface="+mn-lt"/>
              </a:rPr>
              <a:t>Powers of Entry, Search &amp; Seizure </a:t>
            </a:r>
            <a:r>
              <a:rPr lang="en-GB" sz="3600" u="sng" dirty="0">
                <a:latin typeface="+mn-lt"/>
              </a:rPr>
              <a:t>without Warrant</a:t>
            </a:r>
          </a:p>
        </p:txBody>
      </p:sp>
      <p:graphicFrame>
        <p:nvGraphicFramePr>
          <p:cNvPr id="4" name="Diagram 3"/>
          <p:cNvGraphicFramePr/>
          <p:nvPr>
            <p:extLst>
              <p:ext uri="{D42A27DB-BD31-4B8C-83A1-F6EECF244321}">
                <p14:modId xmlns:p14="http://schemas.microsoft.com/office/powerpoint/2010/main" val="2068292147"/>
              </p:ext>
            </p:extLst>
          </p:nvPr>
        </p:nvGraphicFramePr>
        <p:xfrm>
          <a:off x="2525524"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0EB16AC4-31A6-46CD-A2AA-151D7E9F3C3C}"/>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202C4F26-B74E-48D3-932E-F75A42500D3B}"/>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BE5A1FD-08D9-459F-BB30-E8D8ABC79CB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A6120792-D4FE-41FB-98BF-87D8B4E2EDE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02D00D4-F502-4A76-8CF8-FDA6B49A20D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9EECF926-55D3-4DD5-AF38-5619F764A05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4CCA8EA-5B2F-4E11-A075-F1BF559A3EF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9611" y="1340769"/>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S17 P.A.C.E. (1984)</a:t>
            </a:r>
          </a:p>
        </p:txBody>
      </p:sp>
      <p:grpSp>
        <p:nvGrpSpPr>
          <p:cNvPr id="4" name="Group 3">
            <a:extLst>
              <a:ext uri="{FF2B5EF4-FFF2-40B4-BE49-F238E27FC236}">
                <a16:creationId xmlns:a16="http://schemas.microsoft.com/office/drawing/2014/main" id="{17E13D8E-E279-402E-9538-F65A784E53A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18BEE6C-53E3-4B71-8B18-7AB59EDF51B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54812AE-1EA1-443E-A8B4-78656112576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5454C69-8B41-4418-A37D-28A605CD94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C13A327-AE20-48CC-92BD-5685B3A78CE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1C0FFD5-4E03-469D-A13A-D61A4A57E91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D53338F3-83B0-4FB5-B110-E262CBD78CB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r="19470"/>
          <a:stretch/>
        </p:blipFill>
        <p:spPr>
          <a:xfrm>
            <a:off x="7319843" y="1709666"/>
            <a:ext cx="3197383" cy="2991053"/>
          </a:xfrm>
          <a:prstGeom prst="rect">
            <a:avLst/>
          </a:prstGeom>
          <a:effectLst>
            <a:softEdge rad="317500"/>
          </a:effectLst>
        </p:spPr>
      </p:pic>
      <p:sp>
        <p:nvSpPr>
          <p:cNvPr id="7" name="TextBox 6"/>
          <p:cNvSpPr txBox="1"/>
          <p:nvPr/>
        </p:nvSpPr>
        <p:spPr>
          <a:xfrm>
            <a:off x="2135561" y="260649"/>
            <a:ext cx="7976285" cy="584775"/>
          </a:xfrm>
          <a:prstGeom prst="rect">
            <a:avLst/>
          </a:prstGeom>
          <a:solidFill>
            <a:srgbClr val="002060"/>
          </a:solidFill>
        </p:spPr>
        <p:txBody>
          <a:bodyPr wrap="square" rtlCol="0">
            <a:spAutoFit/>
          </a:bodyPr>
          <a:lstStyle/>
          <a:p>
            <a:pPr algn="ctr"/>
            <a:r>
              <a:rPr lang="en-GB" dirty="0"/>
              <a:t>S17 (1)(a) P.A.C.E. (1984)</a:t>
            </a:r>
          </a:p>
        </p:txBody>
      </p:sp>
      <p:graphicFrame>
        <p:nvGraphicFramePr>
          <p:cNvPr id="2" name="Diagram 1"/>
          <p:cNvGraphicFramePr/>
          <p:nvPr>
            <p:extLst>
              <p:ext uri="{D42A27DB-BD31-4B8C-83A1-F6EECF244321}">
                <p14:modId xmlns:p14="http://schemas.microsoft.com/office/powerpoint/2010/main" val="2870143727"/>
              </p:ext>
            </p:extLst>
          </p:nvPr>
        </p:nvGraphicFramePr>
        <p:xfrm>
          <a:off x="2135560" y="1621252"/>
          <a:ext cx="5184576" cy="35809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963391B0-C4AC-4BBA-9EDC-BCA3B93424FF}"/>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87C27497-C5AF-4692-8553-60929C6EFA5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D5EBA77B-8090-4191-BCC1-FD2AE0F8AB7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FA221378-3DF1-4931-B1F9-CD390FC9D73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4E460068-171B-427D-9459-5420009804D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E81271CB-F52F-4346-A254-CE87AD1E0A9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3F6C628-9485-4B3B-870F-B12B1573965A}"/>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9B7692D9-D29B-47D7-A482-BDAEEBFAB5BF}"/>
                                            </p:graphicEl>
                                          </p:spTgt>
                                        </p:tgtEl>
                                        <p:attrNameLst>
                                          <p:attrName>style.visibility</p:attrName>
                                        </p:attrNameLst>
                                      </p:cBhvr>
                                      <p:to>
                                        <p:strVal val="visible"/>
                                      </p:to>
                                    </p:set>
                                    <p:animEffect transition="in" filter="fade">
                                      <p:cBhvr>
                                        <p:cTn id="11" dur="500"/>
                                        <p:tgtEl>
                                          <p:spTgt spid="2">
                                            <p:graphicEl>
                                              <a:dgm id="{9B7692D9-D29B-47D7-A482-BDAEEBFAB5BF}"/>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2E6F1378-7C24-4EA2-98C6-247455112945}"/>
                                            </p:graphicEl>
                                          </p:spTgt>
                                        </p:tgtEl>
                                        <p:attrNameLst>
                                          <p:attrName>style.visibility</p:attrName>
                                        </p:attrNameLst>
                                      </p:cBhvr>
                                      <p:to>
                                        <p:strVal val="visible"/>
                                      </p:to>
                                    </p:set>
                                    <p:animEffect transition="in" filter="fade">
                                      <p:cBhvr>
                                        <p:cTn id="16" dur="500"/>
                                        <p:tgtEl>
                                          <p:spTgt spid="2">
                                            <p:graphicEl>
                                              <a:dgm id="{2E6F1378-7C24-4EA2-98C6-247455112945}"/>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0772820-5FE4-4A14-B468-D3C8053107C6}"/>
                                            </p:graphicEl>
                                          </p:spTgt>
                                        </p:tgtEl>
                                        <p:attrNameLst>
                                          <p:attrName>style.visibility</p:attrName>
                                        </p:attrNameLst>
                                      </p:cBhvr>
                                      <p:to>
                                        <p:strVal val="visible"/>
                                      </p:to>
                                    </p:set>
                                    <p:animEffect transition="in" filter="fade">
                                      <p:cBhvr>
                                        <p:cTn id="19" dur="500"/>
                                        <p:tgtEl>
                                          <p:spTgt spid="2">
                                            <p:graphicEl>
                                              <a:dgm id="{B0772820-5FE4-4A14-B468-D3C805310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26534" y="1484784"/>
            <a:ext cx="3091217" cy="1963800"/>
          </a:xfrm>
          <a:prstGeom prst="rect">
            <a:avLst/>
          </a:prstGeom>
          <a:effectLst>
            <a:softEdge rad="317500"/>
          </a:effectLst>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06671" y="3551091"/>
            <a:ext cx="1405174" cy="1985979"/>
          </a:xfrm>
          <a:prstGeom prst="rect">
            <a:avLst/>
          </a:prstGeom>
          <a:ln>
            <a:noFill/>
          </a:ln>
          <a:effectLst>
            <a:softEdge rad="112500"/>
          </a:effectLst>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35245" y="4036974"/>
            <a:ext cx="1336897" cy="1156018"/>
          </a:xfrm>
          <a:prstGeom prst="rect">
            <a:avLst/>
          </a:prstGeom>
        </p:spPr>
      </p:pic>
      <p:sp>
        <p:nvSpPr>
          <p:cNvPr id="9" name="TextBox 8"/>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S17 P.A.C.E. (1984)</a:t>
            </a:r>
          </a:p>
        </p:txBody>
      </p:sp>
      <p:graphicFrame>
        <p:nvGraphicFramePr>
          <p:cNvPr id="2" name="Diagram 1"/>
          <p:cNvGraphicFramePr/>
          <p:nvPr>
            <p:extLst>
              <p:ext uri="{D42A27DB-BD31-4B8C-83A1-F6EECF244321}">
                <p14:modId xmlns:p14="http://schemas.microsoft.com/office/powerpoint/2010/main" val="3949840521"/>
              </p:ext>
            </p:extLst>
          </p:nvPr>
        </p:nvGraphicFramePr>
        <p:xfrm>
          <a:off x="2135560" y="1268761"/>
          <a:ext cx="4839644" cy="37382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10" name="Group 9">
            <a:extLst>
              <a:ext uri="{FF2B5EF4-FFF2-40B4-BE49-F238E27FC236}">
                <a16:creationId xmlns:a16="http://schemas.microsoft.com/office/drawing/2014/main" id="{3C125E66-3C64-4645-A629-5C4239EDFC8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0A1B969D-2765-4DE2-A31D-7A80FB56BE63}"/>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69E1B87B-D471-4A37-979A-AB2B5B9B507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F4F552CC-19DD-43DE-8F8F-EBD2939A58A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66EB4C50-A51C-4E39-BBEB-74261DF747A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3D858655-977D-45DE-9D3A-037A3FB7E5B9}"/>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60A15D20-A1AE-42EF-94D8-B83464ADDAAA}"/>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5EA7A84-3BDA-48D6-B866-DF6282F3D2E9}"/>
                                            </p:graphicEl>
                                          </p:spTgt>
                                        </p:tgtEl>
                                        <p:attrNameLst>
                                          <p:attrName>style.visibility</p:attrName>
                                        </p:attrNameLst>
                                      </p:cBhvr>
                                      <p:to>
                                        <p:strVal val="visible"/>
                                      </p:to>
                                    </p:set>
                                    <p:animEffect transition="in" filter="fade">
                                      <p:cBhvr>
                                        <p:cTn id="7" dur="500"/>
                                        <p:tgtEl>
                                          <p:spTgt spid="2">
                                            <p:graphicEl>
                                              <a:dgm id="{45EA7A84-3BDA-48D6-B866-DF6282F3D2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0C23FD2-1789-42DB-B731-38603D00A800}"/>
                                            </p:graphicEl>
                                          </p:spTgt>
                                        </p:tgtEl>
                                        <p:attrNameLst>
                                          <p:attrName>style.visibility</p:attrName>
                                        </p:attrNameLst>
                                      </p:cBhvr>
                                      <p:to>
                                        <p:strVal val="visible"/>
                                      </p:to>
                                    </p:set>
                                    <p:animEffect transition="in" filter="fade">
                                      <p:cBhvr>
                                        <p:cTn id="12" dur="500"/>
                                        <p:tgtEl>
                                          <p:spTgt spid="2">
                                            <p:graphicEl>
                                              <a:dgm id="{E0C23FD2-1789-42DB-B731-38603D00A80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D3FF8A9-E5CB-4728-96EA-A05BE294EB2B}"/>
                                            </p:graphicEl>
                                          </p:spTgt>
                                        </p:tgtEl>
                                        <p:attrNameLst>
                                          <p:attrName>style.visibility</p:attrName>
                                        </p:attrNameLst>
                                      </p:cBhvr>
                                      <p:to>
                                        <p:strVal val="visible"/>
                                      </p:to>
                                    </p:set>
                                    <p:animEffect transition="in" filter="fade">
                                      <p:cBhvr>
                                        <p:cTn id="15" dur="500"/>
                                        <p:tgtEl>
                                          <p:spTgt spid="2">
                                            <p:graphicEl>
                                              <a:dgm id="{9D3FF8A9-E5CB-4728-96EA-A05BE294EB2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38B589-719A-40DF-B6F9-FB536AD0FF08}"/>
                                            </p:graphicEl>
                                          </p:spTgt>
                                        </p:tgtEl>
                                        <p:attrNameLst>
                                          <p:attrName>style.visibility</p:attrName>
                                        </p:attrNameLst>
                                      </p:cBhvr>
                                      <p:to>
                                        <p:strVal val="visible"/>
                                      </p:to>
                                    </p:set>
                                    <p:animEffect transition="in" filter="fade">
                                      <p:cBhvr>
                                        <p:cTn id="20" dur="500"/>
                                        <p:tgtEl>
                                          <p:spTgt spid="2">
                                            <p:graphicEl>
                                              <a:dgm id="{7A38B589-719A-40DF-B6F9-FB536AD0FF0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D6402F2-F8DC-446E-9CF4-0962E393D904}"/>
                                            </p:graphicEl>
                                          </p:spTgt>
                                        </p:tgtEl>
                                        <p:attrNameLst>
                                          <p:attrName>style.visibility</p:attrName>
                                        </p:attrNameLst>
                                      </p:cBhvr>
                                      <p:to>
                                        <p:strVal val="visible"/>
                                      </p:to>
                                    </p:set>
                                    <p:animEffect transition="in" filter="fade">
                                      <p:cBhvr>
                                        <p:cTn id="23" dur="500"/>
                                        <p:tgtEl>
                                          <p:spTgt spid="2">
                                            <p:graphicEl>
                                              <a:dgm id="{0D6402F2-F8DC-446E-9CF4-0962E393D9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8"/>
                                        </p:tgtEl>
                                        <p:attrNameLst>
                                          <p:attrName>style.visibility</p:attrName>
                                        </p:attrNameLst>
                                      </p:cBhvr>
                                      <p:to>
                                        <p:strVal val="visible"/>
                                      </p:to>
                                    </p:set>
                                    <p:animEffect transition="in" filter="fade">
                                      <p:cBhvr>
                                        <p:cTn id="3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9"/>
            <a:ext cx="7976285" cy="584775"/>
          </a:xfrm>
          <a:prstGeom prst="rect">
            <a:avLst/>
          </a:prstGeom>
          <a:solidFill>
            <a:srgbClr val="002060"/>
          </a:solidFill>
        </p:spPr>
        <p:txBody>
          <a:bodyPr wrap="square" rtlCol="0">
            <a:spAutoFit/>
          </a:bodyPr>
          <a:lstStyle/>
          <a:p>
            <a:pPr algn="ctr"/>
            <a:r>
              <a:rPr lang="en-GB" dirty="0"/>
              <a:t>S17 P.A.C.E. (1984)</a:t>
            </a:r>
          </a:p>
        </p:txBody>
      </p:sp>
      <p:graphicFrame>
        <p:nvGraphicFramePr>
          <p:cNvPr id="2" name="Diagram 1"/>
          <p:cNvGraphicFramePr/>
          <p:nvPr>
            <p:extLst>
              <p:ext uri="{D42A27DB-BD31-4B8C-83A1-F6EECF244321}">
                <p14:modId xmlns:p14="http://schemas.microsoft.com/office/powerpoint/2010/main" val="3924937049"/>
              </p:ext>
            </p:extLst>
          </p:nvPr>
        </p:nvGraphicFramePr>
        <p:xfrm>
          <a:off x="2351584" y="950154"/>
          <a:ext cx="7272808" cy="45108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E30FC42A-5422-4F99-A1A0-8E89CDB2BEB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E55147A3-EAAB-46A2-9C9B-949042F1529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D5D11A3-EC0B-4AFD-8053-FE9E0A6CEF7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2CE17811-DE0F-41CC-AC08-AA5BB3CEF87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F964433-AE6A-4C87-B171-21F12354620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B4915B6-C3F8-4BFF-881F-664FA022B43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E832D2A-CF81-4E67-8296-1E23074FC13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53CF0EE-416F-468D-9EFC-F327E0A57B5C}"/>
                                            </p:graphicEl>
                                          </p:spTgt>
                                        </p:tgtEl>
                                        <p:attrNameLst>
                                          <p:attrName>style.visibility</p:attrName>
                                        </p:attrNameLst>
                                      </p:cBhvr>
                                      <p:to>
                                        <p:strVal val="visible"/>
                                      </p:to>
                                    </p:set>
                                    <p:animEffect transition="in" filter="fade">
                                      <p:cBhvr>
                                        <p:cTn id="7" dur="500"/>
                                        <p:tgtEl>
                                          <p:spTgt spid="2">
                                            <p:graphicEl>
                                              <a:dgm id="{C53CF0EE-416F-468D-9EFC-F327E0A57B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A623B05-B46D-4AD4-A2E0-0FAC7B29BC11}"/>
                                            </p:graphicEl>
                                          </p:spTgt>
                                        </p:tgtEl>
                                        <p:attrNameLst>
                                          <p:attrName>style.visibility</p:attrName>
                                        </p:attrNameLst>
                                      </p:cBhvr>
                                      <p:to>
                                        <p:strVal val="visible"/>
                                      </p:to>
                                    </p:set>
                                    <p:animEffect transition="in" filter="fade">
                                      <p:cBhvr>
                                        <p:cTn id="12" dur="500"/>
                                        <p:tgtEl>
                                          <p:spTgt spid="2">
                                            <p:graphicEl>
                                              <a:dgm id="{BA623B05-B46D-4AD4-A2E0-0FAC7B29BC1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DA27500-0195-47E2-8DCF-11FF134F69AF}"/>
                                            </p:graphicEl>
                                          </p:spTgt>
                                        </p:tgtEl>
                                        <p:attrNameLst>
                                          <p:attrName>style.visibility</p:attrName>
                                        </p:attrNameLst>
                                      </p:cBhvr>
                                      <p:to>
                                        <p:strVal val="visible"/>
                                      </p:to>
                                    </p:set>
                                    <p:animEffect transition="in" filter="fade">
                                      <p:cBhvr>
                                        <p:cTn id="15" dur="500"/>
                                        <p:tgtEl>
                                          <p:spTgt spid="2">
                                            <p:graphicEl>
                                              <a:dgm id="{BDA27500-0195-47E2-8DCF-11FF134F69A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ADDE785-62EB-4A85-AF95-FB72C38BC7D0}"/>
                                            </p:graphicEl>
                                          </p:spTgt>
                                        </p:tgtEl>
                                        <p:attrNameLst>
                                          <p:attrName>style.visibility</p:attrName>
                                        </p:attrNameLst>
                                      </p:cBhvr>
                                      <p:to>
                                        <p:strVal val="visible"/>
                                      </p:to>
                                    </p:set>
                                    <p:animEffect transition="in" filter="fade">
                                      <p:cBhvr>
                                        <p:cTn id="20" dur="500"/>
                                        <p:tgtEl>
                                          <p:spTgt spid="2">
                                            <p:graphicEl>
                                              <a:dgm id="{0ADDE785-62EB-4A85-AF95-FB72C38BC7D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860D0D6-B2E7-47C3-98F1-2C2BE3754041}"/>
                                            </p:graphicEl>
                                          </p:spTgt>
                                        </p:tgtEl>
                                        <p:attrNameLst>
                                          <p:attrName>style.visibility</p:attrName>
                                        </p:attrNameLst>
                                      </p:cBhvr>
                                      <p:to>
                                        <p:strVal val="visible"/>
                                      </p:to>
                                    </p:set>
                                    <p:animEffect transition="in" filter="fade">
                                      <p:cBhvr>
                                        <p:cTn id="23" dur="500"/>
                                        <p:tgtEl>
                                          <p:spTgt spid="2">
                                            <p:graphicEl>
                                              <a:dgm id="{F860D0D6-B2E7-47C3-98F1-2C2BE375404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DFEDD6A-971E-4DF8-AAA8-72AE0CAFCAC7}"/>
                                            </p:graphicEl>
                                          </p:spTgt>
                                        </p:tgtEl>
                                        <p:attrNameLst>
                                          <p:attrName>style.visibility</p:attrName>
                                        </p:attrNameLst>
                                      </p:cBhvr>
                                      <p:to>
                                        <p:strVal val="visible"/>
                                      </p:to>
                                    </p:set>
                                    <p:animEffect transition="in" filter="fade">
                                      <p:cBhvr>
                                        <p:cTn id="28" dur="500"/>
                                        <p:tgtEl>
                                          <p:spTgt spid="2">
                                            <p:graphicEl>
                                              <a:dgm id="{3DFEDD6A-971E-4DF8-AAA8-72AE0CAFCAC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C22F1C2-D1FC-49D6-A348-0BBAAD0EB607}"/>
                                            </p:graphicEl>
                                          </p:spTgt>
                                        </p:tgtEl>
                                        <p:attrNameLst>
                                          <p:attrName>style.visibility</p:attrName>
                                        </p:attrNameLst>
                                      </p:cBhvr>
                                      <p:to>
                                        <p:strVal val="visible"/>
                                      </p:to>
                                    </p:set>
                                    <p:animEffect transition="in" filter="fade">
                                      <p:cBhvr>
                                        <p:cTn id="31" dur="500"/>
                                        <p:tgtEl>
                                          <p:spTgt spid="2">
                                            <p:graphicEl>
                                              <a:dgm id="{4C22F1C2-D1FC-49D6-A348-0BBAAD0EB60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9"/>
            <a:ext cx="7976285" cy="584775"/>
          </a:xfrm>
          <a:prstGeom prst="rect">
            <a:avLst/>
          </a:prstGeom>
          <a:solidFill>
            <a:srgbClr val="002060"/>
          </a:solidFill>
        </p:spPr>
        <p:txBody>
          <a:bodyPr wrap="square" rtlCol="0">
            <a:spAutoFit/>
          </a:bodyPr>
          <a:lstStyle/>
          <a:p>
            <a:pPr algn="ctr"/>
            <a:r>
              <a:rPr lang="en-GB" dirty="0"/>
              <a:t>S17 P.A.C.E. (1984)</a:t>
            </a:r>
          </a:p>
        </p:txBody>
      </p:sp>
      <p:graphicFrame>
        <p:nvGraphicFramePr>
          <p:cNvPr id="8" name="Diagram 7"/>
          <p:cNvGraphicFramePr/>
          <p:nvPr>
            <p:extLst>
              <p:ext uri="{D42A27DB-BD31-4B8C-83A1-F6EECF244321}">
                <p14:modId xmlns:p14="http://schemas.microsoft.com/office/powerpoint/2010/main" val="1608851275"/>
              </p:ext>
            </p:extLst>
          </p:nvPr>
        </p:nvGraphicFramePr>
        <p:xfrm>
          <a:off x="2334981" y="1184179"/>
          <a:ext cx="7776864" cy="4336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5B8B40A5-7A5B-4BBA-B1E9-598109137A3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3C781CE-C90E-4259-8371-BFF01AC8D0E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A53781D-F186-4994-BB20-2ED0D09C3A8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1642B81-CBE5-4F1E-B290-F46EFC5454E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9AAA593E-48F1-404A-89C0-620847F99B8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640D2CE-31AD-4DCE-95DC-B2D340381586}"/>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98C4085-8452-4597-9A3F-8C0DB84FCF4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8BA07E3-4F42-46B2-8D8C-D7ADC2A1BA16}"/>
                                            </p:graphicEl>
                                          </p:spTgt>
                                        </p:tgtEl>
                                        <p:attrNameLst>
                                          <p:attrName>style.visibility</p:attrName>
                                        </p:attrNameLst>
                                      </p:cBhvr>
                                      <p:to>
                                        <p:strVal val="visible"/>
                                      </p:to>
                                    </p:set>
                                    <p:animEffect transition="in" filter="fade">
                                      <p:cBhvr>
                                        <p:cTn id="7" dur="500"/>
                                        <p:tgtEl>
                                          <p:spTgt spid="8">
                                            <p:graphicEl>
                                              <a:dgm id="{38BA07E3-4F42-46B2-8D8C-D7ADC2A1BA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7A52B8-F9D4-4C9A-A6A0-7D03647D9197}"/>
                                            </p:graphicEl>
                                          </p:spTgt>
                                        </p:tgtEl>
                                        <p:attrNameLst>
                                          <p:attrName>style.visibility</p:attrName>
                                        </p:attrNameLst>
                                      </p:cBhvr>
                                      <p:to>
                                        <p:strVal val="visible"/>
                                      </p:to>
                                    </p:set>
                                    <p:animEffect transition="in" filter="fade">
                                      <p:cBhvr>
                                        <p:cTn id="12" dur="500"/>
                                        <p:tgtEl>
                                          <p:spTgt spid="8">
                                            <p:graphicEl>
                                              <a:dgm id="{A17A52B8-F9D4-4C9A-A6A0-7D03647D919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B1A44427-06A3-4E5C-8A3F-BC866572C7C8}"/>
                                            </p:graphicEl>
                                          </p:spTgt>
                                        </p:tgtEl>
                                        <p:attrNameLst>
                                          <p:attrName>style.visibility</p:attrName>
                                        </p:attrNameLst>
                                      </p:cBhvr>
                                      <p:to>
                                        <p:strVal val="visible"/>
                                      </p:to>
                                    </p:set>
                                    <p:animEffect transition="in" filter="fade">
                                      <p:cBhvr>
                                        <p:cTn id="15" dur="500"/>
                                        <p:tgtEl>
                                          <p:spTgt spid="8">
                                            <p:graphicEl>
                                              <a:dgm id="{B1A44427-06A3-4E5C-8A3F-BC866572C7C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D2FBC5F7-71E0-4452-8E7E-95101A18120F}"/>
                                            </p:graphicEl>
                                          </p:spTgt>
                                        </p:tgtEl>
                                        <p:attrNameLst>
                                          <p:attrName>style.visibility</p:attrName>
                                        </p:attrNameLst>
                                      </p:cBhvr>
                                      <p:to>
                                        <p:strVal val="visible"/>
                                      </p:to>
                                    </p:set>
                                    <p:animEffect transition="in" filter="fade">
                                      <p:cBhvr>
                                        <p:cTn id="20" dur="500"/>
                                        <p:tgtEl>
                                          <p:spTgt spid="8">
                                            <p:graphicEl>
                                              <a:dgm id="{D2FBC5F7-71E0-4452-8E7E-95101A18120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4034D9D-0C25-4A71-95DB-15610EC8C10F}"/>
                                            </p:graphicEl>
                                          </p:spTgt>
                                        </p:tgtEl>
                                        <p:attrNameLst>
                                          <p:attrName>style.visibility</p:attrName>
                                        </p:attrNameLst>
                                      </p:cBhvr>
                                      <p:to>
                                        <p:strVal val="visible"/>
                                      </p:to>
                                    </p:set>
                                    <p:animEffect transition="in" filter="fade">
                                      <p:cBhvr>
                                        <p:cTn id="23" dur="500"/>
                                        <p:tgtEl>
                                          <p:spTgt spid="8">
                                            <p:graphicEl>
                                              <a:dgm id="{C4034D9D-0C25-4A71-95DB-15610EC8C1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BF8D38E-55D5-4188-88C2-0D3C9C1E39AE}"/>
                                            </p:graphicEl>
                                          </p:spTgt>
                                        </p:tgtEl>
                                        <p:attrNameLst>
                                          <p:attrName>style.visibility</p:attrName>
                                        </p:attrNameLst>
                                      </p:cBhvr>
                                      <p:to>
                                        <p:strVal val="visible"/>
                                      </p:to>
                                    </p:set>
                                    <p:animEffect transition="in" filter="fade">
                                      <p:cBhvr>
                                        <p:cTn id="28" dur="500"/>
                                        <p:tgtEl>
                                          <p:spTgt spid="8">
                                            <p:graphicEl>
                                              <a:dgm id="{5BF8D38E-55D5-4188-88C2-0D3C9C1E39A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7ED46789-D664-410E-80BA-159AA92E7339}"/>
                                            </p:graphicEl>
                                          </p:spTgt>
                                        </p:tgtEl>
                                        <p:attrNameLst>
                                          <p:attrName>style.visibility</p:attrName>
                                        </p:attrNameLst>
                                      </p:cBhvr>
                                      <p:to>
                                        <p:strVal val="visible"/>
                                      </p:to>
                                    </p:set>
                                    <p:animEffect transition="in" filter="fade">
                                      <p:cBhvr>
                                        <p:cTn id="31" dur="500"/>
                                        <p:tgtEl>
                                          <p:spTgt spid="8">
                                            <p:graphicEl>
                                              <a:dgm id="{7ED46789-D664-410E-80BA-159AA92E73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9"/>
            <a:ext cx="7976285" cy="584775"/>
          </a:xfrm>
          <a:prstGeom prst="rect">
            <a:avLst/>
          </a:prstGeom>
          <a:solidFill>
            <a:srgbClr val="002060"/>
          </a:solidFill>
        </p:spPr>
        <p:txBody>
          <a:bodyPr wrap="square" rtlCol="0">
            <a:spAutoFit/>
          </a:bodyPr>
          <a:lstStyle/>
          <a:p>
            <a:pPr algn="ctr"/>
            <a:r>
              <a:rPr lang="en-GB" dirty="0"/>
              <a:t>S17 P.A.C.E. (1984)</a:t>
            </a:r>
          </a:p>
        </p:txBody>
      </p:sp>
      <p:graphicFrame>
        <p:nvGraphicFramePr>
          <p:cNvPr id="2" name="Diagram 1"/>
          <p:cNvGraphicFramePr/>
          <p:nvPr>
            <p:extLst>
              <p:ext uri="{D42A27DB-BD31-4B8C-83A1-F6EECF244321}">
                <p14:modId xmlns:p14="http://schemas.microsoft.com/office/powerpoint/2010/main" val="3002603930"/>
              </p:ext>
            </p:extLst>
          </p:nvPr>
        </p:nvGraphicFramePr>
        <p:xfrm>
          <a:off x="2135561" y="1196752"/>
          <a:ext cx="7976285" cy="3888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FCC428DD-26FF-418F-A9AB-4BFD7E69DFCE}"/>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F1C155A-4C48-469C-A489-75BF73513198}"/>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44F4E580-88FA-42B0-BBC0-B8412F1E40D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64CBF4A-61BC-4D67-B19D-958E9100F8A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931CD0E3-082F-4DE5-941B-20090FEB3B2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294D61A-D7D7-4BA0-933D-316E1BE947D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F5BE494-23CA-44E7-8A91-10DED006F1A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567418" y="1484784"/>
            <a:ext cx="5112568" cy="3960440"/>
          </a:xfrm>
          <a:prstGeom prst="rect">
            <a:avLst/>
          </a:prstGeom>
        </p:spPr>
      </p:pic>
      <p:sp>
        <p:nvSpPr>
          <p:cNvPr id="4" name="TextBox 3"/>
          <p:cNvSpPr txBox="1"/>
          <p:nvPr/>
        </p:nvSpPr>
        <p:spPr>
          <a:xfrm>
            <a:off x="2351585" y="404665"/>
            <a:ext cx="7976285" cy="646331"/>
          </a:xfrm>
          <a:prstGeom prst="rect">
            <a:avLst/>
          </a:prstGeom>
          <a:solidFill>
            <a:srgbClr val="002060"/>
          </a:solidFill>
        </p:spPr>
        <p:txBody>
          <a:bodyPr wrap="square" rtlCol="0">
            <a:spAutoFit/>
          </a:bodyPr>
          <a:lstStyle/>
          <a:p>
            <a:pPr algn="ctr"/>
            <a:r>
              <a:rPr lang="en-GB" sz="3600" dirty="0">
                <a:latin typeface="+mn-lt"/>
              </a:rPr>
              <a:t>S32 P.A.C.E. (1984)</a:t>
            </a:r>
          </a:p>
        </p:txBody>
      </p:sp>
      <p:grpSp>
        <p:nvGrpSpPr>
          <p:cNvPr id="6" name="Group 5">
            <a:extLst>
              <a:ext uri="{FF2B5EF4-FFF2-40B4-BE49-F238E27FC236}">
                <a16:creationId xmlns:a16="http://schemas.microsoft.com/office/drawing/2014/main" id="{649FC246-BBF6-4517-BC37-E44667790F9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1B11A7A-703A-4B64-A4E2-9CA5E8C35F6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7E44D3D-EEB3-4418-9C4E-479E24316B2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FDB9DBB-A6DE-40C4-B6CE-1CC65F5026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3A1909F-1917-4AD7-9E2C-0AB80E47C20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2576568-4FEF-4E7C-BB83-5BB2C5DC2F1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9053EBB-BD5F-4CA3-963D-DC063A8483B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135561" y="260649"/>
            <a:ext cx="7976285" cy="584775"/>
          </a:xfrm>
          <a:prstGeom prst="rect">
            <a:avLst/>
          </a:prstGeom>
          <a:solidFill>
            <a:srgbClr val="002060"/>
          </a:solidFill>
        </p:spPr>
        <p:txBody>
          <a:bodyPr wrap="square" rtlCol="0">
            <a:spAutoFit/>
          </a:bodyPr>
          <a:lstStyle/>
          <a:p>
            <a:pPr algn="ctr"/>
            <a:r>
              <a:rPr lang="en-GB" dirty="0"/>
              <a:t>S32(1) P.A.C.E. (1984)</a:t>
            </a:r>
          </a:p>
        </p:txBody>
      </p:sp>
      <p:graphicFrame>
        <p:nvGraphicFramePr>
          <p:cNvPr id="2" name="Diagram 1"/>
          <p:cNvGraphicFramePr/>
          <p:nvPr>
            <p:extLst>
              <p:ext uri="{D42A27DB-BD31-4B8C-83A1-F6EECF244321}">
                <p14:modId xmlns:p14="http://schemas.microsoft.com/office/powerpoint/2010/main" val="3747212433"/>
              </p:ext>
            </p:extLst>
          </p:nvPr>
        </p:nvGraphicFramePr>
        <p:xfrm>
          <a:off x="2135561" y="845424"/>
          <a:ext cx="7976285" cy="4615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83DF61B9-7E6A-494A-A83B-BCE38894A52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666C8BC-0717-41A9-A4ED-FD7B475A7E9F}"/>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C4B65EB-E2DC-4576-BF61-5A9E2379F45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F6549D7-34BA-45C9-9C2A-B33BCB38A0D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66C78A0-39F1-4519-9E5A-0B02A645999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7530F8C-0E3C-4654-88B7-CB4BC26F5EA3}"/>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9B2DCD3-7D3B-4E9F-969E-EF945EFFCC0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C945E93-D9F4-4F7A-B12F-D875C695DBAF}"/>
                                            </p:graphicEl>
                                          </p:spTgt>
                                        </p:tgtEl>
                                        <p:attrNameLst>
                                          <p:attrName>style.visibility</p:attrName>
                                        </p:attrNameLst>
                                      </p:cBhvr>
                                      <p:to>
                                        <p:strVal val="visible"/>
                                      </p:to>
                                    </p:set>
                                    <p:animEffect transition="in" filter="fade">
                                      <p:cBhvr>
                                        <p:cTn id="7" dur="500"/>
                                        <p:tgtEl>
                                          <p:spTgt spid="2">
                                            <p:graphicEl>
                                              <a:dgm id="{3C945E93-D9F4-4F7A-B12F-D875C695D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126ABA-14B5-4E95-BE09-342E1CFD99CF}"/>
                                            </p:graphicEl>
                                          </p:spTgt>
                                        </p:tgtEl>
                                        <p:attrNameLst>
                                          <p:attrName>style.visibility</p:attrName>
                                        </p:attrNameLst>
                                      </p:cBhvr>
                                      <p:to>
                                        <p:strVal val="visible"/>
                                      </p:to>
                                    </p:set>
                                    <p:animEffect transition="in" filter="fade">
                                      <p:cBhvr>
                                        <p:cTn id="12" dur="500"/>
                                        <p:tgtEl>
                                          <p:spTgt spid="2">
                                            <p:graphicEl>
                                              <a:dgm id="{26126ABA-14B5-4E95-BE09-342E1CFD99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23EE6EA-8DDE-4652-887F-76B929BD1EC3}"/>
                                            </p:graphicEl>
                                          </p:spTgt>
                                        </p:tgtEl>
                                        <p:attrNameLst>
                                          <p:attrName>style.visibility</p:attrName>
                                        </p:attrNameLst>
                                      </p:cBhvr>
                                      <p:to>
                                        <p:strVal val="visible"/>
                                      </p:to>
                                    </p:set>
                                    <p:animEffect transition="in" filter="fade">
                                      <p:cBhvr>
                                        <p:cTn id="17" dur="500"/>
                                        <p:tgtEl>
                                          <p:spTgt spid="2">
                                            <p:graphicEl>
                                              <a:dgm id="{E23EE6EA-8DDE-4652-887F-76B929BD1EC3}"/>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FE09EE49-6CFE-481A-9A10-9F5FAA0F77B3}"/>
                                            </p:graphicEl>
                                          </p:spTgt>
                                        </p:tgtEl>
                                        <p:attrNameLst>
                                          <p:attrName>style.visibility</p:attrName>
                                        </p:attrNameLst>
                                      </p:cBhvr>
                                      <p:to>
                                        <p:strVal val="visible"/>
                                      </p:to>
                                    </p:set>
                                    <p:animEffect transition="in" filter="fade">
                                      <p:cBhvr>
                                        <p:cTn id="20" dur="500"/>
                                        <p:tgtEl>
                                          <p:spTgt spid="2">
                                            <p:graphicEl>
                                              <a:dgm id="{FE09EE49-6CFE-481A-9A10-9F5FAA0F77B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DDF1CEE-B89E-44A2-BA1D-7BC7299F2DB4}"/>
                                            </p:graphicEl>
                                          </p:spTgt>
                                        </p:tgtEl>
                                        <p:attrNameLst>
                                          <p:attrName>style.visibility</p:attrName>
                                        </p:attrNameLst>
                                      </p:cBhvr>
                                      <p:to>
                                        <p:strVal val="visible"/>
                                      </p:to>
                                    </p:set>
                                    <p:animEffect transition="in" filter="fade">
                                      <p:cBhvr>
                                        <p:cTn id="25" dur="500"/>
                                        <p:tgtEl>
                                          <p:spTgt spid="2">
                                            <p:graphicEl>
                                              <a:dgm id="{4DDF1CEE-B89E-44A2-BA1D-7BC7299F2DB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4D589E03-90C1-4636-949E-19F9447E046A}"/>
                                            </p:graphicEl>
                                          </p:spTgt>
                                        </p:tgtEl>
                                        <p:attrNameLst>
                                          <p:attrName>style.visibility</p:attrName>
                                        </p:attrNameLst>
                                      </p:cBhvr>
                                      <p:to>
                                        <p:strVal val="visible"/>
                                      </p:to>
                                    </p:set>
                                    <p:animEffect transition="in" filter="fade">
                                      <p:cBhvr>
                                        <p:cTn id="30" dur="500"/>
                                        <p:tgtEl>
                                          <p:spTgt spid="2">
                                            <p:graphicEl>
                                              <a:dgm id="{4D589E03-90C1-4636-949E-19F9447E046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D6B68174-F380-4077-A57B-DBC38E3C77BA}"/>
                                            </p:graphicEl>
                                          </p:spTgt>
                                        </p:tgtEl>
                                        <p:attrNameLst>
                                          <p:attrName>style.visibility</p:attrName>
                                        </p:attrNameLst>
                                      </p:cBhvr>
                                      <p:to>
                                        <p:strVal val="visible"/>
                                      </p:to>
                                    </p:set>
                                    <p:animEffect transition="in" filter="fade">
                                      <p:cBhvr>
                                        <p:cTn id="33" dur="500"/>
                                        <p:tgtEl>
                                          <p:spTgt spid="2">
                                            <p:graphicEl>
                                              <a:dgm id="{D6B68174-F380-4077-A57B-DBC38E3C77B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4CB9C494-1DBC-4B04-9F7D-95CFCD2CD778}"/>
                                            </p:graphicEl>
                                          </p:spTgt>
                                        </p:tgtEl>
                                        <p:attrNameLst>
                                          <p:attrName>style.visibility</p:attrName>
                                        </p:attrNameLst>
                                      </p:cBhvr>
                                      <p:to>
                                        <p:strVal val="visible"/>
                                      </p:to>
                                    </p:set>
                                    <p:animEffect transition="in" filter="fade">
                                      <p:cBhvr>
                                        <p:cTn id="38" dur="500"/>
                                        <p:tgtEl>
                                          <p:spTgt spid="2">
                                            <p:graphicEl>
                                              <a:dgm id="{4CB9C494-1DBC-4B04-9F7D-95CFCD2CD77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2610" y="1320540"/>
            <a:ext cx="3002253" cy="3816424"/>
          </a:xfrm>
          <a:prstGeom prst="rect">
            <a:avLst/>
          </a:prstGeom>
          <a:effectLst>
            <a:softEdge rad="317500"/>
          </a:effectLst>
        </p:spPr>
      </p:pic>
      <p:sp>
        <p:nvSpPr>
          <p:cNvPr id="5" name="TextBox 4"/>
          <p:cNvSpPr txBox="1"/>
          <p:nvPr/>
        </p:nvSpPr>
        <p:spPr>
          <a:xfrm>
            <a:off x="1991544" y="260649"/>
            <a:ext cx="8383318" cy="646331"/>
          </a:xfrm>
          <a:prstGeom prst="rect">
            <a:avLst/>
          </a:prstGeom>
          <a:solidFill>
            <a:srgbClr val="002060"/>
          </a:solidFill>
        </p:spPr>
        <p:txBody>
          <a:bodyPr wrap="square" rtlCol="0">
            <a:spAutoFit/>
          </a:bodyPr>
          <a:lstStyle/>
          <a:p>
            <a:pPr algn="ctr"/>
            <a:r>
              <a:rPr lang="en-GB" sz="3600" dirty="0">
                <a:latin typeface="+mn-lt"/>
              </a:rPr>
              <a:t>S32(2)(b) P.A.C.E. (1984)</a:t>
            </a:r>
          </a:p>
        </p:txBody>
      </p:sp>
      <p:graphicFrame>
        <p:nvGraphicFramePr>
          <p:cNvPr id="2" name="Diagram 1"/>
          <p:cNvGraphicFramePr/>
          <p:nvPr>
            <p:extLst>
              <p:ext uri="{D42A27DB-BD31-4B8C-83A1-F6EECF244321}">
                <p14:modId xmlns:p14="http://schemas.microsoft.com/office/powerpoint/2010/main" val="2499977178"/>
              </p:ext>
            </p:extLst>
          </p:nvPr>
        </p:nvGraphicFramePr>
        <p:xfrm>
          <a:off x="1991545" y="1484784"/>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72FA480B-94CC-45D2-B411-FBADE2DC12A1}"/>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427BC6B-1EE1-4F62-9CBF-23AC768B20C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4C305C25-6FB8-4411-B57F-47BB52A34F0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EAF5BC11-96C7-4541-8269-C7BFA5C35B4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FA467065-881E-4A24-9994-56D423BBDF9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B327C325-1E82-4181-B093-AAF95A9E179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4E1C5780-B3CE-4C8D-942C-5843A9878E29}"/>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Roger Images\Images\thumbnail image\arrest_handcuffs_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1486" y="1700808"/>
            <a:ext cx="4564429" cy="36740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35559" y="476673"/>
            <a:ext cx="7976285" cy="646331"/>
          </a:xfrm>
          <a:prstGeom prst="rect">
            <a:avLst/>
          </a:prstGeom>
          <a:solidFill>
            <a:srgbClr val="002060"/>
          </a:solidFill>
        </p:spPr>
        <p:txBody>
          <a:bodyPr wrap="square" rtlCol="0">
            <a:spAutoFit/>
          </a:bodyPr>
          <a:lstStyle/>
          <a:p>
            <a:pPr algn="ctr"/>
            <a:r>
              <a:rPr lang="en-GB" sz="3600" dirty="0">
                <a:latin typeface="Calibri" panose="020F0502020204030204" pitchFamily="34" charset="0"/>
                <a:cs typeface="Calibri" panose="020F0502020204030204" pitchFamily="34" charset="0"/>
              </a:rPr>
              <a:t>S18 P.A.C.E. (1984)</a:t>
            </a:r>
          </a:p>
        </p:txBody>
      </p:sp>
      <p:grpSp>
        <p:nvGrpSpPr>
          <p:cNvPr id="5" name="Group 4">
            <a:extLst>
              <a:ext uri="{FF2B5EF4-FFF2-40B4-BE49-F238E27FC236}">
                <a16:creationId xmlns:a16="http://schemas.microsoft.com/office/drawing/2014/main" id="{74115420-C30A-46B0-B657-8D96849FDF63}"/>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440616A5-3DF5-4603-8F94-C6EBD53344B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052D568-E12D-44C3-86C2-C1CE1422EC9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A0D49BF-FFC9-4CE0-ADA5-949E0E7813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3D74F77-2D02-476E-B52E-6E4BD6D29E7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8B084156-E23E-47F2-9D52-81F08ED4A5C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A9839D8E-A761-4312-8304-71F8ED55491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9"/>
            <a:ext cx="7976285" cy="584775"/>
          </a:xfrm>
          <a:prstGeom prst="rect">
            <a:avLst/>
          </a:prstGeom>
          <a:solidFill>
            <a:srgbClr val="002060"/>
          </a:solidFill>
        </p:spPr>
        <p:txBody>
          <a:bodyPr wrap="square" rtlCol="0">
            <a:spAutoFit/>
          </a:bodyPr>
          <a:lstStyle/>
          <a:p>
            <a:pPr algn="ctr"/>
            <a:r>
              <a:rPr lang="en-GB" dirty="0"/>
              <a:t>S18(1) P.A.C.E. (1984)</a:t>
            </a:r>
          </a:p>
        </p:txBody>
      </p:sp>
      <p:graphicFrame>
        <p:nvGraphicFramePr>
          <p:cNvPr id="2" name="Diagram 1"/>
          <p:cNvGraphicFramePr/>
          <p:nvPr>
            <p:extLst>
              <p:ext uri="{D42A27DB-BD31-4B8C-83A1-F6EECF244321}">
                <p14:modId xmlns:p14="http://schemas.microsoft.com/office/powerpoint/2010/main" val="1814638389"/>
              </p:ext>
            </p:extLst>
          </p:nvPr>
        </p:nvGraphicFramePr>
        <p:xfrm>
          <a:off x="3048000" y="1052736"/>
          <a:ext cx="609600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FBD1E599-598C-4494-BE6B-95E461647582}"/>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43794795-7D59-4743-83FE-A5E3BD59671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63C7BA36-85B5-4378-BEFA-219EC226686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942AD7E-1BA1-4833-A09F-0F0827FAC31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1003CC12-5B0E-40ED-B1A3-B7146F7AC23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EA7780B-BB7E-46C6-B3CE-657376231628}"/>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804A6941-E364-4030-B370-6A9B12618EF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8"/>
            <a:ext cx="7976285" cy="707886"/>
          </a:xfrm>
          <a:prstGeom prst="rect">
            <a:avLst/>
          </a:prstGeom>
          <a:solidFill>
            <a:srgbClr val="002060"/>
          </a:solidFill>
        </p:spPr>
        <p:txBody>
          <a:bodyPr wrap="square" rtlCol="0">
            <a:spAutoFit/>
          </a:bodyPr>
          <a:lstStyle/>
          <a:p>
            <a:pPr algn="ctr"/>
            <a:r>
              <a:rPr lang="en-GB" sz="4000" dirty="0"/>
              <a:t>S18(1) P.A.C.E. (1984)</a:t>
            </a:r>
          </a:p>
        </p:txBody>
      </p:sp>
      <p:graphicFrame>
        <p:nvGraphicFramePr>
          <p:cNvPr id="10" name="Diagram 9"/>
          <p:cNvGraphicFramePr/>
          <p:nvPr>
            <p:extLst>
              <p:ext uri="{D42A27DB-BD31-4B8C-83A1-F6EECF244321}">
                <p14:modId xmlns:p14="http://schemas.microsoft.com/office/powerpoint/2010/main" val="1473542910"/>
              </p:ext>
            </p:extLst>
          </p:nvPr>
        </p:nvGraphicFramePr>
        <p:xfrm>
          <a:off x="2825157" y="1028070"/>
          <a:ext cx="679241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1AFBEFAB-353C-42A0-ABF3-5F2F86A274F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303E1F8D-034C-4FC0-97D4-D5CF1C0FC82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6903F34B-622A-4E32-88C9-269D3930825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FF8E900-15A4-4151-980B-85CF8FA4119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7D73B6B-A618-47AE-A1D7-57CEFBAB261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71BCC2C0-B4C6-4044-9849-394B8117915D}"/>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66A6CDA-5206-4A86-893C-F2729E1C29B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S18 P.A.C.E. (1984)</a:t>
            </a:r>
          </a:p>
        </p:txBody>
      </p:sp>
      <p:sp>
        <p:nvSpPr>
          <p:cNvPr id="6" name="Down Arrow Callout 5"/>
          <p:cNvSpPr/>
          <p:nvPr/>
        </p:nvSpPr>
        <p:spPr>
          <a:xfrm>
            <a:off x="3215680" y="1124744"/>
            <a:ext cx="6120680" cy="1800200"/>
          </a:xfrm>
          <a:prstGeom prst="downArrow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377952" y="1268761"/>
            <a:ext cx="5742384" cy="830997"/>
          </a:xfrm>
          <a:prstGeom prst="rect">
            <a:avLst/>
          </a:prstGeom>
          <a:noFill/>
        </p:spPr>
        <p:txBody>
          <a:bodyPr wrap="square" rtlCol="0">
            <a:spAutoFit/>
          </a:bodyPr>
          <a:lstStyle/>
          <a:p>
            <a:r>
              <a:rPr lang="en-GB" sz="2400" b="0" dirty="0">
                <a:solidFill>
                  <a:schemeClr val="tx1"/>
                </a:solidFill>
                <a:latin typeface="+mn-lt"/>
              </a:rPr>
              <a:t>An Inspectors </a:t>
            </a:r>
            <a:r>
              <a:rPr lang="en-GB" sz="2400" i="1" u="sng" dirty="0">
                <a:solidFill>
                  <a:schemeClr val="tx1"/>
                </a:solidFill>
                <a:latin typeface="+mn-lt"/>
              </a:rPr>
              <a:t>authority</a:t>
            </a:r>
            <a:r>
              <a:rPr lang="en-GB" sz="2400" b="0" dirty="0">
                <a:solidFill>
                  <a:schemeClr val="tx1"/>
                </a:solidFill>
                <a:latin typeface="+mn-lt"/>
              </a:rPr>
              <a:t> will be required for all Section 18 searches unless</a:t>
            </a:r>
          </a:p>
        </p:txBody>
      </p:sp>
      <p:sp>
        <p:nvSpPr>
          <p:cNvPr id="8" name="Rectangle 7"/>
          <p:cNvSpPr/>
          <p:nvPr/>
        </p:nvSpPr>
        <p:spPr>
          <a:xfrm>
            <a:off x="2158333" y="3068960"/>
            <a:ext cx="8172908" cy="2304256"/>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2266345" y="3418010"/>
            <a:ext cx="8064896" cy="1569660"/>
          </a:xfrm>
          <a:prstGeom prst="rect">
            <a:avLst/>
          </a:prstGeom>
          <a:noFill/>
        </p:spPr>
        <p:txBody>
          <a:bodyPr wrap="square" rtlCol="0">
            <a:spAutoFit/>
          </a:bodyPr>
          <a:lstStyle/>
          <a:p>
            <a:r>
              <a:rPr lang="en-GB" altLang="en-US" sz="2400" b="0" kern="0" dirty="0">
                <a:solidFill>
                  <a:schemeClr val="tx1"/>
                </a:solidFill>
                <a:latin typeface="+mn-lt"/>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latin typeface="+mn-lt"/>
            </a:endParaRPr>
          </a:p>
        </p:txBody>
      </p:sp>
      <p:grpSp>
        <p:nvGrpSpPr>
          <p:cNvPr id="10" name="Group 9">
            <a:extLst>
              <a:ext uri="{FF2B5EF4-FFF2-40B4-BE49-F238E27FC236}">
                <a16:creationId xmlns:a16="http://schemas.microsoft.com/office/drawing/2014/main" id="{5AF85F9F-8158-4C75-8480-7C406646C504}"/>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42D97829-8607-48C2-8FB2-A29859F307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AB702814-5A95-4EC9-B062-F856A59A795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685FD302-919D-449B-A21A-E6C74F384B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C07E291F-239A-44E4-A9E6-930A2427709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1CA49F6C-7AF4-49FC-B1C2-CF7843F9A5EC}"/>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F1A81BD2-BE8F-497F-AB9B-D3F7DD5CE1C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0105FE-E36A-49B7-91E7-D6D03E34FB36}"/>
              </a:ext>
            </a:extLst>
          </p:cNvPr>
          <p:cNvSpPr txBox="1"/>
          <p:nvPr/>
        </p:nvSpPr>
        <p:spPr>
          <a:xfrm>
            <a:off x="1847528" y="254771"/>
            <a:ext cx="8615300" cy="1200329"/>
          </a:xfrm>
          <a:prstGeom prst="rect">
            <a:avLst/>
          </a:prstGeom>
          <a:solidFill>
            <a:srgbClr val="002060"/>
          </a:solidFill>
        </p:spPr>
        <p:txBody>
          <a:bodyPr wrap="square" rtlCol="0">
            <a:spAutoFit/>
          </a:bodyPr>
          <a:lstStyle/>
          <a:p>
            <a:pPr algn="ctr"/>
            <a:r>
              <a:rPr lang="en-GB" sz="3600" dirty="0">
                <a:latin typeface="+mn-lt"/>
              </a:rPr>
              <a:t>Powers of Entry, Search &amp; Seizure </a:t>
            </a:r>
            <a:r>
              <a:rPr lang="en-GB" sz="3600" u="sng" dirty="0">
                <a:latin typeface="+mn-lt"/>
              </a:rPr>
              <a:t>with a Warrant</a:t>
            </a:r>
          </a:p>
        </p:txBody>
      </p:sp>
      <p:graphicFrame>
        <p:nvGraphicFramePr>
          <p:cNvPr id="8" name="Diagram 7">
            <a:extLst>
              <a:ext uri="{FF2B5EF4-FFF2-40B4-BE49-F238E27FC236}">
                <a16:creationId xmlns:a16="http://schemas.microsoft.com/office/drawing/2014/main" id="{424614A9-3638-4765-B6A9-6606B235C9D7}"/>
              </a:ext>
            </a:extLst>
          </p:cNvPr>
          <p:cNvGraphicFramePr/>
          <p:nvPr>
            <p:extLst>
              <p:ext uri="{D42A27DB-BD31-4B8C-83A1-F6EECF244321}">
                <p14:modId xmlns:p14="http://schemas.microsoft.com/office/powerpoint/2010/main" val="1303103865"/>
              </p:ext>
            </p:extLst>
          </p:nvPr>
        </p:nvGraphicFramePr>
        <p:xfrm>
          <a:off x="2525524" y="2348880"/>
          <a:ext cx="7272807" cy="2088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Group 8">
            <a:extLst>
              <a:ext uri="{FF2B5EF4-FFF2-40B4-BE49-F238E27FC236}">
                <a16:creationId xmlns:a16="http://schemas.microsoft.com/office/drawing/2014/main" id="{AD9E028E-06A1-4D6F-AC05-364EA3346735}"/>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417FFC61-8E38-4E9A-B5EA-E0A84148D890}"/>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DF0746AD-6603-4C88-9269-6223063BF5C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600F241D-C0CD-4EA6-8B07-4259BB80277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C0CF1314-1AF2-4517-98BD-7FF1E8FFEDC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7A6BEFB6-18E8-454B-82C8-0E9E72A89494}"/>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68F4C212-45CE-4B85-B5C0-DF552C74A8B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97324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0A110AE7-C133-41FA-8B54-98F13C9BC0A0}"/>
                                            </p:graphicEl>
                                          </p:spTgt>
                                        </p:tgtEl>
                                        <p:attrNameLst>
                                          <p:attrName>style.visibility</p:attrName>
                                        </p:attrNameLst>
                                      </p:cBhvr>
                                      <p:to>
                                        <p:strVal val="visible"/>
                                      </p:to>
                                    </p:set>
                                    <p:animEffect transition="in" filter="fade">
                                      <p:cBhvr>
                                        <p:cTn id="7" dur="500"/>
                                        <p:tgtEl>
                                          <p:spTgt spid="8">
                                            <p:graphicEl>
                                              <a:dgm id="{0A110AE7-C133-41FA-8B54-98F13C9BC0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68E87F8F-DC88-47C3-A311-389A9A972451}"/>
                                            </p:graphicEl>
                                          </p:spTgt>
                                        </p:tgtEl>
                                        <p:attrNameLst>
                                          <p:attrName>style.visibility</p:attrName>
                                        </p:attrNameLst>
                                      </p:cBhvr>
                                      <p:to>
                                        <p:strVal val="visible"/>
                                      </p:to>
                                    </p:set>
                                    <p:animEffect transition="in" filter="fade">
                                      <p:cBhvr>
                                        <p:cTn id="12" dur="500"/>
                                        <p:tgtEl>
                                          <p:spTgt spid="8">
                                            <p:graphicEl>
                                              <a:dgm id="{68E87F8F-DC88-47C3-A311-389A9A9724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43BB46-2DAA-4BBE-AD76-02C7DA23182D}"/>
              </a:ext>
            </a:extLst>
          </p:cNvPr>
          <p:cNvSpPr txBox="1"/>
          <p:nvPr/>
        </p:nvSpPr>
        <p:spPr>
          <a:xfrm>
            <a:off x="2135561" y="260648"/>
            <a:ext cx="7976285" cy="707886"/>
          </a:xfrm>
          <a:prstGeom prst="rect">
            <a:avLst/>
          </a:prstGeom>
          <a:solidFill>
            <a:srgbClr val="002060"/>
          </a:solidFill>
        </p:spPr>
        <p:txBody>
          <a:bodyPr wrap="square" rtlCol="0">
            <a:spAutoFit/>
          </a:bodyPr>
          <a:lstStyle/>
          <a:p>
            <a:pPr algn="ctr"/>
            <a:r>
              <a:rPr lang="en-GB" sz="4000" dirty="0"/>
              <a:t>S8(1) P.A.C.E. (1984)</a:t>
            </a:r>
          </a:p>
        </p:txBody>
      </p:sp>
      <p:grpSp>
        <p:nvGrpSpPr>
          <p:cNvPr id="4" name="Group 3">
            <a:extLst>
              <a:ext uri="{FF2B5EF4-FFF2-40B4-BE49-F238E27FC236}">
                <a16:creationId xmlns:a16="http://schemas.microsoft.com/office/drawing/2014/main" id="{45D9A249-7CDE-4D5B-AE2B-0BDBF15B4519}"/>
              </a:ext>
            </a:extLst>
          </p:cNvPr>
          <p:cNvGrpSpPr/>
          <p:nvPr/>
        </p:nvGrpSpPr>
        <p:grpSpPr>
          <a:xfrm>
            <a:off x="3725385" y="980728"/>
            <a:ext cx="4823269" cy="1316620"/>
            <a:chOff x="0" y="-55132"/>
            <a:chExt cx="5381066" cy="1039179"/>
          </a:xfrm>
        </p:grpSpPr>
        <p:sp>
          <p:nvSpPr>
            <p:cNvPr id="5" name="Rectangle: Rounded Corners 4">
              <a:extLst>
                <a:ext uri="{FF2B5EF4-FFF2-40B4-BE49-F238E27FC236}">
                  <a16:creationId xmlns:a16="http://schemas.microsoft.com/office/drawing/2014/main" id="{0D36DE83-FB51-4554-A772-F0DAB8436E10}"/>
                </a:ext>
              </a:extLst>
            </p:cNvPr>
            <p:cNvSpPr/>
            <p:nvPr/>
          </p:nvSpPr>
          <p:spPr>
            <a:xfrm>
              <a:off x="0" y="1703"/>
              <a:ext cx="5381065" cy="871132"/>
            </a:xfrm>
            <a:prstGeom prst="roundRect">
              <a:avLst>
                <a:gd name="adj" fmla="val 10000"/>
              </a:avLst>
            </a:pr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6" name="Rectangle: Rounded Corners 4">
              <a:extLst>
                <a:ext uri="{FF2B5EF4-FFF2-40B4-BE49-F238E27FC236}">
                  <a16:creationId xmlns:a16="http://schemas.microsoft.com/office/drawing/2014/main" id="{A2B65A63-9F22-47C8-AA77-125BD7DED9EC}"/>
                </a:ext>
              </a:extLst>
            </p:cNvPr>
            <p:cNvSpPr txBox="1"/>
            <p:nvPr/>
          </p:nvSpPr>
          <p:spPr>
            <a:xfrm>
              <a:off x="42120" y="-55132"/>
              <a:ext cx="5338946" cy="10391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000" kern="1200" dirty="0">
                  <a:solidFill>
                    <a:schemeClr val="tx1"/>
                  </a:solidFill>
                </a:rPr>
                <a:t>If on an application made by a constable a justice of the peace is satisfied that there are reasonable grounds for believing</a:t>
              </a:r>
              <a:endParaRPr lang="en-US" sz="2000" b="1" i="1" u="sng" kern="1200" dirty="0">
                <a:solidFill>
                  <a:schemeClr val="tx1"/>
                </a:solidFill>
              </a:endParaRPr>
            </a:p>
          </p:txBody>
        </p:sp>
      </p:grpSp>
      <p:grpSp>
        <p:nvGrpSpPr>
          <p:cNvPr id="18" name="Group 17">
            <a:extLst>
              <a:ext uri="{FF2B5EF4-FFF2-40B4-BE49-F238E27FC236}">
                <a16:creationId xmlns:a16="http://schemas.microsoft.com/office/drawing/2014/main" id="{E94A19B7-D3AE-4606-BBD1-2DECECE53F61}"/>
              </a:ext>
            </a:extLst>
          </p:cNvPr>
          <p:cNvGrpSpPr/>
          <p:nvPr/>
        </p:nvGrpSpPr>
        <p:grpSpPr>
          <a:xfrm>
            <a:off x="5959891" y="4705344"/>
            <a:ext cx="392009" cy="326675"/>
            <a:chOff x="2494527" y="927280"/>
            <a:chExt cx="392009" cy="326675"/>
          </a:xfrm>
        </p:grpSpPr>
        <p:sp>
          <p:nvSpPr>
            <p:cNvPr id="19" name="Arrow: Right 18">
              <a:extLst>
                <a:ext uri="{FF2B5EF4-FFF2-40B4-BE49-F238E27FC236}">
                  <a16:creationId xmlns:a16="http://schemas.microsoft.com/office/drawing/2014/main" id="{3F8D704E-4BC2-4547-8675-C211BEA48DB6}"/>
                </a:ext>
              </a:extLst>
            </p:cNvPr>
            <p:cNvSpPr/>
            <p:nvPr/>
          </p:nvSpPr>
          <p:spPr>
            <a:xfrm rot="5400000">
              <a:off x="2527195" y="894613"/>
              <a:ext cx="326674" cy="392009"/>
            </a:xfrm>
            <a:prstGeom prst="rightArrow">
              <a:avLst>
                <a:gd name="adj1" fmla="val 60000"/>
                <a:gd name="adj2" fmla="val 50000"/>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20" name="Arrow: Right 4">
              <a:extLst>
                <a:ext uri="{FF2B5EF4-FFF2-40B4-BE49-F238E27FC236}">
                  <a16:creationId xmlns:a16="http://schemas.microsoft.com/office/drawing/2014/main" id="{74C5FE98-0201-42DD-8213-166FA9EA9862}"/>
                </a:ext>
              </a:extLst>
            </p:cNvPr>
            <p:cNvSpPr txBox="1"/>
            <p:nvPr/>
          </p:nvSpPr>
          <p:spPr>
            <a:xfrm>
              <a:off x="2572930" y="927280"/>
              <a:ext cx="235205" cy="22867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p:txBody>
        </p:sp>
      </p:grpSp>
      <p:grpSp>
        <p:nvGrpSpPr>
          <p:cNvPr id="7" name="Group 6">
            <a:extLst>
              <a:ext uri="{FF2B5EF4-FFF2-40B4-BE49-F238E27FC236}">
                <a16:creationId xmlns:a16="http://schemas.microsoft.com/office/drawing/2014/main" id="{63231869-A301-4D7D-AF44-211FF6E0238A}"/>
              </a:ext>
            </a:extLst>
          </p:cNvPr>
          <p:cNvGrpSpPr/>
          <p:nvPr/>
        </p:nvGrpSpPr>
        <p:grpSpPr>
          <a:xfrm>
            <a:off x="712111" y="2132856"/>
            <a:ext cx="10749688" cy="2883302"/>
            <a:chOff x="-11876" y="-141687"/>
            <a:chExt cx="5501032" cy="1130131"/>
          </a:xfrm>
        </p:grpSpPr>
        <p:sp>
          <p:nvSpPr>
            <p:cNvPr id="8" name="Rectangle: Rounded Corners 7">
              <a:extLst>
                <a:ext uri="{FF2B5EF4-FFF2-40B4-BE49-F238E27FC236}">
                  <a16:creationId xmlns:a16="http://schemas.microsoft.com/office/drawing/2014/main" id="{44145D6E-2BC2-4B0B-A99C-A5145AEC2863}"/>
                </a:ext>
              </a:extLst>
            </p:cNvPr>
            <p:cNvSpPr/>
            <p:nvPr/>
          </p:nvSpPr>
          <p:spPr>
            <a:xfrm>
              <a:off x="0" y="1703"/>
              <a:ext cx="5381065" cy="871132"/>
            </a:xfrm>
            <a:prstGeom prst="roundRect">
              <a:avLst>
                <a:gd name="adj" fmla="val 10000"/>
              </a:avLst>
            </a:pr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ectangle: Rounded Corners 4">
              <a:extLst>
                <a:ext uri="{FF2B5EF4-FFF2-40B4-BE49-F238E27FC236}">
                  <a16:creationId xmlns:a16="http://schemas.microsoft.com/office/drawing/2014/main" id="{737CC3E6-C5ED-4C27-AB67-F941C2A57000}"/>
                </a:ext>
              </a:extLst>
            </p:cNvPr>
            <p:cNvSpPr txBox="1"/>
            <p:nvPr/>
          </p:nvSpPr>
          <p:spPr>
            <a:xfrm>
              <a:off x="-11876" y="-141687"/>
              <a:ext cx="5501032" cy="113013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defTabSz="1066800">
                <a:lnSpc>
                  <a:spcPct val="90000"/>
                </a:lnSpc>
                <a:spcBef>
                  <a:spcPct val="0"/>
                </a:spcBef>
                <a:spcAft>
                  <a:spcPct val="35000"/>
                </a:spcAft>
                <a:buNone/>
              </a:pPr>
              <a:r>
                <a:rPr lang="en-GB" sz="2000" kern="1200" dirty="0">
                  <a:solidFill>
                    <a:schemeClr val="tx1"/>
                  </a:solidFill>
                </a:rPr>
                <a:t>(a) that an indictable offence] has been committed; and</a:t>
              </a:r>
            </a:p>
            <a:p>
              <a:pPr marL="0" lvl="0" indent="0" defTabSz="1066800">
                <a:lnSpc>
                  <a:spcPct val="90000"/>
                </a:lnSpc>
                <a:spcBef>
                  <a:spcPct val="0"/>
                </a:spcBef>
                <a:spcAft>
                  <a:spcPct val="35000"/>
                </a:spcAft>
                <a:buNone/>
              </a:pPr>
              <a:r>
                <a:rPr lang="en-GB" sz="2000" kern="1200" dirty="0">
                  <a:solidFill>
                    <a:schemeClr val="tx1"/>
                  </a:solidFill>
                </a:rPr>
                <a:t>(b) that there is material on premises to the investigation of the offence; and</a:t>
              </a:r>
            </a:p>
            <a:p>
              <a:pPr marL="0" lvl="0" indent="0" defTabSz="1066800">
                <a:lnSpc>
                  <a:spcPct val="90000"/>
                </a:lnSpc>
                <a:spcBef>
                  <a:spcPct val="0"/>
                </a:spcBef>
                <a:spcAft>
                  <a:spcPct val="35000"/>
                </a:spcAft>
                <a:buNone/>
              </a:pPr>
              <a:r>
                <a:rPr lang="en-GB" sz="2000" kern="1200" dirty="0">
                  <a:solidFill>
                    <a:schemeClr val="tx1"/>
                  </a:solidFill>
                </a:rPr>
                <a:t>(c)that the material is likely to be relevant evidence; and</a:t>
              </a:r>
            </a:p>
            <a:p>
              <a:pPr marL="0" lvl="0" indent="0" defTabSz="1066800">
                <a:lnSpc>
                  <a:spcPct val="90000"/>
                </a:lnSpc>
                <a:spcBef>
                  <a:spcPct val="0"/>
                </a:spcBef>
                <a:spcAft>
                  <a:spcPct val="35000"/>
                </a:spcAft>
                <a:buNone/>
              </a:pPr>
              <a:r>
                <a:rPr lang="en-GB" sz="2000" kern="1200" dirty="0">
                  <a:solidFill>
                    <a:schemeClr val="tx1"/>
                  </a:solidFill>
                </a:rPr>
                <a:t>(d)that it does not consist of or include items subject to legal privilege, excluded material or     special procedure material; and</a:t>
              </a:r>
              <a:br>
                <a:rPr lang="en-GB" sz="2000" kern="1200" dirty="0">
                  <a:solidFill>
                    <a:schemeClr val="tx1"/>
                  </a:solidFill>
                </a:rPr>
              </a:br>
              <a:r>
                <a:rPr lang="en-GB" sz="2000" kern="1200" dirty="0">
                  <a:solidFill>
                    <a:schemeClr val="tx1"/>
                  </a:solidFill>
                </a:rPr>
                <a:t>(e)that any of the conditions specified in subsection 3 applies,</a:t>
              </a:r>
            </a:p>
          </p:txBody>
        </p:sp>
      </p:grpSp>
      <p:grpSp>
        <p:nvGrpSpPr>
          <p:cNvPr id="15" name="Group 14">
            <a:extLst>
              <a:ext uri="{FF2B5EF4-FFF2-40B4-BE49-F238E27FC236}">
                <a16:creationId xmlns:a16="http://schemas.microsoft.com/office/drawing/2014/main" id="{8660CF41-CFB0-4FC5-8019-61E9FF6A40C5}"/>
              </a:ext>
            </a:extLst>
          </p:cNvPr>
          <p:cNvGrpSpPr/>
          <p:nvPr/>
        </p:nvGrpSpPr>
        <p:grpSpPr>
          <a:xfrm>
            <a:off x="5927698" y="2157688"/>
            <a:ext cx="392009" cy="326675"/>
            <a:chOff x="2494527" y="927280"/>
            <a:chExt cx="392009" cy="326675"/>
          </a:xfrm>
        </p:grpSpPr>
        <p:sp>
          <p:nvSpPr>
            <p:cNvPr id="16" name="Arrow: Right 15">
              <a:extLst>
                <a:ext uri="{FF2B5EF4-FFF2-40B4-BE49-F238E27FC236}">
                  <a16:creationId xmlns:a16="http://schemas.microsoft.com/office/drawing/2014/main" id="{0D45074F-BA8C-40AD-85A3-5471F22DD177}"/>
                </a:ext>
              </a:extLst>
            </p:cNvPr>
            <p:cNvSpPr/>
            <p:nvPr/>
          </p:nvSpPr>
          <p:spPr>
            <a:xfrm rot="5400000">
              <a:off x="2527195" y="894613"/>
              <a:ext cx="326674" cy="392009"/>
            </a:xfrm>
            <a:prstGeom prst="rightArrow">
              <a:avLst>
                <a:gd name="adj1" fmla="val 60000"/>
                <a:gd name="adj2" fmla="val 50000"/>
              </a:avLst>
            </a:prstGeom>
            <a:solidFill>
              <a:schemeClr val="accent2">
                <a:lumMod val="75000"/>
              </a:schemeClr>
            </a:solidFill>
            <a:ln>
              <a:solidFill>
                <a:schemeClr val="tx1"/>
              </a:solidFill>
            </a:ln>
          </p:spPr>
          <p:style>
            <a:lnRef idx="0">
              <a:scrgbClr r="0" g="0" b="0"/>
            </a:lnRef>
            <a:fillRef idx="1">
              <a:scrgbClr r="0" g="0" b="0"/>
            </a:fillRef>
            <a:effectRef idx="0">
              <a:schemeClr val="accent1">
                <a:tint val="60000"/>
                <a:hueOff val="0"/>
                <a:satOff val="0"/>
                <a:lumOff val="0"/>
                <a:alphaOff val="0"/>
              </a:schemeClr>
            </a:effectRef>
            <a:fontRef idx="minor">
              <a:schemeClr val="lt1"/>
            </a:fontRef>
          </p:style>
        </p:sp>
        <p:sp>
          <p:nvSpPr>
            <p:cNvPr id="17" name="Arrow: Right 4">
              <a:extLst>
                <a:ext uri="{FF2B5EF4-FFF2-40B4-BE49-F238E27FC236}">
                  <a16:creationId xmlns:a16="http://schemas.microsoft.com/office/drawing/2014/main" id="{0E4921C7-3395-451E-9004-51F61D06056A}"/>
                </a:ext>
              </a:extLst>
            </p:cNvPr>
            <p:cNvSpPr txBox="1"/>
            <p:nvPr/>
          </p:nvSpPr>
          <p:spPr>
            <a:xfrm>
              <a:off x="2572930" y="927280"/>
              <a:ext cx="235205" cy="22867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p:txBody>
        </p:sp>
      </p:grpSp>
      <p:grpSp>
        <p:nvGrpSpPr>
          <p:cNvPr id="12" name="Group 11">
            <a:extLst>
              <a:ext uri="{FF2B5EF4-FFF2-40B4-BE49-F238E27FC236}">
                <a16:creationId xmlns:a16="http://schemas.microsoft.com/office/drawing/2014/main" id="{8EB6E3C7-ED9A-4598-ACB4-6CBB303D1670}"/>
              </a:ext>
            </a:extLst>
          </p:cNvPr>
          <p:cNvGrpSpPr/>
          <p:nvPr/>
        </p:nvGrpSpPr>
        <p:grpSpPr>
          <a:xfrm>
            <a:off x="769305" y="4973305"/>
            <a:ext cx="10481271" cy="893508"/>
            <a:chOff x="0" y="-55132"/>
            <a:chExt cx="5381065" cy="1039179"/>
          </a:xfrm>
        </p:grpSpPr>
        <p:sp>
          <p:nvSpPr>
            <p:cNvPr id="13" name="Rectangle: Rounded Corners 12">
              <a:extLst>
                <a:ext uri="{FF2B5EF4-FFF2-40B4-BE49-F238E27FC236}">
                  <a16:creationId xmlns:a16="http://schemas.microsoft.com/office/drawing/2014/main" id="{75E6B3A5-1490-4E6A-A86A-28E3D4837851}"/>
                </a:ext>
              </a:extLst>
            </p:cNvPr>
            <p:cNvSpPr/>
            <p:nvPr/>
          </p:nvSpPr>
          <p:spPr>
            <a:xfrm>
              <a:off x="0" y="1703"/>
              <a:ext cx="5381065" cy="871132"/>
            </a:xfrm>
            <a:prstGeom prst="roundRect">
              <a:avLst>
                <a:gd name="adj" fmla="val 10000"/>
              </a:avLst>
            </a:prstGeom>
            <a:solidFill>
              <a:schemeClr val="accent2">
                <a:lumMod val="40000"/>
                <a:lumOff val="60000"/>
              </a:schemeClr>
            </a:solid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14" name="Rectangle: Rounded Corners 4">
              <a:extLst>
                <a:ext uri="{FF2B5EF4-FFF2-40B4-BE49-F238E27FC236}">
                  <a16:creationId xmlns:a16="http://schemas.microsoft.com/office/drawing/2014/main" id="{539A68F1-1BB5-4407-A361-AD9028B51466}"/>
                </a:ext>
              </a:extLst>
            </p:cNvPr>
            <p:cNvSpPr txBox="1"/>
            <p:nvPr/>
          </p:nvSpPr>
          <p:spPr>
            <a:xfrm>
              <a:off x="42120" y="-55132"/>
              <a:ext cx="5338945" cy="103917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000" kern="1200" dirty="0">
                  <a:solidFill>
                    <a:schemeClr val="tx1"/>
                  </a:solidFill>
                </a:rPr>
                <a:t>They may issue a warrant authorising a constable to enter and search the premises</a:t>
              </a:r>
              <a:endParaRPr lang="en-US" sz="2000" b="1" i="1" u="sng" kern="1200" dirty="0">
                <a:solidFill>
                  <a:schemeClr val="tx1"/>
                </a:solidFill>
              </a:endParaRPr>
            </a:p>
          </p:txBody>
        </p:sp>
      </p:grpSp>
      <p:grpSp>
        <p:nvGrpSpPr>
          <p:cNvPr id="21" name="Group 20">
            <a:extLst>
              <a:ext uri="{FF2B5EF4-FFF2-40B4-BE49-F238E27FC236}">
                <a16:creationId xmlns:a16="http://schemas.microsoft.com/office/drawing/2014/main" id="{5C9DC2B1-F3A9-4DF1-9B0C-555422A129C8}"/>
              </a:ext>
            </a:extLst>
          </p:cNvPr>
          <p:cNvGrpSpPr/>
          <p:nvPr/>
        </p:nvGrpSpPr>
        <p:grpSpPr>
          <a:xfrm>
            <a:off x="0" y="5734233"/>
            <a:ext cx="12192000" cy="1240188"/>
            <a:chOff x="0" y="5734233"/>
            <a:chExt cx="12192000" cy="1240188"/>
          </a:xfrm>
        </p:grpSpPr>
        <p:pic>
          <p:nvPicPr>
            <p:cNvPr id="22" name="Picture 21">
              <a:extLst>
                <a:ext uri="{FF2B5EF4-FFF2-40B4-BE49-F238E27FC236}">
                  <a16:creationId xmlns:a16="http://schemas.microsoft.com/office/drawing/2014/main" id="{41452595-AF27-4E6C-81D8-D83B5C00C1C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3" name="Rectangle 22">
              <a:extLst>
                <a:ext uri="{FF2B5EF4-FFF2-40B4-BE49-F238E27FC236}">
                  <a16:creationId xmlns:a16="http://schemas.microsoft.com/office/drawing/2014/main" id="{2624EA61-12EF-48F8-AA17-CEE9F1BBE58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4" name="Picture 23">
              <a:extLst>
                <a:ext uri="{FF2B5EF4-FFF2-40B4-BE49-F238E27FC236}">
                  <a16:creationId xmlns:a16="http://schemas.microsoft.com/office/drawing/2014/main" id="{BE655B83-323A-4C5C-923C-CD59818D75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5" name="Rectangle 24">
              <a:extLst>
                <a:ext uri="{FF2B5EF4-FFF2-40B4-BE49-F238E27FC236}">
                  <a16:creationId xmlns:a16="http://schemas.microsoft.com/office/drawing/2014/main" id="{80DC0586-9A8C-4865-916C-F2BBB536C09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Text, letter&#10;&#10;Description automatically generated">
              <a:extLst>
                <a:ext uri="{FF2B5EF4-FFF2-40B4-BE49-F238E27FC236}">
                  <a16:creationId xmlns:a16="http://schemas.microsoft.com/office/drawing/2014/main" id="{8D163B41-57DB-471B-BC7B-A84AD6DFDC7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7" name="Picture 26" descr="A picture containing text, metalware, gear&#10;&#10;Description automatically generated">
              <a:extLst>
                <a:ext uri="{FF2B5EF4-FFF2-40B4-BE49-F238E27FC236}">
                  <a16:creationId xmlns:a16="http://schemas.microsoft.com/office/drawing/2014/main" id="{D85434AE-5D2F-40C6-A6A8-AE21395FC31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692430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DD2EB5-DA55-42D9-BB03-6AE003D1B333}"/>
              </a:ext>
            </a:extLst>
          </p:cNvPr>
          <p:cNvSpPr txBox="1"/>
          <p:nvPr/>
        </p:nvSpPr>
        <p:spPr>
          <a:xfrm>
            <a:off x="2135561" y="260648"/>
            <a:ext cx="7976285" cy="707886"/>
          </a:xfrm>
          <a:prstGeom prst="rect">
            <a:avLst/>
          </a:prstGeom>
          <a:solidFill>
            <a:srgbClr val="002060"/>
          </a:solidFill>
        </p:spPr>
        <p:txBody>
          <a:bodyPr wrap="square" rtlCol="0">
            <a:spAutoFit/>
          </a:bodyPr>
          <a:lstStyle/>
          <a:p>
            <a:pPr algn="ctr"/>
            <a:r>
              <a:rPr lang="en-GB" sz="4000" dirty="0"/>
              <a:t>Swearing out a Warrant</a:t>
            </a:r>
          </a:p>
        </p:txBody>
      </p:sp>
      <p:sp>
        <p:nvSpPr>
          <p:cNvPr id="3" name="TextBox 2">
            <a:extLst>
              <a:ext uri="{FF2B5EF4-FFF2-40B4-BE49-F238E27FC236}">
                <a16:creationId xmlns:a16="http://schemas.microsoft.com/office/drawing/2014/main" id="{D15285C5-24DA-4745-BBA5-D0A37D7FDF69}"/>
              </a:ext>
            </a:extLst>
          </p:cNvPr>
          <p:cNvSpPr txBox="1"/>
          <p:nvPr/>
        </p:nvSpPr>
        <p:spPr>
          <a:xfrm>
            <a:off x="2168298" y="1204993"/>
            <a:ext cx="7622600" cy="4448013"/>
          </a:xfrm>
          <a:prstGeom prst="rect">
            <a:avLst/>
          </a:prstGeom>
          <a:noFill/>
        </p:spPr>
        <p:txBody>
          <a:bodyPr wrap="none" rtlCol="0">
            <a:spAutoFit/>
          </a:bodyPr>
          <a:lstStyle/>
          <a:p>
            <a:pPr>
              <a:lnSpc>
                <a:spcPct val="150000"/>
              </a:lnSpc>
            </a:pPr>
            <a:r>
              <a:rPr lang="en-GB" dirty="0">
                <a:solidFill>
                  <a:schemeClr val="tx1"/>
                </a:solidFill>
                <a:latin typeface="+mn-lt"/>
              </a:rPr>
              <a:t>Who swears out a warrant?</a:t>
            </a:r>
          </a:p>
          <a:p>
            <a:pPr>
              <a:lnSpc>
                <a:spcPct val="150000"/>
              </a:lnSpc>
            </a:pPr>
            <a:r>
              <a:rPr lang="en-GB" dirty="0">
                <a:solidFill>
                  <a:schemeClr val="tx1"/>
                </a:solidFill>
                <a:latin typeface="+mn-lt"/>
              </a:rPr>
              <a:t>What information should be on a warrant?</a:t>
            </a:r>
          </a:p>
          <a:p>
            <a:pPr>
              <a:lnSpc>
                <a:spcPct val="150000"/>
              </a:lnSpc>
            </a:pPr>
            <a:r>
              <a:rPr lang="en-GB" dirty="0">
                <a:solidFill>
                  <a:schemeClr val="tx1"/>
                </a:solidFill>
                <a:latin typeface="+mn-lt"/>
              </a:rPr>
              <a:t>Is a warrant application disclosable?</a:t>
            </a:r>
          </a:p>
          <a:p>
            <a:pPr>
              <a:lnSpc>
                <a:spcPct val="150000"/>
              </a:lnSpc>
            </a:pPr>
            <a:r>
              <a:rPr lang="en-GB" dirty="0">
                <a:solidFill>
                  <a:schemeClr val="tx1"/>
                </a:solidFill>
                <a:latin typeface="+mn-lt"/>
              </a:rPr>
              <a:t>What Information is on the Warrant itself?</a:t>
            </a:r>
          </a:p>
          <a:p>
            <a:pPr>
              <a:lnSpc>
                <a:spcPct val="150000"/>
              </a:lnSpc>
            </a:pPr>
            <a:r>
              <a:rPr lang="en-GB" dirty="0">
                <a:solidFill>
                  <a:schemeClr val="tx1"/>
                </a:solidFill>
                <a:latin typeface="+mn-lt"/>
              </a:rPr>
              <a:t>How long is a warrant valid for?</a:t>
            </a:r>
          </a:p>
          <a:p>
            <a:pPr>
              <a:lnSpc>
                <a:spcPct val="150000"/>
              </a:lnSpc>
            </a:pPr>
            <a:r>
              <a:rPr lang="en-GB" dirty="0">
                <a:solidFill>
                  <a:schemeClr val="tx1"/>
                </a:solidFill>
                <a:latin typeface="+mn-lt"/>
              </a:rPr>
              <a:t>Who gets a copy of the completed warrant?</a:t>
            </a:r>
          </a:p>
        </p:txBody>
      </p:sp>
      <p:grpSp>
        <p:nvGrpSpPr>
          <p:cNvPr id="4" name="Group 3">
            <a:extLst>
              <a:ext uri="{FF2B5EF4-FFF2-40B4-BE49-F238E27FC236}">
                <a16:creationId xmlns:a16="http://schemas.microsoft.com/office/drawing/2014/main" id="{3CDBACF1-AFAD-46C6-B0AF-B9298B59E16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57924F0-F0B6-4DE4-87A9-1A0735C6D53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BE61EDC2-954B-4F3D-8EC2-4C5EFDD585E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003EB4CC-C586-4359-B914-9B5F27C941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76B1BBE-99BB-4208-801F-FECC02A7021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ED9FB564-5D85-4301-AE18-68DC7F80B4E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7457B75C-7D22-4CBE-B3BC-3C551173EDA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56946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79577" y="188641"/>
            <a:ext cx="7976285" cy="646331"/>
          </a:xfrm>
          <a:prstGeom prst="rect">
            <a:avLst/>
          </a:prstGeom>
          <a:solidFill>
            <a:srgbClr val="002060"/>
          </a:solidFill>
        </p:spPr>
        <p:txBody>
          <a:bodyPr wrap="square" rtlCol="0">
            <a:spAutoFit/>
          </a:bodyPr>
          <a:lstStyle/>
          <a:p>
            <a:pPr algn="ctr"/>
            <a:r>
              <a:rPr lang="en-GB" sz="3600" dirty="0">
                <a:latin typeface="+mn-lt"/>
              </a:rPr>
              <a:t>Consent</a:t>
            </a:r>
          </a:p>
        </p:txBody>
      </p:sp>
      <p:graphicFrame>
        <p:nvGraphicFramePr>
          <p:cNvPr id="11" name="Diagram 10"/>
          <p:cNvGraphicFramePr/>
          <p:nvPr>
            <p:extLst>
              <p:ext uri="{D42A27DB-BD31-4B8C-83A1-F6EECF244321}">
                <p14:modId xmlns:p14="http://schemas.microsoft.com/office/powerpoint/2010/main" val="1486960046"/>
              </p:ext>
            </p:extLst>
          </p:nvPr>
        </p:nvGraphicFramePr>
        <p:xfrm>
          <a:off x="2279577" y="834972"/>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DE0E8C56-193D-4C53-ADF7-4AE3EEF3F123}"/>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5F82B2A-4D7B-4019-99A4-A14BA930E17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8C9690A-F3CC-4076-B59D-E1E07229E0B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BBD9D12-8E95-4E16-96C1-BB57331B8F3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20A59AA-F14B-4C8A-96B6-BF70692AEA8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7A30E96-9770-4D7C-B707-2A4D3E1E8104}"/>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5E3C0553-D984-4FE6-913C-F099CC8F315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4B3B1052-351C-4FB6-B1DE-4D2ACA19EBA1}"/>
                                            </p:graphicEl>
                                          </p:spTgt>
                                        </p:tgtEl>
                                        <p:attrNameLst>
                                          <p:attrName>style.visibility</p:attrName>
                                        </p:attrNameLst>
                                      </p:cBhvr>
                                      <p:to>
                                        <p:strVal val="visible"/>
                                      </p:to>
                                    </p:set>
                                    <p:animEffect transition="in" filter="fade">
                                      <p:cBhvr>
                                        <p:cTn id="7" dur="500"/>
                                        <p:tgtEl>
                                          <p:spTgt spid="11">
                                            <p:graphicEl>
                                              <a:dgm id="{4B3B1052-351C-4FB6-B1DE-4D2ACA19EBA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111321E3-AF9B-4194-9BEC-F8C134535238}"/>
                                            </p:graphicEl>
                                          </p:spTgt>
                                        </p:tgtEl>
                                        <p:attrNameLst>
                                          <p:attrName>style.visibility</p:attrName>
                                        </p:attrNameLst>
                                      </p:cBhvr>
                                      <p:to>
                                        <p:strVal val="visible"/>
                                      </p:to>
                                    </p:set>
                                    <p:animEffect transition="in" filter="fade">
                                      <p:cBhvr>
                                        <p:cTn id="12" dur="500"/>
                                        <p:tgtEl>
                                          <p:spTgt spid="11">
                                            <p:graphicEl>
                                              <a:dgm id="{111321E3-AF9B-4194-9BEC-F8C13453523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036BB182-84CF-4C73-B380-120EC5503BA7}"/>
                                            </p:graphicEl>
                                          </p:spTgt>
                                        </p:tgtEl>
                                        <p:attrNameLst>
                                          <p:attrName>style.visibility</p:attrName>
                                        </p:attrNameLst>
                                      </p:cBhvr>
                                      <p:to>
                                        <p:strVal val="visible"/>
                                      </p:to>
                                    </p:set>
                                    <p:animEffect transition="in" filter="fade">
                                      <p:cBhvr>
                                        <p:cTn id="17" dur="500"/>
                                        <p:tgtEl>
                                          <p:spTgt spid="11">
                                            <p:graphicEl>
                                              <a:dgm id="{036BB182-84CF-4C73-B380-120EC5503BA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87327EDB-9997-4708-9A8B-2E0F07198766}"/>
                                            </p:graphicEl>
                                          </p:spTgt>
                                        </p:tgtEl>
                                        <p:attrNameLst>
                                          <p:attrName>style.visibility</p:attrName>
                                        </p:attrNameLst>
                                      </p:cBhvr>
                                      <p:to>
                                        <p:strVal val="visible"/>
                                      </p:to>
                                    </p:set>
                                    <p:animEffect transition="in" filter="fade">
                                      <p:cBhvr>
                                        <p:cTn id="22" dur="500"/>
                                        <p:tgtEl>
                                          <p:spTgt spid="11">
                                            <p:graphicEl>
                                              <a:dgm id="{87327EDB-9997-4708-9A8B-2E0F071987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51585" y="254280"/>
            <a:ext cx="7976285" cy="646331"/>
          </a:xfrm>
          <a:prstGeom prst="rect">
            <a:avLst/>
          </a:prstGeom>
          <a:solidFill>
            <a:srgbClr val="002060"/>
          </a:solidFill>
        </p:spPr>
        <p:txBody>
          <a:bodyPr wrap="square" rtlCol="0">
            <a:spAutoFit/>
          </a:bodyPr>
          <a:lstStyle/>
          <a:p>
            <a:pPr algn="ctr"/>
            <a:r>
              <a:rPr lang="en-GB" sz="3600" dirty="0">
                <a:latin typeface="Calibri" panose="020F0502020204030204" pitchFamily="34" charset="0"/>
                <a:cs typeface="Calibri" panose="020F0502020204030204" pitchFamily="34" charset="0"/>
              </a:rPr>
              <a:t>Reasonable Force</a:t>
            </a:r>
          </a:p>
        </p:txBody>
      </p:sp>
      <p:graphicFrame>
        <p:nvGraphicFramePr>
          <p:cNvPr id="2" name="Diagram 1"/>
          <p:cNvGraphicFramePr/>
          <p:nvPr>
            <p:extLst>
              <p:ext uri="{D42A27DB-BD31-4B8C-83A1-F6EECF244321}">
                <p14:modId xmlns:p14="http://schemas.microsoft.com/office/powerpoint/2010/main" val="444786238"/>
              </p:ext>
            </p:extLst>
          </p:nvPr>
        </p:nvGraphicFramePr>
        <p:xfrm>
          <a:off x="2351585" y="1484784"/>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177DEF27-CE58-4EBA-87B1-244228BDFA5D}"/>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A3B931A-09DF-4608-B340-1DD87F4E7D7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6766947-43B5-4A3B-9B45-D15A0D49F8B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FD99502-82AB-48EC-86BF-18F23383F98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21910DD-CA8C-41C1-AB4B-F03983CB335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2089BB5-B841-472D-BD94-B579DFEF42B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061E5796-7EC6-4BEE-B9EC-576F23847E5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P.A.C.E Code of Practice B</a:t>
            </a:r>
          </a:p>
        </p:txBody>
      </p:sp>
      <p:pic>
        <p:nvPicPr>
          <p:cNvPr id="5" name="Picture 4"/>
          <p:cNvPicPr>
            <a:picLocks noChangeAspect="1"/>
          </p:cNvPicPr>
          <p:nvPr/>
        </p:nvPicPr>
        <p:blipFill>
          <a:blip r:embed="rId3"/>
          <a:stretch>
            <a:fillRect/>
          </a:stretch>
        </p:blipFill>
        <p:spPr>
          <a:xfrm>
            <a:off x="1977520" y="1123153"/>
            <a:ext cx="3660383" cy="2428772"/>
          </a:xfrm>
          <a:prstGeom prst="rect">
            <a:avLst/>
          </a:prstGeom>
        </p:spPr>
      </p:pic>
      <p:sp>
        <p:nvSpPr>
          <p:cNvPr id="8" name="Rectangle 7"/>
          <p:cNvSpPr/>
          <p:nvPr/>
        </p:nvSpPr>
        <p:spPr>
          <a:xfrm>
            <a:off x="5539845" y="1231264"/>
            <a:ext cx="4572000" cy="1200329"/>
          </a:xfrm>
          <a:prstGeom prst="rect">
            <a:avLst/>
          </a:prstGeom>
          <a:solidFill>
            <a:schemeClr val="accent2">
              <a:lumMod val="40000"/>
              <a:lumOff val="60000"/>
            </a:schemeClr>
          </a:solidFill>
          <a:ln>
            <a:solidFill>
              <a:schemeClr val="tx1"/>
            </a:solidFill>
          </a:ln>
        </p:spPr>
        <p:txBody>
          <a:bodyPr>
            <a:spAutoFit/>
          </a:bodyPr>
          <a:lstStyle/>
          <a:p>
            <a:pPr algn="l" fontAlgn="auto">
              <a:spcBef>
                <a:spcPct val="20000"/>
              </a:spcBef>
              <a:spcAft>
                <a:spcPts val="0"/>
              </a:spcAft>
              <a:defRPr/>
            </a:pPr>
            <a:r>
              <a:rPr lang="en-GB" sz="2400" b="0" dirty="0">
                <a:solidFill>
                  <a:schemeClr val="tx1"/>
                </a:solidFill>
                <a:latin typeface="Calibri"/>
              </a:rPr>
              <a:t>Regulates the searching of property and the seizure from premises:</a:t>
            </a:r>
          </a:p>
        </p:txBody>
      </p:sp>
      <p:graphicFrame>
        <p:nvGraphicFramePr>
          <p:cNvPr id="2" name="Diagram 1"/>
          <p:cNvGraphicFramePr/>
          <p:nvPr>
            <p:extLst>
              <p:ext uri="{D42A27DB-BD31-4B8C-83A1-F6EECF244321}">
                <p14:modId xmlns:p14="http://schemas.microsoft.com/office/powerpoint/2010/main" val="2707517513"/>
              </p:ext>
            </p:extLst>
          </p:nvPr>
        </p:nvGraphicFramePr>
        <p:xfrm>
          <a:off x="2135560" y="3660036"/>
          <a:ext cx="7704856" cy="22892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3C26BDD3-32CF-47F4-968E-422C24A5F275}"/>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C110B09-B3D2-4C2E-A789-2AA4E0FBD529}"/>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609B5992-942D-45D3-899B-73683F7EC93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AFEE4956-7FFB-401E-9364-3F1CBF528C5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D9833996-2B48-4473-99CA-0E8F0E585F8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1991F615-2DEB-4DA4-A9A9-6CCB18B0524E}"/>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3AC264B-1DF4-424E-848B-3806D552BD9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10738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9FDD4A-AF7E-4744-AD69-48EB17026DAC}"/>
                                            </p:graphicEl>
                                          </p:spTgt>
                                        </p:tgtEl>
                                        <p:attrNameLst>
                                          <p:attrName>style.visibility</p:attrName>
                                        </p:attrNameLst>
                                      </p:cBhvr>
                                      <p:to>
                                        <p:strVal val="visible"/>
                                      </p:to>
                                    </p:set>
                                    <p:animEffect transition="in" filter="fade">
                                      <p:cBhvr>
                                        <p:cTn id="12" dur="500"/>
                                        <p:tgtEl>
                                          <p:spTgt spid="2">
                                            <p:graphicEl>
                                              <a:dgm id="{D59FDD4A-AF7E-4744-AD69-48EB17026DA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F60BCAB-0720-4772-BA3B-27D9272ACBBC}"/>
                                            </p:graphicEl>
                                          </p:spTgt>
                                        </p:tgtEl>
                                        <p:attrNameLst>
                                          <p:attrName>style.visibility</p:attrName>
                                        </p:attrNameLst>
                                      </p:cBhvr>
                                      <p:to>
                                        <p:strVal val="visible"/>
                                      </p:to>
                                    </p:set>
                                    <p:animEffect transition="in" filter="fade">
                                      <p:cBhvr>
                                        <p:cTn id="17" dur="500"/>
                                        <p:tgtEl>
                                          <p:spTgt spid="2">
                                            <p:graphicEl>
                                              <a:dgm id="{EF60BCAB-0720-4772-BA3B-27D9272ACBB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F3816B3-3766-4AFC-9C69-8B420F3D063B}"/>
                                            </p:graphicEl>
                                          </p:spTgt>
                                        </p:tgtEl>
                                        <p:attrNameLst>
                                          <p:attrName>style.visibility</p:attrName>
                                        </p:attrNameLst>
                                      </p:cBhvr>
                                      <p:to>
                                        <p:strVal val="visible"/>
                                      </p:to>
                                    </p:set>
                                    <p:animEffect transition="in" filter="fade">
                                      <p:cBhvr>
                                        <p:cTn id="22" dur="500"/>
                                        <p:tgtEl>
                                          <p:spTgt spid="2">
                                            <p:graphicEl>
                                              <a:dgm id="{FF3816B3-3766-4AFC-9C69-8B420F3D063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BE762C0-54B1-41F6-87DE-1AAC1F90154F}"/>
                                            </p:graphicEl>
                                          </p:spTgt>
                                        </p:tgtEl>
                                        <p:attrNameLst>
                                          <p:attrName>style.visibility</p:attrName>
                                        </p:attrNameLst>
                                      </p:cBhvr>
                                      <p:to>
                                        <p:strVal val="visible"/>
                                      </p:to>
                                    </p:set>
                                    <p:animEffect transition="in" filter="fade">
                                      <p:cBhvr>
                                        <p:cTn id="27" dur="500"/>
                                        <p:tgtEl>
                                          <p:spTgt spid="2">
                                            <p:graphicEl>
                                              <a:dgm id="{2BE762C0-54B1-41F6-87DE-1AAC1F90154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F18E2A62-1F40-4245-87FA-1F4B22B90D01}"/>
                                            </p:graphicEl>
                                          </p:spTgt>
                                        </p:tgtEl>
                                        <p:attrNameLst>
                                          <p:attrName>style.visibility</p:attrName>
                                        </p:attrNameLst>
                                      </p:cBhvr>
                                      <p:to>
                                        <p:strVal val="visible"/>
                                      </p:to>
                                    </p:set>
                                    <p:animEffect transition="in" filter="fade">
                                      <p:cBhvr>
                                        <p:cTn id="32" dur="500"/>
                                        <p:tgtEl>
                                          <p:spTgt spid="2">
                                            <p:graphicEl>
                                              <a:dgm id="{F18E2A62-1F40-4245-87FA-1F4B22B90D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79577" y="260649"/>
            <a:ext cx="7976285" cy="646331"/>
          </a:xfrm>
          <a:prstGeom prst="rect">
            <a:avLst/>
          </a:prstGeom>
          <a:solidFill>
            <a:srgbClr val="002060"/>
          </a:solidFill>
        </p:spPr>
        <p:txBody>
          <a:bodyPr wrap="square" rtlCol="0">
            <a:spAutoFit/>
          </a:bodyPr>
          <a:lstStyle/>
          <a:p>
            <a:pPr algn="ctr"/>
            <a:r>
              <a:rPr lang="en-GB" sz="3600" dirty="0">
                <a:latin typeface="+mn-lt"/>
              </a:rPr>
              <a:t>Planning and Preparing a Search</a:t>
            </a:r>
          </a:p>
        </p:txBody>
      </p:sp>
      <p:graphicFrame>
        <p:nvGraphicFramePr>
          <p:cNvPr id="2" name="Diagram 1"/>
          <p:cNvGraphicFramePr/>
          <p:nvPr>
            <p:extLst>
              <p:ext uri="{D42A27DB-BD31-4B8C-83A1-F6EECF244321}">
                <p14:modId xmlns:p14="http://schemas.microsoft.com/office/powerpoint/2010/main" val="2161417288"/>
              </p:ext>
            </p:extLst>
          </p:nvPr>
        </p:nvGraphicFramePr>
        <p:xfrm>
          <a:off x="2732312" y="1340768"/>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ACDD890D-D3CC-4211-AEA3-FF13E988732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B1F85663-97D6-4D28-A550-93B406130F2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C539952-A9BA-400D-9A88-11C7FE34627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A8375EF-200C-4EEF-A113-5F3DA67ED45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BD2D708-8401-40E9-BE22-F43CCF75246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F6182D0-3AB4-4A6C-902B-786DA5C98A81}"/>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37C86E0-C3FC-44B3-B0F6-09E46AE735D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27448" y="228284"/>
            <a:ext cx="10153127" cy="646331"/>
          </a:xfrm>
          <a:prstGeom prst="rect">
            <a:avLst/>
          </a:prstGeom>
          <a:solidFill>
            <a:srgbClr val="002060"/>
          </a:solidFill>
        </p:spPr>
        <p:txBody>
          <a:bodyPr wrap="square" rtlCol="0">
            <a:spAutoFit/>
          </a:bodyPr>
          <a:lstStyle/>
          <a:p>
            <a:pPr algn="ctr"/>
            <a:r>
              <a:rPr lang="en-GB" sz="3600" dirty="0">
                <a:latin typeface="Calibri" panose="020F0502020204030204" pitchFamily="34" charset="0"/>
                <a:cs typeface="Calibri" panose="020F0502020204030204" pitchFamily="34" charset="0"/>
              </a:rPr>
              <a:t>Planning and Preparing a Search</a:t>
            </a:r>
          </a:p>
        </p:txBody>
      </p:sp>
      <p:pic>
        <p:nvPicPr>
          <p:cNvPr id="3" name="Picture 2"/>
          <p:cNvPicPr>
            <a:picLocks noChangeAspect="1"/>
          </p:cNvPicPr>
          <p:nvPr/>
        </p:nvPicPr>
        <p:blipFill>
          <a:blip r:embed="rId3"/>
          <a:stretch>
            <a:fillRect/>
          </a:stretch>
        </p:blipFill>
        <p:spPr>
          <a:xfrm rot="2760621">
            <a:off x="7800485" y="1557058"/>
            <a:ext cx="2592288" cy="1865320"/>
          </a:xfrm>
          <a:prstGeom prst="rect">
            <a:avLst/>
          </a:prstGeom>
        </p:spPr>
      </p:pic>
      <p:sp>
        <p:nvSpPr>
          <p:cNvPr id="2" name="Down Arrow Callout 1"/>
          <p:cNvSpPr/>
          <p:nvPr/>
        </p:nvSpPr>
        <p:spPr>
          <a:xfrm>
            <a:off x="2201848" y="1171800"/>
            <a:ext cx="3960440" cy="1224136"/>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351584" y="1260648"/>
            <a:ext cx="3744416" cy="523220"/>
          </a:xfrm>
          <a:prstGeom prst="rect">
            <a:avLst/>
          </a:prstGeom>
          <a:noFill/>
        </p:spPr>
        <p:txBody>
          <a:bodyPr wrap="square" rtlCol="0">
            <a:spAutoFit/>
          </a:bodyPr>
          <a:lstStyle/>
          <a:p>
            <a:r>
              <a:rPr lang="en-GB" sz="2800" b="0" dirty="0">
                <a:solidFill>
                  <a:schemeClr val="tx1"/>
                </a:solidFill>
                <a:latin typeface="+mn-lt"/>
              </a:rPr>
              <a:t>Before a Search</a:t>
            </a:r>
          </a:p>
        </p:txBody>
      </p:sp>
      <p:sp>
        <p:nvSpPr>
          <p:cNvPr id="7" name="Horizontal Scroll 6"/>
          <p:cNvSpPr/>
          <p:nvPr/>
        </p:nvSpPr>
        <p:spPr>
          <a:xfrm>
            <a:off x="1631504" y="2265218"/>
            <a:ext cx="5400600" cy="3303873"/>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197678" y="2877286"/>
            <a:ext cx="4644516" cy="1938992"/>
          </a:xfrm>
          <a:prstGeom prst="rect">
            <a:avLst/>
          </a:prstGeom>
          <a:noFill/>
        </p:spPr>
        <p:txBody>
          <a:bodyPr wrap="square" rtlCol="0">
            <a:spAutoFit/>
          </a:bodyPr>
          <a:lstStyle/>
          <a:p>
            <a:pPr fontAlgn="auto">
              <a:spcBef>
                <a:spcPct val="20000"/>
              </a:spcBef>
              <a:spcAft>
                <a:spcPts val="0"/>
              </a:spcAft>
              <a:defRPr/>
            </a:pPr>
            <a:r>
              <a:rPr lang="en-GB" sz="2400" b="0" dirty="0">
                <a:solidFill>
                  <a:schemeClr val="tx1"/>
                </a:solidFill>
                <a:latin typeface="Calibri"/>
              </a:rPr>
              <a:t>Whenever premises are searched under PACE Code B, one officer must be designated as the officer in charge of the search - this is not always the senior officer present. </a:t>
            </a:r>
          </a:p>
        </p:txBody>
      </p:sp>
      <p:grpSp>
        <p:nvGrpSpPr>
          <p:cNvPr id="9" name="Group 8">
            <a:extLst>
              <a:ext uri="{FF2B5EF4-FFF2-40B4-BE49-F238E27FC236}">
                <a16:creationId xmlns:a16="http://schemas.microsoft.com/office/drawing/2014/main" id="{EFC51A3A-BF97-4ED1-AAD5-E80077BAEF79}"/>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D88B93D4-F33C-4D15-8F61-7F816EDC930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F405C6FB-6BB3-49C9-ACB5-A8C046DEEB7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370DDF2C-1ACB-4350-A5F3-5D61FB25AD6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5FFE1A25-D579-4FB2-9CC9-397FA76321F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7ED88A5A-7592-4CF8-9658-FB8CA879991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B6C5EB28-49E3-4F8F-A5CC-11E83F917AC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2176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P spid="7" grpId="0" animBg="1"/>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Location of Search and Risk Assessment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1073" y="1412776"/>
            <a:ext cx="3850772" cy="3933056"/>
          </a:xfrm>
          <a:prstGeom prst="rect">
            <a:avLst/>
          </a:prstGeom>
        </p:spPr>
      </p:pic>
      <p:sp>
        <p:nvSpPr>
          <p:cNvPr id="2" name="Vertical Scroll 1"/>
          <p:cNvSpPr/>
          <p:nvPr/>
        </p:nvSpPr>
        <p:spPr>
          <a:xfrm>
            <a:off x="2135560" y="1304764"/>
            <a:ext cx="3600400" cy="4149080"/>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927648" y="2132857"/>
            <a:ext cx="2016224" cy="2246769"/>
          </a:xfrm>
          <a:prstGeom prst="rect">
            <a:avLst/>
          </a:prstGeom>
          <a:noFill/>
        </p:spPr>
        <p:txBody>
          <a:bodyPr wrap="square" rtlCol="0">
            <a:spAutoFit/>
          </a:bodyPr>
          <a:lstStyle/>
          <a:p>
            <a:r>
              <a:rPr lang="en-GB" sz="2800" b="0" dirty="0">
                <a:solidFill>
                  <a:schemeClr val="tx1"/>
                </a:solidFill>
                <a:latin typeface="+mn-lt"/>
              </a:rPr>
              <a:t>The location of your search is very important</a:t>
            </a:r>
          </a:p>
        </p:txBody>
      </p:sp>
      <p:grpSp>
        <p:nvGrpSpPr>
          <p:cNvPr id="7" name="Group 6">
            <a:extLst>
              <a:ext uri="{FF2B5EF4-FFF2-40B4-BE49-F238E27FC236}">
                <a16:creationId xmlns:a16="http://schemas.microsoft.com/office/drawing/2014/main" id="{57F4B733-9206-498E-BB99-6099D645AEA5}"/>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C15409A0-A3EF-49E3-8946-D9118CBB871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CAF1A62-64F4-4698-8A4A-A1967F46873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44BA656A-DF31-4B80-A97B-762E2CACFA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29AC0459-AC66-4514-AA78-964CDE3EEFC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A3D11AE9-2012-458C-A1B9-2BBF0388024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E7D3BD28-9E0B-407D-8232-AA69C99EC03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93357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3658634" y="4493635"/>
            <a:ext cx="2108552" cy="12504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endParaRPr lang="en-GB" sz="4000" b="0" dirty="0">
              <a:solidFill>
                <a:srgbClr val="002060"/>
              </a:solidFill>
              <a:latin typeface="Calibri"/>
            </a:endParaRPr>
          </a:p>
        </p:txBody>
      </p:sp>
      <p:sp>
        <p:nvSpPr>
          <p:cNvPr id="5" name="TextBox 4"/>
          <p:cNvSpPr txBox="1"/>
          <p:nvPr/>
        </p:nvSpPr>
        <p:spPr>
          <a:xfrm>
            <a:off x="2079809" y="219795"/>
            <a:ext cx="7976285" cy="646331"/>
          </a:xfrm>
          <a:prstGeom prst="rect">
            <a:avLst/>
          </a:prstGeom>
          <a:solidFill>
            <a:srgbClr val="002060"/>
          </a:solidFill>
        </p:spPr>
        <p:txBody>
          <a:bodyPr wrap="square" rtlCol="0">
            <a:spAutoFit/>
          </a:bodyPr>
          <a:lstStyle/>
          <a:p>
            <a:pPr algn="ctr"/>
            <a:r>
              <a:rPr lang="en-GB" sz="3600" dirty="0">
                <a:latin typeface="+mn-lt"/>
              </a:rPr>
              <a:t>Vehicle Searches</a:t>
            </a:r>
          </a:p>
        </p:txBody>
      </p:sp>
      <p:pic>
        <p:nvPicPr>
          <p:cNvPr id="2" name="Picture 1"/>
          <p:cNvPicPr>
            <a:picLocks noChangeAspect="1"/>
          </p:cNvPicPr>
          <p:nvPr/>
        </p:nvPicPr>
        <p:blipFill>
          <a:blip r:embed="rId3"/>
          <a:stretch>
            <a:fillRect/>
          </a:stretch>
        </p:blipFill>
        <p:spPr>
          <a:xfrm>
            <a:off x="6456040" y="3710559"/>
            <a:ext cx="3358232" cy="2023725"/>
          </a:xfrm>
          <a:prstGeom prst="rect">
            <a:avLst/>
          </a:prstGeom>
        </p:spPr>
      </p:pic>
      <p:pic>
        <p:nvPicPr>
          <p:cNvPr id="1026" name="Picture 2" descr="Project Servator: keeping defence safe - GOV.UK"/>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31653" y="3467498"/>
            <a:ext cx="3456169" cy="23041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ystery as police search abandoned car at Hull Paragon Interchange - Hull  Liv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1865" y="1113025"/>
            <a:ext cx="2760241" cy="1835672"/>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E36331B7-D55E-474E-8945-CF79B091B53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DB11311F-CEA2-4F09-AE33-71DF0FB4253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38E39A55-E63C-4216-87DA-1D51F9689CC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5E26F5C-50F7-4028-AE74-C234022F3E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E758ED4-188C-4E66-98EC-D61504FBCF7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46651175-82D3-49F8-A53F-4320973ADD19}"/>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F97F94F6-29E9-48F2-8523-E9270C24B9E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02522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nodeType="with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500"/>
                                        <p:tgtEl>
                                          <p:spTgt spid="1026"/>
                                        </p:tgtEl>
                                      </p:cBhvr>
                                    </p:animEffect>
                                  </p:childTnLst>
                                </p:cTn>
                              </p:par>
                              <p:par>
                                <p:cTn id="14" presetID="10" presetClass="entr" presetSubtype="0" fill="hold" nodeType="withEffect">
                                  <p:stCondLst>
                                    <p:cond delay="0"/>
                                  </p:stCondLst>
                                  <p:childTnLst>
                                    <p:set>
                                      <p:cBhvr>
                                        <p:cTn id="15" dur="1" fill="hold">
                                          <p:stCondLst>
                                            <p:cond delay="0"/>
                                          </p:stCondLst>
                                        </p:cTn>
                                        <p:tgtEl>
                                          <p:spTgt spid="1028"/>
                                        </p:tgtEl>
                                        <p:attrNameLst>
                                          <p:attrName>style.visibility</p:attrName>
                                        </p:attrNameLst>
                                      </p:cBhvr>
                                      <p:to>
                                        <p:strVal val="visible"/>
                                      </p:to>
                                    </p:set>
                                    <p:animEffect transition="in" filter="fade">
                                      <p:cBhvr>
                                        <p:cTn id="16"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2596293" y="3681753"/>
            <a:ext cx="3507411" cy="2085161"/>
          </a:xfrm>
          <a:prstGeom prst="rect">
            <a:avLst/>
          </a:prstGeom>
          <a:ln>
            <a:noFill/>
          </a:ln>
          <a:effectLst>
            <a:softEdge rad="112500"/>
          </a:effectLst>
        </p:spPr>
      </p:pic>
      <p:pic>
        <p:nvPicPr>
          <p:cNvPr id="10" name="Picture 5" descr="engine compartment 2"/>
          <p:cNvPicPr>
            <a:picLocks noChangeAspect="1" noChangeArrowheads="1"/>
          </p:cNvPicPr>
          <p:nvPr>
            <p:custDataLst>
              <p:tags r:id="rId2"/>
            </p:custDataLst>
          </p:nvPr>
        </p:nvPicPr>
        <p:blipFill>
          <a:blip r:embed="rId7" cstate="print">
            <a:extLst>
              <a:ext uri="{28A0092B-C50C-407E-A947-70E740481C1C}">
                <a14:useLocalDpi xmlns:a14="http://schemas.microsoft.com/office/drawing/2010/main" val="0"/>
              </a:ext>
            </a:extLst>
          </a:blip>
          <a:srcRect/>
          <a:stretch>
            <a:fillRect/>
          </a:stretch>
        </p:blipFill>
        <p:spPr bwMode="auto">
          <a:xfrm>
            <a:off x="7580079" y="1218081"/>
            <a:ext cx="2466975" cy="18478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p:cNvPicPr>
            <a:picLocks noChangeAspect="1"/>
          </p:cNvPicPr>
          <p:nvPr>
            <p:custDataLst>
              <p:tags r:id="rId3"/>
            </p:custDataLst>
          </p:nvPr>
        </p:nvPicPr>
        <p:blipFill>
          <a:blip r:embed="rId8" cstate="print">
            <a:extLst>
              <a:ext uri="{28A0092B-C50C-407E-A947-70E740481C1C}">
                <a14:useLocalDpi xmlns:a14="http://schemas.microsoft.com/office/drawing/2010/main" val="0"/>
              </a:ext>
            </a:extLst>
          </a:blip>
          <a:stretch>
            <a:fillRect/>
          </a:stretch>
        </p:blipFill>
        <p:spPr>
          <a:xfrm>
            <a:off x="6532047" y="3681752"/>
            <a:ext cx="2778523" cy="2083892"/>
          </a:xfrm>
          <a:prstGeom prst="rect">
            <a:avLst/>
          </a:prstGeom>
          <a:ln>
            <a:noFill/>
          </a:ln>
          <a:effectLst>
            <a:softEdge rad="112500"/>
          </a:effectLst>
        </p:spPr>
      </p:pic>
      <p:sp>
        <p:nvSpPr>
          <p:cNvPr id="2" name="Title 1"/>
          <p:cNvSpPr>
            <a:spLocks noGrp="1"/>
          </p:cNvSpPr>
          <p:nvPr>
            <p:ph type="title"/>
          </p:nvPr>
        </p:nvSpPr>
        <p:spPr>
          <a:xfrm>
            <a:off x="2160353" y="206339"/>
            <a:ext cx="7886700" cy="614947"/>
          </a:xfrm>
          <a:solidFill>
            <a:srgbClr val="002060"/>
          </a:solidFill>
        </p:spPr>
        <p:txBody>
          <a:bodyPr>
            <a:normAutofit/>
          </a:bodyPr>
          <a:lstStyle/>
          <a:p>
            <a:pPr algn="ctr"/>
            <a:r>
              <a:rPr lang="en-GB" sz="3600" b="1" dirty="0">
                <a:solidFill>
                  <a:schemeClr val="bg1"/>
                </a:solidFill>
                <a:latin typeface="+mn-lt"/>
              </a:rPr>
              <a:t>5 Areas</a:t>
            </a:r>
          </a:p>
        </p:txBody>
      </p:sp>
      <p:pic>
        <p:nvPicPr>
          <p:cNvPr id="4" name="Picture 3"/>
          <p:cNvPicPr>
            <a:picLocks noChangeAspect="1"/>
          </p:cNvPicPr>
          <p:nvPr/>
        </p:nvPicPr>
        <p:blipFill>
          <a:blip r:embed="rId9"/>
          <a:stretch>
            <a:fillRect/>
          </a:stretch>
        </p:blipFill>
        <p:spPr>
          <a:xfrm>
            <a:off x="2194245" y="1194807"/>
            <a:ext cx="3104396" cy="2069597"/>
          </a:xfrm>
          <a:prstGeom prst="rect">
            <a:avLst/>
          </a:prstGeom>
        </p:spPr>
      </p:pic>
      <p:pic>
        <p:nvPicPr>
          <p:cNvPr id="5" name="Picture 4"/>
          <p:cNvPicPr>
            <a:picLocks noChangeAspect="1"/>
          </p:cNvPicPr>
          <p:nvPr/>
        </p:nvPicPr>
        <p:blipFill>
          <a:blip r:embed="rId10"/>
          <a:stretch>
            <a:fillRect/>
          </a:stretch>
        </p:blipFill>
        <p:spPr>
          <a:xfrm>
            <a:off x="5765881" y="1019610"/>
            <a:ext cx="1532330" cy="2304256"/>
          </a:xfrm>
          <a:prstGeom prst="rect">
            <a:avLst/>
          </a:prstGeom>
        </p:spPr>
      </p:pic>
      <p:grpSp>
        <p:nvGrpSpPr>
          <p:cNvPr id="8" name="Group 7">
            <a:extLst>
              <a:ext uri="{FF2B5EF4-FFF2-40B4-BE49-F238E27FC236}">
                <a16:creationId xmlns:a16="http://schemas.microsoft.com/office/drawing/2014/main" id="{F59BFC66-A0A7-4FA7-AD23-D1E546AFA1E2}"/>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12C716DB-A5C2-46FE-946E-A750744837F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D0C077B0-8E92-43FF-988C-3B78A2018FD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C4DF1334-5290-4BA0-9EB0-61D987A9B52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918BB819-1538-46E4-8D8D-304DBCE0EB4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0CEA2CC4-58FC-4DC9-B18A-AA28E94E67FA}"/>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AA5C22C4-BD09-4592-9916-2383B3749DF8}"/>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00002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7" cstate="print">
            <a:extLst>
              <a:ext uri="{28A0092B-C50C-407E-A947-70E740481C1C}">
                <a14:useLocalDpi xmlns:a14="http://schemas.microsoft.com/office/drawing/2010/main" val="0"/>
              </a:ext>
            </a:extLst>
          </a:blip>
          <a:srcRect l="36697" r="9742"/>
          <a:stretch/>
        </p:blipFill>
        <p:spPr>
          <a:xfrm>
            <a:off x="2603612" y="1108602"/>
            <a:ext cx="2952328" cy="2460367"/>
          </a:xfrm>
          <a:prstGeom prst="rect">
            <a:avLst/>
          </a:prstGeom>
          <a:ln>
            <a:noFill/>
          </a:ln>
          <a:effectLst>
            <a:softEdge rad="112500"/>
          </a:effectLst>
        </p:spPr>
      </p:pic>
      <p:pic>
        <p:nvPicPr>
          <p:cNvPr id="3" name="Picture 2"/>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r="53128"/>
          <a:stretch/>
        </p:blipFill>
        <p:spPr>
          <a:xfrm>
            <a:off x="7038975" y="1108602"/>
            <a:ext cx="2657425" cy="2460367"/>
          </a:xfrm>
          <a:prstGeom prst="rect">
            <a:avLst/>
          </a:prstGeom>
          <a:ln>
            <a:noFill/>
          </a:ln>
          <a:effectLst>
            <a:softEdge rad="112500"/>
          </a:effectLst>
        </p:spPr>
      </p:pic>
      <p:pic>
        <p:nvPicPr>
          <p:cNvPr id="4" name="Picture 3"/>
          <p:cNvPicPr>
            <a:picLocks noChangeAspect="1"/>
          </p:cNvPicPr>
          <p:nvPr>
            <p:custDataLst>
              <p:tags r:id="rId3"/>
            </p:custDataLst>
          </p:nvPr>
        </p:nvPicPr>
        <p:blipFill rotWithShape="1">
          <a:blip r:embed="rId9" cstate="print">
            <a:extLst>
              <a:ext uri="{28A0092B-C50C-407E-A947-70E740481C1C}">
                <a14:useLocalDpi xmlns:a14="http://schemas.microsoft.com/office/drawing/2010/main" val="0"/>
              </a:ext>
            </a:extLst>
          </a:blip>
          <a:srcRect r="49692"/>
          <a:stretch/>
        </p:blipFill>
        <p:spPr>
          <a:xfrm>
            <a:off x="2567608" y="3568968"/>
            <a:ext cx="3024336" cy="2524328"/>
          </a:xfrm>
          <a:prstGeom prst="rect">
            <a:avLst/>
          </a:prstGeom>
          <a:ln>
            <a:noFill/>
          </a:ln>
          <a:effectLst>
            <a:softEdge rad="112500"/>
          </a:effectLst>
        </p:spPr>
      </p:pic>
      <p:pic>
        <p:nvPicPr>
          <p:cNvPr id="5" name="Picture 4"/>
          <p:cNvPicPr>
            <a:picLocks noChangeAspect="1"/>
          </p:cNvPicPr>
          <p:nvPr>
            <p:custDataLst>
              <p:tags r:id="rId4"/>
            </p:custDataLst>
          </p:nvPr>
        </p:nvPicPr>
        <p:blipFill rotWithShape="1">
          <a:blip r:embed="rId10" cstate="print">
            <a:extLst>
              <a:ext uri="{28A0092B-C50C-407E-A947-70E740481C1C}">
                <a14:useLocalDpi xmlns:a14="http://schemas.microsoft.com/office/drawing/2010/main" val="0"/>
              </a:ext>
            </a:extLst>
          </a:blip>
          <a:srcRect l="50309"/>
          <a:stretch/>
        </p:blipFill>
        <p:spPr>
          <a:xfrm>
            <a:off x="7038975" y="3568968"/>
            <a:ext cx="2657425" cy="2524328"/>
          </a:xfrm>
          <a:prstGeom prst="rect">
            <a:avLst/>
          </a:prstGeom>
          <a:ln>
            <a:noFill/>
          </a:ln>
          <a:effectLst>
            <a:softEdge rad="112500"/>
          </a:effectLst>
        </p:spPr>
      </p:pic>
      <p:sp>
        <p:nvSpPr>
          <p:cNvPr id="8" name="Title 7"/>
          <p:cNvSpPr>
            <a:spLocks noGrp="1"/>
          </p:cNvSpPr>
          <p:nvPr>
            <p:ph type="title"/>
          </p:nvPr>
        </p:nvSpPr>
        <p:spPr>
          <a:xfrm>
            <a:off x="1991544" y="188640"/>
            <a:ext cx="7886700" cy="576064"/>
          </a:xfrm>
          <a:solidFill>
            <a:srgbClr val="002060"/>
          </a:solidFill>
        </p:spPr>
        <p:txBody>
          <a:bodyPr>
            <a:noAutofit/>
          </a:bodyPr>
          <a:lstStyle/>
          <a:p>
            <a:pPr algn="ctr"/>
            <a:r>
              <a:rPr lang="en-GB" sz="3600" b="1" dirty="0">
                <a:solidFill>
                  <a:schemeClr val="bg1"/>
                </a:solidFill>
                <a:latin typeface="+mn-lt"/>
              </a:rPr>
              <a:t>Interior of the vehicle</a:t>
            </a:r>
          </a:p>
        </p:txBody>
      </p:sp>
      <p:grpSp>
        <p:nvGrpSpPr>
          <p:cNvPr id="7" name="Group 6">
            <a:extLst>
              <a:ext uri="{FF2B5EF4-FFF2-40B4-BE49-F238E27FC236}">
                <a16:creationId xmlns:a16="http://schemas.microsoft.com/office/drawing/2014/main" id="{47CC0636-D12B-422C-BD13-3BBE716E77AB}"/>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D87B9EEE-DB46-4569-AA9B-935EE89A5A1C}"/>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9B60B3FF-5AB8-423E-9CBB-34422F721C5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02088B8A-BE74-4E36-8EEC-25825D84415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A2BEA65A-73B9-4E01-8FEB-A2C40F285F2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AD61E4FC-6228-4438-BD07-618462958777}"/>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72BE53B6-A450-48ED-A553-2ADD2104059B}"/>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00258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p:cNvPicPr>
            <a:picLocks noChangeAspect="1" noChangeArrowheads="1"/>
          </p:cNvPicPr>
          <p:nvPr>
            <p:custDataLst>
              <p:tags r:id="rId1"/>
            </p:custDataLst>
          </p:nvPr>
        </p:nvPicPr>
        <p:blipFill rotWithShape="1">
          <a:blip r:embed="rId6" cstate="print">
            <a:extLst>
              <a:ext uri="{28A0092B-C50C-407E-A947-70E740481C1C}">
                <a14:useLocalDpi xmlns:a14="http://schemas.microsoft.com/office/drawing/2010/main" val="0"/>
              </a:ext>
            </a:extLst>
          </a:blip>
          <a:srcRect b="15064"/>
          <a:stretch/>
        </p:blipFill>
        <p:spPr bwMode="auto">
          <a:xfrm>
            <a:off x="2575831" y="1330181"/>
            <a:ext cx="3096344" cy="20882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6" descr="boot of car 4"/>
          <p:cNvPicPr>
            <a:picLocks noChangeAspect="1" noChangeArrowheads="1"/>
          </p:cNvPicPr>
          <p:nvPr>
            <p:custDataLst>
              <p:tags r:id="rId2"/>
            </p:custDataLst>
          </p:nvPr>
        </p:nvPicPr>
        <p:blipFill>
          <a:blip r:embed="rId7" cstate="print">
            <a:extLst>
              <a:ext uri="{28A0092B-C50C-407E-A947-70E740481C1C}">
                <a14:useLocalDpi xmlns:a14="http://schemas.microsoft.com/office/drawing/2010/main" val="0"/>
              </a:ext>
            </a:extLst>
          </a:blip>
          <a:srcRect/>
          <a:stretch>
            <a:fillRect/>
          </a:stretch>
        </p:blipFill>
        <p:spPr bwMode="auto">
          <a:xfrm>
            <a:off x="2575831" y="3739306"/>
            <a:ext cx="3096344" cy="21155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0" descr="boot of car 10"/>
          <p:cNvPicPr>
            <a:picLocks noChangeAspect="1" noChangeArrowheads="1"/>
          </p:cNvPicPr>
          <p:nvPr>
            <p:custDataLst>
              <p:tags r:id="rId3"/>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6709717" y="1330180"/>
            <a:ext cx="2879725" cy="20882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descr="boot of car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694314" y="3739307"/>
            <a:ext cx="2879725"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6"/>
          <p:cNvSpPr>
            <a:spLocks noGrp="1"/>
          </p:cNvSpPr>
          <p:nvPr>
            <p:ph type="title"/>
          </p:nvPr>
        </p:nvSpPr>
        <p:spPr>
          <a:xfrm>
            <a:off x="2135560" y="203493"/>
            <a:ext cx="7886700" cy="644160"/>
          </a:xfrm>
          <a:solidFill>
            <a:srgbClr val="002060"/>
          </a:solidFill>
        </p:spPr>
        <p:txBody>
          <a:bodyPr>
            <a:normAutofit/>
          </a:bodyPr>
          <a:lstStyle/>
          <a:p>
            <a:pPr algn="ctr"/>
            <a:r>
              <a:rPr lang="en-GB" sz="3600" b="1" dirty="0">
                <a:solidFill>
                  <a:schemeClr val="bg1"/>
                </a:solidFill>
                <a:latin typeface="+mn-lt"/>
              </a:rPr>
              <a:t>Boot or Cargo area</a:t>
            </a:r>
          </a:p>
        </p:txBody>
      </p:sp>
      <p:grpSp>
        <p:nvGrpSpPr>
          <p:cNvPr id="8" name="Group 7">
            <a:extLst>
              <a:ext uri="{FF2B5EF4-FFF2-40B4-BE49-F238E27FC236}">
                <a16:creationId xmlns:a16="http://schemas.microsoft.com/office/drawing/2014/main" id="{2183EA2F-4BEE-43F8-B21B-DC4676C5FD01}"/>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245967E2-30CE-40DC-9F22-4457BD6A7AFE}"/>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73EDCDDA-D4EF-4D68-B653-D0DDAE3D655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EDD2F104-49E2-4AF8-B0D2-C51587674DB5}"/>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9F9C8CA7-14EC-4531-80DA-0895D40007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88FA8FDF-CAB9-437E-B9F3-E51EC1F729D4}"/>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FA7E6422-1DEA-499F-85CD-82BB09E09DE4}"/>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435175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51515" y="1484785"/>
            <a:ext cx="8249723" cy="4027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p:cNvSpPr>
            <a:spLocks noGrp="1"/>
          </p:cNvSpPr>
          <p:nvPr>
            <p:ph type="title"/>
          </p:nvPr>
        </p:nvSpPr>
        <p:spPr>
          <a:xfrm>
            <a:off x="2185794" y="188640"/>
            <a:ext cx="7886700" cy="759618"/>
          </a:xfrm>
          <a:solidFill>
            <a:srgbClr val="002060"/>
          </a:solidFill>
        </p:spPr>
        <p:txBody>
          <a:bodyPr>
            <a:normAutofit/>
          </a:bodyPr>
          <a:lstStyle/>
          <a:p>
            <a:pPr algn="ctr"/>
            <a:r>
              <a:rPr lang="en-GB" sz="3600" b="1" dirty="0">
                <a:solidFill>
                  <a:schemeClr val="bg1"/>
                </a:solidFill>
                <a:latin typeface="+mn-lt"/>
              </a:rPr>
              <a:t>Outside of the vehicle</a:t>
            </a:r>
          </a:p>
        </p:txBody>
      </p:sp>
      <p:grpSp>
        <p:nvGrpSpPr>
          <p:cNvPr id="5" name="Group 4">
            <a:extLst>
              <a:ext uri="{FF2B5EF4-FFF2-40B4-BE49-F238E27FC236}">
                <a16:creationId xmlns:a16="http://schemas.microsoft.com/office/drawing/2014/main" id="{0CF4D6DA-ABB3-44F1-B857-2F54A0EE305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AB3D207-0FA3-48FE-97EB-EB7E04D0642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9C0E0A9-7486-45D2-BFBA-D137175261C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9DFFB574-8310-4CFF-BB4E-C47D950CFF1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82C73BC-402D-42A0-9EEC-1BCB4F61698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F6737B25-5469-4648-8313-737E17A116F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3771109C-0CB6-4BD9-81AE-17A34A00DA0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2048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custDataLst>
              <p:tags r:id="rId1"/>
            </p:custDataLst>
          </p:nvPr>
        </p:nvPicPr>
        <p:blipFill>
          <a:blip r:embed="rId7" cstate="print">
            <a:extLst>
              <a:ext uri="{28A0092B-C50C-407E-A947-70E740481C1C}">
                <a14:useLocalDpi xmlns:a14="http://schemas.microsoft.com/office/drawing/2010/main" val="0"/>
              </a:ext>
            </a:extLst>
          </a:blip>
          <a:srcRect/>
          <a:stretch>
            <a:fillRect/>
          </a:stretch>
        </p:blipFill>
        <p:spPr bwMode="auto">
          <a:xfrm>
            <a:off x="1766168" y="260648"/>
            <a:ext cx="2601640" cy="19442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9" descr="engine compartment at rear 1"/>
          <p:cNvPicPr>
            <a:picLocks noChangeAspect="1" noChangeArrowheads="1"/>
          </p:cNvPicPr>
          <p:nvPr>
            <p:custDataLst>
              <p:tags r:id="rId2"/>
            </p:custDataLst>
          </p:nvPr>
        </p:nvPicPr>
        <p:blipFill>
          <a:blip r:embed="rId8" cstate="print">
            <a:extLst>
              <a:ext uri="{28A0092B-C50C-407E-A947-70E740481C1C}">
                <a14:useLocalDpi xmlns:a14="http://schemas.microsoft.com/office/drawing/2010/main" val="0"/>
              </a:ext>
            </a:extLst>
          </a:blip>
          <a:srcRect/>
          <a:stretch>
            <a:fillRect/>
          </a:stretch>
        </p:blipFill>
        <p:spPr bwMode="auto">
          <a:xfrm>
            <a:off x="2999657" y="1556793"/>
            <a:ext cx="2619375" cy="20882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6" descr="engine compartment 4"/>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871865" y="2348880"/>
            <a:ext cx="2466975" cy="201622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custDataLst>
              <p:tags r:id="rId4"/>
            </p:custDataLst>
          </p:nvPr>
        </p:nvPicPr>
        <p:blipFill rotWithShape="1">
          <a:blip r:embed="rId10" cstate="print">
            <a:extLst>
              <a:ext uri="{28A0092B-C50C-407E-A947-70E740481C1C}">
                <a14:useLocalDpi xmlns:a14="http://schemas.microsoft.com/office/drawing/2010/main" val="0"/>
              </a:ext>
            </a:extLst>
          </a:blip>
          <a:srcRect t="6011" b="5018"/>
          <a:stretch/>
        </p:blipFill>
        <p:spPr bwMode="auto">
          <a:xfrm>
            <a:off x="6816080" y="3893527"/>
            <a:ext cx="2952328" cy="198374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6"/>
          <p:cNvSpPr>
            <a:spLocks noGrp="1"/>
          </p:cNvSpPr>
          <p:nvPr>
            <p:ph type="title"/>
          </p:nvPr>
        </p:nvSpPr>
        <p:spPr>
          <a:xfrm>
            <a:off x="4655840" y="476672"/>
            <a:ext cx="5904656" cy="864096"/>
          </a:xfrm>
          <a:solidFill>
            <a:srgbClr val="002060"/>
          </a:solidFill>
        </p:spPr>
        <p:txBody>
          <a:bodyPr>
            <a:normAutofit/>
          </a:bodyPr>
          <a:lstStyle/>
          <a:p>
            <a:pPr algn="ctr"/>
            <a:r>
              <a:rPr lang="en-GB" sz="3600" b="1" dirty="0">
                <a:solidFill>
                  <a:schemeClr val="bg1"/>
                </a:solidFill>
                <a:latin typeface="+mn-lt"/>
              </a:rPr>
              <a:t>The Engine Compartment</a:t>
            </a:r>
          </a:p>
        </p:txBody>
      </p:sp>
      <p:grpSp>
        <p:nvGrpSpPr>
          <p:cNvPr id="8" name="Group 7">
            <a:extLst>
              <a:ext uri="{FF2B5EF4-FFF2-40B4-BE49-F238E27FC236}">
                <a16:creationId xmlns:a16="http://schemas.microsoft.com/office/drawing/2014/main" id="{6333FCDE-2DA8-4F0C-8087-2E20A4EB0027}"/>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FDDAEBBB-56FA-453F-A381-CCC859E4DAC7}"/>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C4DB2880-F207-4A71-B41D-D525E58E39B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DA1D8EEF-F544-466C-AA50-1BF365315DA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F290A69D-4A79-4823-B063-5EAD83839BE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0F717592-F2D8-4800-9016-7F0F24BC770D}"/>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C31B8157-9BEA-46ED-B35F-268A7BEE94F7}"/>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90311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78128" y="1268760"/>
            <a:ext cx="8635744" cy="4032448"/>
          </a:xfrm>
          <a:prstGeom prst="rect">
            <a:avLst/>
          </a:prstGeom>
        </p:spPr>
      </p:pic>
      <p:sp>
        <p:nvSpPr>
          <p:cNvPr id="3" name="Title 2"/>
          <p:cNvSpPr>
            <a:spLocks noGrp="1"/>
          </p:cNvSpPr>
          <p:nvPr>
            <p:ph type="title"/>
          </p:nvPr>
        </p:nvSpPr>
        <p:spPr>
          <a:xfrm>
            <a:off x="2152650" y="365128"/>
            <a:ext cx="7886700" cy="615601"/>
          </a:xfrm>
          <a:solidFill>
            <a:srgbClr val="002060"/>
          </a:solidFill>
        </p:spPr>
        <p:txBody>
          <a:bodyPr>
            <a:normAutofit/>
          </a:bodyPr>
          <a:lstStyle/>
          <a:p>
            <a:pPr algn="ctr"/>
            <a:r>
              <a:rPr lang="en-GB" sz="3600" b="1" dirty="0">
                <a:solidFill>
                  <a:schemeClr val="bg1"/>
                </a:solidFill>
                <a:latin typeface="+mn-lt"/>
              </a:rPr>
              <a:t>Underneath the vehicle</a:t>
            </a:r>
          </a:p>
        </p:txBody>
      </p:sp>
      <p:grpSp>
        <p:nvGrpSpPr>
          <p:cNvPr id="4" name="Group 3">
            <a:extLst>
              <a:ext uri="{FF2B5EF4-FFF2-40B4-BE49-F238E27FC236}">
                <a16:creationId xmlns:a16="http://schemas.microsoft.com/office/drawing/2014/main" id="{65F3EF61-B4ED-4853-A85C-2C9A8E6691F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68107C9A-DFC8-4966-B14E-D5AB8313187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D76CD1BE-A11A-4BD7-A84E-AEEB462B87E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2160B1A8-3B84-4274-9C89-5ECE2BF56F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9E5680E-FD1F-449F-A8EE-1D7902A6F9D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6BD3D86D-CC76-4F2D-8FC2-08263CFEAC8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CF2C2DE1-C071-4358-9F34-D9E14AA0F88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7948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Systematic Searching</a:t>
            </a:r>
          </a:p>
        </p:txBody>
      </p:sp>
      <p:pic>
        <p:nvPicPr>
          <p:cNvPr id="6" name="Picture 5"/>
          <p:cNvPicPr>
            <a:picLocks noChangeAspect="1"/>
          </p:cNvPicPr>
          <p:nvPr/>
        </p:nvPicPr>
        <p:blipFill>
          <a:blip r:embed="rId3"/>
          <a:stretch>
            <a:fillRect/>
          </a:stretch>
        </p:blipFill>
        <p:spPr>
          <a:xfrm>
            <a:off x="7248129" y="2276872"/>
            <a:ext cx="2619375" cy="2381250"/>
          </a:xfrm>
          <a:prstGeom prst="rect">
            <a:avLst/>
          </a:prstGeom>
        </p:spPr>
      </p:pic>
      <p:sp>
        <p:nvSpPr>
          <p:cNvPr id="2" name="Vertical Scroll 1"/>
          <p:cNvSpPr/>
          <p:nvPr/>
        </p:nvSpPr>
        <p:spPr>
          <a:xfrm>
            <a:off x="2927648" y="1340768"/>
            <a:ext cx="4320480" cy="4320480"/>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792693" y="2377624"/>
            <a:ext cx="2808312" cy="2246769"/>
          </a:xfrm>
          <a:prstGeom prst="rect">
            <a:avLst/>
          </a:prstGeom>
          <a:noFill/>
        </p:spPr>
        <p:txBody>
          <a:bodyPr wrap="square" rtlCol="0">
            <a:spAutoFit/>
          </a:bodyPr>
          <a:lstStyle/>
          <a:p>
            <a:r>
              <a:rPr lang="en-GB" sz="2800" b="0" dirty="0">
                <a:solidFill>
                  <a:schemeClr val="tx1"/>
                </a:solidFill>
                <a:latin typeface="+mn-lt"/>
              </a:rPr>
              <a:t>Systematic searching ensures that you have not missed vital evidence</a:t>
            </a:r>
          </a:p>
        </p:txBody>
      </p:sp>
      <p:grpSp>
        <p:nvGrpSpPr>
          <p:cNvPr id="8" name="Group 7">
            <a:extLst>
              <a:ext uri="{FF2B5EF4-FFF2-40B4-BE49-F238E27FC236}">
                <a16:creationId xmlns:a16="http://schemas.microsoft.com/office/drawing/2014/main" id="{65AFF8E2-FEBA-4DF7-9D7C-99ADF557BB02}"/>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0682D5F0-D1C5-4D1A-BAC5-98C0D0475F2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0DC0FAD3-EC9D-47C9-84D1-F3DD9DC8899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AABCA85-5431-46EA-B22F-B9AFA3AA751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41C2C1C0-A7D7-4739-A9A4-B8A26F2A9BA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6B9BC957-5C17-4282-A356-6141A200125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2C0294EA-9834-4ED2-B343-24638185FAB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20607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211841" y="1340768"/>
            <a:ext cx="7750937" cy="4032448"/>
          </a:xfrm>
          <a:prstGeom prst="rect">
            <a:avLst/>
          </a:prstGeom>
          <a:solidFill>
            <a:schemeClr val="accent2">
              <a:lumMod val="40000"/>
              <a:lumOff val="60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lang="en-GB" sz="2800" dirty="0">
                <a:latin typeface="Calibri"/>
              </a:rPr>
              <a:t>Finding personal and connected property </a:t>
            </a:r>
          </a:p>
          <a:p>
            <a:pPr marL="0" indent="0" algn="ctr" fontAlgn="auto">
              <a:spcAft>
                <a:spcPts val="0"/>
              </a:spcAft>
              <a:buNone/>
              <a:defRPr/>
            </a:pPr>
            <a:r>
              <a:rPr lang="en-GB" sz="2800" b="0" i="1" dirty="0">
                <a:latin typeface="Calibri"/>
              </a:rPr>
              <a:t>The term ‘connected property’ is a police term that refers to any property that may be evidence of an offence or have some connection to an offence. This could be anything from a weapon used to commit an assault, to a jumper worn by a suspect that may have possible microscopic glass samples in the fibres from being at the scene where a window was broken. </a:t>
            </a:r>
          </a:p>
        </p:txBody>
      </p:sp>
      <p:sp>
        <p:nvSpPr>
          <p:cNvPr id="4" name="TextBox 3"/>
          <p:cNvSpPr txBox="1"/>
          <p:nvPr/>
        </p:nvSpPr>
        <p:spPr>
          <a:xfrm>
            <a:off x="1981201" y="332657"/>
            <a:ext cx="7976285" cy="646331"/>
          </a:xfrm>
          <a:prstGeom prst="rect">
            <a:avLst/>
          </a:prstGeom>
          <a:solidFill>
            <a:srgbClr val="002060"/>
          </a:solidFill>
        </p:spPr>
        <p:txBody>
          <a:bodyPr wrap="square" rtlCol="0">
            <a:spAutoFit/>
          </a:bodyPr>
          <a:lstStyle/>
          <a:p>
            <a:pPr algn="ctr"/>
            <a:r>
              <a:rPr lang="en-GB" sz="3600" dirty="0">
                <a:latin typeface="+mn-lt"/>
              </a:rPr>
              <a:t>Systematic Searching: Property</a:t>
            </a:r>
          </a:p>
        </p:txBody>
      </p:sp>
      <p:grpSp>
        <p:nvGrpSpPr>
          <p:cNvPr id="5" name="Group 4">
            <a:extLst>
              <a:ext uri="{FF2B5EF4-FFF2-40B4-BE49-F238E27FC236}">
                <a16:creationId xmlns:a16="http://schemas.microsoft.com/office/drawing/2014/main" id="{C2858622-3C76-4FC8-92E6-7082D409805A}"/>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F526B39-EB96-47DE-9237-7B8FC35DBCD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AA3E28D-CE12-4743-86FC-4876EE9E3BC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300B468-E13B-4509-BB22-71FB25C167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ED5D258E-96FB-44AA-81CF-C85DCF8786C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BB4F955-24E3-4380-8F06-DDC893DD44C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DB4D92BE-2DAE-4986-B258-5F3B17917AF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4174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5548" y="184482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35559" y="476673"/>
            <a:ext cx="7976285" cy="646331"/>
          </a:xfrm>
          <a:prstGeom prst="rect">
            <a:avLst/>
          </a:prstGeom>
          <a:solidFill>
            <a:srgbClr val="002060"/>
          </a:solidFill>
        </p:spPr>
        <p:txBody>
          <a:bodyPr wrap="square" rtlCol="0">
            <a:spAutoFit/>
          </a:bodyPr>
          <a:lstStyle/>
          <a:p>
            <a:pPr algn="ctr"/>
            <a:r>
              <a:rPr lang="en-GB" sz="3600" dirty="0">
                <a:latin typeface="+mn-lt"/>
              </a:rPr>
              <a:t>S19 P.A.C.E (1984)</a:t>
            </a:r>
          </a:p>
        </p:txBody>
      </p:sp>
      <p:grpSp>
        <p:nvGrpSpPr>
          <p:cNvPr id="5" name="Group 4">
            <a:extLst>
              <a:ext uri="{FF2B5EF4-FFF2-40B4-BE49-F238E27FC236}">
                <a16:creationId xmlns:a16="http://schemas.microsoft.com/office/drawing/2014/main" id="{63EC1653-BADD-477D-8A2C-13D9B7A428DF}"/>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75FD033-8D76-4A70-9C68-16CCC6AD5EE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F218C53D-9483-4AD8-A1A5-110F60121EC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A08D9F1-FF49-403C-BAEB-D4B359D6B4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DD45608-DEC7-4850-8962-BA2AEAD419A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FC4C892-AA51-48CB-9A46-07F8CBEF700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95F90DDB-713A-4A46-A338-EC867DA12E5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00854" y="1564409"/>
            <a:ext cx="2067146" cy="2980393"/>
          </a:xfrm>
          <a:prstGeom prst="rect">
            <a:avLst/>
          </a:prstGeom>
          <a:effectLst>
            <a:softEdge rad="317500"/>
          </a:effectLst>
        </p:spPr>
      </p:pic>
      <p:sp>
        <p:nvSpPr>
          <p:cNvPr id="5" name="TextBox 4"/>
          <p:cNvSpPr txBox="1"/>
          <p:nvPr/>
        </p:nvSpPr>
        <p:spPr>
          <a:xfrm>
            <a:off x="2063553" y="271747"/>
            <a:ext cx="7976285" cy="646331"/>
          </a:xfrm>
          <a:prstGeom prst="rect">
            <a:avLst/>
          </a:prstGeom>
          <a:solidFill>
            <a:srgbClr val="002060"/>
          </a:solidFill>
        </p:spPr>
        <p:txBody>
          <a:bodyPr wrap="square" rtlCol="0">
            <a:spAutoFit/>
          </a:bodyPr>
          <a:lstStyle/>
          <a:p>
            <a:pPr algn="ctr"/>
            <a:r>
              <a:rPr lang="en-GB" sz="3600" dirty="0">
                <a:latin typeface="+mn-lt"/>
              </a:rPr>
              <a:t>S19(2) P.A.C.E (1984)</a:t>
            </a:r>
          </a:p>
        </p:txBody>
      </p:sp>
      <p:graphicFrame>
        <p:nvGraphicFramePr>
          <p:cNvPr id="2" name="Diagram 1"/>
          <p:cNvGraphicFramePr/>
          <p:nvPr>
            <p:extLst>
              <p:ext uri="{D42A27DB-BD31-4B8C-83A1-F6EECF244321}">
                <p14:modId xmlns:p14="http://schemas.microsoft.com/office/powerpoint/2010/main" val="4156195092"/>
              </p:ext>
            </p:extLst>
          </p:nvPr>
        </p:nvGraphicFramePr>
        <p:xfrm>
          <a:off x="2056803" y="1088741"/>
          <a:ext cx="6840760" cy="44395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7CA79F8A-2AF0-47AB-88B4-D7CF19B5B3E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8B7BBBB8-FE03-42B8-A312-4EDACD8ACAE2}"/>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ABCBA6B-1632-44D3-95F1-C83AA5813B0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185840C-28A7-4FF1-982A-10DE2E1C9E9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D72B9DA4-893E-4728-9CA7-548A3700343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9D003D5E-C1AD-4896-904D-D0B60C9BCE8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4F71B1F-4076-4DFF-996C-3E237F14C9C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79650"/>
            <a:ext cx="7886700" cy="543594"/>
          </a:xfrm>
          <a:solidFill>
            <a:srgbClr val="002060"/>
          </a:solidFill>
        </p:spPr>
        <p:txBody>
          <a:bodyPr>
            <a:normAutofit fontScale="90000"/>
          </a:bodyPr>
          <a:lstStyle/>
          <a:p>
            <a:pPr algn="ctr"/>
            <a:r>
              <a:rPr lang="en-GB" sz="3600" b="1" dirty="0">
                <a:solidFill>
                  <a:schemeClr val="bg1"/>
                </a:solidFill>
                <a:latin typeface="+mn-lt"/>
              </a:rPr>
              <a:t>Seizing</a:t>
            </a:r>
          </a:p>
        </p:txBody>
      </p:sp>
      <p:sp>
        <p:nvSpPr>
          <p:cNvPr id="4" name="TextBox 3"/>
          <p:cNvSpPr txBox="1"/>
          <p:nvPr/>
        </p:nvSpPr>
        <p:spPr>
          <a:xfrm>
            <a:off x="2747628" y="736364"/>
            <a:ext cx="6696744" cy="461665"/>
          </a:xfrm>
          <a:prstGeom prst="rect">
            <a:avLst/>
          </a:prstGeom>
          <a:solidFill>
            <a:schemeClr val="accent2">
              <a:lumMod val="40000"/>
              <a:lumOff val="60000"/>
            </a:schemeClr>
          </a:solidFill>
          <a:ln>
            <a:solidFill>
              <a:schemeClr val="tx1"/>
            </a:solidFill>
          </a:ln>
        </p:spPr>
        <p:txBody>
          <a:bodyPr wrap="square" rtlCol="0">
            <a:spAutoFit/>
          </a:bodyPr>
          <a:lstStyle/>
          <a:p>
            <a:r>
              <a:rPr lang="en-GB" sz="2400" b="0" dirty="0">
                <a:solidFill>
                  <a:schemeClr val="tx1"/>
                </a:solidFill>
                <a:latin typeface="+mn-lt"/>
              </a:rPr>
              <a:t>And it is necessary to seize it to prevent it being</a:t>
            </a:r>
            <a:r>
              <a:rPr lang="en-GB" sz="2400" dirty="0">
                <a:solidFill>
                  <a:schemeClr val="tx1"/>
                </a:solidFill>
                <a:latin typeface="+mn-lt"/>
              </a:rPr>
              <a:t>: </a:t>
            </a:r>
            <a:endParaRPr lang="en-GB" sz="2400" dirty="0">
              <a:latin typeface="+mn-lt"/>
            </a:endParaRPr>
          </a:p>
        </p:txBody>
      </p:sp>
      <p:graphicFrame>
        <p:nvGraphicFramePr>
          <p:cNvPr id="5" name="Diagram 4"/>
          <p:cNvGraphicFramePr/>
          <p:nvPr>
            <p:extLst>
              <p:ext uri="{D42A27DB-BD31-4B8C-83A1-F6EECF244321}">
                <p14:modId xmlns:p14="http://schemas.microsoft.com/office/powerpoint/2010/main" val="2511571487"/>
              </p:ext>
            </p:extLst>
          </p:nvPr>
        </p:nvGraphicFramePr>
        <p:xfrm>
          <a:off x="1493302" y="1408064"/>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6-Point Star 5"/>
          <p:cNvSpPr/>
          <p:nvPr/>
        </p:nvSpPr>
        <p:spPr>
          <a:xfrm rot="1981769">
            <a:off x="6277552" y="1563791"/>
            <a:ext cx="3928316" cy="4208817"/>
          </a:xfrm>
          <a:prstGeom prst="star6">
            <a:avLst/>
          </a:prstGeom>
          <a:solidFill>
            <a:schemeClr val="accent2">
              <a:lumMod val="60000"/>
              <a:lumOff val="40000"/>
            </a:scheme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163932" y="2696723"/>
            <a:ext cx="2268252" cy="1569660"/>
          </a:xfrm>
          <a:prstGeom prst="rect">
            <a:avLst/>
          </a:prstGeom>
          <a:noFill/>
        </p:spPr>
        <p:txBody>
          <a:bodyPr wrap="square" rtlCol="0">
            <a:spAutoFit/>
          </a:bodyPr>
          <a:lstStyle/>
          <a:p>
            <a:r>
              <a:rPr lang="en-GB" sz="2400" b="0" dirty="0">
                <a:solidFill>
                  <a:schemeClr val="tx1"/>
                </a:solidFill>
                <a:latin typeface="+mn-lt"/>
              </a:rPr>
              <a:t>Items subject to legal privilege </a:t>
            </a:r>
            <a:r>
              <a:rPr lang="en-GB" sz="2400" i="1" u="sng" dirty="0">
                <a:solidFill>
                  <a:schemeClr val="tx1"/>
                </a:solidFill>
                <a:latin typeface="+mn-lt"/>
              </a:rPr>
              <a:t>may not  </a:t>
            </a:r>
            <a:r>
              <a:rPr lang="en-GB" sz="2400" b="0" dirty="0">
                <a:solidFill>
                  <a:schemeClr val="tx1"/>
                </a:solidFill>
                <a:latin typeface="+mn-lt"/>
              </a:rPr>
              <a:t>be seized</a:t>
            </a:r>
          </a:p>
        </p:txBody>
      </p:sp>
      <p:grpSp>
        <p:nvGrpSpPr>
          <p:cNvPr id="8" name="Group 7">
            <a:extLst>
              <a:ext uri="{FF2B5EF4-FFF2-40B4-BE49-F238E27FC236}">
                <a16:creationId xmlns:a16="http://schemas.microsoft.com/office/drawing/2014/main" id="{8FCC63B7-E163-4D4F-8843-057023D70FC4}"/>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676E1C4D-B49B-4A75-B11E-4D5AE849BF4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5EE041B0-918E-40A3-AFC7-62D3D88E798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93E411E8-C5E7-4024-A902-EF2B3F1DCDB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ED452243-61BB-489F-BE6E-79B1298A632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8E5986CF-4F98-43E8-9886-8D7DDB60A49D}"/>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1BA109D2-7C5C-46DC-8F5C-C76CDE72CC16}"/>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500"/>
                                        <p:tgtEl>
                                          <p:spTgt spid="6"/>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1524000" y="1584087"/>
            <a:ext cx="9144000" cy="4139170"/>
          </a:xfrm>
          <a:prstGeom prst="rect">
            <a:avLst/>
          </a:prstGeom>
          <a:effectLst>
            <a:softEdge rad="317500"/>
          </a:effectLst>
        </p:spPr>
      </p:pic>
      <p:sp>
        <p:nvSpPr>
          <p:cNvPr id="3" name="Rectangle 3"/>
          <p:cNvSpPr txBox="1">
            <a:spLocks noChangeArrowheads="1"/>
          </p:cNvSpPr>
          <p:nvPr/>
        </p:nvSpPr>
        <p:spPr>
          <a:xfrm>
            <a:off x="1981200" y="3068960"/>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Clr>
                <a:srgbClr val="F1F46A"/>
              </a:buClr>
              <a:buNone/>
            </a:pPr>
            <a:r>
              <a:rPr lang="en-GB" altLang="en-US" sz="4800"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dirty="0">
                <a:latin typeface="+mn-lt"/>
              </a:rPr>
              <a:t>Criminal Justice and Police Act (2001)</a:t>
            </a:r>
          </a:p>
        </p:txBody>
      </p:sp>
      <p:grpSp>
        <p:nvGrpSpPr>
          <p:cNvPr id="6" name="Group 5">
            <a:extLst>
              <a:ext uri="{FF2B5EF4-FFF2-40B4-BE49-F238E27FC236}">
                <a16:creationId xmlns:a16="http://schemas.microsoft.com/office/drawing/2014/main" id="{5FA97F21-E913-4FC5-AD3C-3CF7F493A1AB}"/>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24370A0-D828-471A-AA90-34A9559ADBB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C0BF9BBD-E9C2-40D1-A882-34BE2124FCB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9A9C865-B4A7-410B-9F29-2B8A429ADB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67154F94-4092-416B-9772-7F379E18A5B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38097D9-9559-4ED1-BEDC-996E5CB0CA8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DB97C89-CDF6-404A-B1FC-436A01DF00C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68500" y="188640"/>
            <a:ext cx="7976285" cy="584775"/>
          </a:xfrm>
          <a:prstGeom prst="rect">
            <a:avLst/>
          </a:prstGeom>
          <a:solidFill>
            <a:srgbClr val="002060"/>
          </a:solidFill>
        </p:spPr>
        <p:txBody>
          <a:bodyPr wrap="square" rtlCol="0">
            <a:spAutoFit/>
          </a:bodyPr>
          <a:lstStyle/>
          <a:p>
            <a:pPr algn="ctr"/>
            <a:r>
              <a:rPr lang="en-GB" dirty="0">
                <a:latin typeface="+mn-lt"/>
              </a:rPr>
              <a:t>Record, Package and Store Evidence</a:t>
            </a:r>
          </a:p>
        </p:txBody>
      </p:sp>
      <p:graphicFrame>
        <p:nvGraphicFramePr>
          <p:cNvPr id="2" name="Diagram 1"/>
          <p:cNvGraphicFramePr/>
          <p:nvPr>
            <p:extLst>
              <p:ext uri="{D42A27DB-BD31-4B8C-83A1-F6EECF244321}">
                <p14:modId xmlns:p14="http://schemas.microsoft.com/office/powerpoint/2010/main" val="3477543948"/>
              </p:ext>
            </p:extLst>
          </p:nvPr>
        </p:nvGraphicFramePr>
        <p:xfrm>
          <a:off x="1829780" y="908720"/>
          <a:ext cx="853244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85B102BC-56F9-49FD-A958-2A297A2D9ACC}"/>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9C743C97-14AC-49AC-BD44-B688B5D5A609}"/>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6569D0E-61B7-48E4-B301-E667667E3B0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F4F6DF1C-7B28-4ACA-B505-DC735CC2BE9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67DE4CA-6EFF-412C-AC8B-812B6E8FF87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8C904963-F3D0-46BE-B579-3D2FEFE79D2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8915D477-9C35-43E1-BE6A-E8CE7F31A82F}"/>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71664" y="1124744"/>
            <a:ext cx="6480068" cy="4104456"/>
          </a:xfrm>
          <a:prstGeom prst="rect">
            <a:avLst/>
          </a:prstGeom>
        </p:spPr>
      </p:pic>
      <p:grpSp>
        <p:nvGrpSpPr>
          <p:cNvPr id="3" name="Group 2">
            <a:extLst>
              <a:ext uri="{FF2B5EF4-FFF2-40B4-BE49-F238E27FC236}">
                <a16:creationId xmlns:a16="http://schemas.microsoft.com/office/drawing/2014/main" id="{1B3F6975-EBDF-4AB1-A750-F06CE00BBB20}"/>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B78B6F85-FAB8-4EF9-98B8-680504B3E4A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5329A11C-DCBE-45CE-9A6D-40F08E7323B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A382F3D-BE25-4C05-92CA-258331E2921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65614E3-0094-4C4D-99B2-C32ADF5F32A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B78B942-DA62-4044-8E4C-69AF2406661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1C629CF9-4A22-496A-A3BF-02338FA77D5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935541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Verdana&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Verdana&amp;quot; IsBold=&amp;quot;0&amp;quot; IsItalic=&amp;quot;0&amp;quot; IsUnderline=&amp;quot;0&amp;quot; FontSize=&amp;quot;14&amp;quot;/&amp;gt;&amp;lt;Message FontName=&amp;quot;Verdana&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UIDATA" val="&lt;database version=&quot;8.0&quot;&gt;&lt;object type=&quot;1&quot; unique_id=&quot;10001&quot;&gt;&lt;property id=&quot;20141&quot; value=&quot;Unit 309 Searching open spaces &amp;amp; vehicles&quot;/&gt;&lt;property id=&quot;20148&quot; value=&quot;5&quot;/&gt;&lt;property id=&quot;20184&quot; value=&quot;7&quot;/&gt;&lt;property id=&quot;20224&quot; value=&quot;R:\SWPKDIVLDSCKP\Shared\Course Material\Unit 309 Searching premises, vehicles &amp;amp; open spaces\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333&quot;/&gt;&lt;property id=&quot;20309&quot; value=&quot;-1&quot;/&gt;&lt;property id=&quot;20312&quot; value=&quot;0&quot;/&gt;&lt;/object&gt;&lt;object type=&quot;3&quot; unique_id=&quot;10004&quot;&gt;&lt;property id=&quot;20148&quot; value=&quot;5&quot;/&gt;&lt;property id=&quot;20300&quot; value=&quot;Slide 2 - &amp;quot;Vehicle Searches&amp;quot;&quot;/&gt;&lt;property id=&quot;20302&quot; value=&quot;1&quot;/&gt;&lt;property id=&quot;20303&quot; value=&quot;-1&quot;/&gt;&lt;property id=&quot;20307&quot; value=&quot;401&quot;/&gt;&lt;property id=&quot;20309&quot; value=&quot;-1&quot;/&gt;&lt;property id=&quot;20312&quot; value=&quot;0&quot;/&gt;&lt;/object&gt;&lt;object type=&quot;3&quot; unique_id=&quot;10005&quot;&gt;&lt;property id=&quot;20148&quot; value=&quot;5&quot;/&gt;&lt;property id=&quot;20300&quot; value=&quot;Slide 3&quot;/&gt;&lt;property id=&quot;20302&quot; value=&quot;1&quot;/&gt;&lt;property id=&quot;20303&quot; value=&quot;-1&quot;/&gt;&lt;property id=&quot;20307&quot; value=&quot;402&quot;/&gt;&lt;property id=&quot;20309&quot; value=&quot;-1&quot;/&gt;&lt;property id=&quot;20312&quot; value=&quot;0&quot;/&gt;&lt;/object&gt;&lt;object type=&quot;3&quot; unique_id=&quot;10006&quot;&gt;&lt;property id=&quot;20148&quot; value=&quot;5&quot;/&gt;&lt;property id=&quot;20300&quot; value=&quot;Slide 4&quot;/&gt;&lt;property id=&quot;20302&quot; value=&quot;1&quot;/&gt;&lt;property id=&quot;20303&quot; value=&quot;-1&quot;/&gt;&lt;property id=&quot;20307&quot; value=&quot;410&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411&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412&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413&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414&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417&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424&quot;/&gt;&lt;property id=&quot;20309&quot; value=&quot;-1&quot;/&gt;&lt;property id=&quot;20312&quot; value=&quot;0&quot;/&gt;&lt;/object&gt;&lt;object type=&quot;3&quot; unique_id=&quot;10013&quot;&gt;&lt;property id=&quot;20148&quot; value=&quot;5&quot;/&gt;&lt;property id=&quot;20300&quot; value=&quot;Slide 11 - &amp;quot;When to search&amp;quot;&quot;/&gt;&lt;property id=&quot;20302&quot; value=&quot;1&quot;/&gt;&lt;property id=&quot;20303&quot; value=&quot;-1&quot;/&gt;&lt;property id=&quot;20307&quot; value=&quot;418&quot;/&gt;&lt;property id=&quot;20309&quot; value=&quot;-1&quot;/&gt;&lt;property id=&quot;20312&quot; value=&quot;0&quot;/&gt;&lt;/object&gt;&lt;object type=&quot;3&quot; unique_id=&quot;10014&quot;&gt;&lt;property id=&quot;20148&quot; value=&quot;5&quot;/&gt;&lt;property id=&quot;20300&quot; value=&quot;Slide 12 - &amp;quot;Search Procedure&amp;quot;&quot;/&gt;&lt;property id=&quot;20302&quot; value=&quot;1&quot;/&gt;&lt;property id=&quot;20303&quot; value=&quot;-1&quot;/&gt;&lt;property id=&quot;20307&quot; value=&quot;422&quot;/&gt;&lt;property id=&quot;20309&quot; value=&quot;-1&quot;/&gt;&lt;property id=&quot;20312&quot; value=&quot;0&quot;/&gt;&lt;/object&gt;&lt;object type=&quot;3&quot; unique_id=&quot;10015&quot;&gt;&lt;property id=&quot;20148&quot; value=&quot;5&quot;/&gt;&lt;property id=&quot;20300&quot; value=&quot;Slide 13 - &amp;quot;Define Area&amp;quot;&quot;/&gt;&lt;property id=&quot;20302&quot; value=&quot;1&quot;/&gt;&lt;property id=&quot;20303&quot; value=&quot;-1&quot;/&gt;&lt;property id=&quot;20307&quot; value=&quot;387&quot;/&gt;&lt;property id=&quot;20309&quot; value=&quot;-1&quot;/&gt;&lt;property id=&quot;20312&quot; value=&quot;0&quot;/&gt;&lt;/object&gt;&lt;object type=&quot;3&quot; unique_id=&quot;10016&quot;&gt;&lt;property id=&quot;20148&quot; value=&quot;5&quot;/&gt;&lt;property id=&quot;20300&quot; value=&quot;Slide 14 - &amp;quot;Ascertain Authority&amp;quot;&quot;/&gt;&lt;property id=&quot;20302&quot; value=&quot;1&quot;/&gt;&lt;property id=&quot;20303&quot; value=&quot;-1&quot;/&gt;&lt;property id=&quot;20307&quot; value=&quot;388&quot;/&gt;&lt;property id=&quot;20309&quot; value=&quot;-1&quot;/&gt;&lt;property id=&quot;20312&quot; value=&quot;0&quot;/&gt;&lt;/object&gt;&lt;object type=&quot;3&quot; unique_id=&quot;10017&quot;&gt;&lt;property id=&quot;20148&quot; value=&quot;5&quot;/&gt;&lt;property id=&quot;20300&quot; value=&quot;Slide 15 - &amp;quot;Risk Assessment&amp;quot;&quot;/&gt;&lt;property id=&quot;20302&quot; value=&quot;1&quot;/&gt;&lt;property id=&quot;20303&quot; value=&quot;-1&quot;/&gt;&lt;property id=&quot;20307&quot; value=&quot;423&quot;/&gt;&lt;property id=&quot;20309&quot; value=&quot;-1&quot;/&gt;&lt;property id=&quot;20312&quot; value=&quot;0&quot;/&gt;&lt;/object&gt;&lt;object type=&quot;3&quot; unique_id=&quot;10018&quot;&gt;&lt;property id=&quot;20148&quot; value=&quot;5&quot;/&gt;&lt;property id=&quot;20300&quot; value=&quot;Slide 16 - &amp;quot;Boundary&amp;quot;&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Documentation&amp;quot;&quot;/&gt;&lt;property id=&quot;20302&quot; value=&quot;1&quot;/&gt;&lt;property id=&quot;20303&quot; value=&quot;-1&quot;/&gt;&lt;property id=&quot;20307&quot; value=&quot;394&quot;/&gt;&lt;property id=&quot;20309&quot; value=&quot;-1&quot;/&gt;&lt;property id=&quot;20312&quot; value=&quot;0&quot;/&gt;&lt;/object&gt;&lt;object type=&quot;3&quot; unique_id=&quot;10020&quot;&gt;&lt;property id=&quot;20148&quot; value=&quot;5&quot;/&gt;&lt;property id=&quot;20300&quot; value=&quot;Slide 18&quot;/&gt;&lt;property id=&quot;20302&quot; value=&quot;1&quot;/&gt;&lt;property id=&quot;20303&quot; value=&quot;-1&quot;/&gt;&lt;property id=&quot;20307&quot; value=&quot;396&quot;/&gt;&lt;property id=&quot;20309&quot; value=&quot;-1&quot;/&gt;&lt;property id=&quot;20312&quot; value=&quot;0&quot;/&gt;&lt;/object&gt;&lt;/object&gt;&lt;object type=&quot;8&quot; unique_id=&quot;10040&quot;&gt;&lt;/object&gt;&lt;object type=&quot;4&quot; unique_id=&quot;10061&quot;&gt;&lt;/object&gt;&lt;object type=&quot;10&quot; unique_id=&quot;10083&quot;&gt;&lt;object type=&quot;11&quot; unique_id=&quot;10084&quot;&gt;&lt;/object&gt;&lt;/object&gt;&lt;/object&gt;&lt;/database&gt;"/>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4C1D92FD-9151-4B50-8508-F0C63F74076E}&quot;/&gt;&lt;isInvalidForFieldText val=&quot;0&quot;/&gt;&lt;Image&gt;&lt;filename val=&quot;C:\DOCUME~1\swp54152\LOCALS~1\Temp\PR\data\asimages\{4C1D92FD-9151-4B50-8508-F0C63F74076E}_3.png&quot;/&gt;&lt;left val=&quot;223&quot;/&gt;&lt;top val=&quot;246&quot;/&gt;&lt;width val=&quot;277&quot;/&gt;&lt;height val=&quot;165&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2FEBCDC-955F-4951-BEB6-7424DA6369C4}&quot;/&gt;&lt;isInvalidForFieldText val=&quot;0&quot;/&gt;&lt;Image&gt;&lt;filename val=&quot;C:\DOCUME~1\swp54152\LOCALS~1\Temp\PR\data\asimages\{32FEBCDC-955F-4951-BEB6-7424DA6369C4}_3.png&quot;/&gt;&lt;left val=&quot;12&quot;/&gt;&lt;top val=&quot;377&quot;/&gt;&lt;width val=&quot;195&quot;/&gt;&lt;height val=&quot;147&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1CD3D40-44A7-4731-A8F3-AF252FD17D21}&quot;/&gt;&lt;isInvalidForFieldText val=&quot;0&quot;/&gt;&lt;Image&gt;&lt;filename val=&quot;C:\DOCUME~1\swp54152\LOCALS~1\Temp\PR\data\asimages\{A1CD3D40-44A7-4731-A8F3-AF252FD17D21}_3.png&quot;/&gt;&lt;left val=&quot;534&quot;/&gt;&lt;top val=&quot;399&quot;/&gt;&lt;width val=&quot;180&quot;/&gt;&lt;height val=&quot;135&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96A6E95E-18B7-4171-8FD0-FD19BB964EBB}&quot;/&gt;&lt;isInvalidForFieldText val=&quot;0&quot;/&gt;&lt;Image&gt;&lt;filename val=&quot;C:\DOCUME~1\swp54152\LOCALS~1\Temp\PR\data\asimages\{96A6E95E-18B7-4171-8FD0-FD19BB964EBB}_4.png&quot;/&gt;&lt;left val=&quot;81&quot;/&gt;&lt;top val=&quot;70&quot;/&gt;&lt;width val=&quot;181&quot;/&gt;&lt;height val=&quot;225&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A7362CF-B668-4877-845D-5D3C1D787DF2}&quot;/&gt;&lt;isInvalidForFieldText val=&quot;0&quot;/&gt;&lt;Image&gt;&lt;filename val=&quot;C:\DOCUME~1\swp54152\LOCALS~1\Temp\PR\data\asimages\{1A7362CF-B668-4877-845D-5D3C1D787DF2}_4.png&quot;/&gt;&lt;left val=&quot;438&quot;/&gt;&lt;top val=&quot;70&quot;/&gt;&lt;width val=&quot;186&quot;/&gt;&lt;height val=&quot;225&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9AAA72-EE2E-4EAD-B2F0-458C24834E01}&quot;/&gt;&lt;isInvalidForFieldText val=&quot;0&quot;/&gt;&lt;Image&gt;&lt;filename val=&quot;C:\DOCUME~1\swp54152\LOCALS~1\Temp\PR\data\asimages\{669AAA72-EE2E-4EAD-B2F0-458C24834E01}_4.png&quot;/&gt;&lt;left val=&quot;81&quot;/&gt;&lt;top val=&quot;307&quot;/&gt;&lt;width val=&quot;181&quot;/&gt;&lt;height val=&quot;225&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INFO" val="&lt;ThreeDShapeInfo&gt;&lt;uuid val=&quot;{7833F622-3C9E-4C48-A269-7D63A3BAA2C2}&quot;/&gt;&lt;isInvalidForFieldText val=&quot;0&quot;/&gt;&lt;Image&gt;&lt;filename val=&quot;C:\DOCUME~1\swp54152\LOCALS~1\Temp\PR\data\asimages\{7833F622-3C9E-4C48-A269-7D63A3BAA2C2}_4.png&quot;/&gt;&lt;left val=&quot;441&quot;/&gt;&lt;top val=&quot;294&quot;/&gt;&lt;width val=&quot;180&quot;/&gt;&lt;height val=&quot;227&quot;/&gt;&lt;hasText val=&quot;1&quot;/&gt;&lt;/Image&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1C12328E-DF1E-43E4-ADEB-CDC29809C89F}&quot;/&gt;&lt;isInvalidForFieldText val=&quot;0&quot;/&gt;&lt;Image&gt;&lt;filename val=&quot;C:\DOCUME~1\swp54152\LOCALS~1\Temp\PR\data\asimages\{1C12328E-DF1E-43E4-ADEB-CDC29809C89F}_5.png&quot;/&gt;&lt;left val=&quot;24&quot;/&gt;&lt;top val=&quot;36&quot;/&gt;&lt;width val=&quot;180&quot;/&gt;&lt;height val=&quot;135&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F4BAA26F-860B-4D60-A528-1D587F76B74D}&quot;/&gt;&lt;isInvalidForFieldText val=&quot;0&quot;/&gt;&lt;Image&gt;&lt;filename val=&quot;C:\DOCUME~1\swp54152\LOCALS~1\Temp\PR\data\asimages\{F4BAA26F-860B-4D60-A528-1D587F76B74D}_5.png&quot;/&gt;&lt;left val=&quot;134&quot;/&gt;&lt;top val=&quot;141&quot;/&gt;&lt;width val=&quot;196&quot;/&gt;&lt;height val=&quot;147&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09B8FD2E-AED9-4BEF-9BD4-7328D73D46C8}&quot;/&gt;&lt;isInvalidForFieldText val=&quot;0&quot;/&gt;&lt;Image&gt;&lt;filename val=&quot;C:\DOCUME~1\swp54152\LOCALS~1\Temp\PR\data\asimages\{09B8FD2E-AED9-4BEF-9BD4-7328D73D46C8}_5.png&quot;/&gt;&lt;left val=&quot;381&quot;/&gt;&lt;top val=&quot;287&quot;/&gt;&lt;width val=&quot;195&quot;/&gt;&lt;height val=&quot;147&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3DFD0986-4E41-4845-971D-07E62DF8F3EF}&quot;/&gt;&lt;isInvalidForFieldText val=&quot;0&quot;/&gt;&lt;Image&gt;&lt;filename val=&quot;C:\DOCUME~1\swp54152\LOCALS~1\Temp\PR\data\asimages\{3DFD0986-4E41-4845-971D-07E62DF8F3EF}_7.png&quot;/&gt;&lt;left val=&quot;0&quot;/&gt;&lt;top val=&quot;19&quot;/&gt;&lt;width val=&quot;195&quot;/&gt;&lt;height val=&quot;147&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10E9D0-4319-4226-ACF7-A54307A55C17}&quot;/&gt;&lt;isInvalidForFieldText val=&quot;0&quot;/&gt;&lt;Image&gt;&lt;filename val=&quot;C:\DOCUME~1\swp54152\LOCALS~1\Temp\PR\data\asimages\{5C10E9D0-4319-4226-ACF7-A54307A55C17}_7.png&quot;/&gt;&lt;left val=&quot;104&quot;/&gt;&lt;top val=&quot;96&quot;/&gt;&lt;width val=&quot;207&quot;/&gt;&lt;height val=&quot;138&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DF970820-4A8D-484D-9279-A4187B127887}&quot;/&gt;&lt;isInvalidForFieldText val=&quot;0&quot;/&gt;&lt;Image&gt;&lt;filename val=&quot;C:\DOCUME~1\swp54152\LOCALS~1\Temp\PR\data\asimages\{DF970820-4A8D-484D-9279-A4187B127887}_7.png&quot;/&gt;&lt;left val=&quot;240&quot;/&gt;&lt;top val=&quot;165&quot;/&gt;&lt;width val=&quot;195&quot;/&gt;&lt;height val=&quot;147&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A00C0D35-6D68-4800-99D7-1D4C5C754F11}&quot;/&gt;&lt;isInvalidForFieldText val=&quot;0&quot;/&gt;&lt;Image&gt;&lt;filename val=&quot;C:\DOCUME~1\swp54152\LOCALS~1\Temp\PR\data\asimages\{A00C0D35-6D68-4800-99D7-1D4C5C754F11}_7.png&quot;/&gt;&lt;left val=&quot;356&quot;/&gt;&lt;top val=&quot;269&quot;/&gt;&lt;width val=&quot;222&quot;/&gt;&lt;height val=&quot;148&quot;/&gt;&lt;hasText val=&quot;1&quot;/&gt;&lt;/Image&gt;&lt;/ThreeDShapeInfo&gt;"/>
</p:tagLst>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27984</TotalTime>
  <Words>11503</Words>
  <Application>Microsoft Office PowerPoint</Application>
  <PresentationFormat>Widescreen</PresentationFormat>
  <Paragraphs>708</Paragraphs>
  <Slides>42</Slides>
  <Notes>42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42</vt:i4>
      </vt:variant>
    </vt:vector>
  </HeadingPairs>
  <TitlesOfParts>
    <vt:vector size="52" baseType="lpstr">
      <vt:lpstr>Arial</vt:lpstr>
      <vt:lpstr>Arial Nova Cond</vt:lpstr>
      <vt:lpstr>Calibri</vt:lpstr>
      <vt:lpstr>Calibri Light</vt:lpstr>
      <vt:lpstr>Microsoft Sans Serif</vt:lpstr>
      <vt:lpstr>Tahoma</vt:lpstr>
      <vt:lpstr>Verdana</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 Areas</vt:lpstr>
      <vt:lpstr>Interior of the vehicle</vt:lpstr>
      <vt:lpstr>Boot or Cargo area</vt:lpstr>
      <vt:lpstr>Outside of the vehicle</vt:lpstr>
      <vt:lpstr>The Engine Compartment</vt:lpstr>
      <vt:lpstr>Underneath the vehicle</vt:lpstr>
      <vt:lpstr>PowerPoint Presentation</vt:lpstr>
      <vt:lpstr>PowerPoint Presentation</vt:lpstr>
      <vt:lpstr>PowerPoint Presentation</vt:lpstr>
      <vt:lpstr>PowerPoint Presentation</vt:lpstr>
      <vt:lpstr>Seizing</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Flather,Benjamin swp6264</cp:lastModifiedBy>
  <cp:revision>720</cp:revision>
  <cp:lastPrinted>2022-09-30T10:08:44Z</cp:lastPrinted>
  <dcterms:created xsi:type="dcterms:W3CDTF">2010-07-02T08:46:54Z</dcterms:created>
  <dcterms:modified xsi:type="dcterms:W3CDTF">2022-09-30T12:10:40Z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7bf860b4-1975-447d-94c3-1c229bd66388</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2022-06-23T07:17:40Z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20f20023-e83a-4384-a251-431326e002fd</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