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83" r:id="rId6"/>
    <p:sldId id="368" r:id="rId7"/>
    <p:sldId id="369" r:id="rId8"/>
    <p:sldId id="371" r:id="rId9"/>
    <p:sldId id="372" r:id="rId10"/>
    <p:sldId id="373" r:id="rId11"/>
    <p:sldId id="358" r:id="rId12"/>
    <p:sldId id="359" r:id="rId13"/>
    <p:sldId id="361" r:id="rId14"/>
    <p:sldId id="362" r:id="rId15"/>
    <p:sldId id="364" r:id="rId16"/>
    <p:sldId id="374" r:id="rId17"/>
    <p:sldId id="375" r:id="rId18"/>
    <p:sldId id="376" r:id="rId19"/>
    <p:sldId id="377" r:id="rId20"/>
    <p:sldId id="258" r:id="rId21"/>
    <p:sldId id="365" r:id="rId22"/>
    <p:sldId id="342" r:id="rId23"/>
    <p:sldId id="367" r:id="rId24"/>
    <p:sldId id="378" r:id="rId25"/>
    <p:sldId id="292" r:id="rId26"/>
    <p:sldId id="321" r:id="rId27"/>
    <p:sldId id="322" r:id="rId28"/>
    <p:sldId id="32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364" autoAdjust="0"/>
  </p:normalViewPr>
  <p:slideViewPr>
    <p:cSldViewPr>
      <p:cViewPr varScale="1">
        <p:scale>
          <a:sx n="95" d="100"/>
          <a:sy n="95" d="100"/>
        </p:scale>
        <p:origin x="1028" y="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EDB27F-8AB4-4A7A-B953-4D6618346AE3}"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GB"/>
        </a:p>
      </dgm:t>
    </dgm:pt>
    <dgm:pt modelId="{2FE89397-6270-4916-B870-F55B40D43CCE}">
      <dgm:prSet phldrT="[Text]"/>
      <dgm:spPr/>
      <dgm:t>
        <a:bodyPr/>
        <a:lstStyle/>
        <a:p>
          <a:r>
            <a:rPr lang="en-GB" dirty="0"/>
            <a:t>Why is it important? </a:t>
          </a:r>
        </a:p>
      </dgm:t>
    </dgm:pt>
    <dgm:pt modelId="{D5E7529C-F73F-45EB-8D26-21FFBBED01A0}" type="parTrans" cxnId="{58FCFC75-480F-48AD-9980-63408F5B5E4F}">
      <dgm:prSet/>
      <dgm:spPr/>
      <dgm:t>
        <a:bodyPr/>
        <a:lstStyle/>
        <a:p>
          <a:endParaRPr lang="en-GB"/>
        </a:p>
      </dgm:t>
    </dgm:pt>
    <dgm:pt modelId="{7F134CE0-D110-408F-B348-C209D793BB76}" type="sibTrans" cxnId="{58FCFC75-480F-48AD-9980-63408F5B5E4F}">
      <dgm:prSet/>
      <dgm:spPr/>
      <dgm:t>
        <a:bodyPr/>
        <a:lstStyle/>
        <a:p>
          <a:endParaRPr lang="en-GB"/>
        </a:p>
      </dgm:t>
    </dgm:pt>
    <dgm:pt modelId="{9B0DE698-7982-49E1-9F60-6CEA3A35902F}">
      <dgm:prSet phldrT="[Text]"/>
      <dgm:spPr>
        <a:solidFill>
          <a:srgbClr val="92D050"/>
        </a:solidFill>
      </dgm:spPr>
      <dgm:t>
        <a:bodyPr/>
        <a:lstStyle/>
        <a:p>
          <a:r>
            <a:rPr lang="en-GB" dirty="0"/>
            <a:t>National creditability </a:t>
          </a:r>
        </a:p>
      </dgm:t>
    </dgm:pt>
    <dgm:pt modelId="{5E46A851-74B0-402A-8B5B-5B723903F9A7}" type="parTrans" cxnId="{AE20C3CC-BBF2-4567-A439-45C0C259AAE2}">
      <dgm:prSet/>
      <dgm:spPr/>
      <dgm:t>
        <a:bodyPr/>
        <a:lstStyle/>
        <a:p>
          <a:endParaRPr lang="en-GB"/>
        </a:p>
      </dgm:t>
    </dgm:pt>
    <dgm:pt modelId="{B022EFB9-D67A-426D-AC5B-143A8966E50A}" type="sibTrans" cxnId="{AE20C3CC-BBF2-4567-A439-45C0C259AAE2}">
      <dgm:prSet/>
      <dgm:spPr/>
      <dgm:t>
        <a:bodyPr/>
        <a:lstStyle/>
        <a:p>
          <a:endParaRPr lang="en-GB"/>
        </a:p>
      </dgm:t>
    </dgm:pt>
    <dgm:pt modelId="{DDC4DBFE-0977-49A0-A2C9-F5BDD4F52FBA}">
      <dgm:prSet phldrT="[Text]"/>
      <dgm:spPr>
        <a:solidFill>
          <a:srgbClr val="7030A0"/>
        </a:solidFill>
      </dgm:spPr>
      <dgm:t>
        <a:bodyPr/>
        <a:lstStyle/>
        <a:p>
          <a:r>
            <a:rPr lang="en-GB" dirty="0"/>
            <a:t>Ethical practice </a:t>
          </a:r>
        </a:p>
      </dgm:t>
    </dgm:pt>
    <dgm:pt modelId="{4B3751C2-612D-42BF-B31B-DF6E61B6D31E}" type="parTrans" cxnId="{FAA405FE-D759-450C-AB47-A2D0959DD665}">
      <dgm:prSet/>
      <dgm:spPr/>
      <dgm:t>
        <a:bodyPr/>
        <a:lstStyle/>
        <a:p>
          <a:endParaRPr lang="en-GB"/>
        </a:p>
      </dgm:t>
    </dgm:pt>
    <dgm:pt modelId="{B6C8EE51-990A-4A3F-A10D-227F5830E9EB}" type="sibTrans" cxnId="{FAA405FE-D759-450C-AB47-A2D0959DD665}">
      <dgm:prSet/>
      <dgm:spPr/>
      <dgm:t>
        <a:bodyPr/>
        <a:lstStyle/>
        <a:p>
          <a:endParaRPr lang="en-GB"/>
        </a:p>
      </dgm:t>
    </dgm:pt>
    <dgm:pt modelId="{0FF53766-E8A6-43C6-B1D0-3812DDD66661}">
      <dgm:prSet phldrT="[Text]"/>
      <dgm:spPr>
        <a:solidFill>
          <a:schemeClr val="accent6">
            <a:lumMod val="75000"/>
          </a:schemeClr>
        </a:solidFill>
      </dgm:spPr>
      <dgm:t>
        <a:bodyPr/>
        <a:lstStyle/>
        <a:p>
          <a:r>
            <a:rPr lang="en-GB" dirty="0"/>
            <a:t>Avoid Plagiarism</a:t>
          </a:r>
        </a:p>
      </dgm:t>
    </dgm:pt>
    <dgm:pt modelId="{471C4197-C208-4A14-A6B5-0D57B08F8AFD}" type="parTrans" cxnId="{E5C53EDD-DF15-4EAD-BE6D-AE233A425C93}">
      <dgm:prSet/>
      <dgm:spPr/>
      <dgm:t>
        <a:bodyPr/>
        <a:lstStyle/>
        <a:p>
          <a:endParaRPr lang="en-GB"/>
        </a:p>
      </dgm:t>
    </dgm:pt>
    <dgm:pt modelId="{6718178F-A2C9-4395-8A44-04A2585E8C86}" type="sibTrans" cxnId="{E5C53EDD-DF15-4EAD-BE6D-AE233A425C93}">
      <dgm:prSet/>
      <dgm:spPr/>
      <dgm:t>
        <a:bodyPr/>
        <a:lstStyle/>
        <a:p>
          <a:endParaRPr lang="en-GB"/>
        </a:p>
      </dgm:t>
    </dgm:pt>
    <dgm:pt modelId="{2F46B5CC-06D7-4FC8-A967-BE496A4CAEBD}">
      <dgm:prSet phldrT="[Text]"/>
      <dgm:spPr>
        <a:solidFill>
          <a:srgbClr val="FFC000"/>
        </a:solidFill>
      </dgm:spPr>
      <dgm:t>
        <a:bodyPr/>
        <a:lstStyle/>
        <a:p>
          <a:r>
            <a:rPr lang="en-GB" dirty="0"/>
            <a:t>Academic awareness</a:t>
          </a:r>
        </a:p>
      </dgm:t>
    </dgm:pt>
    <dgm:pt modelId="{5D19C681-25CC-42B1-8A31-2A9A96F3FC0E}" type="parTrans" cxnId="{613C4174-25BF-43AE-A1ED-5CF67941D908}">
      <dgm:prSet/>
      <dgm:spPr/>
      <dgm:t>
        <a:bodyPr/>
        <a:lstStyle/>
        <a:p>
          <a:endParaRPr lang="en-GB"/>
        </a:p>
      </dgm:t>
    </dgm:pt>
    <dgm:pt modelId="{E906DCA0-7BF3-4016-99D2-1C7BC53658EE}" type="sibTrans" cxnId="{613C4174-25BF-43AE-A1ED-5CF67941D908}">
      <dgm:prSet/>
      <dgm:spPr/>
      <dgm:t>
        <a:bodyPr/>
        <a:lstStyle/>
        <a:p>
          <a:endParaRPr lang="en-GB"/>
        </a:p>
      </dgm:t>
    </dgm:pt>
    <dgm:pt modelId="{707BA693-C032-432C-813B-98B023337740}" type="pres">
      <dgm:prSet presAssocID="{B7EDB27F-8AB4-4A7A-B953-4D6618346AE3}" presName="Name0" presStyleCnt="0">
        <dgm:presLayoutVars>
          <dgm:chMax val="1"/>
          <dgm:dir/>
          <dgm:animLvl val="ctr"/>
          <dgm:resizeHandles val="exact"/>
        </dgm:presLayoutVars>
      </dgm:prSet>
      <dgm:spPr/>
    </dgm:pt>
    <dgm:pt modelId="{7651F10A-7D54-4CFA-9635-A3027222419D}" type="pres">
      <dgm:prSet presAssocID="{2FE89397-6270-4916-B870-F55B40D43CCE}" presName="centerShape" presStyleLbl="node0" presStyleIdx="0" presStyleCnt="1"/>
      <dgm:spPr/>
    </dgm:pt>
    <dgm:pt modelId="{2368D9C4-97AC-4126-AF53-9D7DA98CBD95}" type="pres">
      <dgm:prSet presAssocID="{9B0DE698-7982-49E1-9F60-6CEA3A35902F}" presName="node" presStyleLbl="node1" presStyleIdx="0" presStyleCnt="4">
        <dgm:presLayoutVars>
          <dgm:bulletEnabled val="1"/>
        </dgm:presLayoutVars>
      </dgm:prSet>
      <dgm:spPr/>
    </dgm:pt>
    <dgm:pt modelId="{FBF16D41-1932-4494-ACE5-55BB2DA701D1}" type="pres">
      <dgm:prSet presAssocID="{9B0DE698-7982-49E1-9F60-6CEA3A35902F}" presName="dummy" presStyleCnt="0"/>
      <dgm:spPr/>
    </dgm:pt>
    <dgm:pt modelId="{5A24742E-82AD-4B48-9A01-D48D4E66F234}" type="pres">
      <dgm:prSet presAssocID="{B022EFB9-D67A-426D-AC5B-143A8966E50A}" presName="sibTrans" presStyleLbl="sibTrans2D1" presStyleIdx="0" presStyleCnt="4"/>
      <dgm:spPr/>
    </dgm:pt>
    <dgm:pt modelId="{73816DCC-E573-4DC3-A04F-817E39750CC7}" type="pres">
      <dgm:prSet presAssocID="{DDC4DBFE-0977-49A0-A2C9-F5BDD4F52FBA}" presName="node" presStyleLbl="node1" presStyleIdx="1" presStyleCnt="4">
        <dgm:presLayoutVars>
          <dgm:bulletEnabled val="1"/>
        </dgm:presLayoutVars>
      </dgm:prSet>
      <dgm:spPr/>
    </dgm:pt>
    <dgm:pt modelId="{77B244DC-3E19-4171-BDBC-B0960B401B0C}" type="pres">
      <dgm:prSet presAssocID="{DDC4DBFE-0977-49A0-A2C9-F5BDD4F52FBA}" presName="dummy" presStyleCnt="0"/>
      <dgm:spPr/>
    </dgm:pt>
    <dgm:pt modelId="{FFCEF029-9620-433C-A3D4-270BC390E686}" type="pres">
      <dgm:prSet presAssocID="{B6C8EE51-990A-4A3F-A10D-227F5830E9EB}" presName="sibTrans" presStyleLbl="sibTrans2D1" presStyleIdx="1" presStyleCnt="4"/>
      <dgm:spPr/>
    </dgm:pt>
    <dgm:pt modelId="{132C04A0-BDE4-42FB-8503-DD575FC13906}" type="pres">
      <dgm:prSet presAssocID="{0FF53766-E8A6-43C6-B1D0-3812DDD66661}" presName="node" presStyleLbl="node1" presStyleIdx="2" presStyleCnt="4">
        <dgm:presLayoutVars>
          <dgm:bulletEnabled val="1"/>
        </dgm:presLayoutVars>
      </dgm:prSet>
      <dgm:spPr/>
    </dgm:pt>
    <dgm:pt modelId="{CB067835-5E98-483C-A853-D59C3BEF3FD8}" type="pres">
      <dgm:prSet presAssocID="{0FF53766-E8A6-43C6-B1D0-3812DDD66661}" presName="dummy" presStyleCnt="0"/>
      <dgm:spPr/>
    </dgm:pt>
    <dgm:pt modelId="{F2327CA1-3A83-423B-8BAE-18B00E912FE1}" type="pres">
      <dgm:prSet presAssocID="{6718178F-A2C9-4395-8A44-04A2585E8C86}" presName="sibTrans" presStyleLbl="sibTrans2D1" presStyleIdx="2" presStyleCnt="4"/>
      <dgm:spPr/>
    </dgm:pt>
    <dgm:pt modelId="{75F9AD72-95F8-42DB-BE90-FBBB07F303FD}" type="pres">
      <dgm:prSet presAssocID="{2F46B5CC-06D7-4FC8-A967-BE496A4CAEBD}" presName="node" presStyleLbl="node1" presStyleIdx="3" presStyleCnt="4">
        <dgm:presLayoutVars>
          <dgm:bulletEnabled val="1"/>
        </dgm:presLayoutVars>
      </dgm:prSet>
      <dgm:spPr/>
    </dgm:pt>
    <dgm:pt modelId="{5C9DAD55-CD1B-4D61-B0FC-7777734322C5}" type="pres">
      <dgm:prSet presAssocID="{2F46B5CC-06D7-4FC8-A967-BE496A4CAEBD}" presName="dummy" presStyleCnt="0"/>
      <dgm:spPr/>
    </dgm:pt>
    <dgm:pt modelId="{173C92A3-35FC-49BD-84A5-9E96910044F5}" type="pres">
      <dgm:prSet presAssocID="{E906DCA0-7BF3-4016-99D2-1C7BC53658EE}" presName="sibTrans" presStyleLbl="sibTrans2D1" presStyleIdx="3" presStyleCnt="4"/>
      <dgm:spPr/>
    </dgm:pt>
  </dgm:ptLst>
  <dgm:cxnLst>
    <dgm:cxn modelId="{3E3E750E-828E-44A2-81A2-2FC847E884C2}" type="presOf" srcId="{2FE89397-6270-4916-B870-F55B40D43CCE}" destId="{7651F10A-7D54-4CFA-9635-A3027222419D}" srcOrd="0" destOrd="0" presId="urn:microsoft.com/office/officeart/2005/8/layout/radial6"/>
    <dgm:cxn modelId="{2CD9CC19-0ACD-4397-9438-9916A403D323}" type="presOf" srcId="{DDC4DBFE-0977-49A0-A2C9-F5BDD4F52FBA}" destId="{73816DCC-E573-4DC3-A04F-817E39750CC7}" srcOrd="0" destOrd="0" presId="urn:microsoft.com/office/officeart/2005/8/layout/radial6"/>
    <dgm:cxn modelId="{21F8C93E-24C5-4997-8D7C-F9D21CA5D8DB}" type="presOf" srcId="{6718178F-A2C9-4395-8A44-04A2585E8C86}" destId="{F2327CA1-3A83-423B-8BAE-18B00E912FE1}" srcOrd="0" destOrd="0" presId="urn:microsoft.com/office/officeart/2005/8/layout/radial6"/>
    <dgm:cxn modelId="{19D82E3F-9A96-4D2D-A49C-3FA50BB2EE0D}" type="presOf" srcId="{B7EDB27F-8AB4-4A7A-B953-4D6618346AE3}" destId="{707BA693-C032-432C-813B-98B023337740}" srcOrd="0" destOrd="0" presId="urn:microsoft.com/office/officeart/2005/8/layout/radial6"/>
    <dgm:cxn modelId="{C72B825C-F82C-45F9-974D-FA69394FFDCD}" type="presOf" srcId="{E906DCA0-7BF3-4016-99D2-1C7BC53658EE}" destId="{173C92A3-35FC-49BD-84A5-9E96910044F5}" srcOrd="0" destOrd="0" presId="urn:microsoft.com/office/officeart/2005/8/layout/radial6"/>
    <dgm:cxn modelId="{87F9404A-AB39-42C2-8612-35E4FF9F972F}" type="presOf" srcId="{9B0DE698-7982-49E1-9F60-6CEA3A35902F}" destId="{2368D9C4-97AC-4126-AF53-9D7DA98CBD95}" srcOrd="0" destOrd="0" presId="urn:microsoft.com/office/officeart/2005/8/layout/radial6"/>
    <dgm:cxn modelId="{04340674-D6FA-4722-8F9B-31E2B2AD510A}" type="presOf" srcId="{0FF53766-E8A6-43C6-B1D0-3812DDD66661}" destId="{132C04A0-BDE4-42FB-8503-DD575FC13906}" srcOrd="0" destOrd="0" presId="urn:microsoft.com/office/officeart/2005/8/layout/radial6"/>
    <dgm:cxn modelId="{613C4174-25BF-43AE-A1ED-5CF67941D908}" srcId="{2FE89397-6270-4916-B870-F55B40D43CCE}" destId="{2F46B5CC-06D7-4FC8-A967-BE496A4CAEBD}" srcOrd="3" destOrd="0" parTransId="{5D19C681-25CC-42B1-8A31-2A9A96F3FC0E}" sibTransId="{E906DCA0-7BF3-4016-99D2-1C7BC53658EE}"/>
    <dgm:cxn modelId="{58FCFC75-480F-48AD-9980-63408F5B5E4F}" srcId="{B7EDB27F-8AB4-4A7A-B953-4D6618346AE3}" destId="{2FE89397-6270-4916-B870-F55B40D43CCE}" srcOrd="0" destOrd="0" parTransId="{D5E7529C-F73F-45EB-8D26-21FFBBED01A0}" sibTransId="{7F134CE0-D110-408F-B348-C209D793BB76}"/>
    <dgm:cxn modelId="{3E80C376-077B-45BC-AB5A-6C2F10FF9E86}" type="presOf" srcId="{B6C8EE51-990A-4A3F-A10D-227F5830E9EB}" destId="{FFCEF029-9620-433C-A3D4-270BC390E686}" srcOrd="0" destOrd="0" presId="urn:microsoft.com/office/officeart/2005/8/layout/radial6"/>
    <dgm:cxn modelId="{192062A9-D535-43A1-B11D-4E33872F502E}" type="presOf" srcId="{B022EFB9-D67A-426D-AC5B-143A8966E50A}" destId="{5A24742E-82AD-4B48-9A01-D48D4E66F234}" srcOrd="0" destOrd="0" presId="urn:microsoft.com/office/officeart/2005/8/layout/radial6"/>
    <dgm:cxn modelId="{AE20C3CC-BBF2-4567-A439-45C0C259AAE2}" srcId="{2FE89397-6270-4916-B870-F55B40D43CCE}" destId="{9B0DE698-7982-49E1-9F60-6CEA3A35902F}" srcOrd="0" destOrd="0" parTransId="{5E46A851-74B0-402A-8B5B-5B723903F9A7}" sibTransId="{B022EFB9-D67A-426D-AC5B-143A8966E50A}"/>
    <dgm:cxn modelId="{E5C53EDD-DF15-4EAD-BE6D-AE233A425C93}" srcId="{2FE89397-6270-4916-B870-F55B40D43CCE}" destId="{0FF53766-E8A6-43C6-B1D0-3812DDD66661}" srcOrd="2" destOrd="0" parTransId="{471C4197-C208-4A14-A6B5-0D57B08F8AFD}" sibTransId="{6718178F-A2C9-4395-8A44-04A2585E8C86}"/>
    <dgm:cxn modelId="{B2412BF1-5723-4D3B-81B4-107FCE8BC6FC}" type="presOf" srcId="{2F46B5CC-06D7-4FC8-A967-BE496A4CAEBD}" destId="{75F9AD72-95F8-42DB-BE90-FBBB07F303FD}" srcOrd="0" destOrd="0" presId="urn:microsoft.com/office/officeart/2005/8/layout/radial6"/>
    <dgm:cxn modelId="{FAA405FE-D759-450C-AB47-A2D0959DD665}" srcId="{2FE89397-6270-4916-B870-F55B40D43CCE}" destId="{DDC4DBFE-0977-49A0-A2C9-F5BDD4F52FBA}" srcOrd="1" destOrd="0" parTransId="{4B3751C2-612D-42BF-B31B-DF6E61B6D31E}" sibTransId="{B6C8EE51-990A-4A3F-A10D-227F5830E9EB}"/>
    <dgm:cxn modelId="{0C19B61B-B235-4D5C-A972-73E088689427}" type="presParOf" srcId="{707BA693-C032-432C-813B-98B023337740}" destId="{7651F10A-7D54-4CFA-9635-A3027222419D}" srcOrd="0" destOrd="0" presId="urn:microsoft.com/office/officeart/2005/8/layout/radial6"/>
    <dgm:cxn modelId="{06A6584D-79D6-4398-854B-2C2D576E76B8}" type="presParOf" srcId="{707BA693-C032-432C-813B-98B023337740}" destId="{2368D9C4-97AC-4126-AF53-9D7DA98CBD95}" srcOrd="1" destOrd="0" presId="urn:microsoft.com/office/officeart/2005/8/layout/radial6"/>
    <dgm:cxn modelId="{BC3EFC40-FE09-472B-AB5F-DBA97D26A30E}" type="presParOf" srcId="{707BA693-C032-432C-813B-98B023337740}" destId="{FBF16D41-1932-4494-ACE5-55BB2DA701D1}" srcOrd="2" destOrd="0" presId="urn:microsoft.com/office/officeart/2005/8/layout/radial6"/>
    <dgm:cxn modelId="{49B6AF20-4CBC-46DB-AB42-9E8D3E5389EA}" type="presParOf" srcId="{707BA693-C032-432C-813B-98B023337740}" destId="{5A24742E-82AD-4B48-9A01-D48D4E66F234}" srcOrd="3" destOrd="0" presId="urn:microsoft.com/office/officeart/2005/8/layout/radial6"/>
    <dgm:cxn modelId="{FEDDD434-6EE7-49CC-A5A7-D68B08E20B97}" type="presParOf" srcId="{707BA693-C032-432C-813B-98B023337740}" destId="{73816DCC-E573-4DC3-A04F-817E39750CC7}" srcOrd="4" destOrd="0" presId="urn:microsoft.com/office/officeart/2005/8/layout/radial6"/>
    <dgm:cxn modelId="{CA53518F-94F3-4D35-82B8-FD419A639764}" type="presParOf" srcId="{707BA693-C032-432C-813B-98B023337740}" destId="{77B244DC-3E19-4171-BDBC-B0960B401B0C}" srcOrd="5" destOrd="0" presId="urn:microsoft.com/office/officeart/2005/8/layout/radial6"/>
    <dgm:cxn modelId="{D09B9D7C-CA29-497D-999A-12D89E5FB67A}" type="presParOf" srcId="{707BA693-C032-432C-813B-98B023337740}" destId="{FFCEF029-9620-433C-A3D4-270BC390E686}" srcOrd="6" destOrd="0" presId="urn:microsoft.com/office/officeart/2005/8/layout/radial6"/>
    <dgm:cxn modelId="{21065D2E-5F85-4FD0-9244-A8E606E5237F}" type="presParOf" srcId="{707BA693-C032-432C-813B-98B023337740}" destId="{132C04A0-BDE4-42FB-8503-DD575FC13906}" srcOrd="7" destOrd="0" presId="urn:microsoft.com/office/officeart/2005/8/layout/radial6"/>
    <dgm:cxn modelId="{340032B8-85DB-432F-92CA-FDF0BB10BECC}" type="presParOf" srcId="{707BA693-C032-432C-813B-98B023337740}" destId="{CB067835-5E98-483C-A853-D59C3BEF3FD8}" srcOrd="8" destOrd="0" presId="urn:microsoft.com/office/officeart/2005/8/layout/radial6"/>
    <dgm:cxn modelId="{5E880537-BF0E-4FD1-9E18-99DBB382C789}" type="presParOf" srcId="{707BA693-C032-432C-813B-98B023337740}" destId="{F2327CA1-3A83-423B-8BAE-18B00E912FE1}" srcOrd="9" destOrd="0" presId="urn:microsoft.com/office/officeart/2005/8/layout/radial6"/>
    <dgm:cxn modelId="{B6DC02A2-16E2-4150-B885-7D4CFF54446D}" type="presParOf" srcId="{707BA693-C032-432C-813B-98B023337740}" destId="{75F9AD72-95F8-42DB-BE90-FBBB07F303FD}" srcOrd="10" destOrd="0" presId="urn:microsoft.com/office/officeart/2005/8/layout/radial6"/>
    <dgm:cxn modelId="{A2100945-4F27-4499-8FE9-584BC8D52E9D}" type="presParOf" srcId="{707BA693-C032-432C-813B-98B023337740}" destId="{5C9DAD55-CD1B-4D61-B0FC-7777734322C5}" srcOrd="11" destOrd="0" presId="urn:microsoft.com/office/officeart/2005/8/layout/radial6"/>
    <dgm:cxn modelId="{5D178962-0DAE-406A-B41E-455DAC6A9F52}" type="presParOf" srcId="{707BA693-C032-432C-813B-98B023337740}" destId="{173C92A3-35FC-49BD-84A5-9E96910044F5}"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C92A3-35FC-49BD-84A5-9E96910044F5}">
      <dsp:nvSpPr>
        <dsp:cNvPr id="0" name=""/>
        <dsp:cNvSpPr/>
      </dsp:nvSpPr>
      <dsp:spPr>
        <a:xfrm>
          <a:off x="1267024" y="546944"/>
          <a:ext cx="3658639" cy="3658639"/>
        </a:xfrm>
        <a:prstGeom prst="blockArc">
          <a:avLst>
            <a:gd name="adj1" fmla="val 10800000"/>
            <a:gd name="adj2" fmla="val 16200000"/>
            <a:gd name="adj3" fmla="val 46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27CA1-3A83-423B-8BAE-18B00E912FE1}">
      <dsp:nvSpPr>
        <dsp:cNvPr id="0" name=""/>
        <dsp:cNvSpPr/>
      </dsp:nvSpPr>
      <dsp:spPr>
        <a:xfrm>
          <a:off x="1267024" y="546944"/>
          <a:ext cx="3658639" cy="3658639"/>
        </a:xfrm>
        <a:prstGeom prst="blockArc">
          <a:avLst>
            <a:gd name="adj1" fmla="val 5400000"/>
            <a:gd name="adj2" fmla="val 10800000"/>
            <a:gd name="adj3" fmla="val 46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FCEF029-9620-433C-A3D4-270BC390E686}">
      <dsp:nvSpPr>
        <dsp:cNvPr id="0" name=""/>
        <dsp:cNvSpPr/>
      </dsp:nvSpPr>
      <dsp:spPr>
        <a:xfrm>
          <a:off x="1267024" y="546944"/>
          <a:ext cx="3658639" cy="3658639"/>
        </a:xfrm>
        <a:prstGeom prst="blockArc">
          <a:avLst>
            <a:gd name="adj1" fmla="val 0"/>
            <a:gd name="adj2" fmla="val 5400000"/>
            <a:gd name="adj3" fmla="val 46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A24742E-82AD-4B48-9A01-D48D4E66F234}">
      <dsp:nvSpPr>
        <dsp:cNvPr id="0" name=""/>
        <dsp:cNvSpPr/>
      </dsp:nvSpPr>
      <dsp:spPr>
        <a:xfrm>
          <a:off x="1267024" y="546944"/>
          <a:ext cx="3658639" cy="3658639"/>
        </a:xfrm>
        <a:prstGeom prst="blockArc">
          <a:avLst>
            <a:gd name="adj1" fmla="val 16200000"/>
            <a:gd name="adj2" fmla="val 0"/>
            <a:gd name="adj3" fmla="val 46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51F10A-7D54-4CFA-9635-A3027222419D}">
      <dsp:nvSpPr>
        <dsp:cNvPr id="0" name=""/>
        <dsp:cNvSpPr/>
      </dsp:nvSpPr>
      <dsp:spPr>
        <a:xfrm>
          <a:off x="2255734" y="1535654"/>
          <a:ext cx="1681218" cy="16812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Why is it important? </a:t>
          </a:r>
        </a:p>
      </dsp:txBody>
      <dsp:txXfrm>
        <a:off x="2501943" y="1781863"/>
        <a:ext cx="1188800" cy="1188800"/>
      </dsp:txXfrm>
    </dsp:sp>
    <dsp:sp modelId="{2368D9C4-97AC-4126-AF53-9D7DA98CBD95}">
      <dsp:nvSpPr>
        <dsp:cNvPr id="0" name=""/>
        <dsp:cNvSpPr/>
      </dsp:nvSpPr>
      <dsp:spPr>
        <a:xfrm>
          <a:off x="2507917" y="884"/>
          <a:ext cx="1176852" cy="117685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National creditability </a:t>
          </a:r>
        </a:p>
      </dsp:txBody>
      <dsp:txXfrm>
        <a:off x="2680263" y="173230"/>
        <a:ext cx="832160" cy="832160"/>
      </dsp:txXfrm>
    </dsp:sp>
    <dsp:sp modelId="{73816DCC-E573-4DC3-A04F-817E39750CC7}">
      <dsp:nvSpPr>
        <dsp:cNvPr id="0" name=""/>
        <dsp:cNvSpPr/>
      </dsp:nvSpPr>
      <dsp:spPr>
        <a:xfrm>
          <a:off x="4294870" y="1787837"/>
          <a:ext cx="1176852" cy="1176852"/>
        </a:xfrm>
        <a:prstGeom prst="ellipse">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Ethical practice </a:t>
          </a:r>
        </a:p>
      </dsp:txBody>
      <dsp:txXfrm>
        <a:off x="4467216" y="1960183"/>
        <a:ext cx="832160" cy="832160"/>
      </dsp:txXfrm>
    </dsp:sp>
    <dsp:sp modelId="{132C04A0-BDE4-42FB-8503-DD575FC13906}">
      <dsp:nvSpPr>
        <dsp:cNvPr id="0" name=""/>
        <dsp:cNvSpPr/>
      </dsp:nvSpPr>
      <dsp:spPr>
        <a:xfrm>
          <a:off x="2507917" y="3574790"/>
          <a:ext cx="1176852" cy="1176852"/>
        </a:xfrm>
        <a:prstGeom prst="ellipse">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Avoid Plagiarism</a:t>
          </a:r>
        </a:p>
      </dsp:txBody>
      <dsp:txXfrm>
        <a:off x="2680263" y="3747136"/>
        <a:ext cx="832160" cy="832160"/>
      </dsp:txXfrm>
    </dsp:sp>
    <dsp:sp modelId="{75F9AD72-95F8-42DB-BE90-FBBB07F303FD}">
      <dsp:nvSpPr>
        <dsp:cNvPr id="0" name=""/>
        <dsp:cNvSpPr/>
      </dsp:nvSpPr>
      <dsp:spPr>
        <a:xfrm>
          <a:off x="720964" y="1787837"/>
          <a:ext cx="1176852" cy="1176852"/>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Academic awareness</a:t>
          </a:r>
        </a:p>
      </dsp:txBody>
      <dsp:txXfrm>
        <a:off x="893310" y="1960183"/>
        <a:ext cx="832160" cy="832160"/>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3/25/2023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ncbi.nlm.nih.gov/pmc/articles/PMC4103576/" TargetMode="External"/><Relationship Id="rId3" Type="http://schemas.openxmlformats.org/officeDocument/2006/relationships/hyperlink" Target="https://digitalismedical.com/blog/email-marketing-social-media/" TargetMode="External"/><Relationship Id="rId7" Type="http://schemas.openxmlformats.org/officeDocument/2006/relationships/hyperlink" Target="https://www.designrush.com/agency/social-media-marketing/trends/benefits-of-social-media-marketing"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www.aafp.org/news/practice-professional-issues/20180608commsurveys.html" TargetMode="External"/><Relationship Id="rId11" Type="http://schemas.openxmlformats.org/officeDocument/2006/relationships/hyperlink" Target="https://www.fastcompany.com/90301427/a-shockingly-large-majority-of-health-news-shared-on-facebook-is-fake" TargetMode="External"/><Relationship Id="rId5" Type="http://schemas.openxmlformats.org/officeDocument/2006/relationships/hyperlink" Target="https://digitalismedical.com/blog/healthcare-marketing-statistics/" TargetMode="External"/><Relationship Id="rId10" Type="http://schemas.openxmlformats.org/officeDocument/2006/relationships/hyperlink" Target="https://www.galacticfed.com/blog/the-five-most-effective-visual-marketing-tactics" TargetMode="External"/><Relationship Id="rId4" Type="http://schemas.openxmlformats.org/officeDocument/2006/relationships/hyperlink" Target="https://www.doctor.com/cxtrends2018" TargetMode="External"/><Relationship Id="rId9" Type="http://schemas.openxmlformats.org/officeDocument/2006/relationships/hyperlink" Target="https://www.itweb.co.za/content/G98YdqLxZZNqX2PD"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is the front page of the module with the access video TED talk from Patrick Boland.  It is worth watching the video prior to the teaching session so that you are familiar with the contents. </a:t>
            </a:r>
          </a:p>
          <a:p>
            <a:pPr marL="228600" indent="-228600">
              <a:buFont typeface="+mj-lt"/>
              <a:buAutoNum type="arabicPeriod"/>
            </a:pPr>
            <a:endParaRPr lang="en-GB" b="1" dirty="0"/>
          </a:p>
          <a:p>
            <a:pPr marL="228600" indent="-228600">
              <a:buFont typeface="+mj-lt"/>
              <a:buAutoNum type="arabicPeriod"/>
            </a:pPr>
            <a:r>
              <a:rPr lang="en-GB" b="1" dirty="0"/>
              <a:t>The video is available on YouTube and is a little over 14 minutes long. </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1101575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Patrick Boland talks about understanding failure and how he overcame this to spring board him into another direct.</a:t>
            </a:r>
          </a:p>
          <a:p>
            <a:pPr marL="228600" indent="-228600">
              <a:buFont typeface="+mj-lt"/>
              <a:buAutoNum type="arabicPeriod"/>
            </a:pPr>
            <a:endParaRPr lang="en-GB" b="1" dirty="0"/>
          </a:p>
          <a:p>
            <a:pPr marL="228600" indent="-228600">
              <a:buFont typeface="+mj-lt"/>
              <a:buAutoNum type="arabicPeriod"/>
            </a:pPr>
            <a:r>
              <a:rPr lang="en-GB" b="1" dirty="0"/>
              <a:t>He highlights the importance of identifying a good supportive mentor. </a:t>
            </a:r>
          </a:p>
          <a:p>
            <a:pPr marL="228600" indent="-228600">
              <a:buFont typeface="+mj-lt"/>
              <a:buAutoNum type="arabicPeriod"/>
            </a:pPr>
            <a:endParaRPr lang="en-GB" b="1" dirty="0"/>
          </a:p>
          <a:p>
            <a:pPr marL="228600" indent="-228600">
              <a:buFont typeface="+mj-lt"/>
              <a:buAutoNum type="arabicPeriod"/>
            </a:pPr>
            <a:r>
              <a:rPr lang="en-GB" b="1" dirty="0"/>
              <a:t>On the video he confirms about his desire to be a piolet and almost made it, but due to his medical test at the last minute, he was diagnosed as colour-blind. </a:t>
            </a:r>
          </a:p>
          <a:p>
            <a:pPr marL="228600" indent="-228600">
              <a:buFont typeface="+mj-lt"/>
              <a:buAutoNum type="arabicPeriod"/>
            </a:pPr>
            <a:endParaRPr lang="en-GB" b="1" dirty="0"/>
          </a:p>
          <a:p>
            <a:pPr marL="228600" indent="-228600">
              <a:buFont typeface="+mj-lt"/>
              <a:buAutoNum type="arabicPeriod"/>
            </a:pPr>
            <a:r>
              <a:rPr lang="en-GB" b="1" dirty="0"/>
              <a:t>His TED talk is quite moving as he takes the lister through his journey from going into rock-bottom to getting out back to where he was and then spring boarding into another direction. </a:t>
            </a:r>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1552931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Patrick talks about individual growth.  But when we get a knockback, we feel down and some times our sense of failure means that we will stay down for fear of not wanted to feel a failure again, as it paralyse us in our own growth.  It is tempting to stay there.</a:t>
            </a:r>
          </a:p>
          <a:p>
            <a:pPr marL="228600" indent="-228600">
              <a:buFont typeface="+mj-lt"/>
              <a:buAutoNum type="arabicPeriod"/>
            </a:pPr>
            <a:endParaRPr lang="en-GB" b="1" dirty="0"/>
          </a:p>
          <a:p>
            <a:pPr marL="228600" indent="-228600">
              <a:buFont typeface="+mj-lt"/>
              <a:buAutoNum type="arabicPeriod"/>
            </a:pPr>
            <a:r>
              <a:rPr lang="en-GB" b="1" dirty="0"/>
              <a:t>What he promotes is the need to pull ourselves out of staying down to at least return to where we were initially, so it puts us back to a similar position.  However, we may just stay there in the ‘return’ stage and not challenge ourselves to move beyond this stage as we do not wish to feel a sense of failure again.  </a:t>
            </a:r>
          </a:p>
          <a:p>
            <a:pPr marL="228600" indent="-228600">
              <a:buFont typeface="+mj-lt"/>
              <a:buAutoNum type="arabicPeriod"/>
            </a:pPr>
            <a:endParaRPr lang="en-GB" b="1" dirty="0"/>
          </a:p>
          <a:p>
            <a:pPr marL="228600" indent="-228600">
              <a:buFont typeface="+mj-lt"/>
              <a:buAutoNum type="arabicPeriod"/>
            </a:pPr>
            <a:r>
              <a:rPr lang="en-GB" b="1" dirty="0"/>
              <a:t>What Patrick advocates is the need to progress and go into the ‘growth’ position, where we learn from the failure, take the learning points from it, and build on them and then move on and grow. </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525032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Patrick talks about what the learning cycle is around personal growth. </a:t>
            </a:r>
          </a:p>
          <a:p>
            <a:pPr marL="228600" indent="-228600">
              <a:buFont typeface="+mj-lt"/>
              <a:buAutoNum type="arabicPeriod"/>
            </a:pPr>
            <a:endParaRPr lang="en-GB" b="1" dirty="0"/>
          </a:p>
          <a:p>
            <a:pPr marL="228600" indent="-228600">
              <a:buFont typeface="+mj-lt"/>
              <a:buAutoNum type="arabicPeriod"/>
            </a:pPr>
            <a:r>
              <a:rPr lang="en-GB" b="1" dirty="0"/>
              <a:t>He advocates that we have to try from a position of development and personal growth.  So we try, and even if we fail again, we will still learn from this failure and because of this failure, we grow even more to begin to try again. </a:t>
            </a:r>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64574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Patrick speaks about the need to help us when we are ready to grow and move on. </a:t>
            </a:r>
          </a:p>
          <a:p>
            <a:pPr marL="228600" indent="-228600">
              <a:buFont typeface="+mj-lt"/>
              <a:buAutoNum type="arabicPeriod"/>
            </a:pPr>
            <a:endParaRPr lang="en-GB" b="1" dirty="0"/>
          </a:p>
          <a:p>
            <a:pPr marL="228600" indent="-228600">
              <a:buFont typeface="+mj-lt"/>
              <a:buAutoNum type="arabicPeriod"/>
            </a:pPr>
            <a:r>
              <a:rPr lang="en-GB" b="1" dirty="0"/>
              <a:t>He takes about the need to have a seek a mentor who will support you and offer advice and guidance. </a:t>
            </a:r>
          </a:p>
          <a:p>
            <a:pPr marL="228600" indent="-228600">
              <a:buFont typeface="+mj-lt"/>
              <a:buAutoNum type="arabicPeriod"/>
            </a:pPr>
            <a:endParaRPr lang="en-GB" b="1" dirty="0"/>
          </a:p>
          <a:p>
            <a:pPr marL="228600" indent="-228600">
              <a:buFont typeface="+mj-lt"/>
              <a:buAutoNum type="arabicPeriod"/>
            </a:pPr>
            <a:r>
              <a:rPr lang="en-GB" b="1" dirty="0"/>
              <a:t>He explains that not everyone can be a mentor, that we have to be discerning on who would be right for us. </a:t>
            </a:r>
          </a:p>
          <a:p>
            <a:pPr marL="228600" indent="-228600">
              <a:buFont typeface="+mj-lt"/>
              <a:buAutoNum type="arabicPeriod"/>
            </a:pPr>
            <a:endParaRPr lang="en-GB" b="1" dirty="0"/>
          </a:p>
          <a:p>
            <a:pPr marL="228600" indent="-228600">
              <a:buFont typeface="+mj-lt"/>
              <a:buAutoNum type="arabicPeriod"/>
            </a:pPr>
            <a:r>
              <a:rPr lang="en-GB" b="1" dirty="0"/>
              <a:t>He suggests that there are 3 characteristics </a:t>
            </a:r>
          </a:p>
          <a:p>
            <a:pPr marL="228600" indent="-228600">
              <a:buFont typeface="+mj-lt"/>
              <a:buAutoNum type="arabicPeriod"/>
            </a:pPr>
            <a:endParaRPr lang="en-GB" b="1" dirty="0"/>
          </a:p>
          <a:p>
            <a:pPr marL="228600" indent="-228600">
              <a:buFont typeface="+mj-lt"/>
              <a:buAutoNum type="arabicPeriod"/>
            </a:pPr>
            <a:r>
              <a:rPr lang="en-GB" b="1" dirty="0"/>
              <a:t>They have to be a person who </a:t>
            </a:r>
            <a:r>
              <a:rPr lang="en-GB" b="1" u="sng" dirty="0"/>
              <a:t>is open </a:t>
            </a:r>
            <a:r>
              <a:rPr lang="en-GB" b="1" dirty="0"/>
              <a:t>with you and one which you feel comfortable with. </a:t>
            </a:r>
          </a:p>
          <a:p>
            <a:pPr marL="228600" indent="-228600">
              <a:buFont typeface="+mj-lt"/>
              <a:buAutoNum type="arabicPeriod"/>
            </a:pPr>
            <a:endParaRPr lang="en-GB" b="1" dirty="0"/>
          </a:p>
          <a:p>
            <a:pPr marL="228600" indent="-228600">
              <a:buFont typeface="+mj-lt"/>
              <a:buAutoNum type="arabicPeriod"/>
            </a:pPr>
            <a:r>
              <a:rPr lang="en-GB" b="1" dirty="0"/>
              <a:t>The person has to be </a:t>
            </a:r>
            <a:r>
              <a:rPr lang="en-GB" b="1" u="sng" dirty="0"/>
              <a:t>happy with themselves both internally and externally</a:t>
            </a:r>
            <a:r>
              <a:rPr lang="en-GB" b="1" dirty="0"/>
              <a:t>, so that they can guide and support you when you are struggling or when you are coping. </a:t>
            </a:r>
          </a:p>
          <a:p>
            <a:pPr marL="228600" indent="-228600">
              <a:buFont typeface="+mj-lt"/>
              <a:buAutoNum type="arabicPeriod"/>
            </a:pPr>
            <a:endParaRPr lang="en-GB" b="1" dirty="0"/>
          </a:p>
          <a:p>
            <a:pPr marL="228600" indent="-228600">
              <a:buFont typeface="+mj-lt"/>
              <a:buAutoNum type="arabicPeriod"/>
            </a:pPr>
            <a:r>
              <a:rPr lang="en-GB" b="1" dirty="0"/>
              <a:t>The person should be </a:t>
            </a:r>
            <a:r>
              <a:rPr lang="en-GB" b="1" u="sng" dirty="0"/>
              <a:t>able to help raise you up and comfort you when you fall. </a:t>
            </a:r>
          </a:p>
          <a:p>
            <a:pPr marL="228600" indent="-228600">
              <a:buFont typeface="+mj-lt"/>
              <a:buAutoNum type="arabicPeriod"/>
            </a:pPr>
            <a:endParaRPr lang="en-GB" b="1" dirty="0"/>
          </a:p>
          <a:p>
            <a:pPr marL="228600" indent="-228600">
              <a:buFont typeface="+mj-lt"/>
              <a:buAutoNum type="arabicPeriod"/>
            </a:pPr>
            <a:r>
              <a:rPr lang="en-GB" b="1" dirty="0"/>
              <a:t>Patrick talks about how important it is to chose a mentor who is encouraging and someone who will be confident enough to let us know how we are doing.  </a:t>
            </a:r>
          </a:p>
          <a:p>
            <a:pPr marL="228600" indent="-228600">
              <a:buFont typeface="+mj-lt"/>
              <a:buAutoNum type="arabicPeriod"/>
            </a:pPr>
            <a:endParaRPr lang="en-GB" b="1" dirty="0"/>
          </a:p>
          <a:p>
            <a:pPr marL="228600" indent="-228600">
              <a:buFont typeface="+mj-lt"/>
              <a:buAutoNum type="arabicPeriod"/>
            </a:pPr>
            <a:r>
              <a:rPr lang="en-GB" b="1" dirty="0"/>
              <a:t>The person should not be telling us what to do, but only helping us to decide for ourselves. </a:t>
            </a: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25166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DengXian" panose="02010600030101010101" pitchFamily="2" charset="-122"/>
                <a:cs typeface="Arial" panose="020B0604020202020204" pitchFamily="34" charset="0"/>
              </a:rPr>
              <a:t>Navigating social media – Unit 3 Topic 4</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hlinkClick r:id=""/>
            </a:endParaRPr>
          </a:p>
          <a:p>
            <a:r>
              <a:rPr lang="en-GB" dirty="0">
                <a:hlinkClick r:id=""/>
              </a:rPr>
              <a:t>Pros and Cons of Social Media in Healthcare (2022 Guide) - Digitalis Medical</a:t>
            </a:r>
            <a:endParaRPr lang="en-GB" dirty="0"/>
          </a:p>
          <a:p>
            <a:r>
              <a:rPr lang="en-GB" dirty="0"/>
              <a:t>Pro’s</a:t>
            </a:r>
          </a:p>
          <a:p>
            <a:pPr algn="l"/>
            <a:r>
              <a:rPr lang="en-GB" b="0" i="0" dirty="0">
                <a:solidFill>
                  <a:srgbClr val="000000"/>
                </a:solidFill>
                <a:effectLst/>
                <a:latin typeface="Montserrat" panose="00000500000000000000" pitchFamily="2" charset="0"/>
              </a:rPr>
              <a:t>1. Patients Use Social Media Sites</a:t>
            </a:r>
          </a:p>
          <a:p>
            <a:pPr algn="l"/>
            <a:r>
              <a:rPr lang="en-GB" b="0" i="0" dirty="0">
                <a:solidFill>
                  <a:srgbClr val="000000"/>
                </a:solidFill>
                <a:effectLst/>
                <a:latin typeface="Montserrat" panose="00000500000000000000" pitchFamily="2" charset="0"/>
              </a:rPr>
              <a:t>As of 2021, there are about 4.48 billion </a:t>
            </a:r>
            <a:r>
              <a:rPr lang="en-GB" b="0" i="0" u="none" strike="noStrike" dirty="0">
                <a:solidFill>
                  <a:srgbClr val="000000"/>
                </a:solidFill>
                <a:effectLst/>
                <a:latin typeface="Montserrat" panose="00000500000000000000" pitchFamily="2" charset="0"/>
                <a:hlinkClick r:id="rId3"/>
              </a:rPr>
              <a:t>social media users</a:t>
            </a:r>
            <a:r>
              <a:rPr lang="en-GB" b="0" i="0" dirty="0">
                <a:solidFill>
                  <a:srgbClr val="000000"/>
                </a:solidFill>
                <a:effectLst/>
                <a:latin typeface="Montserrat" panose="00000500000000000000" pitchFamily="2" charset="0"/>
              </a:rPr>
              <a:t> worldwide, and this number is highly unlikely to go down in the coming years. </a:t>
            </a:r>
          </a:p>
          <a:p>
            <a:pPr algn="l"/>
            <a:r>
              <a:rPr lang="en-GB" b="0" i="0" dirty="0">
                <a:solidFill>
                  <a:srgbClr val="000000"/>
                </a:solidFill>
                <a:effectLst/>
                <a:latin typeface="Montserrat" panose="00000500000000000000" pitchFamily="2" charset="0"/>
              </a:rPr>
              <a:t>About 80 percent of patients used the internet to make one healthcare-related search in the past year, and that </a:t>
            </a:r>
            <a:r>
              <a:rPr lang="en-GB" b="0" i="0" u="none" strike="noStrike" dirty="0">
                <a:solidFill>
                  <a:srgbClr val="000000"/>
                </a:solidFill>
                <a:effectLst/>
                <a:latin typeface="Montserrat" panose="00000500000000000000" pitchFamily="2" charset="0"/>
                <a:hlinkClick r:id="rId4"/>
              </a:rPr>
              <a:t>number</a:t>
            </a:r>
            <a:r>
              <a:rPr lang="en-GB" b="0" i="0" dirty="0">
                <a:solidFill>
                  <a:srgbClr val="000000"/>
                </a:solidFill>
                <a:effectLst/>
                <a:latin typeface="Montserrat" panose="00000500000000000000" pitchFamily="2" charset="0"/>
              </a:rPr>
              <a:t> is likely more. Therefore, it’s important to connect your practice and its services to the internet. Organizations often find that about 63 percent of people chose one provider based on their strong online presence.</a:t>
            </a:r>
          </a:p>
          <a:p>
            <a:pPr algn="l"/>
            <a:r>
              <a:rPr lang="en-GB" b="0" i="0" dirty="0">
                <a:solidFill>
                  <a:srgbClr val="000000"/>
                </a:solidFill>
                <a:effectLst/>
                <a:latin typeface="Montserrat" panose="00000500000000000000" pitchFamily="2" charset="0"/>
              </a:rPr>
              <a:t>The idea is to get into your patient’s social media feed. That way, you can offer advice and lead people to the networks that meet their needs best. While there are concerns about social media in healthcare, most people like the idea of having control over their lives and the benefits they receive. Still, each organization must focus on the business aspect of their healthcare practice.</a:t>
            </a:r>
          </a:p>
          <a:p>
            <a:pPr algn="l"/>
            <a:r>
              <a:rPr lang="en-GB" b="0" i="0" dirty="0">
                <a:solidFill>
                  <a:srgbClr val="000000"/>
                </a:solidFill>
                <a:effectLst/>
                <a:latin typeface="Montserrat" panose="00000500000000000000" pitchFamily="2" charset="0"/>
              </a:rPr>
              <a:t>[Read: </a:t>
            </a:r>
            <a:r>
              <a:rPr lang="en-GB" b="0" i="0" u="none" strike="noStrike" dirty="0">
                <a:solidFill>
                  <a:srgbClr val="000000"/>
                </a:solidFill>
                <a:effectLst/>
                <a:latin typeface="Montserrat" panose="00000500000000000000" pitchFamily="2" charset="0"/>
                <a:hlinkClick r:id="rId5"/>
              </a:rPr>
              <a:t>All The Healthcare Marketing Statistics To Pay Close Attention To In 2022</a:t>
            </a:r>
            <a:r>
              <a:rPr lang="en-GB" b="0" i="0" dirty="0">
                <a:solidFill>
                  <a:srgbClr val="000000"/>
                </a:solidFill>
                <a:effectLst/>
                <a:latin typeface="Montserrat" panose="00000500000000000000" pitchFamily="2" charset="0"/>
              </a:rPr>
              <a:t>]</a:t>
            </a:r>
          </a:p>
          <a:p>
            <a:pPr algn="l"/>
            <a:r>
              <a:rPr lang="en-GB" b="0" i="0" dirty="0">
                <a:solidFill>
                  <a:srgbClr val="000000"/>
                </a:solidFill>
                <a:effectLst/>
                <a:latin typeface="Montserrat" panose="00000500000000000000" pitchFamily="2" charset="0"/>
              </a:rPr>
              <a:t>2. Easily Build Relationships with Patients</a:t>
            </a:r>
          </a:p>
          <a:p>
            <a:pPr algn="l"/>
            <a:r>
              <a:rPr lang="en-GB" b="0" i="0" dirty="0">
                <a:solidFill>
                  <a:srgbClr val="000000"/>
                </a:solidFill>
                <a:effectLst/>
                <a:latin typeface="Montserrat" panose="00000500000000000000" pitchFamily="2" charset="0"/>
              </a:rPr>
              <a:t>The healthcare industry is focused on specific things. Research must be done to ensure that they are providing the best services possible. However, patients want to feel that they have close relationships with their physicians. Communication is crucial, and it’s easier to post information and let others control when and how to share it.</a:t>
            </a:r>
          </a:p>
          <a:p>
            <a:pPr algn="l"/>
            <a:r>
              <a:rPr lang="en-GB" b="0" i="0" dirty="0">
                <a:solidFill>
                  <a:srgbClr val="000000"/>
                </a:solidFill>
                <a:effectLst/>
                <a:latin typeface="Montserrat" panose="00000500000000000000" pitchFamily="2" charset="0"/>
              </a:rPr>
              <a:t>According to a survey conducted </a:t>
            </a:r>
            <a:r>
              <a:rPr lang="en-GB" b="0" i="0" u="none" strike="noStrike" dirty="0">
                <a:solidFill>
                  <a:srgbClr val="000000"/>
                </a:solidFill>
                <a:effectLst/>
                <a:latin typeface="Montserrat" panose="00000500000000000000" pitchFamily="2" charset="0"/>
                <a:hlinkClick r:id="rId6"/>
              </a:rPr>
              <a:t>on behalf of the American Osteopathic Association (AOA)</a:t>
            </a:r>
            <a:r>
              <a:rPr lang="en-GB" b="0" i="0" dirty="0">
                <a:solidFill>
                  <a:srgbClr val="000000"/>
                </a:solidFill>
                <a:effectLst/>
                <a:latin typeface="Montserrat" panose="00000500000000000000" pitchFamily="2" charset="0"/>
              </a:rPr>
              <a:t>, roughly 42 percent of adults want to follow their healthcare professional on a social media platform like Twitter or Facebook. The ability to educate others is paramount here, and potential patients like the idea of having these healthcare professionals in their news feed on social media.</a:t>
            </a:r>
          </a:p>
          <a:p>
            <a:pPr algn="l"/>
            <a:r>
              <a:rPr lang="en-GB" b="0" i="0" dirty="0">
                <a:solidFill>
                  <a:srgbClr val="000000"/>
                </a:solidFill>
                <a:effectLst/>
                <a:latin typeface="Montserrat" panose="00000500000000000000" pitchFamily="2" charset="0"/>
              </a:rPr>
              <a:t>Overall, patients feel that the internet is the place to go to connect with all of their friends. Physicians and other health employees can create comments, post information, and mention other healthcare facilities to get everyone involved.</a:t>
            </a:r>
          </a:p>
          <a:p>
            <a:pPr algn="l"/>
            <a:r>
              <a:rPr lang="en-GB" b="0" i="0" dirty="0">
                <a:solidFill>
                  <a:srgbClr val="000000"/>
                </a:solidFill>
                <a:effectLst/>
                <a:latin typeface="Montserrat" panose="00000500000000000000" pitchFamily="2" charset="0"/>
              </a:rPr>
              <a:t>3. Cost-effective Marketing</a:t>
            </a:r>
          </a:p>
          <a:p>
            <a:pPr algn="l"/>
            <a:r>
              <a:rPr lang="en-GB" b="0" i="0" dirty="0">
                <a:solidFill>
                  <a:srgbClr val="000000"/>
                </a:solidFill>
                <a:effectLst/>
                <a:latin typeface="Montserrat" panose="00000500000000000000" pitchFamily="2" charset="0"/>
              </a:rPr>
              <a:t>There are no start-up costs associated with in-house healthcare social media marketing. In fact, new patients gained from appropriate </a:t>
            </a:r>
            <a:r>
              <a:rPr lang="en-GB" b="0" i="0" u="none" strike="noStrike" dirty="0">
                <a:solidFill>
                  <a:srgbClr val="000000"/>
                </a:solidFill>
                <a:effectLst/>
                <a:latin typeface="Montserrat" panose="00000500000000000000" pitchFamily="2" charset="0"/>
                <a:hlinkClick r:id="rId7"/>
              </a:rPr>
              <a:t>social media marketing</a:t>
            </a:r>
            <a:r>
              <a:rPr lang="en-GB" b="0" i="0" dirty="0">
                <a:solidFill>
                  <a:srgbClr val="000000"/>
                </a:solidFill>
                <a:effectLst/>
                <a:latin typeface="Montserrat" panose="00000500000000000000" pitchFamily="2" charset="0"/>
              </a:rPr>
              <a:t> can lead to more revenue for the company. Overall, patients take their health seriously and want to know that you do, as well.</a:t>
            </a:r>
          </a:p>
          <a:p>
            <a:pPr algn="l"/>
            <a:r>
              <a:rPr lang="en-GB" b="0" i="0" dirty="0">
                <a:solidFill>
                  <a:srgbClr val="000000"/>
                </a:solidFill>
                <a:effectLst/>
                <a:latin typeface="Montserrat" panose="00000500000000000000" pitchFamily="2" charset="0"/>
              </a:rPr>
              <a:t>A physicians’ practice that has a strong internet presence can educate people and post helpful information online. From there, the patient reads the information and even shares it with their friends. They can promote their health, but they get the word out about new health issues, concerns, and options. Everyone can discuss things they’re interested in, allowing everyone to stay in control of their own health.</a:t>
            </a:r>
          </a:p>
          <a:p>
            <a:pPr algn="l"/>
            <a:r>
              <a:rPr lang="en-GB" b="0" i="0" dirty="0">
                <a:solidFill>
                  <a:srgbClr val="000000"/>
                </a:solidFill>
                <a:effectLst/>
                <a:latin typeface="Montserrat" panose="00000500000000000000" pitchFamily="2" charset="0"/>
              </a:rPr>
              <a:t>4. Showcase Accomplishments and Activities through Social Media Platforms</a:t>
            </a:r>
          </a:p>
          <a:p>
            <a:pPr algn="l"/>
            <a:r>
              <a:rPr lang="en-GB" b="0" i="0" dirty="0">
                <a:solidFill>
                  <a:srgbClr val="000000"/>
                </a:solidFill>
                <a:effectLst/>
                <a:latin typeface="Montserrat" panose="00000500000000000000" pitchFamily="2" charset="0"/>
              </a:rPr>
              <a:t>Patients want to know that their doctors and nurses are involved in the community. When you post information, you show that you care about your patients and their well-being. That makes them more likely to visit you and value your practice.</a:t>
            </a:r>
          </a:p>
          <a:p>
            <a:pPr algn="l"/>
            <a:r>
              <a:rPr lang="en-GB" b="0" i="0" dirty="0">
                <a:solidFill>
                  <a:srgbClr val="000000"/>
                </a:solidFill>
                <a:effectLst/>
                <a:latin typeface="Montserrat" panose="00000500000000000000" pitchFamily="2" charset="0"/>
              </a:rPr>
              <a:t>It’s best to include your professional achievements to show that you’re a trustworthy organization. This includes listing professional organizations that the doctors belong to, state medical boards, and even news articles.</a:t>
            </a:r>
          </a:p>
          <a:p>
            <a:pPr algn="l"/>
            <a:r>
              <a:rPr lang="en-GB" b="0" i="0" dirty="0">
                <a:solidFill>
                  <a:srgbClr val="000000"/>
                </a:solidFill>
                <a:effectLst/>
                <a:latin typeface="Montserrat" panose="00000500000000000000" pitchFamily="2" charset="0"/>
              </a:rPr>
              <a:t>Communication is crucial in the health industry, and online communities are a great place for the patient to post discussion-worthy information. However, social media options, such as Twitter or Facebook are the top choices because people can share information with all of their friends.</a:t>
            </a:r>
          </a:p>
          <a:p>
            <a:pPr algn="l"/>
            <a:r>
              <a:rPr lang="en-GB" b="0" i="0" dirty="0">
                <a:solidFill>
                  <a:srgbClr val="000000"/>
                </a:solidFill>
                <a:effectLst/>
                <a:latin typeface="Montserrat" panose="00000500000000000000" pitchFamily="2" charset="0"/>
              </a:rPr>
              <a:t>In a sense, social media breaks the ties that bind, allowing everyone to join in. With that, potential patients can use social media to find out more information about the organization itself. That gives them peace of mind and helps them feel confident about their choice of doctor.</a:t>
            </a:r>
          </a:p>
          <a:p>
            <a:pPr algn="l"/>
            <a:r>
              <a:rPr lang="en-GB" b="0" i="0" dirty="0">
                <a:solidFill>
                  <a:srgbClr val="000000"/>
                </a:solidFill>
                <a:effectLst/>
                <a:latin typeface="Montserrat" panose="00000500000000000000" pitchFamily="2" charset="0"/>
              </a:rPr>
              <a:t>5. Attract Healthcare Professionals to the Workplace</a:t>
            </a:r>
          </a:p>
          <a:p>
            <a:pPr algn="l"/>
            <a:r>
              <a:rPr lang="en-GB" b="0" i="0" u="none" strike="noStrike" dirty="0">
                <a:solidFill>
                  <a:srgbClr val="000000"/>
                </a:solidFill>
                <a:effectLst/>
                <a:latin typeface="Montserrat" panose="00000500000000000000" pitchFamily="2" charset="0"/>
                <a:hlinkClick r:id="rId8"/>
              </a:rPr>
              <a:t>Research</a:t>
            </a:r>
            <a:r>
              <a:rPr lang="en-GB" b="0" i="0" dirty="0">
                <a:solidFill>
                  <a:srgbClr val="000000"/>
                </a:solidFill>
                <a:effectLst/>
                <a:latin typeface="Montserrat" panose="00000500000000000000" pitchFamily="2" charset="0"/>
              </a:rPr>
              <a:t> shows that about 90 percent of physicians use social networking sites, and 65 percent of them use social media for professional reasons. If your goal is to find more doctors and nurses to join your company, it’s crucial to have an online presence.</a:t>
            </a:r>
          </a:p>
          <a:p>
            <a:pPr algn="l"/>
            <a:r>
              <a:rPr lang="en-GB" b="0" i="0" dirty="0">
                <a:solidFill>
                  <a:srgbClr val="000000"/>
                </a:solidFill>
                <a:effectLst/>
                <a:latin typeface="Montserrat" panose="00000500000000000000" pitchFamily="2" charset="0"/>
              </a:rPr>
              <a:t>You show others that you’re online, and you’re proud of your abilities. From there, they can get information easily and converse with you through social media platforms. That translates into you being “with the times,” allowing them to feel confident about working with you.</a:t>
            </a:r>
          </a:p>
          <a:p>
            <a:endParaRPr lang="en-GB" dirty="0"/>
          </a:p>
          <a:p>
            <a:endParaRPr lang="en-GB" dirty="0"/>
          </a:p>
          <a:p>
            <a:r>
              <a:rPr lang="en-GB" dirty="0"/>
              <a:t>Cons</a:t>
            </a:r>
          </a:p>
          <a:p>
            <a:pPr algn="l"/>
            <a:r>
              <a:rPr lang="en-GB" b="0" i="0" dirty="0">
                <a:solidFill>
                  <a:srgbClr val="000000"/>
                </a:solidFill>
                <a:effectLst/>
                <a:latin typeface="Montserrat" panose="00000500000000000000" pitchFamily="2" charset="0"/>
              </a:rPr>
              <a:t>1. Security Risks</a:t>
            </a:r>
          </a:p>
          <a:p>
            <a:pPr algn="l"/>
            <a:r>
              <a:rPr lang="en-GB" b="0" i="0" dirty="0">
                <a:solidFill>
                  <a:srgbClr val="000000"/>
                </a:solidFill>
                <a:effectLst/>
                <a:latin typeface="Montserrat" panose="00000500000000000000" pitchFamily="2" charset="0"/>
              </a:rPr>
              <a:t>One of the biggest fears social media users have is that their private information might get stolen. At the beginning of 2018, more than 56 percent of the </a:t>
            </a:r>
            <a:r>
              <a:rPr lang="en-GB" b="0" i="0" u="none" strike="noStrike" dirty="0">
                <a:solidFill>
                  <a:srgbClr val="000000"/>
                </a:solidFill>
                <a:effectLst/>
                <a:latin typeface="Montserrat" panose="00000500000000000000" pitchFamily="2" charset="0"/>
                <a:hlinkClick r:id="rId9"/>
              </a:rPr>
              <a:t>compromised data records</a:t>
            </a:r>
            <a:r>
              <a:rPr lang="en-GB" b="0" i="0" dirty="0">
                <a:solidFill>
                  <a:srgbClr val="000000"/>
                </a:solidFill>
                <a:effectLst/>
                <a:latin typeface="Montserrat" panose="00000500000000000000" pitchFamily="2" charset="0"/>
              </a:rPr>
              <a:t> (over 4.5 billion of them) were from social media issues.</a:t>
            </a:r>
          </a:p>
          <a:p>
            <a:pPr algn="l"/>
            <a:r>
              <a:rPr lang="en-GB" b="0" i="0" dirty="0">
                <a:solidFill>
                  <a:srgbClr val="000000"/>
                </a:solidFill>
                <a:effectLst/>
                <a:latin typeface="Montserrat" panose="00000500000000000000" pitchFamily="2" charset="0"/>
              </a:rPr>
              <a:t>While more current information indicates that health information is protected, for the most part, there are still security and data breaches all the time. Patient privacy is something that everyone must focus on, especially the healthcare provider.</a:t>
            </a:r>
          </a:p>
          <a:p>
            <a:pPr algn="l"/>
            <a:r>
              <a:rPr lang="en-GB" b="0" i="0" dirty="0">
                <a:solidFill>
                  <a:srgbClr val="000000"/>
                </a:solidFill>
                <a:effectLst/>
                <a:latin typeface="Montserrat" panose="00000500000000000000" pitchFamily="2" charset="0"/>
              </a:rPr>
              <a:t>If you let slip social security numbers and other protected information, you could be held liable legally. Having social media gives you more chances to mess up. </a:t>
            </a:r>
          </a:p>
          <a:p>
            <a:pPr algn="l"/>
            <a:r>
              <a:rPr lang="en-GB" b="0" i="0" dirty="0">
                <a:solidFill>
                  <a:srgbClr val="000000"/>
                </a:solidFill>
                <a:effectLst/>
                <a:latin typeface="Montserrat" panose="00000500000000000000" pitchFamily="2" charset="0"/>
              </a:rPr>
              <a:t>HIPAA now provides specific rules for safe online posting. This includes the censorship or elimination of a patient’s name, health insurance or social security number, birth date, or photos, and also entitles the patient to delete specific details about a rare illness, such as its diagnosis and its dates.</a:t>
            </a:r>
          </a:p>
          <a:p>
            <a:pPr algn="l"/>
            <a:r>
              <a:rPr lang="en-GB" b="0" i="0" dirty="0">
                <a:solidFill>
                  <a:srgbClr val="000000"/>
                </a:solidFill>
                <a:effectLst/>
                <a:latin typeface="Montserrat" panose="00000500000000000000" pitchFamily="2" charset="0"/>
              </a:rPr>
              <a:t>Therefore, the employees need proper training to reduce the risk of compliance violations. They must know what they can share and what they can’t.</a:t>
            </a:r>
          </a:p>
          <a:p>
            <a:pPr algn="l"/>
            <a:r>
              <a:rPr lang="en-GB" b="0" i="0" dirty="0">
                <a:solidFill>
                  <a:srgbClr val="000000"/>
                </a:solidFill>
                <a:effectLst/>
                <a:latin typeface="Montserrat" panose="00000500000000000000" pitchFamily="2" charset="0"/>
              </a:rPr>
              <a:t>2. False Information</a:t>
            </a:r>
          </a:p>
          <a:p>
            <a:pPr algn="l"/>
            <a:r>
              <a:rPr lang="en-GB" b="0" i="0" dirty="0">
                <a:solidFill>
                  <a:srgbClr val="000000"/>
                </a:solidFill>
                <a:effectLst/>
                <a:latin typeface="Montserrat" panose="00000500000000000000" pitchFamily="2" charset="0"/>
              </a:rPr>
              <a:t>Most people worry about false information popping up in healthcare social media </a:t>
            </a:r>
            <a:r>
              <a:rPr lang="en-GB" b="0" i="0" u="none" strike="noStrike" dirty="0">
                <a:solidFill>
                  <a:srgbClr val="000000"/>
                </a:solidFill>
                <a:effectLst/>
                <a:latin typeface="Montserrat" panose="00000500000000000000" pitchFamily="2" charset="0"/>
                <a:hlinkClick r:id="rId10"/>
              </a:rPr>
              <a:t>marketing tactics</a:t>
            </a:r>
            <a:r>
              <a:rPr lang="en-GB" b="0" i="0" dirty="0">
                <a:solidFill>
                  <a:srgbClr val="000000"/>
                </a:solidFill>
                <a:effectLst/>
                <a:latin typeface="Montserrat" panose="00000500000000000000" pitchFamily="2" charset="0"/>
              </a:rPr>
              <a:t>, and it happens quite a bit. It actually takes six times as long for the truth to reach 1,500 people as it does falsehoods. The health of your patients is at stake here, and social media is known for promoting inconsistent information.</a:t>
            </a:r>
          </a:p>
          <a:p>
            <a:pPr algn="l"/>
            <a:r>
              <a:rPr lang="en-GB" b="0" i="0" dirty="0">
                <a:solidFill>
                  <a:srgbClr val="000000"/>
                </a:solidFill>
                <a:effectLst/>
                <a:latin typeface="Montserrat" panose="00000500000000000000" pitchFamily="2" charset="0"/>
              </a:rPr>
              <a:t>About </a:t>
            </a:r>
            <a:r>
              <a:rPr lang="en-GB" b="0" i="0" u="none" strike="noStrike" dirty="0">
                <a:solidFill>
                  <a:srgbClr val="000000"/>
                </a:solidFill>
                <a:effectLst/>
                <a:latin typeface="Montserrat" panose="00000500000000000000" pitchFamily="2" charset="0"/>
                <a:hlinkClick r:id="rId11"/>
              </a:rPr>
              <a:t>three-fourths</a:t>
            </a:r>
            <a:r>
              <a:rPr lang="en-GB" b="0" i="0" dirty="0">
                <a:solidFill>
                  <a:srgbClr val="000000"/>
                </a:solidFill>
                <a:effectLst/>
                <a:latin typeface="Montserrat" panose="00000500000000000000" pitchFamily="2" charset="0"/>
              </a:rPr>
              <a:t> of the top health stories in 2018 contained false information or were misleading. With that, most people on social media focus solely on the headline and don’t even read the content.</a:t>
            </a:r>
          </a:p>
          <a:p>
            <a:pPr algn="l"/>
            <a:r>
              <a:rPr lang="en-GB" b="0" i="0" dirty="0">
                <a:solidFill>
                  <a:srgbClr val="000000"/>
                </a:solidFill>
                <a:effectLst/>
                <a:latin typeface="Montserrat" panose="00000500000000000000" pitchFamily="2" charset="0"/>
              </a:rPr>
              <a:t>This means false information is 70 percent more likely to be shared than the truth. To avoid this issue, it’s best to include easy-to-read headlines that get right down to the point.</a:t>
            </a:r>
          </a:p>
          <a:p>
            <a:pPr algn="l"/>
            <a:r>
              <a:rPr lang="en-GB" b="0" i="0" dirty="0">
                <a:solidFill>
                  <a:srgbClr val="000000"/>
                </a:solidFill>
                <a:effectLst/>
                <a:latin typeface="Montserrat" panose="00000500000000000000" pitchFamily="2" charset="0"/>
              </a:rPr>
              <a:t>3. Lack of Control from the Healthcare Professional</a:t>
            </a:r>
          </a:p>
          <a:p>
            <a:pPr algn="l"/>
            <a:r>
              <a:rPr lang="en-GB" b="0" i="0" dirty="0">
                <a:solidFill>
                  <a:srgbClr val="000000"/>
                </a:solidFill>
                <a:effectLst/>
                <a:latin typeface="Montserrat" panose="00000500000000000000" pitchFamily="2" charset="0"/>
              </a:rPr>
              <a:t>Another drawback of social media in healthcare is the lack of control you have. There’s no way to prevent negative comments from popping up on the things you share, and each person’s social media feed shows these things. Overall, there are bound to be unrelated responses to your messages and even criticism.</a:t>
            </a:r>
          </a:p>
          <a:p>
            <a:pPr algn="l"/>
            <a:r>
              <a:rPr lang="en-GB" b="0" i="0" dirty="0">
                <a:solidFill>
                  <a:srgbClr val="000000"/>
                </a:solidFill>
                <a:effectLst/>
                <a:latin typeface="Montserrat" panose="00000500000000000000" pitchFamily="2" charset="0"/>
              </a:rPr>
              <a:t>The other problem you might have is that, once it’s out there, it’s there forever. You might be able to delete negative responses, but enough people have seen them change their outlook about you.</a:t>
            </a:r>
          </a:p>
          <a:p>
            <a:pPr algn="l"/>
            <a:r>
              <a:rPr lang="en-GB" b="0" i="0" dirty="0">
                <a:solidFill>
                  <a:srgbClr val="000000"/>
                </a:solidFill>
                <a:effectLst/>
                <a:latin typeface="Montserrat" panose="00000500000000000000" pitchFamily="2" charset="0"/>
              </a:rPr>
              <a:t>It’s best to stay on top of any negativity. Don’t try to brush it under the rug; stand up to it and state your case immediately. That way, you show others that you care enough about your reputation to argue your point and help others understand.</a:t>
            </a:r>
          </a:p>
          <a:p>
            <a:pPr algn="l"/>
            <a:r>
              <a:rPr lang="en-GB" b="0" i="0" dirty="0">
                <a:solidFill>
                  <a:srgbClr val="000000"/>
                </a:solidFill>
                <a:effectLst/>
                <a:latin typeface="Montserrat" panose="00000500000000000000" pitchFamily="2" charset="0"/>
              </a:rPr>
              <a:t>4. Time-consuming</a:t>
            </a:r>
          </a:p>
          <a:p>
            <a:pPr algn="l"/>
            <a:r>
              <a:rPr lang="en-GB" b="0" i="0" dirty="0">
                <a:solidFill>
                  <a:srgbClr val="000000"/>
                </a:solidFill>
                <a:effectLst/>
                <a:latin typeface="Montserrat" panose="00000500000000000000" pitchFamily="2" charset="0"/>
              </a:rPr>
              <a:t>Having a social media presence isn’t easy because it’s a time-consuming task. Even if you only use one or two social media accounts, you must produce new content all the time and keep the buzz going. More channels ultimately demand more time, but your healthcare professionals are already spread thin, especially in today’s world.</a:t>
            </a:r>
          </a:p>
          <a:p>
            <a:pPr algn="l"/>
            <a:r>
              <a:rPr lang="en-GB" b="0" i="0" dirty="0">
                <a:solidFill>
                  <a:srgbClr val="000000"/>
                </a:solidFill>
                <a:effectLst/>
                <a:latin typeface="Montserrat" panose="00000500000000000000" pitchFamily="2" charset="0"/>
              </a:rPr>
              <a:t>On top of that, the results are not immediate. You could share things for months before you build a large following. There are so many other healthcare facilities competing for the time of each user of social media, so the struggle of being the best never fully goes away.</a:t>
            </a:r>
          </a:p>
          <a:p>
            <a:pPr algn="l"/>
            <a:r>
              <a:rPr lang="en-GB" b="0" i="0" dirty="0">
                <a:solidFill>
                  <a:srgbClr val="000000"/>
                </a:solidFill>
                <a:effectLst/>
                <a:latin typeface="Montserrat" panose="00000500000000000000" pitchFamily="2" charset="0"/>
              </a:rPr>
              <a:t>5. The Danger of Self-Diagnosis</a:t>
            </a:r>
          </a:p>
          <a:p>
            <a:pPr algn="l"/>
            <a:r>
              <a:rPr lang="en-GB" b="0" i="0" dirty="0">
                <a:solidFill>
                  <a:srgbClr val="000000"/>
                </a:solidFill>
                <a:effectLst/>
                <a:latin typeface="Montserrat" panose="00000500000000000000" pitchFamily="2" charset="0"/>
              </a:rPr>
              <a:t>Though potential patients tend to do at least one healthcare-related search each year, they turn to social media to self-diagnose. They may go to your page to find information about their condition instead of booking an appointment with your company.</a:t>
            </a:r>
          </a:p>
          <a:p>
            <a:endParaRPr lang="en-GB" dirty="0"/>
          </a:p>
        </p:txBody>
      </p:sp>
      <p:sp>
        <p:nvSpPr>
          <p:cNvPr id="4" name="Slide Number Placeholder 3"/>
          <p:cNvSpPr>
            <a:spLocks noGrp="1"/>
          </p:cNvSpPr>
          <p:nvPr>
            <p:ph type="sldNum" sz="quarter" idx="5"/>
          </p:nvPr>
        </p:nvSpPr>
        <p:spPr/>
        <p:txBody>
          <a:bodyPr/>
          <a:lstStyle/>
          <a:p>
            <a:fld id="{D6F15919-BB23-4C1C-9CAA-2FF80563F7AF}" type="slidenum">
              <a:rPr lang="en-GB" smtClean="0"/>
              <a:t>17</a:t>
            </a:fld>
            <a:endParaRPr lang="en-GB"/>
          </a:p>
        </p:txBody>
      </p:sp>
    </p:spTree>
    <p:extLst>
      <p:ext uri="{BB962C8B-B14F-4D97-AF65-F5344CB8AC3E}">
        <p14:creationId xmlns:p14="http://schemas.microsoft.com/office/powerpoint/2010/main" val="22069392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Enable the discussion about academic misconduct. </a:t>
            </a:r>
          </a:p>
          <a:p>
            <a:pPr marL="228600" indent="-228600">
              <a:buFont typeface="+mj-lt"/>
              <a:buAutoNum type="arabicPeriod"/>
            </a:pPr>
            <a:endParaRPr lang="en-GB" b="1" dirty="0"/>
          </a:p>
          <a:p>
            <a:pPr marL="228600" indent="-228600">
              <a:buFont typeface="+mj-lt"/>
              <a:buAutoNum type="arabicPeriod"/>
            </a:pPr>
            <a:r>
              <a:rPr lang="en-GB" b="1" dirty="0"/>
              <a:t>Talk about the process and why it is important to the academic creditability of the programme of study, the university reputation and personal reputation.</a:t>
            </a:r>
          </a:p>
          <a:p>
            <a:pPr marL="228600" indent="-228600">
              <a:buFont typeface="+mj-lt"/>
              <a:buAutoNum type="arabicPeriod"/>
            </a:pPr>
            <a:endParaRPr lang="en-GB" b="1" dirty="0"/>
          </a:p>
          <a:p>
            <a:pPr marL="228600" indent="-228600">
              <a:buFont typeface="+mj-lt"/>
              <a:buAutoNum type="arabicPeriod"/>
            </a:pPr>
            <a:r>
              <a:rPr lang="en-GB" b="1" dirty="0"/>
              <a:t>Talk about the consequences for the student, and the university.</a:t>
            </a:r>
          </a:p>
          <a:p>
            <a:pPr marL="228600" indent="-228600">
              <a:buFont typeface="+mj-lt"/>
              <a:buAutoNum type="arabicPeriod"/>
            </a:pPr>
            <a:endParaRPr lang="en-GB" b="1" dirty="0"/>
          </a:p>
          <a:p>
            <a:pPr marL="228600" indent="-228600">
              <a:buFont typeface="+mj-lt"/>
              <a:buAutoNum type="arabicPeriod"/>
            </a:pPr>
            <a:r>
              <a:rPr lang="en-GB" b="1" dirty="0"/>
              <a:t>Talk about ethical considerations – cheating and lying.</a:t>
            </a:r>
          </a:p>
          <a:p>
            <a:pPr marL="228600" indent="-228600">
              <a:buFont typeface="+mj-lt"/>
              <a:buAutoNum type="arabicPeriod"/>
            </a:pPr>
            <a:endParaRPr lang="en-GB" b="1" dirty="0"/>
          </a:p>
          <a:p>
            <a:pPr marL="228600" indent="-228600">
              <a:buFont typeface="+mj-lt"/>
              <a:buAutoNum type="arabicPeriod"/>
            </a:pPr>
            <a:r>
              <a:rPr lang="en-GB" b="1" dirty="0"/>
              <a:t>Talk about the process of following through an academic misconduct process.  </a:t>
            </a:r>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30724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It is important to remind students about academic misconduct again.  Here are the essential links which they can view for themselves. </a:t>
            </a:r>
          </a:p>
          <a:p>
            <a:pPr marL="228600" indent="-228600">
              <a:buFont typeface="+mj-lt"/>
              <a:buAutoNum type="arabicPeriod"/>
            </a:pPr>
            <a:endParaRPr lang="en-GB" b="1" dirty="0"/>
          </a:p>
          <a:p>
            <a:pPr marL="228600" indent="-228600">
              <a:buFont typeface="+mj-lt"/>
              <a:buAutoNum type="arabicPeriod"/>
            </a:pPr>
            <a:r>
              <a:rPr lang="en-GB" b="1" dirty="0"/>
              <a:t>I’ve added the library services link to so that they may get in touch with the librarian service should they be unclear about referencing.  </a:t>
            </a:r>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2185657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3913387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15810779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1600757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4777529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o-uGCPnHCw"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o-uGCPnHCw"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youtube.com/watch?v=-o-uGCPnHCw"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o-uGCPnHCw"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youtu.be%2FPgG6tINads8&amp;data=04%7C01%7C%7C1c30fab6f6e0470248a508d9366a8874%7C4e0f11f9046e45059cb8db2152311e21%7C0%7C0%7C637600653446072385%7CUnknown%7CTWFpbGZsb3d8eyJWIjoiMC4wLjAwMDAiLCJQIjoiV2luMzIiLCJBTiI6Ik1haWwiLCJXVCI6Mn0%3D%7C1000&amp;sdata=kD8FA%2B%2BTp0j4AgQEI0DZZDksd0fgIiYqtFrznZG6ocQ%3D&amp;reserved=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www.uwtsd.ac.uk%2Flibrary%2Finfoskills%2Freferencing-and-plagiarism-the-basics%2F&amp;data=04%7C01%7C%7C1c30fab6f6e0470248a508d9366a8874%7C4e0f11f9046e45059cb8db2152311e21%7C0%7C0%7C637600653446082337%7CUnknown%7CTWFpbGZsb3d8eyJWIjoiMC4wLjAwMDAiLCJQIjoiV2luMzIiLCJBTiI6Ik1haWwiLCJXVCI6Mn0%3D%7C1000&amp;sdata=Pi3r5UdaX0RtfxwDrD2zNXq4WaWk13gxZ9S3P71F%2BqE%3D&amp;reserved=0" TargetMode="External"/><Relationship Id="rId4" Type="http://schemas.openxmlformats.org/officeDocument/2006/relationships/hyperlink" Target="https://www.uwtsdunion.co.uk/academic-misconduct"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755576"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95536" y="1466782"/>
            <a:ext cx="8352928" cy="3924436"/>
          </a:xfrm>
        </p:spPr>
        <p:txBody>
          <a:bodyPr>
            <a:noAutofit/>
          </a:bodyPr>
          <a:lstStyle/>
          <a:p>
            <a:r>
              <a:rPr lang="en-GB" sz="3600" b="1" dirty="0">
                <a:solidFill>
                  <a:schemeClr val="accent2">
                    <a:lumMod val="20000"/>
                    <a:lumOff val="80000"/>
                  </a:schemeClr>
                </a:solidFill>
              </a:rPr>
              <a:t>BSc Health &amp; Social Care</a:t>
            </a:r>
            <a:br>
              <a:rPr lang="en-GB" sz="3600" b="1" dirty="0">
                <a:solidFill>
                  <a:schemeClr val="accent2">
                    <a:lumMod val="20000"/>
                    <a:lumOff val="80000"/>
                  </a:schemeClr>
                </a:solidFill>
              </a:rPr>
            </a:br>
            <a:r>
              <a:rPr lang="en-GB" sz="3600" b="1" dirty="0">
                <a:solidFill>
                  <a:schemeClr val="accent2">
                    <a:lumMod val="20000"/>
                    <a:lumOff val="80000"/>
                  </a:schemeClr>
                </a:solidFill>
              </a:rPr>
              <a:t>Changemakers – Creativity and </a:t>
            </a:r>
            <a:br>
              <a:rPr lang="en-GB" sz="3600" b="1" dirty="0">
                <a:solidFill>
                  <a:schemeClr val="accent2">
                    <a:lumMod val="20000"/>
                    <a:lumOff val="80000"/>
                  </a:schemeClr>
                </a:solidFill>
              </a:rPr>
            </a:br>
            <a:r>
              <a:rPr lang="en-GB" sz="3600" b="1" dirty="0">
                <a:solidFill>
                  <a:schemeClr val="accent2">
                    <a:lumMod val="20000"/>
                    <a:lumOff val="80000"/>
                  </a:schemeClr>
                </a:solidFill>
              </a:rPr>
              <a:t>Value Creation (BMHP5014)</a:t>
            </a:r>
            <a:br>
              <a:rPr lang="en-GB" sz="3600" b="1" dirty="0">
                <a:solidFill>
                  <a:schemeClr val="accent2">
                    <a:lumMod val="20000"/>
                    <a:lumOff val="80000"/>
                  </a:schemeClr>
                </a:solidFill>
              </a:rPr>
            </a:br>
            <a:br>
              <a:rPr lang="en-GB" sz="3600" b="1" dirty="0">
                <a:solidFill>
                  <a:schemeClr val="accent2">
                    <a:lumMod val="20000"/>
                    <a:lumOff val="80000"/>
                  </a:schemeClr>
                </a:solidFill>
              </a:rPr>
            </a:b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3600" b="1" dirty="0">
                <a:solidFill>
                  <a:schemeClr val="accent2">
                    <a:lumMod val="20000"/>
                    <a:lumOff val="80000"/>
                  </a:schemeClr>
                </a:solidFill>
              </a:rPr>
              <a:t>WEEK 7</a:t>
            </a:r>
            <a:br>
              <a:rPr lang="en-GB" sz="3600" b="1" dirty="0">
                <a:solidFill>
                  <a:schemeClr val="accent2">
                    <a:lumMod val="20000"/>
                    <a:lumOff val="80000"/>
                  </a:schemeClr>
                </a:solidFill>
              </a:rPr>
            </a:b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0"/>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323528" y="1340768"/>
            <a:ext cx="8640960" cy="4320480"/>
          </a:xfrm>
        </p:spPr>
        <p:txBody>
          <a:bodyPr>
            <a:normAutofit/>
          </a:bodyPr>
          <a:lstStyle/>
          <a:p>
            <a:pPr marL="0" indent="0">
              <a:buNone/>
            </a:pPr>
            <a:r>
              <a:rPr lang="en-GB" sz="2800" dirty="0"/>
              <a:t>The session will include the following items:</a:t>
            </a:r>
          </a:p>
          <a:p>
            <a:r>
              <a:rPr lang="en-GB" sz="2800" dirty="0"/>
              <a:t>To look at application examples of e-learning topic areas from Units 2 and 3 in the field of health and social care.</a:t>
            </a:r>
          </a:p>
          <a:p>
            <a:r>
              <a:rPr lang="en-GB" sz="2800" dirty="0"/>
              <a:t>To revisit the academic misconduct requirements and to go through the assessment criteria again. </a:t>
            </a:r>
          </a:p>
          <a:p>
            <a:r>
              <a:rPr lang="en-GB" sz="2800" dirty="0"/>
              <a:t>To provide time for you to work on your e-learning units in Moodle.  </a:t>
            </a:r>
          </a:p>
          <a:p>
            <a:endParaRPr lang="en-GB" sz="2800" dirty="0"/>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F4875-124C-D9B9-230C-59A67C24A8DF}"/>
              </a:ext>
            </a:extLst>
          </p:cNvPr>
          <p:cNvSpPr>
            <a:spLocks noGrp="1"/>
          </p:cNvSpPr>
          <p:nvPr>
            <p:ph type="title"/>
          </p:nvPr>
        </p:nvSpPr>
        <p:spPr/>
        <p:txBody>
          <a:bodyPr/>
          <a:lstStyle/>
          <a:p>
            <a:r>
              <a:rPr lang="en-GB" b="1" dirty="0"/>
              <a:t>Unit 2 – Meaning of scoping</a:t>
            </a:r>
          </a:p>
        </p:txBody>
      </p:sp>
      <p:pic>
        <p:nvPicPr>
          <p:cNvPr id="6" name="Picture 5">
            <a:extLst>
              <a:ext uri="{FF2B5EF4-FFF2-40B4-BE49-F238E27FC236}">
                <a16:creationId xmlns:a16="http://schemas.microsoft.com/office/drawing/2014/main" id="{31523B28-A767-23AE-B3B9-BF00F7CE4E0E}"/>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130255" y="1417638"/>
            <a:ext cx="8883490" cy="4027586"/>
          </a:xfrm>
          <a:prstGeom prst="rect">
            <a:avLst/>
          </a:prstGeom>
        </p:spPr>
      </p:pic>
    </p:spTree>
    <p:extLst>
      <p:ext uri="{BB962C8B-B14F-4D97-AF65-F5344CB8AC3E}">
        <p14:creationId xmlns:p14="http://schemas.microsoft.com/office/powerpoint/2010/main" val="2120719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DB5A4-4189-E587-0AF2-3C81BB902A5A}"/>
              </a:ext>
            </a:extLst>
          </p:cNvPr>
          <p:cNvSpPr>
            <a:spLocks noGrp="1"/>
          </p:cNvSpPr>
          <p:nvPr>
            <p:ph type="title"/>
          </p:nvPr>
        </p:nvSpPr>
        <p:spPr>
          <a:xfrm>
            <a:off x="251518" y="1196752"/>
            <a:ext cx="8568953" cy="1143000"/>
          </a:xfrm>
        </p:spPr>
        <p:txBody>
          <a:bodyPr>
            <a:noAutofit/>
          </a:bodyPr>
          <a:lstStyle/>
          <a:p>
            <a:r>
              <a:rPr lang="en-GB" sz="3200" b="1" dirty="0">
                <a:latin typeface="+mn-lt"/>
              </a:rPr>
              <a:t>Unit 2 - Activity </a:t>
            </a:r>
            <a:br>
              <a:rPr lang="en-GB" sz="2800" dirty="0">
                <a:latin typeface="+mn-lt"/>
              </a:rPr>
            </a:br>
            <a:r>
              <a:rPr lang="en-GB" sz="2800" dirty="0">
                <a:latin typeface="+mn-lt"/>
              </a:rPr>
              <a:t>For the next 15 minutes, look online to find examples from the field of health and social care for each of these terms below (that you learned about in Unit 2)</a:t>
            </a:r>
            <a:br>
              <a:rPr lang="en-GB" sz="2800" dirty="0">
                <a:latin typeface="+mn-lt"/>
              </a:rPr>
            </a:br>
            <a:r>
              <a:rPr lang="en-GB" sz="2800" dirty="0">
                <a:latin typeface="+mn-lt"/>
              </a:rPr>
              <a:t>- Write down your answers and discuss with the class.</a:t>
            </a:r>
            <a:br>
              <a:rPr lang="en-GB" sz="2800" dirty="0">
                <a:latin typeface="+mn-lt"/>
              </a:rPr>
            </a:br>
            <a:endParaRPr lang="en-GB" sz="2800" dirty="0">
              <a:latin typeface="+mn-lt"/>
            </a:endParaRPr>
          </a:p>
        </p:txBody>
      </p:sp>
      <p:pic>
        <p:nvPicPr>
          <p:cNvPr id="6" name="Picture 5">
            <a:extLst>
              <a:ext uri="{FF2B5EF4-FFF2-40B4-BE49-F238E27FC236}">
                <a16:creationId xmlns:a16="http://schemas.microsoft.com/office/drawing/2014/main" id="{747D79DA-D596-D424-C2A5-F27881C5D0D8}"/>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colorTemperature colorTemp="5300"/>
                    </a14:imgEffect>
                    <a14:imgEffect>
                      <a14:brightnessContrast contrast="-40000"/>
                    </a14:imgEffect>
                  </a14:imgLayer>
                </a14:imgProps>
              </a:ext>
            </a:extLst>
          </a:blip>
          <a:srcRect l="1589" r="3117"/>
          <a:stretch/>
        </p:blipFill>
        <p:spPr>
          <a:xfrm>
            <a:off x="251519" y="2708920"/>
            <a:ext cx="8640961" cy="3393504"/>
          </a:xfrm>
          <a:prstGeom prst="rect">
            <a:avLst/>
          </a:prstGeom>
        </p:spPr>
      </p:pic>
    </p:spTree>
    <p:extLst>
      <p:ext uri="{BB962C8B-B14F-4D97-AF65-F5344CB8AC3E}">
        <p14:creationId xmlns:p14="http://schemas.microsoft.com/office/powerpoint/2010/main" val="1918441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46B5-BCAA-7330-60FB-29C4FD2A40DB}"/>
              </a:ext>
            </a:extLst>
          </p:cNvPr>
          <p:cNvSpPr>
            <a:spLocks noGrp="1"/>
          </p:cNvSpPr>
          <p:nvPr>
            <p:ph type="title"/>
          </p:nvPr>
        </p:nvSpPr>
        <p:spPr/>
        <p:txBody>
          <a:bodyPr>
            <a:noAutofit/>
          </a:bodyPr>
          <a:lstStyle/>
          <a:p>
            <a:r>
              <a:rPr lang="en-GB" sz="3200" b="1" dirty="0"/>
              <a:t>Unit 2 - Your attributes </a:t>
            </a:r>
            <a:br>
              <a:rPr lang="en-GB" sz="2800" dirty="0"/>
            </a:br>
            <a:r>
              <a:rPr lang="en-GB" sz="2800" dirty="0"/>
              <a:t>What entrepreneurial attributes you aspire to have as a health and social care professional?</a:t>
            </a:r>
          </a:p>
        </p:txBody>
      </p:sp>
      <p:pic>
        <p:nvPicPr>
          <p:cNvPr id="8" name="Content Placeholder 7">
            <a:extLst>
              <a:ext uri="{FF2B5EF4-FFF2-40B4-BE49-F238E27FC236}">
                <a16:creationId xmlns:a16="http://schemas.microsoft.com/office/drawing/2014/main" id="{9413B6F6-F281-97CD-3B30-13429B7DB81F}"/>
              </a:ext>
            </a:extLst>
          </p:cNvPr>
          <p:cNvPicPr>
            <a:picLocks noGrp="1" noChangeAspect="1"/>
          </p:cNvPicPr>
          <p:nvPr>
            <p:ph idx="1"/>
          </p:nvPr>
        </p:nvPicPr>
        <p:blipFill>
          <a:blip r:embed="rId2"/>
          <a:stretch>
            <a:fillRect/>
          </a:stretch>
        </p:blipFill>
        <p:spPr>
          <a:xfrm>
            <a:off x="1259632" y="1700808"/>
            <a:ext cx="6984776" cy="386806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84669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B6A47-0D10-21CE-434C-65078883AAFA}"/>
              </a:ext>
            </a:extLst>
          </p:cNvPr>
          <p:cNvSpPr>
            <a:spLocks noGrp="1"/>
          </p:cNvSpPr>
          <p:nvPr>
            <p:ph type="title"/>
          </p:nvPr>
        </p:nvSpPr>
        <p:spPr>
          <a:xfrm>
            <a:off x="107504" y="548680"/>
            <a:ext cx="9036496" cy="1143000"/>
          </a:xfrm>
        </p:spPr>
        <p:txBody>
          <a:bodyPr>
            <a:noAutofit/>
          </a:bodyPr>
          <a:lstStyle/>
          <a:p>
            <a:r>
              <a:rPr lang="en-GB" sz="3600" b="1" dirty="0"/>
              <a:t>Unit 2 – Tool kits</a:t>
            </a:r>
            <a:br>
              <a:rPr lang="en-GB" sz="3600" dirty="0"/>
            </a:br>
            <a:r>
              <a:rPr lang="en-GB" sz="3500" dirty="0"/>
              <a:t>Can you find any examples of tools which are useful in health and social care practice?</a:t>
            </a:r>
          </a:p>
        </p:txBody>
      </p:sp>
      <p:pic>
        <p:nvPicPr>
          <p:cNvPr id="6" name="Picture 5">
            <a:extLst>
              <a:ext uri="{FF2B5EF4-FFF2-40B4-BE49-F238E27FC236}">
                <a16:creationId xmlns:a16="http://schemas.microsoft.com/office/drawing/2014/main" id="{16854EEA-0563-1245-2017-46E0E7877E68}"/>
              </a:ext>
            </a:extLst>
          </p:cNvPr>
          <p:cNvPicPr>
            <a:picLocks noChangeAspect="1"/>
          </p:cNvPicPr>
          <p:nvPr/>
        </p:nvPicPr>
        <p:blipFill rotWithShape="1">
          <a:blip r:embed="rId2"/>
          <a:srcRect l="1103" r="1103" b="3992"/>
          <a:stretch/>
        </p:blipFill>
        <p:spPr>
          <a:xfrm>
            <a:off x="1385392" y="1988840"/>
            <a:ext cx="6480720" cy="3816268"/>
          </a:xfrm>
          <a:prstGeom prst="rect">
            <a:avLst/>
          </a:prstGeom>
        </p:spPr>
      </p:pic>
    </p:spTree>
    <p:extLst>
      <p:ext uri="{BB962C8B-B14F-4D97-AF65-F5344CB8AC3E}">
        <p14:creationId xmlns:p14="http://schemas.microsoft.com/office/powerpoint/2010/main" val="1118597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A32C8-D5C3-6AD3-DBE7-DFC32B983617}"/>
              </a:ext>
            </a:extLst>
          </p:cNvPr>
          <p:cNvSpPr>
            <a:spLocks noGrp="1"/>
          </p:cNvSpPr>
          <p:nvPr>
            <p:ph type="title"/>
          </p:nvPr>
        </p:nvSpPr>
        <p:spPr>
          <a:xfrm>
            <a:off x="457200" y="476672"/>
            <a:ext cx="8229600" cy="1143000"/>
          </a:xfrm>
        </p:spPr>
        <p:txBody>
          <a:bodyPr>
            <a:normAutofit fontScale="90000"/>
          </a:bodyPr>
          <a:lstStyle/>
          <a:p>
            <a:r>
              <a:rPr lang="en-GB" b="1" dirty="0"/>
              <a:t>Unit 2 – Systems Thinking</a:t>
            </a:r>
            <a:br>
              <a:rPr lang="en-GB" dirty="0"/>
            </a:br>
            <a:r>
              <a:rPr lang="en-GB" sz="3900" dirty="0"/>
              <a:t>How can these 5 wisdoms below be applied in health and social care?</a:t>
            </a:r>
          </a:p>
        </p:txBody>
      </p:sp>
      <p:pic>
        <p:nvPicPr>
          <p:cNvPr id="6" name="Picture 5">
            <a:extLst>
              <a:ext uri="{FF2B5EF4-FFF2-40B4-BE49-F238E27FC236}">
                <a16:creationId xmlns:a16="http://schemas.microsoft.com/office/drawing/2014/main" id="{EE3D4DEB-A905-A8DD-4428-188ADA3387A7}"/>
              </a:ext>
            </a:extLst>
          </p:cNvPr>
          <p:cNvPicPr>
            <a:picLocks noChangeAspect="1"/>
          </p:cNvPicPr>
          <p:nvPr/>
        </p:nvPicPr>
        <p:blipFill rotWithShape="1">
          <a:blip r:embed="rId2"/>
          <a:srcRect b="13210"/>
          <a:stretch/>
        </p:blipFill>
        <p:spPr>
          <a:xfrm>
            <a:off x="874129" y="1988840"/>
            <a:ext cx="7395741" cy="36004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06306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A6D9-0124-449A-8679-703586146254}"/>
              </a:ext>
            </a:extLst>
          </p:cNvPr>
          <p:cNvSpPr>
            <a:spLocks noGrp="1"/>
          </p:cNvSpPr>
          <p:nvPr>
            <p:ph type="title"/>
          </p:nvPr>
        </p:nvSpPr>
        <p:spPr>
          <a:xfrm>
            <a:off x="457200" y="274637"/>
            <a:ext cx="8229600" cy="704937"/>
          </a:xfrm>
        </p:spPr>
        <p:txBody>
          <a:bodyPr>
            <a:normAutofit fontScale="90000"/>
          </a:bodyPr>
          <a:lstStyle/>
          <a:p>
            <a:r>
              <a:rPr lang="en-GB" b="1" dirty="0"/>
              <a:t>Unit 3 Topic - Success and Failure and Mentorship</a:t>
            </a:r>
          </a:p>
        </p:txBody>
      </p:sp>
      <p:pic>
        <p:nvPicPr>
          <p:cNvPr id="4" name="Content Placeholder 3">
            <a:extLst>
              <a:ext uri="{FF2B5EF4-FFF2-40B4-BE49-F238E27FC236}">
                <a16:creationId xmlns:a16="http://schemas.microsoft.com/office/drawing/2014/main" id="{865FEDDC-9CED-40AC-A938-668DEB14DDD8}"/>
              </a:ext>
            </a:extLst>
          </p:cNvPr>
          <p:cNvPicPr>
            <a:picLocks noGrp="1"/>
          </p:cNvPicPr>
          <p:nvPr>
            <p:ph idx="1"/>
          </p:nvPr>
        </p:nvPicPr>
        <p:blipFill rotWithShape="1">
          <a:blip r:embed="rId3"/>
          <a:srcRect l="9860" t="9061" r="10370" b="23576"/>
          <a:stretch/>
        </p:blipFill>
        <p:spPr bwMode="auto">
          <a:xfrm>
            <a:off x="107504" y="1340767"/>
            <a:ext cx="8928992" cy="3601556"/>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F2631DDF-ABA0-474E-97EF-ADF14BEF9E09}"/>
              </a:ext>
            </a:extLst>
          </p:cNvPr>
          <p:cNvSpPr txBox="1"/>
          <p:nvPr/>
        </p:nvSpPr>
        <p:spPr>
          <a:xfrm>
            <a:off x="107504" y="4942323"/>
            <a:ext cx="8784976" cy="646331"/>
          </a:xfrm>
          <a:prstGeom prst="rect">
            <a:avLst/>
          </a:prstGeom>
          <a:noFill/>
        </p:spPr>
        <p:txBody>
          <a:bodyPr wrap="square">
            <a:spAutoFit/>
          </a:bodyPr>
          <a:lstStyle/>
          <a:p>
            <a:r>
              <a:rPr lang="en-GB" dirty="0">
                <a:hlinkClick r:id="rId4"/>
              </a:rPr>
              <a:t>(33) Failure and the Importance of mentors | Patrick Boland | </a:t>
            </a:r>
            <a:r>
              <a:rPr lang="en-GB" dirty="0" err="1">
                <a:hlinkClick r:id="rId4"/>
              </a:rPr>
              <a:t>TEDxYouth@TheSpire</a:t>
            </a:r>
            <a:r>
              <a:rPr lang="en-GB" dirty="0">
                <a:hlinkClick r:id="rId4"/>
              </a:rPr>
              <a:t> – YouTube</a:t>
            </a:r>
            <a:r>
              <a:rPr lang="en-GB" dirty="0"/>
              <a:t> (Accessed, 3</a:t>
            </a:r>
            <a:r>
              <a:rPr lang="en-GB" baseline="30000" dirty="0"/>
              <a:t>rd</a:t>
            </a:r>
            <a:r>
              <a:rPr lang="en-GB" dirty="0"/>
              <a:t> April 2021) </a:t>
            </a:r>
          </a:p>
        </p:txBody>
      </p:sp>
    </p:spTree>
    <p:extLst>
      <p:ext uri="{BB962C8B-B14F-4D97-AF65-F5344CB8AC3E}">
        <p14:creationId xmlns:p14="http://schemas.microsoft.com/office/powerpoint/2010/main" val="1328797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A6D05-23D5-44B6-94C6-34768EA3BAAB}"/>
              </a:ext>
            </a:extLst>
          </p:cNvPr>
          <p:cNvSpPr>
            <a:spLocks noGrp="1"/>
          </p:cNvSpPr>
          <p:nvPr>
            <p:ph type="title"/>
          </p:nvPr>
        </p:nvSpPr>
        <p:spPr>
          <a:xfrm>
            <a:off x="457200" y="274638"/>
            <a:ext cx="8229600" cy="490066"/>
          </a:xfrm>
        </p:spPr>
        <p:txBody>
          <a:bodyPr>
            <a:normAutofit fontScale="90000"/>
          </a:bodyPr>
          <a:lstStyle/>
          <a:p>
            <a:r>
              <a:rPr lang="en-GB" b="1" dirty="0"/>
              <a:t>Patrick Boland – TED Talk</a:t>
            </a:r>
          </a:p>
        </p:txBody>
      </p:sp>
      <p:pic>
        <p:nvPicPr>
          <p:cNvPr id="4" name="Content Placeholder 3">
            <a:extLst>
              <a:ext uri="{FF2B5EF4-FFF2-40B4-BE49-F238E27FC236}">
                <a16:creationId xmlns:a16="http://schemas.microsoft.com/office/drawing/2014/main" id="{8086E15E-0451-4F40-9053-93CB6AF529D6}"/>
              </a:ext>
            </a:extLst>
          </p:cNvPr>
          <p:cNvPicPr>
            <a:picLocks noGrp="1"/>
          </p:cNvPicPr>
          <p:nvPr>
            <p:ph idx="1"/>
          </p:nvPr>
        </p:nvPicPr>
        <p:blipFill rotWithShape="1">
          <a:blip r:embed="rId3"/>
          <a:srcRect l="8199" t="17530" r="37402" b="27319"/>
          <a:stretch/>
        </p:blipFill>
        <p:spPr bwMode="auto">
          <a:xfrm>
            <a:off x="311841" y="1268760"/>
            <a:ext cx="4044135" cy="4098925"/>
          </a:xfrm>
          <a:prstGeom prst="rect">
            <a:avLst/>
          </a:prstGeom>
          <a:ln>
            <a:noFill/>
          </a:ln>
          <a:extLst>
            <a:ext uri="{53640926-AAD7-44D8-BBD7-CCE9431645EC}">
              <a14:shadowObscured xmlns:a14="http://schemas.microsoft.com/office/drawing/2010/main"/>
            </a:ext>
          </a:extLst>
        </p:spPr>
      </p:pic>
      <p:pic>
        <p:nvPicPr>
          <p:cNvPr id="5" name="Content Placeholder 3">
            <a:extLst>
              <a:ext uri="{FF2B5EF4-FFF2-40B4-BE49-F238E27FC236}">
                <a16:creationId xmlns:a16="http://schemas.microsoft.com/office/drawing/2014/main" id="{60628192-0ECB-49A4-B663-320A9F7AF50B}"/>
              </a:ext>
            </a:extLst>
          </p:cNvPr>
          <p:cNvPicPr>
            <a:picLocks/>
          </p:cNvPicPr>
          <p:nvPr/>
        </p:nvPicPr>
        <p:blipFill rotWithShape="1">
          <a:blip r:embed="rId4"/>
          <a:srcRect l="7977" t="18318" r="36185" b="20425"/>
          <a:stretch/>
        </p:blipFill>
        <p:spPr bwMode="auto">
          <a:xfrm>
            <a:off x="4932041" y="1268760"/>
            <a:ext cx="3860268" cy="43924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93638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51E2E13-7EB0-4951-B731-942C78FDFA1B}"/>
              </a:ext>
            </a:extLst>
          </p:cNvPr>
          <p:cNvPicPr>
            <a:picLocks noGrp="1"/>
          </p:cNvPicPr>
          <p:nvPr>
            <p:ph idx="1"/>
          </p:nvPr>
        </p:nvPicPr>
        <p:blipFill rotWithShape="1">
          <a:blip r:embed="rId3"/>
          <a:srcRect l="32351" t="17333" r="36960" b="31455"/>
          <a:stretch/>
        </p:blipFill>
        <p:spPr bwMode="auto">
          <a:xfrm>
            <a:off x="323528" y="260648"/>
            <a:ext cx="8568952" cy="4536504"/>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404FFACF-441F-4BBB-9E24-0AF4B263979B}"/>
              </a:ext>
            </a:extLst>
          </p:cNvPr>
          <p:cNvSpPr txBox="1"/>
          <p:nvPr/>
        </p:nvSpPr>
        <p:spPr>
          <a:xfrm>
            <a:off x="251520" y="4942323"/>
            <a:ext cx="8640960" cy="646331"/>
          </a:xfrm>
          <a:prstGeom prst="rect">
            <a:avLst/>
          </a:prstGeom>
          <a:noFill/>
        </p:spPr>
        <p:txBody>
          <a:bodyPr wrap="square">
            <a:spAutoFit/>
          </a:bodyPr>
          <a:lstStyle/>
          <a:p>
            <a:r>
              <a:rPr lang="en-GB" dirty="0">
                <a:hlinkClick r:id="rId4"/>
              </a:rPr>
              <a:t>(33) Failure and the Importance of mentors | Patrick Boland | </a:t>
            </a:r>
            <a:r>
              <a:rPr lang="en-GB" dirty="0" err="1">
                <a:hlinkClick r:id="rId4"/>
              </a:rPr>
              <a:t>TEDxYouth@TheSpire</a:t>
            </a:r>
            <a:r>
              <a:rPr lang="en-GB" dirty="0">
                <a:hlinkClick r:id="rId4"/>
              </a:rPr>
              <a:t> – YouTube</a:t>
            </a:r>
            <a:r>
              <a:rPr lang="en-GB" dirty="0"/>
              <a:t> (Accessed, 3</a:t>
            </a:r>
            <a:r>
              <a:rPr lang="en-GB" baseline="30000" dirty="0"/>
              <a:t>rd</a:t>
            </a:r>
            <a:r>
              <a:rPr lang="en-GB" dirty="0"/>
              <a:t> April 2021) </a:t>
            </a:r>
          </a:p>
        </p:txBody>
      </p:sp>
    </p:spTree>
    <p:extLst>
      <p:ext uri="{BB962C8B-B14F-4D97-AF65-F5344CB8AC3E}">
        <p14:creationId xmlns:p14="http://schemas.microsoft.com/office/powerpoint/2010/main" val="2422675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5CC7900-85CC-4214-A2A3-864A5080A0DA}"/>
              </a:ext>
            </a:extLst>
          </p:cNvPr>
          <p:cNvPicPr>
            <a:picLocks noGrp="1"/>
          </p:cNvPicPr>
          <p:nvPr>
            <p:ph idx="1"/>
          </p:nvPr>
        </p:nvPicPr>
        <p:blipFill rotWithShape="1">
          <a:blip r:embed="rId3"/>
          <a:srcRect l="33237" t="18121" r="37071" b="32637"/>
          <a:stretch/>
        </p:blipFill>
        <p:spPr bwMode="auto">
          <a:xfrm>
            <a:off x="323528" y="188640"/>
            <a:ext cx="8568951" cy="4536504"/>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371B15B7-07F6-4BE1-8771-CEA705662075}"/>
              </a:ext>
            </a:extLst>
          </p:cNvPr>
          <p:cNvSpPr txBox="1"/>
          <p:nvPr/>
        </p:nvSpPr>
        <p:spPr>
          <a:xfrm>
            <a:off x="251520" y="4942323"/>
            <a:ext cx="8640960" cy="646331"/>
          </a:xfrm>
          <a:prstGeom prst="rect">
            <a:avLst/>
          </a:prstGeom>
          <a:noFill/>
        </p:spPr>
        <p:txBody>
          <a:bodyPr wrap="square">
            <a:spAutoFit/>
          </a:bodyPr>
          <a:lstStyle/>
          <a:p>
            <a:r>
              <a:rPr lang="en-GB" dirty="0">
                <a:hlinkClick r:id="rId4"/>
              </a:rPr>
              <a:t>(33) Failure and the Importance of mentors | Patrick Boland | </a:t>
            </a:r>
            <a:r>
              <a:rPr lang="en-GB" dirty="0" err="1">
                <a:hlinkClick r:id="rId4"/>
              </a:rPr>
              <a:t>TEDxYouth@TheSpire</a:t>
            </a:r>
            <a:r>
              <a:rPr lang="en-GB" dirty="0">
                <a:hlinkClick r:id="rId4"/>
              </a:rPr>
              <a:t> – YouTube</a:t>
            </a:r>
            <a:r>
              <a:rPr lang="en-GB" dirty="0"/>
              <a:t> (Accessed, 3</a:t>
            </a:r>
            <a:r>
              <a:rPr lang="en-GB" baseline="30000" dirty="0"/>
              <a:t>rd</a:t>
            </a:r>
            <a:r>
              <a:rPr lang="en-GB" dirty="0"/>
              <a:t> April 2021) </a:t>
            </a:r>
          </a:p>
        </p:txBody>
      </p:sp>
    </p:spTree>
    <p:extLst>
      <p:ext uri="{BB962C8B-B14F-4D97-AF65-F5344CB8AC3E}">
        <p14:creationId xmlns:p14="http://schemas.microsoft.com/office/powerpoint/2010/main" val="3225801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B28687B-D190-417E-A5E2-30FE6936CB93}"/>
              </a:ext>
            </a:extLst>
          </p:cNvPr>
          <p:cNvPicPr>
            <a:picLocks noGrp="1"/>
          </p:cNvPicPr>
          <p:nvPr>
            <p:ph idx="1"/>
          </p:nvPr>
        </p:nvPicPr>
        <p:blipFill rotWithShape="1">
          <a:blip r:embed="rId3"/>
          <a:srcRect l="29470" t="17924" r="36406" b="32440"/>
          <a:stretch/>
        </p:blipFill>
        <p:spPr bwMode="auto">
          <a:xfrm>
            <a:off x="467544" y="260648"/>
            <a:ext cx="8280920" cy="4392488"/>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7CF9DE70-C8CF-4A44-B3A2-1588BC35925F}"/>
              </a:ext>
            </a:extLst>
          </p:cNvPr>
          <p:cNvSpPr txBox="1"/>
          <p:nvPr/>
        </p:nvSpPr>
        <p:spPr>
          <a:xfrm>
            <a:off x="251520" y="4942323"/>
            <a:ext cx="8640960" cy="646331"/>
          </a:xfrm>
          <a:prstGeom prst="rect">
            <a:avLst/>
          </a:prstGeom>
          <a:noFill/>
        </p:spPr>
        <p:txBody>
          <a:bodyPr wrap="square">
            <a:spAutoFit/>
          </a:bodyPr>
          <a:lstStyle/>
          <a:p>
            <a:r>
              <a:rPr lang="en-GB" dirty="0">
                <a:hlinkClick r:id="rId4"/>
              </a:rPr>
              <a:t>(33) Failure and the Importance of mentors | Patrick Boland | </a:t>
            </a:r>
            <a:r>
              <a:rPr lang="en-GB" dirty="0" err="1">
                <a:hlinkClick r:id="rId4"/>
              </a:rPr>
              <a:t>TEDxYouth@TheSpire</a:t>
            </a:r>
            <a:r>
              <a:rPr lang="en-GB" dirty="0">
                <a:hlinkClick r:id="rId4"/>
              </a:rPr>
              <a:t> – YouTube</a:t>
            </a:r>
            <a:r>
              <a:rPr lang="en-GB" dirty="0"/>
              <a:t> (Accessed, 3</a:t>
            </a:r>
            <a:r>
              <a:rPr lang="en-GB" baseline="30000" dirty="0"/>
              <a:t>rd</a:t>
            </a:r>
            <a:r>
              <a:rPr lang="en-GB" dirty="0"/>
              <a:t> April 2021) </a:t>
            </a:r>
          </a:p>
        </p:txBody>
      </p:sp>
    </p:spTree>
    <p:extLst>
      <p:ext uri="{BB962C8B-B14F-4D97-AF65-F5344CB8AC3E}">
        <p14:creationId xmlns:p14="http://schemas.microsoft.com/office/powerpoint/2010/main" val="3452918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BC758-9533-FEE3-0F12-DDB2F48ED7CA}"/>
              </a:ext>
            </a:extLst>
          </p:cNvPr>
          <p:cNvSpPr>
            <a:spLocks noGrp="1"/>
          </p:cNvSpPr>
          <p:nvPr>
            <p:ph type="title"/>
          </p:nvPr>
        </p:nvSpPr>
        <p:spPr/>
        <p:txBody>
          <a:bodyPr>
            <a:normAutofit fontScale="90000"/>
          </a:bodyPr>
          <a:lstStyle/>
          <a:p>
            <a:r>
              <a:rPr lang="en-GB" b="1" dirty="0"/>
              <a:t>Unit 3 – What is a stakeholder?</a:t>
            </a:r>
          </a:p>
        </p:txBody>
      </p:sp>
      <p:pic>
        <p:nvPicPr>
          <p:cNvPr id="6" name="Picture 5">
            <a:extLst>
              <a:ext uri="{FF2B5EF4-FFF2-40B4-BE49-F238E27FC236}">
                <a16:creationId xmlns:a16="http://schemas.microsoft.com/office/drawing/2014/main" id="{5713E077-896A-3F6C-0022-4B7DE3F41DCE}"/>
              </a:ext>
            </a:extLst>
          </p:cNvPr>
          <p:cNvPicPr>
            <a:picLocks noChangeAspect="1"/>
          </p:cNvPicPr>
          <p:nvPr/>
        </p:nvPicPr>
        <p:blipFill rotWithShape="1">
          <a:blip r:embed="rId2"/>
          <a:srcRect l="5001" t="6733" r="6687" b="6468"/>
          <a:stretch/>
        </p:blipFill>
        <p:spPr>
          <a:xfrm>
            <a:off x="683568" y="1357423"/>
            <a:ext cx="7494004" cy="414315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34069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5DFB8-F219-2240-A8B0-ABF9F984D5CD}"/>
              </a:ext>
            </a:extLst>
          </p:cNvPr>
          <p:cNvSpPr>
            <a:spLocks noGrp="1"/>
          </p:cNvSpPr>
          <p:nvPr>
            <p:ph type="title"/>
          </p:nvPr>
        </p:nvSpPr>
        <p:spPr>
          <a:xfrm>
            <a:off x="251520" y="274638"/>
            <a:ext cx="8712968" cy="1143000"/>
          </a:xfrm>
        </p:spPr>
        <p:txBody>
          <a:bodyPr anchor="ctr">
            <a:noAutofit/>
          </a:bodyPr>
          <a:lstStyle/>
          <a:p>
            <a:pPr>
              <a:lnSpc>
                <a:spcPct val="90000"/>
              </a:lnSpc>
            </a:pPr>
            <a:r>
              <a:rPr lang="en-GB" sz="3200" b="1" dirty="0"/>
              <a:t>Unit 3 – Activity</a:t>
            </a:r>
            <a:br>
              <a:rPr lang="en-GB" sz="3200" dirty="0"/>
            </a:br>
            <a:r>
              <a:rPr lang="en-GB" sz="3200" dirty="0"/>
              <a:t>Can you identify any stakeholders in health and social care for your topic for Assessment 1? </a:t>
            </a:r>
          </a:p>
        </p:txBody>
      </p:sp>
      <p:pic>
        <p:nvPicPr>
          <p:cNvPr id="8" name="Picture 7">
            <a:extLst>
              <a:ext uri="{FF2B5EF4-FFF2-40B4-BE49-F238E27FC236}">
                <a16:creationId xmlns:a16="http://schemas.microsoft.com/office/drawing/2014/main" id="{699B8F97-088F-73B0-FA72-BBDBFC293FD0}"/>
              </a:ext>
            </a:extLst>
          </p:cNvPr>
          <p:cNvPicPr>
            <a:picLocks noChangeAspect="1"/>
          </p:cNvPicPr>
          <p:nvPr/>
        </p:nvPicPr>
        <p:blipFill rotWithShape="1">
          <a:blip r:embed="rId2"/>
          <a:srcRect l="5670" t="5825" r="7393" b="6819"/>
          <a:stretch/>
        </p:blipFill>
        <p:spPr>
          <a:xfrm>
            <a:off x="1106893" y="1700808"/>
            <a:ext cx="6930213" cy="3917032"/>
          </a:xfrm>
          <a:prstGeom prst="rect">
            <a:avLst/>
          </a:prstGeom>
          <a:noFill/>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94733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DB9A-891B-A595-A0FE-91FE6A469F36}"/>
              </a:ext>
            </a:extLst>
          </p:cNvPr>
          <p:cNvSpPr>
            <a:spLocks noGrp="1"/>
          </p:cNvSpPr>
          <p:nvPr>
            <p:ph type="title"/>
          </p:nvPr>
        </p:nvSpPr>
        <p:spPr>
          <a:xfrm>
            <a:off x="457200" y="404664"/>
            <a:ext cx="8229600" cy="1143000"/>
          </a:xfrm>
        </p:spPr>
        <p:txBody>
          <a:bodyPr>
            <a:noAutofit/>
          </a:bodyPr>
          <a:lstStyle/>
          <a:p>
            <a:r>
              <a:rPr lang="en-GB" sz="3200" b="1" dirty="0"/>
              <a:t>Unit 3 – Social enterprises</a:t>
            </a:r>
            <a:br>
              <a:rPr lang="en-GB" sz="3200" dirty="0"/>
            </a:br>
            <a:r>
              <a:rPr lang="en-GB" sz="3200" dirty="0"/>
              <a:t>What examples of social enterprises can you find in the field of health and social care?</a:t>
            </a:r>
          </a:p>
        </p:txBody>
      </p:sp>
      <p:pic>
        <p:nvPicPr>
          <p:cNvPr id="6" name="Picture 5">
            <a:extLst>
              <a:ext uri="{FF2B5EF4-FFF2-40B4-BE49-F238E27FC236}">
                <a16:creationId xmlns:a16="http://schemas.microsoft.com/office/drawing/2014/main" id="{85C00822-AC6A-27C2-0527-06F0A1CF2C69}"/>
              </a:ext>
            </a:extLst>
          </p:cNvPr>
          <p:cNvPicPr>
            <a:picLocks noChangeAspect="1"/>
          </p:cNvPicPr>
          <p:nvPr/>
        </p:nvPicPr>
        <p:blipFill>
          <a:blip r:embed="rId2"/>
          <a:stretch>
            <a:fillRect/>
          </a:stretch>
        </p:blipFill>
        <p:spPr>
          <a:xfrm>
            <a:off x="1043608" y="1916832"/>
            <a:ext cx="6573321" cy="374467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50437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A63BA-F9D8-3CED-9268-03637F592191}"/>
              </a:ext>
            </a:extLst>
          </p:cNvPr>
          <p:cNvSpPr>
            <a:spLocks noGrp="1"/>
          </p:cNvSpPr>
          <p:nvPr>
            <p:ph type="title"/>
          </p:nvPr>
        </p:nvSpPr>
        <p:spPr/>
        <p:txBody>
          <a:bodyPr>
            <a:noAutofit/>
          </a:bodyPr>
          <a:lstStyle/>
          <a:p>
            <a:r>
              <a:rPr lang="en-GB" sz="3200" b="1" dirty="0"/>
              <a:t>Unit 3 – Public speaking</a:t>
            </a:r>
            <a:br>
              <a:rPr lang="en-GB" sz="3200" dirty="0"/>
            </a:br>
            <a:r>
              <a:rPr lang="en-GB" sz="3200" dirty="0"/>
              <a:t>How is public speaking important for health and social care professionals?</a:t>
            </a:r>
          </a:p>
        </p:txBody>
      </p:sp>
      <p:pic>
        <p:nvPicPr>
          <p:cNvPr id="6" name="Picture 5">
            <a:extLst>
              <a:ext uri="{FF2B5EF4-FFF2-40B4-BE49-F238E27FC236}">
                <a16:creationId xmlns:a16="http://schemas.microsoft.com/office/drawing/2014/main" id="{4866A1FE-4252-FDFC-5EDE-794A53F260D5}"/>
              </a:ext>
            </a:extLst>
          </p:cNvPr>
          <p:cNvPicPr>
            <a:picLocks noChangeAspect="1"/>
          </p:cNvPicPr>
          <p:nvPr/>
        </p:nvPicPr>
        <p:blipFill>
          <a:blip r:embed="rId2"/>
          <a:stretch>
            <a:fillRect/>
          </a:stretch>
        </p:blipFill>
        <p:spPr>
          <a:xfrm>
            <a:off x="971600" y="1844824"/>
            <a:ext cx="6711070" cy="374654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23807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CBDA-2D71-D4A5-6664-01D20986A5BE}"/>
              </a:ext>
            </a:extLst>
          </p:cNvPr>
          <p:cNvSpPr>
            <a:spLocks noGrp="1"/>
          </p:cNvSpPr>
          <p:nvPr>
            <p:ph type="title"/>
          </p:nvPr>
        </p:nvSpPr>
        <p:spPr/>
        <p:txBody>
          <a:bodyPr>
            <a:noAutofit/>
          </a:bodyPr>
          <a:lstStyle/>
          <a:p>
            <a:r>
              <a:rPr lang="en-GB" sz="3300" dirty="0"/>
              <a:t>What are the Pros and Cons of using Social Media in Health and Social care? – Unit 3</a:t>
            </a:r>
          </a:p>
        </p:txBody>
      </p:sp>
      <p:pic>
        <p:nvPicPr>
          <p:cNvPr id="2050" name="Picture 2" descr="benefits of social media in healthcare">
            <a:extLst>
              <a:ext uri="{FF2B5EF4-FFF2-40B4-BE49-F238E27FC236}">
                <a16:creationId xmlns:a16="http://schemas.microsoft.com/office/drawing/2014/main" id="{47DD7BBA-9296-4B3F-2CAC-70193D0554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8875" y="2532875"/>
            <a:ext cx="4286250" cy="2143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744D2F6-95D3-0255-CF5F-C872E07C8A4C}"/>
              </a:ext>
            </a:extLst>
          </p:cNvPr>
          <p:cNvSpPr txBox="1"/>
          <p:nvPr/>
        </p:nvSpPr>
        <p:spPr>
          <a:xfrm>
            <a:off x="539552" y="1634110"/>
            <a:ext cx="1557670" cy="4075090"/>
          </a:xfrm>
          <a:prstGeom prst="rect">
            <a:avLst/>
          </a:prstGeom>
          <a:noFill/>
        </p:spPr>
        <p:txBody>
          <a:bodyPr wrap="square" rtlCol="0">
            <a:spAutoFit/>
          </a:bodyPr>
          <a:lstStyle/>
          <a:p>
            <a:pPr>
              <a:lnSpc>
                <a:spcPct val="107000"/>
              </a:lnSpc>
              <a:spcAft>
                <a:spcPts val="600"/>
              </a:spcAft>
            </a:pPr>
            <a:r>
              <a:rPr lang="en-GB" sz="1200" b="1" dirty="0">
                <a:solidFill>
                  <a:srgbClr val="000000"/>
                </a:solidFill>
                <a:latin typeface="Montserrat" panose="00000500000000000000" pitchFamily="2" charset="0"/>
                <a:ea typeface="Times New Roman" panose="02020603050405020304" pitchFamily="18" charset="0"/>
                <a:cs typeface="Times New Roman" panose="02020603050405020304" pitchFamily="18" charset="0"/>
              </a:rPr>
              <a:t>Pros</a:t>
            </a:r>
          </a:p>
          <a:p>
            <a:pPr>
              <a:lnSpc>
                <a:spcPct val="107000"/>
              </a:lnSpc>
              <a:spcAft>
                <a:spcPts val="600"/>
              </a:spcAft>
            </a:pPr>
            <a:r>
              <a:rPr lang="en-GB" sz="1200" dirty="0">
                <a:solidFill>
                  <a:srgbClr val="000000"/>
                </a:solidFill>
                <a:latin typeface="Montserrat" panose="00000500000000000000" pitchFamily="2" charset="0"/>
                <a:ea typeface="Times New Roman" panose="02020603050405020304" pitchFamily="18" charset="0"/>
                <a:cs typeface="Times New Roman" panose="02020603050405020304" pitchFamily="18" charset="0"/>
              </a:rPr>
              <a:t>1. Patients Use Social Media Sites</a:t>
            </a:r>
            <a:endParaRPr lang="en-GB" sz="12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200" dirty="0">
                <a:solidFill>
                  <a:srgbClr val="000000"/>
                </a:solidFill>
                <a:latin typeface="Montserrat" panose="00000500000000000000" pitchFamily="2" charset="0"/>
                <a:ea typeface="Times New Roman" panose="02020603050405020304" pitchFamily="18" charset="0"/>
                <a:cs typeface="Times New Roman" panose="02020603050405020304" pitchFamily="18" charset="0"/>
              </a:rPr>
              <a:t>2. Easily Build Relationships with Patients</a:t>
            </a:r>
            <a:endParaRPr lang="en-GB" sz="12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200" dirty="0">
                <a:solidFill>
                  <a:srgbClr val="000000"/>
                </a:solidFill>
                <a:latin typeface="Montserrat" panose="00000500000000000000" pitchFamily="2" charset="0"/>
                <a:ea typeface="Times New Roman" panose="02020603050405020304" pitchFamily="18" charset="0"/>
                <a:cs typeface="Times New Roman" panose="02020603050405020304" pitchFamily="18" charset="0"/>
              </a:rPr>
              <a:t>3. Cost-effective Marketing</a:t>
            </a:r>
            <a:endParaRPr lang="en-GB" sz="12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200" dirty="0">
                <a:solidFill>
                  <a:srgbClr val="000000"/>
                </a:solidFill>
                <a:latin typeface="Montserrat" panose="00000500000000000000" pitchFamily="2" charset="0"/>
                <a:ea typeface="Times New Roman" panose="02020603050405020304" pitchFamily="18" charset="0"/>
                <a:cs typeface="Times New Roman" panose="02020603050405020304" pitchFamily="18" charset="0"/>
              </a:rPr>
              <a:t>4. Showcase Accomplishments and Activities through Social Media Platforms</a:t>
            </a:r>
            <a:endParaRPr lang="en-GB" sz="12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600"/>
              </a:spcAft>
            </a:pPr>
            <a:r>
              <a:rPr lang="en-GB" sz="1200" dirty="0">
                <a:solidFill>
                  <a:srgbClr val="000000"/>
                </a:solidFill>
                <a:latin typeface="Montserrat" panose="00000500000000000000" pitchFamily="2" charset="0"/>
                <a:ea typeface="Times New Roman" panose="02020603050405020304" pitchFamily="18" charset="0"/>
                <a:cs typeface="Times New Roman" panose="02020603050405020304" pitchFamily="18" charset="0"/>
              </a:rPr>
              <a:t>5. Attract Healthcare Professionals to the Workplace</a:t>
            </a:r>
            <a:endParaRPr lang="en-GB" sz="1200" dirty="0">
              <a:latin typeface="Calibri" panose="020F0502020204030204" pitchFamily="34" charset="0"/>
              <a:ea typeface="DengXian" panose="02010600030101010101" pitchFamily="2" charset="-122"/>
              <a:cs typeface="Arial" panose="020B0604020202020204" pitchFamily="34" charset="0"/>
            </a:endParaRPr>
          </a:p>
          <a:p>
            <a:endParaRPr lang="en-GB" sz="1050" dirty="0"/>
          </a:p>
        </p:txBody>
      </p:sp>
      <p:sp>
        <p:nvSpPr>
          <p:cNvPr id="5" name="TextBox 4">
            <a:extLst>
              <a:ext uri="{FF2B5EF4-FFF2-40B4-BE49-F238E27FC236}">
                <a16:creationId xmlns:a16="http://schemas.microsoft.com/office/drawing/2014/main" id="{676CB856-D2F4-3246-E09D-9A243157063E}"/>
              </a:ext>
            </a:extLst>
          </p:cNvPr>
          <p:cNvSpPr txBox="1"/>
          <p:nvPr/>
        </p:nvSpPr>
        <p:spPr>
          <a:xfrm>
            <a:off x="6876256" y="1750186"/>
            <a:ext cx="1557670" cy="3873112"/>
          </a:xfrm>
          <a:prstGeom prst="rect">
            <a:avLst/>
          </a:prstGeom>
          <a:noFill/>
        </p:spPr>
        <p:txBody>
          <a:bodyPr wrap="square" rtlCol="0">
            <a:spAutoFit/>
          </a:bodyPr>
          <a:lstStyle/>
          <a:p>
            <a:pPr>
              <a:lnSpc>
                <a:spcPct val="107000"/>
              </a:lnSpc>
              <a:spcAft>
                <a:spcPts val="600"/>
              </a:spcAft>
            </a:pPr>
            <a:r>
              <a:rPr lang="en-GB" sz="1200" b="1" dirty="0">
                <a:solidFill>
                  <a:srgbClr val="000000"/>
                </a:solidFill>
                <a:latin typeface="Montserrat" panose="00000500000000000000" pitchFamily="2" charset="0"/>
                <a:ea typeface="Times New Roman" panose="02020603050405020304" pitchFamily="18" charset="0"/>
                <a:cs typeface="Times New Roman" panose="02020603050405020304" pitchFamily="18" charset="0"/>
              </a:rPr>
              <a:t>Cons</a:t>
            </a:r>
          </a:p>
          <a:p>
            <a:pPr>
              <a:lnSpc>
                <a:spcPct val="150000"/>
              </a:lnSpc>
            </a:pPr>
            <a:r>
              <a:rPr lang="en-GB" sz="1200" dirty="0">
                <a:solidFill>
                  <a:srgbClr val="000000"/>
                </a:solidFill>
                <a:latin typeface="Montserrat" panose="00000500000000000000" pitchFamily="2" charset="0"/>
                <a:ea typeface="Times New Roman" panose="02020603050405020304" pitchFamily="18" charset="0"/>
              </a:rPr>
              <a:t>1. Security Risks</a:t>
            </a:r>
            <a:endParaRPr lang="en-GB" sz="1200" b="1" dirty="0">
              <a:latin typeface="Times New Roman" panose="02020603050405020304" pitchFamily="18" charset="0"/>
              <a:ea typeface="Times New Roman" panose="02020603050405020304" pitchFamily="18" charset="0"/>
            </a:endParaRPr>
          </a:p>
          <a:p>
            <a:pPr>
              <a:lnSpc>
                <a:spcPct val="150000"/>
              </a:lnSpc>
            </a:pPr>
            <a:r>
              <a:rPr lang="en-GB" sz="1200" dirty="0">
                <a:solidFill>
                  <a:srgbClr val="000000"/>
                </a:solidFill>
                <a:latin typeface="Montserrat" panose="00000500000000000000" pitchFamily="2" charset="0"/>
                <a:ea typeface="Times New Roman" panose="02020603050405020304" pitchFamily="18" charset="0"/>
              </a:rPr>
              <a:t>2. False Information</a:t>
            </a:r>
            <a:endParaRPr lang="en-GB" sz="1200" b="1" dirty="0">
              <a:latin typeface="Times New Roman" panose="02020603050405020304" pitchFamily="18" charset="0"/>
              <a:ea typeface="Times New Roman" panose="02020603050405020304" pitchFamily="18" charset="0"/>
            </a:endParaRPr>
          </a:p>
          <a:p>
            <a:pPr>
              <a:lnSpc>
                <a:spcPct val="150000"/>
              </a:lnSpc>
            </a:pPr>
            <a:r>
              <a:rPr lang="en-GB" sz="1200" dirty="0">
                <a:solidFill>
                  <a:srgbClr val="000000"/>
                </a:solidFill>
                <a:latin typeface="Montserrat" panose="00000500000000000000" pitchFamily="2" charset="0"/>
                <a:ea typeface="Times New Roman" panose="02020603050405020304" pitchFamily="18" charset="0"/>
              </a:rPr>
              <a:t>3. Lack of Control from the Health and Social Care Professional</a:t>
            </a:r>
            <a:endParaRPr lang="en-GB" sz="1200" b="1" dirty="0">
              <a:latin typeface="Times New Roman" panose="02020603050405020304" pitchFamily="18" charset="0"/>
              <a:ea typeface="Times New Roman" panose="02020603050405020304" pitchFamily="18" charset="0"/>
            </a:endParaRPr>
          </a:p>
          <a:p>
            <a:pPr>
              <a:lnSpc>
                <a:spcPct val="150000"/>
              </a:lnSpc>
            </a:pPr>
            <a:r>
              <a:rPr lang="en-GB" sz="1200" dirty="0">
                <a:solidFill>
                  <a:srgbClr val="000000"/>
                </a:solidFill>
                <a:latin typeface="Montserrat" panose="00000500000000000000" pitchFamily="2" charset="0"/>
                <a:ea typeface="Times New Roman" panose="02020603050405020304" pitchFamily="18" charset="0"/>
              </a:rPr>
              <a:t>4. Time-consuming</a:t>
            </a:r>
            <a:endParaRPr lang="en-GB" sz="1200" b="1" dirty="0">
              <a:latin typeface="Times New Roman" panose="02020603050405020304" pitchFamily="18" charset="0"/>
              <a:ea typeface="Times New Roman" panose="02020603050405020304" pitchFamily="18" charset="0"/>
            </a:endParaRPr>
          </a:p>
          <a:p>
            <a:pPr>
              <a:lnSpc>
                <a:spcPct val="150000"/>
              </a:lnSpc>
            </a:pPr>
            <a:r>
              <a:rPr lang="en-GB" sz="1200" dirty="0">
                <a:solidFill>
                  <a:srgbClr val="000000"/>
                </a:solidFill>
                <a:latin typeface="Montserrat" panose="00000500000000000000" pitchFamily="2" charset="0"/>
                <a:ea typeface="Times New Roman" panose="02020603050405020304" pitchFamily="18" charset="0"/>
              </a:rPr>
              <a:t>5. The Danger of Self-Diagnosis</a:t>
            </a:r>
            <a:endParaRPr lang="en-GB" sz="1200" b="1" dirty="0">
              <a:latin typeface="Times New Roman" panose="02020603050405020304" pitchFamily="18" charset="0"/>
              <a:ea typeface="Times New Roman" panose="02020603050405020304" pitchFamily="18" charset="0"/>
            </a:endParaRPr>
          </a:p>
          <a:p>
            <a:pPr>
              <a:lnSpc>
                <a:spcPct val="107000"/>
              </a:lnSpc>
              <a:spcAft>
                <a:spcPts val="600"/>
              </a:spcAft>
            </a:pPr>
            <a:endParaRPr lang="en-GB" sz="1200" dirty="0">
              <a:latin typeface="Calibri" panose="020F0502020204030204" pitchFamily="34" charset="0"/>
              <a:ea typeface="DengXian" panose="02010600030101010101" pitchFamily="2" charset="-122"/>
              <a:cs typeface="Arial" panose="020B0604020202020204" pitchFamily="34" charset="0"/>
            </a:endParaRPr>
          </a:p>
          <a:p>
            <a:endParaRPr lang="en-GB" sz="1200" dirty="0"/>
          </a:p>
        </p:txBody>
      </p:sp>
    </p:spTree>
    <p:extLst>
      <p:ext uri="{BB962C8B-B14F-4D97-AF65-F5344CB8AC3E}">
        <p14:creationId xmlns:p14="http://schemas.microsoft.com/office/powerpoint/2010/main" val="3507276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75BA5-D633-5D38-E83B-5CDD171C95E1}"/>
              </a:ext>
            </a:extLst>
          </p:cNvPr>
          <p:cNvSpPr>
            <a:spLocks noGrp="1"/>
          </p:cNvSpPr>
          <p:nvPr>
            <p:ph type="title"/>
          </p:nvPr>
        </p:nvSpPr>
        <p:spPr>
          <a:xfrm>
            <a:off x="457200" y="274638"/>
            <a:ext cx="8229600" cy="274042"/>
          </a:xfrm>
        </p:spPr>
        <p:txBody>
          <a:bodyPr>
            <a:normAutofit fontScale="90000"/>
          </a:bodyPr>
          <a:lstStyle/>
          <a:p>
            <a:r>
              <a:rPr lang="en-GB" sz="4400" b="1" dirty="0">
                <a:solidFill>
                  <a:srgbClr val="000000"/>
                </a:solidFill>
                <a:effectLst/>
                <a:latin typeface="Calibri" panose="020F0502020204030204" pitchFamily="34" charset="0"/>
                <a:ea typeface="Times New Roman" panose="02020603050405020304" pitchFamily="18" charset="0"/>
              </a:rPr>
              <a:t>Academic Misconduct</a:t>
            </a:r>
            <a:endParaRPr lang="en-GB" dirty="0"/>
          </a:p>
        </p:txBody>
      </p:sp>
      <p:graphicFrame>
        <p:nvGraphicFramePr>
          <p:cNvPr id="4" name="Content Placeholder 3">
            <a:extLst>
              <a:ext uri="{FF2B5EF4-FFF2-40B4-BE49-F238E27FC236}">
                <a16:creationId xmlns:a16="http://schemas.microsoft.com/office/drawing/2014/main" id="{5DE286CC-2051-A7DD-FF58-7A9574953800}"/>
              </a:ext>
            </a:extLst>
          </p:cNvPr>
          <p:cNvGraphicFramePr>
            <a:graphicFrameLocks noGrp="1"/>
          </p:cNvGraphicFramePr>
          <p:nvPr>
            <p:ph idx="1"/>
            <p:extLst>
              <p:ext uri="{D42A27DB-BD31-4B8C-83A1-F6EECF244321}">
                <p14:modId xmlns:p14="http://schemas.microsoft.com/office/powerpoint/2010/main" val="3604764870"/>
              </p:ext>
            </p:extLst>
          </p:nvPr>
        </p:nvGraphicFramePr>
        <p:xfrm>
          <a:off x="1187624" y="836712"/>
          <a:ext cx="6192688"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2964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D9A1E-57B2-4D97-B83D-C145C53D0D00}"/>
              </a:ext>
            </a:extLst>
          </p:cNvPr>
          <p:cNvSpPr>
            <a:spLocks noGrp="1"/>
          </p:cNvSpPr>
          <p:nvPr>
            <p:ph type="title"/>
          </p:nvPr>
        </p:nvSpPr>
        <p:spPr>
          <a:xfrm>
            <a:off x="457200" y="274638"/>
            <a:ext cx="8229600" cy="778098"/>
          </a:xfrm>
        </p:spPr>
        <p:txBody>
          <a:bodyPr>
            <a:normAutofit fontScale="90000"/>
          </a:bodyPr>
          <a:lstStyle/>
          <a:p>
            <a:r>
              <a:rPr lang="en-GB" sz="2400" b="1" dirty="0">
                <a:solidFill>
                  <a:srgbClr val="000000"/>
                </a:solidFill>
                <a:effectLst/>
                <a:latin typeface="Calibri" panose="020F0502020204030204" pitchFamily="34" charset="0"/>
                <a:ea typeface="Times New Roman" panose="02020603050405020304" pitchFamily="18" charset="0"/>
              </a:rPr>
              <a:t>Students Union Guidance on Academic Misconduct and Library Skills Sessions on Referencing and Plagiarism</a:t>
            </a:r>
            <a:endParaRPr lang="en-GB" sz="2400" b="1" dirty="0"/>
          </a:p>
        </p:txBody>
      </p:sp>
      <p:sp>
        <p:nvSpPr>
          <p:cNvPr id="3" name="Content Placeholder 2">
            <a:extLst>
              <a:ext uri="{FF2B5EF4-FFF2-40B4-BE49-F238E27FC236}">
                <a16:creationId xmlns:a16="http://schemas.microsoft.com/office/drawing/2014/main" id="{FAA697FF-C648-46DC-9CB4-8FB7ED4F9FCE}"/>
              </a:ext>
            </a:extLst>
          </p:cNvPr>
          <p:cNvSpPr>
            <a:spLocks noGrp="1"/>
          </p:cNvSpPr>
          <p:nvPr>
            <p:ph idx="1"/>
          </p:nvPr>
        </p:nvSpPr>
        <p:spPr>
          <a:xfrm>
            <a:off x="179512" y="1268760"/>
            <a:ext cx="8784976" cy="4248473"/>
          </a:xfrm>
        </p:spPr>
        <p:txBody>
          <a:bodyPr>
            <a:normAutofit lnSpcReduction="10000"/>
          </a:bodyPr>
          <a:lstStyle/>
          <a:p>
            <a:pPr marL="0" indent="0">
              <a:buNone/>
            </a:pPr>
            <a:r>
              <a:rPr lang="en-GB" sz="2000" dirty="0">
                <a:solidFill>
                  <a:srgbClr val="000000"/>
                </a:solidFill>
                <a:effectLst/>
                <a:latin typeface="Calibri" panose="020F0502020204030204" pitchFamily="34" charset="0"/>
                <a:ea typeface="Times New Roman" panose="02020603050405020304" pitchFamily="18" charset="0"/>
              </a:rPr>
              <a:t>Students Union Guidance on Academic Misconduct and Library Skills Sessions on Referencing and Plagiarism as below:</a:t>
            </a:r>
          </a:p>
          <a:p>
            <a:endParaRPr lang="en-GB" sz="2000" dirty="0">
              <a:effectLst/>
              <a:latin typeface="Calibri" panose="020F0502020204030204" pitchFamily="34" charset="0"/>
              <a:ea typeface="Calibri" panose="020F0502020204030204" pitchFamily="34" charset="0"/>
            </a:endParaRPr>
          </a:p>
          <a:p>
            <a:r>
              <a:rPr lang="en-GB" sz="2000" b="1" dirty="0">
                <a:solidFill>
                  <a:srgbClr val="000000"/>
                </a:solidFill>
                <a:effectLst/>
                <a:latin typeface="Calibri" panose="020F0502020204030204" pitchFamily="34" charset="0"/>
                <a:ea typeface="Times New Roman" panose="02020603050405020304" pitchFamily="18" charset="0"/>
              </a:rPr>
              <a:t>Student Union Video </a:t>
            </a:r>
            <a:r>
              <a:rPr lang="en-GB" sz="2000" dirty="0">
                <a:solidFill>
                  <a:srgbClr val="000000"/>
                </a:solidFill>
                <a:effectLst/>
                <a:latin typeface="Calibri" panose="020F0502020204030204" pitchFamily="34" charset="0"/>
                <a:ea typeface="Times New Roman" panose="02020603050405020304" pitchFamily="18" charset="0"/>
              </a:rPr>
              <a:t>to show to all students WC 28th June 2021 (2 minute video)</a:t>
            </a:r>
            <a:endParaRPr lang="en-GB" sz="2000" dirty="0">
              <a:effectLst/>
              <a:latin typeface="Calibri" panose="020F0502020204030204" pitchFamily="34" charset="0"/>
              <a:ea typeface="Calibri" panose="020F0502020204030204" pitchFamily="34" charset="0"/>
            </a:endParaRPr>
          </a:p>
          <a:p>
            <a:r>
              <a:rPr lang="en-GB" sz="2000" u="sng" dirty="0">
                <a:solidFill>
                  <a:srgbClr val="000000"/>
                </a:solidFill>
                <a:effectLst/>
                <a:latin typeface="Calibri" panose="020F0502020204030204" pitchFamily="34" charset="0"/>
                <a:ea typeface="Times New Roman" panose="02020603050405020304" pitchFamily="18" charset="0"/>
                <a:hlinkClick r:id="rId3" tooltip="Original URL: https://youtu.be/PgG6tINads8. Click or tap if you trust this link."/>
              </a:rPr>
              <a:t>https://youtu.be/PgG6tINads8</a:t>
            </a:r>
            <a:r>
              <a:rPr lang="en-GB" sz="2000" dirty="0">
                <a:solidFill>
                  <a:srgbClr val="000000"/>
                </a:solidFill>
                <a:effectLst/>
                <a:latin typeface="Calibri" panose="020F0502020204030204" pitchFamily="34" charset="0"/>
                <a:ea typeface="Times New Roman" panose="02020603050405020304" pitchFamily="18" charset="0"/>
              </a:rPr>
              <a:t> </a:t>
            </a:r>
          </a:p>
          <a:p>
            <a:pPr marL="0" indent="0">
              <a:buNone/>
            </a:pPr>
            <a:endParaRPr lang="en-GB" sz="2000" dirty="0">
              <a:effectLst/>
              <a:latin typeface="Calibri" panose="020F0502020204030204" pitchFamily="34" charset="0"/>
              <a:ea typeface="Calibri" panose="020F0502020204030204" pitchFamily="34" charset="0"/>
            </a:endParaRPr>
          </a:p>
          <a:p>
            <a:r>
              <a:rPr lang="en-GB" sz="2000" b="1" dirty="0">
                <a:solidFill>
                  <a:srgbClr val="000000"/>
                </a:solidFill>
                <a:effectLst/>
                <a:latin typeface="Calibri" panose="020F0502020204030204" pitchFamily="34" charset="0"/>
                <a:ea typeface="Times New Roman" panose="02020603050405020304" pitchFamily="18" charset="0"/>
              </a:rPr>
              <a:t>Student Union Guidance </a:t>
            </a:r>
            <a:r>
              <a:rPr lang="en-GB" sz="2000" dirty="0">
                <a:solidFill>
                  <a:srgbClr val="000000"/>
                </a:solidFill>
                <a:effectLst/>
                <a:latin typeface="Calibri" panose="020F0502020204030204" pitchFamily="34" charset="0"/>
                <a:ea typeface="Times New Roman" panose="02020603050405020304" pitchFamily="18" charset="0"/>
              </a:rPr>
              <a:t>on Academic Misconduct</a:t>
            </a:r>
            <a:endParaRPr lang="en-GB" sz="2000" dirty="0">
              <a:effectLst/>
              <a:latin typeface="Calibri" panose="020F0502020204030204" pitchFamily="34" charset="0"/>
              <a:ea typeface="Calibri" panose="020F0502020204030204" pitchFamily="34" charset="0"/>
            </a:endParaRPr>
          </a:p>
          <a:p>
            <a:r>
              <a:rPr lang="en-GB" sz="2000" u="sng" dirty="0">
                <a:solidFill>
                  <a:srgbClr val="000000"/>
                </a:solidFill>
                <a:effectLst/>
                <a:latin typeface="Calibri" panose="020F0502020204030204" pitchFamily="34" charset="0"/>
                <a:ea typeface="Times New Roman" panose="02020603050405020304" pitchFamily="18" charset="0"/>
                <a:hlinkClick r:id="rId4" tooltip="Original URL: https://www.uwtsdunion.co.uk/academic-misconduct. Click or tap if you trust this link."/>
              </a:rPr>
              <a:t>https://www.uwtsdunion.co.uk/academic-misconduct</a:t>
            </a:r>
            <a:endParaRPr lang="en-GB" sz="2000" u="sng" dirty="0">
              <a:solidFill>
                <a:srgbClr val="000000"/>
              </a:solidFill>
              <a:effectLst/>
              <a:latin typeface="Calibri" panose="020F0502020204030204" pitchFamily="34" charset="0"/>
              <a:ea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endParaRPr>
          </a:p>
          <a:p>
            <a:r>
              <a:rPr lang="en-GB" sz="2000" b="1" dirty="0">
                <a:solidFill>
                  <a:srgbClr val="000000"/>
                </a:solidFill>
                <a:effectLst/>
                <a:latin typeface="Calibri" panose="020F0502020204030204" pitchFamily="34" charset="0"/>
                <a:ea typeface="Times New Roman" panose="02020603050405020304" pitchFamily="18" charset="0"/>
              </a:rPr>
              <a:t>Library Resources </a:t>
            </a:r>
            <a:r>
              <a:rPr lang="en-GB" sz="2000" dirty="0">
                <a:solidFill>
                  <a:srgbClr val="000000"/>
                </a:solidFill>
                <a:effectLst/>
                <a:latin typeface="Calibri" panose="020F0502020204030204" pitchFamily="34" charset="0"/>
                <a:ea typeface="Times New Roman" panose="02020603050405020304" pitchFamily="18" charset="0"/>
              </a:rPr>
              <a:t>on Referencing and Plagiarism Sessions</a:t>
            </a:r>
            <a:endParaRPr lang="en-GB" sz="2000" dirty="0">
              <a:effectLst/>
              <a:latin typeface="Calibri" panose="020F0502020204030204" pitchFamily="34" charset="0"/>
              <a:ea typeface="Calibri" panose="020F0502020204030204" pitchFamily="34" charset="0"/>
            </a:endParaRPr>
          </a:p>
          <a:p>
            <a:r>
              <a:rPr lang="en-GB" sz="2000" u="sng" dirty="0">
                <a:solidFill>
                  <a:srgbClr val="000000"/>
                </a:solidFill>
                <a:effectLst/>
                <a:latin typeface="Calibri" panose="020F0502020204030204" pitchFamily="34" charset="0"/>
                <a:ea typeface="Times New Roman" panose="02020603050405020304" pitchFamily="18" charset="0"/>
                <a:hlinkClick r:id="rId5" tooltip="Original URL: https://www.uwtsd.ac.uk/library/infoskills/referencing-and-plagiarism-the-basics/. Click or tap if you trust this link."/>
              </a:rPr>
              <a:t>https://www.uwtsd.ac.uk/library/infoskills/referencing-and-plagiarism-the-basics/</a:t>
            </a:r>
            <a:endParaRPr lang="en-GB" sz="20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572979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A00D7-911D-92A4-1D0E-39A55BB20A23}"/>
              </a:ext>
            </a:extLst>
          </p:cNvPr>
          <p:cNvSpPr>
            <a:spLocks noGrp="1"/>
          </p:cNvSpPr>
          <p:nvPr>
            <p:ph type="title"/>
          </p:nvPr>
        </p:nvSpPr>
        <p:spPr>
          <a:xfrm>
            <a:off x="457200" y="206955"/>
            <a:ext cx="8229600" cy="773773"/>
          </a:xfrm>
        </p:spPr>
        <p:txBody>
          <a:bodyPr/>
          <a:lstStyle/>
          <a:p>
            <a:r>
              <a:rPr lang="en-GB" b="1" dirty="0">
                <a:solidFill>
                  <a:schemeClr val="accent6">
                    <a:lumMod val="75000"/>
                  </a:schemeClr>
                </a:solidFill>
              </a:rPr>
              <a:t>Assignment Specifications </a:t>
            </a:r>
          </a:p>
        </p:txBody>
      </p:sp>
      <p:sp>
        <p:nvSpPr>
          <p:cNvPr id="3" name="Content Placeholder 2">
            <a:extLst>
              <a:ext uri="{FF2B5EF4-FFF2-40B4-BE49-F238E27FC236}">
                <a16:creationId xmlns:a16="http://schemas.microsoft.com/office/drawing/2014/main" id="{E3DBACEA-A122-32F8-3737-9579635007AA}"/>
              </a:ext>
            </a:extLst>
          </p:cNvPr>
          <p:cNvSpPr>
            <a:spLocks noGrp="1"/>
          </p:cNvSpPr>
          <p:nvPr>
            <p:ph idx="1"/>
          </p:nvPr>
        </p:nvSpPr>
        <p:spPr>
          <a:xfrm>
            <a:off x="457200" y="1196752"/>
            <a:ext cx="8229600" cy="4320481"/>
          </a:xfrm>
        </p:spPr>
        <p:txBody>
          <a:bodyPr>
            <a:normAutofit fontScale="92500" lnSpcReduction="10000"/>
          </a:bodyPr>
          <a:lstStyle/>
          <a:p>
            <a:r>
              <a:rPr lang="en-GB" dirty="0"/>
              <a:t>You must go to the assignment specifications for both assignment briefs to get the full details.</a:t>
            </a:r>
          </a:p>
          <a:p>
            <a:r>
              <a:rPr lang="en-GB" dirty="0"/>
              <a:t>Look at the assessment criteria for Level 5 students. </a:t>
            </a:r>
          </a:p>
          <a:p>
            <a:r>
              <a:rPr lang="en-GB" dirty="0"/>
              <a:t>When you have completed your assignment consider the criteria to judge if you have demonstrated sufficiently well enough to pass your work. </a:t>
            </a:r>
          </a:p>
        </p:txBody>
      </p:sp>
    </p:spTree>
    <p:extLst>
      <p:ext uri="{BB962C8B-B14F-4D97-AF65-F5344CB8AC3E}">
        <p14:creationId xmlns:p14="http://schemas.microsoft.com/office/powerpoint/2010/main" val="333237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FCB0B-DBB8-1D7B-5F6E-D1923C62757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21A349-D0F8-EB0D-D39A-E4AB7F8B646E}"/>
              </a:ext>
            </a:extLst>
          </p:cNvPr>
          <p:cNvSpPr>
            <a:spLocks noGrp="1"/>
          </p:cNvSpPr>
          <p:nvPr>
            <p:ph idx="1"/>
          </p:nvPr>
        </p:nvSpPr>
        <p:spPr/>
        <p:txBody>
          <a:bodyPr>
            <a:normAutofit/>
          </a:bodyPr>
          <a:lstStyle/>
          <a:p>
            <a:pPr marL="0" indent="0" algn="ctr">
              <a:buNone/>
            </a:pPr>
            <a:r>
              <a:rPr lang="en-GB" sz="9600" dirty="0"/>
              <a:t>Any questions?</a:t>
            </a:r>
          </a:p>
        </p:txBody>
      </p:sp>
    </p:spTree>
    <p:extLst>
      <p:ext uri="{BB962C8B-B14F-4D97-AF65-F5344CB8AC3E}">
        <p14:creationId xmlns:p14="http://schemas.microsoft.com/office/powerpoint/2010/main" val="1084432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1959960"/>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HOW INNOVATION CHANGES THE WORLD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Introducing innovation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Innovation and society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the future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Creativity and society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ADDRESSING SUSTAINABILITY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What is the problem?</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Sustainability changemakers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Be the changemaker.</a:t>
            </a: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rgbClr val="7030A0"/>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059833"/>
            <a:ext cx="4104456"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WHO AM I? MY SENSE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idea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Social influences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Developing creative confidence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788024" y="3289149"/>
            <a:ext cx="3898776" cy="2062552"/>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MAKING STATEMENTS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Big (traditional)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Designing tool recipes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Small (personal)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493045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THE ACT OF CREATING VALUE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Who and what are changemakers?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Value creation pedagogy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practice of changemaking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IDENTIFYING NEW IDEAS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Scoping</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Finding meanings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Identifying attributes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059833"/>
            <a:ext cx="403244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STORYTELLING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Stories and why we tell them.</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Spotting competences in stories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our own competency story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60032" y="3289149"/>
            <a:ext cx="3411660"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SEEKING SOLUTIONS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Creative solutions tool cards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Tool Kits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Making your own tool kit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57286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COLLABORATION NOT COMPETITION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Establishing a supportive network</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Stakeholders analysis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a stakeholder map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2062552"/>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TELLING YOUR STORY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Storytelling as a persuasive communication tool</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Self-confidence and authenticity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Preparing a strong presentation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FUNDING YOUR IDEA</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Sources of funding</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a crowdfunding campaign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Understanding social enterprise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BE IN IT TO WIN 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Navigating social media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Developing your professional persona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err="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Linkedin</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the professional network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57049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a:t>
            </a:r>
          </a:p>
        </p:txBody>
      </p:sp>
      <p:sp>
        <p:nvSpPr>
          <p:cNvPr id="5" name="TextBox 4">
            <a:extLst>
              <a:ext uri="{FF2B5EF4-FFF2-40B4-BE49-F238E27FC236}">
                <a16:creationId xmlns:a16="http://schemas.microsoft.com/office/drawing/2014/main" id="{FB48A31E-FE95-4681-B527-90A4FF196D0F}"/>
              </a:ext>
            </a:extLst>
          </p:cNvPr>
          <p:cNvSpPr txBox="1"/>
          <p:nvPr/>
        </p:nvSpPr>
        <p:spPr>
          <a:xfrm>
            <a:off x="180082" y="1059832"/>
            <a:ext cx="4104456" cy="1766189"/>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MEASURING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What is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Pygmalion effects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Success and wellbeing</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TOPIC 3 </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MOVING FORWARD</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Building up from the project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The power of failure</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Looking forward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PERSONAL EVALUATION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Your project success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 your project and others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Success through teamwork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469826"/>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CLOSING THE LOOP</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Skills and attributes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Showcasing your 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167715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3115</Words>
  <Application>Microsoft Office PowerPoint</Application>
  <PresentationFormat>On-screen Show (4:3)</PresentationFormat>
  <Paragraphs>235</Paragraphs>
  <Slides>25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Myriad Pro</vt:lpstr>
      <vt:lpstr>Arial</vt:lpstr>
      <vt:lpstr>Calibri</vt:lpstr>
      <vt:lpstr>Montserrat</vt:lpstr>
      <vt:lpstr>Rockwell Condensed</vt:lpstr>
      <vt:lpstr>Times New Roman</vt:lpstr>
      <vt:lpstr>20140311PresentationUWTSDTemplate</vt:lpstr>
      <vt:lpstr>BSc Health &amp; Social Care Changemakers – Creativity and  Value Creation (BMHP5014)    WEEK 7 </vt:lpstr>
      <vt:lpstr>Today we will…</vt:lpstr>
      <vt:lpstr>Unit 2 – Meaning of scoping</vt:lpstr>
      <vt:lpstr>Unit 2 - Activity  For the next 15 minutes, look online to find examples from the field of health and social care for each of these terms below (that you learned about in Unit 2) - Write down your answers and discuss with the class. </vt:lpstr>
      <vt:lpstr>Unit 2 - Your attributes  What entrepreneurial attributes you aspire to have as a health and social care professional?</vt:lpstr>
      <vt:lpstr>Unit 2 – Tool kits Can you find any examples of tools which are useful in health and social care practice?</vt:lpstr>
      <vt:lpstr>Unit 2 – Systems Thinking How can these 5 wisdoms below be applied in health and social care?</vt:lpstr>
      <vt:lpstr>Unit 3 Topic - Success and Failure and Mentorship</vt:lpstr>
      <vt:lpstr>Patrick Boland – TED Talk</vt:lpstr>
      <vt:lpstr>PowerPoint Presentation</vt:lpstr>
      <vt:lpstr>PowerPoint Presentation</vt:lpstr>
      <vt:lpstr>PowerPoint Presentation</vt:lpstr>
      <vt:lpstr>Unit 3 – What is a stakeholder?</vt:lpstr>
      <vt:lpstr>Unit 3 – Activity Can you identify any stakeholders in health and social care for your topic for Assessment 1? </vt:lpstr>
      <vt:lpstr>Unit 3 – Social enterprises What examples of social enterprises can you find in the field of health and social care?</vt:lpstr>
      <vt:lpstr>Unit 3 – Public speaking How is public speaking important for health and social care professionals?</vt:lpstr>
      <vt:lpstr>What are the Pros and Cons of using Social Media in Health and Social care? – Unit 3</vt:lpstr>
      <vt:lpstr>Academic Misconduct</vt:lpstr>
      <vt:lpstr>Students Union Guidance on Academic Misconduct and Library Skills Sessions on Referencing and Plagiarism</vt:lpstr>
      <vt:lpstr>Assignment Specifications </vt:lpstr>
      <vt:lpstr>PowerPoint Presentation</vt:lpstr>
      <vt:lpstr>Units for the on line tasks – Unit 1</vt:lpstr>
      <vt:lpstr>Units for the on line tasks – Unit 2</vt:lpstr>
      <vt:lpstr>Units for the on line tasks – Unit 3</vt:lpstr>
      <vt:lpstr>Units for the on line tasks – Unit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Diola Bijlhout</cp:lastModifiedBy>
  <cp:revision>42</cp:revision>
  <dcterms:created xsi:type="dcterms:W3CDTF">2021-02-07T21:31:18Z</dcterms:created>
  <dcterms:modified xsi:type="dcterms:W3CDTF">2023-03-25T15:25:04Z</dcterms:modified>
</cp:coreProperties>
</file>