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1"/>
  </p:notesMasterIdLst>
  <p:sldIdLst>
    <p:sldId id="257" r:id="rId19"/>
    <p:sldId id="262" r:id="rId20"/>
    <p:sldId id="1455" r:id="rId21"/>
    <p:sldId id="263" r:id="rId22"/>
    <p:sldId id="1456" r:id="rId23"/>
    <p:sldId id="260" r:id="rId24"/>
    <p:sldId id="1519" r:id="rId25"/>
    <p:sldId id="1520" r:id="rId26"/>
    <p:sldId id="1512" r:id="rId27"/>
    <p:sldId id="1510" r:id="rId28"/>
    <p:sldId id="1468" r:id="rId29"/>
    <p:sldId id="335" r:id="rId30"/>
    <p:sldId id="1480" r:id="rId31"/>
    <p:sldId id="1457" r:id="rId32"/>
    <p:sldId id="330" r:id="rId33"/>
    <p:sldId id="326" r:id="rId34"/>
    <p:sldId id="331" r:id="rId35"/>
    <p:sldId id="336" r:id="rId36"/>
    <p:sldId id="1513" r:id="rId37"/>
    <p:sldId id="1515" r:id="rId38"/>
    <p:sldId id="1461" r:id="rId39"/>
    <p:sldId id="325" r:id="rId40"/>
    <p:sldId id="1516" r:id="rId41"/>
    <p:sldId id="1518" r:id="rId42"/>
    <p:sldId id="1517" r:id="rId43"/>
    <p:sldId id="346" r:id="rId44"/>
    <p:sldId id="1460" r:id="rId45"/>
    <p:sldId id="1523" r:id="rId46"/>
    <p:sldId id="354" r:id="rId47"/>
    <p:sldId id="285" r:id="rId48"/>
    <p:sldId id="1454" r:id="rId49"/>
    <p:sldId id="616"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56658" autoAdjust="0"/>
  </p:normalViewPr>
  <p:slideViewPr>
    <p:cSldViewPr snapToGrid="0" snapToObjects="1">
      <p:cViewPr varScale="1">
        <p:scale>
          <a:sx n="46" d="100"/>
          <a:sy n="46" d="100"/>
        </p:scale>
        <p:origin x="2443" y="4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ce Blake" userId="1d2967084c69d2c0" providerId="LiveId" clId="{F3CA383A-A656-4211-82B2-649DB826C5CE}"/>
    <pc:docChg chg="custSel modSld">
      <pc:chgData name="Laurence Blake" userId="1d2967084c69d2c0" providerId="LiveId" clId="{F3CA383A-A656-4211-82B2-649DB826C5CE}" dt="2022-10-18T13:30:16.330" v="7" actId="403"/>
      <pc:docMkLst>
        <pc:docMk/>
      </pc:docMkLst>
      <pc:sldChg chg="modSp mod modAnim">
        <pc:chgData name="Laurence Blake" userId="1d2967084c69d2c0" providerId="LiveId" clId="{F3CA383A-A656-4211-82B2-649DB826C5CE}" dt="2022-10-18T13:30:16.330" v="7" actId="403"/>
        <pc:sldMkLst>
          <pc:docMk/>
          <pc:sldMk cId="4257397866" sldId="330"/>
        </pc:sldMkLst>
        <pc:spChg chg="mod">
          <ac:chgData name="Laurence Blake" userId="1d2967084c69d2c0" providerId="LiveId" clId="{F3CA383A-A656-4211-82B2-649DB826C5CE}" dt="2022-10-18T13:30:16.330" v="7" actId="403"/>
          <ac:spMkLst>
            <pc:docMk/>
            <pc:sldMk cId="4257397866" sldId="330"/>
            <ac:spMk id="3" creationId="{1EF55C32-4093-439C-87EB-EE0B2E8D899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5AF25-8378-47F6-B83C-D894BCAC253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8C7441F-F8F7-47BB-BF0C-11FAFEEC827A}">
      <dgm:prSet custT="1"/>
      <dgm:spPr/>
      <dgm:t>
        <a:bodyPr/>
        <a:lstStyle/>
        <a:p>
          <a:r>
            <a:rPr lang="en-US" sz="1800" dirty="0"/>
            <a:t>Enhance understanding and application of PESTLE and SWOT</a:t>
          </a:r>
        </a:p>
      </dgm:t>
    </dgm:pt>
    <dgm:pt modelId="{D55D223B-4ACC-4A28-8F84-7FBD825F015B}" type="parTrans" cxnId="{A9FB84F6-913A-4CB5-AF6F-B7B45D24EC0F}">
      <dgm:prSet/>
      <dgm:spPr/>
      <dgm:t>
        <a:bodyPr/>
        <a:lstStyle/>
        <a:p>
          <a:endParaRPr lang="en-US"/>
        </a:p>
      </dgm:t>
    </dgm:pt>
    <dgm:pt modelId="{D21CEAE5-75BA-4513-B51B-C7D6C310CFC4}" type="sibTrans" cxnId="{A9FB84F6-913A-4CB5-AF6F-B7B45D24EC0F}">
      <dgm:prSet/>
      <dgm:spPr/>
      <dgm:t>
        <a:bodyPr/>
        <a:lstStyle/>
        <a:p>
          <a:endParaRPr lang="en-US"/>
        </a:p>
      </dgm:t>
    </dgm:pt>
    <dgm:pt modelId="{8CB009AD-8716-43CB-8F4A-706C175210A9}">
      <dgm:prSet/>
      <dgm:spPr/>
      <dgm:t>
        <a:bodyPr/>
        <a:lstStyle/>
        <a:p>
          <a:endParaRPr lang="en-GB" dirty="0"/>
        </a:p>
      </dgm:t>
    </dgm:pt>
    <dgm:pt modelId="{D8E13E38-48F2-43AE-9359-ECE032C13AB6}" type="parTrans" cxnId="{9DFD7F8F-D6B3-4FAB-86DA-91E44382AB86}">
      <dgm:prSet/>
      <dgm:spPr/>
      <dgm:t>
        <a:bodyPr/>
        <a:lstStyle/>
        <a:p>
          <a:endParaRPr lang="en-GB"/>
        </a:p>
      </dgm:t>
    </dgm:pt>
    <dgm:pt modelId="{51EFCDCB-9B9D-4148-83AA-1937A9D86A3C}" type="sibTrans" cxnId="{9DFD7F8F-D6B3-4FAB-86DA-91E44382AB86}">
      <dgm:prSet/>
      <dgm:spPr/>
    </dgm:pt>
    <dgm:pt modelId="{EA97DEDC-4A71-4238-A13A-E9872BB8AA98}">
      <dgm:prSet custT="1"/>
      <dgm:spPr/>
      <dgm:t>
        <a:bodyPr/>
        <a:lstStyle/>
        <a:p>
          <a:r>
            <a:rPr lang="en-GB" sz="1800" dirty="0"/>
            <a:t>Review internal and external influences  </a:t>
          </a:r>
          <a:endParaRPr lang="en-US" sz="1800" dirty="0"/>
        </a:p>
      </dgm:t>
    </dgm:pt>
    <dgm:pt modelId="{321F5BD0-99FC-4FF2-9D7F-DE7DF04BB819}" type="parTrans" cxnId="{18BE755D-823C-46EA-90C6-EF24FFC5DB20}">
      <dgm:prSet/>
      <dgm:spPr/>
    </dgm:pt>
    <dgm:pt modelId="{2A4E443E-4D78-4924-976C-74ECEB9F2438}" type="sibTrans" cxnId="{18BE755D-823C-46EA-90C6-EF24FFC5DB20}">
      <dgm:prSet/>
      <dgm:spPr/>
    </dgm:pt>
    <dgm:pt modelId="{4709186D-40E3-43DF-B36E-FD1B842DA360}">
      <dgm:prSet custT="1"/>
      <dgm:spPr/>
      <dgm:t>
        <a:bodyPr/>
        <a:lstStyle/>
        <a:p>
          <a:r>
            <a:rPr lang="en-US" sz="1800" dirty="0"/>
            <a:t>Problem evaluation</a:t>
          </a:r>
        </a:p>
      </dgm:t>
    </dgm:pt>
    <dgm:pt modelId="{EA608C36-7B17-440B-A774-2DA2F0E3F964}" type="parTrans" cxnId="{8CFCFF55-F825-4DDA-A0DB-39315C9C530B}">
      <dgm:prSet/>
      <dgm:spPr/>
    </dgm:pt>
    <dgm:pt modelId="{EB129FFA-1E31-4F5D-BDD5-453958C29B6D}" type="sibTrans" cxnId="{8CFCFF55-F825-4DDA-A0DB-39315C9C530B}">
      <dgm:prSet/>
      <dgm:spPr/>
    </dgm:pt>
    <dgm:pt modelId="{D0981873-A306-4B5A-B67A-D295F2C54317}" type="pres">
      <dgm:prSet presAssocID="{B485AF25-8378-47F6-B83C-D894BCAC253E}" presName="vert0" presStyleCnt="0">
        <dgm:presLayoutVars>
          <dgm:dir/>
          <dgm:animOne val="branch"/>
          <dgm:animLvl val="lvl"/>
        </dgm:presLayoutVars>
      </dgm:prSet>
      <dgm:spPr/>
    </dgm:pt>
    <dgm:pt modelId="{BFFB88A8-3D88-4F51-AA86-AF37EC5F8699}" type="pres">
      <dgm:prSet presAssocID="{4709186D-40E3-43DF-B36E-FD1B842DA360}" presName="thickLine" presStyleLbl="alignNode1" presStyleIdx="0" presStyleCnt="4"/>
      <dgm:spPr/>
    </dgm:pt>
    <dgm:pt modelId="{D5F39064-21BF-45B7-91FA-2EDAD2C66876}" type="pres">
      <dgm:prSet presAssocID="{4709186D-40E3-43DF-B36E-FD1B842DA360}" presName="horz1" presStyleCnt="0"/>
      <dgm:spPr/>
    </dgm:pt>
    <dgm:pt modelId="{28F683AF-DBA4-4CB6-8656-892361959C0C}" type="pres">
      <dgm:prSet presAssocID="{4709186D-40E3-43DF-B36E-FD1B842DA360}" presName="tx1" presStyleLbl="revTx" presStyleIdx="0" presStyleCnt="4"/>
      <dgm:spPr/>
    </dgm:pt>
    <dgm:pt modelId="{42B707FC-D23B-4B84-88B1-BB3F0A2FDC48}" type="pres">
      <dgm:prSet presAssocID="{4709186D-40E3-43DF-B36E-FD1B842DA360}" presName="vert1" presStyleCnt="0"/>
      <dgm:spPr/>
    </dgm:pt>
    <dgm:pt modelId="{C9E83DE2-CB4C-483F-B6FF-7E6E3CD0BBEE}" type="pres">
      <dgm:prSet presAssocID="{EA97DEDC-4A71-4238-A13A-E9872BB8AA98}" presName="thickLine" presStyleLbl="alignNode1" presStyleIdx="1" presStyleCnt="4"/>
      <dgm:spPr/>
    </dgm:pt>
    <dgm:pt modelId="{1211F357-4285-40FB-80C8-8CA59A32478B}" type="pres">
      <dgm:prSet presAssocID="{EA97DEDC-4A71-4238-A13A-E9872BB8AA98}" presName="horz1" presStyleCnt="0"/>
      <dgm:spPr/>
    </dgm:pt>
    <dgm:pt modelId="{07E01764-2E19-49A3-9194-679136A50FBF}" type="pres">
      <dgm:prSet presAssocID="{EA97DEDC-4A71-4238-A13A-E9872BB8AA98}" presName="tx1" presStyleLbl="revTx" presStyleIdx="1" presStyleCnt="4"/>
      <dgm:spPr/>
    </dgm:pt>
    <dgm:pt modelId="{B2C64EF9-38E8-4CD8-A14B-EEE2C09736C7}" type="pres">
      <dgm:prSet presAssocID="{EA97DEDC-4A71-4238-A13A-E9872BB8AA98}" presName="vert1" presStyleCnt="0"/>
      <dgm:spPr/>
    </dgm:pt>
    <dgm:pt modelId="{B00D4529-95B2-4FBA-B8EC-088C9236A797}" type="pres">
      <dgm:prSet presAssocID="{78C7441F-F8F7-47BB-BF0C-11FAFEEC827A}" presName="thickLine" presStyleLbl="alignNode1" presStyleIdx="2" presStyleCnt="4"/>
      <dgm:spPr/>
    </dgm:pt>
    <dgm:pt modelId="{AC3F0322-9C35-4621-B7B0-660594E9D474}" type="pres">
      <dgm:prSet presAssocID="{78C7441F-F8F7-47BB-BF0C-11FAFEEC827A}" presName="horz1" presStyleCnt="0"/>
      <dgm:spPr/>
    </dgm:pt>
    <dgm:pt modelId="{B3AD6911-D355-420A-A73A-7521B0BFD591}" type="pres">
      <dgm:prSet presAssocID="{78C7441F-F8F7-47BB-BF0C-11FAFEEC827A}" presName="tx1" presStyleLbl="revTx" presStyleIdx="2" presStyleCnt="4"/>
      <dgm:spPr/>
    </dgm:pt>
    <dgm:pt modelId="{8D91548D-9719-4DA8-BAF8-58CDDEB1AA0C}" type="pres">
      <dgm:prSet presAssocID="{78C7441F-F8F7-47BB-BF0C-11FAFEEC827A}" presName="vert1" presStyleCnt="0"/>
      <dgm:spPr/>
    </dgm:pt>
    <dgm:pt modelId="{19F35ABE-0A2A-4855-89ED-0E0069D78D17}" type="pres">
      <dgm:prSet presAssocID="{8CB009AD-8716-43CB-8F4A-706C175210A9}" presName="thickLine" presStyleLbl="alignNode1" presStyleIdx="3" presStyleCnt="4"/>
      <dgm:spPr/>
    </dgm:pt>
    <dgm:pt modelId="{F366B83C-5A7F-4119-B83E-549246F979D8}" type="pres">
      <dgm:prSet presAssocID="{8CB009AD-8716-43CB-8F4A-706C175210A9}" presName="horz1" presStyleCnt="0"/>
      <dgm:spPr/>
    </dgm:pt>
    <dgm:pt modelId="{798B8C58-8A4D-419B-A514-CC7988716CD3}" type="pres">
      <dgm:prSet presAssocID="{8CB009AD-8716-43CB-8F4A-706C175210A9}" presName="tx1" presStyleLbl="revTx" presStyleIdx="3" presStyleCnt="4"/>
      <dgm:spPr/>
    </dgm:pt>
    <dgm:pt modelId="{70291599-D6DB-4A42-B948-6184A45DC5D0}" type="pres">
      <dgm:prSet presAssocID="{8CB009AD-8716-43CB-8F4A-706C175210A9}" presName="vert1" presStyleCnt="0"/>
      <dgm:spPr/>
    </dgm:pt>
  </dgm:ptLst>
  <dgm:cxnLst>
    <dgm:cxn modelId="{F63EF623-C241-48FD-8B9F-F4693DF8D6E7}" type="presOf" srcId="{8CB009AD-8716-43CB-8F4A-706C175210A9}" destId="{798B8C58-8A4D-419B-A514-CC7988716CD3}" srcOrd="0" destOrd="0" presId="urn:microsoft.com/office/officeart/2008/layout/LinedList"/>
    <dgm:cxn modelId="{2059A25B-F948-4A77-839B-8658083A56AA}" type="presOf" srcId="{B485AF25-8378-47F6-B83C-D894BCAC253E}" destId="{D0981873-A306-4B5A-B67A-D295F2C54317}" srcOrd="0" destOrd="0" presId="urn:microsoft.com/office/officeart/2008/layout/LinedList"/>
    <dgm:cxn modelId="{18BE755D-823C-46EA-90C6-EF24FFC5DB20}" srcId="{B485AF25-8378-47F6-B83C-D894BCAC253E}" destId="{EA97DEDC-4A71-4238-A13A-E9872BB8AA98}" srcOrd="1" destOrd="0" parTransId="{321F5BD0-99FC-4FF2-9D7F-DE7DF04BB819}" sibTransId="{2A4E443E-4D78-4924-976C-74ECEB9F2438}"/>
    <dgm:cxn modelId="{8CFCFF55-F825-4DDA-A0DB-39315C9C530B}" srcId="{B485AF25-8378-47F6-B83C-D894BCAC253E}" destId="{4709186D-40E3-43DF-B36E-FD1B842DA360}" srcOrd="0" destOrd="0" parTransId="{EA608C36-7B17-440B-A774-2DA2F0E3F964}" sibTransId="{EB129FFA-1E31-4F5D-BDD5-453958C29B6D}"/>
    <dgm:cxn modelId="{9DFD7F8F-D6B3-4FAB-86DA-91E44382AB86}" srcId="{B485AF25-8378-47F6-B83C-D894BCAC253E}" destId="{8CB009AD-8716-43CB-8F4A-706C175210A9}" srcOrd="3" destOrd="0" parTransId="{D8E13E38-48F2-43AE-9359-ECE032C13AB6}" sibTransId="{51EFCDCB-9B9D-4148-83AA-1937A9D86A3C}"/>
    <dgm:cxn modelId="{FD88E2AC-8E99-4857-8F33-DC329022189E}" type="presOf" srcId="{78C7441F-F8F7-47BB-BF0C-11FAFEEC827A}" destId="{B3AD6911-D355-420A-A73A-7521B0BFD591}" srcOrd="0" destOrd="0" presId="urn:microsoft.com/office/officeart/2008/layout/LinedList"/>
    <dgm:cxn modelId="{02A8C3DC-B544-4D55-B52B-609F8200289A}" type="presOf" srcId="{EA97DEDC-4A71-4238-A13A-E9872BB8AA98}" destId="{07E01764-2E19-49A3-9194-679136A50FBF}" srcOrd="0" destOrd="0" presId="urn:microsoft.com/office/officeart/2008/layout/LinedList"/>
    <dgm:cxn modelId="{045E7BF2-C5B5-4622-A733-DECF94938382}" type="presOf" srcId="{4709186D-40E3-43DF-B36E-FD1B842DA360}" destId="{28F683AF-DBA4-4CB6-8656-892361959C0C}" srcOrd="0" destOrd="0" presId="urn:microsoft.com/office/officeart/2008/layout/LinedList"/>
    <dgm:cxn modelId="{A9FB84F6-913A-4CB5-AF6F-B7B45D24EC0F}" srcId="{B485AF25-8378-47F6-B83C-D894BCAC253E}" destId="{78C7441F-F8F7-47BB-BF0C-11FAFEEC827A}" srcOrd="2" destOrd="0" parTransId="{D55D223B-4ACC-4A28-8F84-7FBD825F015B}" sibTransId="{D21CEAE5-75BA-4513-B51B-C7D6C310CFC4}"/>
    <dgm:cxn modelId="{24839DC2-350E-402C-B519-A23CF6C52D4B}" type="presParOf" srcId="{D0981873-A306-4B5A-B67A-D295F2C54317}" destId="{BFFB88A8-3D88-4F51-AA86-AF37EC5F8699}" srcOrd="0" destOrd="0" presId="urn:microsoft.com/office/officeart/2008/layout/LinedList"/>
    <dgm:cxn modelId="{19FDEC48-F503-4DED-97B7-514B02D1212D}" type="presParOf" srcId="{D0981873-A306-4B5A-B67A-D295F2C54317}" destId="{D5F39064-21BF-45B7-91FA-2EDAD2C66876}" srcOrd="1" destOrd="0" presId="urn:microsoft.com/office/officeart/2008/layout/LinedList"/>
    <dgm:cxn modelId="{A08C1A79-7ED4-4406-99FB-CD864872A98D}" type="presParOf" srcId="{D5F39064-21BF-45B7-91FA-2EDAD2C66876}" destId="{28F683AF-DBA4-4CB6-8656-892361959C0C}" srcOrd="0" destOrd="0" presId="urn:microsoft.com/office/officeart/2008/layout/LinedList"/>
    <dgm:cxn modelId="{106EC0E2-14AD-416F-89C9-936F0B28C4B8}" type="presParOf" srcId="{D5F39064-21BF-45B7-91FA-2EDAD2C66876}" destId="{42B707FC-D23B-4B84-88B1-BB3F0A2FDC48}" srcOrd="1" destOrd="0" presId="urn:microsoft.com/office/officeart/2008/layout/LinedList"/>
    <dgm:cxn modelId="{4D85DBFB-A47C-4582-83D1-2A7AF4544C2A}" type="presParOf" srcId="{D0981873-A306-4B5A-B67A-D295F2C54317}" destId="{C9E83DE2-CB4C-483F-B6FF-7E6E3CD0BBEE}" srcOrd="2" destOrd="0" presId="urn:microsoft.com/office/officeart/2008/layout/LinedList"/>
    <dgm:cxn modelId="{59DCFAEB-9A9F-4412-A0CB-BE55C0CFB322}" type="presParOf" srcId="{D0981873-A306-4B5A-B67A-D295F2C54317}" destId="{1211F357-4285-40FB-80C8-8CA59A32478B}" srcOrd="3" destOrd="0" presId="urn:microsoft.com/office/officeart/2008/layout/LinedList"/>
    <dgm:cxn modelId="{FD6DA720-2883-41B0-B6DE-5E3F738FD5EC}" type="presParOf" srcId="{1211F357-4285-40FB-80C8-8CA59A32478B}" destId="{07E01764-2E19-49A3-9194-679136A50FBF}" srcOrd="0" destOrd="0" presId="urn:microsoft.com/office/officeart/2008/layout/LinedList"/>
    <dgm:cxn modelId="{FC4B5A05-0618-47AD-8657-5A82551EA4E2}" type="presParOf" srcId="{1211F357-4285-40FB-80C8-8CA59A32478B}" destId="{B2C64EF9-38E8-4CD8-A14B-EEE2C09736C7}" srcOrd="1" destOrd="0" presId="urn:microsoft.com/office/officeart/2008/layout/LinedList"/>
    <dgm:cxn modelId="{20E3F301-9A5D-41EE-BF0F-094AE3259667}" type="presParOf" srcId="{D0981873-A306-4B5A-B67A-D295F2C54317}" destId="{B00D4529-95B2-4FBA-B8EC-088C9236A797}" srcOrd="4" destOrd="0" presId="urn:microsoft.com/office/officeart/2008/layout/LinedList"/>
    <dgm:cxn modelId="{926B6FE6-40B2-4610-826E-982AE99DEC2D}" type="presParOf" srcId="{D0981873-A306-4B5A-B67A-D295F2C54317}" destId="{AC3F0322-9C35-4621-B7B0-660594E9D474}" srcOrd="5" destOrd="0" presId="urn:microsoft.com/office/officeart/2008/layout/LinedList"/>
    <dgm:cxn modelId="{0B4F3170-555D-4059-B9C0-E2ABC289A73B}" type="presParOf" srcId="{AC3F0322-9C35-4621-B7B0-660594E9D474}" destId="{B3AD6911-D355-420A-A73A-7521B0BFD591}" srcOrd="0" destOrd="0" presId="urn:microsoft.com/office/officeart/2008/layout/LinedList"/>
    <dgm:cxn modelId="{D463217A-C33D-4BB3-A278-F2363BB71E3A}" type="presParOf" srcId="{AC3F0322-9C35-4621-B7B0-660594E9D474}" destId="{8D91548D-9719-4DA8-BAF8-58CDDEB1AA0C}" srcOrd="1" destOrd="0" presId="urn:microsoft.com/office/officeart/2008/layout/LinedList"/>
    <dgm:cxn modelId="{5F04A982-1971-4A3F-A740-82E9E0E77822}" type="presParOf" srcId="{D0981873-A306-4B5A-B67A-D295F2C54317}" destId="{19F35ABE-0A2A-4855-89ED-0E0069D78D17}" srcOrd="6" destOrd="0" presId="urn:microsoft.com/office/officeart/2008/layout/LinedList"/>
    <dgm:cxn modelId="{5615AF45-5843-4E16-A867-021AD624CD3E}" type="presParOf" srcId="{D0981873-A306-4B5A-B67A-D295F2C54317}" destId="{F366B83C-5A7F-4119-B83E-549246F979D8}" srcOrd="7" destOrd="0" presId="urn:microsoft.com/office/officeart/2008/layout/LinedList"/>
    <dgm:cxn modelId="{95267BD6-2358-4556-AC97-97DDB95D82CE}" type="presParOf" srcId="{F366B83C-5A7F-4119-B83E-549246F979D8}" destId="{798B8C58-8A4D-419B-A514-CC7988716CD3}" srcOrd="0" destOrd="0" presId="urn:microsoft.com/office/officeart/2008/layout/LinedList"/>
    <dgm:cxn modelId="{4A13FC77-204C-467C-B92C-98F4A55FA7F3}" type="presParOf" srcId="{F366B83C-5A7F-4119-B83E-549246F979D8}" destId="{70291599-D6DB-4A42-B948-6184A45DC5D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93D586-61B7-4D65-B229-855CE1C18F9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29F1AFF-E38C-4A5E-861A-6889F6CD6477}">
      <dgm:prSet/>
      <dgm:spPr/>
      <dgm:t>
        <a:bodyPr/>
        <a:lstStyle/>
        <a:p>
          <a:r>
            <a:rPr lang="en-US" dirty="0"/>
            <a:t>Problem trees and diagrams</a:t>
          </a:r>
        </a:p>
      </dgm:t>
    </dgm:pt>
    <dgm:pt modelId="{CAE5A182-EF0D-4F8F-922E-BCF187E7233F}" type="parTrans" cxnId="{3F79BCD5-2192-4C18-B40C-CEADAE16FA2C}">
      <dgm:prSet/>
      <dgm:spPr/>
      <dgm:t>
        <a:bodyPr/>
        <a:lstStyle/>
        <a:p>
          <a:endParaRPr lang="en-US"/>
        </a:p>
      </dgm:t>
    </dgm:pt>
    <dgm:pt modelId="{89A09457-3E9E-4DC7-910F-C0C57D777A18}" type="sibTrans" cxnId="{3F79BCD5-2192-4C18-B40C-CEADAE16FA2C}">
      <dgm:prSet/>
      <dgm:spPr/>
      <dgm:t>
        <a:bodyPr/>
        <a:lstStyle/>
        <a:p>
          <a:endParaRPr lang="en-US"/>
        </a:p>
      </dgm:t>
    </dgm:pt>
    <dgm:pt modelId="{E76C91CC-5B55-4158-8C6F-36FCA7938542}">
      <dgm:prSet/>
      <dgm:spPr/>
      <dgm:t>
        <a:bodyPr/>
        <a:lstStyle/>
        <a:p>
          <a:r>
            <a:rPr lang="en-US" dirty="0"/>
            <a:t>PESTLE</a:t>
          </a:r>
        </a:p>
      </dgm:t>
    </dgm:pt>
    <dgm:pt modelId="{D0E96D21-BEA6-491A-B975-ABB5F5974EE5}" type="parTrans" cxnId="{936CFC30-B677-4F2E-B974-07613BFD7562}">
      <dgm:prSet/>
      <dgm:spPr/>
      <dgm:t>
        <a:bodyPr/>
        <a:lstStyle/>
        <a:p>
          <a:endParaRPr lang="en-US"/>
        </a:p>
      </dgm:t>
    </dgm:pt>
    <dgm:pt modelId="{241BB466-C629-4139-AEBA-3A234B118967}" type="sibTrans" cxnId="{936CFC30-B677-4F2E-B974-07613BFD7562}">
      <dgm:prSet/>
      <dgm:spPr/>
      <dgm:t>
        <a:bodyPr/>
        <a:lstStyle/>
        <a:p>
          <a:endParaRPr lang="en-US"/>
        </a:p>
      </dgm:t>
    </dgm:pt>
    <dgm:pt modelId="{9C3E2682-E560-46A9-B352-B14E92AED6E1}">
      <dgm:prSet/>
      <dgm:spPr/>
      <dgm:t>
        <a:bodyPr/>
        <a:lstStyle/>
        <a:p>
          <a:r>
            <a:rPr lang="en-US" dirty="0"/>
            <a:t>SWOT</a:t>
          </a:r>
        </a:p>
      </dgm:t>
    </dgm:pt>
    <dgm:pt modelId="{F1B87796-0FBF-472D-8057-3E78D78B4F2C}" type="parTrans" cxnId="{4061138A-7FB6-4466-98C2-974438237AC0}">
      <dgm:prSet/>
      <dgm:spPr/>
      <dgm:t>
        <a:bodyPr/>
        <a:lstStyle/>
        <a:p>
          <a:endParaRPr lang="en-US"/>
        </a:p>
      </dgm:t>
    </dgm:pt>
    <dgm:pt modelId="{8E675534-80AB-4088-AED8-BCB3BE6CFEE4}" type="sibTrans" cxnId="{4061138A-7FB6-4466-98C2-974438237AC0}">
      <dgm:prSet/>
      <dgm:spPr/>
      <dgm:t>
        <a:bodyPr/>
        <a:lstStyle/>
        <a:p>
          <a:endParaRPr lang="en-US"/>
        </a:p>
      </dgm:t>
    </dgm:pt>
    <dgm:pt modelId="{A6EDE765-A0A4-4C50-947F-07E0EEF70885}">
      <dgm:prSet/>
      <dgm:spPr/>
      <dgm:t>
        <a:bodyPr/>
        <a:lstStyle/>
        <a:p>
          <a:r>
            <a:rPr lang="en-US" dirty="0"/>
            <a:t>Problem evaluation</a:t>
          </a:r>
        </a:p>
      </dgm:t>
    </dgm:pt>
    <dgm:pt modelId="{A365E86C-4A11-4C6F-B8D0-37F230735DAB}" type="parTrans" cxnId="{46970573-A7DB-416F-93AA-FCA2C6A2D7B0}">
      <dgm:prSet/>
      <dgm:spPr/>
      <dgm:t>
        <a:bodyPr/>
        <a:lstStyle/>
        <a:p>
          <a:endParaRPr lang="en-GB"/>
        </a:p>
      </dgm:t>
    </dgm:pt>
    <dgm:pt modelId="{2BC58AD8-3967-457B-B6A3-ECC826D3A167}" type="sibTrans" cxnId="{46970573-A7DB-416F-93AA-FCA2C6A2D7B0}">
      <dgm:prSet/>
      <dgm:spPr/>
      <dgm:t>
        <a:bodyPr/>
        <a:lstStyle/>
        <a:p>
          <a:endParaRPr lang="en-GB"/>
        </a:p>
      </dgm:t>
    </dgm:pt>
    <dgm:pt modelId="{94440C77-1F55-4CA4-8781-30D4B72F0144}">
      <dgm:prSet/>
      <dgm:spPr/>
      <dgm:t>
        <a:bodyPr/>
        <a:lstStyle/>
        <a:p>
          <a:r>
            <a:rPr lang="en-US"/>
            <a:t>Internal and external influences</a:t>
          </a:r>
          <a:endParaRPr lang="en-US" dirty="0"/>
        </a:p>
      </dgm:t>
    </dgm:pt>
    <dgm:pt modelId="{877C347E-3181-4BC7-BB6A-DB2F220CED3B}" type="parTrans" cxnId="{5187A5E8-7C5D-4443-B86B-FE91DC73B8FF}">
      <dgm:prSet/>
      <dgm:spPr/>
      <dgm:t>
        <a:bodyPr/>
        <a:lstStyle/>
        <a:p>
          <a:endParaRPr lang="en-GB"/>
        </a:p>
      </dgm:t>
    </dgm:pt>
    <dgm:pt modelId="{A01DFAF0-E341-4B40-A287-EEC4266CE1BD}" type="sibTrans" cxnId="{5187A5E8-7C5D-4443-B86B-FE91DC73B8FF}">
      <dgm:prSet/>
      <dgm:spPr/>
      <dgm:t>
        <a:bodyPr/>
        <a:lstStyle/>
        <a:p>
          <a:endParaRPr lang="en-GB"/>
        </a:p>
      </dgm:t>
    </dgm:pt>
    <dgm:pt modelId="{FF4C3B21-3F20-40FC-81FC-DC787C90C268}" type="pres">
      <dgm:prSet presAssocID="{6B93D586-61B7-4D65-B229-855CE1C18F90}" presName="vert0" presStyleCnt="0">
        <dgm:presLayoutVars>
          <dgm:dir/>
          <dgm:animOne val="branch"/>
          <dgm:animLvl val="lvl"/>
        </dgm:presLayoutVars>
      </dgm:prSet>
      <dgm:spPr/>
    </dgm:pt>
    <dgm:pt modelId="{6CF4188F-14D3-42DB-AD50-7A796B5C86E4}" type="pres">
      <dgm:prSet presAssocID="{A6EDE765-A0A4-4C50-947F-07E0EEF70885}" presName="thickLine" presStyleLbl="alignNode1" presStyleIdx="0" presStyleCnt="5"/>
      <dgm:spPr/>
    </dgm:pt>
    <dgm:pt modelId="{AE7F6CC5-92CD-4AF9-AA6E-67F0DEE5B2E3}" type="pres">
      <dgm:prSet presAssocID="{A6EDE765-A0A4-4C50-947F-07E0EEF70885}" presName="horz1" presStyleCnt="0"/>
      <dgm:spPr/>
    </dgm:pt>
    <dgm:pt modelId="{F98B4CC6-D1D2-4F28-9B90-283E87459B95}" type="pres">
      <dgm:prSet presAssocID="{A6EDE765-A0A4-4C50-947F-07E0EEF70885}" presName="tx1" presStyleLbl="revTx" presStyleIdx="0" presStyleCnt="5"/>
      <dgm:spPr/>
    </dgm:pt>
    <dgm:pt modelId="{C83438F4-3EFD-4E37-BAC5-2047B46852F8}" type="pres">
      <dgm:prSet presAssocID="{A6EDE765-A0A4-4C50-947F-07E0EEF70885}" presName="vert1" presStyleCnt="0"/>
      <dgm:spPr/>
    </dgm:pt>
    <dgm:pt modelId="{F099E013-6074-4C58-8255-E55CB8325D62}" type="pres">
      <dgm:prSet presAssocID="{429F1AFF-E38C-4A5E-861A-6889F6CD6477}" presName="thickLine" presStyleLbl="alignNode1" presStyleIdx="1" presStyleCnt="5"/>
      <dgm:spPr/>
    </dgm:pt>
    <dgm:pt modelId="{8A2D7F65-6D8B-47E0-AC22-B03CCF2A4F1B}" type="pres">
      <dgm:prSet presAssocID="{429F1AFF-E38C-4A5E-861A-6889F6CD6477}" presName="horz1" presStyleCnt="0"/>
      <dgm:spPr/>
    </dgm:pt>
    <dgm:pt modelId="{D2B8F002-73A3-45A2-B571-44829AC86D84}" type="pres">
      <dgm:prSet presAssocID="{429F1AFF-E38C-4A5E-861A-6889F6CD6477}" presName="tx1" presStyleLbl="revTx" presStyleIdx="1" presStyleCnt="5"/>
      <dgm:spPr/>
    </dgm:pt>
    <dgm:pt modelId="{E6FF5EBD-2A82-4DDE-BAD3-6B9F34CCD9F4}" type="pres">
      <dgm:prSet presAssocID="{429F1AFF-E38C-4A5E-861A-6889F6CD6477}" presName="vert1" presStyleCnt="0"/>
      <dgm:spPr/>
    </dgm:pt>
    <dgm:pt modelId="{05817230-1BE0-49BF-B391-419AC04DB210}" type="pres">
      <dgm:prSet presAssocID="{94440C77-1F55-4CA4-8781-30D4B72F0144}" presName="thickLine" presStyleLbl="alignNode1" presStyleIdx="2" presStyleCnt="5"/>
      <dgm:spPr/>
    </dgm:pt>
    <dgm:pt modelId="{1EAE6FCB-F948-45FC-9A2C-0441C46A40B1}" type="pres">
      <dgm:prSet presAssocID="{94440C77-1F55-4CA4-8781-30D4B72F0144}" presName="horz1" presStyleCnt="0"/>
      <dgm:spPr/>
    </dgm:pt>
    <dgm:pt modelId="{B93935EA-C897-4967-84AB-411189C78D38}" type="pres">
      <dgm:prSet presAssocID="{94440C77-1F55-4CA4-8781-30D4B72F0144}" presName="tx1" presStyleLbl="revTx" presStyleIdx="2" presStyleCnt="5"/>
      <dgm:spPr/>
    </dgm:pt>
    <dgm:pt modelId="{243F020E-EC21-491B-A076-8E633B3453E6}" type="pres">
      <dgm:prSet presAssocID="{94440C77-1F55-4CA4-8781-30D4B72F0144}" presName="vert1" presStyleCnt="0"/>
      <dgm:spPr/>
    </dgm:pt>
    <dgm:pt modelId="{E22C229C-C7C3-448E-8A8F-8CED094CAE46}" type="pres">
      <dgm:prSet presAssocID="{E76C91CC-5B55-4158-8C6F-36FCA7938542}" presName="thickLine" presStyleLbl="alignNode1" presStyleIdx="3" presStyleCnt="5"/>
      <dgm:spPr/>
    </dgm:pt>
    <dgm:pt modelId="{17F8A7A7-517B-496D-8F75-678223902C2A}" type="pres">
      <dgm:prSet presAssocID="{E76C91CC-5B55-4158-8C6F-36FCA7938542}" presName="horz1" presStyleCnt="0"/>
      <dgm:spPr/>
    </dgm:pt>
    <dgm:pt modelId="{CD2524CF-F17E-43C3-827C-4E874BEBB29C}" type="pres">
      <dgm:prSet presAssocID="{E76C91CC-5B55-4158-8C6F-36FCA7938542}" presName="tx1" presStyleLbl="revTx" presStyleIdx="3" presStyleCnt="5"/>
      <dgm:spPr/>
    </dgm:pt>
    <dgm:pt modelId="{C4CBF61E-8E91-4F80-8B90-1599B36FF6E2}" type="pres">
      <dgm:prSet presAssocID="{E76C91CC-5B55-4158-8C6F-36FCA7938542}" presName="vert1" presStyleCnt="0"/>
      <dgm:spPr/>
    </dgm:pt>
    <dgm:pt modelId="{967C5C1D-ABD0-4215-BE99-DF0C605A259E}" type="pres">
      <dgm:prSet presAssocID="{9C3E2682-E560-46A9-B352-B14E92AED6E1}" presName="thickLine" presStyleLbl="alignNode1" presStyleIdx="4" presStyleCnt="5"/>
      <dgm:spPr/>
    </dgm:pt>
    <dgm:pt modelId="{AFA21610-5895-4F53-AF9B-FAE18F2872CD}" type="pres">
      <dgm:prSet presAssocID="{9C3E2682-E560-46A9-B352-B14E92AED6E1}" presName="horz1" presStyleCnt="0"/>
      <dgm:spPr/>
    </dgm:pt>
    <dgm:pt modelId="{F0BF9D95-A61A-41C0-844E-A14B0447B81E}" type="pres">
      <dgm:prSet presAssocID="{9C3E2682-E560-46A9-B352-B14E92AED6E1}" presName="tx1" presStyleLbl="revTx" presStyleIdx="4" presStyleCnt="5"/>
      <dgm:spPr/>
    </dgm:pt>
    <dgm:pt modelId="{641543AE-9A95-406C-BDFB-1754814F7264}" type="pres">
      <dgm:prSet presAssocID="{9C3E2682-E560-46A9-B352-B14E92AED6E1}" presName="vert1" presStyleCnt="0"/>
      <dgm:spPr/>
    </dgm:pt>
  </dgm:ptLst>
  <dgm:cxnLst>
    <dgm:cxn modelId="{1516682F-2563-46A8-8F75-466088692389}" type="presOf" srcId="{A6EDE765-A0A4-4C50-947F-07E0EEF70885}" destId="{F98B4CC6-D1D2-4F28-9B90-283E87459B95}" srcOrd="0" destOrd="0" presId="urn:microsoft.com/office/officeart/2008/layout/LinedList"/>
    <dgm:cxn modelId="{936CFC30-B677-4F2E-B974-07613BFD7562}" srcId="{6B93D586-61B7-4D65-B229-855CE1C18F90}" destId="{E76C91CC-5B55-4158-8C6F-36FCA7938542}" srcOrd="3" destOrd="0" parTransId="{D0E96D21-BEA6-491A-B975-ABB5F5974EE5}" sibTransId="{241BB466-C629-4139-AEBA-3A234B118967}"/>
    <dgm:cxn modelId="{7876CD52-FD4A-400D-B83A-1B035ECA92EC}" type="presOf" srcId="{6B93D586-61B7-4D65-B229-855CE1C18F90}" destId="{FF4C3B21-3F20-40FC-81FC-DC787C90C268}" srcOrd="0" destOrd="0" presId="urn:microsoft.com/office/officeart/2008/layout/LinedList"/>
    <dgm:cxn modelId="{46970573-A7DB-416F-93AA-FCA2C6A2D7B0}" srcId="{6B93D586-61B7-4D65-B229-855CE1C18F90}" destId="{A6EDE765-A0A4-4C50-947F-07E0EEF70885}" srcOrd="0" destOrd="0" parTransId="{A365E86C-4A11-4C6F-B8D0-37F230735DAB}" sibTransId="{2BC58AD8-3967-457B-B6A3-ECC826D3A167}"/>
    <dgm:cxn modelId="{4061138A-7FB6-4466-98C2-974438237AC0}" srcId="{6B93D586-61B7-4D65-B229-855CE1C18F90}" destId="{9C3E2682-E560-46A9-B352-B14E92AED6E1}" srcOrd="4" destOrd="0" parTransId="{F1B87796-0FBF-472D-8057-3E78D78B4F2C}" sibTransId="{8E675534-80AB-4088-AED8-BCB3BE6CFEE4}"/>
    <dgm:cxn modelId="{ED9A2F9B-4A9D-44E0-B8B9-69F131C20EC0}" type="presOf" srcId="{E76C91CC-5B55-4158-8C6F-36FCA7938542}" destId="{CD2524CF-F17E-43C3-827C-4E874BEBB29C}" srcOrd="0" destOrd="0" presId="urn:microsoft.com/office/officeart/2008/layout/LinedList"/>
    <dgm:cxn modelId="{87442CA8-95A6-4DFD-BAC4-4D2B60C8B3E6}" type="presOf" srcId="{94440C77-1F55-4CA4-8781-30D4B72F0144}" destId="{B93935EA-C897-4967-84AB-411189C78D38}" srcOrd="0" destOrd="0" presId="urn:microsoft.com/office/officeart/2008/layout/LinedList"/>
    <dgm:cxn modelId="{17AB33AC-E38D-4F3D-8594-AD2F1E2EF32B}" type="presOf" srcId="{9C3E2682-E560-46A9-B352-B14E92AED6E1}" destId="{F0BF9D95-A61A-41C0-844E-A14B0447B81E}" srcOrd="0" destOrd="0" presId="urn:microsoft.com/office/officeart/2008/layout/LinedList"/>
    <dgm:cxn modelId="{3F79BCD5-2192-4C18-B40C-CEADAE16FA2C}" srcId="{6B93D586-61B7-4D65-B229-855CE1C18F90}" destId="{429F1AFF-E38C-4A5E-861A-6889F6CD6477}" srcOrd="1" destOrd="0" parTransId="{CAE5A182-EF0D-4F8F-922E-BCF187E7233F}" sibTransId="{89A09457-3E9E-4DC7-910F-C0C57D777A18}"/>
    <dgm:cxn modelId="{5187A5E8-7C5D-4443-B86B-FE91DC73B8FF}" srcId="{6B93D586-61B7-4D65-B229-855CE1C18F90}" destId="{94440C77-1F55-4CA4-8781-30D4B72F0144}" srcOrd="2" destOrd="0" parTransId="{877C347E-3181-4BC7-BB6A-DB2F220CED3B}" sibTransId="{A01DFAF0-E341-4B40-A287-EEC4266CE1BD}"/>
    <dgm:cxn modelId="{E5504AEE-6885-4184-98F6-C0D23A9B9985}" type="presOf" srcId="{429F1AFF-E38C-4A5E-861A-6889F6CD6477}" destId="{D2B8F002-73A3-45A2-B571-44829AC86D84}" srcOrd="0" destOrd="0" presId="urn:microsoft.com/office/officeart/2008/layout/LinedList"/>
    <dgm:cxn modelId="{E0D27665-E5CE-4551-B5B1-9816DA7AC2D6}" type="presParOf" srcId="{FF4C3B21-3F20-40FC-81FC-DC787C90C268}" destId="{6CF4188F-14D3-42DB-AD50-7A796B5C86E4}" srcOrd="0" destOrd="0" presId="urn:microsoft.com/office/officeart/2008/layout/LinedList"/>
    <dgm:cxn modelId="{5E3A673B-FA0B-479C-811E-E28480564BB3}" type="presParOf" srcId="{FF4C3B21-3F20-40FC-81FC-DC787C90C268}" destId="{AE7F6CC5-92CD-4AF9-AA6E-67F0DEE5B2E3}" srcOrd="1" destOrd="0" presId="urn:microsoft.com/office/officeart/2008/layout/LinedList"/>
    <dgm:cxn modelId="{A2E3DF6E-F85F-4900-B62D-95BA5DCEFB88}" type="presParOf" srcId="{AE7F6CC5-92CD-4AF9-AA6E-67F0DEE5B2E3}" destId="{F98B4CC6-D1D2-4F28-9B90-283E87459B95}" srcOrd="0" destOrd="0" presId="urn:microsoft.com/office/officeart/2008/layout/LinedList"/>
    <dgm:cxn modelId="{FC954D9F-C9DC-4268-A39A-25DA2A8868C5}" type="presParOf" srcId="{AE7F6CC5-92CD-4AF9-AA6E-67F0DEE5B2E3}" destId="{C83438F4-3EFD-4E37-BAC5-2047B46852F8}" srcOrd="1" destOrd="0" presId="urn:microsoft.com/office/officeart/2008/layout/LinedList"/>
    <dgm:cxn modelId="{BA8D31EB-154C-47CF-A980-1417BD09B377}" type="presParOf" srcId="{FF4C3B21-3F20-40FC-81FC-DC787C90C268}" destId="{F099E013-6074-4C58-8255-E55CB8325D62}" srcOrd="2" destOrd="0" presId="urn:microsoft.com/office/officeart/2008/layout/LinedList"/>
    <dgm:cxn modelId="{46D3A53F-B361-487A-A005-6A755A89EE91}" type="presParOf" srcId="{FF4C3B21-3F20-40FC-81FC-DC787C90C268}" destId="{8A2D7F65-6D8B-47E0-AC22-B03CCF2A4F1B}" srcOrd="3" destOrd="0" presId="urn:microsoft.com/office/officeart/2008/layout/LinedList"/>
    <dgm:cxn modelId="{9DBB1760-B1DC-4932-9EE1-68E0CD21CD87}" type="presParOf" srcId="{8A2D7F65-6D8B-47E0-AC22-B03CCF2A4F1B}" destId="{D2B8F002-73A3-45A2-B571-44829AC86D84}" srcOrd="0" destOrd="0" presId="urn:microsoft.com/office/officeart/2008/layout/LinedList"/>
    <dgm:cxn modelId="{B1F760A2-A48B-4BA6-8E61-142DE602F923}" type="presParOf" srcId="{8A2D7F65-6D8B-47E0-AC22-B03CCF2A4F1B}" destId="{E6FF5EBD-2A82-4DDE-BAD3-6B9F34CCD9F4}" srcOrd="1" destOrd="0" presId="urn:microsoft.com/office/officeart/2008/layout/LinedList"/>
    <dgm:cxn modelId="{9D71C547-51B3-41C5-B256-ACDF974DD009}" type="presParOf" srcId="{FF4C3B21-3F20-40FC-81FC-DC787C90C268}" destId="{05817230-1BE0-49BF-B391-419AC04DB210}" srcOrd="4" destOrd="0" presId="urn:microsoft.com/office/officeart/2008/layout/LinedList"/>
    <dgm:cxn modelId="{DA177DFB-2741-48BD-ABC6-1A75792C439D}" type="presParOf" srcId="{FF4C3B21-3F20-40FC-81FC-DC787C90C268}" destId="{1EAE6FCB-F948-45FC-9A2C-0441C46A40B1}" srcOrd="5" destOrd="0" presId="urn:microsoft.com/office/officeart/2008/layout/LinedList"/>
    <dgm:cxn modelId="{CDCA14DF-D7DA-4D40-8090-94E74BE72A47}" type="presParOf" srcId="{1EAE6FCB-F948-45FC-9A2C-0441C46A40B1}" destId="{B93935EA-C897-4967-84AB-411189C78D38}" srcOrd="0" destOrd="0" presId="urn:microsoft.com/office/officeart/2008/layout/LinedList"/>
    <dgm:cxn modelId="{B09F2569-7D05-4CFE-A4B2-090ED4900097}" type="presParOf" srcId="{1EAE6FCB-F948-45FC-9A2C-0441C46A40B1}" destId="{243F020E-EC21-491B-A076-8E633B3453E6}" srcOrd="1" destOrd="0" presId="urn:microsoft.com/office/officeart/2008/layout/LinedList"/>
    <dgm:cxn modelId="{6AA5DA11-84EC-44AF-98E7-B58F474910FA}" type="presParOf" srcId="{FF4C3B21-3F20-40FC-81FC-DC787C90C268}" destId="{E22C229C-C7C3-448E-8A8F-8CED094CAE46}" srcOrd="6" destOrd="0" presId="urn:microsoft.com/office/officeart/2008/layout/LinedList"/>
    <dgm:cxn modelId="{699B4411-D990-402D-B817-71AF7D503C96}" type="presParOf" srcId="{FF4C3B21-3F20-40FC-81FC-DC787C90C268}" destId="{17F8A7A7-517B-496D-8F75-678223902C2A}" srcOrd="7" destOrd="0" presId="urn:microsoft.com/office/officeart/2008/layout/LinedList"/>
    <dgm:cxn modelId="{82B625F0-1699-460C-8CC2-6115AF3C473A}" type="presParOf" srcId="{17F8A7A7-517B-496D-8F75-678223902C2A}" destId="{CD2524CF-F17E-43C3-827C-4E874BEBB29C}" srcOrd="0" destOrd="0" presId="urn:microsoft.com/office/officeart/2008/layout/LinedList"/>
    <dgm:cxn modelId="{28731F48-0ED2-4777-8ED4-E4969E3545F9}" type="presParOf" srcId="{17F8A7A7-517B-496D-8F75-678223902C2A}" destId="{C4CBF61E-8E91-4F80-8B90-1599B36FF6E2}" srcOrd="1" destOrd="0" presId="urn:microsoft.com/office/officeart/2008/layout/LinedList"/>
    <dgm:cxn modelId="{1947D524-6F99-41D9-A658-A2C356C0C695}" type="presParOf" srcId="{FF4C3B21-3F20-40FC-81FC-DC787C90C268}" destId="{967C5C1D-ABD0-4215-BE99-DF0C605A259E}" srcOrd="8" destOrd="0" presId="urn:microsoft.com/office/officeart/2008/layout/LinedList"/>
    <dgm:cxn modelId="{EA106B2F-D1E6-4D34-A066-ABE44A1AC257}" type="presParOf" srcId="{FF4C3B21-3F20-40FC-81FC-DC787C90C268}" destId="{AFA21610-5895-4F53-AF9B-FAE18F2872CD}" srcOrd="9" destOrd="0" presId="urn:microsoft.com/office/officeart/2008/layout/LinedList"/>
    <dgm:cxn modelId="{6AE7F40D-F7CE-4E67-9CA1-65DB31D6AD7E}" type="presParOf" srcId="{AFA21610-5895-4F53-AF9B-FAE18F2872CD}" destId="{F0BF9D95-A61A-41C0-844E-A14B0447B81E}" srcOrd="0" destOrd="0" presId="urn:microsoft.com/office/officeart/2008/layout/LinedList"/>
    <dgm:cxn modelId="{E9810823-C308-46B3-829A-3A70E5F226F3}" type="presParOf" srcId="{AFA21610-5895-4F53-AF9B-FAE18F2872CD}" destId="{641543AE-9A95-406C-BDFB-1754814F72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B88A8-3D88-4F51-AA86-AF37EC5F8699}">
      <dsp:nvSpPr>
        <dsp:cNvPr id="0" name=""/>
        <dsp:cNvSpPr/>
      </dsp:nvSpPr>
      <dsp:spPr>
        <a:xfrm>
          <a:off x="0" y="0"/>
          <a:ext cx="56140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F683AF-DBA4-4CB6-8656-892361959C0C}">
      <dsp:nvSpPr>
        <dsp:cNvPr id="0" name=""/>
        <dsp:cNvSpPr/>
      </dsp:nvSpPr>
      <dsp:spPr>
        <a:xfrm>
          <a:off x="0" y="0"/>
          <a:ext cx="5614060" cy="613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Problem evaluation</a:t>
          </a:r>
        </a:p>
      </dsp:txBody>
      <dsp:txXfrm>
        <a:off x="0" y="0"/>
        <a:ext cx="5614060" cy="613171"/>
      </dsp:txXfrm>
    </dsp:sp>
    <dsp:sp modelId="{C9E83DE2-CB4C-483F-B6FF-7E6E3CD0BBEE}">
      <dsp:nvSpPr>
        <dsp:cNvPr id="0" name=""/>
        <dsp:cNvSpPr/>
      </dsp:nvSpPr>
      <dsp:spPr>
        <a:xfrm>
          <a:off x="0" y="613171"/>
          <a:ext cx="561406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E01764-2E19-49A3-9194-679136A50FBF}">
      <dsp:nvSpPr>
        <dsp:cNvPr id="0" name=""/>
        <dsp:cNvSpPr/>
      </dsp:nvSpPr>
      <dsp:spPr>
        <a:xfrm>
          <a:off x="0" y="613171"/>
          <a:ext cx="5614060" cy="613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Review internal and external influences  </a:t>
          </a:r>
          <a:endParaRPr lang="en-US" sz="1800" kern="1200" dirty="0"/>
        </a:p>
      </dsp:txBody>
      <dsp:txXfrm>
        <a:off x="0" y="613171"/>
        <a:ext cx="5614060" cy="613171"/>
      </dsp:txXfrm>
    </dsp:sp>
    <dsp:sp modelId="{B00D4529-95B2-4FBA-B8EC-088C9236A797}">
      <dsp:nvSpPr>
        <dsp:cNvPr id="0" name=""/>
        <dsp:cNvSpPr/>
      </dsp:nvSpPr>
      <dsp:spPr>
        <a:xfrm>
          <a:off x="0" y="1226343"/>
          <a:ext cx="561406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AD6911-D355-420A-A73A-7521B0BFD591}">
      <dsp:nvSpPr>
        <dsp:cNvPr id="0" name=""/>
        <dsp:cNvSpPr/>
      </dsp:nvSpPr>
      <dsp:spPr>
        <a:xfrm>
          <a:off x="0" y="1226343"/>
          <a:ext cx="5614060" cy="613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Enhance understanding and application of PESTLE and SWOT</a:t>
          </a:r>
        </a:p>
      </dsp:txBody>
      <dsp:txXfrm>
        <a:off x="0" y="1226343"/>
        <a:ext cx="5614060" cy="613171"/>
      </dsp:txXfrm>
    </dsp:sp>
    <dsp:sp modelId="{19F35ABE-0A2A-4855-89ED-0E0069D78D17}">
      <dsp:nvSpPr>
        <dsp:cNvPr id="0" name=""/>
        <dsp:cNvSpPr/>
      </dsp:nvSpPr>
      <dsp:spPr>
        <a:xfrm>
          <a:off x="0" y="1839515"/>
          <a:ext cx="561406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8B8C58-8A4D-419B-A514-CC7988716CD3}">
      <dsp:nvSpPr>
        <dsp:cNvPr id="0" name=""/>
        <dsp:cNvSpPr/>
      </dsp:nvSpPr>
      <dsp:spPr>
        <a:xfrm>
          <a:off x="0" y="1839515"/>
          <a:ext cx="5614060" cy="613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endParaRPr lang="en-GB" sz="2800" kern="1200" dirty="0"/>
        </a:p>
      </dsp:txBody>
      <dsp:txXfrm>
        <a:off x="0" y="1839515"/>
        <a:ext cx="5614060" cy="613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F4188F-14D3-42DB-AD50-7A796B5C86E4}">
      <dsp:nvSpPr>
        <dsp:cNvPr id="0" name=""/>
        <dsp:cNvSpPr/>
      </dsp:nvSpPr>
      <dsp:spPr>
        <a:xfrm>
          <a:off x="0" y="594"/>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B4CC6-D1D2-4F28-9B90-283E87459B95}">
      <dsp:nvSpPr>
        <dsp:cNvPr id="0" name=""/>
        <dsp:cNvSpPr/>
      </dsp:nvSpPr>
      <dsp:spPr>
        <a:xfrm>
          <a:off x="0" y="594"/>
          <a:ext cx="4629150"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Problem evaluation</a:t>
          </a:r>
        </a:p>
      </dsp:txBody>
      <dsp:txXfrm>
        <a:off x="0" y="594"/>
        <a:ext cx="4629150" cy="974487"/>
      </dsp:txXfrm>
    </dsp:sp>
    <dsp:sp modelId="{F099E013-6074-4C58-8255-E55CB8325D62}">
      <dsp:nvSpPr>
        <dsp:cNvPr id="0" name=""/>
        <dsp:cNvSpPr/>
      </dsp:nvSpPr>
      <dsp:spPr>
        <a:xfrm>
          <a:off x="0" y="975081"/>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8F002-73A3-45A2-B571-44829AC86D84}">
      <dsp:nvSpPr>
        <dsp:cNvPr id="0" name=""/>
        <dsp:cNvSpPr/>
      </dsp:nvSpPr>
      <dsp:spPr>
        <a:xfrm>
          <a:off x="0" y="975081"/>
          <a:ext cx="4629150"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Problem trees and diagrams</a:t>
          </a:r>
        </a:p>
      </dsp:txBody>
      <dsp:txXfrm>
        <a:off x="0" y="975081"/>
        <a:ext cx="4629150" cy="974487"/>
      </dsp:txXfrm>
    </dsp:sp>
    <dsp:sp modelId="{05817230-1BE0-49BF-B391-419AC04DB210}">
      <dsp:nvSpPr>
        <dsp:cNvPr id="0" name=""/>
        <dsp:cNvSpPr/>
      </dsp:nvSpPr>
      <dsp:spPr>
        <a:xfrm>
          <a:off x="0" y="1949568"/>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3935EA-C897-4967-84AB-411189C78D38}">
      <dsp:nvSpPr>
        <dsp:cNvPr id="0" name=""/>
        <dsp:cNvSpPr/>
      </dsp:nvSpPr>
      <dsp:spPr>
        <a:xfrm>
          <a:off x="0" y="1949568"/>
          <a:ext cx="4629150"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Internal and external influences</a:t>
          </a:r>
          <a:endParaRPr lang="en-US" sz="2700" kern="1200" dirty="0"/>
        </a:p>
      </dsp:txBody>
      <dsp:txXfrm>
        <a:off x="0" y="1949568"/>
        <a:ext cx="4629150" cy="974487"/>
      </dsp:txXfrm>
    </dsp:sp>
    <dsp:sp modelId="{E22C229C-C7C3-448E-8A8F-8CED094CAE46}">
      <dsp:nvSpPr>
        <dsp:cNvPr id="0" name=""/>
        <dsp:cNvSpPr/>
      </dsp:nvSpPr>
      <dsp:spPr>
        <a:xfrm>
          <a:off x="0" y="2924056"/>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2524CF-F17E-43C3-827C-4E874BEBB29C}">
      <dsp:nvSpPr>
        <dsp:cNvPr id="0" name=""/>
        <dsp:cNvSpPr/>
      </dsp:nvSpPr>
      <dsp:spPr>
        <a:xfrm>
          <a:off x="0" y="2924056"/>
          <a:ext cx="4629150"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PESTLE</a:t>
          </a:r>
        </a:p>
      </dsp:txBody>
      <dsp:txXfrm>
        <a:off x="0" y="2924056"/>
        <a:ext cx="4629150" cy="974487"/>
      </dsp:txXfrm>
    </dsp:sp>
    <dsp:sp modelId="{967C5C1D-ABD0-4215-BE99-DF0C605A259E}">
      <dsp:nvSpPr>
        <dsp:cNvPr id="0" name=""/>
        <dsp:cNvSpPr/>
      </dsp:nvSpPr>
      <dsp:spPr>
        <a:xfrm>
          <a:off x="0" y="3898543"/>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F9D95-A61A-41C0-844E-A14B0447B81E}">
      <dsp:nvSpPr>
        <dsp:cNvPr id="0" name=""/>
        <dsp:cNvSpPr/>
      </dsp:nvSpPr>
      <dsp:spPr>
        <a:xfrm>
          <a:off x="0" y="3898543"/>
          <a:ext cx="4629150"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SWOT</a:t>
          </a:r>
        </a:p>
      </dsp:txBody>
      <dsp:txXfrm>
        <a:off x="0" y="3898543"/>
        <a:ext cx="4629150" cy="9744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erriam-webster.com/dictionary/empirica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29379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663798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925666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Source Serif Pro" panose="020B0604020202020204" pitchFamily="18" charset="0"/>
              </a:rPr>
              <a:t>Never assume the problem, identify problems and conduct appropriate critical thinking which will create relevant hypothesis.</a:t>
            </a:r>
          </a:p>
          <a:p>
            <a:endParaRPr lang="en-US" b="0" i="0" dirty="0">
              <a:effectLst/>
              <a:latin typeface="Source Serif Pro" panose="020B0604020202020204" pitchFamily="18" charset="0"/>
            </a:endParaRPr>
          </a:p>
          <a:p>
            <a:r>
              <a:rPr lang="en-US" b="0" i="0" dirty="0">
                <a:effectLst/>
                <a:latin typeface="Source Serif Pro" panose="020B0604020202020204" pitchFamily="18" charset="0"/>
              </a:rPr>
              <a:t>Hypothesis is </a:t>
            </a:r>
            <a:r>
              <a:rPr lang="en-US" b="0" i="0" dirty="0">
                <a:solidFill>
                  <a:srgbClr val="111111"/>
                </a:solidFill>
                <a:effectLst/>
                <a:latin typeface="Roboto" panose="02000000000000000000" pitchFamily="2" charset="0"/>
              </a:rPr>
              <a:t>a supposition or proposed explanation made on the basis that limited evidence is as a starting point for further investigation. Or </a:t>
            </a:r>
            <a:r>
              <a:rPr lang="en-US" b="0" i="0" dirty="0">
                <a:solidFill>
                  <a:srgbClr val="303336"/>
                </a:solidFill>
                <a:effectLst/>
                <a:latin typeface="Open Sans" panose="020B0606030504020204" pitchFamily="34" charset="0"/>
              </a:rPr>
              <a:t>a tentative assumption made in order to draw out and test its logical or </a:t>
            </a:r>
            <a:r>
              <a:rPr lang="en-US" b="0" i="0" u="none" strike="noStrike" dirty="0">
                <a:solidFill>
                  <a:srgbClr val="265667"/>
                </a:solidFill>
                <a:effectLst/>
                <a:latin typeface="Open Sans" panose="020B0606030504020204" pitchFamily="34" charset="0"/>
                <a:hlinkClick r:id="rId3"/>
              </a:rPr>
              <a:t>empirical</a:t>
            </a:r>
            <a:r>
              <a:rPr lang="en-US" b="0" i="0" dirty="0">
                <a:solidFill>
                  <a:srgbClr val="303336"/>
                </a:solidFill>
                <a:effectLst/>
                <a:latin typeface="Open Sans" panose="020B0606030504020204" pitchFamily="34" charset="0"/>
              </a:rPr>
              <a:t> consequences</a:t>
            </a:r>
            <a:r>
              <a:rPr lang="en-US" b="0" i="0" dirty="0">
                <a:solidFill>
                  <a:srgbClr val="111111"/>
                </a:solidFill>
                <a:effectLst/>
                <a:latin typeface="Roboto" panose="02000000000000000000" pitchFamily="2" charset="0"/>
              </a:rPr>
              <a:t>.</a:t>
            </a:r>
          </a:p>
          <a:p>
            <a:pPr marL="285750" marR="0" lvl="0" indent="-285750" algn="l" defTabSz="914400" rtl="0" eaLnBrk="1" fontAlgn="auto" latinLnBrk="0" hangingPunct="1">
              <a:lnSpc>
                <a:spcPct val="25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lumMod val="85000"/>
                    <a:lumOff val="15000"/>
                  </a:prstClr>
                </a:solidFill>
                <a:effectLst/>
                <a:uLnTx/>
                <a:uFillTx/>
                <a:latin typeface="Garamond" panose="02020404030301010803" pitchFamily="18" charset="0"/>
                <a:ea typeface="+mn-ea"/>
                <a:cs typeface="+mn-cs"/>
              </a:rPr>
              <a:t>T</a:t>
            </a:r>
            <a:r>
              <a:rPr kumimoji="0" lang="en-US" sz="1200" b="0" i="0" u="none" strike="noStrike" kern="1200" cap="none" spc="0" normalizeH="0" baseline="0" noProof="0" dirty="0" err="1">
                <a:ln>
                  <a:noFill/>
                </a:ln>
                <a:solidFill>
                  <a:prstClr val="black">
                    <a:lumMod val="85000"/>
                    <a:lumOff val="15000"/>
                  </a:prstClr>
                </a:solidFill>
                <a:effectLst/>
                <a:uLnTx/>
                <a:uFillTx/>
                <a:latin typeface="Garamond" panose="02020404030301010803" pitchFamily="18" charset="0"/>
                <a:ea typeface="+mn-ea"/>
                <a:cs typeface="+mn-cs"/>
              </a:rPr>
              <a:t>entative</a:t>
            </a:r>
            <a:r>
              <a:rPr kumimoji="0" lang="en-US" sz="1200" b="0" i="0" u="none" strike="noStrike" kern="1200" cap="none" spc="0" normalizeH="0" baseline="0" noProof="0" dirty="0">
                <a:ln>
                  <a:noFill/>
                </a:ln>
                <a:solidFill>
                  <a:prstClr val="black">
                    <a:lumMod val="85000"/>
                    <a:lumOff val="15000"/>
                  </a:prstClr>
                </a:solidFill>
                <a:effectLst/>
                <a:uLnTx/>
                <a:uFillTx/>
                <a:latin typeface="Garamond" panose="02020404030301010803" pitchFamily="18" charset="0"/>
                <a:ea typeface="+mn-ea"/>
                <a:cs typeface="+mn-cs"/>
              </a:rPr>
              <a:t> explanations </a:t>
            </a:r>
          </a:p>
          <a:p>
            <a:pPr marL="285750" marR="0" lvl="0" indent="-285750" algn="l" defTabSz="914400" rtl="0" eaLnBrk="1" fontAlgn="auto" latinLnBrk="0" hangingPunct="1">
              <a:lnSpc>
                <a:spcPct val="2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aramond" panose="02020404030301010803" pitchFamily="18" charset="0"/>
                <a:ea typeface="+mn-ea"/>
                <a:cs typeface="+mn-cs"/>
              </a:rPr>
              <a:t>On the basis of limited evidence </a:t>
            </a:r>
          </a:p>
          <a:p>
            <a:pPr marL="285750" marR="0" lvl="0" indent="-285750" algn="l" defTabSz="914400" rtl="0" eaLnBrk="1" fontAlgn="auto" latinLnBrk="0" hangingPunct="1">
              <a:lnSpc>
                <a:spcPct val="25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lumMod val="85000"/>
                    <a:lumOff val="15000"/>
                  </a:prstClr>
                </a:solidFill>
                <a:effectLst/>
                <a:uLnTx/>
                <a:uFillTx/>
                <a:latin typeface="Garamond" panose="02020404030301010803" pitchFamily="18" charset="0"/>
                <a:ea typeface="+mn-ea"/>
                <a:cs typeface="+mn-cs"/>
              </a:rPr>
              <a:t>As a starting point for further investigation</a:t>
            </a:r>
          </a:p>
          <a:p>
            <a:pPr marL="285750" marR="0" lvl="0" indent="-285750" algn="l" defTabSz="914400" rtl="0" eaLnBrk="1" fontAlgn="auto" latinLnBrk="0" hangingPunct="1">
              <a:lnSpc>
                <a:spcPct val="250000"/>
              </a:lnSpc>
              <a:spcBef>
                <a:spcPts val="0"/>
              </a:spcBef>
              <a:spcAft>
                <a:spcPts val="0"/>
              </a:spcAft>
              <a:buClrTx/>
              <a:buSzTx/>
              <a:buFont typeface="Arial" panose="020B0604020202020204" pitchFamily="34" charset="0"/>
              <a:buChar char="•"/>
              <a:tabLst/>
              <a:defRPr/>
            </a:pPr>
            <a:r>
              <a:rPr lang="en-US" sz="1200" dirty="0">
                <a:solidFill>
                  <a:prstClr val="black">
                    <a:lumMod val="85000"/>
                    <a:lumOff val="15000"/>
                  </a:prstClr>
                </a:solidFill>
                <a:latin typeface="Garamond" panose="02020404030301010803" pitchFamily="18" charset="0"/>
              </a:rPr>
              <a:t>Saves time!</a:t>
            </a:r>
            <a:endParaRPr kumimoji="0" lang="en-GB" sz="1200" b="0" i="0" u="none" strike="noStrike" kern="1200" cap="none" spc="0" normalizeH="0" baseline="0" noProof="0" dirty="0">
              <a:ln>
                <a:noFill/>
              </a:ln>
              <a:solidFill>
                <a:prstClr val="black">
                  <a:lumMod val="85000"/>
                  <a:lumOff val="15000"/>
                </a:prstClr>
              </a:solidFill>
              <a:effectLst/>
              <a:uLnTx/>
              <a:uFillTx/>
              <a:latin typeface="Garamond" panose="02020404030301010803" pitchFamily="18" charset="0"/>
              <a:ea typeface="+mn-ea"/>
              <a:cs typeface="+mn-cs"/>
            </a:endParaRPr>
          </a:p>
          <a:p>
            <a:endParaRPr lang="en-US" b="0" i="0" dirty="0">
              <a:effectLst/>
              <a:latin typeface="Source Serif Pro" panose="020B0604020202020204" pitchFamily="18" charset="0"/>
            </a:endParaRPr>
          </a:p>
          <a:p>
            <a:endParaRPr lang="en-US" b="0" i="0" dirty="0">
              <a:effectLst/>
              <a:latin typeface="Source Serif Pro" panose="020B0604020202020204" pitchFamily="18" charset="0"/>
            </a:endParaRPr>
          </a:p>
          <a:p>
            <a:endParaRPr lang="en-US" b="0" i="0" dirty="0">
              <a:effectLst/>
              <a:latin typeface="Source Serif Pro" panose="020B0604020202020204" pitchFamily="18" charset="0"/>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88882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Source Serif Pro" panose="020B0604020202020204" pitchFamily="18" charset="0"/>
              </a:rPr>
              <a:t>Hoteliers can view problems as negatives, instead of seeing them as opportunities to make exciting and necessary change. Your approach to problem solving may have led to some poor experiences in the past.</a:t>
            </a:r>
          </a:p>
          <a:p>
            <a:endParaRPr lang="en-US" b="0" i="0" dirty="0">
              <a:effectLst/>
              <a:latin typeface="Source Serif Pro" panose="020B0604020202020204" pitchFamily="18" charset="0"/>
            </a:endParaRPr>
          </a:p>
          <a:p>
            <a:r>
              <a:rPr lang="en-US" b="1" i="0" dirty="0">
                <a:effectLst/>
                <a:latin typeface="Source Serif Pro" panose="02040603050405020204" pitchFamily="18" charset="0"/>
              </a:rPr>
              <a:t>Find the problem </a:t>
            </a:r>
            <a:r>
              <a:rPr lang="en-US" b="0" i="0" dirty="0">
                <a:effectLst/>
                <a:latin typeface="Source Serif Pro" panose="02040603050405020204" pitchFamily="18" charset="0"/>
              </a:rPr>
              <a:t>As part of an effective problem-solving process, you need to actively look for problems – systematically search for issues around your work areas that may become problems for the Hotel in the future. Remember some problems are obvious, however others are not so easily identified.</a:t>
            </a:r>
            <a:endParaRPr lang="en-US" b="0" i="0" dirty="0">
              <a:effectLst/>
              <a:latin typeface="Source Serif Pro" panose="020B0604020202020204" pitchFamily="18" charset="0"/>
            </a:endParaRPr>
          </a:p>
          <a:p>
            <a:endParaRPr lang="en-US" b="0" i="0" dirty="0">
              <a:effectLst/>
              <a:latin typeface="Source Serif Pro" panose="020B0604020202020204" pitchFamily="18" charset="0"/>
            </a:endParaRPr>
          </a:p>
          <a:p>
            <a:r>
              <a:rPr lang="en-US" b="1" i="0" dirty="0">
                <a:effectLst/>
                <a:latin typeface="Source Serif Pro" panose="02040603050405020204" pitchFamily="18" charset="0"/>
              </a:rPr>
              <a:t>Find the Facts </a:t>
            </a:r>
            <a:r>
              <a:rPr lang="en-US" b="0" i="0" dirty="0">
                <a:effectLst/>
                <a:latin typeface="Source Serif Pro" panose="02040603050405020204" pitchFamily="18" charset="0"/>
              </a:rPr>
              <a:t>After identifying a potential problem, you need information. What factors contribute to the problem? Who is involved with it? What solutions have been tried before? What do others think about the problem? Research the problem thoroughly with others.</a:t>
            </a:r>
            <a:endParaRPr lang="en-US" b="0" i="0" dirty="0">
              <a:effectLst/>
              <a:latin typeface="Source Serif Pro" panose="020B0604020202020204" pitchFamily="18" charset="0"/>
            </a:endParaRPr>
          </a:p>
          <a:p>
            <a:endParaRPr lang="en-US" b="0" i="0" dirty="0">
              <a:effectLst/>
              <a:latin typeface="Source Serif Pro" panose="020B0604020202020204" pitchFamily="18" charset="0"/>
            </a:endParaRPr>
          </a:p>
          <a:p>
            <a:r>
              <a:rPr lang="en-US" b="1" i="0" dirty="0">
                <a:effectLst/>
                <a:latin typeface="Source Serif Pro" panose="02040603050405020204" pitchFamily="18" charset="0"/>
              </a:rPr>
              <a:t>Define the problem </a:t>
            </a:r>
            <a:r>
              <a:rPr lang="en-US" b="0" i="0" dirty="0">
                <a:effectLst/>
                <a:latin typeface="Source Serif Pro" panose="02040603050405020204" pitchFamily="18" charset="0"/>
              </a:rPr>
              <a:t>Now that you understand the problem, define it clearly and completely. Writing a clear problem definition helps you stay focused on the main issues. Defining each problem carefully before trying to solve it will prevent small problems becoming much bigger.</a:t>
            </a:r>
            <a:endParaRPr lang="en-US" b="0" i="0" dirty="0">
              <a:effectLst/>
              <a:latin typeface="Source Serif Pro" panose="020B0604020202020204" pitchFamily="18" charset="0"/>
            </a:endParaRPr>
          </a:p>
          <a:p>
            <a:endParaRPr lang="en-GB" dirty="0"/>
          </a:p>
          <a:p>
            <a:r>
              <a:rPr lang="en-GB" dirty="0"/>
              <a:t>Getting the right level is about the client’s seniority (what can they make decisions about) and power (what can they control)</a:t>
            </a:r>
          </a:p>
          <a:p>
            <a:r>
              <a:rPr lang="en-GB" dirty="0"/>
              <a:t>Example research question: how should Company X </a:t>
            </a:r>
          </a:p>
          <a:p>
            <a:r>
              <a:rPr lang="en-GB" dirty="0"/>
              <a:t>Research: literature, ask experts</a:t>
            </a:r>
          </a:p>
          <a:p>
            <a:r>
              <a:rPr lang="en-GB" dirty="0"/>
              <a:t>Use frameworks for ideas: 3Cs, 4Ps, etc.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Garamond" panose="02020404030301010803" pitchFamily="18" charset="0"/>
              </a:rPr>
              <a:t>Research data &amp; ideas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segments (e.g. products, regions, people, customers, etc) show an 80%/20% distribution to the problem</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768410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1000"/>
              </a:spcBef>
              <a:spcAft>
                <a:spcPts val="1000"/>
              </a:spcAft>
              <a:buClrTx/>
              <a:buSzTx/>
              <a:buFont typeface="Symbol" panose="05050102010706020507" pitchFamily="18" charset="2"/>
              <a:buNone/>
              <a:tabLst/>
              <a:defRPr/>
            </a:pPr>
            <a:r>
              <a:rPr lang="en-US" sz="1200" b="1" dirty="0">
                <a:effectLst/>
                <a:latin typeface="Calibri" panose="020F0502020204030204" pitchFamily="34" charset="0"/>
                <a:ea typeface="Times New Roman" panose="02020603050405020304" pitchFamily="18" charset="0"/>
                <a:cs typeface="Times New Roman" panose="02020603050405020304" pitchFamily="18" charset="0"/>
              </a:rPr>
              <a:t>Key Questions</a:t>
            </a: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a:t>
            </a: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4201477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Break problems into smaller sections which impact the hotel. 20 minute break out room activity.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Discuss findings as a class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158162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thinking of an approach to problem trees, consider Mutually </a:t>
            </a:r>
            <a:r>
              <a:rPr lang="en-US" dirty="0" err="1"/>
              <a:t>exculsive</a:t>
            </a:r>
            <a:r>
              <a:rPr lang="en-US" dirty="0"/>
              <a:t> </a:t>
            </a:r>
            <a:r>
              <a:rPr lang="en-US" dirty="0" err="1"/>
              <a:t>Colllectively</a:t>
            </a:r>
            <a:r>
              <a:rPr lang="en-US" dirty="0"/>
              <a:t> exhaustive or MECE </a:t>
            </a:r>
          </a:p>
          <a:p>
            <a:endParaRPr lang="en-GB" dirty="0"/>
          </a:p>
          <a:p>
            <a:pPr algn="l"/>
            <a:r>
              <a:rPr lang="en-US" b="0" i="0" dirty="0">
                <a:solidFill>
                  <a:srgbClr val="474747"/>
                </a:solidFill>
                <a:effectLst/>
                <a:latin typeface="Open Sans" panose="020B0606030504020204" pitchFamily="34" charset="0"/>
              </a:rPr>
              <a:t>One of the most foundational ideas in consulting problem solving is “MECE.” If you have been around current or former strategy consultants, you’ve probably heard someone say this, typically pronounced “mee-see.”</a:t>
            </a:r>
          </a:p>
          <a:p>
            <a:pPr algn="l"/>
            <a:r>
              <a:rPr lang="en-US" b="0" i="0" dirty="0">
                <a:solidFill>
                  <a:srgbClr val="474747"/>
                </a:solidFill>
                <a:effectLst/>
                <a:latin typeface="Open Sans" panose="020B0606030504020204" pitchFamily="34" charset="0"/>
              </a:rPr>
              <a:t>MECE is an acronym for the phrase </a:t>
            </a:r>
            <a:r>
              <a:rPr lang="en-US" b="1" i="0" dirty="0">
                <a:solidFill>
                  <a:srgbClr val="252525"/>
                </a:solidFill>
                <a:effectLst/>
                <a:latin typeface="Open Sans" panose="020B0606030504020204" pitchFamily="34" charset="0"/>
              </a:rPr>
              <a:t>M</a:t>
            </a:r>
            <a:r>
              <a:rPr lang="en-US" b="0" i="0" dirty="0">
                <a:solidFill>
                  <a:srgbClr val="474747"/>
                </a:solidFill>
                <a:effectLst/>
                <a:latin typeface="Open Sans" panose="020B0606030504020204" pitchFamily="34" charset="0"/>
              </a:rPr>
              <a:t>utually </a:t>
            </a:r>
            <a:r>
              <a:rPr lang="en-US" b="1" i="0" dirty="0">
                <a:solidFill>
                  <a:srgbClr val="252525"/>
                </a:solidFill>
                <a:effectLst/>
                <a:latin typeface="Open Sans" panose="020B0606030504020204" pitchFamily="34" charset="0"/>
              </a:rPr>
              <a:t>E</a:t>
            </a:r>
            <a:r>
              <a:rPr lang="en-US" b="0" i="0" dirty="0">
                <a:solidFill>
                  <a:srgbClr val="474747"/>
                </a:solidFill>
                <a:effectLst/>
                <a:latin typeface="Open Sans" panose="020B0606030504020204" pitchFamily="34" charset="0"/>
              </a:rPr>
              <a:t>xclusive, </a:t>
            </a:r>
            <a:r>
              <a:rPr lang="en-US" b="1" i="0" dirty="0">
                <a:solidFill>
                  <a:srgbClr val="252525"/>
                </a:solidFill>
                <a:effectLst/>
                <a:latin typeface="Open Sans" panose="020B0606030504020204" pitchFamily="34" charset="0"/>
              </a:rPr>
              <a:t>C</a:t>
            </a:r>
            <a:r>
              <a:rPr lang="en-US" b="0" i="0" dirty="0">
                <a:solidFill>
                  <a:srgbClr val="474747"/>
                </a:solidFill>
                <a:effectLst/>
                <a:latin typeface="Open Sans" panose="020B0606030504020204" pitchFamily="34" charset="0"/>
              </a:rPr>
              <a:t>ollectively </a:t>
            </a:r>
            <a:r>
              <a:rPr lang="en-US" b="1" i="0" dirty="0">
                <a:solidFill>
                  <a:srgbClr val="252525"/>
                </a:solidFill>
                <a:effectLst/>
                <a:latin typeface="Open Sans" panose="020B0606030504020204" pitchFamily="34" charset="0"/>
              </a:rPr>
              <a:t>E</a:t>
            </a:r>
            <a:r>
              <a:rPr lang="en-US" b="0" i="0" dirty="0">
                <a:solidFill>
                  <a:srgbClr val="474747"/>
                </a:solidFill>
                <a:effectLst/>
                <a:latin typeface="Open Sans" panose="020B0606030504020204" pitchFamily="34" charset="0"/>
              </a:rPr>
              <a:t>xhaustive. Put simply, it is a principle that will help you sharpen your thinking and simplify complex ideas into something that can be easily understood.</a:t>
            </a:r>
          </a:p>
          <a:p>
            <a:pPr algn="l"/>
            <a:r>
              <a:rPr lang="en-US" b="0" i="0" dirty="0">
                <a:solidFill>
                  <a:srgbClr val="474747"/>
                </a:solidFill>
                <a:effectLst/>
                <a:latin typeface="Open Sans" panose="020B0606030504020204" pitchFamily="34" charset="0"/>
              </a:rPr>
              <a:t>MECE is made up of two parts. First, “mutually exclusive” is a concept from probability theory that says two events cannot occur at the same time. For example, if you roll a six-sided die, the outcomes of a six or a three are mutually exclusive. When applied to information, mutually exclusive ideas would be distinctly separate and not overlapping.</a:t>
            </a:r>
          </a:p>
          <a:p>
            <a:pPr algn="l"/>
            <a:endParaRPr lang="en-US" b="0" i="0" dirty="0">
              <a:solidFill>
                <a:srgbClr val="474747"/>
              </a:solidFill>
              <a:effectLst/>
              <a:latin typeface="Open Sans" panose="020B0606030504020204" pitchFamily="34" charset="0"/>
            </a:endParaRPr>
          </a:p>
          <a:p>
            <a:pPr algn="l"/>
            <a:r>
              <a:rPr lang="en-US" b="1" i="0" dirty="0">
                <a:solidFill>
                  <a:srgbClr val="474747"/>
                </a:solidFill>
                <a:effectLst/>
                <a:latin typeface="Open Sans" panose="020B0606030504020204" pitchFamily="34" charset="0"/>
              </a:rPr>
              <a:t>Root Cause analysis:</a:t>
            </a:r>
          </a:p>
          <a:p>
            <a:r>
              <a:rPr lang="en-US" b="0" i="0" dirty="0">
                <a:solidFill>
                  <a:srgbClr val="202124"/>
                </a:solidFill>
                <a:effectLst/>
                <a:latin typeface="arial" panose="020B0604020202020204" pitchFamily="34" charset="0"/>
              </a:rPr>
              <a:t>Five whys (or 5 whys) is </a:t>
            </a:r>
            <a:r>
              <a:rPr lang="en-US" b="1" i="0" dirty="0">
                <a:solidFill>
                  <a:srgbClr val="202124"/>
                </a:solidFill>
                <a:effectLst/>
                <a:latin typeface="arial" panose="020B0604020202020204" pitchFamily="34" charset="0"/>
              </a:rPr>
              <a:t>an iterative interrogative technique used to explore the cause-and-effect relationships underlying a particular problem</a:t>
            </a:r>
            <a:r>
              <a:rPr lang="en-US" b="0" i="0" dirty="0">
                <a:solidFill>
                  <a:srgbClr val="202124"/>
                </a:solidFill>
                <a:effectLst/>
                <a:latin typeface="arial" panose="020B0604020202020204" pitchFamily="34" charset="0"/>
              </a:rPr>
              <a:t>. The primary goal of the technique is to determine the root cause of a defect or problem by repeating the question "Why?" five times.</a:t>
            </a:r>
          </a:p>
          <a:p>
            <a:endParaRPr lang="en-US" b="0" i="0" dirty="0">
              <a:solidFill>
                <a:srgbClr val="202124"/>
              </a:solidFill>
              <a:effectLst/>
              <a:latin typeface="arial" panose="020B0604020202020204" pitchFamily="34" charset="0"/>
            </a:endParaRPr>
          </a:p>
          <a:p>
            <a:r>
              <a:rPr lang="en-US" b="0" i="0" dirty="0">
                <a:solidFill>
                  <a:srgbClr val="222222"/>
                </a:solidFill>
                <a:effectLst/>
                <a:latin typeface="Montserrat" panose="020B0604020202020204" pitchFamily="2" charset="0"/>
              </a:rPr>
              <a:t>The method is remarkably simple: you drill down to its root cause by asking “Why?” five times when a problem occurs. Then, when a countermeasure becomes evident, you follow it to prevent the recurring issue. A countermeasure is an action or set of actions that seek to prevent the problem from arising again, while a solution may seek to deal with the symptom. Countermeasures are more robust and will more likely prevent the problem from recurring.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206585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734516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4155732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15 minute activity. Consider what department and what problem. Some departments may have multiple problems so remember to group them together.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Think of </a:t>
            </a:r>
            <a:r>
              <a:rPr lang="en-US" b="0" i="0" dirty="0">
                <a:solidFill>
                  <a:srgbClr val="474747"/>
                </a:solidFill>
                <a:effectLst/>
                <a:latin typeface="Open Sans" panose="020B0606030504020204" pitchFamily="34" charset="0"/>
              </a:rPr>
              <a:t>MECE is an acronym for the phrase </a:t>
            </a:r>
            <a:r>
              <a:rPr lang="en-US" b="1" i="0" dirty="0">
                <a:solidFill>
                  <a:srgbClr val="252525"/>
                </a:solidFill>
                <a:effectLst/>
                <a:latin typeface="Open Sans" panose="020B0606030504020204" pitchFamily="34" charset="0"/>
              </a:rPr>
              <a:t>M</a:t>
            </a:r>
            <a:r>
              <a:rPr lang="en-US" b="0" i="0" dirty="0">
                <a:solidFill>
                  <a:srgbClr val="474747"/>
                </a:solidFill>
                <a:effectLst/>
                <a:latin typeface="Open Sans" panose="020B0606030504020204" pitchFamily="34" charset="0"/>
              </a:rPr>
              <a:t>utually </a:t>
            </a:r>
            <a:r>
              <a:rPr lang="en-US" b="1" i="0" dirty="0">
                <a:solidFill>
                  <a:srgbClr val="252525"/>
                </a:solidFill>
                <a:effectLst/>
                <a:latin typeface="Open Sans" panose="020B0606030504020204" pitchFamily="34" charset="0"/>
              </a:rPr>
              <a:t>E</a:t>
            </a:r>
            <a:r>
              <a:rPr lang="en-US" b="0" i="0" dirty="0">
                <a:solidFill>
                  <a:srgbClr val="474747"/>
                </a:solidFill>
                <a:effectLst/>
                <a:latin typeface="Open Sans" panose="020B0606030504020204" pitchFamily="34" charset="0"/>
              </a:rPr>
              <a:t>xclusive, </a:t>
            </a:r>
            <a:r>
              <a:rPr lang="en-US" b="1" i="0" dirty="0">
                <a:solidFill>
                  <a:srgbClr val="252525"/>
                </a:solidFill>
                <a:effectLst/>
                <a:latin typeface="Open Sans" panose="020B0606030504020204" pitchFamily="34" charset="0"/>
              </a:rPr>
              <a:t>C</a:t>
            </a:r>
            <a:r>
              <a:rPr lang="en-US" b="0" i="0" dirty="0">
                <a:solidFill>
                  <a:srgbClr val="474747"/>
                </a:solidFill>
                <a:effectLst/>
                <a:latin typeface="Open Sans" panose="020B0606030504020204" pitchFamily="34" charset="0"/>
              </a:rPr>
              <a:t>ollectively </a:t>
            </a:r>
            <a:r>
              <a:rPr lang="en-US" b="1" i="0" dirty="0">
                <a:solidFill>
                  <a:srgbClr val="252525"/>
                </a:solidFill>
                <a:effectLst/>
                <a:latin typeface="Open Sans" panose="020B0606030504020204" pitchFamily="34" charset="0"/>
              </a:rPr>
              <a:t>E</a:t>
            </a:r>
            <a:r>
              <a:rPr lang="en-US" b="0" i="0" dirty="0">
                <a:solidFill>
                  <a:srgbClr val="474747"/>
                </a:solidFill>
                <a:effectLst/>
                <a:latin typeface="Open Sans" panose="020B0606030504020204" pitchFamily="34" charset="0"/>
              </a:rPr>
              <a:t>xhaustive.</a:t>
            </a:r>
            <a:endParaRPr lang="en-GB"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046806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5674610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sz="800" b="1" dirty="0">
                <a:latin typeface="Arial" panose="020B0604020202020204" pitchFamily="34" charset="0"/>
                <a:cs typeface="Arial" panose="020B0604020202020204" pitchFamily="34" charset="0"/>
              </a:rPr>
              <a:t>Political: </a:t>
            </a:r>
            <a:r>
              <a:rPr lang="en-GB" sz="800" dirty="0">
                <a:latin typeface="Arial" panose="020B0604020202020204" pitchFamily="34" charset="0"/>
                <a:cs typeface="Arial" panose="020B0604020202020204" pitchFamily="34" charset="0"/>
              </a:rPr>
              <a:t>Tax policy; environmental regulations; trade restrictions and reform; tariffs; political stability </a:t>
            </a:r>
          </a:p>
          <a:p>
            <a:pPr>
              <a:buFont typeface="Arial" panose="020B0604020202020204" pitchFamily="34" charset="0"/>
              <a:buChar char="•"/>
            </a:pPr>
            <a:r>
              <a:rPr lang="en-GB" sz="800" b="1" dirty="0">
                <a:latin typeface="Arial" panose="020B0604020202020204" pitchFamily="34" charset="0"/>
                <a:cs typeface="Arial" panose="020B0604020202020204" pitchFamily="34" charset="0"/>
              </a:rPr>
              <a:t>Economic: </a:t>
            </a:r>
            <a:r>
              <a:rPr lang="en-GB" sz="800" dirty="0">
                <a:latin typeface="Arial" panose="020B0604020202020204" pitchFamily="34" charset="0"/>
                <a:cs typeface="Arial" panose="020B0604020202020204" pitchFamily="34" charset="0"/>
              </a:rPr>
              <a:t>Economic growth/decline; interest, exchange, inflation and wage rates; minimum wage; working hours; unemployment (local and national); credit availability; cost of living</a:t>
            </a:r>
          </a:p>
          <a:p>
            <a:pPr>
              <a:buFont typeface="Arial" panose="020B0604020202020204" pitchFamily="34" charset="0"/>
              <a:buChar char="•"/>
            </a:pPr>
            <a:r>
              <a:rPr lang="en-GB" sz="800" b="1" dirty="0">
                <a:latin typeface="Arial" panose="020B0604020202020204" pitchFamily="34" charset="0"/>
                <a:cs typeface="Arial" panose="020B0604020202020204" pitchFamily="34" charset="0"/>
              </a:rPr>
              <a:t>Sociological: </a:t>
            </a:r>
            <a:r>
              <a:rPr lang="en-GB" sz="800" dirty="0">
                <a:latin typeface="Arial" panose="020B0604020202020204" pitchFamily="34" charset="0"/>
                <a:cs typeface="Arial" panose="020B0604020202020204" pitchFamily="34" charset="0"/>
              </a:rPr>
              <a:t>Cultural norms and expectations; health consciousness; population growth rates; age distribution; career attitudes; health and safety</a:t>
            </a:r>
          </a:p>
          <a:p>
            <a:pPr>
              <a:buFont typeface="Arial" panose="020B0604020202020204" pitchFamily="34" charset="0"/>
              <a:buChar char="•"/>
            </a:pPr>
            <a:r>
              <a:rPr lang="en-GB" sz="800" b="1" dirty="0">
                <a:latin typeface="Arial" panose="020B0604020202020204" pitchFamily="34" charset="0"/>
                <a:cs typeface="Arial" panose="020B0604020202020204" pitchFamily="34" charset="0"/>
              </a:rPr>
              <a:t>Technological: </a:t>
            </a:r>
            <a:r>
              <a:rPr lang="en-GB" sz="800" dirty="0">
                <a:latin typeface="Arial" panose="020B0604020202020204" pitchFamily="34" charset="0"/>
                <a:cs typeface="Arial" panose="020B0604020202020204" pitchFamily="34" charset="0"/>
              </a:rPr>
              <a:t>New technologies are continually emerging (for example, in the fields of robotics and artificial intelligence), and the rate of change itself is increasing. How will this affect the organisation’s products or services? </a:t>
            </a:r>
          </a:p>
          <a:p>
            <a:pPr>
              <a:buFont typeface="Arial" panose="020B0604020202020204" pitchFamily="34" charset="0"/>
              <a:buChar char="•"/>
            </a:pPr>
            <a:r>
              <a:rPr lang="en-GB" sz="800" b="1" dirty="0">
                <a:latin typeface="Arial" panose="020B0604020202020204" pitchFamily="34" charset="0"/>
                <a:cs typeface="Arial" panose="020B0604020202020204" pitchFamily="34" charset="0"/>
              </a:rPr>
              <a:t>Legal: </a:t>
            </a:r>
            <a:r>
              <a:rPr lang="en-GB" sz="800" dirty="0">
                <a:latin typeface="Arial" panose="020B0604020202020204" pitchFamily="34" charset="0"/>
                <a:cs typeface="Arial" panose="020B0604020202020204" pitchFamily="34" charset="0"/>
              </a:rPr>
              <a:t>Changes to legislation impacting employment, access to materials, quotas, resources, imports/exports, and taxation </a:t>
            </a:r>
          </a:p>
          <a:p>
            <a:pPr>
              <a:buFont typeface="Arial" panose="020B0604020202020204" pitchFamily="34" charset="0"/>
              <a:buChar char="•"/>
            </a:pPr>
            <a:r>
              <a:rPr lang="en-GB" sz="800" b="1" dirty="0">
                <a:latin typeface="Arial" panose="020B0604020202020204" pitchFamily="34" charset="0"/>
                <a:cs typeface="Arial" panose="020B0604020202020204" pitchFamily="34" charset="0"/>
              </a:rPr>
              <a:t>Environmental: </a:t>
            </a:r>
            <a:r>
              <a:rPr lang="en-GB" sz="800" dirty="0">
                <a:latin typeface="Arial" panose="020B0604020202020204" pitchFamily="34" charset="0"/>
                <a:cs typeface="Arial" panose="020B0604020202020204" pitchFamily="34" charset="0"/>
              </a:rPr>
              <a:t>Global warming and the increased need to switch to sustainable resources; ethical sourcing (both locally and nationally), including supply chain intelligence. Pandemics and other emergencies.</a:t>
            </a:r>
          </a:p>
          <a:p>
            <a:endParaRPr lang="en-GB" sz="8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652464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58595B"/>
                </a:solidFill>
                <a:latin typeface="Open Sans"/>
              </a:rPr>
              <a:t>A PESTLE analysis is a framework to analyse the key factors (Political, Economic, Sociological, Technological, Legal and Environmental) influencing an organisation from the outside. It offers people professionals insight into the external factors impacting their organisation. The analysis is flexible, so organisations can use it in a range of different scenarios. People professionals and senior managers can use the results to guide strategic decision-making. (CIPD, 2021)</a:t>
            </a:r>
            <a:endParaRPr lang="en-GB" sz="1200" dirty="0"/>
          </a:p>
          <a:p>
            <a:endParaRPr lang="en-GB" dirty="0"/>
          </a:p>
        </p:txBody>
      </p:sp>
      <p:sp>
        <p:nvSpPr>
          <p:cNvPr id="4" name="Slide Number Placeholder 3"/>
          <p:cNvSpPr>
            <a:spLocks noGrp="1"/>
          </p:cNvSpPr>
          <p:nvPr>
            <p:ph type="sldNum" sz="quarter" idx="5"/>
          </p:nvPr>
        </p:nvSpPr>
        <p:spPr/>
        <p:txBody>
          <a:bodyPr/>
          <a:lstStyle/>
          <a:p>
            <a:fld id="{B18C5076-5BFC-40ED-A422-FB8FFC77CCE2}" type="slidenum">
              <a:rPr lang="en-GB" smtClean="0"/>
              <a:t>16</a:t>
            </a:fld>
            <a:endParaRPr lang="en-GB"/>
          </a:p>
        </p:txBody>
      </p:sp>
    </p:spTree>
    <p:extLst>
      <p:ext uri="{BB962C8B-B14F-4D97-AF65-F5344CB8AC3E}">
        <p14:creationId xmlns:p14="http://schemas.microsoft.com/office/powerpoint/2010/main" val="34827816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7476513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5182896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20 minute activity </a:t>
            </a:r>
            <a:r>
              <a:rPr lang="en-US" sz="1200" dirty="0"/>
              <a:t>to create a PESTLE analysis on the UK.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828942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solidFill>
                  <a:srgbClr val="58595B"/>
                </a:solidFill>
                <a:effectLst/>
                <a:latin typeface="Open Sans" panose="020B0606030504020204" pitchFamily="34" charset="0"/>
              </a:rPr>
              <a:t>A SWOT analysis is a planning tool used to understand key factors - strengths, weaknesses, opportunities, and threats - involved in a project or in an organisation. It involves stating the objective of the organisation or project and identifying the internal and external factors that are either supportive or </a:t>
            </a:r>
            <a:r>
              <a:rPr lang="en-US" b="1" i="0" dirty="0" err="1">
                <a:solidFill>
                  <a:srgbClr val="58595B"/>
                </a:solidFill>
                <a:effectLst/>
                <a:latin typeface="Open Sans" panose="020B0606030504020204" pitchFamily="34" charset="0"/>
              </a:rPr>
              <a:t>unfavourable</a:t>
            </a:r>
            <a:r>
              <a:rPr lang="en-US" b="1" i="0" dirty="0">
                <a:solidFill>
                  <a:srgbClr val="58595B"/>
                </a:solidFill>
                <a:effectLst/>
                <a:latin typeface="Open Sans" panose="020B0606030504020204" pitchFamily="34" charset="0"/>
              </a:rPr>
              <a:t> to achieving that objective. SWOT is often used as part of a strategic or planning process, but can be applied to help understand an organisation or a situation, and also for decision-making for many different scenarios.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0817753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in detail</a:t>
            </a:r>
          </a:p>
        </p:txBody>
      </p:sp>
      <p:sp>
        <p:nvSpPr>
          <p:cNvPr id="4" name="Slide Number Placeholder 3"/>
          <p:cNvSpPr>
            <a:spLocks noGrp="1"/>
          </p:cNvSpPr>
          <p:nvPr>
            <p:ph type="sldNum" sz="quarter" idx="5"/>
          </p:nvPr>
        </p:nvSpPr>
        <p:spPr/>
        <p:txBody>
          <a:bodyPr/>
          <a:lstStyle/>
          <a:p>
            <a:fld id="{B18C5076-5BFC-40ED-A422-FB8FFC77CCE2}" type="slidenum">
              <a:rPr lang="en-GB" smtClean="0"/>
              <a:t>22</a:t>
            </a:fld>
            <a:endParaRPr lang="en-GB"/>
          </a:p>
        </p:txBody>
      </p:sp>
    </p:spTree>
    <p:extLst>
      <p:ext uri="{BB962C8B-B14F-4D97-AF65-F5344CB8AC3E}">
        <p14:creationId xmlns:p14="http://schemas.microsoft.com/office/powerpoint/2010/main" val="4964755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3927906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5095735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36993996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spcAft>
                <a:spcPts val="1000"/>
              </a:spcAft>
            </a:pPr>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Key Questions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What data might you collect?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p>
          <a:p>
            <a:pPr marL="0" lvl="0" indent="0">
              <a:lnSpc>
                <a:spcPct val="115000"/>
              </a:lnSpc>
              <a:spcBef>
                <a:spcPts val="1000"/>
              </a:spcBef>
              <a:spcAft>
                <a:spcPts val="1000"/>
              </a:spcAft>
              <a:buFont typeface="Symbol" panose="05050102010706020507" pitchFamily="18" charset="2"/>
              <a:buNone/>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Make notes throughout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31643237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spcAft>
                <a:spcPts val="1000"/>
              </a:spcAft>
            </a:pPr>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Break out room </a:t>
            </a:r>
            <a:r>
              <a:rPr lang="en-US" sz="1800" b="1">
                <a:effectLst/>
                <a:latin typeface="Calibri" panose="020F0502020204030204" pitchFamily="34" charset="0"/>
                <a:ea typeface="Times New Roman" panose="02020603050405020304" pitchFamily="18" charset="0"/>
                <a:cs typeface="Times New Roman" panose="02020603050405020304" pitchFamily="18" charset="0"/>
              </a:rPr>
              <a:t>20 minutes</a:t>
            </a:r>
            <a:endParaRPr lang="en-US" sz="1800" b="1"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Key Questions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What data might you collect?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a:t>
            </a:r>
          </a:p>
          <a:p>
            <a:pPr marL="342900" marR="0" lvl="0" indent="-342900" algn="l" defTabSz="914400" rtl="0" eaLnBrk="1" fontAlgn="auto" latinLnBrk="0" hangingPunct="1">
              <a:lnSpc>
                <a:spcPct val="115000"/>
              </a:lnSpc>
              <a:spcBef>
                <a:spcPts val="1000"/>
              </a:spcBef>
              <a:spcAft>
                <a:spcPts val="1000"/>
              </a:spcAft>
              <a:buClrTx/>
              <a:buSzTx/>
              <a:buFont typeface="Symbol" panose="05050102010706020507" pitchFamily="18" charset="2"/>
              <a:buChar char=""/>
              <a:tabLst/>
              <a:defRPr/>
            </a:pPr>
            <a:r>
              <a:rPr lang="en-GB" sz="1800" dirty="0"/>
              <a:t>Think of </a:t>
            </a:r>
            <a:r>
              <a:rPr lang="en-US" sz="1800" b="0" i="0" dirty="0">
                <a:solidFill>
                  <a:srgbClr val="474747"/>
                </a:solidFill>
                <a:effectLst/>
                <a:latin typeface="Open Sans" panose="020B0606030504020204" pitchFamily="34" charset="0"/>
              </a:rPr>
              <a:t>MECE is an acronym for the phrase </a:t>
            </a:r>
            <a:r>
              <a:rPr lang="en-US" sz="1800" b="1" i="0" dirty="0">
                <a:solidFill>
                  <a:srgbClr val="252525"/>
                </a:solidFill>
                <a:effectLst/>
                <a:latin typeface="Open Sans" panose="020B0606030504020204" pitchFamily="34" charset="0"/>
              </a:rPr>
              <a:t>M</a:t>
            </a:r>
            <a:r>
              <a:rPr lang="en-US" sz="1800" b="0" i="0" dirty="0">
                <a:solidFill>
                  <a:srgbClr val="474747"/>
                </a:solidFill>
                <a:effectLst/>
                <a:latin typeface="Open Sans" panose="020B0606030504020204" pitchFamily="34" charset="0"/>
              </a:rPr>
              <a:t>utually </a:t>
            </a:r>
            <a:r>
              <a:rPr lang="en-US" sz="1800" b="1" i="0" dirty="0">
                <a:solidFill>
                  <a:srgbClr val="252525"/>
                </a:solidFill>
                <a:effectLst/>
                <a:latin typeface="Open Sans" panose="020B0606030504020204" pitchFamily="34" charset="0"/>
              </a:rPr>
              <a:t>E</a:t>
            </a:r>
            <a:r>
              <a:rPr lang="en-US" sz="1800" b="0" i="0" dirty="0">
                <a:solidFill>
                  <a:srgbClr val="474747"/>
                </a:solidFill>
                <a:effectLst/>
                <a:latin typeface="Open Sans" panose="020B0606030504020204" pitchFamily="34" charset="0"/>
              </a:rPr>
              <a:t>xclusive, </a:t>
            </a:r>
            <a:r>
              <a:rPr lang="en-US" sz="1800" b="1" i="0" dirty="0">
                <a:solidFill>
                  <a:srgbClr val="252525"/>
                </a:solidFill>
                <a:effectLst/>
                <a:latin typeface="Open Sans" panose="020B0606030504020204" pitchFamily="34" charset="0"/>
              </a:rPr>
              <a:t>C</a:t>
            </a:r>
            <a:r>
              <a:rPr lang="en-US" sz="1800" b="0" i="0" dirty="0">
                <a:solidFill>
                  <a:srgbClr val="474747"/>
                </a:solidFill>
                <a:effectLst/>
                <a:latin typeface="Open Sans" panose="020B0606030504020204" pitchFamily="34" charset="0"/>
              </a:rPr>
              <a:t>ollectively </a:t>
            </a:r>
            <a:r>
              <a:rPr lang="en-US" sz="1800" b="1" i="0" dirty="0">
                <a:solidFill>
                  <a:srgbClr val="252525"/>
                </a:solidFill>
                <a:effectLst/>
                <a:latin typeface="Open Sans" panose="020B0606030504020204" pitchFamily="34" charset="0"/>
              </a:rPr>
              <a:t>E</a:t>
            </a:r>
            <a:r>
              <a:rPr lang="en-US" sz="1800" b="0" i="0" dirty="0">
                <a:solidFill>
                  <a:srgbClr val="474747"/>
                </a:solidFill>
                <a:effectLst/>
                <a:latin typeface="Open Sans" panose="020B0606030504020204" pitchFamily="34" charset="0"/>
              </a:rPr>
              <a:t>xhaustive.</a:t>
            </a:r>
            <a:endParaRPr lang="en-GB" sz="1800" dirty="0"/>
          </a:p>
          <a:p>
            <a:pPr marL="342900" lvl="0" indent="-342900">
              <a:lnSpc>
                <a:spcPct val="115000"/>
              </a:lnSpc>
              <a:spcBef>
                <a:spcPts val="1000"/>
              </a:spcBef>
              <a:spcAft>
                <a:spcPts val="1000"/>
              </a:spcAft>
              <a:buFont typeface="Symbol" panose="05050102010706020507" pitchFamily="18" charset="2"/>
              <a:buChar char=""/>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20382663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week will be a reading week or if you request one, you can book a one to one session</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3857016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4.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7.xml"/><Relationship Id="rId1" Type="http://schemas.openxmlformats.org/officeDocument/2006/relationships/video" Target="https://www.youtube.com/embed/5a_qoZOPWTk?feature=oembed" TargetMode="External"/><Relationship Id="rId4" Type="http://schemas.openxmlformats.org/officeDocument/2006/relationships/image" Target="../media/image26.jpe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7.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1.xml"/><Relationship Id="rId1" Type="http://schemas.openxmlformats.org/officeDocument/2006/relationships/video" Target="https://www.youtube.com/embed/GFVKKTwkANY?feature=oembed" TargetMode="External"/><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1.xml"/><Relationship Id="rId1" Type="http://schemas.openxmlformats.org/officeDocument/2006/relationships/video" Target="https://www.youtube.com/embed/F0KQ-h6v3-s?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1.xml"/><Relationship Id="rId1" Type="http://schemas.openxmlformats.org/officeDocument/2006/relationships/video" Target="https://www.youtube.com/embed/mR9eICQJLXA?feature=oembed" TargetMode="External"/><Relationship Id="rId4" Type="http://schemas.openxmlformats.org/officeDocument/2006/relationships/image" Target="../media/image38.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11.xml"/><Relationship Id="rId1" Type="http://schemas.openxmlformats.org/officeDocument/2006/relationships/video" Target="https://www.youtube.com/embed/jt1evxyDzGg?start=590&amp;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2.png"/><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mailto:l.blake@uwtsd.ac.uk"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Four</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From Last week</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3"/>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3167986" y="3977440"/>
            <a:ext cx="5614060" cy="2452687"/>
          </a:xfrm>
        </p:spPr>
        <p:txBody>
          <a:bodyPr vert="horz" lIns="91440" tIns="45720" rIns="91440" bIns="45720" rtlCol="0" anchor="ctr">
            <a:normAutofit/>
          </a:bodyPr>
          <a:lstStyle/>
          <a:p>
            <a:pPr indent="-228600" algn="l">
              <a:buFont typeface="Arial" panose="020B0604020202020204" pitchFamily="34" charset="0"/>
              <a:buChar char="•"/>
            </a:pPr>
            <a:r>
              <a:rPr lang="en-US" dirty="0"/>
              <a:t>  Identify key stakeholders in a large hotel</a:t>
            </a:r>
          </a:p>
          <a:p>
            <a:pPr marL="342900" indent="-342900" algn="l">
              <a:buFont typeface="Arial" panose="020B0604020202020204" pitchFamily="34" charset="0"/>
              <a:buChar char="•"/>
            </a:pPr>
            <a:r>
              <a:rPr lang="en-US" dirty="0"/>
              <a:t>Begin to construct a plan and begin to identify possible problems for a hotel or hotel department</a:t>
            </a:r>
            <a:endParaRPr lang="en-US" b="1" dirty="0"/>
          </a:p>
          <a:p>
            <a:pPr marL="342900" indent="-342900" algn="l">
              <a:buFont typeface="Arial" panose="020B0604020202020204" pitchFamily="34" charset="0"/>
              <a:buChar char="•"/>
            </a:pPr>
            <a:endParaRPr lang="en-GB" dirty="0"/>
          </a:p>
          <a:p>
            <a:pPr indent="-228600" algn="l">
              <a:buFont typeface="Arial" panose="020B0604020202020204" pitchFamily="34" charset="0"/>
              <a:buChar char="•"/>
            </a:pPr>
            <a:endParaRPr lang="en-US" sz="1600" dirty="0"/>
          </a:p>
        </p:txBody>
      </p:sp>
    </p:spTree>
    <p:extLst>
      <p:ext uri="{BB962C8B-B14F-4D97-AF65-F5344CB8AC3E}">
        <p14:creationId xmlns:p14="http://schemas.microsoft.com/office/powerpoint/2010/main" val="533996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1" name="Group 2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D9EE8D2-8527-4E30-B72F-F6E500C761CB}"/>
              </a:ext>
            </a:extLst>
          </p:cNvPr>
          <p:cNvSpPr>
            <a:spLocks noGrp="1"/>
          </p:cNvSpPr>
          <p:nvPr>
            <p:ph type="title"/>
          </p:nvPr>
        </p:nvSpPr>
        <p:spPr>
          <a:xfrm>
            <a:off x="401265" y="685800"/>
            <a:ext cx="2085203" cy="5105400"/>
          </a:xfrm>
        </p:spPr>
        <p:txBody>
          <a:bodyPr vert="horz" lIns="91440" tIns="45720" rIns="91440" bIns="45720" rtlCol="0">
            <a:normAutofit/>
          </a:bodyPr>
          <a:lstStyle/>
          <a:p>
            <a:r>
              <a:rPr lang="en-US" sz="3500" kern="1200">
                <a:solidFill>
                  <a:srgbClr val="FFFFFF"/>
                </a:solidFill>
                <a:latin typeface="+mj-lt"/>
                <a:ea typeface="+mj-ea"/>
                <a:cs typeface="+mj-cs"/>
              </a:rPr>
              <a:t>This week:</a:t>
            </a:r>
          </a:p>
        </p:txBody>
      </p:sp>
      <p:graphicFrame>
        <p:nvGraphicFramePr>
          <p:cNvPr id="4" name="Content Placeholder 3">
            <a:extLst>
              <a:ext uri="{FF2B5EF4-FFF2-40B4-BE49-F238E27FC236}">
                <a16:creationId xmlns:a16="http://schemas.microsoft.com/office/drawing/2014/main" id="{B2E7DB5F-0EB9-4DD3-8897-FD2381DBC945}"/>
              </a:ext>
            </a:extLst>
          </p:cNvPr>
          <p:cNvGraphicFramePr>
            <a:graphicFrameLocks noGrp="1"/>
          </p:cNvGraphicFramePr>
          <p:nvPr>
            <p:ph idx="1"/>
            <p:extLst>
              <p:ext uri="{D42A27DB-BD31-4B8C-83A1-F6EECF244321}">
                <p14:modId xmlns:p14="http://schemas.microsoft.com/office/powerpoint/2010/main" val="1847551765"/>
              </p:ext>
            </p:extLst>
          </p:nvPr>
        </p:nvGraphicFramePr>
        <p:xfrm>
          <a:off x="3849535" y="685800"/>
          <a:ext cx="4685811" cy="5125693"/>
        </p:xfrm>
        <a:graphic>
          <a:graphicData uri="http://schemas.openxmlformats.org/drawingml/2006/table">
            <a:tbl>
              <a:tblPr>
                <a:solidFill>
                  <a:schemeClr val="accent1">
                    <a:lumMod val="20000"/>
                    <a:lumOff val="80000"/>
                  </a:schemeClr>
                </a:solidFill>
              </a:tblPr>
              <a:tblGrid>
                <a:gridCol w="4685811">
                  <a:extLst>
                    <a:ext uri="{9D8B030D-6E8A-4147-A177-3AD203B41FA5}">
                      <a16:colId xmlns:a16="http://schemas.microsoft.com/office/drawing/2014/main" val="2825548095"/>
                    </a:ext>
                  </a:extLst>
                </a:gridCol>
              </a:tblGrid>
              <a:tr h="5105400">
                <a:tc>
                  <a:txBody>
                    <a:bodyPr/>
                    <a:lstStyle/>
                    <a:p>
                      <a:pPr marL="347472" marR="0" lvl="0" indent="-347472" algn="l" defTabSz="914400" rtl="0" eaLnBrk="1" fontAlgn="t" latinLnBrk="0" hangingPunct="1">
                        <a:lnSpc>
                          <a:spcPct val="100000"/>
                        </a:lnSpc>
                        <a:spcBef>
                          <a:spcPts val="0"/>
                        </a:spcBef>
                        <a:spcAft>
                          <a:spcPts val="0"/>
                        </a:spcAft>
                        <a:buClrTx/>
                        <a:buSzPts val="1200"/>
                        <a:buFont typeface="Symbol" panose="05050102010706020507" pitchFamily="18" charset="2"/>
                        <a:buChar char="·"/>
                        <a:tabLst/>
                        <a:defRPr/>
                      </a:pPr>
                      <a:endParaRPr lang="en-GB" sz="2700" b="0" i="0" u="none" strike="noStrike" cap="none" spc="0" dirty="0">
                        <a:solidFill>
                          <a:schemeClr val="tx1"/>
                        </a:solidFill>
                        <a:effectLst/>
                        <a:latin typeface="Arial" panose="020B0604020202020204" pitchFamily="34" charset="0"/>
                        <a:ea typeface="Calibri" panose="020F0502020204030204" pitchFamily="34" charset="0"/>
                      </a:endParaRPr>
                    </a:p>
                    <a:p>
                      <a:pPr marL="347472" marR="0" lvl="0" indent="-347472" algn="l" defTabSz="914400" rtl="0" eaLnBrk="1" fontAlgn="t" latinLnBrk="0" hangingPunct="1">
                        <a:lnSpc>
                          <a:spcPct val="100000"/>
                        </a:lnSpc>
                        <a:spcBef>
                          <a:spcPts val="0"/>
                        </a:spcBef>
                        <a:spcAft>
                          <a:spcPts val="0"/>
                        </a:spcAft>
                        <a:buClrTx/>
                        <a:buSzPts val="1200"/>
                        <a:buFont typeface="Symbol" panose="05050102010706020507" pitchFamily="18" charset="2"/>
                        <a:buChar char="·"/>
                        <a:tabLst/>
                        <a:defRPr/>
                      </a:pPr>
                      <a:endParaRPr lang="en-GB" sz="2700" b="0" i="0" u="none" strike="noStrike" cap="none" spc="0" dirty="0">
                        <a:solidFill>
                          <a:schemeClr val="tx1"/>
                        </a:solidFill>
                        <a:effectLst/>
                        <a:latin typeface="Arial" panose="020B0604020202020204" pitchFamily="34" charset="0"/>
                        <a:ea typeface="Calibri" panose="020F0502020204030204" pitchFamily="34" charset="0"/>
                      </a:endParaRPr>
                    </a:p>
                    <a:p>
                      <a:pPr marL="0" marR="0" lvl="0" indent="0" algn="l" defTabSz="914400" rtl="0" eaLnBrk="1" fontAlgn="t" latinLnBrk="0" hangingPunct="1">
                        <a:lnSpc>
                          <a:spcPct val="100000"/>
                        </a:lnSpc>
                        <a:spcBef>
                          <a:spcPts val="0"/>
                        </a:spcBef>
                        <a:spcAft>
                          <a:spcPts val="0"/>
                        </a:spcAft>
                        <a:buClrTx/>
                        <a:buSzPts val="1200"/>
                        <a:buFont typeface="Symbol" panose="05050102010706020507" pitchFamily="18" charset="2"/>
                        <a:buNone/>
                        <a:tabLst/>
                        <a:defRPr/>
                      </a:pPr>
                      <a:r>
                        <a:rPr lang="en-GB" sz="2700" b="1" i="0" u="none" strike="noStrike" cap="none" spc="0" dirty="0">
                          <a:solidFill>
                            <a:schemeClr val="tx1"/>
                          </a:solidFill>
                          <a:effectLst/>
                          <a:latin typeface="Arial" panose="020B0604020202020204" pitchFamily="34" charset="0"/>
                          <a:ea typeface="Calibri" panose="020F0502020204030204" pitchFamily="34" charset="0"/>
                        </a:rPr>
                        <a:t>Problem evaluation</a:t>
                      </a:r>
                      <a:endParaRPr lang="en-GB" sz="2700" b="1" i="0" u="none" strike="noStrike" cap="none" spc="0" dirty="0">
                        <a:solidFill>
                          <a:schemeClr val="tx1"/>
                        </a:solidFill>
                        <a:effectLst/>
                        <a:latin typeface="Arial" panose="020B0604020202020204" pitchFamily="34" charset="0"/>
                      </a:endParaRPr>
                    </a:p>
                    <a:p>
                      <a:pPr marL="347472" indent="-347472" algn="l" fontAlgn="t">
                        <a:spcBef>
                          <a:spcPts val="0"/>
                        </a:spcBef>
                        <a:spcAft>
                          <a:spcPts val="0"/>
                        </a:spcAft>
                        <a:buClrTx/>
                        <a:buSzPts val="1200"/>
                        <a:buFont typeface="Symbol" panose="05050102010706020507" pitchFamily="18" charset="2"/>
                        <a:buChar char="·"/>
                      </a:pPr>
                      <a:endParaRPr lang="en-GB" sz="2700" b="1" i="0" u="none" strike="noStrike" cap="none" spc="0" dirty="0">
                        <a:solidFill>
                          <a:schemeClr val="tx1"/>
                        </a:solidFill>
                        <a:effectLst/>
                        <a:latin typeface="Arial" panose="020B0604020202020204" pitchFamily="34" charset="0"/>
                        <a:ea typeface="Calibri" panose="020F0502020204030204" pitchFamily="34" charset="0"/>
                      </a:endParaRPr>
                    </a:p>
                    <a:p>
                      <a:pPr marL="0" indent="0" algn="l" fontAlgn="t">
                        <a:spcBef>
                          <a:spcPts val="0"/>
                        </a:spcBef>
                        <a:spcAft>
                          <a:spcPts val="0"/>
                        </a:spcAft>
                        <a:buClrTx/>
                        <a:buSzPts val="1200"/>
                        <a:buFont typeface="Symbol" panose="05050102010706020507" pitchFamily="18" charset="2"/>
                        <a:buNone/>
                      </a:pPr>
                      <a:r>
                        <a:rPr lang="en-GB" sz="2700" b="1" i="0" u="none" strike="noStrike" cap="none" spc="0" dirty="0">
                          <a:solidFill>
                            <a:schemeClr val="tx1"/>
                          </a:solidFill>
                          <a:effectLst/>
                          <a:latin typeface="Arial" panose="020B0604020202020204" pitchFamily="34" charset="0"/>
                          <a:ea typeface="Calibri" panose="020F0502020204030204" pitchFamily="34" charset="0"/>
                        </a:rPr>
                        <a:t>External or internal influences that impact upon an organisations ability to serve and bring about change and innovation</a:t>
                      </a:r>
                    </a:p>
                    <a:p>
                      <a:pPr marL="347472" indent="-347472" algn="l" fontAlgn="t">
                        <a:spcBef>
                          <a:spcPts val="0"/>
                        </a:spcBef>
                        <a:spcAft>
                          <a:spcPts val="0"/>
                        </a:spcAft>
                        <a:buClrTx/>
                        <a:buSzPts val="1200"/>
                        <a:buFont typeface="Symbol" panose="05050102010706020507" pitchFamily="18" charset="2"/>
                        <a:buChar char="·"/>
                      </a:pPr>
                      <a:endParaRPr lang="en-GB" sz="2700" b="0" i="0" u="none" strike="noStrike" cap="none" spc="0" dirty="0">
                        <a:solidFill>
                          <a:schemeClr val="tx1"/>
                        </a:solidFill>
                        <a:effectLst/>
                        <a:latin typeface="Arial" panose="020B0604020202020204" pitchFamily="34" charset="0"/>
                        <a:ea typeface="Calibri" panose="020F0502020204030204" pitchFamily="34" charset="0"/>
                      </a:endParaRPr>
                    </a:p>
                    <a:p>
                      <a:pPr marL="347472" indent="-347472" algn="l" fontAlgn="t">
                        <a:spcBef>
                          <a:spcPts val="0"/>
                        </a:spcBef>
                        <a:spcAft>
                          <a:spcPts val="0"/>
                        </a:spcAft>
                        <a:buClrTx/>
                        <a:buSzPts val="1200"/>
                        <a:buFont typeface="Symbol" panose="05050102010706020507" pitchFamily="18" charset="2"/>
                        <a:buChar char="·"/>
                      </a:pPr>
                      <a:endParaRPr lang="en-GB" sz="2700" b="0" i="0" u="none" strike="noStrike" cap="none" spc="0" dirty="0">
                        <a:solidFill>
                          <a:schemeClr val="tx1"/>
                        </a:solidFill>
                        <a:effectLst/>
                        <a:latin typeface="Arial" panose="020B0604020202020204" pitchFamily="34" charset="0"/>
                      </a:endParaRPr>
                    </a:p>
                  </a:txBody>
                  <a:tcPr marL="421139" marR="421139" marT="35095" marB="15283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342320659"/>
                  </a:ext>
                </a:extLst>
              </a:tr>
            </a:tbl>
          </a:graphicData>
        </a:graphic>
      </p:graphicFrame>
    </p:spTree>
    <p:extLst>
      <p:ext uri="{BB962C8B-B14F-4D97-AF65-F5344CB8AC3E}">
        <p14:creationId xmlns:p14="http://schemas.microsoft.com/office/powerpoint/2010/main" val="2771782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b="1" dirty="0"/>
              <a:t>Aims</a:t>
            </a:r>
          </a:p>
        </p:txBody>
      </p:sp>
      <p:pic>
        <p:nvPicPr>
          <p:cNvPr id="5" name="Picture 4" descr="White puzzle with one red piece">
            <a:extLst>
              <a:ext uri="{FF2B5EF4-FFF2-40B4-BE49-F238E27FC236}">
                <a16:creationId xmlns:a16="http://schemas.microsoft.com/office/drawing/2014/main" id="{9C2DFD9B-9242-4840-8DD2-FED135467C7F}"/>
              </a:ext>
            </a:extLst>
          </p:cNvPr>
          <p:cNvPicPr>
            <a:picLocks noChangeAspect="1"/>
          </p:cNvPicPr>
          <p:nvPr/>
        </p:nvPicPr>
        <p:blipFill rotWithShape="1">
          <a:blip r:embed="rId3"/>
          <a:srcRect t="9632" b="1822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9" name="Content Placeholder 2">
            <a:extLst>
              <a:ext uri="{FF2B5EF4-FFF2-40B4-BE49-F238E27FC236}">
                <a16:creationId xmlns:a16="http://schemas.microsoft.com/office/drawing/2014/main" id="{7690463D-93EF-4F1F-A09B-E4593F59CE10}"/>
              </a:ext>
            </a:extLst>
          </p:cNvPr>
          <p:cNvGraphicFramePr>
            <a:graphicFrameLocks noGrp="1"/>
          </p:cNvGraphicFramePr>
          <p:nvPr>
            <p:ph idx="1"/>
            <p:extLst>
              <p:ext uri="{D42A27DB-BD31-4B8C-83A1-F6EECF244321}">
                <p14:modId xmlns:p14="http://schemas.microsoft.com/office/powerpoint/2010/main" val="3604412581"/>
              </p:ext>
            </p:extLst>
          </p:nvPr>
        </p:nvGraphicFramePr>
        <p:xfrm>
          <a:off x="3167986" y="3752850"/>
          <a:ext cx="5614060" cy="245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C403D-6317-42B2-9EFD-CF55E931EBD5}"/>
              </a:ext>
            </a:extLst>
          </p:cNvPr>
          <p:cNvSpPr>
            <a:spLocks noGrp="1"/>
          </p:cNvSpPr>
          <p:nvPr>
            <p:ph type="title"/>
          </p:nvPr>
        </p:nvSpPr>
        <p:spPr>
          <a:xfrm>
            <a:off x="627062" y="280512"/>
            <a:ext cx="3829467" cy="1600200"/>
          </a:xfrm>
        </p:spPr>
        <p:txBody>
          <a:bodyPr/>
          <a:lstStyle/>
          <a:p>
            <a:r>
              <a:rPr lang="en-US" sz="4800" dirty="0"/>
              <a:t>Defining the problem </a:t>
            </a:r>
            <a:endParaRPr lang="en-GB" sz="4800" dirty="0"/>
          </a:p>
        </p:txBody>
      </p:sp>
      <p:pic>
        <p:nvPicPr>
          <p:cNvPr id="6" name="Content Placeholder 5" descr="Diagram, schematic&#10;&#10;Description automatically generated">
            <a:extLst>
              <a:ext uri="{FF2B5EF4-FFF2-40B4-BE49-F238E27FC236}">
                <a16:creationId xmlns:a16="http://schemas.microsoft.com/office/drawing/2014/main" id="{9D297606-B167-4149-85D4-9D96778D5CDE}"/>
              </a:ext>
            </a:extLst>
          </p:cNvPr>
          <p:cNvPicPr>
            <a:picLocks noGrp="1" noChangeAspect="1"/>
          </p:cNvPicPr>
          <p:nvPr>
            <p:ph idx="1"/>
          </p:nvPr>
        </p:nvPicPr>
        <p:blipFill>
          <a:blip r:embed="rId3"/>
          <a:stretch>
            <a:fillRect/>
          </a:stretch>
        </p:blipFill>
        <p:spPr>
          <a:xfrm>
            <a:off x="3887788" y="1071086"/>
            <a:ext cx="4629150" cy="4706302"/>
          </a:xfrm>
        </p:spPr>
      </p:pic>
      <p:sp>
        <p:nvSpPr>
          <p:cNvPr id="4" name="Text Placeholder 3">
            <a:extLst>
              <a:ext uri="{FF2B5EF4-FFF2-40B4-BE49-F238E27FC236}">
                <a16:creationId xmlns:a16="http://schemas.microsoft.com/office/drawing/2014/main" id="{D6E3BAE2-9DC5-4DF0-A5AD-3A9D3BF575E2}"/>
              </a:ext>
            </a:extLst>
          </p:cNvPr>
          <p:cNvSpPr>
            <a:spLocks noGrp="1"/>
          </p:cNvSpPr>
          <p:nvPr>
            <p:ph type="body" sz="half" idx="2"/>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lang="en-GB" sz="3200" dirty="0">
                <a:solidFill>
                  <a:prstClr val="black">
                    <a:lumMod val="75000"/>
                    <a:lumOff val="25000"/>
                  </a:prstClr>
                </a:solidFill>
              </a:rPr>
              <a:t>Never </a:t>
            </a:r>
            <a:r>
              <a:rPr kumimoji="0" lang="en-GB" sz="3200" b="0" i="0" u="none" strike="noStrike" kern="1200" cap="none" spc="0" normalizeH="0" baseline="0" noProof="0" dirty="0">
                <a:ln>
                  <a:noFill/>
                </a:ln>
                <a:solidFill>
                  <a:prstClr val="black">
                    <a:lumMod val="75000"/>
                    <a:lumOff val="25000"/>
                  </a:prstClr>
                </a:solidFill>
                <a:effectLst/>
                <a:uLnTx/>
                <a:uFillTx/>
                <a:ea typeface="+mn-ea"/>
                <a:cs typeface="+mn-cs"/>
              </a:rPr>
              <a:t>assume the problem</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GB" sz="3200" b="0" i="0" u="none" strike="noStrike" kern="1200" cap="none" spc="0" normalizeH="0" baseline="0" noProof="0" dirty="0">
              <a:ln>
                <a:noFill/>
              </a:ln>
              <a:solidFill>
                <a:prstClr val="black">
                  <a:lumMod val="75000"/>
                  <a:lumOff val="25000"/>
                </a:prstClr>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GB" sz="3200" b="0" i="0" u="none" strike="noStrike" kern="1200" cap="none" spc="0" normalizeH="0" baseline="0" noProof="0" dirty="0">
                <a:ln>
                  <a:noFill/>
                </a:ln>
                <a:solidFill>
                  <a:prstClr val="black">
                    <a:lumMod val="75000"/>
                    <a:lumOff val="25000"/>
                  </a:prstClr>
                </a:solidFill>
                <a:effectLst/>
                <a:uLnTx/>
                <a:uFillTx/>
                <a:ea typeface="+mn-ea"/>
                <a:cs typeface="+mn-cs"/>
              </a:rPr>
              <a:t>Hypotheses</a:t>
            </a:r>
          </a:p>
          <a:p>
            <a:pPr marL="457200" marR="0" lvl="1" indent="0" algn="l" defTabSz="914400" rtl="0" eaLnBrk="1" fontAlgn="auto" latinLnBrk="0" hangingPunct="1">
              <a:lnSpc>
                <a:spcPct val="100000"/>
              </a:lnSpc>
              <a:spcBef>
                <a:spcPct val="20000"/>
              </a:spcBef>
              <a:spcAft>
                <a:spcPts val="0"/>
              </a:spcAft>
              <a:buClrTx/>
              <a:buSzTx/>
              <a:buFontTx/>
              <a:buNone/>
              <a:tabLst/>
              <a:defRPr/>
            </a:pPr>
            <a:endParaRPr kumimoji="0" lang="en-GB" sz="2800" b="0" i="0" u="none" strike="noStrike" kern="1200" cap="none" spc="0" normalizeH="0" baseline="0" noProof="0" dirty="0">
              <a:ln>
                <a:noFill/>
              </a:ln>
              <a:solidFill>
                <a:prstClr val="black">
                  <a:lumMod val="75000"/>
                  <a:lumOff val="25000"/>
                </a:prstClr>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GB" sz="3200" b="0" i="0" u="none" strike="noStrike" kern="1200" cap="none" spc="0" normalizeH="0" baseline="0" noProof="0" dirty="0">
                <a:ln>
                  <a:noFill/>
                </a:ln>
                <a:solidFill>
                  <a:prstClr val="black">
                    <a:lumMod val="75000"/>
                    <a:lumOff val="25000"/>
                  </a:prstClr>
                </a:solidFill>
                <a:effectLst/>
                <a:uLnTx/>
                <a:uFillTx/>
                <a:ea typeface="+mn-ea"/>
                <a:cs typeface="+mn-cs"/>
              </a:rPr>
              <a:t>Issue or problem trees</a:t>
            </a:r>
          </a:p>
          <a:p>
            <a:endParaRPr lang="en-GB" dirty="0"/>
          </a:p>
        </p:txBody>
      </p:sp>
    </p:spTree>
    <p:extLst>
      <p:ext uri="{BB962C8B-B14F-4D97-AF65-F5344CB8AC3E}">
        <p14:creationId xmlns:p14="http://schemas.microsoft.com/office/powerpoint/2010/main" val="497528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979A91-B002-4D0F-ADD5-BAFB53A1714B}"/>
              </a:ext>
            </a:extLst>
          </p:cNvPr>
          <p:cNvSpPr/>
          <p:nvPr/>
        </p:nvSpPr>
        <p:spPr>
          <a:xfrm>
            <a:off x="416413" y="2825885"/>
            <a:ext cx="1952870" cy="1209401"/>
          </a:xfrm>
          <a:custGeom>
            <a:avLst/>
            <a:gdLst>
              <a:gd name="connsiteX0" fmla="*/ 0 w 2157137"/>
              <a:gd name="connsiteY0" fmla="*/ 0 h 862854"/>
              <a:gd name="connsiteX1" fmla="*/ 1725710 w 2157137"/>
              <a:gd name="connsiteY1" fmla="*/ 0 h 862854"/>
              <a:gd name="connsiteX2" fmla="*/ 2157137 w 2157137"/>
              <a:gd name="connsiteY2" fmla="*/ 431427 h 862854"/>
              <a:gd name="connsiteX3" fmla="*/ 1725710 w 2157137"/>
              <a:gd name="connsiteY3" fmla="*/ 862854 h 862854"/>
              <a:gd name="connsiteX4" fmla="*/ 0 w 2157137"/>
              <a:gd name="connsiteY4" fmla="*/ 862854 h 862854"/>
              <a:gd name="connsiteX5" fmla="*/ 431427 w 2157137"/>
              <a:gd name="connsiteY5" fmla="*/ 431427 h 862854"/>
              <a:gd name="connsiteX6" fmla="*/ 0 w 2157137"/>
              <a:gd name="connsiteY6" fmla="*/ 0 h 86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137" h="862854">
                <a:moveTo>
                  <a:pt x="0" y="0"/>
                </a:moveTo>
                <a:lnTo>
                  <a:pt x="1725710" y="0"/>
                </a:lnTo>
                <a:lnTo>
                  <a:pt x="2157137" y="431427"/>
                </a:lnTo>
                <a:lnTo>
                  <a:pt x="1725710" y="862854"/>
                </a:lnTo>
                <a:lnTo>
                  <a:pt x="0" y="862854"/>
                </a:lnTo>
                <a:lnTo>
                  <a:pt x="431427" y="431427"/>
                </a:lnTo>
                <a:lnTo>
                  <a:pt x="0" y="0"/>
                </a:lnTo>
                <a:close/>
              </a:path>
            </a:pathLst>
          </a:custGeom>
          <a:solidFill>
            <a:schemeClr val="bg2">
              <a:lumMod val="50000"/>
            </a:schemeClr>
          </a:solidFill>
        </p:spPr>
        <p:style>
          <a:lnRef idx="2">
            <a:schemeClr val="lt1">
              <a:hueOff val="0"/>
              <a:satOff val="0"/>
              <a:lumOff val="0"/>
              <a:alphaOff val="0"/>
            </a:schemeClr>
          </a:lnRef>
          <a:fillRef idx="1">
            <a:scrgbClr r="0" g="0" b="0"/>
          </a:fillRef>
          <a:effectRef idx="0">
            <a:schemeClr val="accent4">
              <a:hueOff val="0"/>
              <a:satOff val="0"/>
              <a:lumOff val="0"/>
              <a:alphaOff val="0"/>
            </a:schemeClr>
          </a:effectRef>
          <a:fontRef idx="minor">
            <a:schemeClr val="lt1"/>
          </a:fontRef>
        </p:style>
        <p:txBody>
          <a:bodyPr spcFirstLastPara="0" vert="horz" wrap="square" lIns="374577" tIns="17003" rIns="340573" bIns="17003" numCol="1" spcCol="1270" anchor="ctr" anchorCtr="0">
            <a:noAutofit/>
          </a:bodyPr>
          <a:lstStyle/>
          <a:p>
            <a:pPr algn="ctr" defTabSz="566738">
              <a:lnSpc>
                <a:spcPct val="90000"/>
              </a:lnSpc>
              <a:spcBef>
                <a:spcPct val="0"/>
              </a:spcBef>
              <a:spcAft>
                <a:spcPct val="35000"/>
              </a:spcAft>
              <a:defRPr/>
            </a:pPr>
            <a:r>
              <a:rPr lang="en-GB" dirty="0">
                <a:solidFill>
                  <a:prstClr val="white"/>
                </a:solidFill>
              </a:rPr>
              <a:t>What is the problem?</a:t>
            </a:r>
          </a:p>
        </p:txBody>
      </p:sp>
      <p:sp>
        <p:nvSpPr>
          <p:cNvPr id="9" name="Freeform: Shape 8">
            <a:extLst>
              <a:ext uri="{FF2B5EF4-FFF2-40B4-BE49-F238E27FC236}">
                <a16:creationId xmlns:a16="http://schemas.microsoft.com/office/drawing/2014/main" id="{A74DD39E-D60C-4D5A-B820-22D05B046782}"/>
              </a:ext>
            </a:extLst>
          </p:cNvPr>
          <p:cNvSpPr/>
          <p:nvPr/>
        </p:nvSpPr>
        <p:spPr>
          <a:xfrm>
            <a:off x="2036817" y="2825886"/>
            <a:ext cx="2053659" cy="1209400"/>
          </a:xfrm>
          <a:custGeom>
            <a:avLst/>
            <a:gdLst>
              <a:gd name="connsiteX0" fmla="*/ 0 w 2157137"/>
              <a:gd name="connsiteY0" fmla="*/ 0 h 862854"/>
              <a:gd name="connsiteX1" fmla="*/ 1725710 w 2157137"/>
              <a:gd name="connsiteY1" fmla="*/ 0 h 862854"/>
              <a:gd name="connsiteX2" fmla="*/ 2157137 w 2157137"/>
              <a:gd name="connsiteY2" fmla="*/ 431427 h 862854"/>
              <a:gd name="connsiteX3" fmla="*/ 1725710 w 2157137"/>
              <a:gd name="connsiteY3" fmla="*/ 862854 h 862854"/>
              <a:gd name="connsiteX4" fmla="*/ 0 w 2157137"/>
              <a:gd name="connsiteY4" fmla="*/ 862854 h 862854"/>
              <a:gd name="connsiteX5" fmla="*/ 431427 w 2157137"/>
              <a:gd name="connsiteY5" fmla="*/ 431427 h 862854"/>
              <a:gd name="connsiteX6" fmla="*/ 0 w 2157137"/>
              <a:gd name="connsiteY6" fmla="*/ 0 h 86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137" h="862854">
                <a:moveTo>
                  <a:pt x="0" y="0"/>
                </a:moveTo>
                <a:lnTo>
                  <a:pt x="1725710" y="0"/>
                </a:lnTo>
                <a:lnTo>
                  <a:pt x="2157137" y="431427"/>
                </a:lnTo>
                <a:lnTo>
                  <a:pt x="1725710" y="862854"/>
                </a:lnTo>
                <a:lnTo>
                  <a:pt x="0" y="862854"/>
                </a:lnTo>
                <a:lnTo>
                  <a:pt x="431427" y="431427"/>
                </a:lnTo>
                <a:lnTo>
                  <a:pt x="0" y="0"/>
                </a:lnTo>
                <a:close/>
              </a:path>
            </a:pathLst>
          </a:custGeom>
          <a:solidFill>
            <a:schemeClr val="accent5">
              <a:lumMod val="60000"/>
              <a:lumOff val="40000"/>
            </a:schemeClr>
          </a:solidFill>
        </p:spPr>
        <p:style>
          <a:lnRef idx="2">
            <a:schemeClr val="lt1">
              <a:hueOff val="0"/>
              <a:satOff val="0"/>
              <a:lumOff val="0"/>
              <a:alphaOff val="0"/>
            </a:schemeClr>
          </a:lnRef>
          <a:fillRef idx="1">
            <a:scrgbClr r="0" g="0" b="0"/>
          </a:fillRef>
          <a:effectRef idx="0">
            <a:schemeClr val="accent4">
              <a:hueOff val="3920356"/>
              <a:satOff val="-16311"/>
              <a:lumOff val="3843"/>
              <a:alphaOff val="0"/>
            </a:schemeClr>
          </a:effectRef>
          <a:fontRef idx="minor">
            <a:schemeClr val="lt1"/>
          </a:fontRef>
        </p:style>
        <p:txBody>
          <a:bodyPr spcFirstLastPara="0" vert="horz" wrap="square" lIns="374577" tIns="17003" rIns="340573" bIns="17003" numCol="1" spcCol="1270" anchor="ctr" anchorCtr="0">
            <a:noAutofit/>
          </a:bodyPr>
          <a:lstStyle/>
          <a:p>
            <a:pPr algn="ctr" defTabSz="566738">
              <a:lnSpc>
                <a:spcPct val="90000"/>
              </a:lnSpc>
              <a:spcBef>
                <a:spcPct val="0"/>
              </a:spcBef>
              <a:spcAft>
                <a:spcPct val="35000"/>
              </a:spcAft>
              <a:defRPr/>
            </a:pPr>
            <a:r>
              <a:rPr lang="en-GB" dirty="0">
                <a:solidFill>
                  <a:prstClr val="white"/>
                </a:solidFill>
              </a:rPr>
              <a:t>Why does the problem exist?</a:t>
            </a:r>
          </a:p>
        </p:txBody>
      </p:sp>
      <p:sp>
        <p:nvSpPr>
          <p:cNvPr id="10" name="Freeform: Shape 9">
            <a:extLst>
              <a:ext uri="{FF2B5EF4-FFF2-40B4-BE49-F238E27FC236}">
                <a16:creationId xmlns:a16="http://schemas.microsoft.com/office/drawing/2014/main" id="{458A0163-A613-486F-8767-CF70302B35C5}"/>
              </a:ext>
            </a:extLst>
          </p:cNvPr>
          <p:cNvSpPr/>
          <p:nvPr/>
        </p:nvSpPr>
        <p:spPr>
          <a:xfrm>
            <a:off x="3825351" y="2825886"/>
            <a:ext cx="1721193" cy="1209400"/>
          </a:xfrm>
          <a:custGeom>
            <a:avLst/>
            <a:gdLst>
              <a:gd name="connsiteX0" fmla="*/ 0 w 2157137"/>
              <a:gd name="connsiteY0" fmla="*/ 0 h 862854"/>
              <a:gd name="connsiteX1" fmla="*/ 1725710 w 2157137"/>
              <a:gd name="connsiteY1" fmla="*/ 0 h 862854"/>
              <a:gd name="connsiteX2" fmla="*/ 2157137 w 2157137"/>
              <a:gd name="connsiteY2" fmla="*/ 431427 h 862854"/>
              <a:gd name="connsiteX3" fmla="*/ 1725710 w 2157137"/>
              <a:gd name="connsiteY3" fmla="*/ 862854 h 862854"/>
              <a:gd name="connsiteX4" fmla="*/ 0 w 2157137"/>
              <a:gd name="connsiteY4" fmla="*/ 862854 h 862854"/>
              <a:gd name="connsiteX5" fmla="*/ 431427 w 2157137"/>
              <a:gd name="connsiteY5" fmla="*/ 431427 h 862854"/>
              <a:gd name="connsiteX6" fmla="*/ 0 w 2157137"/>
              <a:gd name="connsiteY6" fmla="*/ 0 h 86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137" h="862854">
                <a:moveTo>
                  <a:pt x="0" y="0"/>
                </a:moveTo>
                <a:lnTo>
                  <a:pt x="1725710" y="0"/>
                </a:lnTo>
                <a:lnTo>
                  <a:pt x="2157137" y="431427"/>
                </a:lnTo>
                <a:lnTo>
                  <a:pt x="1725710" y="862854"/>
                </a:lnTo>
                <a:lnTo>
                  <a:pt x="0" y="862854"/>
                </a:lnTo>
                <a:lnTo>
                  <a:pt x="431427" y="431427"/>
                </a:lnTo>
                <a:lnTo>
                  <a:pt x="0" y="0"/>
                </a:lnTo>
                <a:close/>
              </a:path>
            </a:pathLst>
          </a:custGeom>
          <a:solidFill>
            <a:srgbClr val="92D050"/>
          </a:solidFill>
        </p:spPr>
        <p:style>
          <a:lnRef idx="2">
            <a:schemeClr val="lt1">
              <a:hueOff val="0"/>
              <a:satOff val="0"/>
              <a:lumOff val="0"/>
              <a:alphaOff val="0"/>
            </a:schemeClr>
          </a:lnRef>
          <a:fillRef idx="1">
            <a:scrgbClr r="0" g="0" b="0"/>
          </a:fillRef>
          <a:effectRef idx="0">
            <a:schemeClr val="accent4">
              <a:hueOff val="5880535"/>
              <a:satOff val="-24466"/>
              <a:lumOff val="5765"/>
              <a:alphaOff val="0"/>
            </a:schemeClr>
          </a:effectRef>
          <a:fontRef idx="minor">
            <a:schemeClr val="lt1"/>
          </a:fontRef>
        </p:style>
        <p:txBody>
          <a:bodyPr spcFirstLastPara="0" vert="horz" wrap="square" lIns="374577" tIns="17003" rIns="340573" bIns="17003" numCol="1" spcCol="1270" anchor="ctr" anchorCtr="0">
            <a:noAutofit/>
          </a:bodyPr>
          <a:lstStyle/>
          <a:p>
            <a:pPr algn="ctr" defTabSz="566738">
              <a:lnSpc>
                <a:spcPct val="90000"/>
              </a:lnSpc>
              <a:spcBef>
                <a:spcPct val="0"/>
              </a:spcBef>
              <a:spcAft>
                <a:spcPct val="35000"/>
              </a:spcAft>
              <a:defRPr/>
            </a:pPr>
            <a:r>
              <a:rPr lang="en-GB" dirty="0">
                <a:solidFill>
                  <a:prstClr val="white"/>
                </a:solidFill>
              </a:rPr>
              <a:t>What are the potential solutions?</a:t>
            </a:r>
          </a:p>
        </p:txBody>
      </p:sp>
      <p:sp>
        <p:nvSpPr>
          <p:cNvPr id="11" name="Freeform: Shape 10">
            <a:extLst>
              <a:ext uri="{FF2B5EF4-FFF2-40B4-BE49-F238E27FC236}">
                <a16:creationId xmlns:a16="http://schemas.microsoft.com/office/drawing/2014/main" id="{81C7D0A5-5863-4771-A153-48CA9C8225F2}"/>
              </a:ext>
            </a:extLst>
          </p:cNvPr>
          <p:cNvSpPr/>
          <p:nvPr/>
        </p:nvSpPr>
        <p:spPr>
          <a:xfrm>
            <a:off x="5281419" y="2825886"/>
            <a:ext cx="2053659" cy="1209400"/>
          </a:xfrm>
          <a:custGeom>
            <a:avLst/>
            <a:gdLst>
              <a:gd name="connsiteX0" fmla="*/ 0 w 2157137"/>
              <a:gd name="connsiteY0" fmla="*/ 0 h 862854"/>
              <a:gd name="connsiteX1" fmla="*/ 1725710 w 2157137"/>
              <a:gd name="connsiteY1" fmla="*/ 0 h 862854"/>
              <a:gd name="connsiteX2" fmla="*/ 2157137 w 2157137"/>
              <a:gd name="connsiteY2" fmla="*/ 431427 h 862854"/>
              <a:gd name="connsiteX3" fmla="*/ 1725710 w 2157137"/>
              <a:gd name="connsiteY3" fmla="*/ 862854 h 862854"/>
              <a:gd name="connsiteX4" fmla="*/ 0 w 2157137"/>
              <a:gd name="connsiteY4" fmla="*/ 862854 h 862854"/>
              <a:gd name="connsiteX5" fmla="*/ 431427 w 2157137"/>
              <a:gd name="connsiteY5" fmla="*/ 431427 h 862854"/>
              <a:gd name="connsiteX6" fmla="*/ 0 w 2157137"/>
              <a:gd name="connsiteY6" fmla="*/ 0 h 86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137" h="862854">
                <a:moveTo>
                  <a:pt x="0" y="0"/>
                </a:moveTo>
                <a:lnTo>
                  <a:pt x="1725710" y="0"/>
                </a:lnTo>
                <a:lnTo>
                  <a:pt x="2157137" y="431427"/>
                </a:lnTo>
                <a:lnTo>
                  <a:pt x="1725710" y="862854"/>
                </a:lnTo>
                <a:lnTo>
                  <a:pt x="0" y="862854"/>
                </a:lnTo>
                <a:lnTo>
                  <a:pt x="431427" y="431427"/>
                </a:lnTo>
                <a:lnTo>
                  <a:pt x="0" y="0"/>
                </a:lnTo>
                <a:close/>
              </a:path>
            </a:pathLst>
          </a:custGeom>
          <a:solidFill>
            <a:srgbClr val="002060"/>
          </a:solidFill>
        </p:spPr>
        <p:style>
          <a:lnRef idx="2">
            <a:schemeClr val="lt1">
              <a:hueOff val="0"/>
              <a:satOff val="0"/>
              <a:lumOff val="0"/>
              <a:alphaOff val="0"/>
            </a:schemeClr>
          </a:lnRef>
          <a:fillRef idx="1">
            <a:scrgbClr r="0" g="0" b="0"/>
          </a:fillRef>
          <a:effectRef idx="0">
            <a:schemeClr val="accent4">
              <a:hueOff val="7840713"/>
              <a:satOff val="-32622"/>
              <a:lumOff val="7686"/>
              <a:alphaOff val="0"/>
            </a:schemeClr>
          </a:effectRef>
          <a:fontRef idx="minor">
            <a:schemeClr val="lt1"/>
          </a:fontRef>
        </p:style>
        <p:txBody>
          <a:bodyPr spcFirstLastPara="0" vert="horz" wrap="square" lIns="374577" tIns="17003" rIns="340573" bIns="17003" numCol="1" spcCol="1270" anchor="ctr" anchorCtr="0">
            <a:noAutofit/>
          </a:bodyPr>
          <a:lstStyle/>
          <a:p>
            <a:pPr algn="ctr" defTabSz="566738">
              <a:lnSpc>
                <a:spcPct val="90000"/>
              </a:lnSpc>
              <a:spcBef>
                <a:spcPct val="0"/>
              </a:spcBef>
              <a:spcAft>
                <a:spcPct val="35000"/>
              </a:spcAft>
              <a:defRPr/>
            </a:pPr>
            <a:r>
              <a:rPr lang="en-GB" dirty="0">
                <a:solidFill>
                  <a:prstClr val="white"/>
                </a:solidFill>
              </a:rPr>
              <a:t>What is the best solution?</a:t>
            </a:r>
          </a:p>
        </p:txBody>
      </p:sp>
      <p:sp>
        <p:nvSpPr>
          <p:cNvPr id="12" name="Freeform: Shape 11">
            <a:extLst>
              <a:ext uri="{FF2B5EF4-FFF2-40B4-BE49-F238E27FC236}">
                <a16:creationId xmlns:a16="http://schemas.microsoft.com/office/drawing/2014/main" id="{DEEB6654-7570-4617-92EC-C91570BCE354}"/>
              </a:ext>
            </a:extLst>
          </p:cNvPr>
          <p:cNvSpPr/>
          <p:nvPr/>
        </p:nvSpPr>
        <p:spPr>
          <a:xfrm>
            <a:off x="7002612" y="2825886"/>
            <a:ext cx="1843214" cy="1209400"/>
          </a:xfrm>
          <a:custGeom>
            <a:avLst/>
            <a:gdLst>
              <a:gd name="connsiteX0" fmla="*/ 0 w 2157137"/>
              <a:gd name="connsiteY0" fmla="*/ 0 h 862854"/>
              <a:gd name="connsiteX1" fmla="*/ 1725710 w 2157137"/>
              <a:gd name="connsiteY1" fmla="*/ 0 h 862854"/>
              <a:gd name="connsiteX2" fmla="*/ 2157137 w 2157137"/>
              <a:gd name="connsiteY2" fmla="*/ 431427 h 862854"/>
              <a:gd name="connsiteX3" fmla="*/ 1725710 w 2157137"/>
              <a:gd name="connsiteY3" fmla="*/ 862854 h 862854"/>
              <a:gd name="connsiteX4" fmla="*/ 0 w 2157137"/>
              <a:gd name="connsiteY4" fmla="*/ 862854 h 862854"/>
              <a:gd name="connsiteX5" fmla="*/ 431427 w 2157137"/>
              <a:gd name="connsiteY5" fmla="*/ 431427 h 862854"/>
              <a:gd name="connsiteX6" fmla="*/ 0 w 2157137"/>
              <a:gd name="connsiteY6" fmla="*/ 0 h 86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137" h="862854">
                <a:moveTo>
                  <a:pt x="0" y="0"/>
                </a:moveTo>
                <a:lnTo>
                  <a:pt x="1725710" y="0"/>
                </a:lnTo>
                <a:lnTo>
                  <a:pt x="2157137" y="431427"/>
                </a:lnTo>
                <a:lnTo>
                  <a:pt x="1725710" y="862854"/>
                </a:lnTo>
                <a:lnTo>
                  <a:pt x="0" y="862854"/>
                </a:lnTo>
                <a:lnTo>
                  <a:pt x="431427" y="431427"/>
                </a:lnTo>
                <a:lnTo>
                  <a:pt x="0" y="0"/>
                </a:lnTo>
                <a:close/>
              </a:path>
            </a:pathLst>
          </a:custGeom>
          <a:solidFill>
            <a:schemeClr val="accent4"/>
          </a:solidFill>
        </p:spPr>
        <p:style>
          <a:lnRef idx="2">
            <a:schemeClr val="lt1">
              <a:hueOff val="0"/>
              <a:satOff val="0"/>
              <a:lumOff val="0"/>
              <a:alphaOff val="0"/>
            </a:schemeClr>
          </a:lnRef>
          <a:fillRef idx="1">
            <a:scrgbClr r="0" g="0" b="0"/>
          </a:fillRef>
          <a:effectRef idx="0">
            <a:schemeClr val="accent4">
              <a:hueOff val="9800891"/>
              <a:satOff val="-40777"/>
              <a:lumOff val="9608"/>
              <a:alphaOff val="0"/>
            </a:schemeClr>
          </a:effectRef>
          <a:fontRef idx="minor">
            <a:schemeClr val="lt1"/>
          </a:fontRef>
        </p:style>
        <p:txBody>
          <a:bodyPr spcFirstLastPara="0" vert="horz" wrap="square" lIns="374577" tIns="17003" rIns="340573" bIns="17003" numCol="1" spcCol="1270" anchor="ctr" anchorCtr="0">
            <a:noAutofit/>
          </a:bodyPr>
          <a:lstStyle/>
          <a:p>
            <a:pPr algn="ctr" defTabSz="566738">
              <a:lnSpc>
                <a:spcPct val="90000"/>
              </a:lnSpc>
              <a:spcBef>
                <a:spcPct val="0"/>
              </a:spcBef>
              <a:spcAft>
                <a:spcPct val="35000"/>
              </a:spcAft>
              <a:defRPr/>
            </a:pPr>
            <a:r>
              <a:rPr lang="en-GB" dirty="0">
                <a:solidFill>
                  <a:prstClr val="white"/>
                </a:solidFill>
              </a:rPr>
              <a:t>How best to execute the solution?</a:t>
            </a:r>
          </a:p>
        </p:txBody>
      </p:sp>
      <p:sp>
        <p:nvSpPr>
          <p:cNvPr id="2" name="TextBox 1">
            <a:extLst>
              <a:ext uri="{FF2B5EF4-FFF2-40B4-BE49-F238E27FC236}">
                <a16:creationId xmlns:a16="http://schemas.microsoft.com/office/drawing/2014/main" id="{F824736B-8CCD-4AC2-9F39-A6A016F76F62}"/>
              </a:ext>
            </a:extLst>
          </p:cNvPr>
          <p:cNvSpPr txBox="1"/>
          <p:nvPr/>
        </p:nvSpPr>
        <p:spPr>
          <a:xfrm>
            <a:off x="2165684" y="993450"/>
            <a:ext cx="5710990" cy="830997"/>
          </a:xfrm>
          <a:prstGeom prst="rect">
            <a:avLst/>
          </a:prstGeom>
          <a:noFill/>
        </p:spPr>
        <p:txBody>
          <a:bodyPr wrap="square" rtlCol="0">
            <a:spAutoFit/>
          </a:bodyPr>
          <a:lstStyle/>
          <a:p>
            <a:r>
              <a:rPr lang="en-US" sz="4800" dirty="0"/>
              <a:t>Problem Evaluation</a:t>
            </a:r>
            <a:endParaRPr lang="en-GB" sz="2000" dirty="0"/>
          </a:p>
        </p:txBody>
      </p:sp>
    </p:spTree>
    <p:extLst>
      <p:ext uri="{BB962C8B-B14F-4D97-AF65-F5344CB8AC3E}">
        <p14:creationId xmlns:p14="http://schemas.microsoft.com/office/powerpoint/2010/main" val="800588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25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250"/>
                                        <p:tgtEl>
                                          <p:spTgt spid="7">
                                            <p:txEl>
                                              <p:pRg st="0" end="0"/>
                                            </p:txEl>
                                          </p:spTgt>
                                        </p:tgtEl>
                                      </p:cBhvr>
                                    </p:animEffect>
                                  </p:childTnLst>
                                </p:cTn>
                              </p:par>
                            </p:childTnLst>
                          </p:cTn>
                        </p:par>
                        <p:par>
                          <p:cTn id="13" fill="hold">
                            <p:stCondLst>
                              <p:cond delay="250"/>
                            </p:stCondLst>
                            <p:childTnLst>
                              <p:par>
                                <p:cTn id="14" presetID="10" presetClass="entr" presetSubtype="0" fill="hold" grpId="0" nodeType="afterEffect">
                                  <p:stCondLst>
                                    <p:cond delay="0"/>
                                  </p:stCondLst>
                                  <p:childTnLst>
                                    <p:set>
                                      <p:cBhvr>
                                        <p:cTn id="15" dur="1" fill="hold">
                                          <p:stCondLst>
                                            <p:cond delay="0"/>
                                          </p:stCondLst>
                                        </p:cTn>
                                        <p:tgtEl>
                                          <p:spTgt spid="9">
                                            <p:bg/>
                                          </p:spTgt>
                                        </p:tgtEl>
                                        <p:attrNameLst>
                                          <p:attrName>style.visibility</p:attrName>
                                        </p:attrNameLst>
                                      </p:cBhvr>
                                      <p:to>
                                        <p:strVal val="visible"/>
                                      </p:to>
                                    </p:set>
                                    <p:animEffect transition="in" filter="fade">
                                      <p:cBhvr>
                                        <p:cTn id="16" dur="250"/>
                                        <p:tgtEl>
                                          <p:spTgt spid="9">
                                            <p:bg/>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250"/>
                                        <p:tgtEl>
                                          <p:spTgt spid="9">
                                            <p:txEl>
                                              <p:pRg st="0" end="0"/>
                                            </p:txEl>
                                          </p:spTgt>
                                        </p:tgtEl>
                                      </p:cBhvr>
                                    </p:animEffect>
                                  </p:childTnLst>
                                </p:cTn>
                              </p:par>
                            </p:childTnLst>
                          </p:cTn>
                        </p:par>
                        <p:par>
                          <p:cTn id="22" fill="hold">
                            <p:stCondLst>
                              <p:cond delay="250"/>
                            </p:stCondLst>
                            <p:childTnLst>
                              <p:par>
                                <p:cTn id="23" presetID="10" presetClass="entr" presetSubtype="0" fill="hold" grpId="0" nodeType="afterEffect">
                                  <p:stCondLst>
                                    <p:cond delay="0"/>
                                  </p:stCondLst>
                                  <p:childTnLst>
                                    <p:set>
                                      <p:cBhvr>
                                        <p:cTn id="24" dur="1" fill="hold">
                                          <p:stCondLst>
                                            <p:cond delay="0"/>
                                          </p:stCondLst>
                                        </p:cTn>
                                        <p:tgtEl>
                                          <p:spTgt spid="10">
                                            <p:bg/>
                                          </p:spTgt>
                                        </p:tgtEl>
                                        <p:attrNameLst>
                                          <p:attrName>style.visibility</p:attrName>
                                        </p:attrNameLst>
                                      </p:cBhvr>
                                      <p:to>
                                        <p:strVal val="visible"/>
                                      </p:to>
                                    </p:set>
                                    <p:animEffect transition="in" filter="fade">
                                      <p:cBhvr>
                                        <p:cTn id="25" dur="250"/>
                                        <p:tgtEl>
                                          <p:spTgt spid="10">
                                            <p:bg/>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xEl>
                                              <p:pRg st="0" end="0"/>
                                            </p:txEl>
                                          </p:spTgt>
                                        </p:tgtEl>
                                        <p:attrNameLst>
                                          <p:attrName>style.visibility</p:attrName>
                                        </p:attrNameLst>
                                      </p:cBhvr>
                                      <p:to>
                                        <p:strVal val="visible"/>
                                      </p:to>
                                    </p:set>
                                    <p:animEffect transition="in" filter="fade">
                                      <p:cBhvr>
                                        <p:cTn id="30" dur="250"/>
                                        <p:tgtEl>
                                          <p:spTgt spid="10">
                                            <p:txEl>
                                              <p:pRg st="0" end="0"/>
                                            </p:txEl>
                                          </p:spTgt>
                                        </p:tgtEl>
                                      </p:cBhvr>
                                    </p:animEffect>
                                  </p:childTnLst>
                                </p:cTn>
                              </p:par>
                            </p:childTnLst>
                          </p:cTn>
                        </p:par>
                        <p:par>
                          <p:cTn id="31" fill="hold">
                            <p:stCondLst>
                              <p:cond delay="250"/>
                            </p:stCondLst>
                            <p:childTnLst>
                              <p:par>
                                <p:cTn id="32" presetID="10" presetClass="entr" presetSubtype="0" fill="hold" grpId="0" nodeType="afterEffect">
                                  <p:stCondLst>
                                    <p:cond delay="0"/>
                                  </p:stCondLst>
                                  <p:childTnLst>
                                    <p:set>
                                      <p:cBhvr>
                                        <p:cTn id="33" dur="1" fill="hold">
                                          <p:stCondLst>
                                            <p:cond delay="0"/>
                                          </p:stCondLst>
                                        </p:cTn>
                                        <p:tgtEl>
                                          <p:spTgt spid="11">
                                            <p:bg/>
                                          </p:spTgt>
                                        </p:tgtEl>
                                        <p:attrNameLst>
                                          <p:attrName>style.visibility</p:attrName>
                                        </p:attrNameLst>
                                      </p:cBhvr>
                                      <p:to>
                                        <p:strVal val="visible"/>
                                      </p:to>
                                    </p:set>
                                    <p:animEffect transition="in" filter="fade">
                                      <p:cBhvr>
                                        <p:cTn id="34" dur="250"/>
                                        <p:tgtEl>
                                          <p:spTgt spid="11">
                                            <p:bg/>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1">
                                            <p:txEl>
                                              <p:pRg st="0" end="0"/>
                                            </p:txEl>
                                          </p:spTgt>
                                        </p:tgtEl>
                                        <p:attrNameLst>
                                          <p:attrName>style.visibility</p:attrName>
                                        </p:attrNameLst>
                                      </p:cBhvr>
                                      <p:to>
                                        <p:strVal val="visible"/>
                                      </p:to>
                                    </p:set>
                                    <p:animEffect transition="in" filter="fade">
                                      <p:cBhvr>
                                        <p:cTn id="39" dur="250"/>
                                        <p:tgtEl>
                                          <p:spTgt spid="11">
                                            <p:txEl>
                                              <p:pRg st="0" end="0"/>
                                            </p:txEl>
                                          </p:spTgt>
                                        </p:tgtEl>
                                      </p:cBhvr>
                                    </p:animEffect>
                                  </p:childTnLst>
                                </p:cTn>
                              </p:par>
                            </p:childTnLst>
                          </p:cTn>
                        </p:par>
                        <p:par>
                          <p:cTn id="40" fill="hold">
                            <p:stCondLst>
                              <p:cond delay="250"/>
                            </p:stCondLst>
                            <p:childTnLst>
                              <p:par>
                                <p:cTn id="41" presetID="10" presetClass="entr" presetSubtype="0" fill="hold" grpId="0" nodeType="afterEffect">
                                  <p:stCondLst>
                                    <p:cond delay="0"/>
                                  </p:stCondLst>
                                  <p:childTnLst>
                                    <p:set>
                                      <p:cBhvr>
                                        <p:cTn id="42" dur="1" fill="hold">
                                          <p:stCondLst>
                                            <p:cond delay="0"/>
                                          </p:stCondLst>
                                        </p:cTn>
                                        <p:tgtEl>
                                          <p:spTgt spid="12">
                                            <p:bg/>
                                          </p:spTgt>
                                        </p:tgtEl>
                                        <p:attrNameLst>
                                          <p:attrName>style.visibility</p:attrName>
                                        </p:attrNameLst>
                                      </p:cBhvr>
                                      <p:to>
                                        <p:strVal val="visible"/>
                                      </p:to>
                                    </p:set>
                                    <p:animEffect transition="in" filter="fade">
                                      <p:cBhvr>
                                        <p:cTn id="43" dur="250"/>
                                        <p:tgtEl>
                                          <p:spTgt spid="12">
                                            <p:bg/>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2">
                                            <p:txEl>
                                              <p:pRg st="0" end="0"/>
                                            </p:txEl>
                                          </p:spTgt>
                                        </p:tgtEl>
                                        <p:attrNameLst>
                                          <p:attrName>style.visibility</p:attrName>
                                        </p:attrNameLst>
                                      </p:cBhvr>
                                      <p:to>
                                        <p:strVal val="visible"/>
                                      </p:to>
                                    </p:set>
                                    <p:animEffect transition="in" filter="fade">
                                      <p:cBhvr>
                                        <p:cTn id="48" dur="25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9" grpId="0" build="p" animBg="1"/>
      <p:bldP spid="10" grpId="0" build="p" animBg="1"/>
      <p:bldP spid="11" grpId="0" uiExpand="1" build="p" animBg="1"/>
      <p:bldP spid="12"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EEF74-4493-8948-5081-D2BF867690DC}"/>
              </a:ext>
            </a:extLst>
          </p:cNvPr>
          <p:cNvSpPr>
            <a:spLocks noGrp="1"/>
          </p:cNvSpPr>
          <p:nvPr>
            <p:ph type="title"/>
          </p:nvPr>
        </p:nvSpPr>
        <p:spPr>
          <a:xfrm>
            <a:off x="318052" y="178904"/>
            <a:ext cx="8305253" cy="996558"/>
          </a:xfrm>
        </p:spPr>
        <p:txBody>
          <a:bodyPr/>
          <a:lstStyle/>
          <a:p>
            <a:r>
              <a:rPr lang="en-GB" sz="4000" b="1" dirty="0"/>
              <a:t>Problem solving on a Hotel scale Activity </a:t>
            </a:r>
          </a:p>
        </p:txBody>
      </p:sp>
      <p:pic>
        <p:nvPicPr>
          <p:cNvPr id="5" name="Online Media 4" title="Undercover at Britain’s worst hotel chain - Which? investigates">
            <a:hlinkClick r:id="" action="ppaction://media"/>
            <a:extLst>
              <a:ext uri="{FF2B5EF4-FFF2-40B4-BE49-F238E27FC236}">
                <a16:creationId xmlns:a16="http://schemas.microsoft.com/office/drawing/2014/main" id="{CC900168-02FC-31C9-CE37-91CE5040A355}"/>
              </a:ext>
            </a:extLst>
          </p:cNvPr>
          <p:cNvPicPr>
            <a:picLocks noGrp="1" noRot="1" noChangeAspect="1"/>
          </p:cNvPicPr>
          <p:nvPr>
            <p:ph idx="1"/>
            <a:videoFile r:link="rId1"/>
          </p:nvPr>
        </p:nvPicPr>
        <p:blipFill>
          <a:blip r:embed="rId4"/>
          <a:stretch>
            <a:fillRect/>
          </a:stretch>
        </p:blipFill>
        <p:spPr>
          <a:xfrm>
            <a:off x="687729" y="1292087"/>
            <a:ext cx="7768541" cy="4390451"/>
          </a:xfrm>
          <a:prstGeom prst="rect">
            <a:avLst/>
          </a:prstGeom>
        </p:spPr>
      </p:pic>
    </p:spTree>
    <p:extLst>
      <p:ext uri="{BB962C8B-B14F-4D97-AF65-F5344CB8AC3E}">
        <p14:creationId xmlns:p14="http://schemas.microsoft.com/office/powerpoint/2010/main" val="116532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535684" y="1207168"/>
            <a:ext cx="3676292" cy="668215"/>
          </a:xfrm>
        </p:spPr>
        <p:txBody>
          <a:bodyPr/>
          <a:lstStyle/>
          <a:p>
            <a:r>
              <a:rPr lang="en-US" sz="4800" b="1" dirty="0">
                <a:solidFill>
                  <a:srgbClr val="002060"/>
                </a:solidFill>
              </a:rPr>
              <a:t>B</a:t>
            </a:r>
            <a:r>
              <a:rPr lang="en-GB" sz="4800" b="1" dirty="0">
                <a:solidFill>
                  <a:srgbClr val="002060"/>
                </a:solidFill>
              </a:rPr>
              <a:t>reakout Room Activity:</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sp>
        <p:nvSpPr>
          <p:cNvPr id="11" name="TextBox 10">
            <a:extLst>
              <a:ext uri="{FF2B5EF4-FFF2-40B4-BE49-F238E27FC236}">
                <a16:creationId xmlns:a16="http://schemas.microsoft.com/office/drawing/2014/main" id="{3EB1A4EC-4B11-EBFE-0F7D-6CE4B79BEDD9}"/>
              </a:ext>
            </a:extLst>
          </p:cNvPr>
          <p:cNvSpPr txBox="1"/>
          <p:nvPr/>
        </p:nvSpPr>
        <p:spPr>
          <a:xfrm>
            <a:off x="269476" y="2186790"/>
            <a:ext cx="4572000" cy="57861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Answer the following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p>
          <a:p>
            <a:pPr defTabSz="914400">
              <a:defRPr/>
            </a:pPr>
            <a:r>
              <a:rPr lang="en-US" sz="2400" dirty="0"/>
              <a:t>Following your onsite consultation of the Britannia Hotel Brighton.</a:t>
            </a:r>
          </a:p>
          <a:p>
            <a:pPr defTabSz="914400">
              <a:defRPr/>
            </a:pPr>
            <a:endParaRPr lang="en-US" sz="2400" b="1" dirty="0"/>
          </a:p>
          <a:p>
            <a:pPr defTabSz="914400">
              <a:defRPr/>
            </a:pPr>
            <a:r>
              <a:rPr lang="en-US" b="1" dirty="0"/>
              <a:t>How many different problems can you identify?</a:t>
            </a:r>
          </a:p>
          <a:p>
            <a:pPr defTabSz="914400">
              <a:defRPr/>
            </a:pPr>
            <a:endParaRPr lang="en-US" b="1" dirty="0"/>
          </a:p>
          <a:p>
            <a:pPr defTabSz="914400">
              <a:defRPr/>
            </a:pPr>
            <a:r>
              <a:rPr lang="en-US" b="1" dirty="0"/>
              <a:t>How would you highlight the problems?</a:t>
            </a:r>
          </a:p>
          <a:p>
            <a:pPr defTabSz="914400">
              <a:defRPr/>
            </a:pPr>
            <a:endParaRPr lang="en-US" b="1" dirty="0">
              <a:latin typeface="Calibri" panose="020F0502020204030204" pitchFamily="34" charset="0"/>
              <a:ea typeface="Times New Roman" panose="02020603050405020304" pitchFamily="18" charset="0"/>
              <a:cs typeface="Times New Roman" panose="02020603050405020304" pitchFamily="18" charset="0"/>
            </a:endParaRPr>
          </a:p>
          <a:p>
            <a:pPr defTabSz="914400">
              <a:defRPr/>
            </a:pPr>
            <a:r>
              <a:rPr lang="en-US" b="1" dirty="0">
                <a:effectLst/>
                <a:latin typeface="Calibri" panose="020F0502020204030204" pitchFamily="34" charset="0"/>
                <a:ea typeface="Times New Roman" panose="02020603050405020304" pitchFamily="18" charset="0"/>
                <a:cs typeface="Times New Roman" panose="02020603050405020304" pitchFamily="18" charset="0"/>
              </a:rPr>
              <a:t>What are your recommendations </a:t>
            </a:r>
            <a:r>
              <a:rPr lang="en-US" b="1" dirty="0">
                <a:latin typeface="Calibri" panose="020F0502020204030204" pitchFamily="34" charset="0"/>
                <a:ea typeface="Times New Roman" panose="02020603050405020304" pitchFamily="18" charset="0"/>
                <a:cs typeface="Times New Roman" panose="02020603050405020304" pitchFamily="18" charset="0"/>
              </a:rPr>
              <a:t>for </a:t>
            </a:r>
            <a:r>
              <a:rPr lang="en-US" b="1" dirty="0">
                <a:effectLst/>
                <a:latin typeface="Calibri" panose="020F0502020204030204" pitchFamily="34" charset="0"/>
                <a:ea typeface="Times New Roman" panose="02020603050405020304" pitchFamily="18" charset="0"/>
                <a:cs typeface="Times New Roman" panose="02020603050405020304" pitchFamily="18" charset="0"/>
              </a:rPr>
              <a:t>the hotel problems?</a:t>
            </a:r>
            <a:endParaRPr lang="en-GB" b="1" dirty="0">
              <a:effectLst/>
              <a:latin typeface="Calibri" panose="020F0502020204030204" pitchFamily="34" charset="0"/>
              <a:ea typeface="Times New Roman" panose="02020603050405020304" pitchFamily="18" charset="0"/>
              <a:cs typeface="Times New Roman" panose="02020603050405020304" pitchFamily="18" charset="0"/>
            </a:endParaRPr>
          </a:p>
          <a:p>
            <a:pPr defTabSz="914400">
              <a:defRPr/>
            </a:pPr>
            <a:endParaRPr lang="en-US" sz="2400" b="1" dirty="0"/>
          </a:p>
          <a:p>
            <a:pPr defTabSz="914400">
              <a:defRPr/>
            </a:pPr>
            <a:endParaRPr lang="en-US" sz="2400" dirty="0"/>
          </a:p>
          <a:p>
            <a:pPr defTabSz="914400">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p:txBody>
      </p:sp>
      <p:sp>
        <p:nvSpPr>
          <p:cNvPr id="13" name="TextBox 12">
            <a:extLst>
              <a:ext uri="{FF2B5EF4-FFF2-40B4-BE49-F238E27FC236}">
                <a16:creationId xmlns:a16="http://schemas.microsoft.com/office/drawing/2014/main" id="{5EB26935-C4BD-7EB2-2E37-8924C6971DBF}"/>
              </a:ext>
            </a:extLst>
          </p:cNvPr>
          <p:cNvSpPr txBox="1"/>
          <p:nvPr/>
        </p:nvSpPr>
        <p:spPr>
          <a:xfrm>
            <a:off x="80563" y="3976726"/>
            <a:ext cx="4572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pic>
        <p:nvPicPr>
          <p:cNvPr id="5" name="Picture 4">
            <a:extLst>
              <a:ext uri="{FF2B5EF4-FFF2-40B4-BE49-F238E27FC236}">
                <a16:creationId xmlns:a16="http://schemas.microsoft.com/office/drawing/2014/main" id="{F2666727-9346-01A4-7A2B-2E697F95761B}"/>
              </a:ext>
            </a:extLst>
          </p:cNvPr>
          <p:cNvPicPr>
            <a:picLocks noChangeAspect="1"/>
          </p:cNvPicPr>
          <p:nvPr/>
        </p:nvPicPr>
        <p:blipFill>
          <a:blip r:embed="rId3"/>
          <a:stretch>
            <a:fillRect/>
          </a:stretch>
        </p:blipFill>
        <p:spPr>
          <a:xfrm>
            <a:off x="4667068" y="1328929"/>
            <a:ext cx="4272776" cy="26571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204347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3456B0-9FBC-BBBF-825D-AF01EEE315C1}"/>
              </a:ext>
            </a:extLst>
          </p:cNvPr>
          <p:cNvSpPr txBox="1"/>
          <p:nvPr/>
        </p:nvSpPr>
        <p:spPr>
          <a:xfrm>
            <a:off x="3813463" y="3244132"/>
            <a:ext cx="1517073"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Core Problem</a:t>
            </a:r>
          </a:p>
        </p:txBody>
      </p:sp>
      <p:sp>
        <p:nvSpPr>
          <p:cNvPr id="5" name="TextBox 4">
            <a:extLst>
              <a:ext uri="{FF2B5EF4-FFF2-40B4-BE49-F238E27FC236}">
                <a16:creationId xmlns:a16="http://schemas.microsoft.com/office/drawing/2014/main" id="{BF659323-8A2E-A688-635C-789FBC1F04E4}"/>
              </a:ext>
            </a:extLst>
          </p:cNvPr>
          <p:cNvSpPr txBox="1"/>
          <p:nvPr/>
        </p:nvSpPr>
        <p:spPr>
          <a:xfrm>
            <a:off x="5721928" y="3858295"/>
            <a:ext cx="1517073" cy="369332"/>
          </a:xfrm>
          <a:prstGeom prst="rect">
            <a:avLst/>
          </a:prstGeom>
          <a:ln>
            <a:solidFill>
              <a:schemeClr val="accent6"/>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Root Cause</a:t>
            </a:r>
          </a:p>
        </p:txBody>
      </p:sp>
      <p:sp>
        <p:nvSpPr>
          <p:cNvPr id="7" name="TextBox 6">
            <a:extLst>
              <a:ext uri="{FF2B5EF4-FFF2-40B4-BE49-F238E27FC236}">
                <a16:creationId xmlns:a16="http://schemas.microsoft.com/office/drawing/2014/main" id="{64549C13-E367-43C7-C68B-2A4468DD97E1}"/>
              </a:ext>
            </a:extLst>
          </p:cNvPr>
          <p:cNvSpPr txBox="1"/>
          <p:nvPr/>
        </p:nvSpPr>
        <p:spPr>
          <a:xfrm>
            <a:off x="848588" y="5037003"/>
            <a:ext cx="1517073" cy="369332"/>
          </a:xfrm>
          <a:prstGeom prst="rect">
            <a:avLst/>
          </a:prstGeom>
          <a:ln>
            <a:solidFill>
              <a:schemeClr val="tx2">
                <a:lumMod val="75000"/>
              </a:schemeClr>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Root Cause</a:t>
            </a:r>
          </a:p>
        </p:txBody>
      </p:sp>
      <p:sp>
        <p:nvSpPr>
          <p:cNvPr id="8" name="TextBox 7">
            <a:extLst>
              <a:ext uri="{FF2B5EF4-FFF2-40B4-BE49-F238E27FC236}">
                <a16:creationId xmlns:a16="http://schemas.microsoft.com/office/drawing/2014/main" id="{7A8E8D27-896E-F04C-C301-4974F7C2EA60}"/>
              </a:ext>
            </a:extLst>
          </p:cNvPr>
          <p:cNvSpPr txBox="1"/>
          <p:nvPr/>
        </p:nvSpPr>
        <p:spPr>
          <a:xfrm>
            <a:off x="2673926" y="5024448"/>
            <a:ext cx="1517073" cy="369332"/>
          </a:xfrm>
          <a:prstGeom prst="rect">
            <a:avLst/>
          </a:prstGeom>
          <a:ln>
            <a:solidFill>
              <a:schemeClr val="tx2">
                <a:lumMod val="75000"/>
              </a:schemeClr>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Root Cause</a:t>
            </a:r>
          </a:p>
        </p:txBody>
      </p:sp>
      <p:sp>
        <p:nvSpPr>
          <p:cNvPr id="10" name="TextBox 9">
            <a:extLst>
              <a:ext uri="{FF2B5EF4-FFF2-40B4-BE49-F238E27FC236}">
                <a16:creationId xmlns:a16="http://schemas.microsoft.com/office/drawing/2014/main" id="{0B299A29-B9AF-1DB4-DD36-D036DD4BD877}"/>
              </a:ext>
            </a:extLst>
          </p:cNvPr>
          <p:cNvSpPr txBox="1"/>
          <p:nvPr/>
        </p:nvSpPr>
        <p:spPr>
          <a:xfrm>
            <a:off x="1915391" y="3858295"/>
            <a:ext cx="1517073" cy="369332"/>
          </a:xfrm>
          <a:prstGeom prst="rect">
            <a:avLst/>
          </a:prstGeom>
          <a:ln>
            <a:solidFill>
              <a:schemeClr val="accent6"/>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Root Cause</a:t>
            </a:r>
          </a:p>
        </p:txBody>
      </p:sp>
      <p:sp>
        <p:nvSpPr>
          <p:cNvPr id="11" name="TextBox 10">
            <a:extLst>
              <a:ext uri="{FF2B5EF4-FFF2-40B4-BE49-F238E27FC236}">
                <a16:creationId xmlns:a16="http://schemas.microsoft.com/office/drawing/2014/main" id="{8E24EE08-5C33-E6C3-866B-E39D0A2F2728}"/>
              </a:ext>
            </a:extLst>
          </p:cNvPr>
          <p:cNvSpPr txBox="1"/>
          <p:nvPr/>
        </p:nvSpPr>
        <p:spPr>
          <a:xfrm>
            <a:off x="5721928" y="2284896"/>
            <a:ext cx="1724891" cy="646331"/>
          </a:xfrm>
          <a:prstGeom prst="rect">
            <a:avLst/>
          </a:prstGeom>
          <a:ln>
            <a:solidFill>
              <a:srgbClr val="00B0F0"/>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Effects and Consequences</a:t>
            </a:r>
          </a:p>
        </p:txBody>
      </p:sp>
      <p:sp>
        <p:nvSpPr>
          <p:cNvPr id="12" name="TextBox 11">
            <a:extLst>
              <a:ext uri="{FF2B5EF4-FFF2-40B4-BE49-F238E27FC236}">
                <a16:creationId xmlns:a16="http://schemas.microsoft.com/office/drawing/2014/main" id="{BD4CE10A-5DAE-1045-4160-4615422395F8}"/>
              </a:ext>
            </a:extLst>
          </p:cNvPr>
          <p:cNvSpPr txBox="1"/>
          <p:nvPr/>
        </p:nvSpPr>
        <p:spPr>
          <a:xfrm>
            <a:off x="1707572" y="2290556"/>
            <a:ext cx="1724891" cy="646331"/>
          </a:xfrm>
          <a:prstGeom prst="rect">
            <a:avLst/>
          </a:prstGeom>
          <a:ln>
            <a:solidFill>
              <a:srgbClr val="00B0F0"/>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Effects and Consequences</a:t>
            </a:r>
          </a:p>
        </p:txBody>
      </p:sp>
      <p:sp>
        <p:nvSpPr>
          <p:cNvPr id="13" name="TextBox 12">
            <a:extLst>
              <a:ext uri="{FF2B5EF4-FFF2-40B4-BE49-F238E27FC236}">
                <a16:creationId xmlns:a16="http://schemas.microsoft.com/office/drawing/2014/main" id="{B022C3CF-0E5B-3195-CCFC-6CD94C60F894}"/>
              </a:ext>
            </a:extLst>
          </p:cNvPr>
          <p:cNvSpPr txBox="1"/>
          <p:nvPr/>
        </p:nvSpPr>
        <p:spPr>
          <a:xfrm>
            <a:off x="4862945" y="5028453"/>
            <a:ext cx="1517073" cy="369332"/>
          </a:xfrm>
          <a:prstGeom prst="rect">
            <a:avLst/>
          </a:prstGeom>
          <a:ln>
            <a:solidFill>
              <a:schemeClr val="bg2">
                <a:lumMod val="25000"/>
              </a:schemeClr>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Root Cause</a:t>
            </a:r>
          </a:p>
        </p:txBody>
      </p:sp>
      <p:sp>
        <p:nvSpPr>
          <p:cNvPr id="14" name="TextBox 13">
            <a:extLst>
              <a:ext uri="{FF2B5EF4-FFF2-40B4-BE49-F238E27FC236}">
                <a16:creationId xmlns:a16="http://schemas.microsoft.com/office/drawing/2014/main" id="{4031DA5E-FCEB-A365-458F-564787A9DD84}"/>
              </a:ext>
            </a:extLst>
          </p:cNvPr>
          <p:cNvSpPr txBox="1"/>
          <p:nvPr/>
        </p:nvSpPr>
        <p:spPr>
          <a:xfrm>
            <a:off x="6688283" y="5028453"/>
            <a:ext cx="1517073" cy="369332"/>
          </a:xfrm>
          <a:prstGeom prst="rect">
            <a:avLst/>
          </a:prstGeom>
          <a:ln>
            <a:solidFill>
              <a:schemeClr val="bg2">
                <a:lumMod val="25000"/>
              </a:schemeClr>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Root Cause</a:t>
            </a:r>
          </a:p>
        </p:txBody>
      </p:sp>
      <p:sp>
        <p:nvSpPr>
          <p:cNvPr id="15" name="TextBox 14">
            <a:extLst>
              <a:ext uri="{FF2B5EF4-FFF2-40B4-BE49-F238E27FC236}">
                <a16:creationId xmlns:a16="http://schemas.microsoft.com/office/drawing/2014/main" id="{1FFCE311-3F26-7120-918E-8BFA80A56C2E}"/>
              </a:ext>
            </a:extLst>
          </p:cNvPr>
          <p:cNvSpPr txBox="1"/>
          <p:nvPr/>
        </p:nvSpPr>
        <p:spPr>
          <a:xfrm>
            <a:off x="744680" y="1514885"/>
            <a:ext cx="1724891" cy="369332"/>
          </a:xfrm>
          <a:prstGeom prst="rect">
            <a:avLst/>
          </a:prstGeom>
          <a:ln>
            <a:solidFill>
              <a:srgbClr val="FF0000"/>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Further Effects</a:t>
            </a:r>
          </a:p>
        </p:txBody>
      </p:sp>
      <p:sp>
        <p:nvSpPr>
          <p:cNvPr id="16" name="TextBox 15">
            <a:extLst>
              <a:ext uri="{FF2B5EF4-FFF2-40B4-BE49-F238E27FC236}">
                <a16:creationId xmlns:a16="http://schemas.microsoft.com/office/drawing/2014/main" id="{59F6B834-6FAD-E6F2-2B20-E636465025AA}"/>
              </a:ext>
            </a:extLst>
          </p:cNvPr>
          <p:cNvSpPr txBox="1"/>
          <p:nvPr/>
        </p:nvSpPr>
        <p:spPr>
          <a:xfrm>
            <a:off x="2673927" y="1518890"/>
            <a:ext cx="1724891" cy="369332"/>
          </a:xfrm>
          <a:prstGeom prst="rect">
            <a:avLst/>
          </a:prstGeom>
          <a:ln>
            <a:solidFill>
              <a:srgbClr val="FF0000"/>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Further Effects</a:t>
            </a:r>
          </a:p>
        </p:txBody>
      </p:sp>
      <p:sp>
        <p:nvSpPr>
          <p:cNvPr id="19" name="TextBox 18">
            <a:extLst>
              <a:ext uri="{FF2B5EF4-FFF2-40B4-BE49-F238E27FC236}">
                <a16:creationId xmlns:a16="http://schemas.microsoft.com/office/drawing/2014/main" id="{EFA77ABC-3989-22BA-E57F-0D15E9699FF1}"/>
              </a:ext>
            </a:extLst>
          </p:cNvPr>
          <p:cNvSpPr txBox="1"/>
          <p:nvPr/>
        </p:nvSpPr>
        <p:spPr>
          <a:xfrm>
            <a:off x="4603174" y="1530559"/>
            <a:ext cx="1724891" cy="369332"/>
          </a:xfrm>
          <a:prstGeom prst="rect">
            <a:avLst/>
          </a:prstGeom>
          <a:ln>
            <a:solidFill>
              <a:srgbClr val="FF0000"/>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Further Effects</a:t>
            </a:r>
          </a:p>
        </p:txBody>
      </p:sp>
      <p:sp>
        <p:nvSpPr>
          <p:cNvPr id="20" name="TextBox 19">
            <a:extLst>
              <a:ext uri="{FF2B5EF4-FFF2-40B4-BE49-F238E27FC236}">
                <a16:creationId xmlns:a16="http://schemas.microsoft.com/office/drawing/2014/main" id="{43C3B266-8155-760F-F5EC-2A3D676843DF}"/>
              </a:ext>
            </a:extLst>
          </p:cNvPr>
          <p:cNvSpPr txBox="1"/>
          <p:nvPr/>
        </p:nvSpPr>
        <p:spPr>
          <a:xfrm>
            <a:off x="6480465" y="1534206"/>
            <a:ext cx="1724891" cy="369332"/>
          </a:xfrm>
          <a:prstGeom prst="rect">
            <a:avLst/>
          </a:prstGeom>
          <a:ln>
            <a:solidFill>
              <a:srgbClr val="FF0000"/>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t>Further Effects</a:t>
            </a:r>
          </a:p>
        </p:txBody>
      </p:sp>
      <p:sp>
        <p:nvSpPr>
          <p:cNvPr id="21" name="TextBox 20">
            <a:extLst>
              <a:ext uri="{FF2B5EF4-FFF2-40B4-BE49-F238E27FC236}">
                <a16:creationId xmlns:a16="http://schemas.microsoft.com/office/drawing/2014/main" id="{A8D8C9E3-A212-747A-7886-523583D9FD28}"/>
              </a:ext>
            </a:extLst>
          </p:cNvPr>
          <p:cNvSpPr txBox="1"/>
          <p:nvPr/>
        </p:nvSpPr>
        <p:spPr>
          <a:xfrm>
            <a:off x="2570019" y="224359"/>
            <a:ext cx="3740727" cy="830997"/>
          </a:xfrm>
          <a:prstGeom prst="rect">
            <a:avLst/>
          </a:prstGeom>
          <a:noFill/>
        </p:spPr>
        <p:txBody>
          <a:bodyPr wrap="square" rtlCol="0">
            <a:spAutoFit/>
          </a:bodyPr>
          <a:lstStyle/>
          <a:p>
            <a:r>
              <a:rPr lang="en-GB" sz="4800" dirty="0"/>
              <a:t>Problem Trees</a:t>
            </a:r>
          </a:p>
        </p:txBody>
      </p:sp>
      <p:cxnSp>
        <p:nvCxnSpPr>
          <p:cNvPr id="23" name="Connector: Elbow 22">
            <a:extLst>
              <a:ext uri="{FF2B5EF4-FFF2-40B4-BE49-F238E27FC236}">
                <a16:creationId xmlns:a16="http://schemas.microsoft.com/office/drawing/2014/main" id="{75D83B11-BC89-F2AA-4432-2D106E17ED0A}"/>
              </a:ext>
            </a:extLst>
          </p:cNvPr>
          <p:cNvCxnSpPr>
            <a:cxnSpLocks/>
            <a:stCxn id="4" idx="1"/>
            <a:endCxn id="12" idx="2"/>
          </p:cNvCxnSpPr>
          <p:nvPr/>
        </p:nvCxnSpPr>
        <p:spPr>
          <a:xfrm rot="10800000">
            <a:off x="2570019" y="2936888"/>
            <a:ext cx="1243445" cy="491911"/>
          </a:xfrm>
          <a:prstGeom prst="bentConnector2">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6" name="Connector: Elbow 25">
            <a:extLst>
              <a:ext uri="{FF2B5EF4-FFF2-40B4-BE49-F238E27FC236}">
                <a16:creationId xmlns:a16="http://schemas.microsoft.com/office/drawing/2014/main" id="{97ADAD0A-A291-82F9-557F-2363C411ECF5}"/>
              </a:ext>
            </a:extLst>
          </p:cNvPr>
          <p:cNvCxnSpPr>
            <a:stCxn id="4" idx="3"/>
            <a:endCxn id="11" idx="2"/>
          </p:cNvCxnSpPr>
          <p:nvPr/>
        </p:nvCxnSpPr>
        <p:spPr>
          <a:xfrm flipV="1">
            <a:off x="5330536" y="2931227"/>
            <a:ext cx="1253838" cy="497571"/>
          </a:xfrm>
          <a:prstGeom prst="bentConnector2">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8" name="Connector: Elbow 27">
            <a:extLst>
              <a:ext uri="{FF2B5EF4-FFF2-40B4-BE49-F238E27FC236}">
                <a16:creationId xmlns:a16="http://schemas.microsoft.com/office/drawing/2014/main" id="{D93D9FEE-B2B3-FF9D-EF50-8FCD25BDEB65}"/>
              </a:ext>
            </a:extLst>
          </p:cNvPr>
          <p:cNvCxnSpPr>
            <a:stCxn id="4" idx="1"/>
            <a:endCxn id="10" idx="3"/>
          </p:cNvCxnSpPr>
          <p:nvPr/>
        </p:nvCxnSpPr>
        <p:spPr>
          <a:xfrm rot="10800000" flipV="1">
            <a:off x="3432465" y="3428797"/>
            <a:ext cx="380999" cy="614163"/>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89D8769A-6F92-4505-8480-1915520D0884}"/>
              </a:ext>
            </a:extLst>
          </p:cNvPr>
          <p:cNvCxnSpPr>
            <a:stCxn id="4" idx="3"/>
            <a:endCxn id="5" idx="1"/>
          </p:cNvCxnSpPr>
          <p:nvPr/>
        </p:nvCxnSpPr>
        <p:spPr>
          <a:xfrm>
            <a:off x="5330536" y="3428798"/>
            <a:ext cx="391392" cy="614163"/>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972CDA66-6948-105D-A8EE-262409B82F3B}"/>
              </a:ext>
            </a:extLst>
          </p:cNvPr>
          <p:cNvCxnSpPr>
            <a:stCxn id="12" idx="0"/>
            <a:endCxn id="15" idx="2"/>
          </p:cNvCxnSpPr>
          <p:nvPr/>
        </p:nvCxnSpPr>
        <p:spPr>
          <a:xfrm rot="16200000" flipV="1">
            <a:off x="1885403" y="1605941"/>
            <a:ext cx="406339" cy="962892"/>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Connector: Elbow 33">
            <a:extLst>
              <a:ext uri="{FF2B5EF4-FFF2-40B4-BE49-F238E27FC236}">
                <a16:creationId xmlns:a16="http://schemas.microsoft.com/office/drawing/2014/main" id="{7B098EA4-DBE6-C1F3-89C6-2EFFB2B66077}"/>
              </a:ext>
            </a:extLst>
          </p:cNvPr>
          <p:cNvCxnSpPr>
            <a:stCxn id="12" idx="0"/>
            <a:endCxn id="16" idx="2"/>
          </p:cNvCxnSpPr>
          <p:nvPr/>
        </p:nvCxnSpPr>
        <p:spPr>
          <a:xfrm rot="5400000" flipH="1" flipV="1">
            <a:off x="2852028" y="1606212"/>
            <a:ext cx="402334" cy="966355"/>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6" name="Connector: Elbow 35">
            <a:extLst>
              <a:ext uri="{FF2B5EF4-FFF2-40B4-BE49-F238E27FC236}">
                <a16:creationId xmlns:a16="http://schemas.microsoft.com/office/drawing/2014/main" id="{976EF8A6-3E1D-8A69-FBCC-F00671B76606}"/>
              </a:ext>
            </a:extLst>
          </p:cNvPr>
          <p:cNvCxnSpPr>
            <a:stCxn id="11" idx="0"/>
            <a:endCxn id="19" idx="2"/>
          </p:cNvCxnSpPr>
          <p:nvPr/>
        </p:nvCxnSpPr>
        <p:spPr>
          <a:xfrm rot="16200000" flipV="1">
            <a:off x="5832495" y="1533017"/>
            <a:ext cx="385005" cy="1118754"/>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8" name="Connector: Elbow 37">
            <a:extLst>
              <a:ext uri="{FF2B5EF4-FFF2-40B4-BE49-F238E27FC236}">
                <a16:creationId xmlns:a16="http://schemas.microsoft.com/office/drawing/2014/main" id="{088475A5-AB68-CEB7-F4A1-F431EE33430D}"/>
              </a:ext>
            </a:extLst>
          </p:cNvPr>
          <p:cNvCxnSpPr>
            <a:stCxn id="11" idx="0"/>
            <a:endCxn id="20" idx="2"/>
          </p:cNvCxnSpPr>
          <p:nvPr/>
        </p:nvCxnSpPr>
        <p:spPr>
          <a:xfrm rot="5400000" flipH="1" flipV="1">
            <a:off x="6772963" y="1714949"/>
            <a:ext cx="381358" cy="758537"/>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0" name="Connector: Elbow 39">
            <a:extLst>
              <a:ext uri="{FF2B5EF4-FFF2-40B4-BE49-F238E27FC236}">
                <a16:creationId xmlns:a16="http://schemas.microsoft.com/office/drawing/2014/main" id="{B8423781-5E5F-7ABC-F48B-ACCF88AA0DF1}"/>
              </a:ext>
            </a:extLst>
          </p:cNvPr>
          <p:cNvCxnSpPr>
            <a:stCxn id="10" idx="2"/>
            <a:endCxn id="7" idx="0"/>
          </p:cNvCxnSpPr>
          <p:nvPr/>
        </p:nvCxnSpPr>
        <p:spPr>
          <a:xfrm rot="5400000">
            <a:off x="1735839" y="4098914"/>
            <a:ext cx="809376" cy="1066803"/>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2" name="Connector: Elbow 41">
            <a:extLst>
              <a:ext uri="{FF2B5EF4-FFF2-40B4-BE49-F238E27FC236}">
                <a16:creationId xmlns:a16="http://schemas.microsoft.com/office/drawing/2014/main" id="{D006707C-3474-F676-0A16-6D9B567F5FF6}"/>
              </a:ext>
            </a:extLst>
          </p:cNvPr>
          <p:cNvCxnSpPr>
            <a:stCxn id="10" idx="2"/>
            <a:endCxn id="8" idx="0"/>
          </p:cNvCxnSpPr>
          <p:nvPr/>
        </p:nvCxnSpPr>
        <p:spPr>
          <a:xfrm rot="16200000" flipH="1">
            <a:off x="2654785" y="4246769"/>
            <a:ext cx="796821" cy="758535"/>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Connector: Elbow 43">
            <a:extLst>
              <a:ext uri="{FF2B5EF4-FFF2-40B4-BE49-F238E27FC236}">
                <a16:creationId xmlns:a16="http://schemas.microsoft.com/office/drawing/2014/main" id="{8E9AA072-6037-A6AD-AB8C-157A8FE74B1E}"/>
              </a:ext>
            </a:extLst>
          </p:cNvPr>
          <p:cNvCxnSpPr>
            <a:stCxn id="5" idx="2"/>
            <a:endCxn id="13" idx="0"/>
          </p:cNvCxnSpPr>
          <p:nvPr/>
        </p:nvCxnSpPr>
        <p:spPr>
          <a:xfrm rot="5400000">
            <a:off x="5650561" y="4198549"/>
            <a:ext cx="800826" cy="858983"/>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6" name="Connector: Elbow 45">
            <a:extLst>
              <a:ext uri="{FF2B5EF4-FFF2-40B4-BE49-F238E27FC236}">
                <a16:creationId xmlns:a16="http://schemas.microsoft.com/office/drawing/2014/main" id="{9445CB95-EF5B-372A-1558-22E0B3F8777C}"/>
              </a:ext>
            </a:extLst>
          </p:cNvPr>
          <p:cNvCxnSpPr>
            <a:stCxn id="5" idx="2"/>
            <a:endCxn id="14" idx="0"/>
          </p:cNvCxnSpPr>
          <p:nvPr/>
        </p:nvCxnSpPr>
        <p:spPr>
          <a:xfrm rot="16200000" flipH="1">
            <a:off x="6563229" y="4144862"/>
            <a:ext cx="800826" cy="966355"/>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3176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ssue Trees: The Ultimate Guide with Detailed Examples">
            <a:extLst>
              <a:ext uri="{FF2B5EF4-FFF2-40B4-BE49-F238E27FC236}">
                <a16:creationId xmlns:a16="http://schemas.microsoft.com/office/drawing/2014/main" id="{84F825C5-EFAB-4954-8E24-13D88E5700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715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D5A4165-3E15-433F-8FF2-77CF1598875C}"/>
              </a:ext>
            </a:extLst>
          </p:cNvPr>
          <p:cNvPicPr>
            <a:picLocks noGrp="1" noChangeAspect="1"/>
          </p:cNvPicPr>
          <p:nvPr>
            <p:ph idx="1"/>
          </p:nvPr>
        </p:nvPicPr>
        <p:blipFill rotWithShape="1">
          <a:blip r:embed="rId3"/>
          <a:srcRect l="8024" b="18979"/>
          <a:stretch/>
        </p:blipFill>
        <p:spPr>
          <a:xfrm>
            <a:off x="179512" y="1613262"/>
            <a:ext cx="8885651" cy="4984090"/>
          </a:xfrm>
          <a:prstGeom prst="rect">
            <a:avLst/>
          </a:prstGeom>
        </p:spPr>
      </p:pic>
      <p:sp>
        <p:nvSpPr>
          <p:cNvPr id="3" name="Title 1">
            <a:extLst>
              <a:ext uri="{FF2B5EF4-FFF2-40B4-BE49-F238E27FC236}">
                <a16:creationId xmlns:a16="http://schemas.microsoft.com/office/drawing/2014/main" id="{31650101-3555-4BFE-8A1C-66EE561C66D3}"/>
              </a:ext>
            </a:extLst>
          </p:cNvPr>
          <p:cNvSpPr>
            <a:spLocks noGrp="1"/>
          </p:cNvSpPr>
          <p:nvPr>
            <p:ph type="title"/>
          </p:nvPr>
        </p:nvSpPr>
        <p:spPr>
          <a:xfrm>
            <a:off x="457200" y="274638"/>
            <a:ext cx="8229600" cy="1143000"/>
          </a:xfrm>
        </p:spPr>
        <p:txBody>
          <a:bodyPr/>
          <a:lstStyle/>
          <a:p>
            <a:r>
              <a:rPr lang="en-GB" dirty="0">
                <a:solidFill>
                  <a:schemeClr val="tx1">
                    <a:lumMod val="75000"/>
                    <a:lumOff val="25000"/>
                  </a:schemeClr>
                </a:solidFill>
                <a:latin typeface="Garamond" panose="02020404030301010803" pitchFamily="18" charset="0"/>
              </a:rPr>
              <a:t>Fishbone diagram</a:t>
            </a:r>
          </a:p>
        </p:txBody>
      </p:sp>
    </p:spTree>
    <p:extLst>
      <p:ext uri="{BB962C8B-B14F-4D97-AF65-F5344CB8AC3E}">
        <p14:creationId xmlns:p14="http://schemas.microsoft.com/office/powerpoint/2010/main" val="1519278559"/>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535684" y="1207168"/>
            <a:ext cx="3676292" cy="668215"/>
          </a:xfrm>
        </p:spPr>
        <p:txBody>
          <a:bodyPr/>
          <a:lstStyle/>
          <a:p>
            <a:r>
              <a:rPr lang="en-US" sz="4800" b="1" dirty="0">
                <a:solidFill>
                  <a:srgbClr val="002060"/>
                </a:solidFill>
              </a:rPr>
              <a:t>B</a:t>
            </a:r>
            <a:r>
              <a:rPr lang="en-GB" sz="4800" b="1" dirty="0">
                <a:solidFill>
                  <a:srgbClr val="002060"/>
                </a:solidFill>
              </a:rPr>
              <a:t>reakout Room Activity:</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480131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Answer the following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p>
          <a:p>
            <a:pPr defTabSz="914400">
              <a:defRPr/>
            </a:pPr>
            <a:r>
              <a:rPr lang="en-US" sz="2400" dirty="0"/>
              <a:t>Let's choose problem with the average 4* hotel, lets look at a hotel operations issue.</a:t>
            </a:r>
          </a:p>
          <a:p>
            <a:pPr defTabSz="914400">
              <a:defRPr/>
            </a:pPr>
            <a:r>
              <a:rPr lang="en-US" sz="2400" dirty="0"/>
              <a:t> </a:t>
            </a:r>
          </a:p>
          <a:p>
            <a:pPr defTabSz="914400">
              <a:defRPr/>
            </a:pPr>
            <a:r>
              <a:rPr lang="en-US" sz="2400" b="1" dirty="0"/>
              <a:t>Can you use a problem tree to </a:t>
            </a:r>
            <a:r>
              <a:rPr lang="en-GB" sz="2400" b="1" dirty="0"/>
              <a:t>analyse</a:t>
            </a:r>
            <a:r>
              <a:rPr lang="en-US" sz="2400" b="1" dirty="0"/>
              <a:t> for a department problem?</a:t>
            </a:r>
          </a:p>
          <a:p>
            <a:pPr defTabSz="914400">
              <a:defRPr/>
            </a:pPr>
            <a:endParaRPr lang="en-US" sz="2400" dirty="0"/>
          </a:p>
          <a:p>
            <a:pPr defTabSz="914400">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p:txBody>
      </p:sp>
      <p:sp>
        <p:nvSpPr>
          <p:cNvPr id="13" name="TextBox 12">
            <a:extLst>
              <a:ext uri="{FF2B5EF4-FFF2-40B4-BE49-F238E27FC236}">
                <a16:creationId xmlns:a16="http://schemas.microsoft.com/office/drawing/2014/main" id="{5EB26935-C4BD-7EB2-2E37-8924C6971DBF}"/>
              </a:ext>
            </a:extLst>
          </p:cNvPr>
          <p:cNvSpPr txBox="1"/>
          <p:nvPr/>
        </p:nvSpPr>
        <p:spPr>
          <a:xfrm>
            <a:off x="80563" y="3894951"/>
            <a:ext cx="4572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pic>
        <p:nvPicPr>
          <p:cNvPr id="5" name="Picture 4">
            <a:extLst>
              <a:ext uri="{FF2B5EF4-FFF2-40B4-BE49-F238E27FC236}">
                <a16:creationId xmlns:a16="http://schemas.microsoft.com/office/drawing/2014/main" id="{F2666727-9346-01A4-7A2B-2E697F95761B}"/>
              </a:ext>
            </a:extLst>
          </p:cNvPr>
          <p:cNvPicPr>
            <a:picLocks noChangeAspect="1"/>
          </p:cNvPicPr>
          <p:nvPr/>
        </p:nvPicPr>
        <p:blipFill>
          <a:blip r:embed="rId3"/>
          <a:stretch>
            <a:fillRect/>
          </a:stretch>
        </p:blipFill>
        <p:spPr>
          <a:xfrm>
            <a:off x="4667068" y="1328929"/>
            <a:ext cx="4272776" cy="26571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589581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B50E1E8A-E6D1-438C-8953-78D6380F06BA}"/>
              </a:ext>
            </a:extLst>
          </p:cNvPr>
          <p:cNvSpPr/>
          <p:nvPr/>
        </p:nvSpPr>
        <p:spPr>
          <a:xfrm>
            <a:off x="3347864" y="334554"/>
            <a:ext cx="1728192" cy="936104"/>
          </a:xfrm>
          <a:prstGeom prst="ellipse">
            <a:avLst/>
          </a:prstGeom>
          <a:solidFill>
            <a:srgbClr val="A7343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mn-cs"/>
              </a:rPr>
              <a:t>Low Revenues?</a:t>
            </a:r>
          </a:p>
        </p:txBody>
      </p:sp>
      <p:sp>
        <p:nvSpPr>
          <p:cNvPr id="7" name="Oval 6">
            <a:extLst>
              <a:ext uri="{FF2B5EF4-FFF2-40B4-BE49-F238E27FC236}">
                <a16:creationId xmlns:a16="http://schemas.microsoft.com/office/drawing/2014/main" id="{01AA41BF-B9C2-45E6-82D4-F08DE5C207AC}"/>
              </a:ext>
            </a:extLst>
          </p:cNvPr>
          <p:cNvSpPr/>
          <p:nvPr/>
        </p:nvSpPr>
        <p:spPr>
          <a:xfrm>
            <a:off x="1849823" y="2552148"/>
            <a:ext cx="1431872" cy="93610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Sales skills?</a:t>
            </a:r>
          </a:p>
        </p:txBody>
      </p:sp>
      <p:sp>
        <p:nvSpPr>
          <p:cNvPr id="9" name="Oval 8">
            <a:extLst>
              <a:ext uri="{FF2B5EF4-FFF2-40B4-BE49-F238E27FC236}">
                <a16:creationId xmlns:a16="http://schemas.microsoft.com/office/drawing/2014/main" id="{A9E67C78-2DB5-4456-AFFD-403CDC9F9E7A}"/>
              </a:ext>
            </a:extLst>
          </p:cNvPr>
          <p:cNvSpPr/>
          <p:nvPr/>
        </p:nvSpPr>
        <p:spPr>
          <a:xfrm>
            <a:off x="5742125" y="2492896"/>
            <a:ext cx="1431872" cy="93610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Market share?</a:t>
            </a:r>
          </a:p>
        </p:txBody>
      </p:sp>
      <p:cxnSp>
        <p:nvCxnSpPr>
          <p:cNvPr id="15" name="Straight Connector 14">
            <a:extLst>
              <a:ext uri="{FF2B5EF4-FFF2-40B4-BE49-F238E27FC236}">
                <a16:creationId xmlns:a16="http://schemas.microsoft.com/office/drawing/2014/main" id="{70F151DE-767F-4E70-9A83-DDFBA43D1194}"/>
              </a:ext>
            </a:extLst>
          </p:cNvPr>
          <p:cNvCxnSpPr>
            <a:cxnSpLocks/>
            <a:stCxn id="3" idx="3"/>
            <a:endCxn id="7" idx="0"/>
          </p:cNvCxnSpPr>
          <p:nvPr/>
        </p:nvCxnSpPr>
        <p:spPr>
          <a:xfrm flipH="1">
            <a:off x="2565759" y="1133569"/>
            <a:ext cx="1035193" cy="1418579"/>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311D0E5-5C4E-4412-831B-D178CD2B4DE2}"/>
              </a:ext>
            </a:extLst>
          </p:cNvPr>
          <p:cNvCxnSpPr>
            <a:cxnSpLocks/>
            <a:stCxn id="3" idx="5"/>
            <a:endCxn id="9" idx="0"/>
          </p:cNvCxnSpPr>
          <p:nvPr/>
        </p:nvCxnSpPr>
        <p:spPr>
          <a:xfrm>
            <a:off x="4822968" y="1133569"/>
            <a:ext cx="1635093" cy="1359327"/>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DD97A93D-A22A-46C5-8086-61C721E568A3}"/>
              </a:ext>
            </a:extLst>
          </p:cNvPr>
          <p:cNvSpPr/>
          <p:nvPr/>
        </p:nvSpPr>
        <p:spPr>
          <a:xfrm>
            <a:off x="539553" y="4218762"/>
            <a:ext cx="1431872"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Training</a:t>
            </a:r>
          </a:p>
        </p:txBody>
      </p:sp>
      <p:sp>
        <p:nvSpPr>
          <p:cNvPr id="22" name="Oval 21">
            <a:extLst>
              <a:ext uri="{FF2B5EF4-FFF2-40B4-BE49-F238E27FC236}">
                <a16:creationId xmlns:a16="http://schemas.microsoft.com/office/drawing/2014/main" id="{EE1221AC-12AD-4643-89BB-A20E02C351F5}"/>
              </a:ext>
            </a:extLst>
          </p:cNvPr>
          <p:cNvSpPr/>
          <p:nvPr/>
        </p:nvSpPr>
        <p:spPr>
          <a:xfrm>
            <a:off x="2196883" y="4233611"/>
            <a:ext cx="1799053"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Recruitment</a:t>
            </a:r>
          </a:p>
        </p:txBody>
      </p:sp>
      <p:sp>
        <p:nvSpPr>
          <p:cNvPr id="23" name="Oval 22">
            <a:extLst>
              <a:ext uri="{FF2B5EF4-FFF2-40B4-BE49-F238E27FC236}">
                <a16:creationId xmlns:a16="http://schemas.microsoft.com/office/drawing/2014/main" id="{18A31BD3-A68A-45FA-8EDC-6D331218556C}"/>
              </a:ext>
            </a:extLst>
          </p:cNvPr>
          <p:cNvSpPr/>
          <p:nvPr/>
        </p:nvSpPr>
        <p:spPr>
          <a:xfrm>
            <a:off x="4272314" y="4135715"/>
            <a:ext cx="1431872"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Pricing</a:t>
            </a:r>
          </a:p>
        </p:txBody>
      </p:sp>
      <p:sp>
        <p:nvSpPr>
          <p:cNvPr id="26" name="Oval 25">
            <a:extLst>
              <a:ext uri="{FF2B5EF4-FFF2-40B4-BE49-F238E27FC236}">
                <a16:creationId xmlns:a16="http://schemas.microsoft.com/office/drawing/2014/main" id="{E83EB0E4-C65F-4420-9EA6-D671778F2F56}"/>
              </a:ext>
            </a:extLst>
          </p:cNvPr>
          <p:cNvSpPr/>
          <p:nvPr/>
        </p:nvSpPr>
        <p:spPr>
          <a:xfrm>
            <a:off x="5859320" y="4005064"/>
            <a:ext cx="1799053"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Competition</a:t>
            </a:r>
          </a:p>
        </p:txBody>
      </p:sp>
      <p:sp>
        <p:nvSpPr>
          <p:cNvPr id="27" name="Oval 26">
            <a:extLst>
              <a:ext uri="{FF2B5EF4-FFF2-40B4-BE49-F238E27FC236}">
                <a16:creationId xmlns:a16="http://schemas.microsoft.com/office/drawing/2014/main" id="{C1ABAF88-139F-49B0-9374-55768C03576E}"/>
              </a:ext>
            </a:extLst>
          </p:cNvPr>
          <p:cNvSpPr/>
          <p:nvPr/>
        </p:nvSpPr>
        <p:spPr>
          <a:xfrm>
            <a:off x="7813507" y="4005064"/>
            <a:ext cx="1294997"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Buyer changes</a:t>
            </a:r>
          </a:p>
        </p:txBody>
      </p:sp>
      <p:cxnSp>
        <p:nvCxnSpPr>
          <p:cNvPr id="29" name="Straight Connector 28">
            <a:extLst>
              <a:ext uri="{FF2B5EF4-FFF2-40B4-BE49-F238E27FC236}">
                <a16:creationId xmlns:a16="http://schemas.microsoft.com/office/drawing/2014/main" id="{2FB99065-3460-439C-9D5A-046948CEA4B4}"/>
              </a:ext>
            </a:extLst>
          </p:cNvPr>
          <p:cNvCxnSpPr>
            <a:cxnSpLocks/>
            <a:stCxn id="9" idx="5"/>
            <a:endCxn id="27" idx="0"/>
          </p:cNvCxnSpPr>
          <p:nvPr/>
        </p:nvCxnSpPr>
        <p:spPr>
          <a:xfrm>
            <a:off x="6964304" y="3291911"/>
            <a:ext cx="1496702" cy="713153"/>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154C59B-0E96-4266-8405-C77EC06B7968}"/>
              </a:ext>
            </a:extLst>
          </p:cNvPr>
          <p:cNvCxnSpPr>
            <a:cxnSpLocks/>
            <a:stCxn id="9" idx="4"/>
            <a:endCxn id="26" idx="0"/>
          </p:cNvCxnSpPr>
          <p:nvPr/>
        </p:nvCxnSpPr>
        <p:spPr>
          <a:xfrm>
            <a:off x="6458061" y="3429000"/>
            <a:ext cx="300786" cy="576064"/>
          </a:xfrm>
          <a:prstGeom prst="line">
            <a:avLst/>
          </a:prstGeom>
        </p:spPr>
        <p:style>
          <a:lnRef idx="1">
            <a:schemeClr val="accent1"/>
          </a:lnRef>
          <a:fillRef idx="0">
            <a:schemeClr val="accent1"/>
          </a:fillRef>
          <a:effectRef idx="0">
            <a:schemeClr val="accent1"/>
          </a:effectRef>
          <a:fontRef idx="minor">
            <a:schemeClr val="tx1"/>
          </a:fontRef>
        </p:style>
      </p:cxnSp>
      <p:sp>
        <p:nvSpPr>
          <p:cNvPr id="35" name="Oval 34">
            <a:extLst>
              <a:ext uri="{FF2B5EF4-FFF2-40B4-BE49-F238E27FC236}">
                <a16:creationId xmlns:a16="http://schemas.microsoft.com/office/drawing/2014/main" id="{7E3F9BC4-0487-49D4-B355-B7250D93A90E}"/>
              </a:ext>
            </a:extLst>
          </p:cNvPr>
          <p:cNvSpPr/>
          <p:nvPr/>
        </p:nvSpPr>
        <p:spPr>
          <a:xfrm>
            <a:off x="7377219" y="1852421"/>
            <a:ext cx="1553394"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Reputation</a:t>
            </a:r>
          </a:p>
        </p:txBody>
      </p:sp>
      <p:cxnSp>
        <p:nvCxnSpPr>
          <p:cNvPr id="36" name="Straight Connector 35">
            <a:extLst>
              <a:ext uri="{FF2B5EF4-FFF2-40B4-BE49-F238E27FC236}">
                <a16:creationId xmlns:a16="http://schemas.microsoft.com/office/drawing/2014/main" id="{4800F872-1AD5-4B8F-9376-3920E7E6A476}"/>
              </a:ext>
            </a:extLst>
          </p:cNvPr>
          <p:cNvCxnSpPr>
            <a:cxnSpLocks/>
            <a:stCxn id="9" idx="3"/>
            <a:endCxn id="23" idx="0"/>
          </p:cNvCxnSpPr>
          <p:nvPr/>
        </p:nvCxnSpPr>
        <p:spPr>
          <a:xfrm flipH="1">
            <a:off x="4988250" y="3291911"/>
            <a:ext cx="963568" cy="843804"/>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F3F238-13B3-4501-8C77-5DD0703279EF}"/>
              </a:ext>
            </a:extLst>
          </p:cNvPr>
          <p:cNvCxnSpPr>
            <a:cxnSpLocks/>
            <a:stCxn id="9" idx="7"/>
            <a:endCxn id="35" idx="2"/>
          </p:cNvCxnSpPr>
          <p:nvPr/>
        </p:nvCxnSpPr>
        <p:spPr>
          <a:xfrm flipV="1">
            <a:off x="6964304" y="2320473"/>
            <a:ext cx="412915" cy="309512"/>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D0A8ED0-38E3-4BAA-9E0B-3B4CDFE448F0}"/>
              </a:ext>
            </a:extLst>
          </p:cNvPr>
          <p:cNvCxnSpPr>
            <a:cxnSpLocks/>
            <a:stCxn id="7" idx="1"/>
            <a:endCxn id="93" idx="6"/>
          </p:cNvCxnSpPr>
          <p:nvPr/>
        </p:nvCxnSpPr>
        <p:spPr>
          <a:xfrm flipH="1" flipV="1">
            <a:off x="1635493" y="2365280"/>
            <a:ext cx="424023" cy="323957"/>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D073315-7E65-4B7D-B0E5-414680FFC07D}"/>
              </a:ext>
            </a:extLst>
          </p:cNvPr>
          <p:cNvCxnSpPr>
            <a:cxnSpLocks/>
            <a:stCxn id="7" idx="5"/>
            <a:endCxn id="22" idx="0"/>
          </p:cNvCxnSpPr>
          <p:nvPr/>
        </p:nvCxnSpPr>
        <p:spPr>
          <a:xfrm>
            <a:off x="3072002" y="3351163"/>
            <a:ext cx="24408" cy="882448"/>
          </a:xfrm>
          <a:prstGeom prst="line">
            <a:avLst/>
          </a:prstGeom>
        </p:spPr>
        <p:style>
          <a:lnRef idx="1">
            <a:schemeClr val="accent1"/>
          </a:lnRef>
          <a:fillRef idx="0">
            <a:schemeClr val="accent1"/>
          </a:fillRef>
          <a:effectRef idx="0">
            <a:schemeClr val="accent1"/>
          </a:effectRef>
          <a:fontRef idx="minor">
            <a:schemeClr val="tx1"/>
          </a:fontRef>
        </p:style>
      </p:cxnSp>
      <p:sp>
        <p:nvSpPr>
          <p:cNvPr id="93" name="Oval 92">
            <a:extLst>
              <a:ext uri="{FF2B5EF4-FFF2-40B4-BE49-F238E27FC236}">
                <a16:creationId xmlns:a16="http://schemas.microsoft.com/office/drawing/2014/main" id="{20320AAC-1927-4D8E-8771-8DA05616AA87}"/>
              </a:ext>
            </a:extLst>
          </p:cNvPr>
          <p:cNvSpPr/>
          <p:nvPr/>
        </p:nvSpPr>
        <p:spPr>
          <a:xfrm>
            <a:off x="0" y="1897228"/>
            <a:ext cx="1635493"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a:ea typeface="+mn-ea"/>
                <a:cs typeface="+mn-cs"/>
              </a:rPr>
              <a:t>Motivation</a:t>
            </a:r>
          </a:p>
        </p:txBody>
      </p:sp>
      <p:cxnSp>
        <p:nvCxnSpPr>
          <p:cNvPr id="96" name="Straight Connector 95">
            <a:extLst>
              <a:ext uri="{FF2B5EF4-FFF2-40B4-BE49-F238E27FC236}">
                <a16:creationId xmlns:a16="http://schemas.microsoft.com/office/drawing/2014/main" id="{786651D6-D3C3-4E5B-8F09-585A56DF2939}"/>
              </a:ext>
            </a:extLst>
          </p:cNvPr>
          <p:cNvCxnSpPr>
            <a:cxnSpLocks/>
            <a:stCxn id="7" idx="3"/>
            <a:endCxn id="19" idx="0"/>
          </p:cNvCxnSpPr>
          <p:nvPr/>
        </p:nvCxnSpPr>
        <p:spPr>
          <a:xfrm flipH="1">
            <a:off x="1255489" y="3351163"/>
            <a:ext cx="804027" cy="867599"/>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42365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6"/>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5"/>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9" grpId="0" animBg="1"/>
      <p:bldP spid="22" grpId="0" animBg="1"/>
      <p:bldP spid="23" grpId="0" animBg="1"/>
      <p:bldP spid="26" grpId="0" animBg="1"/>
      <p:bldP spid="27" grpId="0" animBg="1"/>
      <p:bldP spid="35" grpId="0" animBg="1"/>
      <p:bldP spid="9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83551" y="4633546"/>
            <a:ext cx="8579094"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262BD-965B-4968-8DC6-473E3286B0C6}"/>
              </a:ext>
            </a:extLst>
          </p:cNvPr>
          <p:cNvSpPr>
            <a:spLocks noGrp="1"/>
          </p:cNvSpPr>
          <p:nvPr>
            <p:ph type="title"/>
          </p:nvPr>
        </p:nvSpPr>
        <p:spPr>
          <a:xfrm>
            <a:off x="395653" y="4756638"/>
            <a:ext cx="8354891" cy="930447"/>
          </a:xfrm>
        </p:spPr>
        <p:txBody>
          <a:bodyPr vert="horz" lIns="91440" tIns="45720" rIns="91440" bIns="45720" rtlCol="0" anchor="b">
            <a:normAutofit/>
          </a:bodyPr>
          <a:lstStyle/>
          <a:p>
            <a:pPr algn="ctr"/>
            <a:r>
              <a:rPr lang="en-US" sz="4700" dirty="0">
                <a:solidFill>
                  <a:srgbClr val="FFFFFF"/>
                </a:solidFill>
              </a:rPr>
              <a:t>PESTLE &amp; SWOT	</a:t>
            </a:r>
          </a:p>
        </p:txBody>
      </p:sp>
      <p:pic>
        <p:nvPicPr>
          <p:cNvPr id="8" name="Picture 7">
            <a:extLst>
              <a:ext uri="{FF2B5EF4-FFF2-40B4-BE49-F238E27FC236}">
                <a16:creationId xmlns:a16="http://schemas.microsoft.com/office/drawing/2014/main" id="{91E0928A-5E8A-4047-80E2-CD7ECD107058}"/>
              </a:ext>
            </a:extLst>
          </p:cNvPr>
          <p:cNvPicPr>
            <a:picLocks noChangeAspect="1"/>
          </p:cNvPicPr>
          <p:nvPr/>
        </p:nvPicPr>
        <p:blipFill>
          <a:blip r:embed="rId3"/>
          <a:stretch>
            <a:fillRect/>
          </a:stretch>
        </p:blipFill>
        <p:spPr>
          <a:xfrm>
            <a:off x="4909182" y="307730"/>
            <a:ext cx="3953463" cy="3997637"/>
          </a:xfrm>
          <a:prstGeom prst="rect">
            <a:avLst/>
          </a:prstGeom>
        </p:spPr>
      </p:pic>
      <p:pic>
        <p:nvPicPr>
          <p:cNvPr id="6" name="Content Placeholder 5">
            <a:extLst>
              <a:ext uri="{FF2B5EF4-FFF2-40B4-BE49-F238E27FC236}">
                <a16:creationId xmlns:a16="http://schemas.microsoft.com/office/drawing/2014/main" id="{58149E00-3129-4F23-A3BE-31FEBFEB168E}"/>
              </a:ext>
            </a:extLst>
          </p:cNvPr>
          <p:cNvPicPr>
            <a:picLocks noGrp="1" noChangeAspect="1"/>
          </p:cNvPicPr>
          <p:nvPr>
            <p:ph idx="1"/>
          </p:nvPr>
        </p:nvPicPr>
        <p:blipFill>
          <a:blip r:embed="rId4"/>
          <a:stretch>
            <a:fillRect/>
          </a:stretch>
        </p:blipFill>
        <p:spPr>
          <a:xfrm>
            <a:off x="254284" y="981783"/>
            <a:ext cx="4091938" cy="2649529"/>
          </a:xfrm>
          <a:prstGeom prst="rect">
            <a:avLst/>
          </a:prstGeom>
        </p:spPr>
      </p:pic>
      <p:cxnSp>
        <p:nvCxnSpPr>
          <p:cNvPr id="17" name="Straight Connector 1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57350" y="5738691"/>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24779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08D6DD-B6B8-6517-AE6B-02D259DF2C40}"/>
              </a:ext>
            </a:extLst>
          </p:cNvPr>
          <p:cNvSpPr txBox="1"/>
          <p:nvPr/>
        </p:nvSpPr>
        <p:spPr>
          <a:xfrm>
            <a:off x="360759" y="3752849"/>
            <a:ext cx="2468166" cy="2452687"/>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b="1" dirty="0">
                <a:latin typeface="+mj-lt"/>
                <a:ea typeface="+mj-ea"/>
                <a:cs typeface="+mj-cs"/>
              </a:rPr>
              <a:t>PESTLE Analysis</a:t>
            </a:r>
          </a:p>
        </p:txBody>
      </p:sp>
      <p:pic>
        <p:nvPicPr>
          <p:cNvPr id="6" name="Picture 5">
            <a:extLst>
              <a:ext uri="{FF2B5EF4-FFF2-40B4-BE49-F238E27FC236}">
                <a16:creationId xmlns:a16="http://schemas.microsoft.com/office/drawing/2014/main" id="{061F99F5-25CD-F344-8FC3-762343ABF211}"/>
              </a:ext>
            </a:extLst>
          </p:cNvPr>
          <p:cNvPicPr>
            <a:picLocks noChangeAspect="1"/>
          </p:cNvPicPr>
          <p:nvPr/>
        </p:nvPicPr>
        <p:blipFill rotWithShape="1">
          <a:blip r:embed="rId3"/>
          <a:srcRect t="27858" r="1" b="1104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EF55C32-4093-439C-87EB-EE0B2E8D8994}"/>
              </a:ext>
            </a:extLst>
          </p:cNvPr>
          <p:cNvSpPr>
            <a:spLocks noGrp="1"/>
          </p:cNvSpPr>
          <p:nvPr>
            <p:ph idx="1"/>
          </p:nvPr>
        </p:nvSpPr>
        <p:spPr>
          <a:xfrm>
            <a:off x="3167986" y="3752850"/>
            <a:ext cx="5614060" cy="2452687"/>
          </a:xfrm>
        </p:spPr>
        <p:txBody>
          <a:bodyPr vert="horz" lIns="91440" tIns="45720" rIns="91440" bIns="45720" rtlCol="0" anchor="ctr">
            <a:normAutofit fontScale="85000" lnSpcReduction="20000"/>
          </a:bodyPr>
          <a:lstStyle/>
          <a:p>
            <a:pPr marL="0" indent="0">
              <a:buNone/>
            </a:pPr>
            <a:r>
              <a:rPr lang="en-US" sz="1500" b="1" dirty="0"/>
              <a:t>By analysing those factors, organisations can gain insight into the external influences which may impact their strategy and business decisions   </a:t>
            </a:r>
            <a:r>
              <a:rPr lang="en-US" sz="1500" dirty="0"/>
              <a:t>(CIPD, 2021).      </a:t>
            </a:r>
          </a:p>
          <a:p>
            <a:r>
              <a:rPr lang="en-US" sz="2100" dirty="0"/>
              <a:t>Political</a:t>
            </a:r>
          </a:p>
          <a:p>
            <a:r>
              <a:rPr lang="en-US" sz="2100" dirty="0"/>
              <a:t>Economic</a:t>
            </a:r>
          </a:p>
          <a:p>
            <a:r>
              <a:rPr lang="en-US" sz="2100" dirty="0"/>
              <a:t>Sociological</a:t>
            </a:r>
          </a:p>
          <a:p>
            <a:r>
              <a:rPr lang="en-GB" sz="2100" dirty="0">
                <a:cs typeface="Arial" panose="020B0604020202020204" pitchFamily="34" charset="0"/>
              </a:rPr>
              <a:t>Technological</a:t>
            </a:r>
            <a:endParaRPr lang="en-US" sz="2100" dirty="0"/>
          </a:p>
          <a:p>
            <a:r>
              <a:rPr lang="en-US" sz="2100" dirty="0"/>
              <a:t>Legal</a:t>
            </a:r>
          </a:p>
          <a:p>
            <a:r>
              <a:rPr lang="en-US" sz="2100" dirty="0"/>
              <a:t>Environmental</a:t>
            </a:r>
          </a:p>
          <a:p>
            <a:endParaRPr lang="en-US" sz="1500" dirty="0"/>
          </a:p>
        </p:txBody>
      </p:sp>
    </p:spTree>
    <p:extLst>
      <p:ext uri="{BB962C8B-B14F-4D97-AF65-F5344CB8AC3E}">
        <p14:creationId xmlns:p14="http://schemas.microsoft.com/office/powerpoint/2010/main" val="425739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a:hlinkClick r:id="" action="ppaction://media"/>
            <a:extLst>
              <a:ext uri="{FF2B5EF4-FFF2-40B4-BE49-F238E27FC236}">
                <a16:creationId xmlns:a16="http://schemas.microsoft.com/office/drawing/2014/main" id="{74AC9CA4-7661-4336-8265-FA0CA106F33B}"/>
              </a:ext>
            </a:extLst>
          </p:cNvPr>
          <p:cNvPicPr>
            <a:picLocks noGrp="1" noRot="1" noChangeAspect="1"/>
          </p:cNvPicPr>
          <p:nvPr>
            <p:ph idx="1"/>
            <a:videoFile r:link="rId1"/>
          </p:nvPr>
        </p:nvPicPr>
        <p:blipFill>
          <a:blip r:embed="rId4"/>
          <a:stretch>
            <a:fillRect/>
          </a:stretch>
        </p:blipFill>
        <p:spPr>
          <a:xfrm>
            <a:off x="722672" y="1045149"/>
            <a:ext cx="7565922" cy="4052262"/>
          </a:xfrm>
          <a:prstGeom prst="rect">
            <a:avLst/>
          </a:prstGeom>
        </p:spPr>
      </p:pic>
    </p:spTree>
    <p:extLst>
      <p:ext uri="{BB962C8B-B14F-4D97-AF65-F5344CB8AC3E}">
        <p14:creationId xmlns:p14="http://schemas.microsoft.com/office/powerpoint/2010/main" val="336258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3C241DE-9979-4107-B98A-ACBB595B7DFA}"/>
              </a:ext>
            </a:extLst>
          </p:cNvPr>
          <p:cNvSpPr>
            <a:spLocks noGrp="1"/>
          </p:cNvSpPr>
          <p:nvPr>
            <p:ph type="title"/>
          </p:nvPr>
        </p:nvSpPr>
        <p:spPr>
          <a:xfrm>
            <a:off x="785460" y="759805"/>
            <a:ext cx="7729890" cy="1325563"/>
          </a:xfrm>
        </p:spPr>
        <p:txBody>
          <a:bodyPr>
            <a:normAutofit/>
          </a:bodyPr>
          <a:lstStyle/>
          <a:p>
            <a:r>
              <a:rPr lang="en-GB" sz="3500">
                <a:solidFill>
                  <a:srgbClr val="FFFFFF"/>
                </a:solidFill>
              </a:rPr>
              <a:t>What is it used for?</a:t>
            </a:r>
          </a:p>
        </p:txBody>
      </p:sp>
      <p:sp>
        <p:nvSpPr>
          <p:cNvPr id="3" name="Content Placeholder 2">
            <a:extLst>
              <a:ext uri="{FF2B5EF4-FFF2-40B4-BE49-F238E27FC236}">
                <a16:creationId xmlns:a16="http://schemas.microsoft.com/office/drawing/2014/main" id="{50919D8E-FD1F-4970-A491-5CBAF0E0A812}"/>
              </a:ext>
            </a:extLst>
          </p:cNvPr>
          <p:cNvSpPr>
            <a:spLocks noGrp="1"/>
          </p:cNvSpPr>
          <p:nvPr>
            <p:ph idx="1"/>
          </p:nvPr>
        </p:nvSpPr>
        <p:spPr>
          <a:xfrm>
            <a:off x="1068678" y="2494450"/>
            <a:ext cx="3040158" cy="3563159"/>
          </a:xfrm>
        </p:spPr>
        <p:txBody>
          <a:bodyPr>
            <a:normAutofit/>
          </a:bodyPr>
          <a:lstStyle/>
          <a:p>
            <a:r>
              <a:rPr lang="en-GB" sz="1800" b="1">
                <a:latin typeface="Arial" panose="020B0604020202020204" pitchFamily="34" charset="0"/>
                <a:cs typeface="Arial" panose="020B0604020202020204" pitchFamily="34" charset="0"/>
              </a:rPr>
              <a:t>Strategic business planning</a:t>
            </a:r>
          </a:p>
          <a:p>
            <a:r>
              <a:rPr lang="en-GB" sz="1800" b="1">
                <a:latin typeface="Arial" panose="020B0604020202020204" pitchFamily="34" charset="0"/>
                <a:cs typeface="Arial" panose="020B0604020202020204" pitchFamily="34" charset="0"/>
              </a:rPr>
              <a:t>Workforce planning - is a business process that aligns business and people strategies. </a:t>
            </a:r>
          </a:p>
          <a:p>
            <a:r>
              <a:rPr lang="en-GB" sz="1800" b="1">
                <a:latin typeface="Arial" panose="020B0604020202020204" pitchFamily="34" charset="0"/>
                <a:cs typeface="Arial" panose="020B0604020202020204" pitchFamily="34" charset="0"/>
              </a:rPr>
              <a:t>Market Planning – </a:t>
            </a:r>
          </a:p>
          <a:p>
            <a:r>
              <a:rPr lang="en-GB" sz="1800" b="1">
                <a:latin typeface="Arial" panose="020B0604020202020204" pitchFamily="34" charset="0"/>
                <a:cs typeface="Arial" panose="020B0604020202020204" pitchFamily="34" charset="0"/>
              </a:rPr>
              <a:t>Product development</a:t>
            </a:r>
          </a:p>
          <a:p>
            <a:r>
              <a:rPr lang="en-GB" sz="1800" b="1">
                <a:latin typeface="Arial" panose="020B0604020202020204" pitchFamily="34" charset="0"/>
                <a:cs typeface="Arial" panose="020B0604020202020204" pitchFamily="34" charset="0"/>
              </a:rPr>
              <a:t>Organisational change</a:t>
            </a:r>
          </a:p>
          <a:p>
            <a:r>
              <a:rPr lang="en-GB" sz="1800" b="1">
                <a:latin typeface="Arial" panose="020B0604020202020204" pitchFamily="34" charset="0"/>
                <a:cs typeface="Arial" panose="020B0604020202020204" pitchFamily="34" charset="0"/>
              </a:rPr>
              <a:t>People strategies, reports and projects</a:t>
            </a:r>
          </a:p>
        </p:txBody>
      </p:sp>
      <p:pic>
        <p:nvPicPr>
          <p:cNvPr id="5" name="Picture 4">
            <a:extLst>
              <a:ext uri="{FF2B5EF4-FFF2-40B4-BE49-F238E27FC236}">
                <a16:creationId xmlns:a16="http://schemas.microsoft.com/office/drawing/2014/main" id="{385D7483-9AF1-58B5-3891-FDDE44109A96}"/>
              </a:ext>
            </a:extLst>
          </p:cNvPr>
          <p:cNvPicPr>
            <a:picLocks noChangeAspect="1"/>
          </p:cNvPicPr>
          <p:nvPr/>
        </p:nvPicPr>
        <p:blipFill>
          <a:blip r:embed="rId3"/>
          <a:stretch>
            <a:fillRect/>
          </a:stretch>
        </p:blipFill>
        <p:spPr>
          <a:xfrm>
            <a:off x="4456871" y="2942731"/>
            <a:ext cx="4379847" cy="266659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11922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 What is PESTLE analysis?">
            <a:hlinkClick r:id="" action="ppaction://media"/>
            <a:extLst>
              <a:ext uri="{FF2B5EF4-FFF2-40B4-BE49-F238E27FC236}">
                <a16:creationId xmlns:a16="http://schemas.microsoft.com/office/drawing/2014/main" id="{D870EA2C-9735-49FB-9C81-9CDB21D8F628}"/>
              </a:ext>
            </a:extLst>
          </p:cNvPr>
          <p:cNvPicPr>
            <a:picLocks noGrp="1" noRot="1" noChangeAspect="1"/>
          </p:cNvPicPr>
          <p:nvPr>
            <p:ph idx="1"/>
            <a:videoFile r:link="rId1"/>
          </p:nvPr>
        </p:nvPicPr>
        <p:blipFill>
          <a:blip r:embed="rId3"/>
          <a:stretch>
            <a:fillRect/>
          </a:stretch>
        </p:blipFill>
        <p:spPr>
          <a:xfrm>
            <a:off x="907026" y="985326"/>
            <a:ext cx="7204587" cy="4070939"/>
          </a:xfrm>
          <a:prstGeom prst="rect">
            <a:avLst/>
          </a:prstGeom>
        </p:spPr>
      </p:pic>
    </p:spTree>
    <p:extLst>
      <p:ext uri="{BB962C8B-B14F-4D97-AF65-F5344CB8AC3E}">
        <p14:creationId xmlns:p14="http://schemas.microsoft.com/office/powerpoint/2010/main" val="216829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A105F9-581D-E50E-F566-17D120686716}"/>
              </a:ext>
            </a:extLst>
          </p:cNvPr>
          <p:cNvSpPr>
            <a:spLocks noGrp="1"/>
          </p:cNvSpPr>
          <p:nvPr>
            <p:ph type="title"/>
          </p:nvPr>
        </p:nvSpPr>
        <p:spPr>
          <a:xfrm>
            <a:off x="145774" y="-18842"/>
            <a:ext cx="9004852" cy="1325563"/>
          </a:xfrm>
        </p:spPr>
        <p:txBody>
          <a:bodyPr/>
          <a:lstStyle/>
          <a:p>
            <a:r>
              <a:rPr lang="en-GB" b="1" dirty="0"/>
              <a:t>Advantages and Disadvantages of PESTLE Analysis.</a:t>
            </a:r>
          </a:p>
        </p:txBody>
      </p:sp>
      <p:sp>
        <p:nvSpPr>
          <p:cNvPr id="5" name="Content Placeholder 4">
            <a:extLst>
              <a:ext uri="{FF2B5EF4-FFF2-40B4-BE49-F238E27FC236}">
                <a16:creationId xmlns:a16="http://schemas.microsoft.com/office/drawing/2014/main" id="{C92A5441-86EC-FD09-A32F-B23CD6F34ADC}"/>
              </a:ext>
            </a:extLst>
          </p:cNvPr>
          <p:cNvSpPr>
            <a:spLocks noGrp="1"/>
          </p:cNvSpPr>
          <p:nvPr>
            <p:ph sz="half" idx="1"/>
          </p:nvPr>
        </p:nvSpPr>
        <p:spPr>
          <a:xfrm>
            <a:off x="628650" y="1133061"/>
            <a:ext cx="3867150" cy="5043902"/>
          </a:xfrm>
        </p:spPr>
        <p:txBody>
          <a:bodyPr/>
          <a:lstStyle/>
          <a:p>
            <a:pPr marL="0" indent="0">
              <a:buNone/>
            </a:pPr>
            <a:r>
              <a:rPr lang="en-GB" dirty="0"/>
              <a:t>Advantages:</a:t>
            </a:r>
          </a:p>
          <a:p>
            <a:pPr>
              <a:buFont typeface="Arial" panose="020B0604020202020204" pitchFamily="34" charset="0"/>
              <a:buChar char="•"/>
            </a:pPr>
            <a:r>
              <a:rPr lang="en-GB" sz="1800" i="0" dirty="0">
                <a:effectLst/>
                <a:latin typeface="Open Sans"/>
              </a:rPr>
              <a:t>It’s a simple framework.</a:t>
            </a:r>
          </a:p>
          <a:p>
            <a:pPr>
              <a:buFont typeface="Arial" panose="020B0604020202020204" pitchFamily="34" charset="0"/>
              <a:buChar char="•"/>
            </a:pPr>
            <a:r>
              <a:rPr lang="en-GB" sz="1800" i="0" dirty="0">
                <a:effectLst/>
                <a:latin typeface="Open Sans"/>
              </a:rPr>
              <a:t>It facilitates an understanding of the wider business environment. </a:t>
            </a:r>
          </a:p>
          <a:p>
            <a:pPr>
              <a:buFont typeface="Arial" panose="020B0604020202020204" pitchFamily="34" charset="0"/>
              <a:buChar char="•"/>
            </a:pPr>
            <a:r>
              <a:rPr lang="en-GB" sz="1800" i="0" dirty="0">
                <a:effectLst/>
                <a:latin typeface="Open Sans"/>
              </a:rPr>
              <a:t>It encourages the development of external and strategic thinking. </a:t>
            </a:r>
          </a:p>
          <a:p>
            <a:pPr>
              <a:buFont typeface="Arial" panose="020B0604020202020204" pitchFamily="34" charset="0"/>
              <a:buChar char="•"/>
            </a:pPr>
            <a:r>
              <a:rPr lang="en-GB" sz="1800" i="0" dirty="0">
                <a:effectLst/>
                <a:latin typeface="Open Sans"/>
              </a:rPr>
              <a:t>It can enable an organisation to anticipate future business </a:t>
            </a:r>
          </a:p>
          <a:p>
            <a:pPr>
              <a:buFont typeface="Arial" panose="020B0604020202020204" pitchFamily="34" charset="0"/>
              <a:buChar char="•"/>
            </a:pPr>
            <a:r>
              <a:rPr lang="en-GB" sz="1800" i="0" dirty="0">
                <a:effectLst/>
                <a:latin typeface="Open Sans"/>
              </a:rPr>
              <a:t>It can enable an organisation to spot business opportunities and exploit them fully.</a:t>
            </a:r>
          </a:p>
          <a:p>
            <a:pPr marL="0" indent="0">
              <a:buNone/>
            </a:pPr>
            <a:endParaRPr lang="en-GB" sz="2000"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9A260AD6-D7B9-719B-C082-AE39BA2877CD}"/>
              </a:ext>
            </a:extLst>
          </p:cNvPr>
          <p:cNvSpPr>
            <a:spLocks noGrp="1"/>
          </p:cNvSpPr>
          <p:nvPr>
            <p:ph sz="half" idx="2"/>
          </p:nvPr>
        </p:nvSpPr>
        <p:spPr>
          <a:xfrm>
            <a:off x="4648200" y="1133061"/>
            <a:ext cx="3867150" cy="5043902"/>
          </a:xfrm>
        </p:spPr>
        <p:txBody>
          <a:bodyPr/>
          <a:lstStyle/>
          <a:p>
            <a:pPr marL="0" indent="0">
              <a:buNone/>
            </a:pPr>
            <a:r>
              <a:rPr lang="en-GB" dirty="0"/>
              <a:t>Disadvantages:</a:t>
            </a:r>
          </a:p>
          <a:p>
            <a:pPr>
              <a:buFont typeface="Arial" panose="020B0604020202020204" pitchFamily="34" charset="0"/>
              <a:buChar char="•"/>
            </a:pPr>
            <a:r>
              <a:rPr lang="en-GB" sz="1800" i="0" dirty="0">
                <a:effectLst/>
                <a:latin typeface="Open Sans"/>
              </a:rPr>
              <a:t>Some PESTLE analysis users oversimplify the amount of data used for decisions.</a:t>
            </a:r>
          </a:p>
          <a:p>
            <a:pPr>
              <a:buFont typeface="Arial" panose="020B0604020202020204" pitchFamily="34" charset="0"/>
              <a:buChar char="•"/>
            </a:pPr>
            <a:r>
              <a:rPr lang="en-GB" sz="1800" i="0" dirty="0">
                <a:effectLst/>
                <a:latin typeface="Open Sans"/>
              </a:rPr>
              <a:t>The risk of capturing too much data may lead to ‘paralysis by analysis’. </a:t>
            </a:r>
          </a:p>
          <a:p>
            <a:pPr>
              <a:buFont typeface="Arial" panose="020B0604020202020204" pitchFamily="34" charset="0"/>
              <a:buChar char="•"/>
            </a:pPr>
            <a:r>
              <a:rPr lang="en-GB" sz="1800" i="0" dirty="0">
                <a:effectLst/>
                <a:latin typeface="Open Sans"/>
              </a:rPr>
              <a:t>The data used may be based on assumptions that later prove to be unfounded. </a:t>
            </a:r>
          </a:p>
          <a:p>
            <a:pPr>
              <a:buFont typeface="Arial" panose="020B0604020202020204" pitchFamily="34" charset="0"/>
              <a:buChar char="•"/>
            </a:pPr>
            <a:r>
              <a:rPr lang="en-GB" sz="1800" i="0" dirty="0">
                <a:effectLst/>
                <a:latin typeface="Open Sans"/>
              </a:rPr>
              <a:t>The pace of change makes it increasingly difficult to anticipate developments.</a:t>
            </a:r>
          </a:p>
          <a:p>
            <a:pPr>
              <a:buFont typeface="Arial" panose="020B0604020202020204" pitchFamily="34" charset="0"/>
              <a:buChar char="•"/>
            </a:pPr>
            <a:r>
              <a:rPr lang="en-GB" sz="1800" i="0" dirty="0">
                <a:effectLst/>
                <a:latin typeface="Open Sans"/>
              </a:rPr>
              <a:t>To be effective, the process needs to be repeated on a regular basis.</a:t>
            </a:r>
          </a:p>
          <a:p>
            <a:pPr marL="0" indent="0">
              <a:buNone/>
            </a:pPr>
            <a:r>
              <a:rPr lang="en-GB" dirty="0"/>
              <a:t> </a:t>
            </a:r>
          </a:p>
        </p:txBody>
      </p:sp>
    </p:spTree>
    <p:extLst>
      <p:ext uri="{BB962C8B-B14F-4D97-AF65-F5344CB8AC3E}">
        <p14:creationId xmlns:p14="http://schemas.microsoft.com/office/powerpoint/2010/main" val="1373480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535684" y="1207168"/>
            <a:ext cx="3676292" cy="668215"/>
          </a:xfrm>
        </p:spPr>
        <p:txBody>
          <a:bodyPr/>
          <a:lstStyle/>
          <a:p>
            <a:r>
              <a:rPr lang="en-US" sz="4800" b="1" dirty="0">
                <a:solidFill>
                  <a:srgbClr val="002060"/>
                </a:solidFill>
              </a:rPr>
              <a:t>B</a:t>
            </a:r>
            <a:r>
              <a:rPr lang="en-GB" sz="4800" b="1" dirty="0">
                <a:solidFill>
                  <a:srgbClr val="002060"/>
                </a:solidFill>
              </a:rPr>
              <a:t>reakout Room Activity:</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sp>
        <p:nvSpPr>
          <p:cNvPr id="11" name="TextBox 10">
            <a:extLst>
              <a:ext uri="{FF2B5EF4-FFF2-40B4-BE49-F238E27FC236}">
                <a16:creationId xmlns:a16="http://schemas.microsoft.com/office/drawing/2014/main" id="{3EB1A4EC-4B11-EBFE-0F7D-6CE4B79BEDD9}"/>
              </a:ext>
            </a:extLst>
          </p:cNvPr>
          <p:cNvSpPr txBox="1"/>
          <p:nvPr/>
        </p:nvSpPr>
        <p:spPr>
          <a:xfrm>
            <a:off x="283825" y="1955959"/>
            <a:ext cx="3928151" cy="504753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Answer the following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p>
          <a:p>
            <a:pPr marL="0" indent="0">
              <a:buNone/>
            </a:pPr>
            <a:r>
              <a:rPr lang="en-US" sz="2000" dirty="0"/>
              <a:t>Hotel investment group ‘Voyage Capital Partners’ are considering investing in the UK to establish 5 hotels nationwide.</a:t>
            </a:r>
          </a:p>
          <a:p>
            <a:pPr marL="0" indent="0">
              <a:buNone/>
            </a:pPr>
            <a:endParaRPr lang="en-US" sz="2000" dirty="0"/>
          </a:p>
          <a:p>
            <a:pPr marL="0" indent="0">
              <a:buNone/>
            </a:pPr>
            <a:r>
              <a:rPr lang="en-US" sz="2000" dirty="0"/>
              <a:t>Before the investment is finalized, the investment firm  require a PESTLE analysis on the UK.</a:t>
            </a:r>
          </a:p>
          <a:p>
            <a:pPr defTabSz="914400">
              <a:defRPr/>
            </a:pPr>
            <a:endParaRPr lang="en-US" sz="2400" dirty="0"/>
          </a:p>
          <a:p>
            <a:pPr defTabSz="914400">
              <a:defRPr/>
            </a:pPr>
            <a:endParaRPr 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p:txBody>
      </p:sp>
      <p:sp>
        <p:nvSpPr>
          <p:cNvPr id="13" name="TextBox 12">
            <a:extLst>
              <a:ext uri="{FF2B5EF4-FFF2-40B4-BE49-F238E27FC236}">
                <a16:creationId xmlns:a16="http://schemas.microsoft.com/office/drawing/2014/main" id="{5EB26935-C4BD-7EB2-2E37-8924C6971DBF}"/>
              </a:ext>
            </a:extLst>
          </p:cNvPr>
          <p:cNvSpPr txBox="1"/>
          <p:nvPr/>
        </p:nvSpPr>
        <p:spPr>
          <a:xfrm>
            <a:off x="80563" y="3894951"/>
            <a:ext cx="4572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pic>
        <p:nvPicPr>
          <p:cNvPr id="4" name="Picture 3">
            <a:extLst>
              <a:ext uri="{FF2B5EF4-FFF2-40B4-BE49-F238E27FC236}">
                <a16:creationId xmlns:a16="http://schemas.microsoft.com/office/drawing/2014/main" id="{B6C94313-571B-C5DC-6A17-1DCD1F81A4D0}"/>
              </a:ext>
            </a:extLst>
          </p:cNvPr>
          <p:cNvPicPr>
            <a:picLocks noChangeAspect="1"/>
          </p:cNvPicPr>
          <p:nvPr/>
        </p:nvPicPr>
        <p:blipFill>
          <a:blip r:embed="rId3"/>
          <a:stretch>
            <a:fillRect/>
          </a:stretch>
        </p:blipFill>
        <p:spPr>
          <a:xfrm>
            <a:off x="4559919" y="2821525"/>
            <a:ext cx="4300256" cy="1202338"/>
          </a:xfrm>
          <a:prstGeom prst="rect">
            <a:avLst/>
          </a:prstGeom>
        </p:spPr>
      </p:pic>
    </p:spTree>
    <p:extLst>
      <p:ext uri="{BB962C8B-B14F-4D97-AF65-F5344CB8AC3E}">
        <p14:creationId xmlns:p14="http://schemas.microsoft.com/office/powerpoint/2010/main" val="4131647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AF262-CA3A-478E-B1D7-BD498A053059}"/>
              </a:ext>
            </a:extLst>
          </p:cNvPr>
          <p:cNvSpPr>
            <a:spLocks noGrp="1"/>
          </p:cNvSpPr>
          <p:nvPr>
            <p:ph type="title"/>
          </p:nvPr>
        </p:nvSpPr>
        <p:spPr>
          <a:xfrm>
            <a:off x="486696" y="2251587"/>
            <a:ext cx="2629122" cy="1622321"/>
          </a:xfrm>
        </p:spPr>
        <p:txBody>
          <a:bodyPr vert="horz" lIns="91440" tIns="45720" rIns="91440" bIns="45720" rtlCol="0">
            <a:normAutofit/>
          </a:bodyPr>
          <a:lstStyle/>
          <a:p>
            <a:r>
              <a:rPr lang="en-US" sz="4800" b="1" kern="1200" dirty="0">
                <a:latin typeface="+mj-lt"/>
                <a:ea typeface="+mj-ea"/>
                <a:cs typeface="+mj-cs"/>
              </a:rPr>
              <a:t>SWOT Analysis </a:t>
            </a:r>
          </a:p>
        </p:txBody>
      </p:sp>
      <p:sp>
        <p:nvSpPr>
          <p:cNvPr id="17" name="Rectangle 1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9C9C84C-A978-4FDB-9FBD-2BB37EA346CF}"/>
              </a:ext>
            </a:extLst>
          </p:cNvPr>
          <p:cNvPicPr>
            <a:picLocks noChangeAspect="1"/>
          </p:cNvPicPr>
          <p:nvPr/>
        </p:nvPicPr>
        <p:blipFill>
          <a:blip r:embed="rId3"/>
          <a:stretch>
            <a:fillRect/>
          </a:stretch>
        </p:blipFill>
        <p:spPr>
          <a:xfrm>
            <a:off x="4054396" y="1275662"/>
            <a:ext cx="4514498" cy="4303430"/>
          </a:xfrm>
          <a:prstGeom prst="rect">
            <a:avLst/>
          </a:prstGeom>
          <a:effectLst/>
        </p:spPr>
      </p:pic>
    </p:spTree>
    <p:extLst>
      <p:ext uri="{BB962C8B-B14F-4D97-AF65-F5344CB8AC3E}">
        <p14:creationId xmlns:p14="http://schemas.microsoft.com/office/powerpoint/2010/main" val="8948517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50811073-89F5-46D6-83D8-BA7644649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3442855"/>
          </a:xfrm>
          <a:custGeom>
            <a:avLst/>
            <a:gdLst>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304043 w 12192000"/>
              <a:gd name="connsiteY45" fmla="*/ 3152858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763355 w 12192000"/>
              <a:gd name="connsiteY53" fmla="*/ 3224928 h 3442855"/>
              <a:gd name="connsiteX54" fmla="*/ 1654444 w 12192000"/>
              <a:gd name="connsiteY54" fmla="*/ 3229661 h 3442855"/>
              <a:gd name="connsiteX55" fmla="*/ 1629483 w 12192000"/>
              <a:gd name="connsiteY55" fmla="*/ 3232675 h 3442855"/>
              <a:gd name="connsiteX56" fmla="*/ 1573012 w 12192000"/>
              <a:gd name="connsiteY56" fmla="*/ 3250275 h 3442855"/>
              <a:gd name="connsiteX57" fmla="*/ 1525936 w 12192000"/>
              <a:gd name="connsiteY57" fmla="*/ 3243056 h 3442855"/>
              <a:gd name="connsiteX58" fmla="*/ 1515932 w 12192000"/>
              <a:gd name="connsiteY58" fmla="*/ 3243699 h 3442855"/>
              <a:gd name="connsiteX59" fmla="*/ 1418247 w 12192000"/>
              <a:gd name="connsiteY59" fmla="*/ 3236042 h 3442855"/>
              <a:gd name="connsiteX60" fmla="*/ 1311781 w 12192000"/>
              <a:gd name="connsiteY60" fmla="*/ 3207733 h 3442855"/>
              <a:gd name="connsiteX61" fmla="*/ 1287526 w 12192000"/>
              <a:gd name="connsiteY61" fmla="*/ 3195564 h 3442855"/>
              <a:gd name="connsiteX62" fmla="*/ 1275912 w 12192000"/>
              <a:gd name="connsiteY62" fmla="*/ 3202348 h 3442855"/>
              <a:gd name="connsiteX63" fmla="*/ 1160923 w 12192000"/>
              <a:gd name="connsiteY63" fmla="*/ 3219676 h 3442855"/>
              <a:gd name="connsiteX64" fmla="*/ 909690 w 12192000"/>
              <a:gd name="connsiteY64" fmla="*/ 3216919 h 3442855"/>
              <a:gd name="connsiteX65" fmla="*/ 764020 w 12192000"/>
              <a:gd name="connsiteY65" fmla="*/ 3235844 h 3442855"/>
              <a:gd name="connsiteX66" fmla="*/ 701915 w 12192000"/>
              <a:gd name="connsiteY66" fmla="*/ 3250223 h 3442855"/>
              <a:gd name="connsiteX67" fmla="*/ 463292 w 12192000"/>
              <a:gd name="connsiteY67" fmla="*/ 3316636 h 3442855"/>
              <a:gd name="connsiteX68" fmla="*/ 369865 w 12192000"/>
              <a:gd name="connsiteY68" fmla="*/ 3339094 h 3442855"/>
              <a:gd name="connsiteX69" fmla="*/ 318911 w 12192000"/>
              <a:gd name="connsiteY69" fmla="*/ 3367912 h 3442855"/>
              <a:gd name="connsiteX70" fmla="*/ 119548 w 12192000"/>
              <a:gd name="connsiteY70" fmla="*/ 3404651 h 3442855"/>
              <a:gd name="connsiteX71" fmla="*/ 0 w 12192000"/>
              <a:gd name="connsiteY71" fmla="*/ 3414000 h 3442855"/>
              <a:gd name="connsiteX72" fmla="*/ 0 w 12192000"/>
              <a:gd name="connsiteY72" fmla="*/ 2 h 3442855"/>
              <a:gd name="connsiteX73" fmla="*/ 3459904 w 12192000"/>
              <a:gd name="connsiteY73" fmla="*/ 1 h 3442855"/>
              <a:gd name="connsiteX74" fmla="*/ 3459907 w 12192000"/>
              <a:gd name="connsiteY74"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629483 w 12192000"/>
              <a:gd name="connsiteY53" fmla="*/ 3232675 h 3442855"/>
              <a:gd name="connsiteX54" fmla="*/ 1573012 w 12192000"/>
              <a:gd name="connsiteY54" fmla="*/ 3250275 h 3442855"/>
              <a:gd name="connsiteX55" fmla="*/ 1525936 w 12192000"/>
              <a:gd name="connsiteY55" fmla="*/ 3243056 h 3442855"/>
              <a:gd name="connsiteX56" fmla="*/ 1515932 w 12192000"/>
              <a:gd name="connsiteY56" fmla="*/ 3243699 h 3442855"/>
              <a:gd name="connsiteX57" fmla="*/ 1418247 w 12192000"/>
              <a:gd name="connsiteY57" fmla="*/ 3236042 h 3442855"/>
              <a:gd name="connsiteX58" fmla="*/ 1311781 w 12192000"/>
              <a:gd name="connsiteY58" fmla="*/ 3207733 h 3442855"/>
              <a:gd name="connsiteX59" fmla="*/ 1287526 w 12192000"/>
              <a:gd name="connsiteY59" fmla="*/ 3195564 h 3442855"/>
              <a:gd name="connsiteX60" fmla="*/ 1275912 w 12192000"/>
              <a:gd name="connsiteY60" fmla="*/ 3202348 h 3442855"/>
              <a:gd name="connsiteX61" fmla="*/ 1160923 w 12192000"/>
              <a:gd name="connsiteY61" fmla="*/ 3219676 h 3442855"/>
              <a:gd name="connsiteX62" fmla="*/ 909690 w 12192000"/>
              <a:gd name="connsiteY62" fmla="*/ 3216919 h 3442855"/>
              <a:gd name="connsiteX63" fmla="*/ 764020 w 12192000"/>
              <a:gd name="connsiteY63" fmla="*/ 3235844 h 3442855"/>
              <a:gd name="connsiteX64" fmla="*/ 701915 w 12192000"/>
              <a:gd name="connsiteY64" fmla="*/ 3250223 h 3442855"/>
              <a:gd name="connsiteX65" fmla="*/ 463292 w 12192000"/>
              <a:gd name="connsiteY65" fmla="*/ 3316636 h 3442855"/>
              <a:gd name="connsiteX66" fmla="*/ 369865 w 12192000"/>
              <a:gd name="connsiteY66" fmla="*/ 3339094 h 3442855"/>
              <a:gd name="connsiteX67" fmla="*/ 318911 w 12192000"/>
              <a:gd name="connsiteY67" fmla="*/ 3367912 h 3442855"/>
              <a:gd name="connsiteX68" fmla="*/ 119548 w 12192000"/>
              <a:gd name="connsiteY68" fmla="*/ 3404651 h 3442855"/>
              <a:gd name="connsiteX69" fmla="*/ 0 w 12192000"/>
              <a:gd name="connsiteY69" fmla="*/ 3414000 h 3442855"/>
              <a:gd name="connsiteX70" fmla="*/ 0 w 12192000"/>
              <a:gd name="connsiteY70" fmla="*/ 2 h 3442855"/>
              <a:gd name="connsiteX71" fmla="*/ 3459904 w 12192000"/>
              <a:gd name="connsiteY71" fmla="*/ 1 h 3442855"/>
              <a:gd name="connsiteX72" fmla="*/ 3459907 w 12192000"/>
              <a:gd name="connsiteY72"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15859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32874 w 12192000"/>
              <a:gd name="connsiteY33" fmla="*/ 2826106 h 3442855"/>
              <a:gd name="connsiteX34" fmla="*/ 9340481 w 12192000"/>
              <a:gd name="connsiteY34" fmla="*/ 2831628 h 3442855"/>
              <a:gd name="connsiteX35" fmla="*/ 9191002 w 12192000"/>
              <a:gd name="connsiteY35" fmla="*/ 2776544 h 3442855"/>
              <a:gd name="connsiteX36" fmla="*/ 9181756 w 12192000"/>
              <a:gd name="connsiteY36" fmla="*/ 2773801 h 3442855"/>
              <a:gd name="connsiteX37" fmla="*/ 8912415 w 12192000"/>
              <a:gd name="connsiteY37" fmla="*/ 2765023 h 3442855"/>
              <a:gd name="connsiteX38" fmla="*/ 7709716 w 12192000"/>
              <a:gd name="connsiteY38" fmla="*/ 2795956 h 3442855"/>
              <a:gd name="connsiteX39" fmla="*/ 6923164 w 12192000"/>
              <a:gd name="connsiteY39" fmla="*/ 2920980 h 3442855"/>
              <a:gd name="connsiteX40" fmla="*/ 3308915 w 12192000"/>
              <a:gd name="connsiteY40" fmla="*/ 3049912 h 3442855"/>
              <a:gd name="connsiteX41" fmla="*/ 2643050 w 12192000"/>
              <a:gd name="connsiteY41" fmla="*/ 3112559 h 3442855"/>
              <a:gd name="connsiteX42" fmla="*/ 2426006 w 12192000"/>
              <a:gd name="connsiteY42" fmla="*/ 3161942 h 3442855"/>
              <a:gd name="connsiteX43" fmla="*/ 2291811 w 12192000"/>
              <a:gd name="connsiteY43" fmla="*/ 3176941 h 3442855"/>
              <a:gd name="connsiteX44" fmla="*/ 2201685 w 12192000"/>
              <a:gd name="connsiteY44" fmla="*/ 3200625 h 3442855"/>
              <a:gd name="connsiteX45" fmla="*/ 2046141 w 12192000"/>
              <a:gd name="connsiteY45" fmla="*/ 3203263 h 3442855"/>
              <a:gd name="connsiteX46" fmla="*/ 1953987 w 12192000"/>
              <a:gd name="connsiteY46" fmla="*/ 3176250 h 3442855"/>
              <a:gd name="connsiteX47" fmla="*/ 1924440 w 12192000"/>
              <a:gd name="connsiteY47" fmla="*/ 3170393 h 3442855"/>
              <a:gd name="connsiteX48" fmla="*/ 1907653 w 12192000"/>
              <a:gd name="connsiteY48" fmla="*/ 3175484 h 3442855"/>
              <a:gd name="connsiteX49" fmla="*/ 1856828 w 12192000"/>
              <a:gd name="connsiteY49" fmla="*/ 3184705 h 3442855"/>
              <a:gd name="connsiteX50" fmla="*/ 1831611 w 12192000"/>
              <a:gd name="connsiteY50" fmla="*/ 3205201 h 3442855"/>
              <a:gd name="connsiteX51" fmla="*/ 1715859 w 12192000"/>
              <a:gd name="connsiteY51" fmla="*/ 3229661 h 3442855"/>
              <a:gd name="connsiteX52" fmla="*/ 1573012 w 12192000"/>
              <a:gd name="connsiteY52" fmla="*/ 3250275 h 3442855"/>
              <a:gd name="connsiteX53" fmla="*/ 1525936 w 12192000"/>
              <a:gd name="connsiteY53" fmla="*/ 3243056 h 3442855"/>
              <a:gd name="connsiteX54" fmla="*/ 1515932 w 12192000"/>
              <a:gd name="connsiteY54" fmla="*/ 3243699 h 3442855"/>
              <a:gd name="connsiteX55" fmla="*/ 1418247 w 12192000"/>
              <a:gd name="connsiteY55" fmla="*/ 3236042 h 3442855"/>
              <a:gd name="connsiteX56" fmla="*/ 1311781 w 12192000"/>
              <a:gd name="connsiteY56" fmla="*/ 3207733 h 3442855"/>
              <a:gd name="connsiteX57" fmla="*/ 1287526 w 12192000"/>
              <a:gd name="connsiteY57" fmla="*/ 3195564 h 3442855"/>
              <a:gd name="connsiteX58" fmla="*/ 1275912 w 12192000"/>
              <a:gd name="connsiteY58" fmla="*/ 3202348 h 3442855"/>
              <a:gd name="connsiteX59" fmla="*/ 1160923 w 12192000"/>
              <a:gd name="connsiteY59" fmla="*/ 3219676 h 3442855"/>
              <a:gd name="connsiteX60" fmla="*/ 909690 w 12192000"/>
              <a:gd name="connsiteY60" fmla="*/ 3216919 h 3442855"/>
              <a:gd name="connsiteX61" fmla="*/ 764020 w 12192000"/>
              <a:gd name="connsiteY61" fmla="*/ 3235844 h 3442855"/>
              <a:gd name="connsiteX62" fmla="*/ 701915 w 12192000"/>
              <a:gd name="connsiteY62" fmla="*/ 3250223 h 3442855"/>
              <a:gd name="connsiteX63" fmla="*/ 463292 w 12192000"/>
              <a:gd name="connsiteY63" fmla="*/ 3316636 h 3442855"/>
              <a:gd name="connsiteX64" fmla="*/ 369865 w 12192000"/>
              <a:gd name="connsiteY64" fmla="*/ 3339094 h 3442855"/>
              <a:gd name="connsiteX65" fmla="*/ 318911 w 12192000"/>
              <a:gd name="connsiteY65" fmla="*/ 3367912 h 3442855"/>
              <a:gd name="connsiteX66" fmla="*/ 119548 w 12192000"/>
              <a:gd name="connsiteY66" fmla="*/ 3404651 h 3442855"/>
              <a:gd name="connsiteX67" fmla="*/ 0 w 12192000"/>
              <a:gd name="connsiteY67" fmla="*/ 3414000 h 3442855"/>
              <a:gd name="connsiteX68" fmla="*/ 0 w 12192000"/>
              <a:gd name="connsiteY68" fmla="*/ 2 h 3442855"/>
              <a:gd name="connsiteX69" fmla="*/ 3459904 w 12192000"/>
              <a:gd name="connsiteY69" fmla="*/ 1 h 3442855"/>
              <a:gd name="connsiteX70" fmla="*/ 3459907 w 12192000"/>
              <a:gd name="connsiteY70"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71588 w 12192000"/>
              <a:gd name="connsiteY11" fmla="*/ 3113441 h 3442855"/>
              <a:gd name="connsiteX12" fmla="*/ 11270977 w 12192000"/>
              <a:gd name="connsiteY12" fmla="*/ 3100396 h 3442855"/>
              <a:gd name="connsiteX13" fmla="*/ 11250574 w 12192000"/>
              <a:gd name="connsiteY13" fmla="*/ 3091174 h 3442855"/>
              <a:gd name="connsiteX14" fmla="*/ 11246505 w 12192000"/>
              <a:gd name="connsiteY14" fmla="*/ 3086783 h 3442855"/>
              <a:gd name="connsiteX15" fmla="*/ 11221805 w 12192000"/>
              <a:gd name="connsiteY15" fmla="*/ 3063540 h 3442855"/>
              <a:gd name="connsiteX16" fmla="*/ 11135382 w 12192000"/>
              <a:gd name="connsiteY16" fmla="*/ 3062095 h 3442855"/>
              <a:gd name="connsiteX17" fmla="*/ 11056771 w 12192000"/>
              <a:gd name="connsiteY17" fmla="*/ 3020684 h 3442855"/>
              <a:gd name="connsiteX18" fmla="*/ 10800887 w 12192000"/>
              <a:gd name="connsiteY18" fmla="*/ 2963080 h 3442855"/>
              <a:gd name="connsiteX19" fmla="*/ 10701230 w 12192000"/>
              <a:gd name="connsiteY19" fmla="*/ 2935785 h 3442855"/>
              <a:gd name="connsiteX20" fmla="*/ 10529686 w 12192000"/>
              <a:gd name="connsiteY20" fmla="*/ 2918071 h 3442855"/>
              <a:gd name="connsiteX21" fmla="*/ 10337584 w 12192000"/>
              <a:gd name="connsiteY21" fmla="*/ 2926238 h 3442855"/>
              <a:gd name="connsiteX22" fmla="*/ 10179941 w 12192000"/>
              <a:gd name="connsiteY22" fmla="*/ 2930174 h 3442855"/>
              <a:gd name="connsiteX23" fmla="*/ 10129038 w 12192000"/>
              <a:gd name="connsiteY23" fmla="*/ 2929992 h 3442855"/>
              <a:gd name="connsiteX24" fmla="*/ 10044809 w 12192000"/>
              <a:gd name="connsiteY24" fmla="*/ 2932587 h 3442855"/>
              <a:gd name="connsiteX25" fmla="*/ 9923926 w 12192000"/>
              <a:gd name="connsiteY25" fmla="*/ 2936679 h 3442855"/>
              <a:gd name="connsiteX26" fmla="*/ 9825938 w 12192000"/>
              <a:gd name="connsiteY26" fmla="*/ 2915287 h 3442855"/>
              <a:gd name="connsiteX27" fmla="*/ 9761662 w 12192000"/>
              <a:gd name="connsiteY27" fmla="*/ 2916695 h 3442855"/>
              <a:gd name="connsiteX28" fmla="*/ 9688436 w 12192000"/>
              <a:gd name="connsiteY28" fmla="*/ 2894364 h 3442855"/>
              <a:gd name="connsiteX29" fmla="*/ 9626359 w 12192000"/>
              <a:gd name="connsiteY29" fmla="*/ 2876388 h 3442855"/>
              <a:gd name="connsiteX30" fmla="*/ 9536686 w 12192000"/>
              <a:gd name="connsiteY30" fmla="*/ 2845662 h 3442855"/>
              <a:gd name="connsiteX31" fmla="*/ 9500517 w 12192000"/>
              <a:gd name="connsiteY31" fmla="*/ 2847197 h 3442855"/>
              <a:gd name="connsiteX32" fmla="*/ 9432874 w 12192000"/>
              <a:gd name="connsiteY32" fmla="*/ 2826106 h 3442855"/>
              <a:gd name="connsiteX33" fmla="*/ 9340481 w 12192000"/>
              <a:gd name="connsiteY33" fmla="*/ 2831628 h 3442855"/>
              <a:gd name="connsiteX34" fmla="*/ 9191002 w 12192000"/>
              <a:gd name="connsiteY34" fmla="*/ 2776544 h 3442855"/>
              <a:gd name="connsiteX35" fmla="*/ 9181756 w 12192000"/>
              <a:gd name="connsiteY35" fmla="*/ 2773801 h 3442855"/>
              <a:gd name="connsiteX36" fmla="*/ 8912415 w 12192000"/>
              <a:gd name="connsiteY36" fmla="*/ 2765023 h 3442855"/>
              <a:gd name="connsiteX37" fmla="*/ 7709716 w 12192000"/>
              <a:gd name="connsiteY37" fmla="*/ 2795956 h 3442855"/>
              <a:gd name="connsiteX38" fmla="*/ 6923164 w 12192000"/>
              <a:gd name="connsiteY38" fmla="*/ 2920980 h 3442855"/>
              <a:gd name="connsiteX39" fmla="*/ 3308915 w 12192000"/>
              <a:gd name="connsiteY39" fmla="*/ 3049912 h 3442855"/>
              <a:gd name="connsiteX40" fmla="*/ 2643050 w 12192000"/>
              <a:gd name="connsiteY40" fmla="*/ 3112559 h 3442855"/>
              <a:gd name="connsiteX41" fmla="*/ 2426006 w 12192000"/>
              <a:gd name="connsiteY41" fmla="*/ 3161942 h 3442855"/>
              <a:gd name="connsiteX42" fmla="*/ 2291811 w 12192000"/>
              <a:gd name="connsiteY42" fmla="*/ 3176941 h 3442855"/>
              <a:gd name="connsiteX43" fmla="*/ 2201685 w 12192000"/>
              <a:gd name="connsiteY43" fmla="*/ 3200625 h 3442855"/>
              <a:gd name="connsiteX44" fmla="*/ 2046141 w 12192000"/>
              <a:gd name="connsiteY44" fmla="*/ 3203263 h 3442855"/>
              <a:gd name="connsiteX45" fmla="*/ 1953987 w 12192000"/>
              <a:gd name="connsiteY45" fmla="*/ 3176250 h 3442855"/>
              <a:gd name="connsiteX46" fmla="*/ 1924440 w 12192000"/>
              <a:gd name="connsiteY46" fmla="*/ 3170393 h 3442855"/>
              <a:gd name="connsiteX47" fmla="*/ 1907653 w 12192000"/>
              <a:gd name="connsiteY47" fmla="*/ 3175484 h 3442855"/>
              <a:gd name="connsiteX48" fmla="*/ 1856828 w 12192000"/>
              <a:gd name="connsiteY48" fmla="*/ 3184705 h 3442855"/>
              <a:gd name="connsiteX49" fmla="*/ 1831611 w 12192000"/>
              <a:gd name="connsiteY49" fmla="*/ 3205201 h 3442855"/>
              <a:gd name="connsiteX50" fmla="*/ 1715859 w 12192000"/>
              <a:gd name="connsiteY50" fmla="*/ 3229661 h 3442855"/>
              <a:gd name="connsiteX51" fmla="*/ 1573012 w 12192000"/>
              <a:gd name="connsiteY51" fmla="*/ 3250275 h 3442855"/>
              <a:gd name="connsiteX52" fmla="*/ 1525936 w 12192000"/>
              <a:gd name="connsiteY52" fmla="*/ 3243056 h 3442855"/>
              <a:gd name="connsiteX53" fmla="*/ 1515932 w 12192000"/>
              <a:gd name="connsiteY53" fmla="*/ 3243699 h 3442855"/>
              <a:gd name="connsiteX54" fmla="*/ 1418247 w 12192000"/>
              <a:gd name="connsiteY54" fmla="*/ 3236042 h 3442855"/>
              <a:gd name="connsiteX55" fmla="*/ 1311781 w 12192000"/>
              <a:gd name="connsiteY55" fmla="*/ 3207733 h 3442855"/>
              <a:gd name="connsiteX56" fmla="*/ 1287526 w 12192000"/>
              <a:gd name="connsiteY56" fmla="*/ 3195564 h 3442855"/>
              <a:gd name="connsiteX57" fmla="*/ 1275912 w 12192000"/>
              <a:gd name="connsiteY57" fmla="*/ 3202348 h 3442855"/>
              <a:gd name="connsiteX58" fmla="*/ 1160923 w 12192000"/>
              <a:gd name="connsiteY58" fmla="*/ 3219676 h 3442855"/>
              <a:gd name="connsiteX59" fmla="*/ 909690 w 12192000"/>
              <a:gd name="connsiteY59" fmla="*/ 3216919 h 3442855"/>
              <a:gd name="connsiteX60" fmla="*/ 764020 w 12192000"/>
              <a:gd name="connsiteY60" fmla="*/ 3235844 h 3442855"/>
              <a:gd name="connsiteX61" fmla="*/ 701915 w 12192000"/>
              <a:gd name="connsiteY61" fmla="*/ 3250223 h 3442855"/>
              <a:gd name="connsiteX62" fmla="*/ 463292 w 12192000"/>
              <a:gd name="connsiteY62" fmla="*/ 3316636 h 3442855"/>
              <a:gd name="connsiteX63" fmla="*/ 369865 w 12192000"/>
              <a:gd name="connsiteY63" fmla="*/ 3339094 h 3442855"/>
              <a:gd name="connsiteX64" fmla="*/ 318911 w 12192000"/>
              <a:gd name="connsiteY64" fmla="*/ 3367912 h 3442855"/>
              <a:gd name="connsiteX65" fmla="*/ 119548 w 12192000"/>
              <a:gd name="connsiteY65" fmla="*/ 3404651 h 3442855"/>
              <a:gd name="connsiteX66" fmla="*/ 0 w 12192000"/>
              <a:gd name="connsiteY66" fmla="*/ 3414000 h 3442855"/>
              <a:gd name="connsiteX67" fmla="*/ 0 w 12192000"/>
              <a:gd name="connsiteY67" fmla="*/ 2 h 3442855"/>
              <a:gd name="connsiteX68" fmla="*/ 3459904 w 12192000"/>
              <a:gd name="connsiteY68" fmla="*/ 1 h 3442855"/>
              <a:gd name="connsiteX69" fmla="*/ 3459907 w 12192000"/>
              <a:gd name="connsiteY69" fmla="*/ 0 h 344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2192000" h="3442855">
                <a:moveTo>
                  <a:pt x="3459907" y="0"/>
                </a:moveTo>
                <a:lnTo>
                  <a:pt x="12192000" y="0"/>
                </a:lnTo>
                <a:lnTo>
                  <a:pt x="12192000" y="3442855"/>
                </a:lnTo>
                <a:lnTo>
                  <a:pt x="12076094" y="3423357"/>
                </a:lnTo>
                <a:cubicBezTo>
                  <a:pt x="12005159" y="3438127"/>
                  <a:pt x="12014346" y="3381657"/>
                  <a:pt x="11974360" y="3396494"/>
                </a:cubicBezTo>
                <a:cubicBezTo>
                  <a:pt x="11904719" y="3371812"/>
                  <a:pt x="11861782" y="3344051"/>
                  <a:pt x="11825709" y="3356473"/>
                </a:cubicBezTo>
                <a:cubicBezTo>
                  <a:pt x="11795915" y="3337312"/>
                  <a:pt x="11776282" y="3287434"/>
                  <a:pt x="11731940" y="3297768"/>
                </a:cubicBezTo>
                <a:cubicBezTo>
                  <a:pt x="11745979" y="3276550"/>
                  <a:pt x="11683245" y="3292173"/>
                  <a:pt x="11676634" y="3269119"/>
                </a:cubicBezTo>
                <a:cubicBezTo>
                  <a:pt x="11673835" y="3250701"/>
                  <a:pt x="11654148" y="3251146"/>
                  <a:pt x="11639416" y="3243537"/>
                </a:cubicBezTo>
                <a:cubicBezTo>
                  <a:pt x="11629359" y="3224298"/>
                  <a:pt x="11554687" y="3202798"/>
                  <a:pt x="11528409" y="3203904"/>
                </a:cubicBezTo>
                <a:cubicBezTo>
                  <a:pt x="11453995" y="3217978"/>
                  <a:pt x="11397027" y="3139530"/>
                  <a:pt x="11337600" y="3148858"/>
                </a:cubicBezTo>
                <a:cubicBezTo>
                  <a:pt x="11294796" y="3133781"/>
                  <a:pt x="11282692" y="3121518"/>
                  <a:pt x="11271588" y="3113441"/>
                </a:cubicBezTo>
                <a:cubicBezTo>
                  <a:pt x="11271384" y="3109093"/>
                  <a:pt x="11271181" y="3104744"/>
                  <a:pt x="11270977" y="3100396"/>
                </a:cubicBezTo>
                <a:lnTo>
                  <a:pt x="11250574" y="3091174"/>
                </a:lnTo>
                <a:lnTo>
                  <a:pt x="11246505" y="3086783"/>
                </a:lnTo>
                <a:cubicBezTo>
                  <a:pt x="11238764" y="3078354"/>
                  <a:pt x="11230851" y="3070308"/>
                  <a:pt x="11221805" y="3063540"/>
                </a:cubicBezTo>
                <a:cubicBezTo>
                  <a:pt x="11194819" y="3110734"/>
                  <a:pt x="11140396" y="3013748"/>
                  <a:pt x="11135382" y="3062095"/>
                </a:cubicBezTo>
                <a:cubicBezTo>
                  <a:pt x="11080975" y="3033115"/>
                  <a:pt x="11090475" y="3086737"/>
                  <a:pt x="11056771" y="3020684"/>
                </a:cubicBezTo>
                <a:cubicBezTo>
                  <a:pt x="10950489" y="2984550"/>
                  <a:pt x="10968513" y="2976705"/>
                  <a:pt x="10800887" y="2963080"/>
                </a:cubicBezTo>
                <a:cubicBezTo>
                  <a:pt x="10782723" y="2947697"/>
                  <a:pt x="10721294" y="2942886"/>
                  <a:pt x="10701230" y="2935785"/>
                </a:cubicBezTo>
                <a:lnTo>
                  <a:pt x="10529686" y="2918071"/>
                </a:lnTo>
                <a:cubicBezTo>
                  <a:pt x="10467898" y="2936564"/>
                  <a:pt x="10391723" y="2920684"/>
                  <a:pt x="10337584" y="2926238"/>
                </a:cubicBezTo>
                <a:cubicBezTo>
                  <a:pt x="10271486" y="2936266"/>
                  <a:pt x="10261085" y="2903356"/>
                  <a:pt x="10179941" y="2930174"/>
                </a:cubicBezTo>
                <a:cubicBezTo>
                  <a:pt x="10171294" y="2901323"/>
                  <a:pt x="10143743" y="2928373"/>
                  <a:pt x="10129038" y="2929992"/>
                </a:cubicBezTo>
                <a:cubicBezTo>
                  <a:pt x="10111049" y="2935411"/>
                  <a:pt x="10080763" y="2928965"/>
                  <a:pt x="10044809" y="2932587"/>
                </a:cubicBezTo>
                <a:cubicBezTo>
                  <a:pt x="9986964" y="2934979"/>
                  <a:pt x="10040427" y="2926217"/>
                  <a:pt x="9923926" y="2936679"/>
                </a:cubicBezTo>
                <a:cubicBezTo>
                  <a:pt x="9890801" y="2937500"/>
                  <a:pt x="9863184" y="2908407"/>
                  <a:pt x="9825938" y="2915287"/>
                </a:cubicBezTo>
                <a:lnTo>
                  <a:pt x="9761662" y="2916695"/>
                </a:lnTo>
                <a:lnTo>
                  <a:pt x="9688436" y="2894364"/>
                </a:lnTo>
                <a:lnTo>
                  <a:pt x="9626359" y="2876388"/>
                </a:lnTo>
                <a:lnTo>
                  <a:pt x="9536686" y="2845662"/>
                </a:lnTo>
                <a:cubicBezTo>
                  <a:pt x="9530621" y="2846717"/>
                  <a:pt x="9510170" y="2854046"/>
                  <a:pt x="9500517" y="2847197"/>
                </a:cubicBezTo>
                <a:lnTo>
                  <a:pt x="9432874" y="2826106"/>
                </a:lnTo>
                <a:cubicBezTo>
                  <a:pt x="9425326" y="2827008"/>
                  <a:pt x="9347481" y="2827961"/>
                  <a:pt x="9340481" y="2831628"/>
                </a:cubicBezTo>
                <a:cubicBezTo>
                  <a:pt x="9293603" y="2778331"/>
                  <a:pt x="9255558" y="2808341"/>
                  <a:pt x="9191002" y="2776544"/>
                </a:cubicBezTo>
                <a:lnTo>
                  <a:pt x="9181756" y="2773801"/>
                </a:lnTo>
                <a:lnTo>
                  <a:pt x="8912415" y="2765023"/>
                </a:lnTo>
                <a:lnTo>
                  <a:pt x="7709716" y="2795956"/>
                </a:lnTo>
                <a:cubicBezTo>
                  <a:pt x="7352819" y="2829880"/>
                  <a:pt x="7380767" y="2943418"/>
                  <a:pt x="6923164" y="2920980"/>
                </a:cubicBezTo>
                <a:cubicBezTo>
                  <a:pt x="5970798" y="2826379"/>
                  <a:pt x="4381146" y="3024064"/>
                  <a:pt x="3308915" y="3049912"/>
                </a:cubicBezTo>
                <a:cubicBezTo>
                  <a:pt x="3098453" y="3075471"/>
                  <a:pt x="2865005" y="3091676"/>
                  <a:pt x="2643050" y="3112559"/>
                </a:cubicBezTo>
                <a:lnTo>
                  <a:pt x="2426006" y="3161942"/>
                </a:lnTo>
                <a:lnTo>
                  <a:pt x="2291811" y="3176941"/>
                </a:lnTo>
                <a:lnTo>
                  <a:pt x="2201685" y="3200625"/>
                </a:lnTo>
                <a:cubicBezTo>
                  <a:pt x="2115718" y="3217427"/>
                  <a:pt x="2132108" y="3186461"/>
                  <a:pt x="2046141" y="3203263"/>
                </a:cubicBezTo>
                <a:cubicBezTo>
                  <a:pt x="2010569" y="3191771"/>
                  <a:pt x="1980262" y="3182883"/>
                  <a:pt x="1953987" y="3176250"/>
                </a:cubicBezTo>
                <a:lnTo>
                  <a:pt x="1924440" y="3170393"/>
                </a:lnTo>
                <a:lnTo>
                  <a:pt x="1907653" y="3175484"/>
                </a:lnTo>
                <a:cubicBezTo>
                  <a:pt x="1878061" y="3178004"/>
                  <a:pt x="1876006" y="3207968"/>
                  <a:pt x="1856828" y="3184705"/>
                </a:cubicBezTo>
                <a:lnTo>
                  <a:pt x="1831611" y="3205201"/>
                </a:lnTo>
                <a:lnTo>
                  <a:pt x="1715859" y="3229661"/>
                </a:lnTo>
                <a:lnTo>
                  <a:pt x="1573012" y="3250275"/>
                </a:lnTo>
                <a:lnTo>
                  <a:pt x="1525936" y="3243056"/>
                </a:lnTo>
                <a:lnTo>
                  <a:pt x="1515932" y="3243699"/>
                </a:lnTo>
                <a:cubicBezTo>
                  <a:pt x="1483797" y="3247820"/>
                  <a:pt x="1486309" y="3252662"/>
                  <a:pt x="1418247" y="3236042"/>
                </a:cubicBezTo>
                <a:cubicBezTo>
                  <a:pt x="1389292" y="3213946"/>
                  <a:pt x="1345427" y="3216968"/>
                  <a:pt x="1311781" y="3207733"/>
                </a:cubicBezTo>
                <a:lnTo>
                  <a:pt x="1287526" y="3195564"/>
                </a:lnTo>
                <a:lnTo>
                  <a:pt x="1275912" y="3202348"/>
                </a:lnTo>
                <a:cubicBezTo>
                  <a:pt x="1219626" y="3232740"/>
                  <a:pt x="1230867" y="3206674"/>
                  <a:pt x="1160923" y="3219676"/>
                </a:cubicBezTo>
                <a:cubicBezTo>
                  <a:pt x="1120939" y="3215839"/>
                  <a:pt x="1029087" y="3185516"/>
                  <a:pt x="909690" y="3216919"/>
                </a:cubicBezTo>
                <a:cubicBezTo>
                  <a:pt x="860463" y="3220671"/>
                  <a:pt x="794970" y="3221233"/>
                  <a:pt x="764020" y="3235844"/>
                </a:cubicBezTo>
                <a:cubicBezTo>
                  <a:pt x="713142" y="3261931"/>
                  <a:pt x="769145" y="3237498"/>
                  <a:pt x="701915" y="3250223"/>
                </a:cubicBezTo>
                <a:cubicBezTo>
                  <a:pt x="644188" y="3215027"/>
                  <a:pt x="531278" y="3284445"/>
                  <a:pt x="463292" y="3316636"/>
                </a:cubicBezTo>
                <a:cubicBezTo>
                  <a:pt x="456096" y="3336479"/>
                  <a:pt x="389128" y="3337531"/>
                  <a:pt x="369865" y="3339094"/>
                </a:cubicBezTo>
                <a:cubicBezTo>
                  <a:pt x="365488" y="3372375"/>
                  <a:pt x="330307" y="3346614"/>
                  <a:pt x="318911" y="3367912"/>
                </a:cubicBezTo>
                <a:cubicBezTo>
                  <a:pt x="256531" y="3381126"/>
                  <a:pt x="186611" y="3396061"/>
                  <a:pt x="119548" y="3404651"/>
                </a:cubicBezTo>
                <a:lnTo>
                  <a:pt x="0" y="3414000"/>
                </a:lnTo>
                <a:lnTo>
                  <a:pt x="0" y="2"/>
                </a:lnTo>
                <a:lnTo>
                  <a:pt x="3459904" y="1"/>
                </a:lnTo>
                <a:cubicBezTo>
                  <a:pt x="3459905" y="1"/>
                  <a:pt x="3459906" y="0"/>
                  <a:pt x="3459907"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608CD17C-4A7C-477D-A659-BA8A89A78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8831" y="1609518"/>
            <a:ext cx="4957762" cy="29423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Online Media 3" title="Starbucks SWOT Analysis">
            <a:hlinkClick r:id="" action="ppaction://media"/>
            <a:extLst>
              <a:ext uri="{FF2B5EF4-FFF2-40B4-BE49-F238E27FC236}">
                <a16:creationId xmlns:a16="http://schemas.microsoft.com/office/drawing/2014/main" id="{90D8800B-05DC-431E-A8AA-AF8F437765B3}"/>
              </a:ext>
            </a:extLst>
          </p:cNvPr>
          <p:cNvPicPr>
            <a:picLocks noRot="1" noChangeAspect="1"/>
          </p:cNvPicPr>
          <p:nvPr>
            <a:videoFile r:link="rId1"/>
          </p:nvPr>
        </p:nvPicPr>
        <p:blipFill>
          <a:blip r:embed="rId4"/>
          <a:stretch>
            <a:fillRect/>
          </a:stretch>
        </p:blipFill>
        <p:spPr>
          <a:xfrm>
            <a:off x="2228710" y="1765254"/>
            <a:ext cx="4656416" cy="2630878"/>
          </a:xfrm>
          <a:prstGeom prst="rect">
            <a:avLst/>
          </a:prstGeom>
        </p:spPr>
      </p:pic>
    </p:spTree>
    <p:extLst>
      <p:ext uri="{BB962C8B-B14F-4D97-AF65-F5344CB8AC3E}">
        <p14:creationId xmlns:p14="http://schemas.microsoft.com/office/powerpoint/2010/main" val="242045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09E0F-752B-349B-67D1-F6FD78101767}"/>
              </a:ext>
            </a:extLst>
          </p:cNvPr>
          <p:cNvSpPr>
            <a:spLocks noGrp="1"/>
          </p:cNvSpPr>
          <p:nvPr>
            <p:ph type="title"/>
          </p:nvPr>
        </p:nvSpPr>
        <p:spPr/>
        <p:txBody>
          <a:bodyPr/>
          <a:lstStyle/>
          <a:p>
            <a:r>
              <a:rPr lang="en-GB" b="1" dirty="0"/>
              <a:t>SWOT Analysis understanding (Barrow, 2022):</a:t>
            </a:r>
          </a:p>
        </p:txBody>
      </p:sp>
      <p:sp>
        <p:nvSpPr>
          <p:cNvPr id="3" name="Text Placeholder 2">
            <a:extLst>
              <a:ext uri="{FF2B5EF4-FFF2-40B4-BE49-F238E27FC236}">
                <a16:creationId xmlns:a16="http://schemas.microsoft.com/office/drawing/2014/main" id="{D265007F-9375-C7F0-A4DD-801ADFAE1218}"/>
              </a:ext>
            </a:extLst>
          </p:cNvPr>
          <p:cNvSpPr>
            <a:spLocks noGrp="1"/>
          </p:cNvSpPr>
          <p:nvPr>
            <p:ph type="body" idx="1"/>
          </p:nvPr>
        </p:nvSpPr>
        <p:spPr/>
        <p:txBody>
          <a:bodyPr/>
          <a:lstStyle/>
          <a:p>
            <a:r>
              <a:rPr lang="en-US" b="1" dirty="0"/>
              <a:t>Internal: </a:t>
            </a:r>
          </a:p>
          <a:p>
            <a:r>
              <a:rPr lang="en-US" b="1" dirty="0"/>
              <a:t>Strengths and Weaknesses</a:t>
            </a:r>
          </a:p>
        </p:txBody>
      </p:sp>
      <p:sp>
        <p:nvSpPr>
          <p:cNvPr id="4" name="Content Placeholder 3">
            <a:extLst>
              <a:ext uri="{FF2B5EF4-FFF2-40B4-BE49-F238E27FC236}">
                <a16:creationId xmlns:a16="http://schemas.microsoft.com/office/drawing/2014/main" id="{A02EAF26-F86D-A0BF-06E2-B3AD1FE84964}"/>
              </a:ext>
            </a:extLst>
          </p:cNvPr>
          <p:cNvSpPr>
            <a:spLocks noGrp="1"/>
          </p:cNvSpPr>
          <p:nvPr>
            <p:ph sz="half" idx="2"/>
          </p:nvPr>
        </p:nvSpPr>
        <p:spPr/>
        <p:txBody>
          <a:bodyPr/>
          <a:lstStyle/>
          <a:p>
            <a:r>
              <a:rPr lang="en-US" sz="2400" dirty="0"/>
              <a:t>Unfilled customer need </a:t>
            </a:r>
          </a:p>
          <a:p>
            <a:r>
              <a:rPr lang="en-US" sz="2400" dirty="0"/>
              <a:t>Intellectual property rights</a:t>
            </a:r>
          </a:p>
          <a:p>
            <a:r>
              <a:rPr lang="en-US" sz="2400" dirty="0"/>
              <a:t>First in market, Innovator</a:t>
            </a:r>
          </a:p>
          <a:p>
            <a:r>
              <a:rPr lang="en-US" sz="2400" dirty="0"/>
              <a:t>Low cost and/or higher quality</a:t>
            </a:r>
          </a:p>
          <a:p>
            <a:r>
              <a:rPr lang="en-US" sz="2400" dirty="0"/>
              <a:t>Experience/ expertise</a:t>
            </a:r>
          </a:p>
          <a:p>
            <a:r>
              <a:rPr lang="en-US" sz="2400" dirty="0"/>
              <a:t>Reputation value</a:t>
            </a:r>
          </a:p>
          <a:p>
            <a:endParaRPr lang="en-GB" dirty="0"/>
          </a:p>
        </p:txBody>
      </p:sp>
      <p:sp>
        <p:nvSpPr>
          <p:cNvPr id="5" name="Text Placeholder 4">
            <a:extLst>
              <a:ext uri="{FF2B5EF4-FFF2-40B4-BE49-F238E27FC236}">
                <a16:creationId xmlns:a16="http://schemas.microsoft.com/office/drawing/2014/main" id="{ECD08313-6715-6E64-AD4A-0BD4EB9BF8C9}"/>
              </a:ext>
            </a:extLst>
          </p:cNvPr>
          <p:cNvSpPr>
            <a:spLocks noGrp="1"/>
          </p:cNvSpPr>
          <p:nvPr>
            <p:ph type="body" sz="quarter" idx="3"/>
          </p:nvPr>
        </p:nvSpPr>
        <p:spPr/>
        <p:txBody>
          <a:bodyPr/>
          <a:lstStyle/>
          <a:p>
            <a:r>
              <a:rPr lang="en-US" b="1" dirty="0"/>
              <a:t>External: </a:t>
            </a:r>
          </a:p>
          <a:p>
            <a:r>
              <a:rPr lang="en-US" b="1" dirty="0"/>
              <a:t>Opportunities and Threats</a:t>
            </a:r>
          </a:p>
        </p:txBody>
      </p:sp>
      <p:sp>
        <p:nvSpPr>
          <p:cNvPr id="6" name="Content Placeholder 5">
            <a:extLst>
              <a:ext uri="{FF2B5EF4-FFF2-40B4-BE49-F238E27FC236}">
                <a16:creationId xmlns:a16="http://schemas.microsoft.com/office/drawing/2014/main" id="{D68FFDA8-276C-7B7D-D5E6-A5BB697B3C85}"/>
              </a:ext>
            </a:extLst>
          </p:cNvPr>
          <p:cNvSpPr>
            <a:spLocks noGrp="1"/>
          </p:cNvSpPr>
          <p:nvPr>
            <p:ph sz="quarter" idx="4"/>
          </p:nvPr>
        </p:nvSpPr>
        <p:spPr/>
        <p:txBody>
          <a:bodyPr/>
          <a:lstStyle/>
          <a:p>
            <a:r>
              <a:rPr lang="en-US" sz="2400" b="0" dirty="0"/>
              <a:t>Existing competition</a:t>
            </a:r>
          </a:p>
          <a:p>
            <a:r>
              <a:rPr lang="en-GB" sz="2400" b="0" dirty="0"/>
              <a:t>Emerging competition</a:t>
            </a:r>
          </a:p>
          <a:p>
            <a:r>
              <a:rPr lang="en-GB" sz="2400" b="0" dirty="0"/>
              <a:t>Substitute products</a:t>
            </a:r>
          </a:p>
          <a:p>
            <a:r>
              <a:rPr lang="en-GB" sz="2400" b="0" dirty="0"/>
              <a:t>Regulatory changes</a:t>
            </a:r>
          </a:p>
          <a:p>
            <a:r>
              <a:rPr lang="en-GB" sz="2400" b="0" dirty="0"/>
              <a:t>International Market</a:t>
            </a:r>
            <a:endParaRPr lang="en-GB" sz="2400" dirty="0"/>
          </a:p>
          <a:p>
            <a:endParaRPr lang="en-GB" dirty="0"/>
          </a:p>
        </p:txBody>
      </p:sp>
    </p:spTree>
    <p:extLst>
      <p:ext uri="{BB962C8B-B14F-4D97-AF65-F5344CB8AC3E}">
        <p14:creationId xmlns:p14="http://schemas.microsoft.com/office/powerpoint/2010/main" val="1743586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Effect transition="in" filter="fade">
                                      <p:cBhvr>
                                        <p:cTn id="31" dur="500"/>
                                        <p:tgtEl>
                                          <p:spTgt spid="4">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Effect transition="in" filter="fade">
                                      <p:cBhvr>
                                        <p:cTn id="41" dur="500"/>
                                        <p:tgtEl>
                                          <p:spTgt spid="4">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4">
                                            <p:txEl>
                                              <p:pRg st="3" end="3"/>
                                            </p:txEl>
                                          </p:spTgt>
                                        </p:tgtEl>
                                        <p:attrNameLst>
                                          <p:attrName>style.visibility</p:attrName>
                                        </p:attrNameLst>
                                      </p:cBhvr>
                                      <p:to>
                                        <p:strVal val="visible"/>
                                      </p:to>
                                    </p:set>
                                    <p:animEffect transition="in" filter="fade">
                                      <p:cBhvr>
                                        <p:cTn id="46" dur="500"/>
                                        <p:tgtEl>
                                          <p:spTgt spid="4">
                                            <p:txEl>
                                              <p:pRg st="3" end="3"/>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animEffect transition="in" filter="fade">
                                      <p:cBhvr>
                                        <p:cTn id="51" dur="500"/>
                                        <p:tgtEl>
                                          <p:spTgt spid="4">
                                            <p:txEl>
                                              <p:pRg st="4" end="4"/>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4">
                                            <p:txEl>
                                              <p:pRg st="5" end="5"/>
                                            </p:txEl>
                                          </p:spTgt>
                                        </p:tgtEl>
                                        <p:attrNameLst>
                                          <p:attrName>style.visibility</p:attrName>
                                        </p:attrNameLst>
                                      </p:cBhvr>
                                      <p:to>
                                        <p:strVal val="visible"/>
                                      </p:to>
                                    </p:set>
                                    <p:animEffect transition="in" filter="fade">
                                      <p:cBhvr>
                                        <p:cTn id="56" dur="500"/>
                                        <p:tgtEl>
                                          <p:spTgt spid="4">
                                            <p:txEl>
                                              <p:pRg st="5" end="5"/>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0" end="0"/>
                                            </p:txEl>
                                          </p:spTgt>
                                        </p:tgtEl>
                                        <p:attrNameLst>
                                          <p:attrName>style.visibility</p:attrName>
                                        </p:attrNameLst>
                                      </p:cBhvr>
                                      <p:to>
                                        <p:strVal val="visible"/>
                                      </p:to>
                                    </p:set>
                                    <p:anim calcmode="lin" valueType="num">
                                      <p:cBhvr additive="base">
                                        <p:cTn id="6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1" end="1"/>
                                            </p:txEl>
                                          </p:spTgt>
                                        </p:tgtEl>
                                        <p:attrNameLst>
                                          <p:attrName>style.visibility</p:attrName>
                                        </p:attrNameLst>
                                      </p:cBhvr>
                                      <p:to>
                                        <p:strVal val="visible"/>
                                      </p:to>
                                    </p:set>
                                    <p:anim calcmode="lin" valueType="num">
                                      <p:cBhvr additive="base">
                                        <p:cTn id="6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2" end="2"/>
                                            </p:txEl>
                                          </p:spTgt>
                                        </p:tgtEl>
                                        <p:attrNameLst>
                                          <p:attrName>style.visibility</p:attrName>
                                        </p:attrNameLst>
                                      </p:cBhvr>
                                      <p:to>
                                        <p:strVal val="visible"/>
                                      </p:to>
                                    </p:set>
                                    <p:anim calcmode="lin" valueType="num">
                                      <p:cBhvr additive="base">
                                        <p:cTn id="7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6">
                                            <p:txEl>
                                              <p:pRg st="3" end="3"/>
                                            </p:txEl>
                                          </p:spTgt>
                                        </p:tgtEl>
                                        <p:attrNameLst>
                                          <p:attrName>style.visibility</p:attrName>
                                        </p:attrNameLst>
                                      </p:cBhvr>
                                      <p:to>
                                        <p:strVal val="visible"/>
                                      </p:to>
                                    </p:set>
                                    <p:anim calcmode="lin" valueType="num">
                                      <p:cBhvr additive="base">
                                        <p:cTn id="7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 calcmode="lin" valueType="num">
                                      <p:cBhvr additive="base">
                                        <p:cTn id="8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DD4D3-0C5F-B195-503A-0BD00B4A6B31}"/>
              </a:ext>
            </a:extLst>
          </p:cNvPr>
          <p:cNvSpPr>
            <a:spLocks noGrp="1"/>
          </p:cNvSpPr>
          <p:nvPr>
            <p:ph type="title"/>
          </p:nvPr>
        </p:nvSpPr>
        <p:spPr>
          <a:xfrm>
            <a:off x="0" y="106001"/>
            <a:ext cx="3479292" cy="1579624"/>
          </a:xfrm>
        </p:spPr>
        <p:txBody>
          <a:bodyPr>
            <a:normAutofit/>
          </a:bodyPr>
          <a:lstStyle/>
          <a:p>
            <a:r>
              <a:rPr lang="en-GB" sz="4800" b="1" dirty="0"/>
              <a:t>SWOT Advantages</a:t>
            </a:r>
          </a:p>
        </p:txBody>
      </p:sp>
      <p:sp>
        <p:nvSpPr>
          <p:cNvPr id="3" name="Content Placeholder 2">
            <a:extLst>
              <a:ext uri="{FF2B5EF4-FFF2-40B4-BE49-F238E27FC236}">
                <a16:creationId xmlns:a16="http://schemas.microsoft.com/office/drawing/2014/main" id="{950A8284-BCAF-5ECF-428C-9A0076641FC2}"/>
              </a:ext>
            </a:extLst>
          </p:cNvPr>
          <p:cNvSpPr>
            <a:spLocks noGrp="1"/>
          </p:cNvSpPr>
          <p:nvPr>
            <p:ph idx="1"/>
          </p:nvPr>
        </p:nvSpPr>
        <p:spPr>
          <a:xfrm>
            <a:off x="0" y="1451113"/>
            <a:ext cx="3479292" cy="4393096"/>
          </a:xfrm>
        </p:spPr>
        <p:txBody>
          <a:bodyPr>
            <a:normAutofit fontScale="25000" lnSpcReduction="20000"/>
          </a:bodyPr>
          <a:lstStyle/>
          <a:p>
            <a:pPr>
              <a:buFont typeface="Arial" panose="020B0604020202020204" pitchFamily="34" charset="0"/>
              <a:buChar char="•"/>
            </a:pPr>
            <a:r>
              <a:rPr lang="en-US" sz="7200" dirty="0">
                <a:latin typeface="Open Sans" panose="020B0606030504020204" pitchFamily="34" charset="0"/>
              </a:rPr>
              <a:t>A</a:t>
            </a:r>
            <a:r>
              <a:rPr lang="en-US" sz="7200" i="0" dirty="0">
                <a:effectLst/>
                <a:latin typeface="Open Sans" panose="020B0606030504020204" pitchFamily="34" charset="0"/>
              </a:rPr>
              <a:t> simple four box framework.</a:t>
            </a:r>
          </a:p>
          <a:p>
            <a:pPr>
              <a:buFont typeface="Arial" panose="020B0604020202020204" pitchFamily="34" charset="0"/>
              <a:buChar char="•"/>
            </a:pPr>
            <a:r>
              <a:rPr lang="en-US" sz="7200" dirty="0">
                <a:latin typeface="Open Sans" panose="020B0606030504020204" pitchFamily="34" charset="0"/>
              </a:rPr>
              <a:t>F</a:t>
            </a:r>
            <a:r>
              <a:rPr lang="en-US" sz="7200" i="0" dirty="0">
                <a:effectLst/>
                <a:latin typeface="Open Sans" panose="020B0606030504020204" pitchFamily="34" charset="0"/>
              </a:rPr>
              <a:t>acilitates the strengths and weaknesses of the organisation.</a:t>
            </a:r>
          </a:p>
          <a:p>
            <a:pPr>
              <a:buFont typeface="Arial" panose="020B0604020202020204" pitchFamily="34" charset="0"/>
              <a:buChar char="•"/>
            </a:pPr>
            <a:r>
              <a:rPr lang="en-US" sz="7200" i="0" dirty="0">
                <a:effectLst/>
                <a:latin typeface="Open Sans" panose="020B0606030504020204" pitchFamily="34" charset="0"/>
              </a:rPr>
              <a:t>Encourages the development of strategic thinking.</a:t>
            </a:r>
          </a:p>
          <a:p>
            <a:pPr>
              <a:buFont typeface="Arial" panose="020B0604020202020204" pitchFamily="34" charset="0"/>
              <a:buChar char="•"/>
            </a:pPr>
            <a:r>
              <a:rPr lang="en-US" sz="7200" dirty="0">
                <a:latin typeface="Open Sans" panose="020B0606030504020204" pitchFamily="34" charset="0"/>
              </a:rPr>
              <a:t>E</a:t>
            </a:r>
            <a:r>
              <a:rPr lang="en-US" sz="7200" i="0" dirty="0">
                <a:effectLst/>
                <a:latin typeface="Open Sans" panose="020B0606030504020204" pitchFamily="34" charset="0"/>
              </a:rPr>
              <a:t>nables senior managers to focus on strengths and build opportunities.</a:t>
            </a:r>
          </a:p>
          <a:p>
            <a:pPr>
              <a:buFont typeface="Arial" panose="020B0604020202020204" pitchFamily="34" charset="0"/>
              <a:buChar char="•"/>
            </a:pPr>
            <a:r>
              <a:rPr lang="en-US" sz="7200" dirty="0">
                <a:latin typeface="Open Sans" panose="020B0606030504020204" pitchFamily="34" charset="0"/>
              </a:rPr>
              <a:t>En</a:t>
            </a:r>
            <a:r>
              <a:rPr lang="en-US" sz="7200" i="0" dirty="0">
                <a:effectLst/>
                <a:latin typeface="Open Sans" panose="020B0606030504020204" pitchFamily="34" charset="0"/>
              </a:rPr>
              <a:t>able an organisation to anticipate future business </a:t>
            </a:r>
          </a:p>
          <a:p>
            <a:pPr>
              <a:buFont typeface="Arial" panose="020B0604020202020204" pitchFamily="34" charset="0"/>
              <a:buChar char="•"/>
            </a:pPr>
            <a:r>
              <a:rPr lang="en-US" sz="7200" dirty="0">
                <a:latin typeface="Open Sans" panose="020B0606030504020204" pitchFamily="34" charset="0"/>
              </a:rPr>
              <a:t>Empowers </a:t>
            </a:r>
            <a:r>
              <a:rPr lang="en-US" sz="7200" i="0" dirty="0">
                <a:effectLst/>
                <a:latin typeface="Open Sans" panose="020B0606030504020204" pitchFamily="34" charset="0"/>
              </a:rPr>
              <a:t>an organisation to spot business opportunities and exploit them fully.</a:t>
            </a:r>
          </a:p>
          <a:p>
            <a:pPr>
              <a:buFont typeface="Arial" panose="020B0604020202020204" pitchFamily="34" charset="0"/>
              <a:buChar char="•"/>
            </a:pPr>
            <a:r>
              <a:rPr lang="en-US" sz="7200" dirty="0">
                <a:latin typeface="Open Sans" panose="020B0606030504020204" pitchFamily="34" charset="0"/>
              </a:rPr>
              <a:t>Flexibility</a:t>
            </a:r>
            <a:endParaRPr lang="en-US" sz="7200" i="0" dirty="0">
              <a:effectLst/>
              <a:latin typeface="Open Sans" panose="020B0606030504020204" pitchFamily="34" charset="0"/>
            </a:endParaRPr>
          </a:p>
          <a:p>
            <a:endParaRPr lang="en-GB" sz="1200" dirty="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with medium confidence">
            <a:extLst>
              <a:ext uri="{FF2B5EF4-FFF2-40B4-BE49-F238E27FC236}">
                <a16:creationId xmlns:a16="http://schemas.microsoft.com/office/drawing/2014/main" id="{D2FC2CAE-1C62-2AA6-DD38-257290ABF124}"/>
              </a:ext>
            </a:extLst>
          </p:cNvPr>
          <p:cNvPicPr>
            <a:picLocks noChangeAspect="1"/>
          </p:cNvPicPr>
          <p:nvPr/>
        </p:nvPicPr>
        <p:blipFill>
          <a:blip r:embed="rId3"/>
          <a:stretch>
            <a:fillRect/>
          </a:stretch>
        </p:blipFill>
        <p:spPr>
          <a:xfrm>
            <a:off x="4054396" y="1685625"/>
            <a:ext cx="4514498" cy="3483504"/>
          </a:xfrm>
          <a:prstGeom prst="rect">
            <a:avLst/>
          </a:prstGeom>
          <a:effectLst/>
        </p:spPr>
      </p:pic>
    </p:spTree>
    <p:extLst>
      <p:ext uri="{BB962C8B-B14F-4D97-AF65-F5344CB8AC3E}">
        <p14:creationId xmlns:p14="http://schemas.microsoft.com/office/powerpoint/2010/main" val="3891998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DD4D3-0C5F-B195-503A-0BD00B4A6B31}"/>
              </a:ext>
            </a:extLst>
          </p:cNvPr>
          <p:cNvSpPr>
            <a:spLocks noGrp="1"/>
          </p:cNvSpPr>
          <p:nvPr>
            <p:ph type="title"/>
          </p:nvPr>
        </p:nvSpPr>
        <p:spPr>
          <a:xfrm>
            <a:off x="0" y="0"/>
            <a:ext cx="3479292" cy="2251587"/>
          </a:xfrm>
        </p:spPr>
        <p:txBody>
          <a:bodyPr>
            <a:normAutofit/>
          </a:bodyPr>
          <a:lstStyle/>
          <a:p>
            <a:r>
              <a:rPr lang="en-GB" sz="4800" b="1" dirty="0"/>
              <a:t>SWOT Disadvantage</a:t>
            </a:r>
          </a:p>
        </p:txBody>
      </p:sp>
      <p:sp>
        <p:nvSpPr>
          <p:cNvPr id="3" name="Content Placeholder 2">
            <a:extLst>
              <a:ext uri="{FF2B5EF4-FFF2-40B4-BE49-F238E27FC236}">
                <a16:creationId xmlns:a16="http://schemas.microsoft.com/office/drawing/2014/main" id="{950A8284-BCAF-5ECF-428C-9A0076641FC2}"/>
              </a:ext>
            </a:extLst>
          </p:cNvPr>
          <p:cNvSpPr>
            <a:spLocks noGrp="1"/>
          </p:cNvSpPr>
          <p:nvPr>
            <p:ph idx="1"/>
          </p:nvPr>
        </p:nvSpPr>
        <p:spPr>
          <a:xfrm>
            <a:off x="-30278" y="1693693"/>
            <a:ext cx="3479292" cy="3785419"/>
          </a:xfrm>
        </p:spPr>
        <p:txBody>
          <a:bodyPr>
            <a:normAutofit lnSpcReduction="10000"/>
          </a:bodyPr>
          <a:lstStyle/>
          <a:p>
            <a:pPr>
              <a:buFont typeface="Arial" panose="020B0604020202020204" pitchFamily="34" charset="0"/>
              <a:buChar char="•"/>
            </a:pPr>
            <a:r>
              <a:rPr lang="en-US" sz="1800" i="0" dirty="0">
                <a:effectLst/>
                <a:latin typeface="Open Sans" panose="020B0606030504020204" pitchFamily="34" charset="0"/>
              </a:rPr>
              <a:t>SWOT is oversimplified </a:t>
            </a:r>
          </a:p>
          <a:p>
            <a:pPr>
              <a:buFont typeface="Arial" panose="020B0604020202020204" pitchFamily="34" charset="0"/>
              <a:buChar char="•"/>
            </a:pPr>
            <a:r>
              <a:rPr lang="en-US" sz="1800" dirty="0">
                <a:latin typeface="Open Sans" panose="020B0606030504020204" pitchFamily="34" charset="0"/>
              </a:rPr>
              <a:t>Paralysis by analysis</a:t>
            </a:r>
          </a:p>
          <a:p>
            <a:pPr>
              <a:buFont typeface="Arial" panose="020B0604020202020204" pitchFamily="34" charset="0"/>
              <a:buChar char="•"/>
            </a:pPr>
            <a:r>
              <a:rPr lang="en-US" sz="1800" dirty="0">
                <a:latin typeface="Open Sans" panose="020B0606030504020204" pitchFamily="34" charset="0"/>
              </a:rPr>
              <a:t>Data used as based on assumptions</a:t>
            </a:r>
          </a:p>
          <a:p>
            <a:pPr>
              <a:buFont typeface="Arial" panose="020B0604020202020204" pitchFamily="34" charset="0"/>
              <a:buChar char="•"/>
            </a:pPr>
            <a:r>
              <a:rPr lang="en-US" sz="1800" i="0" dirty="0">
                <a:effectLst/>
                <a:latin typeface="Open Sans" panose="020B0606030504020204" pitchFamily="34" charset="0"/>
              </a:rPr>
              <a:t>Quality internal data sources can be time consuming</a:t>
            </a:r>
          </a:p>
          <a:p>
            <a:pPr>
              <a:buFont typeface="Arial" panose="020B0604020202020204" pitchFamily="34" charset="0"/>
              <a:buChar char="•"/>
            </a:pPr>
            <a:r>
              <a:rPr lang="en-US" sz="1800" i="0" dirty="0">
                <a:effectLst/>
                <a:latin typeface="Open Sans" panose="020B0606030504020204" pitchFamily="34" charset="0"/>
              </a:rPr>
              <a:t>It lacks detailed structure</a:t>
            </a:r>
          </a:p>
          <a:p>
            <a:r>
              <a:rPr lang="en-US" sz="1800" i="0" dirty="0">
                <a:effectLst/>
                <a:latin typeface="Open Sans" panose="020B0606030504020204" pitchFamily="34" charset="0"/>
              </a:rPr>
              <a:t>The pace of change makes it increasingly difficult to anticipate developments</a:t>
            </a:r>
            <a:endParaRPr lang="en-US" sz="1800" dirty="0">
              <a:latin typeface="Open Sans" panose="020B0606030504020204" pitchFamily="34" charset="0"/>
            </a:endParaRPr>
          </a:p>
          <a:p>
            <a:r>
              <a:rPr lang="en-US" sz="1800" i="0" dirty="0">
                <a:effectLst/>
                <a:latin typeface="Open Sans" panose="020B0606030504020204" pitchFamily="34" charset="0"/>
              </a:rPr>
              <a:t>To be effective, the process needs to be repeated on a regular basis.</a:t>
            </a:r>
          </a:p>
          <a:p>
            <a:pPr>
              <a:buFont typeface="Arial" panose="020B0604020202020204" pitchFamily="34" charset="0"/>
              <a:buChar char="•"/>
            </a:pPr>
            <a:endParaRPr lang="en-US" sz="1200" i="0" dirty="0">
              <a:effectLst/>
              <a:latin typeface="Open Sans" panose="020B0606030504020204" pitchFamily="34" charset="0"/>
            </a:endParaRPr>
          </a:p>
        </p:txBody>
      </p:sp>
      <p:sp>
        <p:nvSpPr>
          <p:cNvPr id="19" name="Rectangle 1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E5ECDA8-C1DC-FE92-6C9C-7E8A2057DEE5}"/>
              </a:ext>
            </a:extLst>
          </p:cNvPr>
          <p:cNvPicPr>
            <a:picLocks noChangeAspect="1"/>
          </p:cNvPicPr>
          <p:nvPr/>
        </p:nvPicPr>
        <p:blipFill>
          <a:blip r:embed="rId3"/>
          <a:stretch>
            <a:fillRect/>
          </a:stretch>
        </p:blipFill>
        <p:spPr>
          <a:xfrm>
            <a:off x="4054396" y="2001017"/>
            <a:ext cx="4514498" cy="285272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20431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66A3AA7-472E-49C5-A7C8-1E3154B5B238}"/>
              </a:ext>
            </a:extLst>
          </p:cNvPr>
          <p:cNvSpPr>
            <a:spLocks noGrp="1"/>
          </p:cNvSpPr>
          <p:nvPr>
            <p:ph type="title"/>
          </p:nvPr>
        </p:nvSpPr>
        <p:spPr>
          <a:xfrm>
            <a:off x="718879" y="800392"/>
            <a:ext cx="7698523" cy="1212102"/>
          </a:xfrm>
        </p:spPr>
        <p:txBody>
          <a:bodyPr>
            <a:normAutofit/>
          </a:bodyPr>
          <a:lstStyle/>
          <a:p>
            <a:r>
              <a:rPr lang="en-US" sz="3500" b="1" dirty="0">
                <a:solidFill>
                  <a:srgbClr val="FFFFFF"/>
                </a:solidFill>
              </a:rPr>
              <a:t>B</a:t>
            </a:r>
            <a:r>
              <a:rPr lang="en-GB" sz="3500" b="1" dirty="0">
                <a:solidFill>
                  <a:srgbClr val="FFFFFF"/>
                </a:solidFill>
              </a:rPr>
              <a:t>recon Castle Activity</a:t>
            </a:r>
          </a:p>
        </p:txBody>
      </p:sp>
      <p:sp>
        <p:nvSpPr>
          <p:cNvPr id="3" name="Content Placeholder 2">
            <a:extLst>
              <a:ext uri="{FF2B5EF4-FFF2-40B4-BE49-F238E27FC236}">
                <a16:creationId xmlns:a16="http://schemas.microsoft.com/office/drawing/2014/main" id="{7A80523D-4D1E-487E-8511-3627004F117F}"/>
              </a:ext>
            </a:extLst>
          </p:cNvPr>
          <p:cNvSpPr>
            <a:spLocks noGrp="1"/>
          </p:cNvSpPr>
          <p:nvPr>
            <p:ph idx="1"/>
          </p:nvPr>
        </p:nvSpPr>
        <p:spPr>
          <a:xfrm>
            <a:off x="1025718" y="2490436"/>
            <a:ext cx="7281746" cy="3567173"/>
          </a:xfrm>
        </p:spPr>
        <p:txBody>
          <a:bodyPr anchor="ctr">
            <a:normAutofit lnSpcReduction="10000"/>
          </a:bodyPr>
          <a:lstStyle/>
          <a:p>
            <a:pPr marL="0" indent="0">
              <a:buNone/>
            </a:pPr>
            <a:r>
              <a:rPr lang="en-GB" sz="2100" b="1" dirty="0"/>
              <a:t>You have been asked to visit the Brecon Castle Hotel for an upcoming consulting project: </a:t>
            </a:r>
          </a:p>
          <a:p>
            <a:pPr marL="0" indent="0">
              <a:buNone/>
            </a:pPr>
            <a:endParaRPr lang="en-GB" sz="2100" b="1" dirty="0"/>
          </a:p>
          <a:p>
            <a:r>
              <a:rPr lang="en-GB" sz="2100" dirty="0"/>
              <a:t>Complete a SWOT to present to the GM about the hotel. </a:t>
            </a:r>
          </a:p>
          <a:p>
            <a:r>
              <a:rPr lang="en-GB" sz="2100" dirty="0"/>
              <a:t>What problems have you identified? (be creative, discuss something you might consider to look at in the hotel. Use of a </a:t>
            </a:r>
            <a:r>
              <a:rPr lang="en-GB" sz="2100" b="1" dirty="0"/>
              <a:t>problem tree</a:t>
            </a:r>
            <a:r>
              <a:rPr lang="en-GB" sz="2100" dirty="0"/>
              <a:t>)</a:t>
            </a:r>
          </a:p>
          <a:p>
            <a:pPr marL="0" indent="0">
              <a:buNone/>
            </a:pPr>
            <a:endParaRPr lang="en-GB" sz="2100" b="1" dirty="0"/>
          </a:p>
          <a:p>
            <a:pPr marL="0" indent="0">
              <a:buNone/>
            </a:pPr>
            <a:r>
              <a:rPr lang="en-GB" sz="2100" b="1" dirty="0"/>
              <a:t>Bonus question: What recommendations would you provide to the GM?</a:t>
            </a:r>
          </a:p>
          <a:p>
            <a:pPr marL="0" indent="0">
              <a:buNone/>
            </a:pPr>
            <a:endParaRPr lang="en-GB" sz="2100" dirty="0"/>
          </a:p>
        </p:txBody>
      </p:sp>
    </p:spTree>
    <p:extLst>
      <p:ext uri="{BB962C8B-B14F-4D97-AF65-F5344CB8AC3E}">
        <p14:creationId xmlns:p14="http://schemas.microsoft.com/office/powerpoint/2010/main" val="3643921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0E3FD-389C-49A2-B4FE-74B31ABA095D}"/>
              </a:ext>
            </a:extLst>
          </p:cNvPr>
          <p:cNvSpPr>
            <a:spLocks noGrp="1"/>
          </p:cNvSpPr>
          <p:nvPr>
            <p:ph type="title"/>
          </p:nvPr>
        </p:nvSpPr>
        <p:spPr>
          <a:xfrm>
            <a:off x="628650" y="365125"/>
            <a:ext cx="7886700" cy="838033"/>
          </a:xfrm>
        </p:spPr>
        <p:txBody>
          <a:bodyPr/>
          <a:lstStyle/>
          <a:p>
            <a:pPr algn="ctr"/>
            <a:r>
              <a:rPr lang="en-US" b="1" dirty="0"/>
              <a:t>Brecon Castle Hotel</a:t>
            </a:r>
            <a:endParaRPr lang="en-GB" b="1" dirty="0"/>
          </a:p>
        </p:txBody>
      </p:sp>
      <p:pic>
        <p:nvPicPr>
          <p:cNvPr id="4" name="Online Media 3" title="Brecon Castle | The Hotel Inspector | Full Episode | S1EP01">
            <a:hlinkClick r:id="" action="ppaction://media"/>
            <a:extLst>
              <a:ext uri="{FF2B5EF4-FFF2-40B4-BE49-F238E27FC236}">
                <a16:creationId xmlns:a16="http://schemas.microsoft.com/office/drawing/2014/main" id="{CBA27049-0473-487D-AF6B-9FA3BD996BBD}"/>
              </a:ext>
            </a:extLst>
          </p:cNvPr>
          <p:cNvPicPr>
            <a:picLocks noGrp="1" noRot="1" noChangeAspect="1"/>
          </p:cNvPicPr>
          <p:nvPr>
            <p:ph idx="1"/>
            <a:videoFile r:link="rId1"/>
          </p:nvPr>
        </p:nvPicPr>
        <p:blipFill>
          <a:blip r:embed="rId3"/>
          <a:stretch>
            <a:fillRect/>
          </a:stretch>
        </p:blipFill>
        <p:spPr>
          <a:xfrm>
            <a:off x="722313" y="1253331"/>
            <a:ext cx="7700962" cy="4351338"/>
          </a:xfrm>
          <a:prstGeom prst="rect">
            <a:avLst/>
          </a:prstGeom>
        </p:spPr>
      </p:pic>
    </p:spTree>
    <p:extLst>
      <p:ext uri="{BB962C8B-B14F-4D97-AF65-F5344CB8AC3E}">
        <p14:creationId xmlns:p14="http://schemas.microsoft.com/office/powerpoint/2010/main" val="1659205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66A3AA7-472E-49C5-A7C8-1E3154B5B238}"/>
              </a:ext>
            </a:extLst>
          </p:cNvPr>
          <p:cNvSpPr>
            <a:spLocks noGrp="1"/>
          </p:cNvSpPr>
          <p:nvPr>
            <p:ph type="title"/>
          </p:nvPr>
        </p:nvSpPr>
        <p:spPr>
          <a:xfrm>
            <a:off x="718879" y="800392"/>
            <a:ext cx="7698523" cy="1212102"/>
          </a:xfrm>
        </p:spPr>
        <p:txBody>
          <a:bodyPr>
            <a:normAutofit/>
          </a:bodyPr>
          <a:lstStyle/>
          <a:p>
            <a:r>
              <a:rPr lang="en-US" sz="3500" b="1" dirty="0">
                <a:solidFill>
                  <a:srgbClr val="FFFFFF"/>
                </a:solidFill>
              </a:rPr>
              <a:t>B</a:t>
            </a:r>
            <a:r>
              <a:rPr lang="en-GB" sz="3500" b="1" dirty="0">
                <a:solidFill>
                  <a:srgbClr val="FFFFFF"/>
                </a:solidFill>
              </a:rPr>
              <a:t>recon Castle Activity</a:t>
            </a:r>
          </a:p>
        </p:txBody>
      </p:sp>
      <p:sp>
        <p:nvSpPr>
          <p:cNvPr id="3" name="Content Placeholder 2">
            <a:extLst>
              <a:ext uri="{FF2B5EF4-FFF2-40B4-BE49-F238E27FC236}">
                <a16:creationId xmlns:a16="http://schemas.microsoft.com/office/drawing/2014/main" id="{7A80523D-4D1E-487E-8511-3627004F117F}"/>
              </a:ext>
            </a:extLst>
          </p:cNvPr>
          <p:cNvSpPr>
            <a:spLocks noGrp="1"/>
          </p:cNvSpPr>
          <p:nvPr>
            <p:ph idx="1"/>
          </p:nvPr>
        </p:nvSpPr>
        <p:spPr>
          <a:xfrm>
            <a:off x="1025718" y="2490436"/>
            <a:ext cx="7281746" cy="3567173"/>
          </a:xfrm>
        </p:spPr>
        <p:txBody>
          <a:bodyPr anchor="ctr">
            <a:normAutofit/>
          </a:bodyPr>
          <a:lstStyle/>
          <a:p>
            <a:pPr marL="0" indent="0">
              <a:buNone/>
            </a:pPr>
            <a:r>
              <a:rPr lang="en-GB" sz="1900" b="1"/>
              <a:t>You have been asked to visit the Brecon Castle Hotel for an upcoming consulting project: </a:t>
            </a:r>
          </a:p>
          <a:p>
            <a:pPr marL="0" indent="0">
              <a:buNone/>
            </a:pPr>
            <a:endParaRPr lang="en-GB" sz="1900" b="1"/>
          </a:p>
          <a:p>
            <a:r>
              <a:rPr lang="en-GB" sz="1900"/>
              <a:t>Complete a SWOT to present to the GM about the hotel. </a:t>
            </a:r>
          </a:p>
          <a:p>
            <a:r>
              <a:rPr lang="en-GB" sz="1900"/>
              <a:t>What problems have you identified? (be creative, discuss something you might consider to look at in the hotel. Use of a </a:t>
            </a:r>
            <a:r>
              <a:rPr lang="en-GB" sz="1900" b="1"/>
              <a:t>problem tree</a:t>
            </a:r>
            <a:r>
              <a:rPr lang="en-GB" sz="1900"/>
              <a:t>)</a:t>
            </a:r>
          </a:p>
          <a:p>
            <a:pPr marL="0" indent="0">
              <a:buNone/>
            </a:pPr>
            <a:endParaRPr lang="en-GB" sz="1900" b="1"/>
          </a:p>
          <a:p>
            <a:pPr marL="0" indent="0">
              <a:buNone/>
            </a:pPr>
            <a:r>
              <a:rPr lang="en-GB" sz="1900" b="1"/>
              <a:t>Bonus question: What recommendations would you provide to the GM?</a:t>
            </a:r>
          </a:p>
          <a:p>
            <a:pPr marL="0" indent="0">
              <a:buNone/>
            </a:pPr>
            <a:endParaRPr lang="en-GB" sz="1900"/>
          </a:p>
        </p:txBody>
      </p:sp>
    </p:spTree>
    <p:extLst>
      <p:ext uri="{BB962C8B-B14F-4D97-AF65-F5344CB8AC3E}">
        <p14:creationId xmlns:p14="http://schemas.microsoft.com/office/powerpoint/2010/main" val="37725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0B9D22F6-34B6-4F20-BABF-3FC0DBA7709A}"/>
              </a:ext>
            </a:extLst>
          </p:cNvPr>
          <p:cNvGraphicFramePr>
            <a:graphicFrameLocks noGrp="1"/>
          </p:cNvGraphicFramePr>
          <p:nvPr>
            <p:ph idx="1"/>
            <p:extLst>
              <p:ext uri="{D42A27DB-BD31-4B8C-83A1-F6EECF244321}">
                <p14:modId xmlns:p14="http://schemas.microsoft.com/office/powerpoint/2010/main" val="2595995703"/>
              </p:ext>
            </p:extLst>
          </p:nvPr>
        </p:nvGraphicFramePr>
        <p:xfrm>
          <a:off x="3887788" y="987425"/>
          <a:ext cx="462915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D96C2889-1974-4F37-A9CA-353F8048FDB4}"/>
              </a:ext>
            </a:extLst>
          </p:cNvPr>
          <p:cNvPicPr>
            <a:picLocks noChangeAspect="1"/>
          </p:cNvPicPr>
          <p:nvPr/>
        </p:nvPicPr>
        <p:blipFill>
          <a:blip r:embed="rId7"/>
          <a:stretch>
            <a:fillRect/>
          </a:stretch>
        </p:blipFill>
        <p:spPr>
          <a:xfrm>
            <a:off x="0" y="1967948"/>
            <a:ext cx="3887788" cy="2912577"/>
          </a:xfrm>
          <a:prstGeom prst="rect">
            <a:avLst/>
          </a:prstGeom>
        </p:spPr>
      </p:pic>
    </p:spTree>
    <p:extLst>
      <p:ext uri="{BB962C8B-B14F-4D97-AF65-F5344CB8AC3E}">
        <p14:creationId xmlns:p14="http://schemas.microsoft.com/office/powerpoint/2010/main" val="1509953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For next week</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2"/>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3167986" y="3962400"/>
            <a:ext cx="5614060" cy="2452687"/>
          </a:xfrm>
        </p:spPr>
        <p:txBody>
          <a:bodyPr vert="horz" lIns="91440" tIns="45720" rIns="91440" bIns="45720" rtlCol="0" anchor="ctr">
            <a:normAutofit/>
          </a:bodyPr>
          <a:lstStyle/>
          <a:p>
            <a:pPr indent="-228600" algn="l">
              <a:buFont typeface="Arial" panose="020B0604020202020204" pitchFamily="34" charset="0"/>
              <a:buChar char="•"/>
            </a:pPr>
            <a:r>
              <a:rPr lang="en-US" sz="1600" b="1" dirty="0"/>
              <a:t>Evaluate Hotel or Department problems</a:t>
            </a:r>
          </a:p>
          <a:p>
            <a:pPr indent="-228600" algn="l">
              <a:buFont typeface="Arial" panose="020B0604020202020204" pitchFamily="34" charset="0"/>
              <a:buChar char="•"/>
            </a:pPr>
            <a:r>
              <a:rPr lang="en-US" sz="1600" b="1" dirty="0"/>
              <a:t>Remember to be Mutually Exclusive Collectively Exhaustive  </a:t>
            </a:r>
          </a:p>
          <a:p>
            <a:pPr indent="-228600" algn="l">
              <a:buFont typeface="Arial" panose="020B0604020202020204" pitchFamily="34" charset="0"/>
              <a:buChar char="•"/>
            </a:pPr>
            <a:endParaRPr lang="en-US" sz="1600" b="1" dirty="0"/>
          </a:p>
        </p:txBody>
      </p:sp>
    </p:spTree>
    <p:extLst>
      <p:ext uri="{BB962C8B-B14F-4D97-AF65-F5344CB8AC3E}">
        <p14:creationId xmlns:p14="http://schemas.microsoft.com/office/powerpoint/2010/main" val="6887542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E8D2-8527-4E30-B72F-F6E500C761CB}"/>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latin typeface="+mj-lt"/>
                <a:ea typeface="+mj-ea"/>
                <a:cs typeface="+mj-cs"/>
              </a:rPr>
              <a:t>Next </a:t>
            </a:r>
            <a:r>
              <a:rPr lang="en-US" sz="4700" dirty="0"/>
              <a:t>Week:</a:t>
            </a:r>
            <a:endParaRPr lang="en-US" sz="4700" kern="1200" dirty="0">
              <a:solidFill>
                <a:schemeClr val="bg1"/>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B2E7DB5F-0EB9-4DD3-8897-FD2381DBC945}"/>
              </a:ext>
            </a:extLst>
          </p:cNvPr>
          <p:cNvGraphicFramePr>
            <a:graphicFrameLocks noGrp="1"/>
          </p:cNvGraphicFramePr>
          <p:nvPr>
            <p:ph idx="1"/>
            <p:extLst>
              <p:ext uri="{D42A27DB-BD31-4B8C-83A1-F6EECF244321}">
                <p14:modId xmlns:p14="http://schemas.microsoft.com/office/powerpoint/2010/main" val="476098168"/>
              </p:ext>
            </p:extLst>
          </p:nvPr>
        </p:nvGraphicFramePr>
        <p:xfrm>
          <a:off x="394553" y="2224196"/>
          <a:ext cx="8354891" cy="2409608"/>
        </p:xfrm>
        <a:graphic>
          <a:graphicData uri="http://schemas.openxmlformats.org/drawingml/2006/table">
            <a:tbl>
              <a:tblPr/>
              <a:tblGrid>
                <a:gridCol w="8354891">
                  <a:extLst>
                    <a:ext uri="{9D8B030D-6E8A-4147-A177-3AD203B41FA5}">
                      <a16:colId xmlns:a16="http://schemas.microsoft.com/office/drawing/2014/main" val="2825548095"/>
                    </a:ext>
                  </a:extLst>
                </a:gridCol>
              </a:tblGrid>
              <a:tr h="2409608">
                <a:tc>
                  <a:txBody>
                    <a:bodyPr/>
                    <a:lstStyle/>
                    <a:p>
                      <a:pPr marL="0" indent="0" algn="ctr" fontAlgn="t">
                        <a:spcBef>
                          <a:spcPts val="0"/>
                        </a:spcBef>
                        <a:spcAft>
                          <a:spcPts val="0"/>
                        </a:spcAft>
                        <a:buClrTx/>
                        <a:buSzPts val="1200"/>
                        <a:buFont typeface="Symbol" panose="05050102010706020507" pitchFamily="18" charset="2"/>
                        <a:buNone/>
                      </a:pPr>
                      <a:r>
                        <a:rPr lang="en-GB" sz="6600" b="0" i="0" u="none" strike="noStrike" dirty="0">
                          <a:effectLst/>
                          <a:latin typeface="Arial" panose="020B0604020202020204" pitchFamily="34" charset="0"/>
                        </a:rPr>
                        <a:t>Reading Week/ </a:t>
                      </a:r>
                    </a:p>
                    <a:p>
                      <a:pPr marL="0" indent="0" algn="ctr" fontAlgn="t">
                        <a:spcBef>
                          <a:spcPts val="0"/>
                        </a:spcBef>
                        <a:spcAft>
                          <a:spcPts val="0"/>
                        </a:spcAft>
                        <a:buClrTx/>
                        <a:buSzPts val="1200"/>
                        <a:buFont typeface="Symbol" panose="05050102010706020507" pitchFamily="18" charset="2"/>
                        <a:buNone/>
                      </a:pPr>
                      <a:r>
                        <a:rPr lang="en-GB" sz="6600" b="0" i="0" u="none" strike="noStrike" dirty="0">
                          <a:effectLst/>
                          <a:latin typeface="Arial" panose="020B0604020202020204" pitchFamily="34" charset="0"/>
                        </a:rPr>
                        <a:t>One to One session </a:t>
                      </a:r>
                    </a:p>
                  </a:txBody>
                  <a:tcPr marL="251960" marR="251960" marT="20997" marB="0">
                    <a:lnL>
                      <a:noFill/>
                    </a:lnL>
                    <a:lnR>
                      <a:noFill/>
                    </a:lnR>
                    <a:lnT>
                      <a:noFill/>
                    </a:lnT>
                    <a:lnB>
                      <a:noFill/>
                    </a:lnB>
                  </a:tcPr>
                </a:tc>
                <a:extLst>
                  <a:ext uri="{0D108BD9-81ED-4DB2-BD59-A6C34878D82A}">
                    <a16:rowId xmlns:a16="http://schemas.microsoft.com/office/drawing/2014/main" val="2342320659"/>
                  </a:ext>
                </a:extLst>
              </a:tr>
            </a:tbl>
          </a:graphicData>
        </a:graphic>
      </p:graphicFrame>
    </p:spTree>
    <p:extLst>
      <p:ext uri="{BB962C8B-B14F-4D97-AF65-F5344CB8AC3E}">
        <p14:creationId xmlns:p14="http://schemas.microsoft.com/office/powerpoint/2010/main" val="85291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437231715"/>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769</TotalTime>
  <Words>2122</Words>
  <Application>Microsoft Office PowerPoint</Application>
  <PresentationFormat>On-screen Show (4:3)</PresentationFormat>
  <Paragraphs>276</Paragraphs>
  <Slides>32</Slides>
  <Notes>25</Notes>
  <HiddenSlides>0</HiddenSlides>
  <MMClips>5</MMClips>
  <ScaleCrop>false</ScaleCrop>
  <HeadingPairs>
    <vt:vector size="6" baseType="variant">
      <vt:variant>
        <vt:lpstr>Fonts Used</vt:lpstr>
      </vt:variant>
      <vt:variant>
        <vt:i4>10</vt:i4>
      </vt:variant>
      <vt:variant>
        <vt:lpstr>Theme</vt:lpstr>
      </vt:variant>
      <vt:variant>
        <vt:i4>15</vt:i4>
      </vt:variant>
      <vt:variant>
        <vt:lpstr>Slide Titles</vt:lpstr>
      </vt:variant>
      <vt:variant>
        <vt:i4>32</vt:i4>
      </vt:variant>
    </vt:vector>
  </HeadingPairs>
  <TitlesOfParts>
    <vt:vector size="57" baseType="lpstr">
      <vt:lpstr>Arial</vt:lpstr>
      <vt:lpstr>Arial</vt:lpstr>
      <vt:lpstr>Calibri</vt:lpstr>
      <vt:lpstr>Calibri Light</vt:lpstr>
      <vt:lpstr>Garamond</vt:lpstr>
      <vt:lpstr>Montserrat</vt:lpstr>
      <vt:lpstr>Open Sans</vt:lpstr>
      <vt:lpstr>Roboto</vt:lpstr>
      <vt:lpstr>Source Serif Pro</vt:lpstr>
      <vt:lpstr>Symbol</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Four</vt:lpstr>
      <vt:lpstr>From Last week</vt:lpstr>
      <vt:lpstr>This week:</vt:lpstr>
      <vt:lpstr>Aims</vt:lpstr>
      <vt:lpstr>Defining the problem </vt:lpstr>
      <vt:lpstr>PowerPoint Presentation</vt:lpstr>
      <vt:lpstr>Problem solving on a Hotel scale Activity </vt:lpstr>
      <vt:lpstr>Breakout Room Activity:</vt:lpstr>
      <vt:lpstr>PowerPoint Presentation</vt:lpstr>
      <vt:lpstr>PowerPoint Presentation</vt:lpstr>
      <vt:lpstr>Fishbone diagram</vt:lpstr>
      <vt:lpstr>Breakout Room Activity:</vt:lpstr>
      <vt:lpstr>PowerPoint Presentation</vt:lpstr>
      <vt:lpstr>PESTLE &amp; SWOT </vt:lpstr>
      <vt:lpstr>PowerPoint Presentation</vt:lpstr>
      <vt:lpstr>PowerPoint Presentation</vt:lpstr>
      <vt:lpstr>What is it used for?</vt:lpstr>
      <vt:lpstr>PowerPoint Presentation</vt:lpstr>
      <vt:lpstr>Advantages and Disadvantages of PESTLE Analysis.</vt:lpstr>
      <vt:lpstr>Breakout Room Activity:</vt:lpstr>
      <vt:lpstr>SWOT Analysis </vt:lpstr>
      <vt:lpstr>PowerPoint Presentation</vt:lpstr>
      <vt:lpstr>SWOT Analysis understanding (Barrow, 2022):</vt:lpstr>
      <vt:lpstr>SWOT Advantages</vt:lpstr>
      <vt:lpstr>SWOT Disadvantage</vt:lpstr>
      <vt:lpstr>Brecon Castle Activity</vt:lpstr>
      <vt:lpstr>Brecon Castle Hotel</vt:lpstr>
      <vt:lpstr>Brecon Castle Activity</vt:lpstr>
      <vt:lpstr>PowerPoint Presentation</vt:lpstr>
      <vt:lpstr>For next week</vt:lpstr>
      <vt:lpstr>Next Week:</vt:lpstr>
      <vt:lpstr>I look forward to seeing you next week. If you have any questions in the meantime, please send an email l.blake@uwtsd.ac.uk.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42</cp:revision>
  <dcterms:created xsi:type="dcterms:W3CDTF">2021-03-10T12:10:47Z</dcterms:created>
  <dcterms:modified xsi:type="dcterms:W3CDTF">2022-10-18T13:30:21Z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