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E9C2443-EC63-4070-ADF9-2B19A3051AC4}">
          <p14:sldIdLst>
            <p14:sldId id="256"/>
            <p14:sldId id="258"/>
            <p14:sldId id="259"/>
            <p14:sldId id="260"/>
            <p14:sldId id="261"/>
            <p14:sldId id="262"/>
            <p14:sldId id="263"/>
            <p14:sldId id="264"/>
            <p14:sldId id="265"/>
            <p14:sldId id="266"/>
            <p14:sldId id="267"/>
            <p14:sldId id="268"/>
            <p14:sldId id="269"/>
            <p14:sldId id="270"/>
            <p14:sldId id="271"/>
            <p14:sldId id="272"/>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732"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11/3/2021</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1526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11/3/2021</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750429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11/3/2021</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50416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11/3/2021</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54538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11/3/2021</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701710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11/3/2021</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281355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11/3/2021</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38998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11/3/2021</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00530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11/3/2021</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927525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11/3/2021</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648232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11/3/2021</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984349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11/3/2021</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187811478"/>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54" r:id="rId6"/>
    <p:sldLayoutId id="2147483750" r:id="rId7"/>
    <p:sldLayoutId id="2147483751" r:id="rId8"/>
    <p:sldLayoutId id="2147483752" r:id="rId9"/>
    <p:sldLayoutId id="2147483753" r:id="rId10"/>
    <p:sldLayoutId id="2147483755"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researchgate.net/publication/301232287_The_role_of_government_and_regulation_in_HRM_A_historical_perspective" TargetMode="External"/><Relationship Id="rId2" Type="http://schemas.openxmlformats.org/officeDocument/2006/relationships/hyperlink" Target="https://www.researchgate.net/publication/305954894_Human_Resource_Management_Theory_and_Practice" TargetMode="External"/><Relationship Id="rId1" Type="http://schemas.openxmlformats.org/officeDocument/2006/relationships/slideLayout" Target="../slideLayouts/slideLayout2.xml"/><Relationship Id="rId4" Type="http://schemas.openxmlformats.org/officeDocument/2006/relationships/hyperlink" Target="https://www.henleycol.ac.uk/media/3223/human-resources-officer-job-description-november-2017.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0">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2">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9" name="Picture 3" descr="Connected wire-frame lines and dots">
            <a:extLst>
              <a:ext uri="{FF2B5EF4-FFF2-40B4-BE49-F238E27FC236}">
                <a16:creationId xmlns:a16="http://schemas.microsoft.com/office/drawing/2014/main" id="{922189C5-90DB-46A3-9942-68C0F371F0C3}"/>
              </a:ext>
            </a:extLst>
          </p:cNvPr>
          <p:cNvPicPr>
            <a:picLocks noChangeAspect="1"/>
          </p:cNvPicPr>
          <p:nvPr/>
        </p:nvPicPr>
        <p:blipFill rotWithShape="1">
          <a:blip r:embed="rId2">
            <a:alphaModFix amt="60000"/>
          </a:blip>
          <a:srcRect l="17876" r="15220" b="-1"/>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E5ADB8DC-FD3B-44EB-88A1-ACACDCF9731D}"/>
              </a:ext>
            </a:extLst>
          </p:cNvPr>
          <p:cNvSpPr>
            <a:spLocks noGrp="1"/>
          </p:cNvSpPr>
          <p:nvPr>
            <p:ph type="ctrTitle"/>
          </p:nvPr>
        </p:nvSpPr>
        <p:spPr>
          <a:xfrm>
            <a:off x="1160891" y="1061686"/>
            <a:ext cx="7323046" cy="3785178"/>
          </a:xfrm>
        </p:spPr>
        <p:txBody>
          <a:bodyPr anchor="t">
            <a:normAutofit/>
          </a:bodyPr>
          <a:lstStyle/>
          <a:p>
            <a:r>
              <a:rPr lang="en-GB" sz="4400" dirty="0"/>
              <a:t>Training and Development</a:t>
            </a:r>
            <a:br>
              <a:rPr lang="en-GB" sz="4400" dirty="0"/>
            </a:br>
            <a:r>
              <a:rPr lang="en-GB" sz="4400" dirty="0"/>
              <a:t>needs for a HR officer</a:t>
            </a:r>
            <a:br>
              <a:rPr lang="en-GB" sz="4400" dirty="0"/>
            </a:br>
            <a:r>
              <a:rPr lang="en-GB" sz="1200" dirty="0"/>
              <a:t>Marius-Andrei Loghin - 1920374</a:t>
            </a:r>
            <a:endParaRPr lang="en-GB" sz="4400" dirty="0"/>
          </a:p>
        </p:txBody>
      </p:sp>
      <p:sp>
        <p:nvSpPr>
          <p:cNvPr id="3" name="Subtitle 2">
            <a:extLst>
              <a:ext uri="{FF2B5EF4-FFF2-40B4-BE49-F238E27FC236}">
                <a16:creationId xmlns:a16="http://schemas.microsoft.com/office/drawing/2014/main" id="{EE40F754-CA54-4358-97F4-43883241700B}"/>
              </a:ext>
            </a:extLst>
          </p:cNvPr>
          <p:cNvSpPr>
            <a:spLocks noGrp="1"/>
          </p:cNvSpPr>
          <p:nvPr>
            <p:ph type="subTitle" idx="1"/>
          </p:nvPr>
        </p:nvSpPr>
        <p:spPr>
          <a:xfrm>
            <a:off x="1143000" y="5453796"/>
            <a:ext cx="4496783" cy="1099404"/>
          </a:xfrm>
        </p:spPr>
        <p:txBody>
          <a:bodyPr anchor="t">
            <a:normAutofit fontScale="62500" lnSpcReduction="20000"/>
          </a:bodyPr>
          <a:lstStyle/>
          <a:p>
            <a:r>
              <a:rPr lang="en-GB" dirty="0"/>
              <a:t>Programme: BA (Hons) Leadership and Management Skills for the Workplace</a:t>
            </a:r>
          </a:p>
          <a:p>
            <a:r>
              <a:rPr lang="en-GB" dirty="0"/>
              <a:t>Module: Developing Relationships and Workplace Achievements (October 2021)</a:t>
            </a:r>
          </a:p>
          <a:p>
            <a:r>
              <a:rPr lang="en-GB" dirty="0"/>
              <a:t>Module code: BMSW 5102 / Dr </a:t>
            </a:r>
            <a:r>
              <a:rPr lang="en-GB" dirty="0" err="1"/>
              <a:t>Nandish</a:t>
            </a:r>
            <a:r>
              <a:rPr lang="en-GB" dirty="0"/>
              <a:t> Patel</a:t>
            </a:r>
          </a:p>
          <a:p>
            <a:endParaRPr lang="en-GB" dirty="0"/>
          </a:p>
          <a:p>
            <a:endParaRPr lang="en-GB" dirty="0"/>
          </a:p>
          <a:p>
            <a:endParaRPr lang="en-GB" dirty="0"/>
          </a:p>
          <a:p>
            <a:endParaRPr lang="en-GB" dirty="0"/>
          </a:p>
        </p:txBody>
      </p:sp>
      <p:cxnSp>
        <p:nvCxnSpPr>
          <p:cNvPr id="15" name="Straight Connector 14">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7864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FA703B-BB6F-477E-BD2D-EFA3F42B4CD3}"/>
              </a:ext>
            </a:extLst>
          </p:cNvPr>
          <p:cNvSpPr>
            <a:spLocks noGrp="1"/>
          </p:cNvSpPr>
          <p:nvPr>
            <p:ph idx="1"/>
          </p:nvPr>
        </p:nvSpPr>
        <p:spPr>
          <a:xfrm>
            <a:off x="1229361" y="111760"/>
            <a:ext cx="9784080" cy="5974080"/>
          </a:xfrm>
        </p:spPr>
        <p:txBody>
          <a:bodyPr>
            <a:normAutofit/>
          </a:bodyPr>
          <a:lstStyle/>
          <a:p>
            <a:pPr marL="0" indent="0">
              <a:buNone/>
            </a:pPr>
            <a:endParaRPr lang="en-GB" sz="3200" dirty="0"/>
          </a:p>
          <a:p>
            <a:pPr>
              <a:buFont typeface="Wingdings" panose="05000000000000000000" pitchFamily="2" charset="2"/>
              <a:buChar char="Ø"/>
            </a:pPr>
            <a:r>
              <a:rPr lang="en-GB" sz="3200" dirty="0"/>
              <a:t>Empire Casino </a:t>
            </a:r>
          </a:p>
          <a:p>
            <a:pPr>
              <a:buFont typeface="Wingdings" panose="05000000000000000000" pitchFamily="2" charset="2"/>
              <a:buChar char="Ø"/>
            </a:pPr>
            <a:r>
              <a:rPr lang="en-GB" sz="3200" dirty="0"/>
              <a:t>Job description </a:t>
            </a:r>
          </a:p>
          <a:p>
            <a:pPr>
              <a:buFont typeface="Wingdings" panose="05000000000000000000" pitchFamily="2" charset="2"/>
              <a:buChar char="Ø"/>
            </a:pPr>
            <a:r>
              <a:rPr lang="en-GB" sz="3200" dirty="0"/>
              <a:t> Knowledge, skills and behaviours (KSB) that will be apply </a:t>
            </a:r>
          </a:p>
          <a:p>
            <a:pPr>
              <a:buFont typeface="Wingdings" panose="05000000000000000000" pitchFamily="2" charset="2"/>
              <a:buChar char="Ø"/>
            </a:pPr>
            <a:r>
              <a:rPr lang="en-GB" sz="3200" dirty="0"/>
              <a:t>Personal skills audit </a:t>
            </a:r>
          </a:p>
          <a:p>
            <a:pPr>
              <a:buFont typeface="Wingdings" panose="05000000000000000000" pitchFamily="2" charset="2"/>
              <a:buChar char="Ø"/>
            </a:pPr>
            <a:r>
              <a:rPr lang="en-GB" sz="3200" dirty="0"/>
              <a:t>Key potential benefits on developing a new prospect in to the organization </a:t>
            </a:r>
          </a:p>
          <a:p>
            <a:pPr>
              <a:buFont typeface="Wingdings" panose="05000000000000000000" pitchFamily="2" charset="2"/>
              <a:buChar char="Ø"/>
            </a:pPr>
            <a:endParaRPr lang="en-GB" sz="3200" dirty="0"/>
          </a:p>
          <a:p>
            <a:pPr>
              <a:buFont typeface="Wingdings" panose="05000000000000000000" pitchFamily="2" charset="2"/>
              <a:buChar char="Ø"/>
            </a:pPr>
            <a:endParaRPr lang="en-GB" sz="3200" dirty="0"/>
          </a:p>
        </p:txBody>
      </p:sp>
    </p:spTree>
    <p:extLst>
      <p:ext uri="{BB962C8B-B14F-4D97-AF65-F5344CB8AC3E}">
        <p14:creationId xmlns:p14="http://schemas.microsoft.com/office/powerpoint/2010/main" val="1518332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233CED-F134-47A7-BDC8-F3401BD59C14}"/>
              </a:ext>
            </a:extLst>
          </p:cNvPr>
          <p:cNvSpPr>
            <a:spLocks noGrp="1"/>
          </p:cNvSpPr>
          <p:nvPr>
            <p:ph idx="1"/>
          </p:nvPr>
        </p:nvSpPr>
        <p:spPr>
          <a:xfrm>
            <a:off x="1198880" y="243840"/>
            <a:ext cx="9850119" cy="5655304"/>
          </a:xfrm>
        </p:spPr>
        <p:txBody>
          <a:bodyPr>
            <a:normAutofit/>
          </a:bodyPr>
          <a:lstStyle/>
          <a:p>
            <a:endParaRPr lang="en-GB" sz="2400" dirty="0"/>
          </a:p>
          <a:p>
            <a:pPr>
              <a:buFont typeface="Wingdings" panose="05000000000000000000" pitchFamily="2" charset="2"/>
              <a:buChar char="Ø"/>
            </a:pPr>
            <a:r>
              <a:rPr lang="en-GB" sz="3200" dirty="0"/>
              <a:t>Caesars Entertainment:</a:t>
            </a:r>
          </a:p>
          <a:p>
            <a:r>
              <a:rPr lang="en-GB" sz="3200" dirty="0"/>
              <a:t> </a:t>
            </a:r>
            <a:r>
              <a:rPr lang="en-GB" sz="1800" dirty="0"/>
              <a:t>It’s a gambling and hospitality company that operates: Casinos, poker rooms, keno, online sports books, dining venues, bars, night clubs, hotels and entertainment venues. </a:t>
            </a:r>
          </a:p>
          <a:p>
            <a:r>
              <a:rPr lang="en-GB" sz="1800" dirty="0"/>
              <a:t>Empire casino it’s situated in Leicester square, London. A casino with a long history and exceptional service. </a:t>
            </a:r>
          </a:p>
          <a:p>
            <a:r>
              <a:rPr lang="en-GB" sz="1800" dirty="0"/>
              <a:t>After a close down of the organization due to corona virus pandemic, a great number of employees has been made redundant and the company it’s at the big deficit of employees at the time of reopening. </a:t>
            </a:r>
          </a:p>
          <a:p>
            <a:r>
              <a:rPr lang="en-GB" sz="1800" dirty="0"/>
              <a:t>My name is Loghin Marius-Andrei and I have ben promoted as HR officer on training. </a:t>
            </a:r>
          </a:p>
        </p:txBody>
      </p:sp>
    </p:spTree>
    <p:extLst>
      <p:ext uri="{BB962C8B-B14F-4D97-AF65-F5344CB8AC3E}">
        <p14:creationId xmlns:p14="http://schemas.microsoft.com/office/powerpoint/2010/main" val="79632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FCF3-AAB5-4073-A7A7-7077B83072BD}"/>
              </a:ext>
            </a:extLst>
          </p:cNvPr>
          <p:cNvSpPr>
            <a:spLocks noGrp="1"/>
          </p:cNvSpPr>
          <p:nvPr>
            <p:ph type="title"/>
          </p:nvPr>
        </p:nvSpPr>
        <p:spPr>
          <a:xfrm>
            <a:off x="1143000" y="172721"/>
            <a:ext cx="9905999" cy="786135"/>
          </a:xfrm>
        </p:spPr>
        <p:txBody>
          <a:bodyPr/>
          <a:lstStyle/>
          <a:p>
            <a:r>
              <a:rPr lang="en-GB" dirty="0"/>
              <a:t>Job description </a:t>
            </a:r>
          </a:p>
        </p:txBody>
      </p:sp>
      <p:sp>
        <p:nvSpPr>
          <p:cNvPr id="3" name="Content Placeholder 2">
            <a:extLst>
              <a:ext uri="{FF2B5EF4-FFF2-40B4-BE49-F238E27FC236}">
                <a16:creationId xmlns:a16="http://schemas.microsoft.com/office/drawing/2014/main" id="{39494238-A883-4C4C-957F-A82BB4B17BD6}"/>
              </a:ext>
            </a:extLst>
          </p:cNvPr>
          <p:cNvSpPr>
            <a:spLocks noGrp="1"/>
          </p:cNvSpPr>
          <p:nvPr>
            <p:ph idx="1"/>
          </p:nvPr>
        </p:nvSpPr>
        <p:spPr>
          <a:xfrm>
            <a:off x="1143000" y="1158240"/>
            <a:ext cx="9905999" cy="4740904"/>
          </a:xfrm>
        </p:spPr>
        <p:txBody>
          <a:bodyPr/>
          <a:lstStyle/>
          <a:p>
            <a:pPr marL="0" indent="0">
              <a:buNone/>
            </a:pPr>
            <a:r>
              <a:rPr lang="en-GB" dirty="0"/>
              <a:t>   My job as a HR officer include:</a:t>
            </a:r>
          </a:p>
          <a:p>
            <a:r>
              <a:rPr lang="en-GB" dirty="0"/>
              <a:t>Staffing: Going trough the recruitment process, selecting the best candidates who apply, and getting them to settled into their new job.</a:t>
            </a:r>
          </a:p>
          <a:p>
            <a:r>
              <a:rPr lang="en-GB" dirty="0"/>
              <a:t>Training: To train and develop discipline.</a:t>
            </a:r>
          </a:p>
          <a:p>
            <a:r>
              <a:rPr lang="en-GB" dirty="0"/>
              <a:t>Employee: To manage and have employee relations.</a:t>
            </a:r>
          </a:p>
          <a:p>
            <a:r>
              <a:rPr lang="en-GB" dirty="0"/>
              <a:t>Labour: Work-related relationships with their workforce.</a:t>
            </a:r>
          </a:p>
          <a:p>
            <a:r>
              <a:rPr lang="en-GB" dirty="0"/>
              <a:t>Compensation: Salary surveys, benefit management, incentive programs, and more. </a:t>
            </a:r>
          </a:p>
          <a:p>
            <a:r>
              <a:rPr lang="en-GB" dirty="0"/>
              <a:t>Safety: Taking care of the safety at the workplace.</a:t>
            </a:r>
          </a:p>
          <a:p>
            <a:endParaRPr lang="en-GB" dirty="0"/>
          </a:p>
        </p:txBody>
      </p:sp>
    </p:spTree>
    <p:extLst>
      <p:ext uri="{BB962C8B-B14F-4D97-AF65-F5344CB8AC3E}">
        <p14:creationId xmlns:p14="http://schemas.microsoft.com/office/powerpoint/2010/main" val="540790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A6E38-86B7-476B-8F77-0AD1F5198EDE}"/>
              </a:ext>
            </a:extLst>
          </p:cNvPr>
          <p:cNvSpPr>
            <a:spLocks noGrp="1"/>
          </p:cNvSpPr>
          <p:nvPr>
            <p:ph type="title"/>
          </p:nvPr>
        </p:nvSpPr>
        <p:spPr>
          <a:xfrm>
            <a:off x="1143000" y="91441"/>
            <a:ext cx="9905999" cy="731520"/>
          </a:xfrm>
        </p:spPr>
        <p:txBody>
          <a:bodyPr/>
          <a:lstStyle/>
          <a:p>
            <a:r>
              <a:rPr lang="en-GB" dirty="0"/>
              <a:t> Knowledge, Skills and Behaviours </a:t>
            </a:r>
          </a:p>
        </p:txBody>
      </p:sp>
      <p:sp>
        <p:nvSpPr>
          <p:cNvPr id="3" name="Content Placeholder 2">
            <a:extLst>
              <a:ext uri="{FF2B5EF4-FFF2-40B4-BE49-F238E27FC236}">
                <a16:creationId xmlns:a16="http://schemas.microsoft.com/office/drawing/2014/main" id="{6056A5D7-ABEA-4E00-B260-7B0F1673E02F}"/>
              </a:ext>
            </a:extLst>
          </p:cNvPr>
          <p:cNvSpPr>
            <a:spLocks noGrp="1"/>
          </p:cNvSpPr>
          <p:nvPr>
            <p:ph idx="1"/>
          </p:nvPr>
        </p:nvSpPr>
        <p:spPr>
          <a:xfrm>
            <a:off x="1143000" y="995680"/>
            <a:ext cx="9905999" cy="4903464"/>
          </a:xfrm>
        </p:spPr>
        <p:txBody>
          <a:bodyPr>
            <a:normAutofit fontScale="92500" lnSpcReduction="10000"/>
          </a:bodyPr>
          <a:lstStyle/>
          <a:p>
            <a:pPr>
              <a:buFont typeface="Wingdings" panose="05000000000000000000" pitchFamily="2" charset="2"/>
              <a:buChar char="ü"/>
            </a:pPr>
            <a:r>
              <a:rPr lang="en-GB" dirty="0"/>
              <a:t> </a:t>
            </a:r>
            <a:r>
              <a:rPr lang="en-GB" b="1" dirty="0"/>
              <a:t>Employee relations: </a:t>
            </a:r>
          </a:p>
          <a:p>
            <a:pPr marL="0" indent="0">
              <a:buNone/>
            </a:pPr>
            <a:r>
              <a:rPr lang="en-GB" dirty="0"/>
              <a:t>Being able to recognise and address employee concerns as they arise.</a:t>
            </a:r>
          </a:p>
          <a:p>
            <a:pPr>
              <a:buFont typeface="Wingdings" panose="05000000000000000000" pitchFamily="2" charset="2"/>
              <a:buChar char="ü"/>
            </a:pPr>
            <a:r>
              <a:rPr lang="en-GB" dirty="0"/>
              <a:t> </a:t>
            </a:r>
            <a:r>
              <a:rPr lang="en-GB" b="1" dirty="0"/>
              <a:t>Onboarding:</a:t>
            </a:r>
          </a:p>
          <a:p>
            <a:pPr marL="0" indent="0">
              <a:buNone/>
            </a:pPr>
            <a:r>
              <a:rPr lang="en-GB" dirty="0"/>
              <a:t>Employee turnover is costly, and a good onboarding process can help the company save money.</a:t>
            </a:r>
          </a:p>
          <a:p>
            <a:pPr>
              <a:buFont typeface="Wingdings" panose="05000000000000000000" pitchFamily="2" charset="2"/>
              <a:buChar char="ü"/>
            </a:pPr>
            <a:r>
              <a:rPr lang="en-GB" dirty="0"/>
              <a:t> </a:t>
            </a:r>
            <a:r>
              <a:rPr lang="en-GB" b="1" dirty="0"/>
              <a:t>Human Resources Information Software (HRIS):</a:t>
            </a:r>
          </a:p>
          <a:p>
            <a:pPr marL="0" indent="0">
              <a:buNone/>
            </a:pPr>
            <a:r>
              <a:rPr lang="en-GB" dirty="0"/>
              <a:t>This allows HR operations and processes to take place electronically, making HR professionals' workload lighter and more effective.</a:t>
            </a:r>
          </a:p>
          <a:p>
            <a:pPr>
              <a:buFont typeface="Wingdings" panose="05000000000000000000" pitchFamily="2" charset="2"/>
              <a:buChar char="ü"/>
            </a:pPr>
            <a:r>
              <a:rPr lang="en-GB" dirty="0"/>
              <a:t> </a:t>
            </a:r>
            <a:r>
              <a:rPr lang="en-GB" b="1" dirty="0"/>
              <a:t>Performance management:</a:t>
            </a:r>
          </a:p>
          <a:p>
            <a:pPr marL="0" indent="0">
              <a:buNone/>
            </a:pPr>
            <a:r>
              <a:rPr lang="en-GB" dirty="0"/>
              <a:t>According to the US Office of Personnel Management, is defined as how a corporation involves its employees in enhancing effectiveness toward the achievement of company goals (OPM</a:t>
            </a:r>
            <a:r>
              <a:rPr lang="en-GB" b="1" dirty="0"/>
              <a:t>)</a:t>
            </a:r>
          </a:p>
          <a:p>
            <a:pPr marL="0" indent="0">
              <a:buNone/>
            </a:pPr>
            <a:endParaRPr lang="en-GB" b="1" dirty="0"/>
          </a:p>
        </p:txBody>
      </p:sp>
    </p:spTree>
    <p:extLst>
      <p:ext uri="{BB962C8B-B14F-4D97-AF65-F5344CB8AC3E}">
        <p14:creationId xmlns:p14="http://schemas.microsoft.com/office/powerpoint/2010/main" val="919012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8844A-D1CA-42EC-A562-C7A00789FA35}"/>
              </a:ext>
            </a:extLst>
          </p:cNvPr>
          <p:cNvSpPr>
            <a:spLocks noGrp="1"/>
          </p:cNvSpPr>
          <p:nvPr>
            <p:ph type="title"/>
          </p:nvPr>
        </p:nvSpPr>
        <p:spPr>
          <a:xfrm>
            <a:off x="1143000" y="162561"/>
            <a:ext cx="9905999" cy="796296"/>
          </a:xfrm>
        </p:spPr>
        <p:txBody>
          <a:bodyPr/>
          <a:lstStyle/>
          <a:p>
            <a:r>
              <a:rPr lang="en-GB" dirty="0"/>
              <a:t>Knowledge, Skills and Behaviour </a:t>
            </a:r>
          </a:p>
        </p:txBody>
      </p:sp>
      <p:sp>
        <p:nvSpPr>
          <p:cNvPr id="3" name="Content Placeholder 2">
            <a:extLst>
              <a:ext uri="{FF2B5EF4-FFF2-40B4-BE49-F238E27FC236}">
                <a16:creationId xmlns:a16="http://schemas.microsoft.com/office/drawing/2014/main" id="{AE61125E-1894-4225-A397-30C4DEC604DF}"/>
              </a:ext>
            </a:extLst>
          </p:cNvPr>
          <p:cNvSpPr>
            <a:spLocks noGrp="1"/>
          </p:cNvSpPr>
          <p:nvPr>
            <p:ph idx="1"/>
          </p:nvPr>
        </p:nvSpPr>
        <p:spPr>
          <a:xfrm>
            <a:off x="1143000" y="1168400"/>
            <a:ext cx="9905999" cy="4730744"/>
          </a:xfrm>
        </p:spPr>
        <p:txBody>
          <a:bodyPr>
            <a:normAutofit lnSpcReduction="10000"/>
          </a:bodyPr>
          <a:lstStyle/>
          <a:p>
            <a:pPr>
              <a:buFont typeface="Wingdings" panose="05000000000000000000" pitchFamily="2" charset="2"/>
              <a:buChar char="ü"/>
            </a:pPr>
            <a:r>
              <a:rPr lang="en-GB" dirty="0"/>
              <a:t> </a:t>
            </a:r>
            <a:r>
              <a:rPr lang="en-GB" b="1" dirty="0"/>
              <a:t>Teamwork and collaboration:</a:t>
            </a:r>
          </a:p>
          <a:p>
            <a:pPr marL="0" indent="0">
              <a:buNone/>
            </a:pPr>
            <a:r>
              <a:rPr lang="en-GB" dirty="0"/>
              <a:t>This could represent HR professionals' attitudes toward the company's broader goal rather than the regulations and duties that make up their everyday employment.</a:t>
            </a:r>
          </a:p>
          <a:p>
            <a:pPr>
              <a:buFont typeface="Wingdings" panose="05000000000000000000" pitchFamily="2" charset="2"/>
              <a:buChar char="ü"/>
            </a:pPr>
            <a:r>
              <a:rPr lang="en-GB" dirty="0"/>
              <a:t> </a:t>
            </a:r>
            <a:r>
              <a:rPr lang="en-GB" b="1" dirty="0"/>
              <a:t>Scheduling:</a:t>
            </a:r>
          </a:p>
          <a:p>
            <a:pPr marL="0" indent="0">
              <a:buNone/>
            </a:pPr>
            <a:r>
              <a:rPr lang="en-GB" dirty="0"/>
              <a:t>Many HR professions entail juggling and prioritising work on a team or corporate calendar, so employers seek applicants with scheduling abilities.</a:t>
            </a:r>
          </a:p>
          <a:p>
            <a:pPr>
              <a:buFont typeface="Wingdings" panose="05000000000000000000" pitchFamily="2" charset="2"/>
              <a:buChar char="ü"/>
            </a:pPr>
            <a:r>
              <a:rPr lang="en-GB" dirty="0"/>
              <a:t> </a:t>
            </a:r>
            <a:r>
              <a:rPr lang="en-GB" b="1" dirty="0"/>
              <a:t>Conflict management:</a:t>
            </a:r>
          </a:p>
          <a:p>
            <a:pPr marL="0" indent="0">
              <a:buNone/>
            </a:pPr>
            <a:r>
              <a:rPr lang="en-GB" dirty="0"/>
              <a:t>HR professionals spend a lot of time dealing with conflict.</a:t>
            </a:r>
          </a:p>
          <a:p>
            <a:pPr>
              <a:buFont typeface="Wingdings" panose="05000000000000000000" pitchFamily="2" charset="2"/>
              <a:buChar char="ü"/>
            </a:pPr>
            <a:r>
              <a:rPr lang="en-GB" dirty="0"/>
              <a:t> </a:t>
            </a:r>
            <a:r>
              <a:rPr lang="en-GB" b="1" dirty="0"/>
              <a:t>Project management:</a:t>
            </a:r>
          </a:p>
          <a:p>
            <a:pPr marL="0" indent="0">
              <a:buNone/>
            </a:pPr>
            <a:r>
              <a:rPr lang="en-GB" dirty="0"/>
              <a:t>Apart from day-to-day administrative responsibilities, HR is generally always involved in a major project.</a:t>
            </a:r>
          </a:p>
        </p:txBody>
      </p:sp>
    </p:spTree>
    <p:extLst>
      <p:ext uri="{BB962C8B-B14F-4D97-AF65-F5344CB8AC3E}">
        <p14:creationId xmlns:p14="http://schemas.microsoft.com/office/powerpoint/2010/main" val="4120310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D0CC-4AEF-4632-A400-2BE06C5CAE44}"/>
              </a:ext>
            </a:extLst>
          </p:cNvPr>
          <p:cNvSpPr>
            <a:spLocks noGrp="1"/>
          </p:cNvSpPr>
          <p:nvPr>
            <p:ph type="title"/>
          </p:nvPr>
        </p:nvSpPr>
        <p:spPr>
          <a:xfrm>
            <a:off x="1143000" y="243840"/>
            <a:ext cx="9905999" cy="833119"/>
          </a:xfrm>
        </p:spPr>
        <p:txBody>
          <a:bodyPr/>
          <a:lstStyle/>
          <a:p>
            <a:r>
              <a:rPr lang="en-GB" dirty="0"/>
              <a:t>Knowledge, Skills and Behaviour</a:t>
            </a:r>
          </a:p>
        </p:txBody>
      </p:sp>
      <p:sp>
        <p:nvSpPr>
          <p:cNvPr id="3" name="Content Placeholder 2">
            <a:extLst>
              <a:ext uri="{FF2B5EF4-FFF2-40B4-BE49-F238E27FC236}">
                <a16:creationId xmlns:a16="http://schemas.microsoft.com/office/drawing/2014/main" id="{09AB2EF2-E6B9-4773-8EAC-9E8332377CE4}"/>
              </a:ext>
            </a:extLst>
          </p:cNvPr>
          <p:cNvSpPr>
            <a:spLocks noGrp="1"/>
          </p:cNvSpPr>
          <p:nvPr>
            <p:ph idx="1"/>
          </p:nvPr>
        </p:nvSpPr>
        <p:spPr>
          <a:xfrm>
            <a:off x="1143000" y="1270000"/>
            <a:ext cx="9905999" cy="4629144"/>
          </a:xfrm>
        </p:spPr>
        <p:txBody>
          <a:bodyPr/>
          <a:lstStyle/>
          <a:p>
            <a:pPr marL="0" indent="0">
              <a:buNone/>
            </a:pPr>
            <a:r>
              <a:rPr lang="en-GB" dirty="0"/>
              <a:t> Organisation skills </a:t>
            </a:r>
          </a:p>
          <a:p>
            <a:pPr marL="0" indent="0">
              <a:buNone/>
            </a:pPr>
            <a:r>
              <a:rPr lang="en-GB" dirty="0"/>
              <a:t> Communication skills </a:t>
            </a:r>
          </a:p>
          <a:p>
            <a:pPr marL="0" indent="0">
              <a:buNone/>
            </a:pPr>
            <a:r>
              <a:rPr lang="en-GB" dirty="0"/>
              <a:t> Team working</a:t>
            </a:r>
          </a:p>
          <a:p>
            <a:pPr marL="0" indent="0">
              <a:buNone/>
            </a:pPr>
            <a:r>
              <a:rPr lang="en-GB" dirty="0"/>
              <a:t> Cultural awareness </a:t>
            </a:r>
          </a:p>
          <a:p>
            <a:pPr marL="0" indent="0">
              <a:buNone/>
            </a:pPr>
            <a:r>
              <a:rPr lang="en-GB" dirty="0"/>
              <a:t> Appraisal tactics </a:t>
            </a:r>
          </a:p>
          <a:p>
            <a:pPr marL="0" indent="0">
              <a:buNone/>
            </a:pPr>
            <a:r>
              <a:rPr lang="en-GB" dirty="0"/>
              <a:t> Negotiation skills </a:t>
            </a:r>
          </a:p>
          <a:p>
            <a:pPr marL="0" indent="0">
              <a:buNone/>
            </a:pPr>
            <a:r>
              <a:rPr lang="en-GB" dirty="0"/>
              <a:t> Talent management </a:t>
            </a:r>
          </a:p>
          <a:p>
            <a:pPr marL="0" indent="0">
              <a:buNone/>
            </a:pPr>
            <a:r>
              <a:rPr lang="en-GB" dirty="0"/>
              <a:t> Empathy </a:t>
            </a:r>
          </a:p>
          <a:p>
            <a:pPr marL="0" indent="0">
              <a:buNone/>
            </a:pPr>
            <a:r>
              <a:rPr lang="en-GB" dirty="0"/>
              <a:t> Emotional intelligence  </a:t>
            </a:r>
          </a:p>
        </p:txBody>
      </p:sp>
      <p:pic>
        <p:nvPicPr>
          <p:cNvPr id="5" name="Picture 4" descr="Graphical user interface, text, application&#10;&#10;Description automatically generated">
            <a:extLst>
              <a:ext uri="{FF2B5EF4-FFF2-40B4-BE49-F238E27FC236}">
                <a16:creationId xmlns:a16="http://schemas.microsoft.com/office/drawing/2014/main" id="{30887921-9965-47E1-B265-9200FE0844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69360" y="1076959"/>
            <a:ext cx="7691120" cy="3812541"/>
          </a:xfrm>
          <a:prstGeom prst="rect">
            <a:avLst/>
          </a:prstGeom>
        </p:spPr>
      </p:pic>
    </p:spTree>
    <p:extLst>
      <p:ext uri="{BB962C8B-B14F-4D97-AF65-F5344CB8AC3E}">
        <p14:creationId xmlns:p14="http://schemas.microsoft.com/office/powerpoint/2010/main" val="3457633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9E945-B284-42E6-9C42-4C2ED5417B85}"/>
              </a:ext>
            </a:extLst>
          </p:cNvPr>
          <p:cNvSpPr>
            <a:spLocks noGrp="1"/>
          </p:cNvSpPr>
          <p:nvPr>
            <p:ph type="title"/>
          </p:nvPr>
        </p:nvSpPr>
        <p:spPr>
          <a:xfrm>
            <a:off x="1143000" y="182881"/>
            <a:ext cx="9905999" cy="775976"/>
          </a:xfrm>
        </p:spPr>
        <p:txBody>
          <a:bodyPr/>
          <a:lstStyle/>
          <a:p>
            <a:r>
              <a:rPr lang="en-GB" dirty="0"/>
              <a:t>Legislation  </a:t>
            </a:r>
          </a:p>
        </p:txBody>
      </p:sp>
      <p:sp>
        <p:nvSpPr>
          <p:cNvPr id="3" name="Content Placeholder 2">
            <a:extLst>
              <a:ext uri="{FF2B5EF4-FFF2-40B4-BE49-F238E27FC236}">
                <a16:creationId xmlns:a16="http://schemas.microsoft.com/office/drawing/2014/main" id="{BD844A75-2C05-42A3-829A-6D765314AAD3}"/>
              </a:ext>
            </a:extLst>
          </p:cNvPr>
          <p:cNvSpPr>
            <a:spLocks noGrp="1"/>
          </p:cNvSpPr>
          <p:nvPr>
            <p:ph idx="1"/>
          </p:nvPr>
        </p:nvSpPr>
        <p:spPr>
          <a:xfrm>
            <a:off x="1143000" y="1178560"/>
            <a:ext cx="9905999" cy="4720584"/>
          </a:xfrm>
        </p:spPr>
        <p:txBody>
          <a:bodyPr>
            <a:normAutofit fontScale="77500" lnSpcReduction="20000"/>
          </a:bodyPr>
          <a:lstStyle/>
          <a:p>
            <a:pPr>
              <a:buFont typeface="Wingdings" panose="05000000000000000000" pitchFamily="2" charset="2"/>
              <a:buChar char="Ø"/>
            </a:pPr>
            <a:r>
              <a:rPr lang="en-GB" dirty="0"/>
              <a:t> </a:t>
            </a:r>
            <a:r>
              <a:rPr lang="en-GB" b="1" dirty="0"/>
              <a:t>The Equality Act 2010: </a:t>
            </a:r>
          </a:p>
          <a:p>
            <a:pPr marL="0" indent="0">
              <a:buNone/>
            </a:pPr>
            <a:r>
              <a:rPr lang="en-GB" dirty="0"/>
              <a:t>Age, disability, gender reassignment, marriage or civil partnership, pregnancy and maternity, race, religion/belief, sex (gender), and sexual orientation are all prohibited under the Act. Protected attributes are a term used to describe these traits.</a:t>
            </a:r>
          </a:p>
          <a:p>
            <a:pPr>
              <a:buFont typeface="Wingdings" panose="05000000000000000000" pitchFamily="2" charset="2"/>
              <a:buChar char="Ø"/>
            </a:pPr>
            <a:r>
              <a:rPr lang="en-GB" dirty="0"/>
              <a:t> </a:t>
            </a:r>
            <a:r>
              <a:rPr lang="en-GB" b="1" dirty="0"/>
              <a:t>Employment Rights Act 1996: </a:t>
            </a:r>
          </a:p>
          <a:p>
            <a:pPr marL="0" indent="0">
              <a:buNone/>
            </a:pPr>
            <a:r>
              <a:rPr lang="en-GB" dirty="0"/>
              <a:t>1996 Employment Rights Act (1996 c 18) An Act to combine employment-related statutes. Unfair dismissal, redundancy pay-outs, wage protection, zero-hour contracts, Sunday working, suspension from work, flexible working, and termination of employment are all covered by this Act.</a:t>
            </a:r>
          </a:p>
          <a:p>
            <a:pPr>
              <a:buFont typeface="Wingdings" panose="05000000000000000000" pitchFamily="2" charset="2"/>
              <a:buChar char="Ø"/>
            </a:pPr>
            <a:r>
              <a:rPr lang="en-GB" b="1" dirty="0"/>
              <a:t>General Data Protection Regulation 2018:</a:t>
            </a:r>
          </a:p>
          <a:p>
            <a:pPr marL="0" indent="0">
              <a:buNone/>
            </a:pPr>
            <a:r>
              <a:rPr lang="en-GB" dirty="0"/>
              <a:t>The Data Protection Act of 2018 regulates how organisations, enterprises, and the government utilise your personal information. Everyone in charge of using personal data must adhere to tight guidelines known as "data protection principles." They must ensure that the information is used in a fair, legitimate, and transparent manner.</a:t>
            </a:r>
          </a:p>
          <a:p>
            <a:pPr>
              <a:buFont typeface="Wingdings" panose="05000000000000000000" pitchFamily="2" charset="2"/>
              <a:buChar char="Ø"/>
            </a:pPr>
            <a:r>
              <a:rPr lang="en-GB" dirty="0"/>
              <a:t> </a:t>
            </a:r>
            <a:r>
              <a:rPr lang="en-GB" b="1" dirty="0"/>
              <a:t>Health and Safety at Work Act 1974:</a:t>
            </a:r>
          </a:p>
          <a:p>
            <a:pPr marL="0" indent="0">
              <a:buNone/>
            </a:pPr>
            <a:r>
              <a:rPr lang="en-GB" b="1" dirty="0"/>
              <a:t> </a:t>
            </a:r>
            <a:r>
              <a:rPr lang="en-GB" dirty="0"/>
              <a:t>It lays out the general responsibilities that employers have to their employees and the wider public.</a:t>
            </a:r>
          </a:p>
        </p:txBody>
      </p:sp>
    </p:spTree>
    <p:extLst>
      <p:ext uri="{BB962C8B-B14F-4D97-AF65-F5344CB8AC3E}">
        <p14:creationId xmlns:p14="http://schemas.microsoft.com/office/powerpoint/2010/main" val="3667185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41060-F657-41B5-BD60-AA41238F276D}"/>
              </a:ext>
            </a:extLst>
          </p:cNvPr>
          <p:cNvSpPr>
            <a:spLocks noGrp="1"/>
          </p:cNvSpPr>
          <p:nvPr>
            <p:ph type="title"/>
          </p:nvPr>
        </p:nvSpPr>
        <p:spPr>
          <a:xfrm>
            <a:off x="1143000" y="223521"/>
            <a:ext cx="9905999" cy="735336"/>
          </a:xfrm>
        </p:spPr>
        <p:txBody>
          <a:bodyPr/>
          <a:lstStyle/>
          <a:p>
            <a:r>
              <a:rPr lang="en-GB" dirty="0"/>
              <a:t>Personal Skills Audit </a:t>
            </a:r>
          </a:p>
        </p:txBody>
      </p:sp>
      <p:graphicFrame>
        <p:nvGraphicFramePr>
          <p:cNvPr id="5" name="Table 5">
            <a:extLst>
              <a:ext uri="{FF2B5EF4-FFF2-40B4-BE49-F238E27FC236}">
                <a16:creationId xmlns:a16="http://schemas.microsoft.com/office/drawing/2014/main" id="{0592FFAD-55FC-4325-9258-4DC9071E55B4}"/>
              </a:ext>
            </a:extLst>
          </p:cNvPr>
          <p:cNvGraphicFramePr>
            <a:graphicFrameLocks noGrp="1"/>
          </p:cNvGraphicFramePr>
          <p:nvPr>
            <p:ph idx="1"/>
            <p:extLst>
              <p:ext uri="{D42A27DB-BD31-4B8C-83A1-F6EECF244321}">
                <p14:modId xmlns:p14="http://schemas.microsoft.com/office/powerpoint/2010/main" val="1219785335"/>
              </p:ext>
            </p:extLst>
          </p:nvPr>
        </p:nvGraphicFramePr>
        <p:xfrm>
          <a:off x="1143000" y="1290320"/>
          <a:ext cx="9906000" cy="4915188"/>
        </p:xfrm>
        <a:graphic>
          <a:graphicData uri="http://schemas.openxmlformats.org/drawingml/2006/table">
            <a:tbl>
              <a:tblPr firstRow="1" bandRow="1">
                <a:tableStyleId>{F5AB1C69-6EDB-4FF4-983F-18BD219EF322}</a:tableStyleId>
              </a:tblPr>
              <a:tblGrid>
                <a:gridCol w="6609080">
                  <a:extLst>
                    <a:ext uri="{9D8B030D-6E8A-4147-A177-3AD203B41FA5}">
                      <a16:colId xmlns:a16="http://schemas.microsoft.com/office/drawing/2014/main" val="2170619581"/>
                    </a:ext>
                  </a:extLst>
                </a:gridCol>
                <a:gridCol w="3296920">
                  <a:extLst>
                    <a:ext uri="{9D8B030D-6E8A-4147-A177-3AD203B41FA5}">
                      <a16:colId xmlns:a16="http://schemas.microsoft.com/office/drawing/2014/main" val="538045843"/>
                    </a:ext>
                  </a:extLst>
                </a:gridCol>
              </a:tblGrid>
              <a:tr h="475012">
                <a:tc>
                  <a:txBody>
                    <a:bodyPr/>
                    <a:lstStyle/>
                    <a:p>
                      <a:pPr algn="ctr"/>
                      <a:r>
                        <a:rPr lang="en-GB" i="0" u="none" dirty="0">
                          <a:solidFill>
                            <a:schemeClr val="tx1"/>
                          </a:solidFill>
                        </a:rPr>
                        <a:t>Problem Solving Skills </a:t>
                      </a:r>
                    </a:p>
                  </a:txBody>
                  <a:tcPr>
                    <a:solidFill>
                      <a:srgbClr val="002060"/>
                    </a:solidFill>
                  </a:tcPr>
                </a:tc>
                <a:tc>
                  <a:txBody>
                    <a:bodyPr/>
                    <a:lstStyle/>
                    <a:p>
                      <a:pPr algn="ctr"/>
                      <a:r>
                        <a:rPr lang="en-GB" dirty="0"/>
                        <a:t>Rate</a:t>
                      </a:r>
                    </a:p>
                  </a:txBody>
                  <a:tcPr>
                    <a:solidFill>
                      <a:srgbClr val="002060"/>
                    </a:solidFill>
                  </a:tcPr>
                </a:tc>
                <a:extLst>
                  <a:ext uri="{0D108BD9-81ED-4DB2-BD59-A6C34878D82A}">
                    <a16:rowId xmlns:a16="http://schemas.microsoft.com/office/drawing/2014/main" val="2036629718"/>
                  </a:ext>
                </a:extLst>
              </a:tr>
              <a:tr h="475012">
                <a:tc>
                  <a:txBody>
                    <a:bodyPr/>
                    <a:lstStyle/>
                    <a:p>
                      <a:pPr algn="ctr"/>
                      <a:r>
                        <a:rPr lang="en-GB" dirty="0"/>
                        <a:t>Make good use of verbal reasoning skills, ability to handle complex data and make selective use of information </a:t>
                      </a:r>
                    </a:p>
                  </a:txBody>
                  <a:tcPr/>
                </a:tc>
                <a:tc>
                  <a:txBody>
                    <a:bodyPr/>
                    <a:lstStyle/>
                    <a:p>
                      <a:pPr algn="ctr"/>
                      <a:r>
                        <a:rPr lang="en-GB" dirty="0"/>
                        <a:t>Good/Adequate </a:t>
                      </a:r>
                    </a:p>
                  </a:txBody>
                  <a:tcPr/>
                </a:tc>
                <a:extLst>
                  <a:ext uri="{0D108BD9-81ED-4DB2-BD59-A6C34878D82A}">
                    <a16:rowId xmlns:a16="http://schemas.microsoft.com/office/drawing/2014/main" val="528700886"/>
                  </a:ext>
                </a:extLst>
              </a:tr>
              <a:tr h="475012">
                <a:tc>
                  <a:txBody>
                    <a:bodyPr/>
                    <a:lstStyle/>
                    <a:p>
                      <a:pPr algn="ctr"/>
                      <a:r>
                        <a:rPr lang="en-GB" b="1" dirty="0">
                          <a:solidFill>
                            <a:schemeClr val="tx1"/>
                          </a:solidFill>
                        </a:rPr>
                        <a:t>Communication Skills </a:t>
                      </a:r>
                    </a:p>
                  </a:txBody>
                  <a:tcPr>
                    <a:solidFill>
                      <a:srgbClr val="002060"/>
                    </a:solidFill>
                  </a:tcPr>
                </a:tc>
                <a:tc>
                  <a:txBody>
                    <a:bodyPr/>
                    <a:lstStyle/>
                    <a:p>
                      <a:pPr algn="ctr"/>
                      <a:r>
                        <a:rPr lang="en-GB" b="1" dirty="0">
                          <a:solidFill>
                            <a:schemeClr val="tx1"/>
                          </a:solidFill>
                        </a:rPr>
                        <a:t>Rate</a:t>
                      </a:r>
                    </a:p>
                  </a:txBody>
                  <a:tcPr>
                    <a:solidFill>
                      <a:srgbClr val="002060"/>
                    </a:solidFill>
                  </a:tcPr>
                </a:tc>
                <a:extLst>
                  <a:ext uri="{0D108BD9-81ED-4DB2-BD59-A6C34878D82A}">
                    <a16:rowId xmlns:a16="http://schemas.microsoft.com/office/drawing/2014/main" val="3872614485"/>
                  </a:ext>
                </a:extLst>
              </a:tr>
              <a:tr h="475012">
                <a:tc>
                  <a:txBody>
                    <a:bodyPr/>
                    <a:lstStyle/>
                    <a:p>
                      <a:pPr algn="ctr"/>
                      <a:r>
                        <a:rPr lang="en-GB" dirty="0"/>
                        <a:t>Verbal </a:t>
                      </a:r>
                    </a:p>
                  </a:txBody>
                  <a:tcPr/>
                </a:tc>
                <a:tc>
                  <a:txBody>
                    <a:bodyPr/>
                    <a:lstStyle/>
                    <a:p>
                      <a:pPr algn="ctr"/>
                      <a:r>
                        <a:rPr lang="en-GB" dirty="0"/>
                        <a:t>Good</a:t>
                      </a:r>
                    </a:p>
                  </a:txBody>
                  <a:tcPr/>
                </a:tc>
                <a:extLst>
                  <a:ext uri="{0D108BD9-81ED-4DB2-BD59-A6C34878D82A}">
                    <a16:rowId xmlns:a16="http://schemas.microsoft.com/office/drawing/2014/main" val="1195825575"/>
                  </a:ext>
                </a:extLst>
              </a:tr>
              <a:tr h="475012">
                <a:tc>
                  <a:txBody>
                    <a:bodyPr/>
                    <a:lstStyle/>
                    <a:p>
                      <a:pPr algn="ctr"/>
                      <a:r>
                        <a:rPr lang="en-GB" dirty="0"/>
                        <a:t>Non-verbal </a:t>
                      </a:r>
                    </a:p>
                  </a:txBody>
                  <a:tcPr/>
                </a:tc>
                <a:tc>
                  <a:txBody>
                    <a:bodyPr/>
                    <a:lstStyle/>
                    <a:p>
                      <a:pPr algn="ctr"/>
                      <a:r>
                        <a:rPr lang="en-GB" dirty="0"/>
                        <a:t>Adequate </a:t>
                      </a:r>
                    </a:p>
                  </a:txBody>
                  <a:tcPr/>
                </a:tc>
                <a:extLst>
                  <a:ext uri="{0D108BD9-81ED-4DB2-BD59-A6C34878D82A}">
                    <a16:rowId xmlns:a16="http://schemas.microsoft.com/office/drawing/2014/main" val="2797943484"/>
                  </a:ext>
                </a:extLst>
              </a:tr>
              <a:tr h="475012">
                <a:tc>
                  <a:txBody>
                    <a:bodyPr/>
                    <a:lstStyle/>
                    <a:p>
                      <a:pPr algn="ctr"/>
                      <a:r>
                        <a:rPr lang="en-GB" b="1" dirty="0">
                          <a:solidFill>
                            <a:schemeClr val="tx1"/>
                          </a:solidFill>
                        </a:rPr>
                        <a:t>Information Technology </a:t>
                      </a:r>
                    </a:p>
                  </a:txBody>
                  <a:tcPr>
                    <a:solidFill>
                      <a:srgbClr val="002060"/>
                    </a:solidFill>
                  </a:tcPr>
                </a:tc>
                <a:tc>
                  <a:txBody>
                    <a:bodyPr/>
                    <a:lstStyle/>
                    <a:p>
                      <a:pPr algn="ctr"/>
                      <a:r>
                        <a:rPr lang="en-GB" b="1" dirty="0">
                          <a:solidFill>
                            <a:schemeClr val="tx1"/>
                          </a:solidFill>
                        </a:rPr>
                        <a:t>Rate</a:t>
                      </a:r>
                    </a:p>
                  </a:txBody>
                  <a:tcPr>
                    <a:solidFill>
                      <a:srgbClr val="002060"/>
                    </a:solidFill>
                  </a:tcPr>
                </a:tc>
                <a:extLst>
                  <a:ext uri="{0D108BD9-81ED-4DB2-BD59-A6C34878D82A}">
                    <a16:rowId xmlns:a16="http://schemas.microsoft.com/office/drawing/2014/main" val="2724118786"/>
                  </a:ext>
                </a:extLst>
              </a:tr>
              <a:tr h="475012">
                <a:tc>
                  <a:txBody>
                    <a:bodyPr/>
                    <a:lstStyle/>
                    <a:p>
                      <a:pPr algn="ctr"/>
                      <a:r>
                        <a:rPr lang="en-GB" dirty="0"/>
                        <a:t>Microsoft -  Excel/World/PowerPoint </a:t>
                      </a:r>
                    </a:p>
                  </a:txBody>
                  <a:tcPr/>
                </a:tc>
                <a:tc>
                  <a:txBody>
                    <a:bodyPr/>
                    <a:lstStyle/>
                    <a:p>
                      <a:pPr algn="ctr"/>
                      <a:r>
                        <a:rPr lang="en-GB" dirty="0"/>
                        <a:t>Adequate</a:t>
                      </a:r>
                    </a:p>
                  </a:txBody>
                  <a:tcPr/>
                </a:tc>
                <a:extLst>
                  <a:ext uri="{0D108BD9-81ED-4DB2-BD59-A6C34878D82A}">
                    <a16:rowId xmlns:a16="http://schemas.microsoft.com/office/drawing/2014/main" val="3530904643"/>
                  </a:ext>
                </a:extLst>
              </a:tr>
              <a:tr h="475012">
                <a:tc>
                  <a:txBody>
                    <a:bodyPr/>
                    <a:lstStyle/>
                    <a:p>
                      <a:pPr algn="ctr"/>
                      <a:r>
                        <a:rPr lang="en-GB" dirty="0"/>
                        <a:t>Use specialist HR software </a:t>
                      </a:r>
                    </a:p>
                  </a:txBody>
                  <a:tcPr/>
                </a:tc>
                <a:tc>
                  <a:txBody>
                    <a:bodyPr/>
                    <a:lstStyle/>
                    <a:p>
                      <a:pPr algn="ctr"/>
                      <a:r>
                        <a:rPr lang="en-GB" dirty="0"/>
                        <a:t>Little or no experience </a:t>
                      </a:r>
                    </a:p>
                  </a:txBody>
                  <a:tcPr/>
                </a:tc>
                <a:extLst>
                  <a:ext uri="{0D108BD9-81ED-4DB2-BD59-A6C34878D82A}">
                    <a16:rowId xmlns:a16="http://schemas.microsoft.com/office/drawing/2014/main" val="1776357476"/>
                  </a:ext>
                </a:extLst>
              </a:tr>
              <a:tr h="475012">
                <a:tc>
                  <a:txBody>
                    <a:bodyPr/>
                    <a:lstStyle/>
                    <a:p>
                      <a:pPr algn="ctr"/>
                      <a:r>
                        <a:rPr lang="en-GB" b="1" dirty="0">
                          <a:solidFill>
                            <a:schemeClr val="tx1"/>
                          </a:solidFill>
                        </a:rPr>
                        <a:t>Supervisory Management </a:t>
                      </a:r>
                    </a:p>
                  </a:txBody>
                  <a:tcPr>
                    <a:solidFill>
                      <a:srgbClr val="002060"/>
                    </a:solidFill>
                  </a:tcPr>
                </a:tc>
                <a:tc>
                  <a:txBody>
                    <a:bodyPr/>
                    <a:lstStyle/>
                    <a:p>
                      <a:pPr algn="ctr"/>
                      <a:r>
                        <a:rPr lang="en-GB" b="1" dirty="0">
                          <a:solidFill>
                            <a:schemeClr val="tx1"/>
                          </a:solidFill>
                        </a:rPr>
                        <a:t>Rate </a:t>
                      </a:r>
                    </a:p>
                  </a:txBody>
                  <a:tcPr>
                    <a:solidFill>
                      <a:srgbClr val="002060"/>
                    </a:solidFill>
                  </a:tcPr>
                </a:tc>
                <a:extLst>
                  <a:ext uri="{0D108BD9-81ED-4DB2-BD59-A6C34878D82A}">
                    <a16:rowId xmlns:a16="http://schemas.microsoft.com/office/drawing/2014/main" val="1534589827"/>
                  </a:ext>
                </a:extLst>
              </a:tr>
              <a:tr h="475012">
                <a:tc>
                  <a:txBody>
                    <a:bodyPr/>
                    <a:lstStyle/>
                    <a:p>
                      <a:pPr algn="ctr"/>
                      <a:r>
                        <a:rPr lang="en-GB" dirty="0"/>
                        <a:t>Ability to manage a team </a:t>
                      </a:r>
                    </a:p>
                  </a:txBody>
                  <a:tcPr/>
                </a:tc>
                <a:tc>
                  <a:txBody>
                    <a:bodyPr/>
                    <a:lstStyle/>
                    <a:p>
                      <a:pPr algn="ctr"/>
                      <a:r>
                        <a:rPr lang="en-GB" dirty="0"/>
                        <a:t>Good</a:t>
                      </a:r>
                    </a:p>
                  </a:txBody>
                  <a:tcPr/>
                </a:tc>
                <a:extLst>
                  <a:ext uri="{0D108BD9-81ED-4DB2-BD59-A6C34878D82A}">
                    <a16:rowId xmlns:a16="http://schemas.microsoft.com/office/drawing/2014/main" val="3969359169"/>
                  </a:ext>
                </a:extLst>
              </a:tr>
            </a:tbl>
          </a:graphicData>
        </a:graphic>
      </p:graphicFrame>
    </p:spTree>
    <p:extLst>
      <p:ext uri="{BB962C8B-B14F-4D97-AF65-F5344CB8AC3E}">
        <p14:creationId xmlns:p14="http://schemas.microsoft.com/office/powerpoint/2010/main" val="2569083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FC4DE-E9DC-4D6D-901E-D7DD13E19430}"/>
              </a:ext>
            </a:extLst>
          </p:cNvPr>
          <p:cNvSpPr>
            <a:spLocks noGrp="1"/>
          </p:cNvSpPr>
          <p:nvPr>
            <p:ph type="title"/>
          </p:nvPr>
        </p:nvSpPr>
        <p:spPr>
          <a:xfrm>
            <a:off x="1143000" y="264161"/>
            <a:ext cx="9905999" cy="694696"/>
          </a:xfrm>
        </p:spPr>
        <p:txBody>
          <a:bodyPr>
            <a:normAutofit fontScale="90000"/>
          </a:bodyPr>
          <a:lstStyle/>
          <a:p>
            <a:r>
              <a:rPr lang="en-GB" dirty="0"/>
              <a:t>Company Potential Benefit</a:t>
            </a:r>
          </a:p>
        </p:txBody>
      </p:sp>
      <p:sp>
        <p:nvSpPr>
          <p:cNvPr id="3" name="Content Placeholder 2">
            <a:extLst>
              <a:ext uri="{FF2B5EF4-FFF2-40B4-BE49-F238E27FC236}">
                <a16:creationId xmlns:a16="http://schemas.microsoft.com/office/drawing/2014/main" id="{03BCAFF5-7032-422E-B765-7D6E6D0CFB3B}"/>
              </a:ext>
            </a:extLst>
          </p:cNvPr>
          <p:cNvSpPr>
            <a:spLocks noGrp="1"/>
          </p:cNvSpPr>
          <p:nvPr>
            <p:ph idx="1"/>
          </p:nvPr>
        </p:nvSpPr>
        <p:spPr>
          <a:xfrm>
            <a:off x="1142999" y="1043308"/>
            <a:ext cx="9905999" cy="4771384"/>
          </a:xfrm>
        </p:spPr>
        <p:txBody>
          <a:bodyPr>
            <a:normAutofit fontScale="92500" lnSpcReduction="20000"/>
          </a:bodyPr>
          <a:lstStyle/>
          <a:p>
            <a:pPr>
              <a:buFont typeface="Wingdings" panose="05000000000000000000" pitchFamily="2" charset="2"/>
              <a:buChar char="Ø"/>
            </a:pPr>
            <a:r>
              <a:rPr lang="en-GB" dirty="0"/>
              <a:t> </a:t>
            </a:r>
            <a:r>
              <a:rPr lang="en-GB" b="1" dirty="0"/>
              <a:t>Achieve organization goal: </a:t>
            </a:r>
          </a:p>
          <a:p>
            <a:pPr marL="0" indent="0">
              <a:buNone/>
            </a:pPr>
            <a:r>
              <a:rPr lang="en-GB" dirty="0"/>
              <a:t>Mission and vision of the company: To inspire groan-ups to play by providing exceptional costumer service.</a:t>
            </a:r>
          </a:p>
          <a:p>
            <a:pPr>
              <a:buFont typeface="Wingdings" panose="05000000000000000000" pitchFamily="2" charset="2"/>
              <a:buChar char="Ø"/>
            </a:pPr>
            <a:r>
              <a:rPr lang="en-GB" dirty="0"/>
              <a:t> </a:t>
            </a:r>
            <a:r>
              <a:rPr lang="en-GB" b="1" dirty="0"/>
              <a:t>Brand reputation:</a:t>
            </a:r>
          </a:p>
          <a:p>
            <a:pPr marL="0" indent="0">
              <a:buNone/>
            </a:pPr>
            <a:r>
              <a:rPr lang="en-GB" dirty="0"/>
              <a:t>Increase the notoriety of our company.</a:t>
            </a:r>
          </a:p>
          <a:p>
            <a:pPr>
              <a:buFont typeface="Wingdings" panose="05000000000000000000" pitchFamily="2" charset="2"/>
              <a:buChar char="Ø"/>
            </a:pPr>
            <a:r>
              <a:rPr lang="en-GB" dirty="0"/>
              <a:t> </a:t>
            </a:r>
            <a:r>
              <a:rPr lang="en-GB" b="1" dirty="0"/>
              <a:t>Less turnover of employee:</a:t>
            </a:r>
          </a:p>
          <a:p>
            <a:pPr marL="0" indent="0">
              <a:buNone/>
            </a:pPr>
            <a:r>
              <a:rPr lang="en-GB" dirty="0"/>
              <a:t>By having a strong onboarding process.</a:t>
            </a:r>
          </a:p>
          <a:p>
            <a:pPr>
              <a:buFont typeface="Wingdings" panose="05000000000000000000" pitchFamily="2" charset="2"/>
              <a:buChar char="Ø"/>
            </a:pPr>
            <a:r>
              <a:rPr lang="en-GB" dirty="0"/>
              <a:t> </a:t>
            </a:r>
            <a:r>
              <a:rPr lang="en-GB" b="1" dirty="0"/>
              <a:t>Improve employee performance:</a:t>
            </a:r>
          </a:p>
          <a:p>
            <a:pPr marL="0" indent="0">
              <a:buNone/>
            </a:pPr>
            <a:r>
              <a:rPr lang="en-GB" dirty="0"/>
              <a:t>An HR Manager's ability to increase performance is not just dependent on communication. You must also gather and deliver feedback from employees as an HR Manager. Employees will enhance their abilities and maintain a positive working atmosphere if they receive good performance feedback.</a:t>
            </a:r>
          </a:p>
        </p:txBody>
      </p:sp>
    </p:spTree>
    <p:extLst>
      <p:ext uri="{BB962C8B-B14F-4D97-AF65-F5344CB8AC3E}">
        <p14:creationId xmlns:p14="http://schemas.microsoft.com/office/powerpoint/2010/main" val="3624722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86030-46C4-43A5-8C22-20A37F41EA01}"/>
              </a:ext>
            </a:extLst>
          </p:cNvPr>
          <p:cNvSpPr>
            <a:spLocks noGrp="1"/>
          </p:cNvSpPr>
          <p:nvPr>
            <p:ph type="title"/>
          </p:nvPr>
        </p:nvSpPr>
        <p:spPr/>
        <p:txBody>
          <a:bodyPr/>
          <a:lstStyle/>
          <a:p>
            <a:r>
              <a:rPr lang="en-GB" dirty="0"/>
              <a:t>Conclusion</a:t>
            </a:r>
          </a:p>
        </p:txBody>
      </p:sp>
    </p:spTree>
    <p:extLst>
      <p:ext uri="{BB962C8B-B14F-4D97-AF65-F5344CB8AC3E}">
        <p14:creationId xmlns:p14="http://schemas.microsoft.com/office/powerpoint/2010/main" val="2638752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13947-DE1C-4471-BD8A-5F8F088FEB53}"/>
              </a:ext>
            </a:extLst>
          </p:cNvPr>
          <p:cNvSpPr>
            <a:spLocks noGrp="1"/>
          </p:cNvSpPr>
          <p:nvPr>
            <p:ph type="title"/>
          </p:nvPr>
        </p:nvSpPr>
        <p:spPr>
          <a:xfrm>
            <a:off x="1143000" y="142241"/>
            <a:ext cx="9905999" cy="816616"/>
          </a:xfrm>
        </p:spPr>
        <p:txBody>
          <a:bodyPr/>
          <a:lstStyle/>
          <a:p>
            <a:r>
              <a:rPr lang="en-GB" dirty="0"/>
              <a:t>References </a:t>
            </a:r>
          </a:p>
        </p:txBody>
      </p:sp>
      <p:sp>
        <p:nvSpPr>
          <p:cNvPr id="3" name="Content Placeholder 2">
            <a:extLst>
              <a:ext uri="{FF2B5EF4-FFF2-40B4-BE49-F238E27FC236}">
                <a16:creationId xmlns:a16="http://schemas.microsoft.com/office/drawing/2014/main" id="{8AC24C36-A123-4D81-9ACC-FA7863EB1C6F}"/>
              </a:ext>
            </a:extLst>
          </p:cNvPr>
          <p:cNvSpPr>
            <a:spLocks noGrp="1"/>
          </p:cNvSpPr>
          <p:nvPr>
            <p:ph idx="1"/>
          </p:nvPr>
        </p:nvSpPr>
        <p:spPr>
          <a:xfrm>
            <a:off x="1143000" y="1229360"/>
            <a:ext cx="9905999" cy="4669784"/>
          </a:xfrm>
        </p:spPr>
        <p:txBody>
          <a:bodyPr/>
          <a:lstStyle/>
          <a:p>
            <a:r>
              <a:rPr lang="en-GB" dirty="0"/>
              <a:t>Gratton, Lynda, Veronica Hope-Hailey, Philip Stiles, and Catherine Truss. 1999. Linking individual performance to business strategy: the people process model. Human Resource Management</a:t>
            </a:r>
          </a:p>
          <a:p>
            <a:r>
              <a:rPr lang="en-GB" dirty="0">
                <a:hlinkClick r:id="rId2"/>
              </a:rPr>
              <a:t>https://www.researchgate.net/publication/305954894_Human_Resource_Management_Theory_and_Practice</a:t>
            </a:r>
            <a:r>
              <a:rPr lang="en-GB" dirty="0"/>
              <a:t> {Accessed: 02/12/2021} </a:t>
            </a:r>
          </a:p>
          <a:p>
            <a:r>
              <a:rPr lang="en-GB" dirty="0">
                <a:hlinkClick r:id="rId3"/>
              </a:rPr>
              <a:t>https://www.researchgate.net/publication/301232287_The_role_of_government_and_regulation_in_HRM_A_historical_perspective</a:t>
            </a:r>
            <a:r>
              <a:rPr lang="en-GB" dirty="0"/>
              <a:t> {Accessed: 29/11/2021}</a:t>
            </a:r>
          </a:p>
          <a:p>
            <a:r>
              <a:rPr lang="en-GB" dirty="0">
                <a:hlinkClick r:id="rId4"/>
              </a:rPr>
              <a:t>https://www.henleycol.ac.uk/media/3223/human-resources-officer-job-description-november-2017.pdf</a:t>
            </a:r>
            <a:r>
              <a:rPr lang="en-GB" dirty="0"/>
              <a:t> {Accessed: 27/11/2021}</a:t>
            </a:r>
          </a:p>
          <a:p>
            <a:endParaRPr lang="en-GB" dirty="0"/>
          </a:p>
        </p:txBody>
      </p:sp>
    </p:spTree>
    <p:extLst>
      <p:ext uri="{BB962C8B-B14F-4D97-AF65-F5344CB8AC3E}">
        <p14:creationId xmlns:p14="http://schemas.microsoft.com/office/powerpoint/2010/main" val="1263177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27472-A303-40EA-BA32-32CAC7C665E6}"/>
              </a:ext>
            </a:extLst>
          </p:cNvPr>
          <p:cNvSpPr>
            <a:spLocks noGrp="1"/>
          </p:cNvSpPr>
          <p:nvPr>
            <p:ph type="title"/>
          </p:nvPr>
        </p:nvSpPr>
        <p:spPr>
          <a:xfrm>
            <a:off x="1143000" y="162561"/>
            <a:ext cx="9905999" cy="629920"/>
          </a:xfrm>
        </p:spPr>
        <p:txBody>
          <a:bodyPr>
            <a:normAutofit fontScale="90000"/>
          </a:bodyPr>
          <a:lstStyle/>
          <a:p>
            <a:r>
              <a:rPr lang="en-GB" dirty="0"/>
              <a:t>Speaker Notes </a:t>
            </a:r>
          </a:p>
        </p:txBody>
      </p:sp>
      <p:sp>
        <p:nvSpPr>
          <p:cNvPr id="3" name="Content Placeholder 2">
            <a:extLst>
              <a:ext uri="{FF2B5EF4-FFF2-40B4-BE49-F238E27FC236}">
                <a16:creationId xmlns:a16="http://schemas.microsoft.com/office/drawing/2014/main" id="{FFAAB213-3679-482E-AADB-1B37A844EA86}"/>
              </a:ext>
            </a:extLst>
          </p:cNvPr>
          <p:cNvSpPr>
            <a:spLocks noGrp="1"/>
          </p:cNvSpPr>
          <p:nvPr>
            <p:ph idx="1"/>
          </p:nvPr>
        </p:nvSpPr>
        <p:spPr>
          <a:xfrm>
            <a:off x="1143000" y="1005840"/>
            <a:ext cx="9905999" cy="4893304"/>
          </a:xfrm>
        </p:spPr>
        <p:txBody>
          <a:bodyPr>
            <a:normAutofit fontScale="70000" lnSpcReduction="20000"/>
          </a:bodyPr>
          <a:lstStyle/>
          <a:p>
            <a:r>
              <a:rPr lang="en-GB" dirty="0"/>
              <a:t>Empire casino</a:t>
            </a:r>
          </a:p>
          <a:p>
            <a:pPr marL="0" indent="0">
              <a:buNone/>
            </a:pPr>
            <a:r>
              <a:rPr lang="en-GB" dirty="0"/>
              <a:t>A place for entertainment purposes and gambling activities. Open 24/7 and set over two dramatic floors the venue offers a state-of-the-art casino complex, but it’s not just gambling activities. It’s full entertainment! The Empire Casino futures the latest electronic gambling and also the traditional table games all on London larges gaming floor. All top casino games can be found on the premises: </a:t>
            </a:r>
          </a:p>
          <a:p>
            <a:pPr marL="0" indent="0">
              <a:buNone/>
            </a:pPr>
            <a:r>
              <a:rPr lang="en-GB" dirty="0"/>
              <a:t>	Blackjack </a:t>
            </a:r>
          </a:p>
          <a:p>
            <a:pPr marL="0" indent="0">
              <a:buNone/>
            </a:pPr>
            <a:r>
              <a:rPr lang="en-GB" dirty="0"/>
              <a:t>	Three card poker </a:t>
            </a:r>
          </a:p>
          <a:p>
            <a:pPr marL="0" indent="0">
              <a:buNone/>
            </a:pPr>
            <a:r>
              <a:rPr lang="en-GB" dirty="0"/>
              <a:t>	Baccara </a:t>
            </a:r>
          </a:p>
          <a:p>
            <a:pPr marL="0" indent="0">
              <a:buNone/>
            </a:pPr>
            <a:r>
              <a:rPr lang="en-GB" dirty="0"/>
              <a:t>	American/European Roulette </a:t>
            </a:r>
          </a:p>
          <a:p>
            <a:pPr marL="0" indent="0">
              <a:buNone/>
            </a:pPr>
            <a:r>
              <a:rPr lang="en-GB" dirty="0"/>
              <a:t>	Slot machines </a:t>
            </a:r>
          </a:p>
          <a:p>
            <a:pPr marL="0" indent="0">
              <a:buNone/>
            </a:pPr>
            <a:r>
              <a:rPr lang="en-GB" dirty="0"/>
              <a:t>	Poker room </a:t>
            </a:r>
          </a:p>
          <a:p>
            <a:pPr marL="0" indent="0">
              <a:buNone/>
            </a:pPr>
            <a:r>
              <a:rPr lang="en-GB" dirty="0"/>
              <a:t>	And different traditional Chinese games</a:t>
            </a:r>
          </a:p>
          <a:p>
            <a:pPr marL="0" indent="0">
              <a:buNone/>
            </a:pPr>
            <a:r>
              <a:rPr lang="en-GB" dirty="0"/>
              <a:t>Situated in the centre of Leicester Square in London, next to the biggest Chinatown in Europe the casino has three stunning bars and two fabulous restaurants where the freshest contemporary cuisine it’s served on ultra-stylish surroundings. The high rollers can be found on the VIP Casino area situated on the top floor. The VIP area it’s a place of privacy for top players how prefer to gamble, serve dinner, and have a drink in some luxuriant surroundings. </a:t>
            </a:r>
          </a:p>
          <a:p>
            <a:pPr marL="0" indent="0">
              <a:buNone/>
            </a:pPr>
            <a:endParaRPr lang="en-GB" dirty="0"/>
          </a:p>
        </p:txBody>
      </p:sp>
    </p:spTree>
    <p:extLst>
      <p:ext uri="{BB962C8B-B14F-4D97-AF65-F5344CB8AC3E}">
        <p14:creationId xmlns:p14="http://schemas.microsoft.com/office/powerpoint/2010/main" val="1577497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24459-BC77-4A33-ACA1-196EC221CA86}"/>
              </a:ext>
            </a:extLst>
          </p:cNvPr>
          <p:cNvSpPr>
            <a:spLocks noGrp="1"/>
          </p:cNvSpPr>
          <p:nvPr>
            <p:ph type="title"/>
          </p:nvPr>
        </p:nvSpPr>
        <p:spPr>
          <a:xfrm>
            <a:off x="1143000" y="172721"/>
            <a:ext cx="9905999" cy="650240"/>
          </a:xfrm>
        </p:spPr>
        <p:txBody>
          <a:bodyPr>
            <a:normAutofit fontScale="90000"/>
          </a:bodyPr>
          <a:lstStyle/>
          <a:p>
            <a:r>
              <a:rPr lang="en-GB" dirty="0"/>
              <a:t>Speaker Notes</a:t>
            </a:r>
          </a:p>
        </p:txBody>
      </p:sp>
      <p:sp>
        <p:nvSpPr>
          <p:cNvPr id="3" name="Content Placeholder 2">
            <a:extLst>
              <a:ext uri="{FF2B5EF4-FFF2-40B4-BE49-F238E27FC236}">
                <a16:creationId xmlns:a16="http://schemas.microsoft.com/office/drawing/2014/main" id="{CF9C6A5D-028D-4A76-80B0-8043A04A4510}"/>
              </a:ext>
            </a:extLst>
          </p:cNvPr>
          <p:cNvSpPr>
            <a:spLocks noGrp="1"/>
          </p:cNvSpPr>
          <p:nvPr>
            <p:ph idx="1"/>
          </p:nvPr>
        </p:nvSpPr>
        <p:spPr>
          <a:xfrm>
            <a:off x="1143000" y="1097280"/>
            <a:ext cx="9905999" cy="4801864"/>
          </a:xfrm>
        </p:spPr>
        <p:txBody>
          <a:bodyPr/>
          <a:lstStyle/>
          <a:p>
            <a:r>
              <a:rPr lang="en-GB" dirty="0"/>
              <a:t>Hr Job Description</a:t>
            </a:r>
          </a:p>
          <a:p>
            <a:pPr>
              <a:buFont typeface="Wingdings" panose="05000000000000000000" pitchFamily="2" charset="2"/>
              <a:buChar char="§"/>
            </a:pPr>
            <a:r>
              <a:rPr lang="en-GB" dirty="0"/>
              <a:t>Recruiting, screening, interviewing, and placing workers are the responsibilities of human resources specialists. Employee relations, payroll, benefits, and training may all be handled by them. They supervise specialists in their work, interact with executives on strategic planning, and serve as a liaison between management and staff.</a:t>
            </a:r>
          </a:p>
          <a:p>
            <a:r>
              <a:rPr lang="en-GB" dirty="0"/>
              <a:t>HR has a critical role in shaping, strengthening, and changing an organization's culture. HR is responsible for several aspects of business culture, including pay, performance management, training and development, recruitment and onboarding, and reinforcing the company's values.</a:t>
            </a:r>
          </a:p>
          <a:p>
            <a:pPr marL="0" indent="0">
              <a:buNone/>
            </a:pPr>
            <a:endParaRPr lang="en-GB" dirty="0"/>
          </a:p>
        </p:txBody>
      </p:sp>
    </p:spTree>
    <p:extLst>
      <p:ext uri="{BB962C8B-B14F-4D97-AF65-F5344CB8AC3E}">
        <p14:creationId xmlns:p14="http://schemas.microsoft.com/office/powerpoint/2010/main" val="3868032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DD124-F5F6-428E-B43B-A90BF01FF3D8}"/>
              </a:ext>
            </a:extLst>
          </p:cNvPr>
          <p:cNvSpPr>
            <a:spLocks noGrp="1"/>
          </p:cNvSpPr>
          <p:nvPr>
            <p:ph type="title"/>
          </p:nvPr>
        </p:nvSpPr>
        <p:spPr>
          <a:xfrm>
            <a:off x="1143000" y="142241"/>
            <a:ext cx="9905999" cy="741680"/>
          </a:xfrm>
        </p:spPr>
        <p:txBody>
          <a:bodyPr/>
          <a:lstStyle/>
          <a:p>
            <a:r>
              <a:rPr lang="en-GB" dirty="0"/>
              <a:t>Speaker Notes </a:t>
            </a:r>
          </a:p>
        </p:txBody>
      </p:sp>
      <p:sp>
        <p:nvSpPr>
          <p:cNvPr id="3" name="Content Placeholder 2">
            <a:extLst>
              <a:ext uri="{FF2B5EF4-FFF2-40B4-BE49-F238E27FC236}">
                <a16:creationId xmlns:a16="http://schemas.microsoft.com/office/drawing/2014/main" id="{19ADE835-CCD2-455B-B5EE-81F6BBD2DDFE}"/>
              </a:ext>
            </a:extLst>
          </p:cNvPr>
          <p:cNvSpPr>
            <a:spLocks noGrp="1"/>
          </p:cNvSpPr>
          <p:nvPr>
            <p:ph idx="1"/>
          </p:nvPr>
        </p:nvSpPr>
        <p:spPr>
          <a:xfrm>
            <a:off x="1143000" y="1066800"/>
            <a:ext cx="9905999" cy="4832344"/>
          </a:xfrm>
        </p:spPr>
        <p:txBody>
          <a:bodyPr>
            <a:normAutofit fontScale="92500" lnSpcReduction="10000"/>
          </a:bodyPr>
          <a:lstStyle/>
          <a:p>
            <a:r>
              <a:rPr lang="en-GB" dirty="0"/>
              <a:t>HR Lows Importance</a:t>
            </a:r>
          </a:p>
          <a:p>
            <a:r>
              <a:rPr lang="en-GB" dirty="0"/>
              <a:t>There is no such thing as a one-size-fits-all HR position. The tasks of an HR worker vary greatly depending on the title. Some HR managers are entirely responsible for hiring, while others focus on employee development, salary and benefits, and still others—the generalists—do it all.</a:t>
            </a:r>
          </a:p>
          <a:p>
            <a:r>
              <a:rPr lang="en-GB" dirty="0"/>
              <a:t>Because these professionals are frequently faced with on-the-spot judgments that might have serious legal ramifications, familiarity with basic HR-related regulations gives them the confidence to make these decisions or to know when to seek outside assistance.</a:t>
            </a:r>
          </a:p>
          <a:p>
            <a:r>
              <a:rPr lang="en-GB" dirty="0"/>
              <a:t>HR experts with legal skills also have a competitive advantage in the workplace since they may reduce a company's legal risk before it happens. They assist organisations in remaining compliant and avoiding frivolous claims while also preserving the rights of valued personnel by having a working knowledge of current legislation and their real-world implementations.</a:t>
            </a:r>
          </a:p>
        </p:txBody>
      </p:sp>
    </p:spTree>
    <p:extLst>
      <p:ext uri="{BB962C8B-B14F-4D97-AF65-F5344CB8AC3E}">
        <p14:creationId xmlns:p14="http://schemas.microsoft.com/office/powerpoint/2010/main" val="1631857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CD6AE-8105-4EF6-A8EB-5F085430A83A}"/>
              </a:ext>
            </a:extLst>
          </p:cNvPr>
          <p:cNvSpPr>
            <a:spLocks noGrp="1"/>
          </p:cNvSpPr>
          <p:nvPr>
            <p:ph type="title"/>
          </p:nvPr>
        </p:nvSpPr>
        <p:spPr>
          <a:xfrm>
            <a:off x="1143000" y="162560"/>
            <a:ext cx="9905999" cy="721359"/>
          </a:xfrm>
        </p:spPr>
        <p:txBody>
          <a:bodyPr>
            <a:normAutofit/>
          </a:bodyPr>
          <a:lstStyle/>
          <a:p>
            <a:r>
              <a:rPr lang="en-GB" dirty="0"/>
              <a:t>Speaker Notes</a:t>
            </a:r>
          </a:p>
        </p:txBody>
      </p:sp>
      <p:sp>
        <p:nvSpPr>
          <p:cNvPr id="3" name="Content Placeholder 2">
            <a:extLst>
              <a:ext uri="{FF2B5EF4-FFF2-40B4-BE49-F238E27FC236}">
                <a16:creationId xmlns:a16="http://schemas.microsoft.com/office/drawing/2014/main" id="{0259EF46-1AE0-453F-A5A3-8A6CDC56E80F}"/>
              </a:ext>
            </a:extLst>
          </p:cNvPr>
          <p:cNvSpPr>
            <a:spLocks noGrp="1"/>
          </p:cNvSpPr>
          <p:nvPr>
            <p:ph idx="1"/>
          </p:nvPr>
        </p:nvSpPr>
        <p:spPr>
          <a:xfrm>
            <a:off x="1143000" y="1107440"/>
            <a:ext cx="9905999" cy="4791704"/>
          </a:xfrm>
        </p:spPr>
        <p:txBody>
          <a:bodyPr/>
          <a:lstStyle/>
          <a:p>
            <a:r>
              <a:rPr lang="en-GB" dirty="0"/>
              <a:t>How to Boost HR Productivity</a:t>
            </a:r>
          </a:p>
          <a:p>
            <a:pPr marL="457200" indent="-457200">
              <a:buFont typeface="+mj-lt"/>
              <a:buAutoNum type="arabicPeriod"/>
            </a:pPr>
            <a:r>
              <a:rPr lang="en-GB" dirty="0"/>
              <a:t>Improve internal communication inside the company.</a:t>
            </a:r>
          </a:p>
          <a:p>
            <a:pPr marL="457200" indent="-457200">
              <a:buFont typeface="+mj-lt"/>
              <a:buAutoNum type="arabicPeriod"/>
            </a:pPr>
            <a:r>
              <a:rPr lang="en-GB" dirty="0"/>
              <a:t>Create a successful training programme.</a:t>
            </a:r>
          </a:p>
          <a:p>
            <a:pPr marL="457200" indent="-457200">
              <a:buFont typeface="+mj-lt"/>
              <a:buAutoNum type="arabicPeriod"/>
            </a:pPr>
            <a:r>
              <a:rPr lang="en-GB" dirty="0"/>
              <a:t>Give staff more frequent feedback.</a:t>
            </a:r>
          </a:p>
          <a:p>
            <a:pPr marL="457200" indent="-457200">
              <a:buFont typeface="+mj-lt"/>
              <a:buAutoNum type="arabicPeriod"/>
            </a:pPr>
            <a:r>
              <a:rPr lang="en-GB" dirty="0"/>
              <a:t>Create a vision for the company's culture.</a:t>
            </a:r>
          </a:p>
          <a:p>
            <a:pPr marL="457200" indent="-457200">
              <a:buFont typeface="+mj-lt"/>
              <a:buAutoNum type="arabicPeriod"/>
            </a:pPr>
            <a:r>
              <a:rPr lang="en-GB" dirty="0"/>
              <a:t>Make use of the available technology.</a:t>
            </a:r>
          </a:p>
          <a:p>
            <a:pPr marL="457200" indent="-457200">
              <a:buFont typeface="+mj-lt"/>
              <a:buAutoNum type="arabicPeriod"/>
            </a:pPr>
            <a:r>
              <a:rPr lang="en-GB" dirty="0"/>
              <a:t>Use data to your advantage.</a:t>
            </a:r>
          </a:p>
          <a:p>
            <a:pPr marL="0" indent="0">
              <a:buNone/>
            </a:pPr>
            <a:endParaRPr lang="en-GB" dirty="0"/>
          </a:p>
        </p:txBody>
      </p:sp>
    </p:spTree>
    <p:extLst>
      <p:ext uri="{BB962C8B-B14F-4D97-AF65-F5344CB8AC3E}">
        <p14:creationId xmlns:p14="http://schemas.microsoft.com/office/powerpoint/2010/main" val="993551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47219-3A89-4219-9795-32F5CD719001}"/>
              </a:ext>
            </a:extLst>
          </p:cNvPr>
          <p:cNvSpPr>
            <a:spLocks noGrp="1"/>
          </p:cNvSpPr>
          <p:nvPr>
            <p:ph type="title"/>
          </p:nvPr>
        </p:nvSpPr>
        <p:spPr>
          <a:xfrm>
            <a:off x="1143000" y="193041"/>
            <a:ext cx="9905999" cy="629920"/>
          </a:xfrm>
        </p:spPr>
        <p:txBody>
          <a:bodyPr>
            <a:normAutofit fontScale="90000"/>
          </a:bodyPr>
          <a:lstStyle/>
          <a:p>
            <a:r>
              <a:rPr lang="en-GB" dirty="0"/>
              <a:t>Speaker Notes</a:t>
            </a:r>
          </a:p>
        </p:txBody>
      </p:sp>
      <p:sp>
        <p:nvSpPr>
          <p:cNvPr id="3" name="Content Placeholder 2">
            <a:extLst>
              <a:ext uri="{FF2B5EF4-FFF2-40B4-BE49-F238E27FC236}">
                <a16:creationId xmlns:a16="http://schemas.microsoft.com/office/drawing/2014/main" id="{52BD8769-4960-4161-A1EE-24ED1E8E3DCE}"/>
              </a:ext>
            </a:extLst>
          </p:cNvPr>
          <p:cNvSpPr>
            <a:spLocks noGrp="1"/>
          </p:cNvSpPr>
          <p:nvPr>
            <p:ph idx="1"/>
          </p:nvPr>
        </p:nvSpPr>
        <p:spPr>
          <a:xfrm>
            <a:off x="1143000" y="1056640"/>
            <a:ext cx="9905999" cy="4842504"/>
          </a:xfrm>
        </p:spPr>
        <p:txBody>
          <a:bodyPr/>
          <a:lstStyle/>
          <a:p>
            <a:r>
              <a:rPr lang="en-GB" dirty="0"/>
              <a:t>End Conclusion </a:t>
            </a:r>
          </a:p>
          <a:p>
            <a:pPr marL="0" indent="0">
              <a:buNone/>
            </a:pPr>
            <a:r>
              <a:rPr lang="en-GB" dirty="0"/>
              <a:t>With the adequate training given by the company in case, the HR position available will be more than suitable for a young prospect with great hard/soft skills as I have. </a:t>
            </a:r>
          </a:p>
          <a:p>
            <a:pPr marL="0" indent="0">
              <a:buNone/>
            </a:pPr>
            <a:r>
              <a:rPr lang="en-GB" dirty="0"/>
              <a:t>The management abilities' and the knowledge regarding lows and data use make me confident in persisting with the opportunity. </a:t>
            </a:r>
          </a:p>
          <a:p>
            <a:pPr marL="0" indent="0">
              <a:buNone/>
            </a:pPr>
            <a:r>
              <a:rPr lang="en-GB" dirty="0"/>
              <a:t>The empathy towards all employees and rightful management of problems will all be in the use for the company goals and development. </a:t>
            </a:r>
          </a:p>
          <a:p>
            <a:pPr marL="0" indent="0">
              <a:buNone/>
            </a:pPr>
            <a:r>
              <a:rPr lang="en-GB" dirty="0"/>
              <a:t>“I am convinced that nothing we do is more important than hiring and developing people. At the end of the day, you bet on people, not on strategies.” – Lawrence </a:t>
            </a:r>
            <a:r>
              <a:rPr lang="en-GB" dirty="0" err="1"/>
              <a:t>Bossidy</a:t>
            </a:r>
            <a:r>
              <a:rPr lang="en-GB" dirty="0"/>
              <a:t> </a:t>
            </a:r>
          </a:p>
          <a:p>
            <a:pPr marL="0" indent="0">
              <a:buNone/>
            </a:pPr>
            <a:endParaRPr lang="en-GB" dirty="0"/>
          </a:p>
        </p:txBody>
      </p:sp>
    </p:spTree>
    <p:extLst>
      <p:ext uri="{BB962C8B-B14F-4D97-AF65-F5344CB8AC3E}">
        <p14:creationId xmlns:p14="http://schemas.microsoft.com/office/powerpoint/2010/main" val="1837225030"/>
      </p:ext>
    </p:extLst>
  </p:cSld>
  <p:clrMapOvr>
    <a:masterClrMapping/>
  </p:clrMapOvr>
</p:sld>
</file>

<file path=ppt/theme/theme1.xml><?xml version="1.0" encoding="utf-8"?>
<a:theme xmlns:a="http://schemas.openxmlformats.org/drawingml/2006/main" name="RegattaVTI">
  <a:themeElements>
    <a:clrScheme name="AnalogousFromDarkSeedLeftStep">
      <a:dk1>
        <a:srgbClr val="000000"/>
      </a:dk1>
      <a:lt1>
        <a:srgbClr val="FFFFFF"/>
      </a:lt1>
      <a:dk2>
        <a:srgbClr val="242C41"/>
      </a:dk2>
      <a:lt2>
        <a:srgbClr val="E2E8E2"/>
      </a:lt2>
      <a:accent1>
        <a:srgbClr val="C24DC3"/>
      </a:accent1>
      <a:accent2>
        <a:srgbClr val="7E3BB1"/>
      </a:accent2>
      <a:accent3>
        <a:srgbClr val="5F4DC3"/>
      </a:accent3>
      <a:accent4>
        <a:srgbClr val="3B5AB1"/>
      </a:accent4>
      <a:accent5>
        <a:srgbClr val="4D9DC3"/>
      </a:accent5>
      <a:accent6>
        <a:srgbClr val="3BB1A6"/>
      </a:accent6>
      <a:hlink>
        <a:srgbClr val="3F81BF"/>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otalTime>87770</TotalTime>
  <Words>1607</Words>
  <Application>Microsoft Office PowerPoint</Application>
  <PresentationFormat>Widescreen</PresentationFormat>
  <Paragraphs>133</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Walbaum Display</vt:lpstr>
      <vt:lpstr>Wingdings</vt:lpstr>
      <vt:lpstr>RegattaVTI</vt:lpstr>
      <vt:lpstr>Training and Development needs for a HR officer Marius-Andrei Loghin - 1920374</vt:lpstr>
      <vt:lpstr>PowerPoint Presentation</vt:lpstr>
      <vt:lpstr>PowerPoint Presentation</vt:lpstr>
      <vt:lpstr>Job description </vt:lpstr>
      <vt:lpstr> Knowledge, Skills and Behaviours </vt:lpstr>
      <vt:lpstr>Knowledge, Skills and Behaviour </vt:lpstr>
      <vt:lpstr>Knowledge, Skills and Behaviour</vt:lpstr>
      <vt:lpstr>Legislation  </vt:lpstr>
      <vt:lpstr>Personal Skills Audit </vt:lpstr>
      <vt:lpstr>Company Potential Benefit</vt:lpstr>
      <vt:lpstr>Conclusion</vt:lpstr>
      <vt:lpstr>References </vt:lpstr>
      <vt:lpstr>Speaker Notes </vt:lpstr>
      <vt:lpstr>Speaker Notes</vt:lpstr>
      <vt:lpstr>Speaker Notes </vt:lpstr>
      <vt:lpstr>Speaker Notes</vt:lpstr>
      <vt:lpstr>Speaker 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 HR office</dc:title>
  <dc:creator>Marius Loghin</dc:creator>
  <cp:lastModifiedBy>Marius Loghin</cp:lastModifiedBy>
  <cp:revision>34</cp:revision>
  <dcterms:created xsi:type="dcterms:W3CDTF">2021-11-02T19:03:14Z</dcterms:created>
  <dcterms:modified xsi:type="dcterms:W3CDTF">2022-01-03T18:08:46Z</dcterms:modified>
</cp:coreProperties>
</file>