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35"/>
  </p:notesMasterIdLst>
  <p:handoutMasterIdLst>
    <p:handoutMasterId r:id="rId36"/>
  </p:handoutMasterIdLst>
  <p:sldIdLst>
    <p:sldId id="482" r:id="rId2"/>
    <p:sldId id="498" r:id="rId3"/>
    <p:sldId id="507" r:id="rId4"/>
    <p:sldId id="499" r:id="rId5"/>
    <p:sldId id="500" r:id="rId6"/>
    <p:sldId id="503" r:id="rId7"/>
    <p:sldId id="486" r:id="rId8"/>
    <p:sldId id="501" r:id="rId9"/>
    <p:sldId id="483" r:id="rId10"/>
    <p:sldId id="481" r:id="rId11"/>
    <p:sldId id="502" r:id="rId12"/>
    <p:sldId id="504" r:id="rId13"/>
    <p:sldId id="506" r:id="rId14"/>
    <p:sldId id="505" r:id="rId15"/>
    <p:sldId id="268" r:id="rId16"/>
    <p:sldId id="491" r:id="rId17"/>
    <p:sldId id="496" r:id="rId18"/>
    <p:sldId id="497" r:id="rId19"/>
    <p:sldId id="256" r:id="rId20"/>
    <p:sldId id="257" r:id="rId21"/>
    <p:sldId id="258" r:id="rId22"/>
    <p:sldId id="259" r:id="rId23"/>
    <p:sldId id="262" r:id="rId24"/>
    <p:sldId id="263" r:id="rId25"/>
    <p:sldId id="264" r:id="rId26"/>
    <p:sldId id="265" r:id="rId27"/>
    <p:sldId id="267" r:id="rId28"/>
    <p:sldId id="492" r:id="rId29"/>
    <p:sldId id="493" r:id="rId30"/>
    <p:sldId id="269" r:id="rId31"/>
    <p:sldId id="261" r:id="rId32"/>
    <p:sldId id="260" r:id="rId33"/>
    <p:sldId id="270"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A70532"/>
    <a:srgbClr val="B3033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786" autoAdjust="0"/>
    <p:restoredTop sz="71915" autoAdjust="0"/>
  </p:normalViewPr>
  <p:slideViewPr>
    <p:cSldViewPr>
      <p:cViewPr varScale="1">
        <p:scale>
          <a:sx n="79" d="100"/>
          <a:sy n="79" d="100"/>
        </p:scale>
        <p:origin x="2766"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C161EFF6-FE7A-46AA-AE6B-0201591F14B8}"/>
    <pc:docChg chg="addSld modSld sldOrd">
      <pc:chgData name="Julie Thomas" userId="2af13b6d24d29b42" providerId="LiveId" clId="{C161EFF6-FE7A-46AA-AE6B-0201591F14B8}" dt="2024-06-03T16:11:54.554" v="50" actId="20577"/>
      <pc:docMkLst>
        <pc:docMk/>
      </pc:docMkLst>
      <pc:sldChg chg="modSp mod">
        <pc:chgData name="Julie Thomas" userId="2af13b6d24d29b42" providerId="LiveId" clId="{C161EFF6-FE7A-46AA-AE6B-0201591F14B8}" dt="2024-06-03T16:11:54.554" v="50" actId="20577"/>
        <pc:sldMkLst>
          <pc:docMk/>
          <pc:sldMk cId="2746290940" sldId="482"/>
        </pc:sldMkLst>
        <pc:spChg chg="mod">
          <ac:chgData name="Julie Thomas" userId="2af13b6d24d29b42" providerId="LiveId" clId="{C161EFF6-FE7A-46AA-AE6B-0201591F14B8}" dt="2024-06-03T16:11:54.554" v="50" actId="20577"/>
          <ac:spMkLst>
            <pc:docMk/>
            <pc:sldMk cId="2746290940" sldId="482"/>
            <ac:spMk id="4" creationId="{AD411420-8284-4669-A46C-A45D4DBB1DD7}"/>
          </ac:spMkLst>
        </pc:spChg>
      </pc:sldChg>
      <pc:sldChg chg="modSp new mod ord">
        <pc:chgData name="Julie Thomas" userId="2af13b6d24d29b42" providerId="LiveId" clId="{C161EFF6-FE7A-46AA-AE6B-0201591F14B8}" dt="2024-06-03T16:11:37.765" v="34"/>
        <pc:sldMkLst>
          <pc:docMk/>
          <pc:sldMk cId="1855376424" sldId="507"/>
        </pc:sldMkLst>
        <pc:spChg chg="mod">
          <ac:chgData name="Julie Thomas" userId="2af13b6d24d29b42" providerId="LiveId" clId="{C161EFF6-FE7A-46AA-AE6B-0201591F14B8}" dt="2024-06-03T16:10:13.442" v="27" actId="113"/>
          <ac:spMkLst>
            <pc:docMk/>
            <pc:sldMk cId="1855376424" sldId="507"/>
            <ac:spMk id="2" creationId="{73E9A422-89DB-B8FE-7C69-D7B2FD163580}"/>
          </ac:spMkLst>
        </pc:spChg>
        <pc:spChg chg="mod">
          <ac:chgData name="Julie Thomas" userId="2af13b6d24d29b42" providerId="LiveId" clId="{C161EFF6-FE7A-46AA-AE6B-0201591F14B8}" dt="2024-06-03T16:11:30.096" v="32" actId="255"/>
          <ac:spMkLst>
            <pc:docMk/>
            <pc:sldMk cId="1855376424" sldId="507"/>
            <ac:spMk id="3" creationId="{230A66D5-96AC-7508-7025-ED081D5C4B2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6434" name="Rectangle 2">
            <a:extLst>
              <a:ext uri="{FF2B5EF4-FFF2-40B4-BE49-F238E27FC236}">
                <a16:creationId xmlns:a16="http://schemas.microsoft.com/office/drawing/2014/main" id="{88543CCC-3923-45E8-BA9D-596BA7CF5C96}"/>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lvl1pPr>
          </a:lstStyle>
          <a:p>
            <a:endParaRPr lang="en-GB" altLang="en-US"/>
          </a:p>
        </p:txBody>
      </p:sp>
      <p:sp>
        <p:nvSpPr>
          <p:cNvPr id="146435" name="Rectangle 3">
            <a:extLst>
              <a:ext uri="{FF2B5EF4-FFF2-40B4-BE49-F238E27FC236}">
                <a16:creationId xmlns:a16="http://schemas.microsoft.com/office/drawing/2014/main" id="{C5194F3F-5CE9-4CD7-925B-B822E44557B0}"/>
              </a:ext>
            </a:extLst>
          </p:cNvPr>
          <p:cNvSpPr>
            <a:spLocks noGrp="1" noChangeArrowheads="1"/>
          </p:cNvSpPr>
          <p:nvPr>
            <p:ph type="dt" sz="quarter"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endParaRPr lang="en-GB" altLang="en-US"/>
          </a:p>
        </p:txBody>
      </p:sp>
      <p:sp>
        <p:nvSpPr>
          <p:cNvPr id="146436" name="Rectangle 4">
            <a:extLst>
              <a:ext uri="{FF2B5EF4-FFF2-40B4-BE49-F238E27FC236}">
                <a16:creationId xmlns:a16="http://schemas.microsoft.com/office/drawing/2014/main" id="{31839ED4-EC67-4457-AA6A-277DEB1AFB2B}"/>
              </a:ext>
            </a:extLst>
          </p:cNvPr>
          <p:cNvSpPr>
            <a:spLocks noGrp="1" noChangeArrowheads="1"/>
          </p:cNvSpPr>
          <p:nvPr>
            <p:ph type="ftr" sz="quarter" idx="2"/>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vl1pPr>
          </a:lstStyle>
          <a:p>
            <a:endParaRPr lang="en-GB" altLang="en-US"/>
          </a:p>
        </p:txBody>
      </p:sp>
      <p:sp>
        <p:nvSpPr>
          <p:cNvPr id="146437" name="Rectangle 5">
            <a:extLst>
              <a:ext uri="{FF2B5EF4-FFF2-40B4-BE49-F238E27FC236}">
                <a16:creationId xmlns:a16="http://schemas.microsoft.com/office/drawing/2014/main" id="{51F5E9A3-EFF1-48CD-8F06-0A2C8929807B}"/>
              </a:ext>
            </a:extLst>
          </p:cNvPr>
          <p:cNvSpPr>
            <a:spLocks noGrp="1" noChangeArrowheads="1"/>
          </p:cNvSpPr>
          <p:nvPr>
            <p:ph type="sldNum" sz="quarter" idx="3"/>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fld id="{5BA4173D-4D62-4B10-9864-040E90D1294B}"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7FE9E340-3A0E-4B9E-BD4A-446779E85D61}"/>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lvl1pPr>
          </a:lstStyle>
          <a:p>
            <a:endParaRPr lang="en-GB" altLang="en-US"/>
          </a:p>
        </p:txBody>
      </p:sp>
      <p:sp>
        <p:nvSpPr>
          <p:cNvPr id="22531" name="Rectangle 3">
            <a:extLst>
              <a:ext uri="{FF2B5EF4-FFF2-40B4-BE49-F238E27FC236}">
                <a16:creationId xmlns:a16="http://schemas.microsoft.com/office/drawing/2014/main" id="{B6A4417C-251D-4137-A2B3-BC0FABEB519E}"/>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endParaRPr lang="en-GB" altLang="en-US"/>
          </a:p>
        </p:txBody>
      </p:sp>
      <p:sp>
        <p:nvSpPr>
          <p:cNvPr id="22532" name="Rectangle 4">
            <a:extLst>
              <a:ext uri="{FF2B5EF4-FFF2-40B4-BE49-F238E27FC236}">
                <a16:creationId xmlns:a16="http://schemas.microsoft.com/office/drawing/2014/main" id="{4C25CA6D-DA02-4925-8ECF-C37A3CCB7D36}"/>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2533" name="Rectangle 5">
            <a:extLst>
              <a:ext uri="{FF2B5EF4-FFF2-40B4-BE49-F238E27FC236}">
                <a16:creationId xmlns:a16="http://schemas.microsoft.com/office/drawing/2014/main" id="{CE43189D-2280-4A50-9B37-E68A2C0B1508}"/>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22534" name="Rectangle 6">
            <a:extLst>
              <a:ext uri="{FF2B5EF4-FFF2-40B4-BE49-F238E27FC236}">
                <a16:creationId xmlns:a16="http://schemas.microsoft.com/office/drawing/2014/main" id="{A71E2621-79DA-4F58-AAC6-F9DE1E8F5722}"/>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vl1pPr>
          </a:lstStyle>
          <a:p>
            <a:endParaRPr lang="en-GB" altLang="en-US"/>
          </a:p>
        </p:txBody>
      </p:sp>
      <p:sp>
        <p:nvSpPr>
          <p:cNvPr id="22535" name="Rectangle 7">
            <a:extLst>
              <a:ext uri="{FF2B5EF4-FFF2-40B4-BE49-F238E27FC236}">
                <a16:creationId xmlns:a16="http://schemas.microsoft.com/office/drawing/2014/main" id="{9E1F4C2B-8AA8-4297-B73A-9AB44D6D7B04}"/>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fld id="{3D78E00E-C595-47E0-9C1C-F624B767F588}"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fontAlgn="base">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fontAlgn="base">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fontAlgn="base">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fontAlgn="base">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8" Type="http://schemas.openxmlformats.org/officeDocument/2006/relationships/hyperlink" Target="https://www.hse.gov.uk/stress/standards/change.htm" TargetMode="External"/><Relationship Id="rId3" Type="http://schemas.openxmlformats.org/officeDocument/2006/relationships/hyperlink" Target="https://www.hse.gov.uk/stress/standards/demands.htm" TargetMode="External"/><Relationship Id="rId7" Type="http://schemas.openxmlformats.org/officeDocument/2006/relationships/hyperlink" Target="https://www.hse.gov.uk/stress/standards/role.htm" TargetMode="External"/><Relationship Id="rId2" Type="http://schemas.openxmlformats.org/officeDocument/2006/relationships/slide" Target="../slides/slide18.xml"/><Relationship Id="rId1" Type="http://schemas.openxmlformats.org/officeDocument/2006/relationships/notesMaster" Target="../notesMasters/notesMaster1.xml"/><Relationship Id="rId6" Type="http://schemas.openxmlformats.org/officeDocument/2006/relationships/hyperlink" Target="https://www.hse.gov.uk/stress/standards/relationships.htm" TargetMode="External"/><Relationship Id="rId5" Type="http://schemas.openxmlformats.org/officeDocument/2006/relationships/hyperlink" Target="https://www.hse.gov.uk/stress/standards/support.htm" TargetMode="External"/><Relationship Id="rId4" Type="http://schemas.openxmlformats.org/officeDocument/2006/relationships/hyperlink" Target="https://www.hse.gov.uk/stress/standards/control.htm"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Level 1 – Happy sheets</a:t>
            </a:r>
          </a:p>
          <a:p>
            <a:r>
              <a:rPr lang="en-GB" dirty="0"/>
              <a:t>2 – Tests</a:t>
            </a:r>
          </a:p>
          <a:p>
            <a:r>
              <a:rPr lang="en-GB" dirty="0"/>
              <a:t>3 – 360 degree feedback</a:t>
            </a:r>
          </a:p>
          <a:p>
            <a:r>
              <a:rPr lang="en-GB" dirty="0"/>
              <a:t>4 – Customer feedback</a:t>
            </a:r>
          </a:p>
        </p:txBody>
      </p:sp>
      <p:sp>
        <p:nvSpPr>
          <p:cNvPr id="4" name="Slide Number Placeholder 3"/>
          <p:cNvSpPr>
            <a:spLocks noGrp="1"/>
          </p:cNvSpPr>
          <p:nvPr>
            <p:ph type="sldNum" sz="quarter" idx="5"/>
          </p:nvPr>
        </p:nvSpPr>
        <p:spPr/>
        <p:txBody>
          <a:bodyPr/>
          <a:lstStyle/>
          <a:p>
            <a:fld id="{3D78E00E-C595-47E0-9C1C-F624B767F588}" type="slidenum">
              <a:rPr lang="en-GB" altLang="en-US" smtClean="0"/>
              <a:pPr/>
              <a:t>14</a:t>
            </a:fld>
            <a:endParaRPr lang="en-GB" altLang="en-US"/>
          </a:p>
        </p:txBody>
      </p:sp>
    </p:spTree>
    <p:extLst>
      <p:ext uri="{BB962C8B-B14F-4D97-AF65-F5344CB8AC3E}">
        <p14:creationId xmlns:p14="http://schemas.microsoft.com/office/powerpoint/2010/main" val="1998002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15</a:t>
            </a:fld>
            <a:endParaRPr lang="en-GB"/>
          </a:p>
        </p:txBody>
      </p:sp>
    </p:spTree>
    <p:extLst>
      <p:ext uri="{BB962C8B-B14F-4D97-AF65-F5344CB8AC3E}">
        <p14:creationId xmlns:p14="http://schemas.microsoft.com/office/powerpoint/2010/main" val="19942879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CIPD’s Factsheet for more ideas regarding wellbeing. </a:t>
            </a:r>
          </a:p>
        </p:txBody>
      </p:sp>
      <p:sp>
        <p:nvSpPr>
          <p:cNvPr id="4" name="Slide Number Placeholder 3"/>
          <p:cNvSpPr>
            <a:spLocks noGrp="1"/>
          </p:cNvSpPr>
          <p:nvPr>
            <p:ph type="sldNum" sz="quarter" idx="5"/>
          </p:nvPr>
        </p:nvSpPr>
        <p:spPr/>
        <p:txBody>
          <a:bodyPr/>
          <a:lstStyle/>
          <a:p>
            <a:fld id="{3D78E00E-C595-47E0-9C1C-F624B767F588}" type="slidenum">
              <a:rPr lang="en-GB" altLang="en-US" smtClean="0"/>
              <a:pPr/>
              <a:t>16</a:t>
            </a:fld>
            <a:endParaRPr lang="en-GB" altLang="en-US"/>
          </a:p>
        </p:txBody>
      </p:sp>
    </p:spTree>
    <p:extLst>
      <p:ext uri="{BB962C8B-B14F-4D97-AF65-F5344CB8AC3E}">
        <p14:creationId xmlns:p14="http://schemas.microsoft.com/office/powerpoint/2010/main" val="24273846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111111"/>
                </a:solidFill>
                <a:effectLst/>
                <a:latin typeface="Arial" panose="020B0604020202020204" pitchFamily="34" charset="0"/>
              </a:rPr>
              <a:t>They cover six key areas of work design that, if not properly managed, are associated with poor health, lower productivity and increased accident and sickness absence rates. The Management Standards are:</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3"/>
              </a:rPr>
              <a:t>Demands</a:t>
            </a:r>
            <a:r>
              <a:rPr lang="en-GB" b="0" i="0" dirty="0">
                <a:solidFill>
                  <a:srgbClr val="111111"/>
                </a:solidFill>
                <a:effectLst/>
                <a:latin typeface="Arial" panose="020B0604020202020204" pitchFamily="34" charset="0"/>
              </a:rPr>
              <a:t> – this includes issues such as workload, work patterns and the work environment</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4"/>
              </a:rPr>
              <a:t>Control</a:t>
            </a:r>
            <a:r>
              <a:rPr lang="en-GB" b="0" i="0" dirty="0">
                <a:solidFill>
                  <a:srgbClr val="111111"/>
                </a:solidFill>
                <a:effectLst/>
                <a:latin typeface="Arial" panose="020B0604020202020204" pitchFamily="34" charset="0"/>
              </a:rPr>
              <a:t> – how much say the person has in the way they do their work</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5"/>
              </a:rPr>
              <a:t>Support</a:t>
            </a:r>
            <a:r>
              <a:rPr lang="en-GB" b="0" i="0" dirty="0">
                <a:solidFill>
                  <a:srgbClr val="111111"/>
                </a:solidFill>
                <a:effectLst/>
                <a:latin typeface="Arial" panose="020B0604020202020204" pitchFamily="34" charset="0"/>
              </a:rPr>
              <a:t> – this includes the encouragement, sponsorship and resources provided by the organisation, line management and colleagues</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6"/>
              </a:rPr>
              <a:t>Relationships</a:t>
            </a:r>
            <a:r>
              <a:rPr lang="en-GB" b="0" i="0" dirty="0">
                <a:solidFill>
                  <a:srgbClr val="111111"/>
                </a:solidFill>
                <a:effectLst/>
                <a:latin typeface="Arial" panose="020B0604020202020204" pitchFamily="34" charset="0"/>
              </a:rPr>
              <a:t> – this includes promoting positive working to avoid conflict and dealing with unacceptable behaviour</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7"/>
              </a:rPr>
              <a:t>Role</a:t>
            </a:r>
            <a:r>
              <a:rPr lang="en-GB" b="0" i="0" dirty="0">
                <a:solidFill>
                  <a:srgbClr val="111111"/>
                </a:solidFill>
                <a:effectLst/>
                <a:latin typeface="Arial" panose="020B0604020202020204" pitchFamily="34" charset="0"/>
              </a:rPr>
              <a:t> – whether people understand their role within the organisation and whether the organisation ensures that they do not have conflicting roles</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8"/>
              </a:rPr>
              <a:t>Change</a:t>
            </a:r>
            <a:r>
              <a:rPr lang="en-GB" b="0" i="0" dirty="0">
                <a:solidFill>
                  <a:srgbClr val="111111"/>
                </a:solidFill>
                <a:effectLst/>
                <a:latin typeface="Arial" panose="020B0604020202020204" pitchFamily="34" charset="0"/>
              </a:rPr>
              <a:t> – how organisational change (large or small) is managed and communicated in the organisation</a:t>
            </a:r>
          </a:p>
          <a:p>
            <a:endParaRPr lang="en-GB" dirty="0"/>
          </a:p>
        </p:txBody>
      </p:sp>
      <p:sp>
        <p:nvSpPr>
          <p:cNvPr id="4" name="Slide Number Placeholder 3"/>
          <p:cNvSpPr>
            <a:spLocks noGrp="1"/>
          </p:cNvSpPr>
          <p:nvPr>
            <p:ph type="sldNum" sz="quarter" idx="5"/>
          </p:nvPr>
        </p:nvSpPr>
        <p:spPr/>
        <p:txBody>
          <a:bodyPr/>
          <a:lstStyle/>
          <a:p>
            <a:fld id="{3D78E00E-C595-47E0-9C1C-F624B767F588}" type="slidenum">
              <a:rPr lang="en-GB" altLang="en-US" smtClean="0"/>
              <a:pPr/>
              <a:t>18</a:t>
            </a:fld>
            <a:endParaRPr lang="en-GB" altLang="en-US"/>
          </a:p>
        </p:txBody>
      </p:sp>
    </p:spTree>
    <p:extLst>
      <p:ext uri="{BB962C8B-B14F-4D97-AF65-F5344CB8AC3E}">
        <p14:creationId xmlns:p14="http://schemas.microsoft.com/office/powerpoint/2010/main" val="39223034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45E41A-E8B7-4917-9B93-44A1891A38B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514118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Corporate empathy – businesses should understand their impact on employees and change if their impact adversely affects them.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45E41A-E8B7-4917-9B93-44A1891A38B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6576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45E41A-E8B7-4917-9B93-44A1891A38B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87726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45E41A-E8B7-4917-9B93-44A1891A38B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87828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45E41A-E8B7-4917-9B93-44A1891A38B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27322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6362E849-225B-4469-B30B-3AE583DB3C24}" type="datetimeFigureOut">
              <a:rPr lang="en-GB" smtClean="0"/>
              <a:t>03/06/2024</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4286259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03/06/2024</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321999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62E849-225B-4469-B30B-3AE583DB3C24}" type="datetimeFigureOut">
              <a:rPr lang="en-GB" smtClean="0"/>
              <a:t>03/06/2024</a:t>
            </a:fld>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7836468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362E849-225B-4469-B30B-3AE583DB3C24}" type="datetimeFigureOut">
              <a:rPr lang="en-GB" smtClean="0"/>
              <a:t>03/06/2024</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17115022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362E849-225B-4469-B30B-3AE583DB3C24}" type="datetimeFigureOut">
              <a:rPr lang="en-GB" smtClean="0"/>
              <a:t>03/06/2024</a:t>
            </a:fld>
            <a:endParaRPr lang="en-GB"/>
          </a:p>
        </p:txBody>
      </p:sp>
      <p:sp>
        <p:nvSpPr>
          <p:cNvPr id="9" name="Slide Number Placeholder 8"/>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574283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362E849-225B-4469-B30B-3AE583DB3C24}" type="datetimeFigureOut">
              <a:rPr lang="en-GB" smtClean="0"/>
              <a:t>03/06/2024</a:t>
            </a:fld>
            <a:endParaRPr lang="en-GB"/>
          </a:p>
        </p:txBody>
      </p:sp>
      <p:sp>
        <p:nvSpPr>
          <p:cNvPr id="5" name="Slide Number Placeholder 4"/>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7581755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62E849-225B-4469-B30B-3AE583DB3C24}" type="datetimeFigureOut">
              <a:rPr lang="en-GB" smtClean="0"/>
              <a:t>03/06/2024</a:t>
            </a:fld>
            <a:endParaRPr lang="en-GB"/>
          </a:p>
        </p:txBody>
      </p:sp>
      <p:sp>
        <p:nvSpPr>
          <p:cNvPr id="4" name="Slide Number Placeholder 3"/>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5619787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6362E849-225B-4469-B30B-3AE583DB3C24}" type="datetimeFigureOut">
              <a:rPr lang="en-GB" smtClean="0"/>
              <a:t>03/06/2024</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15022628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6362E849-225B-4469-B30B-3AE583DB3C24}" type="datetimeFigureOut">
              <a:rPr lang="en-GB" smtClean="0"/>
              <a:t>03/06/2024</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7946641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03/06/2024</a:t>
            </a:fld>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291655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03/06/2024</a:t>
            </a:fld>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4246667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6362E849-225B-4469-B30B-3AE583DB3C24}" type="datetimeFigureOut">
              <a:rPr lang="en-GB" smtClean="0"/>
              <a:t>03/06/2024</a:t>
            </a:fld>
            <a:endParaRPr lang="en-GB"/>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070C8BF7-86D3-4E92-B92C-831E4EA6026C}" type="slidenum">
              <a:rPr lang="en-GB" smtClean="0"/>
              <a:t>‹#›</a:t>
            </a:fld>
            <a:endParaRPr lang="en-GB"/>
          </a:p>
        </p:txBody>
      </p:sp>
    </p:spTree>
    <p:extLst>
      <p:ext uri="{BB962C8B-B14F-4D97-AF65-F5344CB8AC3E}">
        <p14:creationId xmlns:p14="http://schemas.microsoft.com/office/powerpoint/2010/main" val="2523962665"/>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ed.ac.uk/reflection/reflectors-toolkit/reflecting-on-experience/gibbs-reflective-cycle"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greatergood.berkeley.edu/quizzes/take_quiz/empath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D411420-8284-4669-A46C-A45D4DBB1DD7}"/>
              </a:ext>
            </a:extLst>
          </p:cNvPr>
          <p:cNvSpPr>
            <a:spLocks noGrp="1"/>
          </p:cNvSpPr>
          <p:nvPr>
            <p:ph type="ctrTitle"/>
          </p:nvPr>
        </p:nvSpPr>
        <p:spPr>
          <a:xfrm>
            <a:off x="755576" y="1484784"/>
            <a:ext cx="7772400" cy="1470025"/>
          </a:xfrm>
        </p:spPr>
        <p:txBody>
          <a:bodyPr>
            <a:normAutofit/>
          </a:bodyPr>
          <a:lstStyle/>
          <a:p>
            <a:r>
              <a:rPr lang="en-GB" b="1" dirty="0"/>
              <a:t>Assignment Guidance/Empathy</a:t>
            </a:r>
          </a:p>
        </p:txBody>
      </p:sp>
      <p:sp>
        <p:nvSpPr>
          <p:cNvPr id="5" name="Subtitle 4">
            <a:extLst>
              <a:ext uri="{FF2B5EF4-FFF2-40B4-BE49-F238E27FC236}">
                <a16:creationId xmlns:a16="http://schemas.microsoft.com/office/drawing/2014/main" id="{D19024FF-810E-4807-A5CB-FAEEE27FA5D8}"/>
              </a:ext>
            </a:extLst>
          </p:cNvPr>
          <p:cNvSpPr>
            <a:spLocks noGrp="1"/>
          </p:cNvSpPr>
          <p:nvPr>
            <p:ph type="subTitle" idx="1"/>
          </p:nvPr>
        </p:nvSpPr>
        <p:spPr>
          <a:xfrm>
            <a:off x="1441376" y="3026892"/>
            <a:ext cx="6400800" cy="1752600"/>
          </a:xfrm>
        </p:spPr>
        <p:txBody>
          <a:bodyPr/>
          <a:lstStyle/>
          <a:p>
            <a:r>
              <a:rPr lang="en-GB" dirty="0"/>
              <a:t>Julie Thomas</a:t>
            </a:r>
          </a:p>
        </p:txBody>
      </p:sp>
    </p:spTree>
    <p:extLst>
      <p:ext uri="{BB962C8B-B14F-4D97-AF65-F5344CB8AC3E}">
        <p14:creationId xmlns:p14="http://schemas.microsoft.com/office/powerpoint/2010/main" val="27462909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BEEF6-8A03-57DF-245F-5BB9C11E6A96}"/>
              </a:ext>
            </a:extLst>
          </p:cNvPr>
          <p:cNvSpPr>
            <a:spLocks noGrp="1"/>
          </p:cNvSpPr>
          <p:nvPr>
            <p:ph type="title"/>
          </p:nvPr>
        </p:nvSpPr>
        <p:spPr/>
        <p:txBody>
          <a:bodyPr/>
          <a:lstStyle/>
          <a:p>
            <a:r>
              <a:rPr lang="en-GB" b="1" dirty="0"/>
              <a:t>Report</a:t>
            </a:r>
          </a:p>
        </p:txBody>
      </p:sp>
      <p:sp>
        <p:nvSpPr>
          <p:cNvPr id="3" name="Content Placeholder 2">
            <a:extLst>
              <a:ext uri="{FF2B5EF4-FFF2-40B4-BE49-F238E27FC236}">
                <a16:creationId xmlns:a16="http://schemas.microsoft.com/office/drawing/2014/main" id="{1E046F39-51F3-D5C8-7068-35A4C46C3009}"/>
              </a:ext>
            </a:extLst>
          </p:cNvPr>
          <p:cNvSpPr>
            <a:spLocks noGrp="1"/>
          </p:cNvSpPr>
          <p:nvPr>
            <p:ph idx="1"/>
          </p:nvPr>
        </p:nvSpPr>
        <p:spPr/>
        <p:txBody>
          <a:bodyPr>
            <a:normAutofit lnSpcReduction="10000"/>
          </a:bodyPr>
          <a:lstStyle/>
          <a:p>
            <a:pPr marL="0" indent="0">
              <a:buNone/>
            </a:pPr>
            <a:r>
              <a:rPr lang="en-GB" sz="2400" dirty="0">
                <a:effectLst/>
                <a:latin typeface="Arial" panose="020B0604020202020204" pitchFamily="34" charset="0"/>
                <a:ea typeface="Times New Roman" panose="02020603050405020304" pitchFamily="18" charset="0"/>
              </a:rPr>
              <a:t>Impressed by your poster and video, your manager has asked you to put a report together which explains how you have been developing your emotional intelligence skills and contains a business case for training all managers and team leaders in this area.</a:t>
            </a:r>
          </a:p>
          <a:p>
            <a:pPr marL="0" indent="0">
              <a:buNone/>
            </a:pPr>
            <a:endParaRPr lang="en-GB" dirty="0">
              <a:latin typeface="Arial" panose="020B0604020202020204" pitchFamily="34" charset="0"/>
            </a:endParaRPr>
          </a:p>
          <a:p>
            <a:pPr marL="0" indent="0">
              <a:buNone/>
            </a:pPr>
            <a:r>
              <a:rPr lang="en-GB" dirty="0">
                <a:latin typeface="Arial" panose="020B0604020202020204" pitchFamily="34" charset="0"/>
              </a:rPr>
              <a:t>2500 words +/-10%</a:t>
            </a:r>
          </a:p>
          <a:p>
            <a:pPr marL="0" indent="0">
              <a:buNone/>
            </a:pPr>
            <a:r>
              <a:rPr lang="en-GB" dirty="0">
                <a:latin typeface="Arial" panose="020B0604020202020204" pitchFamily="34" charset="0"/>
              </a:rPr>
              <a:t>Report format - </a:t>
            </a:r>
            <a:r>
              <a:rPr lang="en-GB" sz="2400" dirty="0">
                <a:effectLst/>
                <a:latin typeface="Arial" panose="020B0604020202020204" pitchFamily="34" charset="0"/>
                <a:ea typeface="Times New Roman" panose="02020603050405020304" pitchFamily="18" charset="0"/>
              </a:rPr>
              <a:t>title, executive summary, contents list, sections to address the various points, conclusion and a reference list.</a:t>
            </a:r>
            <a:endParaRPr lang="en-GB" dirty="0"/>
          </a:p>
        </p:txBody>
      </p:sp>
    </p:spTree>
    <p:extLst>
      <p:ext uri="{BB962C8B-B14F-4D97-AF65-F5344CB8AC3E}">
        <p14:creationId xmlns:p14="http://schemas.microsoft.com/office/powerpoint/2010/main" val="1947790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9A422-89DB-B8FE-7C69-D7B2FD163580}"/>
              </a:ext>
            </a:extLst>
          </p:cNvPr>
          <p:cNvSpPr>
            <a:spLocks noGrp="1"/>
          </p:cNvSpPr>
          <p:nvPr>
            <p:ph type="title"/>
          </p:nvPr>
        </p:nvSpPr>
        <p:spPr/>
        <p:txBody>
          <a:bodyPr/>
          <a:lstStyle/>
          <a:p>
            <a:r>
              <a:rPr lang="en-GB" b="1" dirty="0"/>
              <a:t>Remember the Context</a:t>
            </a:r>
          </a:p>
        </p:txBody>
      </p:sp>
      <p:sp>
        <p:nvSpPr>
          <p:cNvPr id="3" name="Content Placeholder 2">
            <a:extLst>
              <a:ext uri="{FF2B5EF4-FFF2-40B4-BE49-F238E27FC236}">
                <a16:creationId xmlns:a16="http://schemas.microsoft.com/office/drawing/2014/main" id="{230A66D5-96AC-7508-7025-ED081D5C4B28}"/>
              </a:ext>
            </a:extLst>
          </p:cNvPr>
          <p:cNvSpPr>
            <a:spLocks noGrp="1"/>
          </p:cNvSpPr>
          <p:nvPr>
            <p:ph idx="1"/>
          </p:nvPr>
        </p:nvSpPr>
        <p:spPr/>
        <p:txBody>
          <a:bodyPr>
            <a:normAutofit/>
          </a:bodyPr>
          <a:lstStyle/>
          <a:p>
            <a:pPr marL="0" indent="0">
              <a:buNone/>
            </a:pPr>
            <a:r>
              <a:rPr lang="en-GB" sz="3200" dirty="0">
                <a:effectLst/>
                <a:latin typeface="Arial" panose="020B0604020202020204" pitchFamily="34" charset="0"/>
                <a:ea typeface="Times New Roman" panose="02020603050405020304" pitchFamily="18" charset="0"/>
              </a:rPr>
              <a:t>You are a deputy manager for ‘Jones and Co.’, a large department store on the high street. You are responsible for a team of </a:t>
            </a:r>
            <a:r>
              <a:rPr lang="en-GB" sz="3200" b="1" dirty="0">
                <a:effectLst/>
                <a:latin typeface="Arial" panose="020B0604020202020204" pitchFamily="34" charset="0"/>
                <a:ea typeface="Times New Roman" panose="02020603050405020304" pitchFamily="18" charset="0"/>
              </a:rPr>
              <a:t>4</a:t>
            </a:r>
            <a:r>
              <a:rPr lang="en-GB" sz="3200" dirty="0">
                <a:effectLst/>
                <a:latin typeface="Arial" panose="020B0604020202020204" pitchFamily="34" charset="0"/>
                <a:ea typeface="Times New Roman" panose="02020603050405020304" pitchFamily="18" charset="0"/>
              </a:rPr>
              <a:t> team leaders and </a:t>
            </a:r>
            <a:r>
              <a:rPr lang="en-GB" sz="3200" b="1" dirty="0">
                <a:effectLst/>
                <a:latin typeface="Arial" panose="020B0604020202020204" pitchFamily="34" charset="0"/>
                <a:ea typeface="Times New Roman" panose="02020603050405020304" pitchFamily="18" charset="0"/>
              </a:rPr>
              <a:t>8</a:t>
            </a:r>
            <a:r>
              <a:rPr lang="en-GB" sz="3200" dirty="0">
                <a:effectLst/>
                <a:latin typeface="Arial" panose="020B0604020202020204" pitchFamily="34" charset="0"/>
                <a:ea typeface="Times New Roman" panose="02020603050405020304" pitchFamily="18" charset="0"/>
              </a:rPr>
              <a:t> deputy team leaders who work in the food, menswear, ladieswear, childrenswear and lingerie departments</a:t>
            </a:r>
            <a:endParaRPr lang="en-GB" sz="3200" dirty="0"/>
          </a:p>
        </p:txBody>
      </p:sp>
    </p:spTree>
    <p:extLst>
      <p:ext uri="{BB962C8B-B14F-4D97-AF65-F5344CB8AC3E}">
        <p14:creationId xmlns:p14="http://schemas.microsoft.com/office/powerpoint/2010/main" val="18553764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D6EF2-8BF1-2004-031F-1DC3C01A0E09}"/>
              </a:ext>
            </a:extLst>
          </p:cNvPr>
          <p:cNvSpPr>
            <a:spLocks noGrp="1"/>
          </p:cNvSpPr>
          <p:nvPr>
            <p:ph type="title"/>
          </p:nvPr>
        </p:nvSpPr>
        <p:spPr>
          <a:xfrm>
            <a:off x="457200" y="274638"/>
            <a:ext cx="8229600" cy="562074"/>
          </a:xfrm>
        </p:spPr>
        <p:txBody>
          <a:bodyPr>
            <a:normAutofit fontScale="90000"/>
          </a:bodyPr>
          <a:lstStyle/>
          <a:p>
            <a:r>
              <a:rPr lang="en-GB" b="1" dirty="0"/>
              <a:t>Tasks – Number 1</a:t>
            </a:r>
          </a:p>
        </p:txBody>
      </p:sp>
      <p:sp>
        <p:nvSpPr>
          <p:cNvPr id="3" name="Content Placeholder 2">
            <a:extLst>
              <a:ext uri="{FF2B5EF4-FFF2-40B4-BE49-F238E27FC236}">
                <a16:creationId xmlns:a16="http://schemas.microsoft.com/office/drawing/2014/main" id="{0AF32E4E-C77C-1297-2B00-3ECC84318D85}"/>
              </a:ext>
            </a:extLst>
          </p:cNvPr>
          <p:cNvSpPr>
            <a:spLocks noGrp="1"/>
          </p:cNvSpPr>
          <p:nvPr>
            <p:ph idx="1"/>
          </p:nvPr>
        </p:nvSpPr>
        <p:spPr>
          <a:xfrm>
            <a:off x="457200" y="1052736"/>
            <a:ext cx="8229600" cy="4464497"/>
          </a:xfrm>
        </p:spPr>
        <p:txBody>
          <a:bodyPr>
            <a:normAutofit/>
          </a:bodyPr>
          <a:lstStyle/>
          <a:p>
            <a:pPr marL="0" lvl="0" indent="0">
              <a:buNone/>
              <a:tabLst>
                <a:tab pos="457200" algn="l"/>
              </a:tabLst>
            </a:pPr>
            <a:r>
              <a:rPr lang="en-GB" sz="3200" dirty="0">
                <a:solidFill>
                  <a:srgbClr val="000000"/>
                </a:solidFill>
                <a:effectLst/>
                <a:ea typeface="Times New Roman" panose="02020603050405020304" pitchFamily="18" charset="0"/>
              </a:rPr>
              <a:t>A brief introduction including definitions of emotional intelligence, relevant frameworks and related concepts. </a:t>
            </a:r>
          </a:p>
          <a:p>
            <a:pPr marL="0" lvl="0" indent="0">
              <a:buNone/>
              <a:tabLst>
                <a:tab pos="457200" algn="l"/>
              </a:tabLst>
            </a:pPr>
            <a:endParaRPr lang="en-GB" sz="3200" dirty="0">
              <a:solidFill>
                <a:srgbClr val="000000"/>
              </a:solidFill>
              <a:ea typeface="Times New Roman" panose="02020603050405020304" pitchFamily="18" charset="0"/>
            </a:endParaRPr>
          </a:p>
          <a:p>
            <a:pPr marL="0" lvl="0" indent="0">
              <a:buNone/>
              <a:tabLst>
                <a:tab pos="457200" algn="l"/>
              </a:tabLst>
            </a:pPr>
            <a:r>
              <a:rPr lang="en-GB" sz="3200" dirty="0">
                <a:solidFill>
                  <a:srgbClr val="000000"/>
                </a:solidFill>
                <a:effectLst/>
                <a:ea typeface="Times New Roman" panose="02020603050405020304" pitchFamily="18" charset="0"/>
              </a:rPr>
              <a:t>Use credible sources</a:t>
            </a:r>
          </a:p>
          <a:p>
            <a:pPr marL="0" lvl="0" indent="0">
              <a:buNone/>
              <a:tabLst>
                <a:tab pos="457200" algn="l"/>
              </a:tabLst>
            </a:pPr>
            <a:r>
              <a:rPr lang="en-GB" sz="3200" dirty="0">
                <a:solidFill>
                  <a:srgbClr val="000000"/>
                </a:solidFill>
                <a:ea typeface="Times New Roman" panose="02020603050405020304" pitchFamily="18" charset="0"/>
              </a:rPr>
              <a:t>Frameworks – e.g. Dan Goleman’s. </a:t>
            </a:r>
          </a:p>
          <a:p>
            <a:pPr marL="0" lvl="0" indent="0">
              <a:buNone/>
              <a:tabLst>
                <a:tab pos="457200" algn="l"/>
              </a:tabLst>
            </a:pPr>
            <a:r>
              <a:rPr lang="en-GB" sz="3200" dirty="0">
                <a:solidFill>
                  <a:srgbClr val="000000"/>
                </a:solidFill>
                <a:effectLst/>
                <a:ea typeface="Times New Roman" panose="02020603050405020304" pitchFamily="18" charset="0"/>
              </a:rPr>
              <a:t>Related concepts – e.g. mindfulness. </a:t>
            </a:r>
            <a:endParaRPr lang="en-GB" sz="3200" dirty="0">
              <a:effectLst/>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0749071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74A2A-E0B8-8A88-D374-924B62D38984}"/>
              </a:ext>
            </a:extLst>
          </p:cNvPr>
          <p:cNvSpPr>
            <a:spLocks noGrp="1"/>
          </p:cNvSpPr>
          <p:nvPr>
            <p:ph type="title"/>
          </p:nvPr>
        </p:nvSpPr>
        <p:spPr>
          <a:xfrm>
            <a:off x="457200" y="274638"/>
            <a:ext cx="8229600" cy="778098"/>
          </a:xfrm>
        </p:spPr>
        <p:txBody>
          <a:bodyPr/>
          <a:lstStyle/>
          <a:p>
            <a:r>
              <a:rPr lang="en-GB" b="1" dirty="0"/>
              <a:t>Number 2</a:t>
            </a:r>
          </a:p>
        </p:txBody>
      </p:sp>
      <p:sp>
        <p:nvSpPr>
          <p:cNvPr id="3" name="Content Placeholder 2">
            <a:extLst>
              <a:ext uri="{FF2B5EF4-FFF2-40B4-BE49-F238E27FC236}">
                <a16:creationId xmlns:a16="http://schemas.microsoft.com/office/drawing/2014/main" id="{67E6BE21-288A-FBC7-A34C-B110151A848D}"/>
              </a:ext>
            </a:extLst>
          </p:cNvPr>
          <p:cNvSpPr>
            <a:spLocks noGrp="1"/>
          </p:cNvSpPr>
          <p:nvPr>
            <p:ph idx="1"/>
          </p:nvPr>
        </p:nvSpPr>
        <p:spPr>
          <a:xfrm>
            <a:off x="457200" y="1196752"/>
            <a:ext cx="8229600" cy="4320481"/>
          </a:xfrm>
        </p:spPr>
        <p:txBody>
          <a:bodyPr>
            <a:normAutofit fontScale="92500"/>
          </a:bodyPr>
          <a:lstStyle/>
          <a:p>
            <a:pPr marL="0" marR="0" lvl="0" indent="0" algn="l" defTabSz="685800" rtl="0" eaLnBrk="1" fontAlgn="auto" latinLnBrk="0" hangingPunct="1">
              <a:lnSpc>
                <a:spcPct val="100000"/>
              </a:lnSpc>
              <a:spcBef>
                <a:spcPct val="20000"/>
              </a:spcBef>
              <a:spcAft>
                <a:spcPts val="0"/>
              </a:spcAft>
              <a:buClrTx/>
              <a:buSzTx/>
              <a:buNone/>
              <a:tabLst>
                <a:tab pos="457200" algn="l"/>
              </a:tabLst>
              <a:defRPr/>
            </a:pPr>
            <a:r>
              <a:rPr kumimoji="0" lang="en-GB"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mn-cs"/>
              </a:rPr>
              <a:t>A description of how you are developing your skills in this area, including a critical reflection of your current level of emotional intelligence using the outcomes of online quizzes. </a:t>
            </a:r>
          </a:p>
          <a:p>
            <a:pPr marL="0" marR="0" lvl="0" indent="0" algn="l" defTabSz="685800" rtl="0" eaLnBrk="1" fontAlgn="auto" latinLnBrk="0" hangingPunct="1">
              <a:lnSpc>
                <a:spcPct val="100000"/>
              </a:lnSpc>
              <a:spcBef>
                <a:spcPct val="20000"/>
              </a:spcBef>
              <a:spcAft>
                <a:spcPts val="0"/>
              </a:spcAft>
              <a:buClrTx/>
              <a:buSzTx/>
              <a:buNone/>
              <a:tabLst>
                <a:tab pos="457200" algn="l"/>
              </a:tabLst>
              <a:defRPr/>
            </a:pPr>
            <a:endParaRPr kumimoji="0" lang="en-GB"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mn-cs"/>
            </a:endParaRPr>
          </a:p>
          <a:p>
            <a:pPr marL="0" marR="0" lvl="0" indent="0" algn="l" defTabSz="685800" rtl="0" eaLnBrk="1" fontAlgn="auto" latinLnBrk="0" hangingPunct="1">
              <a:lnSpc>
                <a:spcPct val="100000"/>
              </a:lnSpc>
              <a:spcBef>
                <a:spcPct val="20000"/>
              </a:spcBef>
              <a:spcAft>
                <a:spcPts val="0"/>
              </a:spcAft>
              <a:buClrTx/>
              <a:buSzTx/>
              <a:buNone/>
              <a:tabLst>
                <a:tab pos="457200" algn="l"/>
              </a:tabLst>
              <a:defRPr/>
            </a:pPr>
            <a:r>
              <a:rPr kumimoji="0" lang="en-GB"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mn-cs"/>
              </a:rPr>
              <a:t>Your reflection should include an explanation of why you consider emotional intelligence a critical skill for managers in busy retail environments. You should include a critical analysis of the link between emotional intelligence and employee performance and how this translates to overall business performance. You should also explain the benefit of having high levels of emotional intelligence when dealing with customers and working in teams. </a:t>
            </a:r>
          </a:p>
          <a:p>
            <a:pPr marL="0" marR="0" lvl="0" indent="0" algn="l" defTabSz="685800" rtl="0" eaLnBrk="1" fontAlgn="auto" latinLnBrk="0" hangingPunct="1">
              <a:lnSpc>
                <a:spcPct val="100000"/>
              </a:lnSpc>
              <a:spcBef>
                <a:spcPct val="20000"/>
              </a:spcBef>
              <a:spcAft>
                <a:spcPts val="0"/>
              </a:spcAft>
              <a:buClrTx/>
              <a:buSzTx/>
              <a:buNone/>
              <a:tabLst>
                <a:tab pos="457200" algn="l"/>
              </a:tabLst>
              <a:defRPr/>
            </a:pPr>
            <a:endParaRPr lang="en-GB" dirty="0">
              <a:solidFill>
                <a:srgbClr val="000000"/>
              </a:solidFill>
              <a:latin typeface="Arial" panose="020B0604020202020204" pitchFamily="34" charset="0"/>
              <a:ea typeface="Times New Roman" panose="02020603050405020304" pitchFamily="18" charset="0"/>
            </a:endParaRPr>
          </a:p>
          <a:p>
            <a:pPr marL="0" marR="0" lvl="0" indent="0" algn="l" defTabSz="685800" rtl="0" eaLnBrk="1" fontAlgn="auto" latinLnBrk="0" hangingPunct="1">
              <a:lnSpc>
                <a:spcPct val="100000"/>
              </a:lnSpc>
              <a:spcBef>
                <a:spcPct val="20000"/>
              </a:spcBef>
              <a:spcAft>
                <a:spcPts val="0"/>
              </a:spcAft>
              <a:buClrTx/>
              <a:buSzTx/>
              <a:buNone/>
              <a:tabLst>
                <a:tab pos="457200" algn="l"/>
              </a:tabLst>
              <a:defRPr/>
            </a:pPr>
            <a:endPar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endParaRPr lang="en-GB" dirty="0"/>
          </a:p>
        </p:txBody>
      </p:sp>
    </p:spTree>
    <p:extLst>
      <p:ext uri="{BB962C8B-B14F-4D97-AF65-F5344CB8AC3E}">
        <p14:creationId xmlns:p14="http://schemas.microsoft.com/office/powerpoint/2010/main" val="4094114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E3C92-5545-EC68-019B-C48FB0874B44}"/>
              </a:ext>
            </a:extLst>
          </p:cNvPr>
          <p:cNvSpPr>
            <a:spLocks noGrp="1"/>
          </p:cNvSpPr>
          <p:nvPr>
            <p:ph type="title"/>
          </p:nvPr>
        </p:nvSpPr>
        <p:spPr>
          <a:xfrm>
            <a:off x="457200" y="274638"/>
            <a:ext cx="8229600" cy="562074"/>
          </a:xfrm>
        </p:spPr>
        <p:txBody>
          <a:bodyPr>
            <a:normAutofit fontScale="90000"/>
          </a:bodyPr>
          <a:lstStyle/>
          <a:p>
            <a:r>
              <a:rPr lang="en-GB" b="1" dirty="0"/>
              <a:t>Two – points to consider</a:t>
            </a:r>
          </a:p>
        </p:txBody>
      </p:sp>
      <p:sp>
        <p:nvSpPr>
          <p:cNvPr id="3" name="Content Placeholder 2">
            <a:extLst>
              <a:ext uri="{FF2B5EF4-FFF2-40B4-BE49-F238E27FC236}">
                <a16:creationId xmlns:a16="http://schemas.microsoft.com/office/drawing/2014/main" id="{25BB2982-B71E-F3CB-B22C-C1E27B41FA28}"/>
              </a:ext>
            </a:extLst>
          </p:cNvPr>
          <p:cNvSpPr>
            <a:spLocks noGrp="1"/>
          </p:cNvSpPr>
          <p:nvPr>
            <p:ph idx="1"/>
          </p:nvPr>
        </p:nvSpPr>
        <p:spPr>
          <a:xfrm>
            <a:off x="457200" y="1052736"/>
            <a:ext cx="8229600" cy="4536504"/>
          </a:xfrm>
        </p:spPr>
        <p:txBody>
          <a:bodyPr>
            <a:normAutofit fontScale="92500" lnSpcReduction="20000"/>
          </a:bodyPr>
          <a:lstStyle/>
          <a:p>
            <a:pPr marL="0" indent="0">
              <a:buNone/>
            </a:pPr>
            <a:r>
              <a:rPr lang="en-GB" dirty="0"/>
              <a:t>You can use a model of reflection to structure this section, for example, Gibbs – description of the activity, how you felt about the results, how accurate were they, what you learnt, how you will apply it going forwards. </a:t>
            </a:r>
            <a:r>
              <a:rPr lang="en-GB" dirty="0">
                <a:hlinkClick r:id="rId2"/>
              </a:rPr>
              <a:t>Gibbs' Reflective Cycle | The University of Edinburgh</a:t>
            </a:r>
            <a:endParaRPr lang="en-GB" dirty="0"/>
          </a:p>
          <a:p>
            <a:r>
              <a:rPr lang="en-GB" dirty="0"/>
              <a:t>State the results of your quizzes (describe), then state what the results are telling us about your level of emotional intelligence.</a:t>
            </a:r>
          </a:p>
          <a:p>
            <a:r>
              <a:rPr lang="en-GB" dirty="0"/>
              <a:t>What are your areas of strength?</a:t>
            </a:r>
          </a:p>
          <a:p>
            <a:r>
              <a:rPr lang="en-GB" dirty="0"/>
              <a:t>What are your areas of weakness?</a:t>
            </a:r>
          </a:p>
          <a:p>
            <a:r>
              <a:rPr lang="en-GB" dirty="0"/>
              <a:t>You could use the 4 headings (self-awareness etc), but then break this down further – e.g. do you need to improve your empathy skills?</a:t>
            </a:r>
          </a:p>
          <a:p>
            <a:r>
              <a:rPr lang="en-GB" dirty="0"/>
              <a:t>Build in theory and models and relate what you say to the retail context – why EI is critical, link between EI and performance, benefits of EI in retail context. </a:t>
            </a:r>
          </a:p>
        </p:txBody>
      </p:sp>
    </p:spTree>
    <p:extLst>
      <p:ext uri="{BB962C8B-B14F-4D97-AF65-F5344CB8AC3E}">
        <p14:creationId xmlns:p14="http://schemas.microsoft.com/office/powerpoint/2010/main" val="30606310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CFD1C-4B0D-4299-8246-ED0094FD1EFD}"/>
              </a:ext>
            </a:extLst>
          </p:cNvPr>
          <p:cNvSpPr>
            <a:spLocks noGrp="1"/>
          </p:cNvSpPr>
          <p:nvPr>
            <p:ph type="title"/>
          </p:nvPr>
        </p:nvSpPr>
        <p:spPr/>
        <p:txBody>
          <a:bodyPr/>
          <a:lstStyle/>
          <a:p>
            <a:r>
              <a:rPr lang="en-GB" dirty="0"/>
              <a:t>12 Competencies</a:t>
            </a:r>
          </a:p>
        </p:txBody>
      </p:sp>
      <p:pic>
        <p:nvPicPr>
          <p:cNvPr id="4" name="Content Placeholder 3">
            <a:extLst>
              <a:ext uri="{FF2B5EF4-FFF2-40B4-BE49-F238E27FC236}">
                <a16:creationId xmlns:a16="http://schemas.microsoft.com/office/drawing/2014/main" id="{AE373EF8-99C6-4B3D-B241-F101EE8BF468}"/>
              </a:ext>
            </a:extLst>
          </p:cNvPr>
          <p:cNvPicPr>
            <a:picLocks noGrp="1" noChangeAspect="1"/>
          </p:cNvPicPr>
          <p:nvPr>
            <p:ph idx="1"/>
          </p:nvPr>
        </p:nvPicPr>
        <p:blipFill>
          <a:blip r:embed="rId2"/>
          <a:stretch>
            <a:fillRect/>
          </a:stretch>
        </p:blipFill>
        <p:spPr>
          <a:xfrm>
            <a:off x="1259632" y="1268760"/>
            <a:ext cx="6912767" cy="4032448"/>
          </a:xfrm>
          <a:prstGeom prst="rect">
            <a:avLst/>
          </a:prstGeom>
        </p:spPr>
      </p:pic>
    </p:spTree>
    <p:extLst>
      <p:ext uri="{BB962C8B-B14F-4D97-AF65-F5344CB8AC3E}">
        <p14:creationId xmlns:p14="http://schemas.microsoft.com/office/powerpoint/2010/main" val="27071907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01B87-1A5A-C4D7-B042-D68AB81892B2}"/>
              </a:ext>
            </a:extLst>
          </p:cNvPr>
          <p:cNvSpPr>
            <a:spLocks noGrp="1"/>
          </p:cNvSpPr>
          <p:nvPr>
            <p:ph type="title"/>
          </p:nvPr>
        </p:nvSpPr>
        <p:spPr>
          <a:xfrm>
            <a:off x="395536" y="202313"/>
            <a:ext cx="8229600" cy="634082"/>
          </a:xfrm>
        </p:spPr>
        <p:txBody>
          <a:bodyPr/>
          <a:lstStyle/>
          <a:p>
            <a:r>
              <a:rPr lang="en-GB" b="1" dirty="0"/>
              <a:t>Number 3</a:t>
            </a:r>
          </a:p>
        </p:txBody>
      </p:sp>
      <p:sp>
        <p:nvSpPr>
          <p:cNvPr id="3" name="Content Placeholder 2">
            <a:extLst>
              <a:ext uri="{FF2B5EF4-FFF2-40B4-BE49-F238E27FC236}">
                <a16:creationId xmlns:a16="http://schemas.microsoft.com/office/drawing/2014/main" id="{3B8E0758-A195-6A2D-F319-E0EE40E32D01}"/>
              </a:ext>
            </a:extLst>
          </p:cNvPr>
          <p:cNvSpPr>
            <a:spLocks noGrp="1"/>
          </p:cNvSpPr>
          <p:nvPr>
            <p:ph idx="1"/>
          </p:nvPr>
        </p:nvSpPr>
        <p:spPr>
          <a:xfrm>
            <a:off x="457200" y="908720"/>
            <a:ext cx="8229600" cy="4608513"/>
          </a:xfrm>
        </p:spPr>
        <p:txBody>
          <a:bodyPr/>
          <a:lstStyle/>
          <a:p>
            <a:pPr marL="0" marR="0" lvl="0" indent="0" algn="l" defTabSz="685800" rtl="0" eaLnBrk="1" fontAlgn="auto" latinLnBrk="0" hangingPunct="1">
              <a:lnSpc>
                <a:spcPct val="100000"/>
              </a:lnSpc>
              <a:spcBef>
                <a:spcPct val="20000"/>
              </a:spcBef>
              <a:spcAft>
                <a:spcPts val="0"/>
              </a:spcAft>
              <a:buClrTx/>
              <a:buSzTx/>
              <a:buNone/>
              <a:tabLst>
                <a:tab pos="457200" algn="l"/>
              </a:tabLst>
              <a:defRPr/>
            </a:pPr>
            <a:r>
              <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mn-cs"/>
              </a:rPr>
              <a:t>Your reflection should end with a development plan for the next 6 months. The plan must be specific and contain the titles of books, articles, podcasts and online training (MOOC’s) that you will be using to aid your development. Include several entries covering several areas. </a:t>
            </a:r>
          </a:p>
          <a:p>
            <a:pPr marL="0" marR="0" lvl="0" indent="0" algn="l" defTabSz="685800" rtl="0" eaLnBrk="1" fontAlgn="auto" latinLnBrk="0" hangingPunct="1">
              <a:lnSpc>
                <a:spcPct val="100000"/>
              </a:lnSpc>
              <a:spcBef>
                <a:spcPct val="20000"/>
              </a:spcBef>
              <a:spcAft>
                <a:spcPts val="0"/>
              </a:spcAft>
              <a:buClrTx/>
              <a:buSzTx/>
              <a:buNone/>
              <a:tabLst>
                <a:tab pos="457200" algn="l"/>
              </a:tabLst>
              <a:defRPr/>
            </a:pPr>
            <a:endParaRPr lang="en-GB" sz="1500" dirty="0">
              <a:solidFill>
                <a:srgbClr val="000000"/>
              </a:solidFill>
              <a:latin typeface="Arial" panose="020B0604020202020204" pitchFamily="34" charset="0"/>
              <a:ea typeface="Times New Roman" panose="02020603050405020304" pitchFamily="18" charset="0"/>
            </a:endParaRPr>
          </a:p>
          <a:p>
            <a:pPr marL="0" marR="0" lvl="0" indent="0" algn="l" defTabSz="685800" rtl="0" eaLnBrk="1" fontAlgn="auto" latinLnBrk="0" hangingPunct="1">
              <a:lnSpc>
                <a:spcPct val="100000"/>
              </a:lnSpc>
              <a:spcBef>
                <a:spcPct val="20000"/>
              </a:spcBef>
              <a:spcAft>
                <a:spcPts val="0"/>
              </a:spcAft>
              <a:buClrTx/>
              <a:buSzTx/>
              <a:buNone/>
              <a:tabLst>
                <a:tab pos="457200" algn="l"/>
              </a:tabLst>
              <a:defRPr/>
            </a:pPr>
            <a:endPar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endParaRPr lang="en-GB" dirty="0"/>
          </a:p>
        </p:txBody>
      </p:sp>
      <p:sp>
        <p:nvSpPr>
          <p:cNvPr id="5" name="Rectangle 1">
            <a:extLst>
              <a:ext uri="{FF2B5EF4-FFF2-40B4-BE49-F238E27FC236}">
                <a16:creationId xmlns:a16="http://schemas.microsoft.com/office/drawing/2014/main" id="{A1EED87A-4AF3-1114-FDBB-FC283D4EB1C4}"/>
              </a:ext>
            </a:extLst>
          </p:cNvPr>
          <p:cNvSpPr>
            <a:spLocks noChangeArrowheads="1"/>
          </p:cNvSpPr>
          <p:nvPr/>
        </p:nvSpPr>
        <p:spPr bwMode="auto">
          <a:xfrm>
            <a:off x="21637" y="2277507"/>
            <a:ext cx="13913494"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pic>
        <p:nvPicPr>
          <p:cNvPr id="7" name="Picture 6">
            <a:extLst>
              <a:ext uri="{FF2B5EF4-FFF2-40B4-BE49-F238E27FC236}">
                <a16:creationId xmlns:a16="http://schemas.microsoft.com/office/drawing/2014/main" id="{5723DCA7-413E-A86E-87FE-A3A2090E189E}"/>
              </a:ext>
            </a:extLst>
          </p:cNvPr>
          <p:cNvPicPr>
            <a:picLocks noChangeAspect="1"/>
          </p:cNvPicPr>
          <p:nvPr/>
        </p:nvPicPr>
        <p:blipFill>
          <a:blip r:embed="rId2"/>
          <a:stretch>
            <a:fillRect/>
          </a:stretch>
        </p:blipFill>
        <p:spPr>
          <a:xfrm>
            <a:off x="395536" y="2132856"/>
            <a:ext cx="8424935" cy="3600400"/>
          </a:xfrm>
          <a:prstGeom prst="rect">
            <a:avLst/>
          </a:prstGeom>
        </p:spPr>
      </p:pic>
    </p:spTree>
    <p:extLst>
      <p:ext uri="{BB962C8B-B14F-4D97-AF65-F5344CB8AC3E}">
        <p14:creationId xmlns:p14="http://schemas.microsoft.com/office/powerpoint/2010/main" val="2350175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E6846-E921-416D-8490-9388E90E84BD}"/>
              </a:ext>
            </a:extLst>
          </p:cNvPr>
          <p:cNvSpPr>
            <a:spLocks noGrp="1"/>
          </p:cNvSpPr>
          <p:nvPr>
            <p:ph type="title"/>
          </p:nvPr>
        </p:nvSpPr>
        <p:spPr/>
        <p:txBody>
          <a:bodyPr/>
          <a:lstStyle/>
          <a:p>
            <a:r>
              <a:rPr lang="en-GB" b="1" dirty="0"/>
              <a:t>Development Plan</a:t>
            </a:r>
          </a:p>
        </p:txBody>
      </p:sp>
      <p:sp>
        <p:nvSpPr>
          <p:cNvPr id="3" name="Content Placeholder 2">
            <a:extLst>
              <a:ext uri="{FF2B5EF4-FFF2-40B4-BE49-F238E27FC236}">
                <a16:creationId xmlns:a16="http://schemas.microsoft.com/office/drawing/2014/main" id="{105FD3E9-204A-45ED-AFC8-8B36CA9739DA}"/>
              </a:ext>
            </a:extLst>
          </p:cNvPr>
          <p:cNvSpPr>
            <a:spLocks noGrp="1"/>
          </p:cNvSpPr>
          <p:nvPr>
            <p:ph idx="1"/>
          </p:nvPr>
        </p:nvSpPr>
        <p:spPr/>
        <p:txBody>
          <a:bodyPr/>
          <a:lstStyle/>
          <a:p>
            <a:r>
              <a:rPr lang="en-GB" dirty="0"/>
              <a:t>Use the template on Moodle</a:t>
            </a:r>
          </a:p>
          <a:p>
            <a:r>
              <a:rPr lang="en-GB" dirty="0"/>
              <a:t>Be specific – give detail about which book you will read, what website you will consult, when etc.</a:t>
            </a:r>
          </a:p>
          <a:p>
            <a:r>
              <a:rPr lang="en-GB" dirty="0"/>
              <a:t>List several detailed entries. </a:t>
            </a:r>
          </a:p>
        </p:txBody>
      </p:sp>
    </p:spTree>
    <p:extLst>
      <p:ext uri="{BB962C8B-B14F-4D97-AF65-F5344CB8AC3E}">
        <p14:creationId xmlns:p14="http://schemas.microsoft.com/office/powerpoint/2010/main" val="31264964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FE2F9-748C-4DB8-B8E7-43D63F579625}"/>
              </a:ext>
            </a:extLst>
          </p:cNvPr>
          <p:cNvSpPr>
            <a:spLocks noGrp="1"/>
          </p:cNvSpPr>
          <p:nvPr>
            <p:ph type="title"/>
          </p:nvPr>
        </p:nvSpPr>
        <p:spPr>
          <a:xfrm>
            <a:off x="457200" y="260648"/>
            <a:ext cx="8229600" cy="432048"/>
          </a:xfrm>
        </p:spPr>
        <p:txBody>
          <a:bodyPr>
            <a:normAutofit fontScale="90000"/>
          </a:bodyPr>
          <a:lstStyle/>
          <a:p>
            <a:r>
              <a:rPr lang="en-GB" b="1" dirty="0"/>
              <a:t>Ways to Develop EI</a:t>
            </a:r>
          </a:p>
        </p:txBody>
      </p:sp>
      <p:sp>
        <p:nvSpPr>
          <p:cNvPr id="3" name="Content Placeholder 2">
            <a:extLst>
              <a:ext uri="{FF2B5EF4-FFF2-40B4-BE49-F238E27FC236}">
                <a16:creationId xmlns:a16="http://schemas.microsoft.com/office/drawing/2014/main" id="{BAD9A54C-F7A2-4C38-8C74-4E6530A297EE}"/>
              </a:ext>
            </a:extLst>
          </p:cNvPr>
          <p:cNvSpPr>
            <a:spLocks noGrp="1"/>
          </p:cNvSpPr>
          <p:nvPr>
            <p:ph idx="1"/>
          </p:nvPr>
        </p:nvSpPr>
        <p:spPr>
          <a:xfrm>
            <a:off x="251520" y="1052736"/>
            <a:ext cx="8640960" cy="4464497"/>
          </a:xfrm>
        </p:spPr>
        <p:txBody>
          <a:bodyPr>
            <a:normAutofit fontScale="85000" lnSpcReduction="20000"/>
          </a:bodyPr>
          <a:lstStyle/>
          <a:p>
            <a:r>
              <a:rPr lang="en-GB" dirty="0"/>
              <a:t>Develop self-awareness – quizzes, ask others for feedback, assess your self against the 12 competencies. </a:t>
            </a:r>
          </a:p>
          <a:p>
            <a:r>
              <a:rPr lang="en-GB" dirty="0"/>
              <a:t>Develop self-regulation - become aware of your emotional triggers. Reframing – make a conscious effort not to take offence. ‘I will use what she said to improve’. </a:t>
            </a:r>
          </a:p>
          <a:p>
            <a:r>
              <a:rPr lang="en-GB" dirty="0"/>
              <a:t>Glass half-full perspective. Get into the habit of seeing the bright side. </a:t>
            </a:r>
          </a:p>
          <a:p>
            <a:r>
              <a:rPr lang="en-GB" dirty="0"/>
              <a:t>Do activities that encourage positive emotions – be kind, be grateful (fill up your reserve so that you are more resilient when negative events occur). Kindness breeds kindness so this will have an effect on others’ behaviour.</a:t>
            </a:r>
          </a:p>
          <a:p>
            <a:r>
              <a:rPr lang="en-GB" dirty="0"/>
              <a:t>Develop empathy for others – show that you care about how they are, their well-being. </a:t>
            </a:r>
          </a:p>
          <a:p>
            <a:r>
              <a:rPr lang="en-GB" dirty="0"/>
              <a:t>Practise your listening and communication skills. </a:t>
            </a:r>
          </a:p>
          <a:p>
            <a:r>
              <a:rPr lang="en-GB" dirty="0"/>
              <a:t>Read a book (e.g. Daniel Goleman), read articles on the Positive Psychology website, complete a free course (‘MOOC’). </a:t>
            </a:r>
          </a:p>
          <a:p>
            <a:endParaRPr lang="en-GB" dirty="0"/>
          </a:p>
        </p:txBody>
      </p:sp>
    </p:spTree>
    <p:extLst>
      <p:ext uri="{BB962C8B-B14F-4D97-AF65-F5344CB8AC3E}">
        <p14:creationId xmlns:p14="http://schemas.microsoft.com/office/powerpoint/2010/main" val="3673838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880CD-CF61-23B3-A8A1-ADB4726F744B}"/>
              </a:ext>
            </a:extLst>
          </p:cNvPr>
          <p:cNvSpPr>
            <a:spLocks noGrp="1"/>
          </p:cNvSpPr>
          <p:nvPr>
            <p:ph type="title"/>
          </p:nvPr>
        </p:nvSpPr>
        <p:spPr>
          <a:xfrm>
            <a:off x="457200" y="274638"/>
            <a:ext cx="8229600" cy="634082"/>
          </a:xfrm>
        </p:spPr>
        <p:txBody>
          <a:bodyPr/>
          <a:lstStyle/>
          <a:p>
            <a:r>
              <a:rPr lang="en-GB" b="1" dirty="0"/>
              <a:t>Number 4</a:t>
            </a:r>
          </a:p>
        </p:txBody>
      </p:sp>
      <p:sp>
        <p:nvSpPr>
          <p:cNvPr id="3" name="Content Placeholder 2">
            <a:extLst>
              <a:ext uri="{FF2B5EF4-FFF2-40B4-BE49-F238E27FC236}">
                <a16:creationId xmlns:a16="http://schemas.microsoft.com/office/drawing/2014/main" id="{D420D247-1DE2-FBD9-6E6F-9908ED8DACF4}"/>
              </a:ext>
            </a:extLst>
          </p:cNvPr>
          <p:cNvSpPr>
            <a:spLocks noGrp="1"/>
          </p:cNvSpPr>
          <p:nvPr>
            <p:ph idx="1"/>
          </p:nvPr>
        </p:nvSpPr>
        <p:spPr>
          <a:xfrm>
            <a:off x="457200" y="1196752"/>
            <a:ext cx="8229600" cy="4320481"/>
          </a:xfrm>
        </p:spPr>
        <p:txBody>
          <a:bodyPr>
            <a:normAutofit/>
          </a:bodyPr>
          <a:lstStyle/>
          <a:p>
            <a:pPr marL="0" marR="0" lvl="0" indent="0" algn="l" defTabSz="685800" rtl="0" eaLnBrk="1" fontAlgn="auto" latinLnBrk="0" hangingPunct="1">
              <a:lnSpc>
                <a:spcPct val="100000"/>
              </a:lnSpc>
              <a:spcBef>
                <a:spcPct val="20000"/>
              </a:spcBef>
              <a:spcAft>
                <a:spcPts val="0"/>
              </a:spcAft>
              <a:buClrTx/>
              <a:buSzTx/>
              <a:buNone/>
              <a:tabLst>
                <a:tab pos="457200" algn="l"/>
              </a:tabLst>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mn-cs"/>
              </a:rPr>
              <a:t>The final part of your report should include your proposal for a 2-hour training session for all managers and team leaders. The internal Human Resources team have agreed to carry out any training you propose. </a:t>
            </a:r>
          </a:p>
          <a:p>
            <a:pPr marL="0" marR="0" lvl="0" indent="0" algn="l" defTabSz="685800" rtl="0" eaLnBrk="1" fontAlgn="auto" latinLnBrk="0" hangingPunct="1">
              <a:lnSpc>
                <a:spcPct val="100000"/>
              </a:lnSpc>
              <a:spcBef>
                <a:spcPct val="20000"/>
              </a:spcBef>
              <a:spcAft>
                <a:spcPts val="0"/>
              </a:spcAft>
              <a:buClrTx/>
              <a:buSzTx/>
              <a:buNone/>
              <a:tabLst>
                <a:tab pos="457200" algn="l"/>
              </a:tabLst>
              <a:defRPr/>
            </a:pPr>
            <a:endParaRPr lang="en-GB" sz="2000" dirty="0">
              <a:solidFill>
                <a:srgbClr val="000000"/>
              </a:solidFill>
              <a:latin typeface="Arial" panose="020B0604020202020204" pitchFamily="34" charset="0"/>
              <a:ea typeface="Times New Roman" panose="02020603050405020304" pitchFamily="18" charset="0"/>
            </a:endParaRPr>
          </a:p>
          <a:p>
            <a:pPr marL="0" marR="0" lvl="0" indent="0" algn="l" defTabSz="685800" rtl="0" eaLnBrk="1" fontAlgn="auto" latinLnBrk="0" hangingPunct="1">
              <a:lnSpc>
                <a:spcPct val="100000"/>
              </a:lnSpc>
              <a:spcBef>
                <a:spcPct val="20000"/>
              </a:spcBef>
              <a:spcAft>
                <a:spcPts val="0"/>
              </a:spcAft>
              <a:buClrTx/>
              <a:buSzTx/>
              <a:buNone/>
              <a:tabLst>
                <a:tab pos="457200" algn="l"/>
              </a:tabLst>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mn-cs"/>
              </a:rPr>
              <a:t>You must provide detail on how this training could be carried out, bearing in mind the need to cover the shop floor. You should also provide a brief overview of the content of the training. As this is a business case, you need to demonstrate that the benefits will outweigh the costs of your proposed training.</a:t>
            </a:r>
          </a:p>
          <a:p>
            <a:pPr marL="0" marR="0" lvl="0" indent="0" algn="l" defTabSz="685800" rtl="0" eaLnBrk="1" fontAlgn="auto" latinLnBrk="0" hangingPunct="1">
              <a:lnSpc>
                <a:spcPct val="100000"/>
              </a:lnSpc>
              <a:spcBef>
                <a:spcPct val="20000"/>
              </a:spcBef>
              <a:spcAft>
                <a:spcPts val="0"/>
              </a:spcAft>
              <a:buClrTx/>
              <a:buSzTx/>
              <a:buNone/>
              <a:tabLst>
                <a:tab pos="457200" algn="l"/>
              </a:tabLst>
              <a:defRPr/>
            </a:pPr>
            <a:endParaRPr lang="en-GB" sz="2000" dirty="0">
              <a:solidFill>
                <a:srgbClr val="000000"/>
              </a:solidFill>
              <a:latin typeface="Arial" panose="020B0604020202020204" pitchFamily="34"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8155072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E6449-70DD-6C05-B785-D146E5CDE14B}"/>
              </a:ext>
            </a:extLst>
          </p:cNvPr>
          <p:cNvSpPr>
            <a:spLocks noGrp="1"/>
          </p:cNvSpPr>
          <p:nvPr>
            <p:ph type="title"/>
          </p:nvPr>
        </p:nvSpPr>
        <p:spPr/>
        <p:txBody>
          <a:bodyPr/>
          <a:lstStyle/>
          <a:p>
            <a:r>
              <a:rPr lang="en-GB" b="1" dirty="0"/>
              <a:t>Number 4 – points to consider</a:t>
            </a:r>
          </a:p>
        </p:txBody>
      </p:sp>
      <p:sp>
        <p:nvSpPr>
          <p:cNvPr id="3" name="Content Placeholder 2">
            <a:extLst>
              <a:ext uri="{FF2B5EF4-FFF2-40B4-BE49-F238E27FC236}">
                <a16:creationId xmlns:a16="http://schemas.microsoft.com/office/drawing/2014/main" id="{758CFD9A-B67A-D3BF-804B-C638DBD02A91}"/>
              </a:ext>
            </a:extLst>
          </p:cNvPr>
          <p:cNvSpPr>
            <a:spLocks noGrp="1"/>
          </p:cNvSpPr>
          <p:nvPr>
            <p:ph idx="1"/>
          </p:nvPr>
        </p:nvSpPr>
        <p:spPr>
          <a:xfrm>
            <a:off x="457200" y="1268760"/>
            <a:ext cx="8229600" cy="4320480"/>
          </a:xfrm>
        </p:spPr>
        <p:txBody>
          <a:bodyPr>
            <a:normAutofit fontScale="92500" lnSpcReduction="10000"/>
          </a:bodyPr>
          <a:lstStyle/>
          <a:p>
            <a:pPr marL="342900" lvl="0" indent="-342900">
              <a:lnSpc>
                <a:spcPct val="107000"/>
              </a:lnSpc>
              <a:buFont typeface="Symbol" panose="05050102010706020507" pitchFamily="18" charset="2"/>
              <a:buChar char=""/>
            </a:pPr>
            <a:r>
              <a:rPr lang="en-GB" sz="2400" kern="100" dirty="0">
                <a:effectLst/>
                <a:ea typeface="Aptos" panose="020B0004020202020204" pitchFamily="34" charset="0"/>
                <a:cs typeface="Times New Roman" panose="02020603050405020304" pitchFamily="18" charset="0"/>
              </a:rPr>
              <a:t>Justification for the training – discuss the potential benefits in terms of return on investment. State how much it will cost (direct costs of the training such as handouts or HR’s time and indirect costs such as managers’ time). </a:t>
            </a:r>
            <a:endParaRPr lang="en-GB" sz="2000" kern="100" dirty="0">
              <a:effectLst/>
              <a:ea typeface="Aptos" panose="020B0004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400" kern="100" dirty="0">
                <a:effectLst/>
                <a:ea typeface="Aptos" panose="020B0004020202020204" pitchFamily="34" charset="0"/>
                <a:cs typeface="Times New Roman" panose="02020603050405020304" pitchFamily="18" charset="0"/>
              </a:rPr>
              <a:t>When and how it should happen to minimise disruption to the operation of the store. You also need to consider time for breaks. Is it going to be online, face to face or an e-learning package?</a:t>
            </a:r>
            <a:endParaRPr lang="en-GB" sz="2000" kern="100" dirty="0">
              <a:effectLst/>
              <a:ea typeface="Aptos" panose="020B0004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400" kern="100" dirty="0">
                <a:effectLst/>
                <a:ea typeface="Aptos" panose="020B0004020202020204" pitchFamily="34" charset="0"/>
                <a:cs typeface="Times New Roman" panose="02020603050405020304" pitchFamily="18" charset="0"/>
              </a:rPr>
              <a:t>A brief overview of the content of the training and why what you propose should be covered. Include details of any activities.</a:t>
            </a:r>
            <a:endParaRPr lang="en-GB" sz="2000" kern="100" dirty="0">
              <a:effectLst/>
              <a:ea typeface="Aptos" panose="020B000402020202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400" kern="100" dirty="0">
                <a:effectLst/>
                <a:ea typeface="Aptos" panose="020B0004020202020204" pitchFamily="34" charset="0"/>
                <a:cs typeface="Times New Roman" panose="02020603050405020304" pitchFamily="18" charset="0"/>
              </a:rPr>
              <a:t>How you will evaluate the success of the training. </a:t>
            </a:r>
            <a:endParaRPr lang="en-GB" sz="2000" kern="100" dirty="0">
              <a:effectLst/>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353222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709BA-3A92-6DB3-8A65-22194B9A3FF3}"/>
              </a:ext>
            </a:extLst>
          </p:cNvPr>
          <p:cNvSpPr>
            <a:spLocks noGrp="1"/>
          </p:cNvSpPr>
          <p:nvPr>
            <p:ph type="title"/>
          </p:nvPr>
        </p:nvSpPr>
        <p:spPr>
          <a:xfrm>
            <a:off x="457200" y="274638"/>
            <a:ext cx="8229600" cy="490066"/>
          </a:xfrm>
        </p:spPr>
        <p:txBody>
          <a:bodyPr>
            <a:normAutofit fontScale="90000"/>
          </a:bodyPr>
          <a:lstStyle/>
          <a:p>
            <a:r>
              <a:rPr lang="en-GB" b="1" dirty="0"/>
              <a:t>Training Session Plan</a:t>
            </a:r>
          </a:p>
        </p:txBody>
      </p:sp>
      <p:pic>
        <p:nvPicPr>
          <p:cNvPr id="5" name="Content Placeholder 4">
            <a:extLst>
              <a:ext uri="{FF2B5EF4-FFF2-40B4-BE49-F238E27FC236}">
                <a16:creationId xmlns:a16="http://schemas.microsoft.com/office/drawing/2014/main" id="{52340946-B423-35B4-5CA9-439677D83094}"/>
              </a:ext>
            </a:extLst>
          </p:cNvPr>
          <p:cNvPicPr>
            <a:picLocks noGrp="1" noChangeAspect="1"/>
          </p:cNvPicPr>
          <p:nvPr>
            <p:ph idx="1"/>
          </p:nvPr>
        </p:nvPicPr>
        <p:blipFill>
          <a:blip r:embed="rId2"/>
          <a:stretch>
            <a:fillRect/>
          </a:stretch>
        </p:blipFill>
        <p:spPr>
          <a:xfrm>
            <a:off x="827584" y="1052736"/>
            <a:ext cx="7632848" cy="4392488"/>
          </a:xfrm>
        </p:spPr>
      </p:pic>
    </p:spTree>
    <p:extLst>
      <p:ext uri="{BB962C8B-B14F-4D97-AF65-F5344CB8AC3E}">
        <p14:creationId xmlns:p14="http://schemas.microsoft.com/office/powerpoint/2010/main" val="42290712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A1186-501C-AA9E-721D-E074A01DCD1E}"/>
              </a:ext>
            </a:extLst>
          </p:cNvPr>
          <p:cNvSpPr>
            <a:spLocks noGrp="1"/>
          </p:cNvSpPr>
          <p:nvPr>
            <p:ph type="title"/>
          </p:nvPr>
        </p:nvSpPr>
        <p:spPr>
          <a:xfrm>
            <a:off x="457200" y="274638"/>
            <a:ext cx="8229600" cy="562074"/>
          </a:xfrm>
        </p:spPr>
        <p:txBody>
          <a:bodyPr anchor="ctr">
            <a:normAutofit fontScale="90000"/>
          </a:bodyPr>
          <a:lstStyle/>
          <a:p>
            <a:r>
              <a:rPr lang="en-GB" b="1" dirty="0"/>
              <a:t>Evaluation – Kirkpatrick’s Levels</a:t>
            </a:r>
          </a:p>
        </p:txBody>
      </p:sp>
      <p:pic>
        <p:nvPicPr>
          <p:cNvPr id="5" name="Content Placeholder 4">
            <a:extLst>
              <a:ext uri="{FF2B5EF4-FFF2-40B4-BE49-F238E27FC236}">
                <a16:creationId xmlns:a16="http://schemas.microsoft.com/office/drawing/2014/main" id="{240B5AFE-B936-6B13-00DF-FB9BFD1EC96E}"/>
              </a:ext>
            </a:extLst>
          </p:cNvPr>
          <p:cNvPicPr>
            <a:picLocks noGrp="1" noChangeAspect="1"/>
          </p:cNvPicPr>
          <p:nvPr>
            <p:ph idx="1"/>
          </p:nvPr>
        </p:nvPicPr>
        <p:blipFill>
          <a:blip r:embed="rId3"/>
          <a:stretch>
            <a:fillRect/>
          </a:stretch>
        </p:blipFill>
        <p:spPr>
          <a:xfrm>
            <a:off x="971600" y="1268760"/>
            <a:ext cx="6912768" cy="4248473"/>
          </a:xfrm>
          <a:noFill/>
        </p:spPr>
      </p:pic>
      <p:sp>
        <p:nvSpPr>
          <p:cNvPr id="3" name="TextBox 2">
            <a:extLst>
              <a:ext uri="{FF2B5EF4-FFF2-40B4-BE49-F238E27FC236}">
                <a16:creationId xmlns:a16="http://schemas.microsoft.com/office/drawing/2014/main" id="{AD798274-1991-BFC9-A060-4C30DB8FB42B}"/>
              </a:ext>
            </a:extLst>
          </p:cNvPr>
          <p:cNvSpPr txBox="1"/>
          <p:nvPr/>
        </p:nvSpPr>
        <p:spPr>
          <a:xfrm>
            <a:off x="971600" y="4437112"/>
            <a:ext cx="2520280" cy="1200329"/>
          </a:xfrm>
          <a:prstGeom prst="rect">
            <a:avLst/>
          </a:prstGeom>
          <a:noFill/>
          <a:ln>
            <a:solidFill>
              <a:schemeClr val="tx1"/>
            </a:solidFill>
          </a:ln>
        </p:spPr>
        <p:txBody>
          <a:bodyPr wrap="square" rtlCol="0">
            <a:spAutoFit/>
          </a:bodyPr>
          <a:lstStyle/>
          <a:p>
            <a:r>
              <a:rPr lang="en-GB" dirty="0"/>
              <a:t>N.B. – American spellings in this slide – use English spellings in your report. </a:t>
            </a:r>
          </a:p>
        </p:txBody>
      </p:sp>
    </p:spTree>
    <p:extLst>
      <p:ext uri="{BB962C8B-B14F-4D97-AF65-F5344CB8AC3E}">
        <p14:creationId xmlns:p14="http://schemas.microsoft.com/office/powerpoint/2010/main" val="25376568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65CC0-1113-49EC-8224-0A53FD83C2F0}"/>
              </a:ext>
            </a:extLst>
          </p:cNvPr>
          <p:cNvSpPr>
            <a:spLocks noGrp="1"/>
          </p:cNvSpPr>
          <p:nvPr>
            <p:ph type="title"/>
          </p:nvPr>
        </p:nvSpPr>
        <p:spPr>
          <a:xfrm>
            <a:off x="251520" y="274638"/>
            <a:ext cx="8640960" cy="1143000"/>
          </a:xfrm>
        </p:spPr>
        <p:txBody>
          <a:bodyPr>
            <a:noAutofit/>
          </a:bodyPr>
          <a:lstStyle/>
          <a:p>
            <a:pPr marL="0" marR="0" lvl="0" indent="0" defTabSz="685800" rtl="0" eaLnBrk="1" fontAlgn="auto" latinLnBrk="0" hangingPunct="1">
              <a:lnSpc>
                <a:spcPct val="100000"/>
              </a:lnSpc>
              <a:spcBef>
                <a:spcPct val="20000"/>
              </a:spcBef>
              <a:spcAft>
                <a:spcPts val="0"/>
              </a:spcAft>
              <a:tabLst/>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What other strategies could organisations deploy to improve levels of EI/resilience/wellbeing?</a:t>
            </a:r>
            <a:br>
              <a:rPr kumimoji="0" lang="en-GB" sz="2800" b="1" i="0" u="none" strike="noStrike" kern="1200" cap="none" spc="0" normalizeH="0" baseline="0" noProof="0" dirty="0">
                <a:ln>
                  <a:noFill/>
                </a:ln>
                <a:solidFill>
                  <a:prstClr val="black"/>
                </a:solidFill>
                <a:effectLst/>
                <a:uLnTx/>
                <a:uFillTx/>
                <a:latin typeface="Myriad Pro"/>
                <a:ea typeface="+mn-ea"/>
                <a:cs typeface="+mn-cs"/>
              </a:rPr>
            </a:br>
            <a:endParaRPr lang="en-GB" sz="2800" b="1" dirty="0"/>
          </a:p>
        </p:txBody>
      </p:sp>
      <p:sp>
        <p:nvSpPr>
          <p:cNvPr id="3" name="Content Placeholder 2">
            <a:extLst>
              <a:ext uri="{FF2B5EF4-FFF2-40B4-BE49-F238E27FC236}">
                <a16:creationId xmlns:a16="http://schemas.microsoft.com/office/drawing/2014/main" id="{D8ECBF20-6173-43F8-AE75-C07AA123B5C3}"/>
              </a:ext>
            </a:extLst>
          </p:cNvPr>
          <p:cNvSpPr>
            <a:spLocks noGrp="1"/>
          </p:cNvSpPr>
          <p:nvPr>
            <p:ph idx="1"/>
          </p:nvPr>
        </p:nvSpPr>
        <p:spPr/>
        <p:txBody>
          <a:bodyPr>
            <a:normAutofit/>
          </a:bodyPr>
          <a:lstStyle/>
          <a:p>
            <a:pPr marL="0" indent="0">
              <a:buNone/>
            </a:pPr>
            <a:r>
              <a:rPr lang="en-GB" dirty="0"/>
              <a:t>An overall strategy should seek to shape the culture of the organisation so that it is supportive of emotional intelligence concepts such as empathy. It should be an integrated approach and reflected in the organisation’s mission and/or values. </a:t>
            </a:r>
          </a:p>
          <a:p>
            <a:pPr marL="0" indent="0">
              <a:buNone/>
            </a:pPr>
            <a:endParaRPr lang="en-GB" dirty="0"/>
          </a:p>
          <a:p>
            <a:pPr marL="0" indent="0">
              <a:buNone/>
            </a:pPr>
            <a:r>
              <a:rPr lang="en-GB" dirty="0"/>
              <a:t>Management and employee training can be part of this strategy. Introducing mechanisms for supportive conversations (like the Wellness Action Plan) is another one. </a:t>
            </a:r>
          </a:p>
          <a:p>
            <a:pPr marL="0" indent="0">
              <a:buNone/>
            </a:pPr>
            <a:endParaRPr lang="en-GB" dirty="0"/>
          </a:p>
        </p:txBody>
      </p:sp>
    </p:spTree>
    <p:extLst>
      <p:ext uri="{BB962C8B-B14F-4D97-AF65-F5344CB8AC3E}">
        <p14:creationId xmlns:p14="http://schemas.microsoft.com/office/powerpoint/2010/main" val="8041551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4327E-D0E8-4F27-B955-0093412079FF}"/>
              </a:ext>
            </a:extLst>
          </p:cNvPr>
          <p:cNvSpPr>
            <a:spLocks noGrp="1"/>
          </p:cNvSpPr>
          <p:nvPr>
            <p:ph type="title"/>
          </p:nvPr>
        </p:nvSpPr>
        <p:spPr>
          <a:xfrm>
            <a:off x="457200" y="116632"/>
            <a:ext cx="8229600" cy="504056"/>
          </a:xfrm>
        </p:spPr>
        <p:txBody>
          <a:bodyPr>
            <a:noAutofit/>
          </a:bodyPr>
          <a:lstStyle/>
          <a:p>
            <a:r>
              <a:rPr lang="en-GB" sz="3600" b="1" dirty="0"/>
              <a:t>Examples of Strategies</a:t>
            </a:r>
          </a:p>
        </p:txBody>
      </p:sp>
      <p:sp>
        <p:nvSpPr>
          <p:cNvPr id="3" name="Content Placeholder 2">
            <a:extLst>
              <a:ext uri="{FF2B5EF4-FFF2-40B4-BE49-F238E27FC236}">
                <a16:creationId xmlns:a16="http://schemas.microsoft.com/office/drawing/2014/main" id="{21264F23-F67E-4D67-98B2-71F2DDCDE2DA}"/>
              </a:ext>
            </a:extLst>
          </p:cNvPr>
          <p:cNvSpPr>
            <a:spLocks noGrp="1"/>
          </p:cNvSpPr>
          <p:nvPr>
            <p:ph idx="1"/>
          </p:nvPr>
        </p:nvSpPr>
        <p:spPr>
          <a:xfrm>
            <a:off x="457200" y="836712"/>
            <a:ext cx="8229600" cy="5040560"/>
          </a:xfrm>
        </p:spPr>
        <p:txBody>
          <a:bodyPr>
            <a:normAutofit lnSpcReduction="10000"/>
          </a:bodyPr>
          <a:lstStyle/>
          <a:p>
            <a:r>
              <a:rPr lang="en-GB" dirty="0"/>
              <a:t>Change the culture to be supportive of EI- words like compassion, empathy, kindness as organisational values</a:t>
            </a:r>
          </a:p>
          <a:p>
            <a:r>
              <a:rPr lang="en-GB" dirty="0"/>
              <a:t>Policies and processes to support culture – reward desired behaviour (e.g. promote compassionate managers), peer recognition for acts of kindness, ‘nudges’ like walking meeting plans, give managers time for people management activities.</a:t>
            </a:r>
          </a:p>
          <a:p>
            <a:r>
              <a:rPr lang="en-GB" dirty="0"/>
              <a:t>Wellbeing strategy – specific initiatives to improve all aspects. Social events like comedy nights, employee assistance lines. </a:t>
            </a:r>
          </a:p>
          <a:p>
            <a:r>
              <a:rPr lang="en-GB" dirty="0"/>
              <a:t>Compassionate and authentic leadership, role-modelling of behaviour, giving people support to get their jobs done.</a:t>
            </a:r>
          </a:p>
          <a:p>
            <a:pPr marL="0" indent="0">
              <a:buNone/>
            </a:pPr>
            <a:endParaRPr lang="en-GB" dirty="0"/>
          </a:p>
          <a:p>
            <a:pPr marL="514350" indent="-514350">
              <a:buAutoNum type="arabicPeriod"/>
            </a:pPr>
            <a:endParaRPr lang="en-GB" dirty="0"/>
          </a:p>
          <a:p>
            <a:pPr marL="514350" indent="-514350">
              <a:buAutoNum type="arabicPeriod"/>
            </a:pPr>
            <a:endParaRPr lang="en-GB" dirty="0"/>
          </a:p>
        </p:txBody>
      </p:sp>
    </p:spTree>
    <p:extLst>
      <p:ext uri="{BB962C8B-B14F-4D97-AF65-F5344CB8AC3E}">
        <p14:creationId xmlns:p14="http://schemas.microsoft.com/office/powerpoint/2010/main" val="20961460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C6599-5AB9-F2FA-1286-1ADE07306F1C}"/>
              </a:ext>
            </a:extLst>
          </p:cNvPr>
          <p:cNvSpPr>
            <a:spLocks noGrp="1"/>
          </p:cNvSpPr>
          <p:nvPr>
            <p:ph type="title"/>
          </p:nvPr>
        </p:nvSpPr>
        <p:spPr/>
        <p:txBody>
          <a:bodyPr/>
          <a:lstStyle/>
          <a:p>
            <a:r>
              <a:rPr lang="en-GB" b="1" dirty="0"/>
              <a:t>Strategies Continued</a:t>
            </a:r>
          </a:p>
        </p:txBody>
      </p:sp>
      <p:sp>
        <p:nvSpPr>
          <p:cNvPr id="3" name="Content Placeholder 2">
            <a:extLst>
              <a:ext uri="{FF2B5EF4-FFF2-40B4-BE49-F238E27FC236}">
                <a16:creationId xmlns:a16="http://schemas.microsoft.com/office/drawing/2014/main" id="{B5660171-B618-FB01-3AB5-3D37B6FB7052}"/>
              </a:ext>
            </a:extLst>
          </p:cNvPr>
          <p:cNvSpPr>
            <a:spLocks noGrp="1"/>
          </p:cNvSpPr>
          <p:nvPr>
            <p:ph idx="1"/>
          </p:nvPr>
        </p:nvSpPr>
        <p:spPr>
          <a:xfrm>
            <a:off x="479296" y="1417638"/>
            <a:ext cx="8229600" cy="3917032"/>
          </a:xfrm>
        </p:spPr>
        <p:txBody>
          <a:bodyPr>
            <a:normAutofit lnSpcReduction="10000"/>
          </a:bodyPr>
          <a:lstStyle/>
          <a:p>
            <a:r>
              <a:rPr lang="en-GB" dirty="0"/>
              <a:t>Psychological safety – build trust so people can speak up, learning culture rather than harsh blame culture</a:t>
            </a:r>
          </a:p>
          <a:p>
            <a:r>
              <a:rPr lang="en-GB" dirty="0"/>
              <a:t>Employee voice mechanisms, good communication</a:t>
            </a:r>
          </a:p>
          <a:p>
            <a:r>
              <a:rPr lang="en-GB" dirty="0"/>
              <a:t>Resources – books, online materials, e-learning</a:t>
            </a:r>
          </a:p>
          <a:p>
            <a:r>
              <a:rPr lang="en-GB" dirty="0"/>
              <a:t>Diversity and inclusion strategy – everyone feels they belong</a:t>
            </a:r>
          </a:p>
          <a:p>
            <a:r>
              <a:rPr lang="en-GB" dirty="0"/>
              <a:t>Swift and positive conflict resolution – mutual trust and respect</a:t>
            </a:r>
          </a:p>
          <a:p>
            <a:r>
              <a:rPr lang="en-GB" dirty="0"/>
              <a:t>Tailored individual support – such as referring individuals to a wellbeing centre</a:t>
            </a:r>
          </a:p>
          <a:p>
            <a:endParaRPr lang="en-GB" dirty="0"/>
          </a:p>
        </p:txBody>
      </p:sp>
    </p:spTree>
    <p:extLst>
      <p:ext uri="{BB962C8B-B14F-4D97-AF65-F5344CB8AC3E}">
        <p14:creationId xmlns:p14="http://schemas.microsoft.com/office/powerpoint/2010/main" val="19324875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A0D96-CC10-C560-5321-F946DB05CC79}"/>
              </a:ext>
            </a:extLst>
          </p:cNvPr>
          <p:cNvSpPr>
            <a:spLocks noGrp="1"/>
          </p:cNvSpPr>
          <p:nvPr>
            <p:ph type="title"/>
          </p:nvPr>
        </p:nvSpPr>
        <p:spPr>
          <a:xfrm>
            <a:off x="457200" y="260648"/>
            <a:ext cx="8229600" cy="1008112"/>
          </a:xfrm>
        </p:spPr>
        <p:txBody>
          <a:bodyPr/>
          <a:lstStyle/>
          <a:p>
            <a:r>
              <a:rPr lang="en-GB" b="1" dirty="0"/>
              <a:t>HSE Management Standards</a:t>
            </a:r>
          </a:p>
        </p:txBody>
      </p:sp>
      <p:sp>
        <p:nvSpPr>
          <p:cNvPr id="3" name="Content Placeholder 2">
            <a:extLst>
              <a:ext uri="{FF2B5EF4-FFF2-40B4-BE49-F238E27FC236}">
                <a16:creationId xmlns:a16="http://schemas.microsoft.com/office/drawing/2014/main" id="{1E313921-1343-0421-CE31-625132EDB3CD}"/>
              </a:ext>
            </a:extLst>
          </p:cNvPr>
          <p:cNvSpPr>
            <a:spLocks noGrp="1"/>
          </p:cNvSpPr>
          <p:nvPr>
            <p:ph idx="1"/>
          </p:nvPr>
        </p:nvSpPr>
        <p:spPr>
          <a:xfrm>
            <a:off x="457200" y="1417638"/>
            <a:ext cx="8229600" cy="4099595"/>
          </a:xfrm>
        </p:spPr>
        <p:txBody>
          <a:bodyPr>
            <a:normAutofit fontScale="92500" lnSpcReduction="10000"/>
          </a:bodyPr>
          <a:lstStyle/>
          <a:p>
            <a:pPr marL="0" indent="0">
              <a:buNone/>
            </a:pPr>
            <a:r>
              <a:rPr lang="en-GB" dirty="0"/>
              <a:t>To help with Stress Management.</a:t>
            </a:r>
          </a:p>
          <a:p>
            <a:pPr marL="0" indent="0">
              <a:buNone/>
            </a:pPr>
            <a:r>
              <a:rPr lang="en-GB" dirty="0"/>
              <a:t>Cover 6 key areas of work design that if not properly managed are associated with poor health</a:t>
            </a:r>
            <a:r>
              <a:rPr lang="en-GB"/>
              <a:t>, lower productivity </a:t>
            </a:r>
            <a:r>
              <a:rPr lang="en-GB" dirty="0"/>
              <a:t>and increased accident and sickness rates.</a:t>
            </a:r>
          </a:p>
          <a:p>
            <a:pPr marL="0" indent="0">
              <a:buNone/>
            </a:pPr>
            <a:endParaRPr lang="en-GB" dirty="0"/>
          </a:p>
          <a:p>
            <a:r>
              <a:rPr lang="en-GB" dirty="0"/>
              <a:t>Demands</a:t>
            </a:r>
          </a:p>
          <a:p>
            <a:r>
              <a:rPr lang="en-GB" dirty="0"/>
              <a:t>Control</a:t>
            </a:r>
          </a:p>
          <a:p>
            <a:r>
              <a:rPr lang="en-GB" dirty="0"/>
              <a:t>Support</a:t>
            </a:r>
          </a:p>
          <a:p>
            <a:r>
              <a:rPr lang="en-GB" dirty="0"/>
              <a:t>Relationships</a:t>
            </a:r>
          </a:p>
          <a:p>
            <a:r>
              <a:rPr lang="en-GB" dirty="0"/>
              <a:t>Role</a:t>
            </a:r>
          </a:p>
          <a:p>
            <a:r>
              <a:rPr lang="en-GB" dirty="0"/>
              <a:t>Change</a:t>
            </a:r>
          </a:p>
        </p:txBody>
      </p:sp>
    </p:spTree>
    <p:extLst>
      <p:ext uri="{BB962C8B-B14F-4D97-AF65-F5344CB8AC3E}">
        <p14:creationId xmlns:p14="http://schemas.microsoft.com/office/powerpoint/2010/main" val="7992369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A086F-58A2-4F1F-B8C1-E2E2A71FF749}"/>
              </a:ext>
            </a:extLst>
          </p:cNvPr>
          <p:cNvSpPr>
            <a:spLocks noGrp="1"/>
          </p:cNvSpPr>
          <p:nvPr>
            <p:ph type="ctrTitle"/>
          </p:nvPr>
        </p:nvSpPr>
        <p:spPr/>
        <p:txBody>
          <a:bodyPr/>
          <a:lstStyle/>
          <a:p>
            <a:r>
              <a:rPr lang="en-GB" dirty="0"/>
              <a:t>Empathy</a:t>
            </a:r>
          </a:p>
        </p:txBody>
      </p:sp>
      <p:sp>
        <p:nvSpPr>
          <p:cNvPr id="3" name="Subtitle 2">
            <a:extLst>
              <a:ext uri="{FF2B5EF4-FFF2-40B4-BE49-F238E27FC236}">
                <a16:creationId xmlns:a16="http://schemas.microsoft.com/office/drawing/2014/main" id="{3890C77B-C074-41F4-847D-DB790FF9A7B8}"/>
              </a:ext>
            </a:extLst>
          </p:cNvPr>
          <p:cNvSpPr>
            <a:spLocks noGrp="1"/>
          </p:cNvSpPr>
          <p:nvPr>
            <p:ph type="subTitle" idx="1"/>
          </p:nvPr>
        </p:nvSpPr>
        <p:spPr>
          <a:xfrm>
            <a:off x="1369368" y="3429000"/>
            <a:ext cx="6400800" cy="1752600"/>
          </a:xfrm>
        </p:spPr>
        <p:txBody>
          <a:bodyPr/>
          <a:lstStyle/>
          <a:p>
            <a:r>
              <a:rPr lang="en-GB" dirty="0"/>
              <a:t>Julie Thomas</a:t>
            </a:r>
          </a:p>
        </p:txBody>
      </p:sp>
    </p:spTree>
    <p:extLst>
      <p:ext uri="{BB962C8B-B14F-4D97-AF65-F5344CB8AC3E}">
        <p14:creationId xmlns:p14="http://schemas.microsoft.com/office/powerpoint/2010/main" val="21378959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29C4B-5AD5-43C5-8178-A8A8C7EDF5B2}"/>
              </a:ext>
            </a:extLst>
          </p:cNvPr>
          <p:cNvSpPr>
            <a:spLocks noGrp="1"/>
          </p:cNvSpPr>
          <p:nvPr>
            <p:ph type="title"/>
          </p:nvPr>
        </p:nvSpPr>
        <p:spPr/>
        <p:txBody>
          <a:bodyPr/>
          <a:lstStyle/>
          <a:p>
            <a:r>
              <a:rPr lang="en-GB" b="1" dirty="0"/>
              <a:t>Reminder – What is Empathy?</a:t>
            </a:r>
          </a:p>
        </p:txBody>
      </p:sp>
      <p:sp>
        <p:nvSpPr>
          <p:cNvPr id="3" name="Content Placeholder 2">
            <a:extLst>
              <a:ext uri="{FF2B5EF4-FFF2-40B4-BE49-F238E27FC236}">
                <a16:creationId xmlns:a16="http://schemas.microsoft.com/office/drawing/2014/main" id="{B66DDC18-0ED3-4D9A-9C27-BFAEBD506C70}"/>
              </a:ext>
            </a:extLst>
          </p:cNvPr>
          <p:cNvSpPr>
            <a:spLocks noGrp="1"/>
          </p:cNvSpPr>
          <p:nvPr>
            <p:ph idx="1"/>
          </p:nvPr>
        </p:nvSpPr>
        <p:spPr/>
        <p:txBody>
          <a:bodyPr>
            <a:normAutofit fontScale="85000" lnSpcReduction="10000"/>
          </a:bodyPr>
          <a:lstStyle/>
          <a:p>
            <a:pPr marL="0" indent="0">
              <a:buNone/>
            </a:pPr>
            <a:r>
              <a:rPr lang="en-GB" dirty="0"/>
              <a:t>‘The capacity for one person (a perceiver) to share and understand internal states of someone else (a target)’. It is ‘a social bridge that allows us to connect with one another’ (Weisz and </a:t>
            </a:r>
            <a:r>
              <a:rPr lang="en-GB" dirty="0" err="1"/>
              <a:t>Zaki</a:t>
            </a:r>
            <a:r>
              <a:rPr lang="en-GB" dirty="0"/>
              <a:t>, 2017). </a:t>
            </a:r>
          </a:p>
          <a:p>
            <a:pPr marL="0" indent="0">
              <a:buNone/>
            </a:pPr>
            <a:endParaRPr lang="en-GB" dirty="0"/>
          </a:p>
          <a:p>
            <a:pPr marL="0" indent="0">
              <a:buNone/>
            </a:pPr>
            <a:r>
              <a:rPr lang="en-GB" dirty="0"/>
              <a:t>Corporate empathy is about understanding our emotional impact on others and making change as a result (Parmar, 2016). </a:t>
            </a:r>
          </a:p>
          <a:p>
            <a:pPr marL="0" indent="0">
              <a:buNone/>
            </a:pPr>
            <a:endParaRPr lang="en-GB" dirty="0"/>
          </a:p>
          <a:p>
            <a:pPr marL="0" indent="0">
              <a:buNone/>
            </a:pPr>
            <a:r>
              <a:rPr lang="en-GB" dirty="0"/>
              <a:t>‘Empathy is about earnest listening, relating to one another, and putting yourself in someone else’s shoes’ (Ackerman, 2020).</a:t>
            </a:r>
          </a:p>
          <a:p>
            <a:pPr marL="0" indent="0">
              <a:buNone/>
            </a:pPr>
            <a:endParaRPr lang="en-GB" dirty="0"/>
          </a:p>
          <a:p>
            <a:pPr marL="0" indent="0">
              <a:buNone/>
            </a:pPr>
            <a:r>
              <a:rPr lang="en-GB" dirty="0"/>
              <a:t>Empathy is the ‘social awareness’ element of Emotional Intelligence</a:t>
            </a:r>
          </a:p>
        </p:txBody>
      </p:sp>
    </p:spTree>
    <p:extLst>
      <p:ext uri="{BB962C8B-B14F-4D97-AF65-F5344CB8AC3E}">
        <p14:creationId xmlns:p14="http://schemas.microsoft.com/office/powerpoint/2010/main" val="16001408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AD5D9-FFF7-4AFD-A983-CD911CBF0B72}"/>
              </a:ext>
            </a:extLst>
          </p:cNvPr>
          <p:cNvSpPr>
            <a:spLocks noGrp="1"/>
          </p:cNvSpPr>
          <p:nvPr>
            <p:ph type="title"/>
          </p:nvPr>
        </p:nvSpPr>
        <p:spPr>
          <a:xfrm>
            <a:off x="251520" y="274638"/>
            <a:ext cx="8712968" cy="1143000"/>
          </a:xfrm>
        </p:spPr>
        <p:txBody>
          <a:bodyPr/>
          <a:lstStyle/>
          <a:p>
            <a:r>
              <a:rPr lang="en-GB" b="1" dirty="0"/>
              <a:t>Difference between Empathy and Sympathy</a:t>
            </a:r>
          </a:p>
        </p:txBody>
      </p:sp>
      <p:pic>
        <p:nvPicPr>
          <p:cNvPr id="5" name="Content Placeholder 4" descr="A close up of a logo&#10;&#10;Description automatically generated">
            <a:extLst>
              <a:ext uri="{FF2B5EF4-FFF2-40B4-BE49-F238E27FC236}">
                <a16:creationId xmlns:a16="http://schemas.microsoft.com/office/drawing/2014/main" id="{5FC177CD-E2D7-4D71-A875-56D5341E394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54256" y="1850961"/>
            <a:ext cx="4058817" cy="3298319"/>
          </a:xfrm>
        </p:spPr>
      </p:pic>
    </p:spTree>
    <p:extLst>
      <p:ext uri="{BB962C8B-B14F-4D97-AF65-F5344CB8AC3E}">
        <p14:creationId xmlns:p14="http://schemas.microsoft.com/office/powerpoint/2010/main" val="33721311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E910D-5D47-4115-96B9-7716C6EDC72F}"/>
              </a:ext>
            </a:extLst>
          </p:cNvPr>
          <p:cNvSpPr>
            <a:spLocks noGrp="1"/>
          </p:cNvSpPr>
          <p:nvPr>
            <p:ph type="title"/>
          </p:nvPr>
        </p:nvSpPr>
        <p:spPr/>
        <p:txBody>
          <a:bodyPr/>
          <a:lstStyle/>
          <a:p>
            <a:r>
              <a:rPr lang="en-GB" b="1" dirty="0"/>
              <a:t>Why is Empathy important?</a:t>
            </a:r>
          </a:p>
        </p:txBody>
      </p:sp>
      <p:sp>
        <p:nvSpPr>
          <p:cNvPr id="3" name="Content Placeholder 2">
            <a:extLst>
              <a:ext uri="{FF2B5EF4-FFF2-40B4-BE49-F238E27FC236}">
                <a16:creationId xmlns:a16="http://schemas.microsoft.com/office/drawing/2014/main" id="{4C17078D-5FBC-4F5E-94BE-B0FE5D750E2B}"/>
              </a:ext>
            </a:extLst>
          </p:cNvPr>
          <p:cNvSpPr>
            <a:spLocks noGrp="1"/>
          </p:cNvSpPr>
          <p:nvPr>
            <p:ph idx="1"/>
          </p:nvPr>
        </p:nvSpPr>
        <p:spPr/>
        <p:txBody>
          <a:bodyPr/>
          <a:lstStyle/>
          <a:p>
            <a:r>
              <a:rPr lang="en-GB" dirty="0"/>
              <a:t>To fully support employees to perform at their best, we need to understand the challenges employees have, as well as their feelings and emotional state</a:t>
            </a:r>
          </a:p>
          <a:p>
            <a:r>
              <a:rPr lang="en-GB" dirty="0"/>
              <a:t>We need to confirm our thoughts about their perspective</a:t>
            </a:r>
          </a:p>
          <a:p>
            <a:r>
              <a:rPr lang="en-GB" dirty="0"/>
              <a:t>Showing you care matters – people need to feel valued and appreciated. This aids motivation, loyalty and retention. </a:t>
            </a:r>
          </a:p>
        </p:txBody>
      </p:sp>
    </p:spTree>
    <p:extLst>
      <p:ext uri="{BB962C8B-B14F-4D97-AF65-F5344CB8AC3E}">
        <p14:creationId xmlns:p14="http://schemas.microsoft.com/office/powerpoint/2010/main" val="4820536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D4172-70E1-4926-8590-08ED8C532798}"/>
              </a:ext>
            </a:extLst>
          </p:cNvPr>
          <p:cNvSpPr>
            <a:spLocks noGrp="1"/>
          </p:cNvSpPr>
          <p:nvPr>
            <p:ph type="title"/>
          </p:nvPr>
        </p:nvSpPr>
        <p:spPr>
          <a:xfrm>
            <a:off x="457200" y="476672"/>
            <a:ext cx="8229600" cy="927677"/>
          </a:xfrm>
        </p:spPr>
        <p:txBody>
          <a:bodyPr>
            <a:normAutofit/>
          </a:bodyPr>
          <a:lstStyle/>
          <a:p>
            <a:r>
              <a:rPr lang="en-GB" b="1" dirty="0"/>
              <a:t>Activity (10 minutes)</a:t>
            </a:r>
          </a:p>
        </p:txBody>
      </p:sp>
      <p:sp>
        <p:nvSpPr>
          <p:cNvPr id="3" name="Content Placeholder 2">
            <a:extLst>
              <a:ext uri="{FF2B5EF4-FFF2-40B4-BE49-F238E27FC236}">
                <a16:creationId xmlns:a16="http://schemas.microsoft.com/office/drawing/2014/main" id="{5DCC430F-F33B-4FF3-ADD8-B6C12FBE332F}"/>
              </a:ext>
            </a:extLst>
          </p:cNvPr>
          <p:cNvSpPr>
            <a:spLocks noGrp="1"/>
          </p:cNvSpPr>
          <p:nvPr>
            <p:ph idx="1"/>
          </p:nvPr>
        </p:nvSpPr>
        <p:spPr>
          <a:xfrm>
            <a:off x="457200" y="1558462"/>
            <a:ext cx="8229600" cy="3559995"/>
          </a:xfrm>
        </p:spPr>
        <p:txBody>
          <a:bodyPr>
            <a:normAutofit fontScale="62500" lnSpcReduction="20000"/>
          </a:bodyPr>
          <a:lstStyle/>
          <a:p>
            <a:pPr marL="0" indent="0">
              <a:buNone/>
            </a:pPr>
            <a:r>
              <a:rPr lang="en-GB" dirty="0"/>
              <a:t>I’m going to read out a statement. Listen to the response and give it one of the following labels. The aim of the exercise is to spot the empathic (and therefore ideal) response! </a:t>
            </a:r>
          </a:p>
          <a:p>
            <a:pPr marL="0" indent="0">
              <a:buNone/>
            </a:pPr>
            <a:endParaRPr lang="en-GB" dirty="0"/>
          </a:p>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p:txBody>
      </p:sp>
    </p:spTree>
    <p:extLst>
      <p:ext uri="{BB962C8B-B14F-4D97-AF65-F5344CB8AC3E}">
        <p14:creationId xmlns:p14="http://schemas.microsoft.com/office/powerpoint/2010/main" val="577952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9E5A2-51D1-49BD-B656-52205FEEC81E}"/>
              </a:ext>
            </a:extLst>
          </p:cNvPr>
          <p:cNvSpPr>
            <a:spLocks noGrp="1"/>
          </p:cNvSpPr>
          <p:nvPr>
            <p:ph type="title"/>
          </p:nvPr>
        </p:nvSpPr>
        <p:spPr/>
        <p:txBody>
          <a:bodyPr/>
          <a:lstStyle/>
          <a:p>
            <a:r>
              <a:rPr lang="en-GB" b="1" dirty="0"/>
              <a:t>What type of response is it?</a:t>
            </a:r>
          </a:p>
        </p:txBody>
      </p:sp>
      <p:sp>
        <p:nvSpPr>
          <p:cNvPr id="3" name="Content Placeholder 2">
            <a:extLst>
              <a:ext uri="{FF2B5EF4-FFF2-40B4-BE49-F238E27FC236}">
                <a16:creationId xmlns:a16="http://schemas.microsoft.com/office/drawing/2014/main" id="{CA54E440-F5E2-4A41-A21F-33A7067723A6}"/>
              </a:ext>
            </a:extLst>
          </p:cNvPr>
          <p:cNvSpPr>
            <a:spLocks noGrp="1"/>
          </p:cNvSpPr>
          <p:nvPr>
            <p:ph sz="half" idx="1"/>
          </p:nvPr>
        </p:nvSpPr>
        <p:spPr/>
        <p:txBody>
          <a:bodyPr>
            <a:normAutofit fontScale="92500" lnSpcReduction="10000"/>
          </a:bodyPr>
          <a:lstStyle/>
          <a:p>
            <a:pPr marL="0" indent="0">
              <a:buNone/>
            </a:pPr>
            <a:r>
              <a:rPr lang="en-GB" dirty="0"/>
              <a:t>A I’m worried about having enough money to pay my bills this month. </a:t>
            </a:r>
          </a:p>
          <a:p>
            <a:pPr marL="0" indent="0">
              <a:buNone/>
            </a:pPr>
            <a:r>
              <a:rPr lang="en-GB" dirty="0"/>
              <a:t>B I’ll loan you the money.</a:t>
            </a:r>
          </a:p>
        </p:txBody>
      </p:sp>
      <p:sp>
        <p:nvSpPr>
          <p:cNvPr id="4" name="Content Placeholder 3">
            <a:extLst>
              <a:ext uri="{FF2B5EF4-FFF2-40B4-BE49-F238E27FC236}">
                <a16:creationId xmlns:a16="http://schemas.microsoft.com/office/drawing/2014/main" id="{574B8342-49DD-4FAA-8980-FDAA144CD68B}"/>
              </a:ext>
            </a:extLst>
          </p:cNvPr>
          <p:cNvSpPr>
            <a:spLocks noGrp="1"/>
          </p:cNvSpPr>
          <p:nvPr>
            <p:ph sz="half" idx="2"/>
          </p:nvPr>
        </p:nvSpPr>
        <p:spPr/>
        <p:txBody>
          <a:bodyPr>
            <a:normAutofit fontScale="92500" lnSpcReduction="1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p:txBody>
      </p:sp>
    </p:spTree>
    <p:extLst>
      <p:ext uri="{BB962C8B-B14F-4D97-AF65-F5344CB8AC3E}">
        <p14:creationId xmlns:p14="http://schemas.microsoft.com/office/powerpoint/2010/main" val="25854665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29369-0B37-4504-9C87-22193654C31E}"/>
              </a:ext>
            </a:extLst>
          </p:cNvPr>
          <p:cNvSpPr>
            <a:spLocks noGrp="1"/>
          </p:cNvSpPr>
          <p:nvPr>
            <p:ph type="title"/>
          </p:nvPr>
        </p:nvSpPr>
        <p:spPr/>
        <p:txBody>
          <a:bodyPr/>
          <a:lstStyle/>
          <a:p>
            <a:r>
              <a:rPr lang="en-GB" b="1" dirty="0"/>
              <a:t>What type of response is it?</a:t>
            </a:r>
          </a:p>
        </p:txBody>
      </p:sp>
      <p:sp>
        <p:nvSpPr>
          <p:cNvPr id="3" name="Content Placeholder 2">
            <a:extLst>
              <a:ext uri="{FF2B5EF4-FFF2-40B4-BE49-F238E27FC236}">
                <a16:creationId xmlns:a16="http://schemas.microsoft.com/office/drawing/2014/main" id="{383DC1FA-42BC-4370-A69B-25CEE226CCC5}"/>
              </a:ext>
            </a:extLst>
          </p:cNvPr>
          <p:cNvSpPr>
            <a:spLocks noGrp="1"/>
          </p:cNvSpPr>
          <p:nvPr>
            <p:ph sz="half" idx="1"/>
          </p:nvPr>
        </p:nvSpPr>
        <p:spPr/>
        <p:txBody>
          <a:bodyPr>
            <a:normAutofit fontScale="92500" lnSpcReduction="10000"/>
          </a:bodyPr>
          <a:lstStyle/>
          <a:p>
            <a:pPr marL="0" indent="0">
              <a:buNone/>
            </a:pPr>
            <a:r>
              <a:rPr lang="en-GB" dirty="0"/>
              <a:t>A Look at my scar from the cycling accident. </a:t>
            </a:r>
          </a:p>
          <a:p>
            <a:pPr marL="0" indent="0">
              <a:buNone/>
            </a:pPr>
            <a:r>
              <a:rPr lang="en-GB" dirty="0"/>
              <a:t>B That’s nothing, you should see the one I have on my knee</a:t>
            </a:r>
          </a:p>
        </p:txBody>
      </p:sp>
      <p:sp>
        <p:nvSpPr>
          <p:cNvPr id="4" name="Content Placeholder 3">
            <a:extLst>
              <a:ext uri="{FF2B5EF4-FFF2-40B4-BE49-F238E27FC236}">
                <a16:creationId xmlns:a16="http://schemas.microsoft.com/office/drawing/2014/main" id="{22BD4C2D-16D8-4478-80F0-57AD9ED19200}"/>
              </a:ext>
            </a:extLst>
          </p:cNvPr>
          <p:cNvSpPr>
            <a:spLocks noGrp="1"/>
          </p:cNvSpPr>
          <p:nvPr>
            <p:ph sz="half" idx="2"/>
          </p:nvPr>
        </p:nvSpPr>
        <p:spPr/>
        <p:txBody>
          <a:bodyPr>
            <a:normAutofit fontScale="92500" lnSpcReduction="1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p:txBody>
      </p:sp>
    </p:spTree>
    <p:extLst>
      <p:ext uri="{BB962C8B-B14F-4D97-AF65-F5344CB8AC3E}">
        <p14:creationId xmlns:p14="http://schemas.microsoft.com/office/powerpoint/2010/main" val="18391145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5BD97-0A8A-410A-AA60-ED9099793829}"/>
              </a:ext>
            </a:extLst>
          </p:cNvPr>
          <p:cNvSpPr>
            <a:spLocks noGrp="1"/>
          </p:cNvSpPr>
          <p:nvPr>
            <p:ph type="title"/>
          </p:nvPr>
        </p:nvSpPr>
        <p:spPr/>
        <p:txBody>
          <a:bodyPr/>
          <a:lstStyle/>
          <a:p>
            <a:r>
              <a:rPr lang="en-GB" b="1" dirty="0"/>
              <a:t>What type of response is it?</a:t>
            </a:r>
          </a:p>
        </p:txBody>
      </p:sp>
      <p:sp>
        <p:nvSpPr>
          <p:cNvPr id="3" name="Content Placeholder 2">
            <a:extLst>
              <a:ext uri="{FF2B5EF4-FFF2-40B4-BE49-F238E27FC236}">
                <a16:creationId xmlns:a16="http://schemas.microsoft.com/office/drawing/2014/main" id="{CCA5671E-AE9F-4B7F-BBEA-00CD6DEB02D2}"/>
              </a:ext>
            </a:extLst>
          </p:cNvPr>
          <p:cNvSpPr>
            <a:spLocks noGrp="1"/>
          </p:cNvSpPr>
          <p:nvPr>
            <p:ph sz="half" idx="1"/>
          </p:nvPr>
        </p:nvSpPr>
        <p:spPr/>
        <p:txBody>
          <a:bodyPr>
            <a:normAutofit fontScale="92500" lnSpcReduction="10000"/>
          </a:bodyPr>
          <a:lstStyle/>
          <a:p>
            <a:pPr marL="0" indent="0">
              <a:buNone/>
            </a:pPr>
            <a:r>
              <a:rPr lang="en-GB" dirty="0"/>
              <a:t>A I got caught in traffic for 2 hours in 100 degree </a:t>
            </a:r>
            <a:r>
              <a:rPr lang="en-GB" dirty="0" err="1"/>
              <a:t>fahrenheit</a:t>
            </a:r>
            <a:r>
              <a:rPr lang="en-GB" dirty="0"/>
              <a:t> weather and no air conditioning. </a:t>
            </a:r>
          </a:p>
          <a:p>
            <a:pPr marL="0" indent="0">
              <a:buNone/>
            </a:pPr>
            <a:r>
              <a:rPr lang="en-GB" dirty="0"/>
              <a:t>B That reminds me of the time....</a:t>
            </a:r>
          </a:p>
        </p:txBody>
      </p:sp>
      <p:sp>
        <p:nvSpPr>
          <p:cNvPr id="4" name="Content Placeholder 3">
            <a:extLst>
              <a:ext uri="{FF2B5EF4-FFF2-40B4-BE49-F238E27FC236}">
                <a16:creationId xmlns:a16="http://schemas.microsoft.com/office/drawing/2014/main" id="{60B8BCC6-7205-46F6-BC66-2F52D302C16B}"/>
              </a:ext>
            </a:extLst>
          </p:cNvPr>
          <p:cNvSpPr>
            <a:spLocks noGrp="1"/>
          </p:cNvSpPr>
          <p:nvPr>
            <p:ph sz="half" idx="2"/>
          </p:nvPr>
        </p:nvSpPr>
        <p:spPr/>
        <p:txBody>
          <a:bodyPr>
            <a:normAutofit fontScale="92500" lnSpcReduction="1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endParaRPr lang="en-GB" dirty="0"/>
          </a:p>
        </p:txBody>
      </p:sp>
    </p:spTree>
    <p:extLst>
      <p:ext uri="{BB962C8B-B14F-4D97-AF65-F5344CB8AC3E}">
        <p14:creationId xmlns:p14="http://schemas.microsoft.com/office/powerpoint/2010/main" val="20552601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A94EF-F6CB-435B-B277-87C3C7703742}"/>
              </a:ext>
            </a:extLst>
          </p:cNvPr>
          <p:cNvSpPr>
            <a:spLocks noGrp="1"/>
          </p:cNvSpPr>
          <p:nvPr>
            <p:ph type="title"/>
          </p:nvPr>
        </p:nvSpPr>
        <p:spPr/>
        <p:txBody>
          <a:bodyPr/>
          <a:lstStyle/>
          <a:p>
            <a:r>
              <a:rPr lang="en-GB" b="1" dirty="0"/>
              <a:t>What type of response is it?</a:t>
            </a:r>
          </a:p>
        </p:txBody>
      </p:sp>
      <p:sp>
        <p:nvSpPr>
          <p:cNvPr id="3" name="Content Placeholder 2">
            <a:extLst>
              <a:ext uri="{FF2B5EF4-FFF2-40B4-BE49-F238E27FC236}">
                <a16:creationId xmlns:a16="http://schemas.microsoft.com/office/drawing/2014/main" id="{CA69AC6E-6DCC-4E5C-9B06-2BB914EA18BD}"/>
              </a:ext>
            </a:extLst>
          </p:cNvPr>
          <p:cNvSpPr>
            <a:spLocks noGrp="1"/>
          </p:cNvSpPr>
          <p:nvPr>
            <p:ph sz="half" idx="1"/>
          </p:nvPr>
        </p:nvSpPr>
        <p:spPr/>
        <p:txBody>
          <a:bodyPr>
            <a:normAutofit fontScale="92500" lnSpcReduction="10000"/>
          </a:bodyPr>
          <a:lstStyle/>
          <a:p>
            <a:pPr marL="0" indent="0">
              <a:buNone/>
            </a:pPr>
            <a:r>
              <a:rPr lang="en-GB" dirty="0"/>
              <a:t>A I feel so sad that my son was court ordered to a rehab centre. </a:t>
            </a:r>
          </a:p>
          <a:p>
            <a:pPr marL="0" indent="0">
              <a:buNone/>
            </a:pPr>
            <a:r>
              <a:rPr lang="en-GB" dirty="0"/>
              <a:t>B It’s not your fault, you are a good parent. You did the best you could.</a:t>
            </a:r>
          </a:p>
        </p:txBody>
      </p:sp>
      <p:sp>
        <p:nvSpPr>
          <p:cNvPr id="4" name="Content Placeholder 3">
            <a:extLst>
              <a:ext uri="{FF2B5EF4-FFF2-40B4-BE49-F238E27FC236}">
                <a16:creationId xmlns:a16="http://schemas.microsoft.com/office/drawing/2014/main" id="{F3145AC5-156F-46B8-B248-F10657C9BF80}"/>
              </a:ext>
            </a:extLst>
          </p:cNvPr>
          <p:cNvSpPr>
            <a:spLocks noGrp="1"/>
          </p:cNvSpPr>
          <p:nvPr>
            <p:ph sz="half" idx="2"/>
          </p:nvPr>
        </p:nvSpPr>
        <p:spPr/>
        <p:txBody>
          <a:bodyPr>
            <a:normAutofit fontScale="92500" lnSpcReduction="1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endParaRPr lang="en-GB" dirty="0"/>
          </a:p>
        </p:txBody>
      </p:sp>
    </p:spTree>
    <p:extLst>
      <p:ext uri="{BB962C8B-B14F-4D97-AF65-F5344CB8AC3E}">
        <p14:creationId xmlns:p14="http://schemas.microsoft.com/office/powerpoint/2010/main" val="21391361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A1D0F-2A69-4BB5-A876-A9E98D1642F7}"/>
              </a:ext>
            </a:extLst>
          </p:cNvPr>
          <p:cNvSpPr>
            <a:spLocks noGrp="1"/>
          </p:cNvSpPr>
          <p:nvPr>
            <p:ph type="title"/>
          </p:nvPr>
        </p:nvSpPr>
        <p:spPr/>
        <p:txBody>
          <a:bodyPr/>
          <a:lstStyle/>
          <a:p>
            <a:r>
              <a:rPr lang="en-GB" b="1" dirty="0"/>
              <a:t>What type of response is it?</a:t>
            </a:r>
          </a:p>
        </p:txBody>
      </p:sp>
      <p:sp>
        <p:nvSpPr>
          <p:cNvPr id="3" name="Content Placeholder 2">
            <a:extLst>
              <a:ext uri="{FF2B5EF4-FFF2-40B4-BE49-F238E27FC236}">
                <a16:creationId xmlns:a16="http://schemas.microsoft.com/office/drawing/2014/main" id="{8C8671C9-B3E3-4DC9-890D-2F3F9B9FAB60}"/>
              </a:ext>
            </a:extLst>
          </p:cNvPr>
          <p:cNvSpPr>
            <a:spLocks noGrp="1"/>
          </p:cNvSpPr>
          <p:nvPr>
            <p:ph sz="half" idx="1"/>
          </p:nvPr>
        </p:nvSpPr>
        <p:spPr/>
        <p:txBody>
          <a:bodyPr>
            <a:normAutofit fontScale="92500" lnSpcReduction="10000"/>
          </a:bodyPr>
          <a:lstStyle/>
          <a:p>
            <a:pPr marL="0" indent="0">
              <a:buNone/>
            </a:pPr>
            <a:r>
              <a:rPr lang="en-GB" dirty="0"/>
              <a:t>A I just got the lab report back and it was what I most feared. </a:t>
            </a:r>
          </a:p>
          <a:p>
            <a:pPr marL="0" indent="0">
              <a:buNone/>
            </a:pPr>
            <a:r>
              <a:rPr lang="en-GB" dirty="0"/>
              <a:t>B Oh you poor thing.</a:t>
            </a:r>
          </a:p>
        </p:txBody>
      </p:sp>
      <p:sp>
        <p:nvSpPr>
          <p:cNvPr id="4" name="Content Placeholder 3">
            <a:extLst>
              <a:ext uri="{FF2B5EF4-FFF2-40B4-BE49-F238E27FC236}">
                <a16:creationId xmlns:a16="http://schemas.microsoft.com/office/drawing/2014/main" id="{24BADF9D-B2BA-4B45-81A4-8AD6F8CD3682}"/>
              </a:ext>
            </a:extLst>
          </p:cNvPr>
          <p:cNvSpPr>
            <a:spLocks noGrp="1"/>
          </p:cNvSpPr>
          <p:nvPr>
            <p:ph sz="half" idx="2"/>
          </p:nvPr>
        </p:nvSpPr>
        <p:spPr/>
        <p:txBody>
          <a:bodyPr>
            <a:normAutofit fontScale="92500" lnSpcReduction="1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endParaRPr lang="en-GB" dirty="0"/>
          </a:p>
        </p:txBody>
      </p:sp>
    </p:spTree>
    <p:extLst>
      <p:ext uri="{BB962C8B-B14F-4D97-AF65-F5344CB8AC3E}">
        <p14:creationId xmlns:p14="http://schemas.microsoft.com/office/powerpoint/2010/main" val="16463127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4A63F-E02E-4FFF-81D8-1D1664D4D0FF}"/>
              </a:ext>
            </a:extLst>
          </p:cNvPr>
          <p:cNvSpPr>
            <a:spLocks noGrp="1"/>
          </p:cNvSpPr>
          <p:nvPr>
            <p:ph type="title"/>
          </p:nvPr>
        </p:nvSpPr>
        <p:spPr/>
        <p:txBody>
          <a:bodyPr/>
          <a:lstStyle/>
          <a:p>
            <a:r>
              <a:rPr lang="en-GB" b="1" dirty="0"/>
              <a:t>What type of response is it?</a:t>
            </a:r>
          </a:p>
        </p:txBody>
      </p:sp>
      <p:sp>
        <p:nvSpPr>
          <p:cNvPr id="4" name="Content Placeholder 3">
            <a:extLst>
              <a:ext uri="{FF2B5EF4-FFF2-40B4-BE49-F238E27FC236}">
                <a16:creationId xmlns:a16="http://schemas.microsoft.com/office/drawing/2014/main" id="{7763879F-4311-4E07-9154-60742D400544}"/>
              </a:ext>
            </a:extLst>
          </p:cNvPr>
          <p:cNvSpPr>
            <a:spLocks noGrp="1"/>
          </p:cNvSpPr>
          <p:nvPr>
            <p:ph sz="half" idx="1"/>
          </p:nvPr>
        </p:nvSpPr>
        <p:spPr/>
        <p:txBody>
          <a:bodyPr>
            <a:normAutofit fontScale="92500" lnSpcReduction="10000"/>
          </a:bodyPr>
          <a:lstStyle/>
          <a:p>
            <a:pPr marL="0" indent="0">
              <a:buNone/>
            </a:pPr>
            <a:r>
              <a:rPr lang="en-GB" dirty="0"/>
              <a:t>A I have so much to do today. </a:t>
            </a:r>
          </a:p>
          <a:p>
            <a:pPr marL="0" indent="0">
              <a:buNone/>
            </a:pPr>
            <a:r>
              <a:rPr lang="en-GB" dirty="0"/>
              <a:t>B Are you feeling overwhelmed and wanting support?</a:t>
            </a:r>
          </a:p>
        </p:txBody>
      </p:sp>
      <p:sp>
        <p:nvSpPr>
          <p:cNvPr id="5" name="Content Placeholder 4">
            <a:extLst>
              <a:ext uri="{FF2B5EF4-FFF2-40B4-BE49-F238E27FC236}">
                <a16:creationId xmlns:a16="http://schemas.microsoft.com/office/drawing/2014/main" id="{D4A737F8-ED21-4389-BE25-601A8BDA6042}"/>
              </a:ext>
            </a:extLst>
          </p:cNvPr>
          <p:cNvSpPr>
            <a:spLocks noGrp="1"/>
          </p:cNvSpPr>
          <p:nvPr>
            <p:ph sz="half" idx="2"/>
          </p:nvPr>
        </p:nvSpPr>
        <p:spPr/>
        <p:txBody>
          <a:bodyPr>
            <a:normAutofit fontScale="92500" lnSpcReduction="1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endParaRPr lang="en-GB" dirty="0"/>
          </a:p>
        </p:txBody>
      </p:sp>
    </p:spTree>
    <p:extLst>
      <p:ext uri="{BB962C8B-B14F-4D97-AF65-F5344CB8AC3E}">
        <p14:creationId xmlns:p14="http://schemas.microsoft.com/office/powerpoint/2010/main" val="25505498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00651-E245-4539-98F4-ABFFB9F5E606}"/>
              </a:ext>
            </a:extLst>
          </p:cNvPr>
          <p:cNvSpPr>
            <a:spLocks noGrp="1"/>
          </p:cNvSpPr>
          <p:nvPr>
            <p:ph type="title"/>
          </p:nvPr>
        </p:nvSpPr>
        <p:spPr/>
        <p:txBody>
          <a:bodyPr/>
          <a:lstStyle/>
          <a:p>
            <a:r>
              <a:rPr lang="en-GB" b="1" dirty="0"/>
              <a:t>What type of response is it?</a:t>
            </a:r>
          </a:p>
        </p:txBody>
      </p:sp>
      <p:sp>
        <p:nvSpPr>
          <p:cNvPr id="3" name="Content Placeholder 2">
            <a:extLst>
              <a:ext uri="{FF2B5EF4-FFF2-40B4-BE49-F238E27FC236}">
                <a16:creationId xmlns:a16="http://schemas.microsoft.com/office/drawing/2014/main" id="{E54A2CB4-E21C-4C1A-BB38-42B6AA6AD88F}"/>
              </a:ext>
            </a:extLst>
          </p:cNvPr>
          <p:cNvSpPr>
            <a:spLocks noGrp="1"/>
          </p:cNvSpPr>
          <p:nvPr>
            <p:ph sz="half" idx="1"/>
          </p:nvPr>
        </p:nvSpPr>
        <p:spPr/>
        <p:txBody>
          <a:bodyPr>
            <a:normAutofit fontScale="92500" lnSpcReduction="10000"/>
          </a:bodyPr>
          <a:lstStyle/>
          <a:p>
            <a:pPr marL="0" indent="0">
              <a:buNone/>
            </a:pPr>
            <a:r>
              <a:rPr lang="en-GB" dirty="0"/>
              <a:t>A I lost my job.</a:t>
            </a:r>
          </a:p>
          <a:p>
            <a:pPr marL="0" indent="0">
              <a:buNone/>
            </a:pPr>
            <a:r>
              <a:rPr lang="en-GB" dirty="0"/>
              <a:t>B Cheer up, let’s go eat</a:t>
            </a:r>
          </a:p>
        </p:txBody>
      </p:sp>
      <p:sp>
        <p:nvSpPr>
          <p:cNvPr id="4" name="Content Placeholder 3">
            <a:extLst>
              <a:ext uri="{FF2B5EF4-FFF2-40B4-BE49-F238E27FC236}">
                <a16:creationId xmlns:a16="http://schemas.microsoft.com/office/drawing/2014/main" id="{B643DA00-8C39-451B-AEE0-3235ABE227FC}"/>
              </a:ext>
            </a:extLst>
          </p:cNvPr>
          <p:cNvSpPr>
            <a:spLocks noGrp="1"/>
          </p:cNvSpPr>
          <p:nvPr>
            <p:ph sz="half" idx="2"/>
          </p:nvPr>
        </p:nvSpPr>
        <p:spPr/>
        <p:txBody>
          <a:bodyPr>
            <a:normAutofit fontScale="92500" lnSpcReduction="1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pPr marL="0" indent="0">
              <a:buNone/>
            </a:pPr>
            <a:endParaRPr lang="en-GB" dirty="0"/>
          </a:p>
        </p:txBody>
      </p:sp>
    </p:spTree>
    <p:extLst>
      <p:ext uri="{BB962C8B-B14F-4D97-AF65-F5344CB8AC3E}">
        <p14:creationId xmlns:p14="http://schemas.microsoft.com/office/powerpoint/2010/main" val="31345707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67C5F-732B-41FD-A27C-75377C917C43}"/>
              </a:ext>
            </a:extLst>
          </p:cNvPr>
          <p:cNvSpPr>
            <a:spLocks noGrp="1"/>
          </p:cNvSpPr>
          <p:nvPr>
            <p:ph type="title"/>
          </p:nvPr>
        </p:nvSpPr>
        <p:spPr/>
        <p:txBody>
          <a:bodyPr/>
          <a:lstStyle/>
          <a:p>
            <a:r>
              <a:rPr lang="en-GB" b="1" dirty="0"/>
              <a:t>Activity (10 minutes)</a:t>
            </a:r>
          </a:p>
        </p:txBody>
      </p:sp>
      <p:sp>
        <p:nvSpPr>
          <p:cNvPr id="3" name="Content Placeholder 2">
            <a:extLst>
              <a:ext uri="{FF2B5EF4-FFF2-40B4-BE49-F238E27FC236}">
                <a16:creationId xmlns:a16="http://schemas.microsoft.com/office/drawing/2014/main" id="{E22A65D5-B777-4081-8C64-14123FA41CC7}"/>
              </a:ext>
            </a:extLst>
          </p:cNvPr>
          <p:cNvSpPr>
            <a:spLocks noGrp="1"/>
          </p:cNvSpPr>
          <p:nvPr>
            <p:ph idx="1"/>
          </p:nvPr>
        </p:nvSpPr>
        <p:spPr/>
        <p:txBody>
          <a:bodyPr>
            <a:normAutofit/>
          </a:bodyPr>
          <a:lstStyle/>
          <a:p>
            <a:r>
              <a:rPr lang="en-GB" dirty="0"/>
              <a:t>Describe a time when you’ve felt empathy towards someone else, meaning that you felt sad or happy because you could sense what they were feeling.</a:t>
            </a:r>
          </a:p>
          <a:p>
            <a:r>
              <a:rPr lang="en-GB" dirty="0"/>
              <a:t>How did you respond? Could your response have been better?</a:t>
            </a:r>
          </a:p>
          <a:p>
            <a:r>
              <a:rPr lang="en-GB" dirty="0"/>
              <a:t>Empathy is just like any other skill: the more we practise it, the stronger it gets. How might you increase your empathy by showing care and concern for others?</a:t>
            </a:r>
          </a:p>
          <a:p>
            <a:endParaRPr lang="en-GB" dirty="0"/>
          </a:p>
        </p:txBody>
      </p:sp>
    </p:spTree>
    <p:extLst>
      <p:ext uri="{BB962C8B-B14F-4D97-AF65-F5344CB8AC3E}">
        <p14:creationId xmlns:p14="http://schemas.microsoft.com/office/powerpoint/2010/main" val="21489137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91A61-BA8F-4AC8-96BF-46EC0B6058EE}"/>
              </a:ext>
            </a:extLst>
          </p:cNvPr>
          <p:cNvSpPr>
            <a:spLocks noGrp="1"/>
          </p:cNvSpPr>
          <p:nvPr>
            <p:ph type="title"/>
          </p:nvPr>
        </p:nvSpPr>
        <p:spPr>
          <a:xfrm>
            <a:off x="251520" y="274638"/>
            <a:ext cx="8640960" cy="1143000"/>
          </a:xfrm>
        </p:spPr>
        <p:txBody>
          <a:bodyPr/>
          <a:lstStyle/>
          <a:p>
            <a:r>
              <a:rPr lang="en-GB" b="1" dirty="0"/>
              <a:t>Tips to increase your ability to empathise</a:t>
            </a:r>
          </a:p>
        </p:txBody>
      </p:sp>
      <p:sp>
        <p:nvSpPr>
          <p:cNvPr id="3" name="Content Placeholder 2">
            <a:extLst>
              <a:ext uri="{FF2B5EF4-FFF2-40B4-BE49-F238E27FC236}">
                <a16:creationId xmlns:a16="http://schemas.microsoft.com/office/drawing/2014/main" id="{01440497-4B38-4E87-92F0-D42AEB3BDC16}"/>
              </a:ext>
            </a:extLst>
          </p:cNvPr>
          <p:cNvSpPr>
            <a:spLocks noGrp="1"/>
          </p:cNvSpPr>
          <p:nvPr>
            <p:ph idx="1"/>
          </p:nvPr>
        </p:nvSpPr>
        <p:spPr/>
        <p:txBody>
          <a:bodyPr>
            <a:normAutofit fontScale="92500"/>
          </a:bodyPr>
          <a:lstStyle/>
          <a:p>
            <a:r>
              <a:rPr lang="en-GB" dirty="0"/>
              <a:t>Have one conversation a day in which your sole purpose is to understand the other person, not to solve problems or give advice</a:t>
            </a:r>
          </a:p>
          <a:p>
            <a:r>
              <a:rPr lang="en-GB" dirty="0"/>
              <a:t>When listening, stop what you are doing and give that person your full attention. Notice their body language, tone of voice, emotional cues – what are they really saying?</a:t>
            </a:r>
          </a:p>
          <a:p>
            <a:r>
              <a:rPr lang="en-GB" dirty="0"/>
              <a:t>When making a decision that impacts others, think about the personal implications of the decision. Address these issues. </a:t>
            </a:r>
          </a:p>
          <a:p>
            <a:pPr marL="0" indent="0">
              <a:buNone/>
            </a:pPr>
            <a:endParaRPr lang="en-GB" dirty="0"/>
          </a:p>
          <a:p>
            <a:pPr marL="0" indent="0">
              <a:buNone/>
            </a:pPr>
            <a:r>
              <a:rPr lang="en-GB" dirty="0"/>
              <a:t>(Smith, </a:t>
            </a:r>
            <a:r>
              <a:rPr lang="en-GB" dirty="0" err="1"/>
              <a:t>Oosten</a:t>
            </a:r>
            <a:r>
              <a:rPr lang="en-GB" dirty="0"/>
              <a:t> and Boyatzis, 2020)</a:t>
            </a:r>
          </a:p>
          <a:p>
            <a:endParaRPr lang="en-GB" dirty="0"/>
          </a:p>
        </p:txBody>
      </p:sp>
    </p:spTree>
    <p:extLst>
      <p:ext uri="{BB962C8B-B14F-4D97-AF65-F5344CB8AC3E}">
        <p14:creationId xmlns:p14="http://schemas.microsoft.com/office/powerpoint/2010/main" val="26193712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9598F-2E71-448B-A6A6-1D36B1E2E502}"/>
              </a:ext>
            </a:extLst>
          </p:cNvPr>
          <p:cNvSpPr>
            <a:spLocks noGrp="1"/>
          </p:cNvSpPr>
          <p:nvPr>
            <p:ph type="title"/>
          </p:nvPr>
        </p:nvSpPr>
        <p:spPr/>
        <p:txBody>
          <a:bodyPr/>
          <a:lstStyle/>
          <a:p>
            <a:r>
              <a:rPr lang="en-GB" b="1" dirty="0"/>
              <a:t>Quiz in own time</a:t>
            </a:r>
          </a:p>
        </p:txBody>
      </p:sp>
      <p:sp>
        <p:nvSpPr>
          <p:cNvPr id="3" name="Content Placeholder 2">
            <a:extLst>
              <a:ext uri="{FF2B5EF4-FFF2-40B4-BE49-F238E27FC236}">
                <a16:creationId xmlns:a16="http://schemas.microsoft.com/office/drawing/2014/main" id="{3D353565-2A39-4586-9CE1-F34B37D2AD7C}"/>
              </a:ext>
            </a:extLst>
          </p:cNvPr>
          <p:cNvSpPr>
            <a:spLocks noGrp="1"/>
          </p:cNvSpPr>
          <p:nvPr>
            <p:ph idx="1"/>
          </p:nvPr>
        </p:nvSpPr>
        <p:spPr/>
        <p:txBody>
          <a:bodyPr/>
          <a:lstStyle/>
          <a:p>
            <a:r>
              <a:rPr lang="en-GB" dirty="0">
                <a:hlinkClick r:id="rId2"/>
              </a:rPr>
              <a:t>Empathy Quiz | Greater Good (berkeley.edu)</a:t>
            </a:r>
            <a:endParaRPr lang="en-GB" dirty="0"/>
          </a:p>
        </p:txBody>
      </p:sp>
    </p:spTree>
    <p:extLst>
      <p:ext uri="{BB962C8B-B14F-4D97-AF65-F5344CB8AC3E}">
        <p14:creationId xmlns:p14="http://schemas.microsoft.com/office/powerpoint/2010/main" val="2326202751"/>
      </p:ext>
    </p:extLst>
  </p:cSld>
  <p:clrMapOvr>
    <a:masterClrMapping/>
  </p:clrMapOvr>
</p:sld>
</file>

<file path=ppt/theme/theme1.xml><?xml version="1.0" encoding="utf-8"?>
<a:theme xmlns:a="http://schemas.openxmlformats.org/drawingml/2006/main" name="1_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4022</TotalTime>
  <Words>2154</Words>
  <Application>Microsoft Office PowerPoint</Application>
  <PresentationFormat>On-screen Show (4:3)</PresentationFormat>
  <Paragraphs>251</Paragraphs>
  <Slides>33</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Aptos</vt:lpstr>
      <vt:lpstr>Arial</vt:lpstr>
      <vt:lpstr>Calibri</vt:lpstr>
      <vt:lpstr>Myriad Pro</vt:lpstr>
      <vt:lpstr>Symbol</vt:lpstr>
      <vt:lpstr>Times New Roman</vt:lpstr>
      <vt:lpstr>1_ThemeUWTSD</vt:lpstr>
      <vt:lpstr>Assignment Guidance/Empathy</vt:lpstr>
      <vt:lpstr>Report</vt:lpstr>
      <vt:lpstr>Remember the Context</vt:lpstr>
      <vt:lpstr>Tasks – Number 1</vt:lpstr>
      <vt:lpstr>Number 2</vt:lpstr>
      <vt:lpstr>Two – points to consider</vt:lpstr>
      <vt:lpstr>12 Competencies</vt:lpstr>
      <vt:lpstr>Number 3</vt:lpstr>
      <vt:lpstr>Development Plan</vt:lpstr>
      <vt:lpstr>Ways to Develop EI</vt:lpstr>
      <vt:lpstr>Number 4</vt:lpstr>
      <vt:lpstr>Number 4 – points to consider</vt:lpstr>
      <vt:lpstr>Training Session Plan</vt:lpstr>
      <vt:lpstr>Evaluation – Kirkpatrick’s Levels</vt:lpstr>
      <vt:lpstr>What other strategies could organisations deploy to improve levels of EI/resilience/wellbeing? </vt:lpstr>
      <vt:lpstr>Examples of Strategies</vt:lpstr>
      <vt:lpstr>Strategies Continued</vt:lpstr>
      <vt:lpstr>HSE Management Standards</vt:lpstr>
      <vt:lpstr>Empathy</vt:lpstr>
      <vt:lpstr>Reminder – What is Empathy?</vt:lpstr>
      <vt:lpstr>Difference between Empathy and Sympathy</vt:lpstr>
      <vt:lpstr>Why is Empathy important?</vt:lpstr>
      <vt:lpstr>Activity (10 minutes)</vt:lpstr>
      <vt:lpstr>What type of response is it?</vt:lpstr>
      <vt:lpstr>What type of response is it?</vt:lpstr>
      <vt:lpstr>What type of response is it?</vt:lpstr>
      <vt:lpstr>What type of response is it?</vt:lpstr>
      <vt:lpstr>What type of response is it?</vt:lpstr>
      <vt:lpstr>What type of response is it?</vt:lpstr>
      <vt:lpstr>What type of response is it?</vt:lpstr>
      <vt:lpstr>Activity (10 minutes)</vt:lpstr>
      <vt:lpstr>Tips to increase your ability to empathise</vt:lpstr>
      <vt:lpstr>Quiz in own time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HSE Management Standards Approach</dc:title>
  <dc:creator>HSE</dc:creator>
  <cp:keywords>management, standards, tool, presentation</cp:keywords>
  <cp:lastModifiedBy>Julie Thomas</cp:lastModifiedBy>
  <cp:revision>229</cp:revision>
  <dcterms:created xsi:type="dcterms:W3CDTF">2005-01-26T16:59:27Z</dcterms:created>
  <dcterms:modified xsi:type="dcterms:W3CDTF">2024-06-03T16:12:01Z</dcterms:modified>
</cp:coreProperties>
</file>