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62" r:id="rId1"/>
  </p:sldMasterIdLst>
  <p:notesMasterIdLst>
    <p:notesMasterId r:id="rId16"/>
  </p:notesMasterIdLst>
  <p:sldIdLst>
    <p:sldId id="256" r:id="rId2"/>
    <p:sldId id="257" r:id="rId3"/>
    <p:sldId id="268" r:id="rId4"/>
    <p:sldId id="260" r:id="rId5"/>
    <p:sldId id="274" r:id="rId6"/>
    <p:sldId id="267" r:id="rId7"/>
    <p:sldId id="261" r:id="rId8"/>
    <p:sldId id="269" r:id="rId9"/>
    <p:sldId id="273" r:id="rId10"/>
    <p:sldId id="264" r:id="rId11"/>
    <p:sldId id="265" r:id="rId12"/>
    <p:sldId id="266" r:id="rId13"/>
    <p:sldId id="272" r:id="rId14"/>
    <p:sldId id="26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CFEA"/>
    <a:srgbClr val="73F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中度样式 4 - 强调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中度样式 4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中度样式 4 - 强调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中度样式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AF606853-7671-496A-8E4F-DF71F8EC918B}" styleName="深色样式 1 - 强调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深色样式 1 - 强调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深色样式 1 - 强调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深色样式 1 - 强调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深色样式 1 - 强调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深色样式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深色样式 2 - 强调 1/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深色样式 2 - 强调 3/强调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2838BEF-8BB2-4498-84A7-C5851F593DF1}" styleName="中度样式 4 - 强调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EB344D84-9AFB-497E-A393-DC336BA19D2E}" styleName="中度样式 3 - 强调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5BE263C-DBD7-4A20-BB59-AAB30ACAA65A}" styleName="中度样式 3 - 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E25E649-3F16-4E02-A733-19D2CDBF48F0}" styleName="中度样式 3 - 强调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中度样式 3 - 强调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中度样式 3 - 强调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46F890A9-2807-4EBB-B81D-B2AA78EC7F39}" styleName="深色样式 2 - 强调 5/强调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193"/>
    <p:restoredTop sz="94886"/>
  </p:normalViewPr>
  <p:slideViewPr>
    <p:cSldViewPr snapToGrid="0" snapToObjects="1">
      <p:cViewPr>
        <p:scale>
          <a:sx n="102" d="100"/>
          <a:sy n="102" d="100"/>
        </p:scale>
        <p:origin x="616" y="-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E047DB-5C0A-DB47-BA11-1217164109C9}" type="doc">
      <dgm:prSet loTypeId="urn:microsoft.com/office/officeart/2005/8/layout/process5" loCatId="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3C40217C-77A4-D042-B02B-2594B8F78E9B}">
      <dgm:prSet phldrT="[文本]"/>
      <dgm:spPr/>
      <dgm:t>
        <a:bodyPr/>
        <a:lstStyle/>
        <a:p>
          <a:r>
            <a:rPr lang="en-US" altLang="en-US" dirty="0" smtClean="0"/>
            <a:t>Determine the best style of leadership in</a:t>
          </a:r>
          <a:r>
            <a:rPr lang="zh-CN" altLang="en-US" dirty="0" smtClean="0"/>
            <a:t> </a:t>
          </a:r>
          <a:r>
            <a:rPr lang="en-US" altLang="zh-CN" dirty="0" smtClean="0"/>
            <a:t>TELI</a:t>
          </a:r>
          <a:endParaRPr lang="zh-CN" altLang="en-US" dirty="0"/>
        </a:p>
      </dgm:t>
    </dgm:pt>
    <dgm:pt modelId="{36DEA9AB-6D75-A940-80F4-92113A08D37B}" type="parTrans" cxnId="{6AED3DEE-4C7B-DD42-A7BC-78A2688CA9C2}">
      <dgm:prSet/>
      <dgm:spPr/>
      <dgm:t>
        <a:bodyPr/>
        <a:lstStyle/>
        <a:p>
          <a:endParaRPr lang="zh-CN" altLang="en-US"/>
        </a:p>
      </dgm:t>
    </dgm:pt>
    <dgm:pt modelId="{39E0E74A-C276-AA42-98CE-3C6D36F9F428}" type="sibTrans" cxnId="{6AED3DEE-4C7B-DD42-A7BC-78A2688CA9C2}">
      <dgm:prSet/>
      <dgm:spPr/>
      <dgm:t>
        <a:bodyPr/>
        <a:lstStyle/>
        <a:p>
          <a:endParaRPr lang="zh-CN" altLang="en-US"/>
        </a:p>
      </dgm:t>
    </dgm:pt>
    <dgm:pt modelId="{48F293F9-6FFE-C146-81CE-B0E2B7EB8B88}">
      <dgm:prSet phldrT="[文本]"/>
      <dgm:spPr/>
      <dgm:t>
        <a:bodyPr/>
        <a:lstStyle/>
        <a:p>
          <a:r>
            <a:rPr lang="en-US" altLang="en-US" dirty="0" smtClean="0"/>
            <a:t>Finding existing and potential leaders within the company</a:t>
          </a:r>
          <a:endParaRPr lang="zh-CN" altLang="en-US" dirty="0"/>
        </a:p>
      </dgm:t>
    </dgm:pt>
    <dgm:pt modelId="{56A8A8BB-9F3F-7346-80A3-1AFC5C7903B0}" type="parTrans" cxnId="{2E6551F4-3A01-0F4E-8672-1AE51FA456EB}">
      <dgm:prSet/>
      <dgm:spPr/>
      <dgm:t>
        <a:bodyPr/>
        <a:lstStyle/>
        <a:p>
          <a:endParaRPr lang="zh-CN" altLang="en-US"/>
        </a:p>
      </dgm:t>
    </dgm:pt>
    <dgm:pt modelId="{892E7C00-2853-2947-8BA8-26D42D4C1E75}" type="sibTrans" cxnId="{2E6551F4-3A01-0F4E-8672-1AE51FA456EB}">
      <dgm:prSet/>
      <dgm:spPr/>
      <dgm:t>
        <a:bodyPr/>
        <a:lstStyle/>
        <a:p>
          <a:endParaRPr lang="zh-CN" altLang="en-US"/>
        </a:p>
      </dgm:t>
    </dgm:pt>
    <dgm:pt modelId="{4275B746-21AB-1A48-AA98-03EE7C379157}">
      <dgm:prSet phldrT="[文本]"/>
      <dgm:spPr/>
      <dgm:t>
        <a:bodyPr/>
        <a:lstStyle/>
        <a:p>
          <a:r>
            <a:rPr lang="en-US" altLang="en-US" dirty="0" smtClean="0"/>
            <a:t>Setting up key role and succession planning</a:t>
          </a:r>
          <a:endParaRPr lang="zh-CN" altLang="en-US" dirty="0"/>
        </a:p>
      </dgm:t>
    </dgm:pt>
    <dgm:pt modelId="{B6488DD5-3F18-D348-B652-62CD923DEC25}" type="parTrans" cxnId="{1E34D394-CB2D-A74C-818A-45A33EF57CEB}">
      <dgm:prSet/>
      <dgm:spPr/>
      <dgm:t>
        <a:bodyPr/>
        <a:lstStyle/>
        <a:p>
          <a:endParaRPr lang="zh-CN" altLang="en-US"/>
        </a:p>
      </dgm:t>
    </dgm:pt>
    <dgm:pt modelId="{3BA73767-9A93-6347-B2B6-6086D686EA16}" type="sibTrans" cxnId="{1E34D394-CB2D-A74C-818A-45A33EF57CEB}">
      <dgm:prSet/>
      <dgm:spPr/>
      <dgm:t>
        <a:bodyPr/>
        <a:lstStyle/>
        <a:p>
          <a:endParaRPr lang="zh-CN" altLang="en-US"/>
        </a:p>
      </dgm:t>
    </dgm:pt>
    <dgm:pt modelId="{419E1FAF-6629-1649-9967-0344B94877D7}">
      <dgm:prSet phldrT="[文本]"/>
      <dgm:spPr/>
      <dgm:t>
        <a:bodyPr/>
        <a:lstStyle/>
        <a:p>
          <a:r>
            <a:rPr lang="en-US" altLang="en-US" dirty="0" smtClean="0"/>
            <a:t>Developing career planning goals for potential leaders</a:t>
          </a:r>
          <a:endParaRPr lang="zh-CN" altLang="en-US" dirty="0"/>
        </a:p>
      </dgm:t>
    </dgm:pt>
    <dgm:pt modelId="{42158DEA-26DF-F74D-BF33-B61192CA6C84}" type="parTrans" cxnId="{B7DFF475-E7B9-7941-A2C9-DB3D10BFF016}">
      <dgm:prSet/>
      <dgm:spPr/>
      <dgm:t>
        <a:bodyPr/>
        <a:lstStyle/>
        <a:p>
          <a:endParaRPr lang="zh-CN" altLang="en-US"/>
        </a:p>
      </dgm:t>
    </dgm:pt>
    <dgm:pt modelId="{4CD67214-C0F2-F14A-92AC-A8BD006A68DB}" type="sibTrans" cxnId="{B7DFF475-E7B9-7941-A2C9-DB3D10BFF016}">
      <dgm:prSet/>
      <dgm:spPr/>
      <dgm:t>
        <a:bodyPr/>
        <a:lstStyle/>
        <a:p>
          <a:endParaRPr lang="zh-CN" altLang="en-US"/>
        </a:p>
      </dgm:t>
    </dgm:pt>
    <dgm:pt modelId="{8E7AC83A-808D-A448-A9BC-FC1D8C79F431}">
      <dgm:prSet phldrT="[文本]"/>
      <dgm:spPr/>
      <dgm:t>
        <a:bodyPr/>
        <a:lstStyle/>
        <a:p>
          <a:r>
            <a:rPr lang="en-US" altLang="zh-CN" dirty="0" smtClean="0"/>
            <a:t>Making training plan of modern leadership skills for the future leaders  </a:t>
          </a:r>
          <a:endParaRPr lang="zh-CN" altLang="en-US" dirty="0"/>
        </a:p>
      </dgm:t>
    </dgm:pt>
    <dgm:pt modelId="{EE07FB90-13E7-D842-9837-99280B338E23}" type="parTrans" cxnId="{7ACE4A5D-DF76-EE4C-8150-CC284434E019}">
      <dgm:prSet/>
      <dgm:spPr/>
      <dgm:t>
        <a:bodyPr/>
        <a:lstStyle/>
        <a:p>
          <a:endParaRPr lang="zh-CN" altLang="en-US"/>
        </a:p>
      </dgm:t>
    </dgm:pt>
    <dgm:pt modelId="{EF3F746A-B0FF-EA4A-AA2C-51D8D12FC399}" type="sibTrans" cxnId="{7ACE4A5D-DF76-EE4C-8150-CC284434E019}">
      <dgm:prSet/>
      <dgm:spPr/>
      <dgm:t>
        <a:bodyPr/>
        <a:lstStyle/>
        <a:p>
          <a:endParaRPr lang="zh-CN" altLang="en-US"/>
        </a:p>
      </dgm:t>
    </dgm:pt>
    <dgm:pt modelId="{46EFDE8B-CD3A-7446-860F-BA1DA0FF650C}">
      <dgm:prSet/>
      <dgm:spPr/>
      <dgm:t>
        <a:bodyPr/>
        <a:lstStyle/>
        <a:p>
          <a:r>
            <a:rPr lang="en-US" altLang="en-US" smtClean="0"/>
            <a:t>Setting up the current and future leaders' retention plan</a:t>
          </a:r>
          <a:endParaRPr lang="zh-CN" altLang="en-US"/>
        </a:p>
      </dgm:t>
    </dgm:pt>
    <dgm:pt modelId="{FA97F71F-50FB-B24F-A4BE-9D9E1AEE1E1E}" type="parTrans" cxnId="{47D8A484-6A4D-DB4B-A881-66E2A024E85C}">
      <dgm:prSet/>
      <dgm:spPr/>
      <dgm:t>
        <a:bodyPr/>
        <a:lstStyle/>
        <a:p>
          <a:endParaRPr lang="zh-CN" altLang="en-US"/>
        </a:p>
      </dgm:t>
    </dgm:pt>
    <dgm:pt modelId="{6E1B76FE-8FBA-494B-AE43-5B22DC1DE586}" type="sibTrans" cxnId="{47D8A484-6A4D-DB4B-A881-66E2A024E85C}">
      <dgm:prSet/>
      <dgm:spPr/>
      <dgm:t>
        <a:bodyPr/>
        <a:lstStyle/>
        <a:p>
          <a:endParaRPr lang="zh-CN" altLang="en-US"/>
        </a:p>
      </dgm:t>
    </dgm:pt>
    <dgm:pt modelId="{F625350C-C2C3-C947-AB85-E43FC7D4BE51}" type="pres">
      <dgm:prSet presAssocID="{6EE047DB-5C0A-DB47-BA11-1217164109C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8AC69586-68C0-1644-81B1-8C9D82D5671F}" type="pres">
      <dgm:prSet presAssocID="{3C40217C-77A4-D042-B02B-2594B8F78E9B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4CE4941-A5F1-9443-8940-9CE77143BCBF}" type="pres">
      <dgm:prSet presAssocID="{39E0E74A-C276-AA42-98CE-3C6D36F9F428}" presName="sibTrans" presStyleLbl="sibTrans2D1" presStyleIdx="0" presStyleCnt="5"/>
      <dgm:spPr/>
      <dgm:t>
        <a:bodyPr/>
        <a:lstStyle/>
        <a:p>
          <a:endParaRPr lang="zh-CN" altLang="en-US"/>
        </a:p>
      </dgm:t>
    </dgm:pt>
    <dgm:pt modelId="{A7A710FF-A709-B745-A7DD-D6003877DBF4}" type="pres">
      <dgm:prSet presAssocID="{39E0E74A-C276-AA42-98CE-3C6D36F9F428}" presName="connectorText" presStyleLbl="sibTrans2D1" presStyleIdx="0" presStyleCnt="5"/>
      <dgm:spPr/>
      <dgm:t>
        <a:bodyPr/>
        <a:lstStyle/>
        <a:p>
          <a:endParaRPr lang="zh-CN" altLang="en-US"/>
        </a:p>
      </dgm:t>
    </dgm:pt>
    <dgm:pt modelId="{A4AFA08A-9326-2D45-BD1D-A72E8D9AFD5F}" type="pres">
      <dgm:prSet presAssocID="{48F293F9-6FFE-C146-81CE-B0E2B7EB8B88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E099DFC-D2D1-F948-AA4C-076F32DF14B5}" type="pres">
      <dgm:prSet presAssocID="{892E7C00-2853-2947-8BA8-26D42D4C1E75}" presName="sibTrans" presStyleLbl="sibTrans2D1" presStyleIdx="1" presStyleCnt="5"/>
      <dgm:spPr/>
      <dgm:t>
        <a:bodyPr/>
        <a:lstStyle/>
        <a:p>
          <a:endParaRPr lang="zh-CN" altLang="en-US"/>
        </a:p>
      </dgm:t>
    </dgm:pt>
    <dgm:pt modelId="{0C314371-F03B-0C4B-896E-581B35F44835}" type="pres">
      <dgm:prSet presAssocID="{892E7C00-2853-2947-8BA8-26D42D4C1E75}" presName="connectorText" presStyleLbl="sibTrans2D1" presStyleIdx="1" presStyleCnt="5"/>
      <dgm:spPr/>
      <dgm:t>
        <a:bodyPr/>
        <a:lstStyle/>
        <a:p>
          <a:endParaRPr lang="zh-CN" altLang="en-US"/>
        </a:p>
      </dgm:t>
    </dgm:pt>
    <dgm:pt modelId="{0287AED3-9F0D-5F46-B477-6033386E3350}" type="pres">
      <dgm:prSet presAssocID="{4275B746-21AB-1A48-AA98-03EE7C379157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1799258-4288-4D45-A77C-0F5BBC1325D4}" type="pres">
      <dgm:prSet presAssocID="{3BA73767-9A93-6347-B2B6-6086D686EA16}" presName="sibTrans" presStyleLbl="sibTrans2D1" presStyleIdx="2" presStyleCnt="5"/>
      <dgm:spPr/>
      <dgm:t>
        <a:bodyPr/>
        <a:lstStyle/>
        <a:p>
          <a:endParaRPr lang="zh-CN" altLang="en-US"/>
        </a:p>
      </dgm:t>
    </dgm:pt>
    <dgm:pt modelId="{4BEDE153-7211-624B-8D08-31D34C1A880E}" type="pres">
      <dgm:prSet presAssocID="{3BA73767-9A93-6347-B2B6-6086D686EA16}" presName="connectorText" presStyleLbl="sibTrans2D1" presStyleIdx="2" presStyleCnt="5"/>
      <dgm:spPr/>
      <dgm:t>
        <a:bodyPr/>
        <a:lstStyle/>
        <a:p>
          <a:endParaRPr lang="zh-CN" altLang="en-US"/>
        </a:p>
      </dgm:t>
    </dgm:pt>
    <dgm:pt modelId="{630D7006-8786-474D-848B-1E45D0BBF427}" type="pres">
      <dgm:prSet presAssocID="{419E1FAF-6629-1649-9967-0344B94877D7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91FB3F7-6678-2B45-B682-B2A9247BB7B9}" type="pres">
      <dgm:prSet presAssocID="{4CD67214-C0F2-F14A-92AC-A8BD006A68DB}" presName="sibTrans" presStyleLbl="sibTrans2D1" presStyleIdx="3" presStyleCnt="5"/>
      <dgm:spPr/>
      <dgm:t>
        <a:bodyPr/>
        <a:lstStyle/>
        <a:p>
          <a:endParaRPr lang="zh-CN" altLang="en-US"/>
        </a:p>
      </dgm:t>
    </dgm:pt>
    <dgm:pt modelId="{C5E3424C-19AF-E144-BABC-7EF1ABFBA63A}" type="pres">
      <dgm:prSet presAssocID="{4CD67214-C0F2-F14A-92AC-A8BD006A68DB}" presName="connectorText" presStyleLbl="sibTrans2D1" presStyleIdx="3" presStyleCnt="5"/>
      <dgm:spPr/>
      <dgm:t>
        <a:bodyPr/>
        <a:lstStyle/>
        <a:p>
          <a:endParaRPr lang="zh-CN" altLang="en-US"/>
        </a:p>
      </dgm:t>
    </dgm:pt>
    <dgm:pt modelId="{665D6D66-F72B-1249-8CA0-B071977FFC40}" type="pres">
      <dgm:prSet presAssocID="{8E7AC83A-808D-A448-A9BC-FC1D8C79F431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61CBA5A-6459-F24F-9CED-8C7AC4BA2CB1}" type="pres">
      <dgm:prSet presAssocID="{EF3F746A-B0FF-EA4A-AA2C-51D8D12FC399}" presName="sibTrans" presStyleLbl="sibTrans2D1" presStyleIdx="4" presStyleCnt="5"/>
      <dgm:spPr/>
      <dgm:t>
        <a:bodyPr/>
        <a:lstStyle/>
        <a:p>
          <a:endParaRPr lang="zh-CN" altLang="en-US"/>
        </a:p>
      </dgm:t>
    </dgm:pt>
    <dgm:pt modelId="{A0C17160-7AE6-F04C-B507-199AD4A816F3}" type="pres">
      <dgm:prSet presAssocID="{EF3F746A-B0FF-EA4A-AA2C-51D8D12FC399}" presName="connectorText" presStyleLbl="sibTrans2D1" presStyleIdx="4" presStyleCnt="5"/>
      <dgm:spPr/>
      <dgm:t>
        <a:bodyPr/>
        <a:lstStyle/>
        <a:p>
          <a:endParaRPr lang="zh-CN" altLang="en-US"/>
        </a:p>
      </dgm:t>
    </dgm:pt>
    <dgm:pt modelId="{C7BA0C4E-00B5-4842-8B87-7D682E2DD27B}" type="pres">
      <dgm:prSet presAssocID="{46EFDE8B-CD3A-7446-860F-BA1DA0FF650C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6AED3DEE-4C7B-DD42-A7BC-78A2688CA9C2}" srcId="{6EE047DB-5C0A-DB47-BA11-1217164109C9}" destId="{3C40217C-77A4-D042-B02B-2594B8F78E9B}" srcOrd="0" destOrd="0" parTransId="{36DEA9AB-6D75-A940-80F4-92113A08D37B}" sibTransId="{39E0E74A-C276-AA42-98CE-3C6D36F9F428}"/>
    <dgm:cxn modelId="{994EA859-1930-AC46-AB91-6DB5AC786838}" type="presOf" srcId="{46EFDE8B-CD3A-7446-860F-BA1DA0FF650C}" destId="{C7BA0C4E-00B5-4842-8B87-7D682E2DD27B}" srcOrd="0" destOrd="0" presId="urn:microsoft.com/office/officeart/2005/8/layout/process5"/>
    <dgm:cxn modelId="{B7DFF475-E7B9-7941-A2C9-DB3D10BFF016}" srcId="{6EE047DB-5C0A-DB47-BA11-1217164109C9}" destId="{419E1FAF-6629-1649-9967-0344B94877D7}" srcOrd="3" destOrd="0" parTransId="{42158DEA-26DF-F74D-BF33-B61192CA6C84}" sibTransId="{4CD67214-C0F2-F14A-92AC-A8BD006A68DB}"/>
    <dgm:cxn modelId="{8883CCCB-E6C7-9345-B9E1-8230F9D41AD7}" type="presOf" srcId="{EF3F746A-B0FF-EA4A-AA2C-51D8D12FC399}" destId="{061CBA5A-6459-F24F-9CED-8C7AC4BA2CB1}" srcOrd="0" destOrd="0" presId="urn:microsoft.com/office/officeart/2005/8/layout/process5"/>
    <dgm:cxn modelId="{8C8F671D-7FDE-CA4E-8E83-C26E05D3A702}" type="presOf" srcId="{419E1FAF-6629-1649-9967-0344B94877D7}" destId="{630D7006-8786-474D-848B-1E45D0BBF427}" srcOrd="0" destOrd="0" presId="urn:microsoft.com/office/officeart/2005/8/layout/process5"/>
    <dgm:cxn modelId="{7ACE4A5D-DF76-EE4C-8150-CC284434E019}" srcId="{6EE047DB-5C0A-DB47-BA11-1217164109C9}" destId="{8E7AC83A-808D-A448-A9BC-FC1D8C79F431}" srcOrd="4" destOrd="0" parTransId="{EE07FB90-13E7-D842-9837-99280B338E23}" sibTransId="{EF3F746A-B0FF-EA4A-AA2C-51D8D12FC399}"/>
    <dgm:cxn modelId="{300B7F02-74BE-CD42-94EA-7337DF8598A6}" type="presOf" srcId="{3BA73767-9A93-6347-B2B6-6086D686EA16}" destId="{B1799258-4288-4D45-A77C-0F5BBC1325D4}" srcOrd="0" destOrd="0" presId="urn:microsoft.com/office/officeart/2005/8/layout/process5"/>
    <dgm:cxn modelId="{A168E488-672D-404E-801D-52ECC10FB5DA}" type="presOf" srcId="{4275B746-21AB-1A48-AA98-03EE7C379157}" destId="{0287AED3-9F0D-5F46-B477-6033386E3350}" srcOrd="0" destOrd="0" presId="urn:microsoft.com/office/officeart/2005/8/layout/process5"/>
    <dgm:cxn modelId="{1D84AB92-5D5C-7E4C-B491-F4DACD354ACA}" type="presOf" srcId="{39E0E74A-C276-AA42-98CE-3C6D36F9F428}" destId="{94CE4941-A5F1-9443-8940-9CE77143BCBF}" srcOrd="0" destOrd="0" presId="urn:microsoft.com/office/officeart/2005/8/layout/process5"/>
    <dgm:cxn modelId="{47D8A484-6A4D-DB4B-A881-66E2A024E85C}" srcId="{6EE047DB-5C0A-DB47-BA11-1217164109C9}" destId="{46EFDE8B-CD3A-7446-860F-BA1DA0FF650C}" srcOrd="5" destOrd="0" parTransId="{FA97F71F-50FB-B24F-A4BE-9D9E1AEE1E1E}" sibTransId="{6E1B76FE-8FBA-494B-AE43-5B22DC1DE586}"/>
    <dgm:cxn modelId="{5EFC3F8F-22EB-7340-AC6B-DA46F6F82D80}" type="presOf" srcId="{8E7AC83A-808D-A448-A9BC-FC1D8C79F431}" destId="{665D6D66-F72B-1249-8CA0-B071977FFC40}" srcOrd="0" destOrd="0" presId="urn:microsoft.com/office/officeart/2005/8/layout/process5"/>
    <dgm:cxn modelId="{5932AA5F-5776-3849-AD27-12EB50D51AA2}" type="presOf" srcId="{EF3F746A-B0FF-EA4A-AA2C-51D8D12FC399}" destId="{A0C17160-7AE6-F04C-B507-199AD4A816F3}" srcOrd="1" destOrd="0" presId="urn:microsoft.com/office/officeart/2005/8/layout/process5"/>
    <dgm:cxn modelId="{3A60BEDB-58C7-A54C-8F73-1CEDCADBE9EF}" type="presOf" srcId="{4CD67214-C0F2-F14A-92AC-A8BD006A68DB}" destId="{C5E3424C-19AF-E144-BABC-7EF1ABFBA63A}" srcOrd="1" destOrd="0" presId="urn:microsoft.com/office/officeart/2005/8/layout/process5"/>
    <dgm:cxn modelId="{A18A9948-3738-934C-9EBE-E022E7980EDA}" type="presOf" srcId="{4CD67214-C0F2-F14A-92AC-A8BD006A68DB}" destId="{191FB3F7-6678-2B45-B682-B2A9247BB7B9}" srcOrd="0" destOrd="0" presId="urn:microsoft.com/office/officeart/2005/8/layout/process5"/>
    <dgm:cxn modelId="{4990E6E8-485D-0E4E-AB90-0788444EEF9E}" type="presOf" srcId="{3BA73767-9A93-6347-B2B6-6086D686EA16}" destId="{4BEDE153-7211-624B-8D08-31D34C1A880E}" srcOrd="1" destOrd="0" presId="urn:microsoft.com/office/officeart/2005/8/layout/process5"/>
    <dgm:cxn modelId="{ADB433E7-F3C7-144D-8266-CEB845473C32}" type="presOf" srcId="{3C40217C-77A4-D042-B02B-2594B8F78E9B}" destId="{8AC69586-68C0-1644-81B1-8C9D82D5671F}" srcOrd="0" destOrd="0" presId="urn:microsoft.com/office/officeart/2005/8/layout/process5"/>
    <dgm:cxn modelId="{B06A4623-665D-7C4F-B208-E35112211140}" type="presOf" srcId="{892E7C00-2853-2947-8BA8-26D42D4C1E75}" destId="{1E099DFC-D2D1-F948-AA4C-076F32DF14B5}" srcOrd="0" destOrd="0" presId="urn:microsoft.com/office/officeart/2005/8/layout/process5"/>
    <dgm:cxn modelId="{2E6551F4-3A01-0F4E-8672-1AE51FA456EB}" srcId="{6EE047DB-5C0A-DB47-BA11-1217164109C9}" destId="{48F293F9-6FFE-C146-81CE-B0E2B7EB8B88}" srcOrd="1" destOrd="0" parTransId="{56A8A8BB-9F3F-7346-80A3-1AFC5C7903B0}" sibTransId="{892E7C00-2853-2947-8BA8-26D42D4C1E75}"/>
    <dgm:cxn modelId="{04EB7CE8-4C84-E346-BEE2-959154F56CF3}" type="presOf" srcId="{48F293F9-6FFE-C146-81CE-B0E2B7EB8B88}" destId="{A4AFA08A-9326-2D45-BD1D-A72E8D9AFD5F}" srcOrd="0" destOrd="0" presId="urn:microsoft.com/office/officeart/2005/8/layout/process5"/>
    <dgm:cxn modelId="{3FEEB6A7-4A66-5445-99AA-A72BD457EC6A}" type="presOf" srcId="{6EE047DB-5C0A-DB47-BA11-1217164109C9}" destId="{F625350C-C2C3-C947-AB85-E43FC7D4BE51}" srcOrd="0" destOrd="0" presId="urn:microsoft.com/office/officeart/2005/8/layout/process5"/>
    <dgm:cxn modelId="{1E34D394-CB2D-A74C-818A-45A33EF57CEB}" srcId="{6EE047DB-5C0A-DB47-BA11-1217164109C9}" destId="{4275B746-21AB-1A48-AA98-03EE7C379157}" srcOrd="2" destOrd="0" parTransId="{B6488DD5-3F18-D348-B652-62CD923DEC25}" sibTransId="{3BA73767-9A93-6347-B2B6-6086D686EA16}"/>
    <dgm:cxn modelId="{30C30C8C-5B66-4B40-934C-D4FE3641EB8E}" type="presOf" srcId="{892E7C00-2853-2947-8BA8-26D42D4C1E75}" destId="{0C314371-F03B-0C4B-896E-581B35F44835}" srcOrd="1" destOrd="0" presId="urn:microsoft.com/office/officeart/2005/8/layout/process5"/>
    <dgm:cxn modelId="{12E2583B-B3AC-7F46-BD99-4AF0539BFE5A}" type="presOf" srcId="{39E0E74A-C276-AA42-98CE-3C6D36F9F428}" destId="{A7A710FF-A709-B745-A7DD-D6003877DBF4}" srcOrd="1" destOrd="0" presId="urn:microsoft.com/office/officeart/2005/8/layout/process5"/>
    <dgm:cxn modelId="{8A94D2F2-50C9-5B45-A50D-F54AC3F69B64}" type="presParOf" srcId="{F625350C-C2C3-C947-AB85-E43FC7D4BE51}" destId="{8AC69586-68C0-1644-81B1-8C9D82D5671F}" srcOrd="0" destOrd="0" presId="urn:microsoft.com/office/officeart/2005/8/layout/process5"/>
    <dgm:cxn modelId="{13AF533C-5920-5B4F-9E77-326AEE0D2E90}" type="presParOf" srcId="{F625350C-C2C3-C947-AB85-E43FC7D4BE51}" destId="{94CE4941-A5F1-9443-8940-9CE77143BCBF}" srcOrd="1" destOrd="0" presId="urn:microsoft.com/office/officeart/2005/8/layout/process5"/>
    <dgm:cxn modelId="{49E67692-B39A-AC41-BE37-AAC71C6F3C37}" type="presParOf" srcId="{94CE4941-A5F1-9443-8940-9CE77143BCBF}" destId="{A7A710FF-A709-B745-A7DD-D6003877DBF4}" srcOrd="0" destOrd="0" presId="urn:microsoft.com/office/officeart/2005/8/layout/process5"/>
    <dgm:cxn modelId="{5331F915-CA1D-8A4F-88CA-AAB1B1A9E253}" type="presParOf" srcId="{F625350C-C2C3-C947-AB85-E43FC7D4BE51}" destId="{A4AFA08A-9326-2D45-BD1D-A72E8D9AFD5F}" srcOrd="2" destOrd="0" presId="urn:microsoft.com/office/officeart/2005/8/layout/process5"/>
    <dgm:cxn modelId="{E3451985-55B1-2C4F-BCBB-F3C186C95BCC}" type="presParOf" srcId="{F625350C-C2C3-C947-AB85-E43FC7D4BE51}" destId="{1E099DFC-D2D1-F948-AA4C-076F32DF14B5}" srcOrd="3" destOrd="0" presId="urn:microsoft.com/office/officeart/2005/8/layout/process5"/>
    <dgm:cxn modelId="{C08E7CFD-2DCB-A945-B905-25EAEC3FD912}" type="presParOf" srcId="{1E099DFC-D2D1-F948-AA4C-076F32DF14B5}" destId="{0C314371-F03B-0C4B-896E-581B35F44835}" srcOrd="0" destOrd="0" presId="urn:microsoft.com/office/officeart/2005/8/layout/process5"/>
    <dgm:cxn modelId="{5D839666-D412-9D46-B5ED-94C7693459BD}" type="presParOf" srcId="{F625350C-C2C3-C947-AB85-E43FC7D4BE51}" destId="{0287AED3-9F0D-5F46-B477-6033386E3350}" srcOrd="4" destOrd="0" presId="urn:microsoft.com/office/officeart/2005/8/layout/process5"/>
    <dgm:cxn modelId="{798B6898-5173-0843-A40C-0969BD543682}" type="presParOf" srcId="{F625350C-C2C3-C947-AB85-E43FC7D4BE51}" destId="{B1799258-4288-4D45-A77C-0F5BBC1325D4}" srcOrd="5" destOrd="0" presId="urn:microsoft.com/office/officeart/2005/8/layout/process5"/>
    <dgm:cxn modelId="{E9188B4A-BCF5-CA4F-BA40-B9199FA99E6D}" type="presParOf" srcId="{B1799258-4288-4D45-A77C-0F5BBC1325D4}" destId="{4BEDE153-7211-624B-8D08-31D34C1A880E}" srcOrd="0" destOrd="0" presId="urn:microsoft.com/office/officeart/2005/8/layout/process5"/>
    <dgm:cxn modelId="{D846EEDA-EC75-0946-924F-5052764952ED}" type="presParOf" srcId="{F625350C-C2C3-C947-AB85-E43FC7D4BE51}" destId="{630D7006-8786-474D-848B-1E45D0BBF427}" srcOrd="6" destOrd="0" presId="urn:microsoft.com/office/officeart/2005/8/layout/process5"/>
    <dgm:cxn modelId="{5508D695-2E31-6A4F-BD30-128E80385BFB}" type="presParOf" srcId="{F625350C-C2C3-C947-AB85-E43FC7D4BE51}" destId="{191FB3F7-6678-2B45-B682-B2A9247BB7B9}" srcOrd="7" destOrd="0" presId="urn:microsoft.com/office/officeart/2005/8/layout/process5"/>
    <dgm:cxn modelId="{290EB24F-E895-2D41-8059-94D2495AB6E9}" type="presParOf" srcId="{191FB3F7-6678-2B45-B682-B2A9247BB7B9}" destId="{C5E3424C-19AF-E144-BABC-7EF1ABFBA63A}" srcOrd="0" destOrd="0" presId="urn:microsoft.com/office/officeart/2005/8/layout/process5"/>
    <dgm:cxn modelId="{21625F54-787E-EA4F-ADD3-45C0C3111B99}" type="presParOf" srcId="{F625350C-C2C3-C947-AB85-E43FC7D4BE51}" destId="{665D6D66-F72B-1249-8CA0-B071977FFC40}" srcOrd="8" destOrd="0" presId="urn:microsoft.com/office/officeart/2005/8/layout/process5"/>
    <dgm:cxn modelId="{AE0268EA-C89B-B94E-9F6A-AAB00ADEF742}" type="presParOf" srcId="{F625350C-C2C3-C947-AB85-E43FC7D4BE51}" destId="{061CBA5A-6459-F24F-9CED-8C7AC4BA2CB1}" srcOrd="9" destOrd="0" presId="urn:microsoft.com/office/officeart/2005/8/layout/process5"/>
    <dgm:cxn modelId="{38AFE997-73F4-AB4E-9B2A-DA530B9C1F99}" type="presParOf" srcId="{061CBA5A-6459-F24F-9CED-8C7AC4BA2CB1}" destId="{A0C17160-7AE6-F04C-B507-199AD4A816F3}" srcOrd="0" destOrd="0" presId="urn:microsoft.com/office/officeart/2005/8/layout/process5"/>
    <dgm:cxn modelId="{B8360FE7-2F00-4047-BAFF-3E45A0141C56}" type="presParOf" srcId="{F625350C-C2C3-C947-AB85-E43FC7D4BE51}" destId="{C7BA0C4E-00B5-4842-8B87-7D682E2DD27B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69586-68C0-1644-81B1-8C9D82D5671F}">
      <dsp:nvSpPr>
        <dsp:cNvPr id="0" name=""/>
        <dsp:cNvSpPr/>
      </dsp:nvSpPr>
      <dsp:spPr>
        <a:xfrm>
          <a:off x="7555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Determine the best style of leadership in</a:t>
          </a:r>
          <a:r>
            <a:rPr lang="zh-CN" altLang="en-US" sz="1800" kern="1200" dirty="0" smtClean="0"/>
            <a:t> </a:t>
          </a:r>
          <a:r>
            <a:rPr lang="en-US" altLang="zh-CN" sz="1800" kern="1200" dirty="0" smtClean="0"/>
            <a:t>TELI</a:t>
          </a:r>
          <a:endParaRPr lang="zh-CN" altLang="en-US" sz="1800" kern="1200" dirty="0"/>
        </a:p>
      </dsp:txBody>
      <dsp:txXfrm>
        <a:off x="47239" y="173833"/>
        <a:ext cx="2178842" cy="1275558"/>
      </dsp:txXfrm>
    </dsp:sp>
    <dsp:sp modelId="{94CE4941-A5F1-9443-8940-9CE77143BCBF}">
      <dsp:nvSpPr>
        <dsp:cNvPr id="0" name=""/>
        <dsp:cNvSpPr/>
      </dsp:nvSpPr>
      <dsp:spPr>
        <a:xfrm>
          <a:off x="2464488" y="531594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>
        <a:off x="2464488" y="643601"/>
        <a:ext cx="335118" cy="336022"/>
      </dsp:txXfrm>
    </dsp:sp>
    <dsp:sp modelId="{A4AFA08A-9326-2D45-BD1D-A72E8D9AFD5F}">
      <dsp:nvSpPr>
        <dsp:cNvPr id="0" name=""/>
        <dsp:cNvSpPr/>
      </dsp:nvSpPr>
      <dsp:spPr>
        <a:xfrm>
          <a:off x="3169050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82367"/>
                <a:satOff val="-921"/>
                <a:lumOff val="-1294"/>
                <a:alphaOff val="0"/>
                <a:tint val="96000"/>
                <a:lumMod val="100000"/>
              </a:schemeClr>
            </a:gs>
            <a:gs pos="78000">
              <a:schemeClr val="accent4">
                <a:hueOff val="-182367"/>
                <a:satOff val="-921"/>
                <a:lumOff val="-129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Finding existing and potential leaders within the company</a:t>
          </a:r>
          <a:endParaRPr lang="zh-CN" altLang="en-US" sz="1800" kern="1200" dirty="0"/>
        </a:p>
      </dsp:txBody>
      <dsp:txXfrm>
        <a:off x="3208734" y="173833"/>
        <a:ext cx="2178842" cy="1275558"/>
      </dsp:txXfrm>
    </dsp:sp>
    <dsp:sp modelId="{1E099DFC-D2D1-F948-AA4C-076F32DF14B5}">
      <dsp:nvSpPr>
        <dsp:cNvPr id="0" name=""/>
        <dsp:cNvSpPr/>
      </dsp:nvSpPr>
      <dsp:spPr>
        <a:xfrm>
          <a:off x="5625983" y="531594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227959"/>
                <a:satOff val="-1151"/>
                <a:lumOff val="-1617"/>
                <a:alphaOff val="0"/>
                <a:tint val="96000"/>
                <a:lumMod val="100000"/>
              </a:schemeClr>
            </a:gs>
            <a:gs pos="78000">
              <a:schemeClr val="accent4">
                <a:hueOff val="-227959"/>
                <a:satOff val="-1151"/>
                <a:lumOff val="-161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>
        <a:off x="5625983" y="643601"/>
        <a:ext cx="335118" cy="336022"/>
      </dsp:txXfrm>
    </dsp:sp>
    <dsp:sp modelId="{0287AED3-9F0D-5F46-B477-6033386E3350}">
      <dsp:nvSpPr>
        <dsp:cNvPr id="0" name=""/>
        <dsp:cNvSpPr/>
      </dsp:nvSpPr>
      <dsp:spPr>
        <a:xfrm>
          <a:off x="6330545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364734"/>
                <a:satOff val="-1842"/>
                <a:lumOff val="-2588"/>
                <a:alphaOff val="0"/>
                <a:tint val="96000"/>
                <a:lumMod val="100000"/>
              </a:schemeClr>
            </a:gs>
            <a:gs pos="78000">
              <a:schemeClr val="accent4">
                <a:hueOff val="-364734"/>
                <a:satOff val="-1842"/>
                <a:lumOff val="-258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Setting up key role and succession planning</a:t>
          </a:r>
          <a:endParaRPr lang="zh-CN" altLang="en-US" sz="1800" kern="1200" dirty="0"/>
        </a:p>
      </dsp:txBody>
      <dsp:txXfrm>
        <a:off x="6370229" y="173833"/>
        <a:ext cx="2178842" cy="1275558"/>
      </dsp:txXfrm>
    </dsp:sp>
    <dsp:sp modelId="{B1799258-4288-4D45-A77C-0F5BBC1325D4}">
      <dsp:nvSpPr>
        <dsp:cNvPr id="0" name=""/>
        <dsp:cNvSpPr/>
      </dsp:nvSpPr>
      <dsp:spPr>
        <a:xfrm rot="5400000">
          <a:off x="7220280" y="1647151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455918"/>
                <a:satOff val="-2303"/>
                <a:lumOff val="-3235"/>
                <a:alphaOff val="0"/>
                <a:tint val="96000"/>
                <a:lumMod val="100000"/>
              </a:schemeClr>
            </a:gs>
            <a:gs pos="78000">
              <a:schemeClr val="accent4">
                <a:hueOff val="-455918"/>
                <a:satOff val="-2303"/>
                <a:lumOff val="-323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 rot="-5400000">
        <a:off x="7291639" y="1687799"/>
        <a:ext cx="336022" cy="335118"/>
      </dsp:txXfrm>
    </dsp:sp>
    <dsp:sp modelId="{630D7006-8786-474D-848B-1E45D0BBF427}">
      <dsp:nvSpPr>
        <dsp:cNvPr id="0" name=""/>
        <dsp:cNvSpPr/>
      </dsp:nvSpPr>
      <dsp:spPr>
        <a:xfrm>
          <a:off x="6330545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547101"/>
                <a:satOff val="-2763"/>
                <a:lumOff val="-3882"/>
                <a:alphaOff val="0"/>
                <a:tint val="96000"/>
                <a:lumMod val="100000"/>
              </a:schemeClr>
            </a:gs>
            <a:gs pos="78000">
              <a:schemeClr val="accent4">
                <a:hueOff val="-547101"/>
                <a:satOff val="-2763"/>
                <a:lumOff val="-388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Developing career planning goals for potential leaders</a:t>
          </a:r>
          <a:endParaRPr lang="zh-CN" altLang="en-US" sz="1800" kern="1200" dirty="0"/>
        </a:p>
      </dsp:txBody>
      <dsp:txXfrm>
        <a:off x="6370229" y="2432044"/>
        <a:ext cx="2178842" cy="1275558"/>
      </dsp:txXfrm>
    </dsp:sp>
    <dsp:sp modelId="{191FB3F7-6678-2B45-B682-B2A9247BB7B9}">
      <dsp:nvSpPr>
        <dsp:cNvPr id="0" name=""/>
        <dsp:cNvSpPr/>
      </dsp:nvSpPr>
      <dsp:spPr>
        <a:xfrm rot="10800000">
          <a:off x="5653082" y="2789805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683876"/>
                <a:satOff val="-3454"/>
                <a:lumOff val="-4852"/>
                <a:alphaOff val="0"/>
                <a:tint val="96000"/>
                <a:lumMod val="100000"/>
              </a:schemeClr>
            </a:gs>
            <a:gs pos="78000">
              <a:schemeClr val="accent4">
                <a:hueOff val="-683876"/>
                <a:satOff val="-3454"/>
                <a:lumOff val="-485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 rot="10800000">
        <a:off x="5796704" y="2901812"/>
        <a:ext cx="335118" cy="336022"/>
      </dsp:txXfrm>
    </dsp:sp>
    <dsp:sp modelId="{665D6D66-F72B-1249-8CA0-B071977FFC40}">
      <dsp:nvSpPr>
        <dsp:cNvPr id="0" name=""/>
        <dsp:cNvSpPr/>
      </dsp:nvSpPr>
      <dsp:spPr>
        <a:xfrm>
          <a:off x="3169050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729468"/>
                <a:satOff val="-3684"/>
                <a:lumOff val="-5176"/>
                <a:alphaOff val="0"/>
                <a:tint val="96000"/>
                <a:lumMod val="100000"/>
              </a:schemeClr>
            </a:gs>
            <a:gs pos="78000">
              <a:schemeClr val="accent4">
                <a:hueOff val="-729468"/>
                <a:satOff val="-3684"/>
                <a:lumOff val="-517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800" kern="1200" dirty="0" smtClean="0"/>
            <a:t>Making training plan of modern leadership skills for the future leaders  </a:t>
          </a:r>
          <a:endParaRPr lang="zh-CN" altLang="en-US" sz="1800" kern="1200" dirty="0"/>
        </a:p>
      </dsp:txBody>
      <dsp:txXfrm>
        <a:off x="3208734" y="2432044"/>
        <a:ext cx="2178842" cy="1275558"/>
      </dsp:txXfrm>
    </dsp:sp>
    <dsp:sp modelId="{061CBA5A-6459-F24F-9CED-8C7AC4BA2CB1}">
      <dsp:nvSpPr>
        <dsp:cNvPr id="0" name=""/>
        <dsp:cNvSpPr/>
      </dsp:nvSpPr>
      <dsp:spPr>
        <a:xfrm rot="10800000">
          <a:off x="2491587" y="2789805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911835"/>
                <a:satOff val="-4605"/>
                <a:lumOff val="-6470"/>
                <a:alphaOff val="0"/>
                <a:tint val="96000"/>
                <a:lumMod val="100000"/>
              </a:schemeClr>
            </a:gs>
            <a:gs pos="78000">
              <a:schemeClr val="accent4">
                <a:hueOff val="-911835"/>
                <a:satOff val="-4605"/>
                <a:lumOff val="-647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 rot="10800000">
        <a:off x="2635209" y="2901812"/>
        <a:ext cx="335118" cy="336022"/>
      </dsp:txXfrm>
    </dsp:sp>
    <dsp:sp modelId="{C7BA0C4E-00B5-4842-8B87-7D682E2DD27B}">
      <dsp:nvSpPr>
        <dsp:cNvPr id="0" name=""/>
        <dsp:cNvSpPr/>
      </dsp:nvSpPr>
      <dsp:spPr>
        <a:xfrm>
          <a:off x="7555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911835"/>
                <a:satOff val="-4605"/>
                <a:lumOff val="-6470"/>
                <a:alphaOff val="0"/>
                <a:tint val="96000"/>
                <a:lumMod val="100000"/>
              </a:schemeClr>
            </a:gs>
            <a:gs pos="78000">
              <a:schemeClr val="accent4">
                <a:hueOff val="-911835"/>
                <a:satOff val="-4605"/>
                <a:lumOff val="-647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smtClean="0"/>
            <a:t>Setting up the current and future leaders' retention plan</a:t>
          </a:r>
          <a:endParaRPr lang="zh-CN" altLang="en-US" sz="1800" kern="1200"/>
        </a:p>
      </dsp:txBody>
      <dsp:txXfrm>
        <a:off x="47239" y="2432044"/>
        <a:ext cx="2178842" cy="1275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C534BE-4C84-284D-AF4E-56714EA61FAE}" type="datetimeFigureOut">
              <a:rPr kumimoji="1" lang="zh-CN" altLang="en-US" smtClean="0"/>
              <a:t>18/4/22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8043A-5F1F-2443-AE14-E9D7D504988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46536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题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4/22/18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448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3" r:id="rId1"/>
    <p:sldLayoutId id="2147484064" r:id="rId2"/>
    <p:sldLayoutId id="2147484065" r:id="rId3"/>
    <p:sldLayoutId id="2147484066" r:id="rId4"/>
    <p:sldLayoutId id="2147484067" r:id="rId5"/>
    <p:sldLayoutId id="2147484068" r:id="rId6"/>
    <p:sldLayoutId id="2147484069" r:id="rId7"/>
    <p:sldLayoutId id="2147484070" r:id="rId8"/>
    <p:sldLayoutId id="2147484071" r:id="rId9"/>
    <p:sldLayoutId id="2147484072" r:id="rId10"/>
    <p:sldLayoutId id="2147484073" r:id="rId11"/>
    <p:sldLayoutId id="2147484074" r:id="rId12"/>
    <p:sldLayoutId id="2147484075" r:id="rId13"/>
    <p:sldLayoutId id="2147484076" r:id="rId14"/>
    <p:sldLayoutId id="2147484077" r:id="rId15"/>
    <p:sldLayoutId id="214748407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Relationship Id="rId3" Type="http://schemas.openxmlformats.org/officeDocument/2006/relationships/image" Target="../media/image6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duitang.com.cn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-2384363" y="1394085"/>
            <a:ext cx="12462750" cy="1918742"/>
          </a:xfrm>
        </p:spPr>
        <p:txBody>
          <a:bodyPr/>
          <a:lstStyle/>
          <a:p>
            <a:r>
              <a:rPr kumimoji="1" lang="en-US" altLang="zh-CN" sz="4000" b="1" dirty="0" smtClean="0">
                <a:solidFill>
                  <a:schemeClr val="tx1"/>
                </a:solidFill>
              </a:rPr>
              <a:t>TELI Emerging </a:t>
            </a:r>
            <a:r>
              <a:rPr kumimoji="1" lang="en-US" altLang="zh-CN" sz="4000" b="1" dirty="0">
                <a:solidFill>
                  <a:schemeClr val="tx1"/>
                </a:solidFill>
              </a:rPr>
              <a:t>L</a:t>
            </a:r>
            <a:r>
              <a:rPr kumimoji="1" lang="en-US" altLang="zh-CN" sz="4000" b="1" dirty="0" smtClean="0">
                <a:solidFill>
                  <a:schemeClr val="tx1"/>
                </a:solidFill>
              </a:rPr>
              <a:t>eadership Development</a:t>
            </a:r>
            <a:br>
              <a:rPr kumimoji="1" lang="en-US" altLang="zh-CN" sz="4000" b="1" dirty="0" smtClean="0">
                <a:solidFill>
                  <a:schemeClr val="tx1"/>
                </a:solidFill>
              </a:rPr>
            </a:br>
            <a:r>
              <a:rPr kumimoji="1"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4000" b="1" dirty="0" err="1">
                <a:solidFill>
                  <a:schemeClr val="tx1"/>
                </a:solidFill>
              </a:rPr>
              <a:t>P</a:t>
            </a:r>
            <a:r>
              <a:rPr kumimoji="1" lang="en-US" altLang="zh-CN" sz="4000" b="1" dirty="0" err="1" smtClean="0">
                <a:solidFill>
                  <a:schemeClr val="tx1"/>
                </a:solidFill>
              </a:rPr>
              <a:t>rogramme</a:t>
            </a:r>
            <a:endParaRPr kumimoji="1" lang="zh-CN" altLang="en-US" sz="4000" b="1" dirty="0">
              <a:solidFill>
                <a:schemeClr val="tx1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956772" y="4320656"/>
            <a:ext cx="7766936" cy="1096899"/>
          </a:xfrm>
        </p:spPr>
        <p:txBody>
          <a:bodyPr/>
          <a:lstStyle/>
          <a:p>
            <a:r>
              <a:rPr kumimoji="1" lang="en-US" altLang="zh-CN" dirty="0" smtClean="0"/>
              <a:t>Name: Lu Hengrun</a:t>
            </a:r>
          </a:p>
          <a:p>
            <a:r>
              <a:rPr kumimoji="1" lang="en-US" altLang="zh-CN" dirty="0" smtClean="0"/>
              <a:t>Student Number: 1704344</a:t>
            </a:r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74733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484034" y="419895"/>
            <a:ext cx="8596668" cy="1320800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BACKGROUND INFORMATION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57500" y="2198689"/>
            <a:ext cx="7550150" cy="3021011"/>
          </a:xfrm>
        </p:spPr>
        <p:txBody>
          <a:bodyPr/>
          <a:lstStyle/>
          <a:p>
            <a:r>
              <a:rPr lang="en-US" altLang="zh-CN" sz="2400" dirty="0"/>
              <a:t>True English Language Institute (short from: True </a:t>
            </a:r>
            <a:r>
              <a:rPr lang="en-US" altLang="zh-CN" sz="2400" dirty="0" smtClean="0"/>
              <a:t>English or TELI)</a:t>
            </a:r>
          </a:p>
          <a:p>
            <a:r>
              <a:rPr lang="en-US" altLang="zh-CN" sz="2400" dirty="0"/>
              <a:t>Time of </a:t>
            </a:r>
            <a:r>
              <a:rPr lang="en-US" altLang="zh-CN" sz="2400" dirty="0" smtClean="0"/>
              <a:t>establishment: 2005</a:t>
            </a:r>
          </a:p>
          <a:p>
            <a:r>
              <a:rPr lang="en-US" altLang="zh-CN" sz="2400" dirty="0" smtClean="0"/>
              <a:t>Founder: </a:t>
            </a:r>
            <a:r>
              <a:rPr lang="en-US" altLang="zh-CN" sz="2400" dirty="0" err="1" smtClean="0"/>
              <a:t>Qiu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Hailong</a:t>
            </a:r>
            <a:endParaRPr lang="en-US" altLang="zh-CN" sz="2400" dirty="0" smtClean="0"/>
          </a:p>
          <a:p>
            <a:r>
              <a:rPr lang="en-US" altLang="zh-CN" sz="2400" dirty="0"/>
              <a:t>Number of </a:t>
            </a:r>
            <a:r>
              <a:rPr lang="en-US" altLang="zh-CN" sz="2400" dirty="0" smtClean="0"/>
              <a:t>employees: 19</a:t>
            </a:r>
          </a:p>
          <a:p>
            <a:r>
              <a:rPr lang="en-US" altLang="zh-CN" sz="2400" dirty="0" smtClean="0"/>
              <a:t>Number</a:t>
            </a:r>
            <a:r>
              <a:rPr lang="zh-CN" altLang="en-US" sz="2400" dirty="0" smtClean="0"/>
              <a:t> </a:t>
            </a:r>
            <a:r>
              <a:rPr lang="en-US" altLang="zh-CN" sz="2400" dirty="0" smtClean="0"/>
              <a:t>of students: 244</a:t>
            </a:r>
            <a:endParaRPr lang="en-US" altLang="zh-CN" sz="2400" dirty="0"/>
          </a:p>
          <a:p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342"/>
            <a:ext cx="2857500" cy="2140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032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>
                <a:solidFill>
                  <a:schemeClr val="tx1"/>
                </a:solidFill>
              </a:rPr>
              <a:t>What makes a great leader in the 21</a:t>
            </a:r>
            <a:r>
              <a:rPr kumimoji="1" lang="en-US" altLang="zh-CN" baseline="30000" dirty="0">
                <a:solidFill>
                  <a:schemeClr val="tx1"/>
                </a:solidFill>
              </a:rPr>
              <a:t>st</a:t>
            </a:r>
            <a:r>
              <a:rPr kumimoji="1" lang="en-US" altLang="zh-CN" dirty="0">
                <a:solidFill>
                  <a:schemeClr val="tx1"/>
                </a:solidFill>
              </a:rPr>
              <a:t> century?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77334" y="2730215"/>
            <a:ext cx="8596668" cy="3880773"/>
          </a:xfrm>
        </p:spPr>
        <p:txBody>
          <a:bodyPr>
            <a:normAutofit/>
          </a:bodyPr>
          <a:lstStyle/>
          <a:p>
            <a:r>
              <a:rPr kumimoji="1" lang="en-US" altLang="zh-CN" sz="2400" dirty="0" smtClean="0"/>
              <a:t>Q1: What are you looking to anticipate?</a:t>
            </a:r>
          </a:p>
          <a:p>
            <a:endParaRPr kumimoji="1" lang="en-US" altLang="zh-CN" sz="2400" dirty="0"/>
          </a:p>
          <a:p>
            <a:r>
              <a:rPr kumimoji="1" lang="en-US" altLang="zh-CN" sz="2400" dirty="0" smtClean="0"/>
              <a:t>Q2: What is the diversity measure of your network?</a:t>
            </a:r>
          </a:p>
          <a:p>
            <a:endParaRPr kumimoji="1" lang="en-US" altLang="zh-CN" sz="2400" dirty="0"/>
          </a:p>
          <a:p>
            <a:r>
              <a:rPr kumimoji="1" lang="en-US" altLang="zh-CN" sz="2400" dirty="0" smtClean="0"/>
              <a:t>Q3: Are you courageous enough to abandon the past?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1486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NECESSARY ABILITIES OF </a:t>
            </a:r>
            <a:r>
              <a:rPr kumimoji="1" lang="en-US" altLang="zh-CN" dirty="0">
                <a:solidFill>
                  <a:schemeClr val="tx1"/>
                </a:solidFill>
              </a:rPr>
              <a:t>A</a:t>
            </a:r>
            <a:r>
              <a:rPr kumimoji="1" lang="en-US" altLang="zh-CN" dirty="0" smtClean="0">
                <a:solidFill>
                  <a:schemeClr val="tx1"/>
                </a:solidFill>
              </a:rPr>
              <a:t> LEADER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400" dirty="0"/>
              <a:t>S</a:t>
            </a:r>
            <a:r>
              <a:rPr lang="en-US" altLang="zh-CN" sz="2400" dirty="0" smtClean="0"/>
              <a:t>hape the </a:t>
            </a:r>
            <a:r>
              <a:rPr lang="en-US" altLang="zh-CN" sz="2400" dirty="0"/>
              <a:t>future</a:t>
            </a:r>
            <a:r>
              <a:rPr lang="en-US" altLang="zh-CN" sz="2400" dirty="0" smtClean="0"/>
              <a:t>, not </a:t>
            </a:r>
            <a:r>
              <a:rPr lang="en-US" altLang="zh-CN" sz="2400" dirty="0"/>
              <a:t>just </a:t>
            </a:r>
            <a:r>
              <a:rPr lang="en-US" altLang="zh-CN" sz="2400" dirty="0" smtClean="0"/>
              <a:t>reacting </a:t>
            </a:r>
            <a:r>
              <a:rPr lang="en-US" altLang="zh-CN" sz="2400" dirty="0"/>
              <a:t>to </a:t>
            </a:r>
            <a:r>
              <a:rPr lang="en-US" altLang="zh-CN" sz="2400" dirty="0" smtClean="0"/>
              <a:t>it.</a:t>
            </a:r>
          </a:p>
          <a:p>
            <a:endParaRPr kumimoji="1" lang="en-US" altLang="zh-CN" sz="2400" dirty="0"/>
          </a:p>
          <a:p>
            <a:r>
              <a:rPr lang="en-US" altLang="zh-CN" sz="2400" dirty="0" smtClean="0"/>
              <a:t>Great leaders understand that </a:t>
            </a:r>
            <a:r>
              <a:rPr lang="en-US" altLang="zh-CN" sz="2400" dirty="0"/>
              <a:t>having a more diverse network is a </a:t>
            </a:r>
            <a:r>
              <a:rPr lang="en-US" altLang="zh-CN" sz="2400" dirty="0" smtClean="0"/>
              <a:t>source </a:t>
            </a:r>
            <a:r>
              <a:rPr lang="en-US" altLang="zh-CN" sz="2400" dirty="0"/>
              <a:t>of pattern identification at great levels and also of solutions</a:t>
            </a:r>
            <a:r>
              <a:rPr lang="en-US" altLang="zh-CN" sz="2400" dirty="0" smtClean="0"/>
              <a:t>.</a:t>
            </a:r>
          </a:p>
          <a:p>
            <a:endParaRPr kumimoji="1" lang="en-US" altLang="zh-CN" sz="2400" dirty="0"/>
          </a:p>
          <a:p>
            <a:r>
              <a:rPr lang="en-US" altLang="zh-CN" sz="2400" dirty="0"/>
              <a:t>D</a:t>
            </a:r>
            <a:r>
              <a:rPr lang="en-US" altLang="zh-CN" sz="2400" dirty="0" smtClean="0"/>
              <a:t>are </a:t>
            </a:r>
            <a:r>
              <a:rPr lang="en-US" altLang="zh-CN" sz="2400" dirty="0"/>
              <a:t>to be different.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7595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616" y="879679"/>
            <a:ext cx="5602146" cy="5845214"/>
          </a:xfrm>
        </p:spPr>
      </p:pic>
      <p:sp>
        <p:nvSpPr>
          <p:cNvPr id="2" name="文本框 1"/>
          <p:cNvSpPr txBox="1"/>
          <p:nvPr/>
        </p:nvSpPr>
        <p:spPr>
          <a:xfrm>
            <a:off x="312518" y="879679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5" name="文本框 4"/>
          <p:cNvSpPr txBox="1"/>
          <p:nvPr/>
        </p:nvSpPr>
        <p:spPr>
          <a:xfrm>
            <a:off x="1059084" y="5030217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6" name="文本框 5"/>
          <p:cNvSpPr txBox="1"/>
          <p:nvPr/>
        </p:nvSpPr>
        <p:spPr>
          <a:xfrm>
            <a:off x="7002685" y="1233622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7" name="文本框 6"/>
          <p:cNvSpPr txBox="1"/>
          <p:nvPr/>
        </p:nvSpPr>
        <p:spPr>
          <a:xfrm>
            <a:off x="7789762" y="5384160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3" name="文本框 2"/>
          <p:cNvSpPr txBox="1"/>
          <p:nvPr/>
        </p:nvSpPr>
        <p:spPr>
          <a:xfrm>
            <a:off x="4618300" y="1830636"/>
            <a:ext cx="2210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 smtClean="0">
                <a:solidFill>
                  <a:schemeClr val="accent5">
                    <a:lumMod val="75000"/>
                  </a:schemeClr>
                </a:solidFill>
              </a:rPr>
              <a:t>SAFETY</a:t>
            </a:r>
            <a:endParaRPr kumimoji="1" lang="zh-CN" altLang="en-US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407424" y="6579651"/>
            <a:ext cx="372242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400" dirty="0" smtClean="0"/>
              <a:t>Picture from: SAFTEY circle- DUITANG, 2018</a:t>
            </a:r>
            <a:endParaRPr lang="zh-CN" altLang="en-US" sz="1400" dirty="0"/>
          </a:p>
        </p:txBody>
      </p:sp>
    </p:spTree>
    <p:extLst>
      <p:ext uri="{BB962C8B-B14F-4D97-AF65-F5344CB8AC3E}">
        <p14:creationId xmlns:p14="http://schemas.microsoft.com/office/powerpoint/2010/main" val="641501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 smtClean="0">
                <a:solidFill>
                  <a:schemeClr val="tx1"/>
                </a:solidFill>
              </a:rPr>
              <a:t>SITUATIONAL APPROACH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620729"/>
            <a:ext cx="9589615" cy="4736229"/>
          </a:xfrm>
        </p:spPr>
        <p:txBody>
          <a:bodyPr>
            <a:noAutofit/>
          </a:bodyPr>
          <a:lstStyle/>
          <a:p>
            <a:r>
              <a:rPr lang="en-US" altLang="zh-CN" sz="2000" dirty="0"/>
              <a:t>Peter G. </a:t>
            </a:r>
            <a:r>
              <a:rPr lang="en-US" altLang="zh-CN" sz="2000" dirty="0" err="1" smtClean="0"/>
              <a:t>Northouse</a:t>
            </a:r>
            <a:r>
              <a:rPr lang="en-US" altLang="zh-CN" sz="2000" dirty="0"/>
              <a:t> </a:t>
            </a:r>
            <a:r>
              <a:rPr lang="en-US" altLang="zh-CN" sz="2000" dirty="0" smtClean="0"/>
              <a:t>(2012) </a:t>
            </a:r>
            <a:r>
              <a:rPr kumimoji="1" lang="en-US" altLang="zh-CN" sz="2000" dirty="0" smtClean="0"/>
              <a:t>                                                        </a:t>
            </a:r>
            <a:r>
              <a:rPr kumimoji="1" lang="en-US" altLang="zh-CN" sz="2000" dirty="0"/>
              <a:t> </a:t>
            </a:r>
            <a:r>
              <a:rPr kumimoji="1" lang="en-US" altLang="zh-CN" sz="2000" dirty="0" smtClean="0"/>
              <a:t>                   As </a:t>
            </a:r>
            <a:r>
              <a:rPr kumimoji="1" lang="en-US" altLang="zh-CN" sz="2000" dirty="0"/>
              <a:t>the name of the approach </a:t>
            </a:r>
            <a:r>
              <a:rPr kumimoji="1" lang="en-US" altLang="zh-CN" sz="2000" dirty="0" smtClean="0"/>
              <a:t>implies, situational </a:t>
            </a:r>
            <a:r>
              <a:rPr kumimoji="1" lang="en-US" altLang="zh-CN" sz="2000" dirty="0"/>
              <a:t>leadership focuses </a:t>
            </a:r>
            <a:r>
              <a:rPr kumimoji="1" lang="en-US" altLang="zh-CN" sz="2000" dirty="0" smtClean="0"/>
              <a:t>on leadership </a:t>
            </a:r>
            <a:r>
              <a:rPr kumimoji="1" lang="en-US" altLang="zh-CN" sz="2000" dirty="0"/>
              <a:t>in </a:t>
            </a:r>
            <a:r>
              <a:rPr kumimoji="1" lang="en-US" altLang="zh-CN" sz="2000" dirty="0" smtClean="0"/>
              <a:t>situations. The </a:t>
            </a:r>
            <a:r>
              <a:rPr kumimoji="1" lang="en-US" altLang="zh-CN" sz="2000" dirty="0"/>
              <a:t>premise of the theory is that different </a:t>
            </a:r>
            <a:r>
              <a:rPr kumimoji="1" lang="en-US" altLang="zh-CN" sz="2000" dirty="0" smtClean="0"/>
              <a:t>situations </a:t>
            </a:r>
            <a:r>
              <a:rPr kumimoji="1" lang="en-US" altLang="zh-CN" sz="2000" dirty="0"/>
              <a:t>demand different kinds of </a:t>
            </a:r>
            <a:r>
              <a:rPr kumimoji="1" lang="en-US" altLang="zh-CN" sz="2000" dirty="0" smtClean="0"/>
              <a:t>leadership. From </a:t>
            </a:r>
            <a:r>
              <a:rPr kumimoji="1" lang="en-US" altLang="zh-CN" sz="2000" dirty="0"/>
              <a:t>this </a:t>
            </a:r>
            <a:r>
              <a:rPr kumimoji="1" lang="en-US" altLang="zh-CN" sz="2000" dirty="0" smtClean="0"/>
              <a:t>perspective, to </a:t>
            </a:r>
            <a:r>
              <a:rPr kumimoji="1" lang="en-US" altLang="zh-CN" sz="2000" dirty="0"/>
              <a:t>be </a:t>
            </a:r>
            <a:r>
              <a:rPr kumimoji="1" lang="en-US" altLang="zh-CN" sz="2000" dirty="0" smtClean="0"/>
              <a:t>an effective </a:t>
            </a:r>
            <a:r>
              <a:rPr kumimoji="1" lang="en-US" altLang="zh-CN" sz="2000" dirty="0"/>
              <a:t>leader requires that a person adapt his or her style to the </a:t>
            </a:r>
            <a:r>
              <a:rPr kumimoji="1" lang="en-US" altLang="zh-CN" sz="2000" dirty="0" smtClean="0"/>
              <a:t>demands of </a:t>
            </a:r>
            <a:r>
              <a:rPr kumimoji="1" lang="en-US" altLang="zh-CN" sz="2000" dirty="0"/>
              <a:t>different </a:t>
            </a:r>
            <a:r>
              <a:rPr kumimoji="1" lang="en-US" altLang="zh-CN" sz="2000" dirty="0" smtClean="0"/>
              <a:t>situations.</a:t>
            </a:r>
            <a:endParaRPr lang="en-US" altLang="zh-CN" sz="2000" dirty="0" smtClean="0"/>
          </a:p>
          <a:p>
            <a:endParaRPr lang="en-US" altLang="zh-CN" sz="2000" dirty="0"/>
          </a:p>
          <a:p>
            <a:r>
              <a:rPr lang="zh-CN" altLang="zh-CN" sz="2000" dirty="0" smtClean="0"/>
              <a:t> </a:t>
            </a:r>
            <a:r>
              <a:rPr lang="en-US" altLang="zh-CN" sz="2000" dirty="0" smtClean="0"/>
              <a:t>David I. </a:t>
            </a:r>
            <a:r>
              <a:rPr lang="en-US" altLang="zh-CN" sz="2000" dirty="0" err="1" smtClean="0"/>
              <a:t>Bertocci</a:t>
            </a:r>
            <a:r>
              <a:rPr lang="en-US" altLang="zh-CN" sz="2000" dirty="0" smtClean="0"/>
              <a:t> (2009)                                                                       Situational </a:t>
            </a:r>
            <a:r>
              <a:rPr lang="en-US" altLang="zh-CN" sz="2000" dirty="0"/>
              <a:t>theories of leadership proposed leadership effectiveness depends on the fit among </a:t>
            </a:r>
            <a:r>
              <a:rPr lang="en-US" altLang="zh-CN" sz="2000" dirty="0" smtClean="0"/>
              <a:t>personality, </a:t>
            </a:r>
            <a:r>
              <a:rPr lang="en-US" altLang="zh-CN" sz="2000" dirty="0"/>
              <a:t>the task to be </a:t>
            </a:r>
            <a:r>
              <a:rPr lang="en-US" altLang="zh-CN" sz="2000" dirty="0" smtClean="0"/>
              <a:t>accomplished, power, attitudes, </a:t>
            </a:r>
            <a:r>
              <a:rPr lang="en-US" altLang="zh-CN" sz="2000" dirty="0"/>
              <a:t>and </a:t>
            </a:r>
            <a:r>
              <a:rPr lang="en-US" altLang="zh-CN" sz="2000" dirty="0" smtClean="0"/>
              <a:t>perceptions in </a:t>
            </a:r>
            <a:r>
              <a:rPr lang="en-US" altLang="zh-CN" sz="2000" dirty="0"/>
              <a:t>other words the situation at </a:t>
            </a:r>
            <a:r>
              <a:rPr lang="en-US" altLang="zh-CN" sz="2000" dirty="0" smtClean="0"/>
              <a:t>hand. </a:t>
            </a:r>
            <a:r>
              <a:rPr lang="en-US" altLang="zh-CN" sz="2000" dirty="0"/>
              <a:t>In some cases and studies the situational theories are also called " contingency theories " because the theory is contingent or </a:t>
            </a:r>
            <a:r>
              <a:rPr lang="en-US" altLang="zh-CN" sz="2000" dirty="0" smtClean="0"/>
              <a:t>dependent </a:t>
            </a:r>
            <a:r>
              <a:rPr lang="en-US" altLang="zh-CN" sz="2000" dirty="0"/>
              <a:t>upon the needs or circumstances of the </a:t>
            </a:r>
            <a:r>
              <a:rPr lang="en-US" altLang="zh-CN" sz="2000" dirty="0" smtClean="0"/>
              <a:t>situation.</a:t>
            </a:r>
            <a:endParaRPr kumimoji="1"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352689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81263" y="379662"/>
            <a:ext cx="9365024" cy="679116"/>
          </a:xfrm>
        </p:spPr>
        <p:txBody>
          <a:bodyPr/>
          <a:lstStyle/>
          <a:p>
            <a:r>
              <a:rPr kumimoji="1" lang="en-US" altLang="zh-CN" dirty="0">
                <a:solidFill>
                  <a:schemeClr val="tx1"/>
                </a:solidFill>
              </a:rPr>
              <a:t>How does </a:t>
            </a:r>
            <a:r>
              <a:rPr kumimoji="1" lang="en-US" altLang="zh-CN" dirty="0" smtClean="0">
                <a:solidFill>
                  <a:schemeClr val="tx1"/>
                </a:solidFill>
              </a:rPr>
              <a:t>the situational approach work</a:t>
            </a:r>
            <a:r>
              <a:rPr kumimoji="1" lang="en-US" altLang="zh-CN" dirty="0">
                <a:solidFill>
                  <a:schemeClr val="tx1"/>
                </a:solidFill>
              </a:rPr>
              <a:t>…</a:t>
            </a:r>
            <a:endParaRPr kumimoji="1" lang="zh-CN" altLang="en-US" dirty="0"/>
          </a:p>
        </p:txBody>
      </p:sp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608" y="1293698"/>
            <a:ext cx="7732295" cy="5192294"/>
          </a:xfrm>
        </p:spPr>
      </p:pic>
      <p:sp>
        <p:nvSpPr>
          <p:cNvPr id="6" name="文本框 5"/>
          <p:cNvSpPr txBox="1"/>
          <p:nvPr/>
        </p:nvSpPr>
        <p:spPr>
          <a:xfrm>
            <a:off x="481263" y="6485992"/>
            <a:ext cx="9785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(Figure from: Situational Leadership- Go </a:t>
            </a:r>
            <a:r>
              <a:rPr lang="en-US" altLang="zh-CN" dirty="0" err="1"/>
              <a:t>italk</a:t>
            </a:r>
            <a:r>
              <a:rPr lang="en-US" altLang="zh-CN" dirty="0"/>
              <a:t>, 2017</a:t>
            </a:r>
            <a:r>
              <a:rPr lang="en-US" altLang="zh-CN" dirty="0" smtClean="0"/>
              <a:t>)</a:t>
            </a:r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17261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7334" y="239210"/>
            <a:ext cx="8596668" cy="1320800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The Advantages and Disadvantages of Situational Approach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722165"/>
              </p:ext>
            </p:extLst>
          </p:nvPr>
        </p:nvGraphicFramePr>
        <p:xfrm>
          <a:off x="677334" y="1891429"/>
          <a:ext cx="8596312" cy="4729324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4298156"/>
                <a:gridCol w="4298156"/>
              </a:tblGrid>
              <a:tr h="860262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Strengths</a:t>
                      </a:r>
                      <a:endParaRPr lang="zh-CN" altLang="en-US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Weaknesses</a:t>
                      </a:r>
                      <a:endParaRPr lang="zh-CN" altLang="en-US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88297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It has a history</a:t>
                      </a:r>
                      <a:r>
                        <a:rPr lang="en-US" altLang="zh-CN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of usefulness in the marketplace.</a:t>
                      </a: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US" altLang="zh-CN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Only a few research studies have been conducted to justify the assumptions</a:t>
                      </a:r>
                      <a:r>
                        <a:rPr lang="en-US" altLang="zh-CN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and propositions set forth by the situational approach.</a:t>
                      </a:r>
                      <a:endParaRPr lang="zh-CN" altLang="en-US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88297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It</a:t>
                      </a:r>
                      <a:r>
                        <a:rPr lang="en-US" altLang="zh-CN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is well known and frequently used for training leaders within organizations.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88297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b="1" kern="12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It is quite simple to understand.</a:t>
                      </a: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altLang="zh-CN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The authors of</a:t>
                      </a:r>
                      <a:r>
                        <a:rPr lang="en-US" altLang="zh-CN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situational leadership do not explain the theoretical basis for these changes in the composition of each of the development levels.</a:t>
                      </a:r>
                      <a:endParaRPr lang="zh-CN" altLang="en-US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90122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b="1" kern="12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It</a:t>
                      </a:r>
                      <a:r>
                        <a:rPr lang="en-US" altLang="zh-CN" sz="1800" b="1" kern="1200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 is </a:t>
                      </a:r>
                      <a:r>
                        <a:rPr lang="en-US" altLang="zh-CN" sz="1800" b="1" kern="12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easy to apply for various environments.</a:t>
                      </a: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endParaRPr lang="zh-CN" altLang="en-US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230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CN" b="1" dirty="0">
                <a:solidFill>
                  <a:schemeClr val="tx1"/>
                </a:solidFill>
              </a:rPr>
              <a:t>TELI Emerging Leadership Development</a:t>
            </a:r>
            <a:br>
              <a:rPr kumimoji="1" lang="en-US" altLang="zh-CN" b="1" dirty="0">
                <a:solidFill>
                  <a:schemeClr val="tx1"/>
                </a:solidFill>
              </a:rPr>
            </a:br>
            <a:r>
              <a:rPr kumimoji="1" lang="en-US" altLang="zh-CN" b="1" dirty="0">
                <a:solidFill>
                  <a:schemeClr val="tx1"/>
                </a:solidFill>
              </a:rPr>
              <a:t> </a:t>
            </a:r>
            <a:r>
              <a:rPr kumimoji="1" lang="en-US" altLang="zh-CN" b="1" dirty="0" err="1" smtClean="0">
                <a:solidFill>
                  <a:schemeClr val="tx1"/>
                </a:solidFill>
              </a:rPr>
              <a:t>Programme</a:t>
            </a:r>
            <a:r>
              <a:rPr kumimoji="1" lang="zh-CN" altLang="en-US" b="1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b="1" dirty="0" smtClean="0">
                <a:solidFill>
                  <a:schemeClr val="tx1"/>
                </a:solidFill>
              </a:rPr>
              <a:t>Plan</a:t>
            </a:r>
            <a:endParaRPr kumimoji="1" lang="zh-CN" altLang="en-US" dirty="0"/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406114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7327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The benefits for the company…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kumimoji="1" lang="en-US" altLang="zh-CN" sz="2400" dirty="0"/>
              <a:t>Make </a:t>
            </a:r>
            <a:r>
              <a:rPr kumimoji="1" lang="en-US" altLang="zh-CN" sz="2400" dirty="0" smtClean="0"/>
              <a:t>the</a:t>
            </a:r>
            <a:r>
              <a:rPr kumimoji="1" lang="zh-CN" altLang="en-US" sz="2400" dirty="0" smtClean="0"/>
              <a:t> </a:t>
            </a:r>
            <a:r>
              <a:rPr kumimoji="1" lang="en-US" altLang="zh-CN" sz="2400" dirty="0" smtClean="0"/>
              <a:t>aim </a:t>
            </a:r>
            <a:r>
              <a:rPr kumimoji="1" lang="en-US" altLang="zh-CN" sz="2400" dirty="0"/>
              <a:t>of the leader in line with the company's </a:t>
            </a:r>
            <a:r>
              <a:rPr kumimoji="1" lang="en-US" altLang="zh-CN" sz="2400" dirty="0" smtClean="0"/>
              <a:t>aims</a:t>
            </a:r>
          </a:p>
          <a:p>
            <a:r>
              <a:rPr kumimoji="1" lang="en-US" altLang="zh-CN" sz="2400" dirty="0" smtClean="0"/>
              <a:t>Encourage leaders </a:t>
            </a:r>
            <a:r>
              <a:rPr kumimoji="1" lang="en-US" altLang="zh-CN" sz="2400" dirty="0"/>
              <a:t>to keep up high </a:t>
            </a:r>
            <a:r>
              <a:rPr kumimoji="1" lang="en-US" altLang="zh-CN" sz="2400" dirty="0" smtClean="0"/>
              <a:t>morale to make higher profits</a:t>
            </a:r>
          </a:p>
          <a:p>
            <a:r>
              <a:rPr kumimoji="1" lang="en-US" altLang="zh-CN" sz="2400" dirty="0"/>
              <a:t>Increase the retention </a:t>
            </a:r>
            <a:r>
              <a:rPr kumimoji="1" lang="en-US" altLang="zh-CN" sz="2400" dirty="0" smtClean="0"/>
              <a:t>rate</a:t>
            </a:r>
          </a:p>
          <a:p>
            <a:r>
              <a:rPr kumimoji="1" lang="en-US" altLang="zh-CN" sz="2400" dirty="0"/>
              <a:t>Implementing consistent measurement standards through development and performance </a:t>
            </a:r>
            <a:r>
              <a:rPr kumimoji="1" lang="en-US" altLang="zh-CN" sz="2400" dirty="0" smtClean="0"/>
              <a:t>management</a:t>
            </a:r>
            <a:r>
              <a:rPr kumimoji="1" lang="zh-CN" altLang="en-US" sz="2400" dirty="0" smtClean="0"/>
              <a:t> </a:t>
            </a:r>
            <a:r>
              <a:rPr kumimoji="1" lang="en-US" altLang="zh-CN" sz="2400" dirty="0"/>
              <a:t>to stabilize the order of the company</a:t>
            </a:r>
          </a:p>
        </p:txBody>
      </p:sp>
      <p:pic>
        <p:nvPicPr>
          <p:cNvPr id="4" name="内容占位符 3"/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6344" y="0"/>
            <a:ext cx="4325655" cy="2160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788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0"/>
            <a:ext cx="4132780" cy="776614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RECOMMENDATION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76875"/>
            <a:ext cx="4132780" cy="2781125"/>
          </a:xfr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061" y="4076875"/>
            <a:ext cx="4355939" cy="278112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387352" y="4497941"/>
            <a:ext cx="31941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400" b="1" dirty="0" smtClean="0">
                <a:solidFill>
                  <a:srgbClr val="FF0000"/>
                </a:solidFill>
              </a:rPr>
              <a:t>EXPERIENCE</a:t>
            </a:r>
          </a:p>
          <a:p>
            <a:pPr algn="ctr"/>
            <a:endParaRPr kumimoji="1" lang="en-US" altLang="zh-CN" sz="2400" b="1" dirty="0">
              <a:solidFill>
                <a:srgbClr val="FF0000"/>
              </a:solidFill>
            </a:endParaRPr>
          </a:p>
          <a:p>
            <a:pPr algn="ctr"/>
            <a:r>
              <a:rPr kumimoji="1" lang="en-US" altLang="zh-CN" sz="2400" b="1" dirty="0" smtClean="0">
                <a:solidFill>
                  <a:srgbClr val="FF0000"/>
                </a:solidFill>
              </a:rPr>
              <a:t>PROFESSIONAL</a:t>
            </a:r>
          </a:p>
          <a:p>
            <a:pPr algn="ctr"/>
            <a:endParaRPr kumimoji="1" lang="en-US" altLang="zh-CN" sz="2400" b="1" dirty="0">
              <a:solidFill>
                <a:srgbClr val="FF0000"/>
              </a:solidFill>
            </a:endParaRPr>
          </a:p>
          <a:p>
            <a:pPr algn="ctr"/>
            <a:r>
              <a:rPr kumimoji="1" lang="en-US" altLang="zh-CN" sz="2400" b="1" dirty="0" smtClean="0">
                <a:solidFill>
                  <a:srgbClr val="FF0000"/>
                </a:solidFill>
              </a:rPr>
              <a:t>CONFIDENT</a:t>
            </a:r>
            <a:endParaRPr kumimoji="1" lang="zh-CN" altLang="en-US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7795932"/>
              </p:ext>
            </p:extLst>
          </p:nvPr>
        </p:nvGraphicFramePr>
        <p:xfrm>
          <a:off x="0" y="776614"/>
          <a:ext cx="9356944" cy="2887830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4678472"/>
                <a:gridCol w="4678472"/>
              </a:tblGrid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Short Term</a:t>
                      </a:r>
                      <a:endParaRPr lang="zh-CN" altLang="en-US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Long Term</a:t>
                      </a:r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251699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99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5" name="文本框 4"/>
          <p:cNvSpPr txBox="1"/>
          <p:nvPr/>
        </p:nvSpPr>
        <p:spPr>
          <a:xfrm>
            <a:off x="88442" y="80572"/>
            <a:ext cx="1219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dirty="0"/>
              <a:t>They are women and men who are preparing themselves </a:t>
            </a:r>
            <a:r>
              <a:rPr kumimoji="1" lang="en-US" altLang="zh-CN" sz="2400" dirty="0" smtClean="0"/>
              <a:t>not </a:t>
            </a:r>
            <a:r>
              <a:rPr kumimoji="1" lang="en-US" altLang="zh-CN" sz="2400" dirty="0"/>
              <a:t>for the predictability of yesterday, </a:t>
            </a:r>
            <a:r>
              <a:rPr kumimoji="1" lang="en-US" altLang="zh-CN" sz="2400" dirty="0" smtClean="0"/>
              <a:t>but </a:t>
            </a:r>
            <a:r>
              <a:rPr kumimoji="1" lang="en-US" altLang="zh-CN" sz="2400" dirty="0"/>
              <a:t>also for the realities of today </a:t>
            </a:r>
            <a:r>
              <a:rPr kumimoji="1" lang="en-US" altLang="zh-CN" sz="2400" dirty="0" smtClean="0"/>
              <a:t>and </a:t>
            </a:r>
            <a:r>
              <a:rPr kumimoji="1" lang="en-US" altLang="zh-CN" sz="2400" dirty="0"/>
              <a:t>all of those unknown possibilities of tomorrow. 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57989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7334" y="573414"/>
            <a:ext cx="8596668" cy="1320800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Reference List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77334" y="1478072"/>
            <a:ext cx="9042863" cy="537992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altLang="zh-CN" dirty="0" smtClean="0">
                <a:solidFill>
                  <a:schemeClr val="tx1"/>
                </a:solidFill>
              </a:rPr>
              <a:t>True </a:t>
            </a:r>
            <a:r>
              <a:rPr lang="en-US" altLang="zh-CN" dirty="0">
                <a:solidFill>
                  <a:schemeClr val="tx1"/>
                </a:solidFill>
              </a:rPr>
              <a:t>English (2018) True English Language Institute First Quarter Report of </a:t>
            </a:r>
            <a:r>
              <a:rPr lang="en-US" altLang="zh-CN" dirty="0" smtClean="0">
                <a:solidFill>
                  <a:schemeClr val="tx1"/>
                </a:solidFill>
              </a:rPr>
              <a:t>2018</a:t>
            </a:r>
            <a:endParaRPr kumimoji="1" lang="en-US" altLang="zh-CN" dirty="0">
              <a:solidFill>
                <a:schemeClr val="tx1"/>
              </a:solidFill>
            </a:endParaRPr>
          </a:p>
          <a:p>
            <a:pPr lvl="0"/>
            <a:r>
              <a:rPr lang="en-US" altLang="zh-CN" dirty="0" smtClean="0">
                <a:solidFill>
                  <a:schemeClr val="tx1"/>
                </a:solidFill>
              </a:rPr>
              <a:t>Peter </a:t>
            </a:r>
            <a:r>
              <a:rPr lang="en-US" altLang="zh-CN" dirty="0">
                <a:solidFill>
                  <a:schemeClr val="tx1"/>
                </a:solidFill>
              </a:rPr>
              <a:t>G. </a:t>
            </a:r>
            <a:r>
              <a:rPr lang="en-US" altLang="zh-CN" dirty="0" err="1">
                <a:solidFill>
                  <a:schemeClr val="tx1"/>
                </a:solidFill>
              </a:rPr>
              <a:t>Northouse</a:t>
            </a:r>
            <a:r>
              <a:rPr lang="en-US" altLang="zh-CN" dirty="0">
                <a:solidFill>
                  <a:schemeClr val="tx1"/>
                </a:solidFill>
              </a:rPr>
              <a:t> (2012) Leadership: Theory and Practice-6</a:t>
            </a:r>
            <a:r>
              <a:rPr lang="en-US" altLang="zh-CN" baseline="30000" dirty="0">
                <a:solidFill>
                  <a:schemeClr val="tx1"/>
                </a:solidFill>
              </a:rPr>
              <a:t>th</a:t>
            </a:r>
            <a:r>
              <a:rPr lang="en-US" altLang="zh-CN" dirty="0">
                <a:solidFill>
                  <a:schemeClr val="tx1"/>
                </a:solidFill>
              </a:rPr>
              <a:t> </a:t>
            </a:r>
            <a:r>
              <a:rPr lang="en-US" altLang="zh-CN" dirty="0" smtClean="0">
                <a:solidFill>
                  <a:schemeClr val="tx1"/>
                </a:solidFill>
              </a:rPr>
              <a:t>Edition</a:t>
            </a:r>
            <a:endParaRPr lang="en-US" altLang="zh-CN" dirty="0">
              <a:solidFill>
                <a:schemeClr val="tx1"/>
              </a:solidFill>
            </a:endParaRPr>
          </a:p>
          <a:p>
            <a:pPr lvl="0"/>
            <a:r>
              <a:rPr lang="en-US" altLang="zh-CN" u="sng" dirty="0" smtClean="0">
                <a:solidFill>
                  <a:schemeClr val="tx1"/>
                </a:solidFill>
              </a:rPr>
              <a:t>https</a:t>
            </a:r>
            <a:r>
              <a:rPr lang="en-US" altLang="zh-CN" u="sng" dirty="0">
                <a:solidFill>
                  <a:schemeClr val="tx1"/>
                </a:solidFill>
              </a:rPr>
              <a:t>://</a:t>
            </a:r>
            <a:r>
              <a:rPr lang="en-US" altLang="zh-CN" u="sng" dirty="0" err="1">
                <a:solidFill>
                  <a:schemeClr val="tx1"/>
                </a:solidFill>
              </a:rPr>
              <a:t>books.google.co.uk</a:t>
            </a:r>
            <a:r>
              <a:rPr lang="en-US" altLang="zh-CN" u="sng" dirty="0">
                <a:solidFill>
                  <a:schemeClr val="tx1"/>
                </a:solidFill>
              </a:rPr>
              <a:t>/</a:t>
            </a:r>
            <a:r>
              <a:rPr lang="en-US" altLang="zh-CN" u="sng" dirty="0" err="1">
                <a:solidFill>
                  <a:schemeClr val="tx1"/>
                </a:solidFill>
              </a:rPr>
              <a:t>books?isbn</a:t>
            </a:r>
            <a:r>
              <a:rPr lang="en-US" altLang="zh-CN" u="sng" dirty="0">
                <a:solidFill>
                  <a:schemeClr val="tx1"/>
                </a:solidFill>
              </a:rPr>
              <a:t>=1452203407</a:t>
            </a:r>
            <a:r>
              <a:rPr lang="zh-CN" altLang="zh-CN" dirty="0">
                <a:solidFill>
                  <a:schemeClr val="tx1"/>
                </a:solidFill>
              </a:rPr>
              <a:t> 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 lvl="0"/>
            <a:r>
              <a:rPr lang="en-US" altLang="zh-CN" dirty="0">
                <a:solidFill>
                  <a:schemeClr val="tx1"/>
                </a:solidFill>
              </a:rPr>
              <a:t>David I. </a:t>
            </a:r>
            <a:r>
              <a:rPr lang="en-US" altLang="zh-CN" dirty="0" err="1">
                <a:solidFill>
                  <a:schemeClr val="tx1"/>
                </a:solidFill>
              </a:rPr>
              <a:t>Bertocci</a:t>
            </a:r>
            <a:r>
              <a:rPr lang="en-US" altLang="zh-CN" dirty="0">
                <a:solidFill>
                  <a:schemeClr val="tx1"/>
                </a:solidFill>
              </a:rPr>
              <a:t> (2009</a:t>
            </a:r>
            <a:r>
              <a:rPr lang="en-US" altLang="zh-CN" dirty="0" smtClean="0">
                <a:solidFill>
                  <a:schemeClr val="tx1"/>
                </a:solidFill>
              </a:rPr>
              <a:t>) Leadership in </a:t>
            </a:r>
            <a:r>
              <a:rPr lang="en-US" altLang="zh-CN" dirty="0" err="1" smtClean="0">
                <a:solidFill>
                  <a:schemeClr val="tx1"/>
                </a:solidFill>
              </a:rPr>
              <a:t>Organisations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 lvl="0"/>
            <a:r>
              <a:rPr lang="en-US" altLang="zh-CN" dirty="0">
                <a:solidFill>
                  <a:schemeClr val="tx1"/>
                </a:solidFill>
              </a:rPr>
              <a:t>https://</a:t>
            </a:r>
            <a:r>
              <a:rPr lang="en-US" altLang="zh-CN" dirty="0" err="1">
                <a:solidFill>
                  <a:schemeClr val="tx1"/>
                </a:solidFill>
              </a:rPr>
              <a:t>books.google.co.uk</a:t>
            </a:r>
            <a:r>
              <a:rPr lang="en-US" altLang="zh-CN" dirty="0">
                <a:solidFill>
                  <a:schemeClr val="tx1"/>
                </a:solidFill>
              </a:rPr>
              <a:t>/</a:t>
            </a:r>
            <a:r>
              <a:rPr lang="en-US" altLang="zh-CN" dirty="0" err="1">
                <a:solidFill>
                  <a:schemeClr val="tx1"/>
                </a:solidFill>
              </a:rPr>
              <a:t>books?isbn</a:t>
            </a:r>
            <a:r>
              <a:rPr lang="en-US" altLang="zh-CN" dirty="0">
                <a:solidFill>
                  <a:schemeClr val="tx1"/>
                </a:solidFill>
              </a:rPr>
              <a:t>=0761844252</a:t>
            </a:r>
            <a:endParaRPr kumimoji="1" lang="en-US" altLang="zh-CN" dirty="0" smtClean="0">
              <a:solidFill>
                <a:schemeClr val="tx1"/>
              </a:solidFill>
            </a:endParaRPr>
          </a:p>
          <a:p>
            <a:pPr lvl="0"/>
            <a:r>
              <a:rPr lang="en-US" altLang="zh-CN" dirty="0">
                <a:solidFill>
                  <a:schemeClr val="tx1"/>
                </a:solidFill>
              </a:rPr>
              <a:t>Go </a:t>
            </a:r>
            <a:r>
              <a:rPr lang="en-US" altLang="zh-CN" dirty="0" err="1">
                <a:solidFill>
                  <a:schemeClr val="tx1"/>
                </a:solidFill>
              </a:rPr>
              <a:t>italk</a:t>
            </a:r>
            <a:r>
              <a:rPr lang="en-US" altLang="zh-CN" dirty="0">
                <a:solidFill>
                  <a:schemeClr val="tx1"/>
                </a:solidFill>
              </a:rPr>
              <a:t> (2017) Situational Leadership </a:t>
            </a:r>
            <a:r>
              <a:rPr lang="en-US" altLang="zh-CN" dirty="0" smtClean="0">
                <a:solidFill>
                  <a:schemeClr val="tx1"/>
                </a:solidFill>
              </a:rPr>
              <a:t>Figure</a:t>
            </a:r>
          </a:p>
          <a:p>
            <a:pPr lvl="0"/>
            <a:r>
              <a:rPr lang="en-US" altLang="zh-CN" dirty="0" smtClean="0">
                <a:solidFill>
                  <a:schemeClr val="tx1"/>
                </a:solidFill>
              </a:rPr>
              <a:t>Simon Sinek (2009) How Great Leaders Inspire Action-Ted Talk</a:t>
            </a:r>
            <a:endParaRPr lang="en-US" altLang="zh-CN" dirty="0">
              <a:solidFill>
                <a:schemeClr val="tx1"/>
              </a:solidFill>
            </a:endParaRPr>
          </a:p>
          <a:p>
            <a:r>
              <a:rPr lang="en-US" altLang="zh-CN" dirty="0" smtClean="0">
                <a:solidFill>
                  <a:schemeClr val="tx1"/>
                </a:solidFill>
              </a:rPr>
              <a:t>Ricardo </a:t>
            </a:r>
            <a:r>
              <a:rPr lang="en-US" altLang="zh-CN" dirty="0" err="1" smtClean="0">
                <a:solidFill>
                  <a:schemeClr val="tx1"/>
                </a:solidFill>
              </a:rPr>
              <a:t>Semler</a:t>
            </a:r>
            <a:r>
              <a:rPr lang="en-US" altLang="zh-CN" dirty="0" smtClean="0">
                <a:solidFill>
                  <a:schemeClr val="tx1"/>
                </a:solidFill>
              </a:rPr>
              <a:t> (2014) How to run a company with (almost) no rules-</a:t>
            </a:r>
            <a:r>
              <a:rPr lang="en-US" altLang="zh-CN" dirty="0">
                <a:solidFill>
                  <a:schemeClr val="tx1"/>
                </a:solidFill>
              </a:rPr>
              <a:t>Ted </a:t>
            </a:r>
            <a:r>
              <a:rPr lang="en-US" altLang="zh-CN" dirty="0" smtClean="0">
                <a:solidFill>
                  <a:schemeClr val="tx1"/>
                </a:solidFill>
              </a:rPr>
              <a:t>Talk</a:t>
            </a:r>
            <a:endParaRPr lang="zh-CN" altLang="zh-CN" dirty="0">
              <a:solidFill>
                <a:schemeClr val="tx1"/>
              </a:solidFill>
            </a:endParaRPr>
          </a:p>
          <a:p>
            <a:r>
              <a:rPr lang="en-US" altLang="zh-CN" u="sng" dirty="0">
                <a:solidFill>
                  <a:schemeClr val="tx1"/>
                </a:solidFill>
              </a:rPr>
              <a:t>https://</a:t>
            </a:r>
            <a:r>
              <a:rPr lang="en-US" altLang="zh-CN" u="sng" dirty="0" err="1">
                <a:solidFill>
                  <a:schemeClr val="tx1"/>
                </a:solidFill>
              </a:rPr>
              <a:t>goitalk.com</a:t>
            </a:r>
            <a:r>
              <a:rPr lang="en-US" altLang="zh-CN" u="sng" dirty="0">
                <a:solidFill>
                  <a:schemeClr val="tx1"/>
                </a:solidFill>
              </a:rPr>
              <a:t>/situational-leadership/</a:t>
            </a:r>
            <a:r>
              <a:rPr lang="zh-CN" altLang="zh-CN" dirty="0">
                <a:solidFill>
                  <a:schemeClr val="tx1"/>
                </a:solidFill>
              </a:rPr>
              <a:t> </a:t>
            </a:r>
            <a:endParaRPr lang="en-US" altLang="zh-CN" dirty="0" smtClean="0">
              <a:solidFill>
                <a:schemeClr val="tx1"/>
              </a:solidFill>
            </a:endParaRPr>
          </a:p>
          <a:p>
            <a:r>
              <a:rPr lang="en-US" altLang="zh-CN" dirty="0" smtClean="0">
                <a:solidFill>
                  <a:schemeClr val="tx1"/>
                </a:solidFill>
              </a:rPr>
              <a:t>ORACLE</a:t>
            </a:r>
            <a:r>
              <a:rPr lang="zh-CN" altLang="en-US" dirty="0" smtClean="0">
                <a:solidFill>
                  <a:schemeClr val="tx1"/>
                </a:solidFill>
              </a:rPr>
              <a:t> </a:t>
            </a:r>
            <a:r>
              <a:rPr lang="en-US" altLang="zh-CN" dirty="0" smtClean="0">
                <a:solidFill>
                  <a:schemeClr val="tx1"/>
                </a:solidFill>
              </a:rPr>
              <a:t>Official Website </a:t>
            </a:r>
            <a:r>
              <a:rPr lang="en-US" altLang="zh-CN" dirty="0">
                <a:solidFill>
                  <a:schemeClr val="tx1"/>
                </a:solidFill>
              </a:rPr>
              <a:t>(2012) Seven Steps of Training Effective </a:t>
            </a:r>
            <a:r>
              <a:rPr lang="en-US" altLang="zh-CN" dirty="0" smtClean="0">
                <a:solidFill>
                  <a:schemeClr val="tx1"/>
                </a:solidFill>
              </a:rPr>
              <a:t>Leadership</a:t>
            </a:r>
          </a:p>
          <a:p>
            <a:r>
              <a:rPr lang="en-US" altLang="zh-CN" dirty="0">
                <a:solidFill>
                  <a:schemeClr val="tx1"/>
                </a:solidFill>
              </a:rPr>
              <a:t>Boxall, P. and Purcell, J. (2000) Strategic human resource management: where have we come from and where should we going? -International Journal of Management Review-Vol 2, No 2. Page 183-203</a:t>
            </a:r>
            <a:r>
              <a:rPr lang="zh-CN" altLang="zh-CN" dirty="0">
                <a:solidFill>
                  <a:schemeClr val="tx1"/>
                </a:solidFill>
              </a:rPr>
              <a:t> </a:t>
            </a:r>
            <a:r>
              <a:rPr lang="zh-CN" altLang="zh-CN" dirty="0" smtClean="0">
                <a:solidFill>
                  <a:schemeClr val="tx1"/>
                </a:solidFill>
              </a:rPr>
              <a:t> </a:t>
            </a:r>
            <a:endParaRPr lang="en-US" altLang="zh-CN" dirty="0" smtClean="0">
              <a:solidFill>
                <a:schemeClr val="tx1"/>
              </a:solidFill>
            </a:endParaRPr>
          </a:p>
          <a:p>
            <a:r>
              <a:rPr lang="en-US" altLang="zh-CN" dirty="0">
                <a:solidFill>
                  <a:schemeClr val="tx1"/>
                </a:solidFill>
              </a:rPr>
              <a:t>SAFTEY circle- </a:t>
            </a:r>
            <a:r>
              <a:rPr lang="en-US" altLang="zh-CN" dirty="0" smtClean="0">
                <a:solidFill>
                  <a:schemeClr val="tx1"/>
                </a:solidFill>
              </a:rPr>
              <a:t>DUITANG (2018</a:t>
            </a:r>
            <a:r>
              <a:rPr kumimoji="1" lang="en-US" altLang="zh-CN" dirty="0" smtClean="0">
                <a:solidFill>
                  <a:schemeClr val="tx1"/>
                </a:solidFill>
              </a:rPr>
              <a:t>) </a:t>
            </a:r>
            <a:r>
              <a:rPr kumimoji="1" lang="en-US" altLang="zh-CN" u="sng" dirty="0" smtClean="0">
                <a:solidFill>
                  <a:schemeClr val="tx1"/>
                </a:solidFill>
                <a:hlinkClick r:id="rId2"/>
              </a:rPr>
              <a:t>www.duitang.com.cn</a:t>
            </a:r>
            <a:endParaRPr kumimoji="1" lang="en-US" altLang="zh-CN" u="sng" dirty="0" smtClean="0">
              <a:solidFill>
                <a:schemeClr val="tx1"/>
              </a:solidFill>
            </a:endParaRPr>
          </a:p>
          <a:p>
            <a:r>
              <a:rPr kumimoji="1" lang="en-US" altLang="zh-CN" dirty="0" smtClean="0">
                <a:solidFill>
                  <a:schemeClr val="tx1"/>
                </a:solidFill>
              </a:rPr>
              <a:t>Pictures from Google (2018)</a:t>
            </a:r>
          </a:p>
          <a:p>
            <a:endParaRPr lang="zh-CN" altLang="en-US" u="sng" dirty="0"/>
          </a:p>
        </p:txBody>
      </p:sp>
    </p:spTree>
    <p:extLst>
      <p:ext uri="{BB962C8B-B14F-4D97-AF65-F5344CB8AC3E}">
        <p14:creationId xmlns:p14="http://schemas.microsoft.com/office/powerpoint/2010/main" val="2175405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71328" y="2321412"/>
            <a:ext cx="9905722" cy="3602636"/>
          </a:xfrm>
        </p:spPr>
        <p:txBody>
          <a:bodyPr>
            <a:normAutofit/>
          </a:bodyPr>
          <a:lstStyle/>
          <a:p>
            <a:r>
              <a:rPr kumimoji="1" lang="en-US" altLang="zh-CN" sz="6600" dirty="0" smtClean="0">
                <a:solidFill>
                  <a:schemeClr val="tx1"/>
                </a:solidFill>
              </a:rPr>
              <a:t>THANKS</a:t>
            </a:r>
            <a:r>
              <a:rPr kumimoji="1" lang="zh-CN" altLang="en-US" sz="6600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6600" dirty="0" smtClean="0">
                <a:solidFill>
                  <a:schemeClr val="tx1"/>
                </a:solidFill>
              </a:rPr>
              <a:t>FOR</a:t>
            </a:r>
            <a:r>
              <a:rPr kumimoji="1" lang="zh-CN" altLang="en-US" sz="6600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6600" dirty="0" smtClean="0">
                <a:solidFill>
                  <a:schemeClr val="tx1"/>
                </a:solidFill>
              </a:rPr>
              <a:t>WATCHING!</a:t>
            </a:r>
            <a:r>
              <a:rPr kumimoji="1" lang="zh-CN" altLang="en-US" sz="6600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6600" dirty="0" smtClean="0">
                <a:solidFill>
                  <a:schemeClr val="tx1"/>
                </a:solidFill>
                <a:sym typeface="Wingdings"/>
              </a:rPr>
              <a:t/>
            </a:r>
            <a:br>
              <a:rPr kumimoji="1" lang="en-US" altLang="zh-CN" sz="6600" dirty="0" smtClean="0">
                <a:solidFill>
                  <a:schemeClr val="tx1"/>
                </a:solidFill>
                <a:sym typeface="Wingdings"/>
              </a:rPr>
            </a:br>
            <a:r>
              <a:rPr kumimoji="1" lang="en-US" altLang="zh-CN" sz="4400" dirty="0" smtClean="0">
                <a:solidFill>
                  <a:schemeClr val="tx1"/>
                </a:solidFill>
                <a:sym typeface="Wingdings"/>
              </a:rPr>
              <a:t>Any</a:t>
            </a:r>
            <a:r>
              <a:rPr kumimoji="1" lang="zh-CN" altLang="en-US" sz="4400" dirty="0" smtClean="0">
                <a:solidFill>
                  <a:schemeClr val="tx1"/>
                </a:solidFill>
                <a:sym typeface="Wingdings"/>
              </a:rPr>
              <a:t> </a:t>
            </a:r>
            <a:r>
              <a:rPr kumimoji="1" lang="en-US" altLang="zh-CN" sz="4400" dirty="0" smtClean="0">
                <a:solidFill>
                  <a:schemeClr val="tx1"/>
                </a:solidFill>
                <a:sym typeface="Wingdings"/>
              </a:rPr>
              <a:t>Questions :P</a:t>
            </a:r>
            <a:r>
              <a:rPr kumimoji="1" lang="zh-CN" altLang="en-US" sz="6600" dirty="0" smtClean="0">
                <a:solidFill>
                  <a:schemeClr val="tx1"/>
                </a:solidFill>
                <a:sym typeface="Wingdings"/>
              </a:rPr>
              <a:t>  </a:t>
            </a:r>
            <a:endParaRPr kumimoji="1" lang="zh-CN" altLang="en-US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38997"/>
      </p:ext>
    </p:extLst>
  </p:cSld>
  <p:clrMapOvr>
    <a:masterClrMapping/>
  </p:clrMapOvr>
</p:sld>
</file>

<file path=ppt/theme/theme1.xml><?xml version="1.0" encoding="utf-8"?>
<a:theme xmlns:a="http://schemas.openxmlformats.org/drawingml/2006/main" name="平面">
  <a:themeElements>
    <a:clrScheme name="平面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平面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平面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1113</TotalTime>
  <Words>691</Words>
  <Application>Microsoft Macintosh PowerPoint</Application>
  <PresentationFormat>宽屏</PresentationFormat>
  <Paragraphs>78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2" baseType="lpstr">
      <vt:lpstr>DengXian</vt:lpstr>
      <vt:lpstr>Trebuchet MS</vt:lpstr>
      <vt:lpstr>Wingdings</vt:lpstr>
      <vt:lpstr>Wingdings 3</vt:lpstr>
      <vt:lpstr>方正姚体</vt:lpstr>
      <vt:lpstr>华文新魏</vt:lpstr>
      <vt:lpstr>Arial</vt:lpstr>
      <vt:lpstr>平面</vt:lpstr>
      <vt:lpstr>TELI Emerging Leadership Development  Programme</vt:lpstr>
      <vt:lpstr>BACKGROUND INFORMATION</vt:lpstr>
      <vt:lpstr>What makes a great leader in the 21st century?</vt:lpstr>
      <vt:lpstr>NECESSARY ABILITIES OF A LEADER</vt:lpstr>
      <vt:lpstr>PowerPoint 演示文稿</vt:lpstr>
      <vt:lpstr>SITUATIONAL APPROACH</vt:lpstr>
      <vt:lpstr>How does the situational approach work…</vt:lpstr>
      <vt:lpstr>The Advantages and Disadvantages of Situational Approach</vt:lpstr>
      <vt:lpstr>TELI Emerging Leadership Development  Programme Plan</vt:lpstr>
      <vt:lpstr>The benefits for the company…</vt:lpstr>
      <vt:lpstr>RECOMMENDATION</vt:lpstr>
      <vt:lpstr>PowerPoint 演示文稿</vt:lpstr>
      <vt:lpstr>Reference List</vt:lpstr>
      <vt:lpstr>THANKS FOR WATCHING!  Any Questions :P  </vt:lpstr>
    </vt:vector>
  </TitlesOfParts>
  <Company/>
  <LinksUpToDate>false</LinksUpToDate>
  <SharedDoc>false</SharedDoc>
  <HyperlinksChanged>false</HyperlinksChanged>
  <AppVersion>15.0029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Microsoft Office 用户</dc:creator>
  <cp:lastModifiedBy>Microsoft Office 用户</cp:lastModifiedBy>
  <cp:revision>80</cp:revision>
  <dcterms:created xsi:type="dcterms:W3CDTF">2018-04-12T09:54:56Z</dcterms:created>
  <dcterms:modified xsi:type="dcterms:W3CDTF">2018-04-22T17:06:05Z</dcterms:modified>
</cp:coreProperties>
</file>