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56" r:id="rId2"/>
    <p:sldId id="379" r:id="rId3"/>
    <p:sldId id="292" r:id="rId4"/>
    <p:sldId id="360" r:id="rId5"/>
    <p:sldId id="362" r:id="rId6"/>
    <p:sldId id="378" r:id="rId7"/>
    <p:sldId id="359" r:id="rId8"/>
    <p:sldId id="328" r:id="rId9"/>
    <p:sldId id="278" r:id="rId10"/>
    <p:sldId id="280" r:id="rId11"/>
    <p:sldId id="281" r:id="rId12"/>
    <p:sldId id="282" r:id="rId13"/>
    <p:sldId id="283" r:id="rId14"/>
    <p:sldId id="284" r:id="rId15"/>
    <p:sldId id="285" r:id="rId16"/>
    <p:sldId id="286" r:id="rId17"/>
    <p:sldId id="287" r:id="rId18"/>
    <p:sldId id="288" r:id="rId19"/>
    <p:sldId id="295" r:id="rId20"/>
    <p:sldId id="381" r:id="rId21"/>
    <p:sldId id="382" r:id="rId22"/>
    <p:sldId id="384" r:id="rId23"/>
    <p:sldId id="385" r:id="rId24"/>
    <p:sldId id="388" r:id="rId25"/>
    <p:sldId id="386" r:id="rId26"/>
    <p:sldId id="387" r:id="rId27"/>
    <p:sldId id="389" r:id="rId28"/>
    <p:sldId id="390" r:id="rId29"/>
    <p:sldId id="391" r:id="rId30"/>
    <p:sldId id="392" r:id="rId31"/>
    <p:sldId id="383" r:id="rId32"/>
    <p:sldId id="326" r:id="rId33"/>
    <p:sldId id="325" r:id="rId34"/>
    <p:sldId id="324" r:id="rId35"/>
    <p:sldId id="323" r:id="rId36"/>
    <p:sldId id="322" r:id="rId37"/>
    <p:sldId id="321" r:id="rId38"/>
    <p:sldId id="320" r:id="rId39"/>
    <p:sldId id="319" r:id="rId40"/>
    <p:sldId id="318" r:id="rId41"/>
    <p:sldId id="355" r:id="rId42"/>
    <p:sldId id="356" r:id="rId43"/>
    <p:sldId id="317" r:id="rId44"/>
    <p:sldId id="343" r:id="rId45"/>
    <p:sldId id="279" r:id="rId46"/>
    <p:sldId id="329" r:id="rId47"/>
    <p:sldId id="305" r:id="rId48"/>
    <p:sldId id="29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263E0-8A32-28C9-D538-CDF31F958341}" v="542" dt="2026-10-02T10:29:45.372"/>
    <p1510:client id="{DD0F4B6B-B75D-A55E-6686-1C68FB17F30D}" v="338" dt="2026-10-02T09:56:31.6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47681C-C3A9-4A0E-8CB1-AFBC0D01DD1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F47C4303-EB6B-4380-8AD4-29B8165D69F3}">
      <dgm:prSet/>
      <dgm:spPr/>
      <dgm:t>
        <a:bodyPr/>
        <a:lstStyle/>
        <a:p>
          <a:r>
            <a:rPr lang="en-US"/>
            <a:t>Procedural justice- the degree to which someone perceives people in authority to apply processes, or make decisions about them, in a fair and just way (HMP, 2019). </a:t>
          </a:r>
        </a:p>
      </dgm:t>
    </dgm:pt>
    <dgm:pt modelId="{41B273C3-FE4C-45DC-ACF3-7789BFFA368B}" type="parTrans" cxnId="{42C74FD7-C207-4C80-B812-0F4F62B77954}">
      <dgm:prSet/>
      <dgm:spPr/>
      <dgm:t>
        <a:bodyPr/>
        <a:lstStyle/>
        <a:p>
          <a:endParaRPr lang="en-US"/>
        </a:p>
      </dgm:t>
    </dgm:pt>
    <dgm:pt modelId="{2939A645-BBE2-429E-A673-683737441823}" type="sibTrans" cxnId="{42C74FD7-C207-4C80-B812-0F4F62B77954}">
      <dgm:prSet/>
      <dgm:spPr/>
      <dgm:t>
        <a:bodyPr/>
        <a:lstStyle/>
        <a:p>
          <a:endParaRPr lang="en-US"/>
        </a:p>
      </dgm:t>
    </dgm:pt>
    <dgm:pt modelId="{319ADE3C-6213-4042-A2F0-C53851C4F22C}">
      <dgm:prSet/>
      <dgm:spPr/>
      <dgm:t>
        <a:bodyPr/>
        <a:lstStyle/>
        <a:p>
          <a:r>
            <a:rPr lang="en-US"/>
            <a:t>Procedural justice policing - a theoretical perspective that focuses on the informal, day-to-day interactions between the police and the public, and the ‘quality’ of these interactions (Police Now, 2020)</a:t>
          </a:r>
        </a:p>
      </dgm:t>
    </dgm:pt>
    <dgm:pt modelId="{C5952080-D5D4-43F9-BDA2-4DFF2F1B8832}" type="parTrans" cxnId="{0B61076B-8F4D-4D41-BB74-D2BC9D0EF4F6}">
      <dgm:prSet/>
      <dgm:spPr/>
      <dgm:t>
        <a:bodyPr/>
        <a:lstStyle/>
        <a:p>
          <a:endParaRPr lang="en-US"/>
        </a:p>
      </dgm:t>
    </dgm:pt>
    <dgm:pt modelId="{8DD3EA19-5619-4A33-B034-4EB70861DEA3}" type="sibTrans" cxnId="{0B61076B-8F4D-4D41-BB74-D2BC9D0EF4F6}">
      <dgm:prSet/>
      <dgm:spPr/>
      <dgm:t>
        <a:bodyPr/>
        <a:lstStyle/>
        <a:p>
          <a:endParaRPr lang="en-US"/>
        </a:p>
      </dgm:t>
    </dgm:pt>
    <dgm:pt modelId="{DC002191-3CBA-4817-93AB-C72446E4F98B}" type="pres">
      <dgm:prSet presAssocID="{EF47681C-C3A9-4A0E-8CB1-AFBC0D01DD1A}" presName="hierChild1" presStyleCnt="0">
        <dgm:presLayoutVars>
          <dgm:chPref val="1"/>
          <dgm:dir/>
          <dgm:animOne val="branch"/>
          <dgm:animLvl val="lvl"/>
          <dgm:resizeHandles/>
        </dgm:presLayoutVars>
      </dgm:prSet>
      <dgm:spPr/>
    </dgm:pt>
    <dgm:pt modelId="{909E435A-CAAE-49DD-875B-5645F17148F9}" type="pres">
      <dgm:prSet presAssocID="{F47C4303-EB6B-4380-8AD4-29B8165D69F3}" presName="hierRoot1" presStyleCnt="0"/>
      <dgm:spPr/>
    </dgm:pt>
    <dgm:pt modelId="{6661B6FB-2E6A-45A7-B1B8-9C6680814482}" type="pres">
      <dgm:prSet presAssocID="{F47C4303-EB6B-4380-8AD4-29B8165D69F3}" presName="composite" presStyleCnt="0"/>
      <dgm:spPr/>
    </dgm:pt>
    <dgm:pt modelId="{B2DA6FD7-5FF3-44D9-A920-E3883C2FE9DF}" type="pres">
      <dgm:prSet presAssocID="{F47C4303-EB6B-4380-8AD4-29B8165D69F3}" presName="background" presStyleLbl="node0" presStyleIdx="0" presStyleCnt="2"/>
      <dgm:spPr/>
    </dgm:pt>
    <dgm:pt modelId="{969FEDDE-4428-49A0-999B-8424E4EAF958}" type="pres">
      <dgm:prSet presAssocID="{F47C4303-EB6B-4380-8AD4-29B8165D69F3}" presName="text" presStyleLbl="fgAcc0" presStyleIdx="0" presStyleCnt="2">
        <dgm:presLayoutVars>
          <dgm:chPref val="3"/>
        </dgm:presLayoutVars>
      </dgm:prSet>
      <dgm:spPr/>
    </dgm:pt>
    <dgm:pt modelId="{BC7B8E58-BBA2-4FAA-B1F6-724207A22086}" type="pres">
      <dgm:prSet presAssocID="{F47C4303-EB6B-4380-8AD4-29B8165D69F3}" presName="hierChild2" presStyleCnt="0"/>
      <dgm:spPr/>
    </dgm:pt>
    <dgm:pt modelId="{47E4C15C-D3C1-423C-BDA0-BF1FFF1A73BA}" type="pres">
      <dgm:prSet presAssocID="{319ADE3C-6213-4042-A2F0-C53851C4F22C}" presName="hierRoot1" presStyleCnt="0"/>
      <dgm:spPr/>
    </dgm:pt>
    <dgm:pt modelId="{78047902-006F-41B8-9A22-CE254F7C35A6}" type="pres">
      <dgm:prSet presAssocID="{319ADE3C-6213-4042-A2F0-C53851C4F22C}" presName="composite" presStyleCnt="0"/>
      <dgm:spPr/>
    </dgm:pt>
    <dgm:pt modelId="{DBB62CDC-40A6-437F-98F3-3AC8CDE70952}" type="pres">
      <dgm:prSet presAssocID="{319ADE3C-6213-4042-A2F0-C53851C4F22C}" presName="background" presStyleLbl="node0" presStyleIdx="1" presStyleCnt="2"/>
      <dgm:spPr/>
    </dgm:pt>
    <dgm:pt modelId="{D6477288-7432-4347-9F2D-E534F3016680}" type="pres">
      <dgm:prSet presAssocID="{319ADE3C-6213-4042-A2F0-C53851C4F22C}" presName="text" presStyleLbl="fgAcc0" presStyleIdx="1" presStyleCnt="2">
        <dgm:presLayoutVars>
          <dgm:chPref val="3"/>
        </dgm:presLayoutVars>
      </dgm:prSet>
      <dgm:spPr/>
    </dgm:pt>
    <dgm:pt modelId="{B7C40642-F3CF-49FF-8B2F-0B3D75F3B8FE}" type="pres">
      <dgm:prSet presAssocID="{319ADE3C-6213-4042-A2F0-C53851C4F22C}" presName="hierChild2" presStyleCnt="0"/>
      <dgm:spPr/>
    </dgm:pt>
  </dgm:ptLst>
  <dgm:cxnLst>
    <dgm:cxn modelId="{349EE400-BF31-4A45-A5CC-68BD5ACC460B}" type="presOf" srcId="{F47C4303-EB6B-4380-8AD4-29B8165D69F3}" destId="{969FEDDE-4428-49A0-999B-8424E4EAF958}" srcOrd="0" destOrd="0" presId="urn:microsoft.com/office/officeart/2005/8/layout/hierarchy1"/>
    <dgm:cxn modelId="{0B61076B-8F4D-4D41-BB74-D2BC9D0EF4F6}" srcId="{EF47681C-C3A9-4A0E-8CB1-AFBC0D01DD1A}" destId="{319ADE3C-6213-4042-A2F0-C53851C4F22C}" srcOrd="1" destOrd="0" parTransId="{C5952080-D5D4-43F9-BDA2-4DFF2F1B8832}" sibTransId="{8DD3EA19-5619-4A33-B034-4EB70861DEA3}"/>
    <dgm:cxn modelId="{561BB2C3-4A02-4590-B69F-A0151A6D59E4}" type="presOf" srcId="{319ADE3C-6213-4042-A2F0-C53851C4F22C}" destId="{D6477288-7432-4347-9F2D-E534F3016680}" srcOrd="0" destOrd="0" presId="urn:microsoft.com/office/officeart/2005/8/layout/hierarchy1"/>
    <dgm:cxn modelId="{38D4C4C8-D414-4888-9AD9-68A1CE3CBE3A}" type="presOf" srcId="{EF47681C-C3A9-4A0E-8CB1-AFBC0D01DD1A}" destId="{DC002191-3CBA-4817-93AB-C72446E4F98B}" srcOrd="0" destOrd="0" presId="urn:microsoft.com/office/officeart/2005/8/layout/hierarchy1"/>
    <dgm:cxn modelId="{42C74FD7-C207-4C80-B812-0F4F62B77954}" srcId="{EF47681C-C3A9-4A0E-8CB1-AFBC0D01DD1A}" destId="{F47C4303-EB6B-4380-8AD4-29B8165D69F3}" srcOrd="0" destOrd="0" parTransId="{41B273C3-FE4C-45DC-ACF3-7789BFFA368B}" sibTransId="{2939A645-BBE2-429E-A673-683737441823}"/>
    <dgm:cxn modelId="{1AAF3B72-7DC3-4632-82EE-98E11CAD43AA}" type="presParOf" srcId="{DC002191-3CBA-4817-93AB-C72446E4F98B}" destId="{909E435A-CAAE-49DD-875B-5645F17148F9}" srcOrd="0" destOrd="0" presId="urn:microsoft.com/office/officeart/2005/8/layout/hierarchy1"/>
    <dgm:cxn modelId="{CC923A5B-A21B-4AD3-8C31-7AFC3FC7E284}" type="presParOf" srcId="{909E435A-CAAE-49DD-875B-5645F17148F9}" destId="{6661B6FB-2E6A-45A7-B1B8-9C6680814482}" srcOrd="0" destOrd="0" presId="urn:microsoft.com/office/officeart/2005/8/layout/hierarchy1"/>
    <dgm:cxn modelId="{DD4D689A-BC95-4D05-8119-CEE7A6BEFCEB}" type="presParOf" srcId="{6661B6FB-2E6A-45A7-B1B8-9C6680814482}" destId="{B2DA6FD7-5FF3-44D9-A920-E3883C2FE9DF}" srcOrd="0" destOrd="0" presId="urn:microsoft.com/office/officeart/2005/8/layout/hierarchy1"/>
    <dgm:cxn modelId="{17A1B370-A32C-4822-BCF0-135F16460E18}" type="presParOf" srcId="{6661B6FB-2E6A-45A7-B1B8-9C6680814482}" destId="{969FEDDE-4428-49A0-999B-8424E4EAF958}" srcOrd="1" destOrd="0" presId="urn:microsoft.com/office/officeart/2005/8/layout/hierarchy1"/>
    <dgm:cxn modelId="{6885CA65-048E-44FE-93BE-3867CE6CE3C2}" type="presParOf" srcId="{909E435A-CAAE-49DD-875B-5645F17148F9}" destId="{BC7B8E58-BBA2-4FAA-B1F6-724207A22086}" srcOrd="1" destOrd="0" presId="urn:microsoft.com/office/officeart/2005/8/layout/hierarchy1"/>
    <dgm:cxn modelId="{516BCB3F-372F-4458-9D4C-BB00FC079112}" type="presParOf" srcId="{DC002191-3CBA-4817-93AB-C72446E4F98B}" destId="{47E4C15C-D3C1-423C-BDA0-BF1FFF1A73BA}" srcOrd="1" destOrd="0" presId="urn:microsoft.com/office/officeart/2005/8/layout/hierarchy1"/>
    <dgm:cxn modelId="{AAB155BA-272A-4995-9B9F-8EB18A5A4024}" type="presParOf" srcId="{47E4C15C-D3C1-423C-BDA0-BF1FFF1A73BA}" destId="{78047902-006F-41B8-9A22-CE254F7C35A6}" srcOrd="0" destOrd="0" presId="urn:microsoft.com/office/officeart/2005/8/layout/hierarchy1"/>
    <dgm:cxn modelId="{4F76DFD6-C81C-45DD-82A8-5A43BB82204E}" type="presParOf" srcId="{78047902-006F-41B8-9A22-CE254F7C35A6}" destId="{DBB62CDC-40A6-437F-98F3-3AC8CDE70952}" srcOrd="0" destOrd="0" presId="urn:microsoft.com/office/officeart/2005/8/layout/hierarchy1"/>
    <dgm:cxn modelId="{156F172D-D600-4256-9830-3F2A099DADF7}" type="presParOf" srcId="{78047902-006F-41B8-9A22-CE254F7C35A6}" destId="{D6477288-7432-4347-9F2D-E534F3016680}" srcOrd="1" destOrd="0" presId="urn:microsoft.com/office/officeart/2005/8/layout/hierarchy1"/>
    <dgm:cxn modelId="{7C0E2A27-10E5-4D67-B160-BCC11C05342E}" type="presParOf" srcId="{47E4C15C-D3C1-423C-BDA0-BF1FFF1A73BA}" destId="{B7C40642-F3CF-49FF-8B2F-0B3D75F3B8F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B69638-EADE-4664-A36C-FC6F052BA96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B03D3BF-F6E1-431B-BBFC-15F1C84DFA96}">
      <dgm:prSet/>
      <dgm:spPr/>
      <dgm:t>
        <a:bodyPr/>
        <a:lstStyle/>
        <a:p>
          <a:r>
            <a:rPr lang="en-US"/>
            <a:t>Gwent </a:t>
          </a:r>
        </a:p>
      </dgm:t>
    </dgm:pt>
    <dgm:pt modelId="{260D7F5D-D792-487C-A2BE-48344807EEA7}" type="parTrans" cxnId="{142C609C-1997-4FE8-AB81-DE50CAF6C2B7}">
      <dgm:prSet/>
      <dgm:spPr/>
      <dgm:t>
        <a:bodyPr/>
        <a:lstStyle/>
        <a:p>
          <a:endParaRPr lang="en-US"/>
        </a:p>
      </dgm:t>
    </dgm:pt>
    <dgm:pt modelId="{29AC3572-8149-414F-986C-4130444C3B29}" type="sibTrans" cxnId="{142C609C-1997-4FE8-AB81-DE50CAF6C2B7}">
      <dgm:prSet/>
      <dgm:spPr/>
      <dgm:t>
        <a:bodyPr/>
        <a:lstStyle/>
        <a:p>
          <a:endParaRPr lang="en-US"/>
        </a:p>
      </dgm:t>
    </dgm:pt>
    <dgm:pt modelId="{AAC2F369-ADC9-4FD7-854D-A0C4312E8A31}">
      <dgm:prSet/>
      <dgm:spPr/>
      <dgm:t>
        <a:bodyPr/>
        <a:lstStyle/>
        <a:p>
          <a:r>
            <a:rPr lang="en-US"/>
            <a:t>SWP</a:t>
          </a:r>
        </a:p>
      </dgm:t>
    </dgm:pt>
    <dgm:pt modelId="{07882FC1-41AA-48E3-A7C1-1144B63F00F0}" type="parTrans" cxnId="{C77380B2-0205-40D6-B15A-864F8FFDCE67}">
      <dgm:prSet/>
      <dgm:spPr/>
      <dgm:t>
        <a:bodyPr/>
        <a:lstStyle/>
        <a:p>
          <a:endParaRPr lang="en-US"/>
        </a:p>
      </dgm:t>
    </dgm:pt>
    <dgm:pt modelId="{111EF812-BED8-4E40-998D-BDF5264C50FA}" type="sibTrans" cxnId="{C77380B2-0205-40D6-B15A-864F8FFDCE67}">
      <dgm:prSet/>
      <dgm:spPr/>
      <dgm:t>
        <a:bodyPr/>
        <a:lstStyle/>
        <a:p>
          <a:endParaRPr lang="en-US"/>
        </a:p>
      </dgm:t>
    </dgm:pt>
    <dgm:pt modelId="{469597F8-2400-41BE-92B8-F758BDD29FB9}">
      <dgm:prSet/>
      <dgm:spPr/>
      <dgm:t>
        <a:bodyPr/>
        <a:lstStyle/>
        <a:p>
          <a:r>
            <a:rPr lang="en-US"/>
            <a:t>DPP</a:t>
          </a:r>
        </a:p>
      </dgm:t>
    </dgm:pt>
    <dgm:pt modelId="{FAE34087-3876-4E5C-AE52-4E912EE4DADA}" type="parTrans" cxnId="{C2B581FA-6410-43BB-BEED-9C919B3B3C19}">
      <dgm:prSet/>
      <dgm:spPr/>
      <dgm:t>
        <a:bodyPr/>
        <a:lstStyle/>
        <a:p>
          <a:endParaRPr lang="en-US"/>
        </a:p>
      </dgm:t>
    </dgm:pt>
    <dgm:pt modelId="{95587002-1767-4E16-865B-1EE713F8B5C5}" type="sibTrans" cxnId="{C2B581FA-6410-43BB-BEED-9C919B3B3C19}">
      <dgm:prSet/>
      <dgm:spPr/>
      <dgm:t>
        <a:bodyPr/>
        <a:lstStyle/>
        <a:p>
          <a:endParaRPr lang="en-US"/>
        </a:p>
      </dgm:t>
    </dgm:pt>
    <dgm:pt modelId="{61DB21E2-046F-4CA4-AAC7-3711BDEEFE2E}" type="pres">
      <dgm:prSet presAssocID="{74B69638-EADE-4664-A36C-FC6F052BA961}" presName="hierChild1" presStyleCnt="0">
        <dgm:presLayoutVars>
          <dgm:chPref val="1"/>
          <dgm:dir/>
          <dgm:animOne val="branch"/>
          <dgm:animLvl val="lvl"/>
          <dgm:resizeHandles/>
        </dgm:presLayoutVars>
      </dgm:prSet>
      <dgm:spPr/>
    </dgm:pt>
    <dgm:pt modelId="{F158A49C-F492-49D8-B439-03245E28835F}" type="pres">
      <dgm:prSet presAssocID="{1B03D3BF-F6E1-431B-BBFC-15F1C84DFA96}" presName="hierRoot1" presStyleCnt="0"/>
      <dgm:spPr/>
    </dgm:pt>
    <dgm:pt modelId="{F955BC91-D3D6-46F4-B7E8-2907BF0011A3}" type="pres">
      <dgm:prSet presAssocID="{1B03D3BF-F6E1-431B-BBFC-15F1C84DFA96}" presName="composite" presStyleCnt="0"/>
      <dgm:spPr/>
    </dgm:pt>
    <dgm:pt modelId="{A8CFBC51-7DC4-40A7-9ED9-5B36AEA00151}" type="pres">
      <dgm:prSet presAssocID="{1B03D3BF-F6E1-431B-BBFC-15F1C84DFA96}" presName="background" presStyleLbl="node0" presStyleIdx="0" presStyleCnt="3"/>
      <dgm:spPr/>
    </dgm:pt>
    <dgm:pt modelId="{97B2EE26-AD6E-4F73-B21E-4B4EBB56F7C5}" type="pres">
      <dgm:prSet presAssocID="{1B03D3BF-F6E1-431B-BBFC-15F1C84DFA96}" presName="text" presStyleLbl="fgAcc0" presStyleIdx="0" presStyleCnt="3">
        <dgm:presLayoutVars>
          <dgm:chPref val="3"/>
        </dgm:presLayoutVars>
      </dgm:prSet>
      <dgm:spPr/>
    </dgm:pt>
    <dgm:pt modelId="{52D14B39-1BD4-401D-B679-06A186409A6A}" type="pres">
      <dgm:prSet presAssocID="{1B03D3BF-F6E1-431B-BBFC-15F1C84DFA96}" presName="hierChild2" presStyleCnt="0"/>
      <dgm:spPr/>
    </dgm:pt>
    <dgm:pt modelId="{6EDC3324-3E88-4C25-921D-55E4BCD44FF9}" type="pres">
      <dgm:prSet presAssocID="{AAC2F369-ADC9-4FD7-854D-A0C4312E8A31}" presName="hierRoot1" presStyleCnt="0"/>
      <dgm:spPr/>
    </dgm:pt>
    <dgm:pt modelId="{349C51AC-2F56-4425-B4B6-893B7B71CE11}" type="pres">
      <dgm:prSet presAssocID="{AAC2F369-ADC9-4FD7-854D-A0C4312E8A31}" presName="composite" presStyleCnt="0"/>
      <dgm:spPr/>
    </dgm:pt>
    <dgm:pt modelId="{80142BC6-F8FC-4BFA-BE90-B0F86C784181}" type="pres">
      <dgm:prSet presAssocID="{AAC2F369-ADC9-4FD7-854D-A0C4312E8A31}" presName="background" presStyleLbl="node0" presStyleIdx="1" presStyleCnt="3"/>
      <dgm:spPr/>
    </dgm:pt>
    <dgm:pt modelId="{F05E0750-DCD4-441A-9A33-E000F28D6000}" type="pres">
      <dgm:prSet presAssocID="{AAC2F369-ADC9-4FD7-854D-A0C4312E8A31}" presName="text" presStyleLbl="fgAcc0" presStyleIdx="1" presStyleCnt="3">
        <dgm:presLayoutVars>
          <dgm:chPref val="3"/>
        </dgm:presLayoutVars>
      </dgm:prSet>
      <dgm:spPr/>
    </dgm:pt>
    <dgm:pt modelId="{BF172597-A3DA-4575-8261-C2227B69085B}" type="pres">
      <dgm:prSet presAssocID="{AAC2F369-ADC9-4FD7-854D-A0C4312E8A31}" presName="hierChild2" presStyleCnt="0"/>
      <dgm:spPr/>
    </dgm:pt>
    <dgm:pt modelId="{4E41F420-EEED-4253-ABED-A2ABC2C075AD}" type="pres">
      <dgm:prSet presAssocID="{469597F8-2400-41BE-92B8-F758BDD29FB9}" presName="hierRoot1" presStyleCnt="0"/>
      <dgm:spPr/>
    </dgm:pt>
    <dgm:pt modelId="{7FE60784-5932-4DA2-963B-DB27F5C750A2}" type="pres">
      <dgm:prSet presAssocID="{469597F8-2400-41BE-92B8-F758BDD29FB9}" presName="composite" presStyleCnt="0"/>
      <dgm:spPr/>
    </dgm:pt>
    <dgm:pt modelId="{CF674467-B394-4B74-B1CF-5CF55CD156AF}" type="pres">
      <dgm:prSet presAssocID="{469597F8-2400-41BE-92B8-F758BDD29FB9}" presName="background" presStyleLbl="node0" presStyleIdx="2" presStyleCnt="3"/>
      <dgm:spPr/>
    </dgm:pt>
    <dgm:pt modelId="{44A1D22A-C4BD-4E7D-B8DB-5473720BF3F2}" type="pres">
      <dgm:prSet presAssocID="{469597F8-2400-41BE-92B8-F758BDD29FB9}" presName="text" presStyleLbl="fgAcc0" presStyleIdx="2" presStyleCnt="3">
        <dgm:presLayoutVars>
          <dgm:chPref val="3"/>
        </dgm:presLayoutVars>
      </dgm:prSet>
      <dgm:spPr/>
    </dgm:pt>
    <dgm:pt modelId="{DF80BAF2-28AF-4282-9276-B0ADC58C95CE}" type="pres">
      <dgm:prSet presAssocID="{469597F8-2400-41BE-92B8-F758BDD29FB9}" presName="hierChild2" presStyleCnt="0"/>
      <dgm:spPr/>
    </dgm:pt>
  </dgm:ptLst>
  <dgm:cxnLst>
    <dgm:cxn modelId="{DCB7F700-53E1-4507-866F-0B8B0171F887}" type="presOf" srcId="{469597F8-2400-41BE-92B8-F758BDD29FB9}" destId="{44A1D22A-C4BD-4E7D-B8DB-5473720BF3F2}" srcOrd="0" destOrd="0" presId="urn:microsoft.com/office/officeart/2005/8/layout/hierarchy1"/>
    <dgm:cxn modelId="{16EA0860-FA9F-4532-93BA-7128EB517359}" type="presOf" srcId="{AAC2F369-ADC9-4FD7-854D-A0C4312E8A31}" destId="{F05E0750-DCD4-441A-9A33-E000F28D6000}" srcOrd="0" destOrd="0" presId="urn:microsoft.com/office/officeart/2005/8/layout/hierarchy1"/>
    <dgm:cxn modelId="{30BEC84D-F918-4497-973B-16C22C782D7B}" type="presOf" srcId="{74B69638-EADE-4664-A36C-FC6F052BA961}" destId="{61DB21E2-046F-4CA4-AAC7-3711BDEEFE2E}" srcOrd="0" destOrd="0" presId="urn:microsoft.com/office/officeart/2005/8/layout/hierarchy1"/>
    <dgm:cxn modelId="{142C609C-1997-4FE8-AB81-DE50CAF6C2B7}" srcId="{74B69638-EADE-4664-A36C-FC6F052BA961}" destId="{1B03D3BF-F6E1-431B-BBFC-15F1C84DFA96}" srcOrd="0" destOrd="0" parTransId="{260D7F5D-D792-487C-A2BE-48344807EEA7}" sibTransId="{29AC3572-8149-414F-986C-4130444C3B29}"/>
    <dgm:cxn modelId="{811EA3B1-27DA-4141-A87E-461035219AC2}" type="presOf" srcId="{1B03D3BF-F6E1-431B-BBFC-15F1C84DFA96}" destId="{97B2EE26-AD6E-4F73-B21E-4B4EBB56F7C5}" srcOrd="0" destOrd="0" presId="urn:microsoft.com/office/officeart/2005/8/layout/hierarchy1"/>
    <dgm:cxn modelId="{C77380B2-0205-40D6-B15A-864F8FFDCE67}" srcId="{74B69638-EADE-4664-A36C-FC6F052BA961}" destId="{AAC2F369-ADC9-4FD7-854D-A0C4312E8A31}" srcOrd="1" destOrd="0" parTransId="{07882FC1-41AA-48E3-A7C1-1144B63F00F0}" sibTransId="{111EF812-BED8-4E40-998D-BDF5264C50FA}"/>
    <dgm:cxn modelId="{C2B581FA-6410-43BB-BEED-9C919B3B3C19}" srcId="{74B69638-EADE-4664-A36C-FC6F052BA961}" destId="{469597F8-2400-41BE-92B8-F758BDD29FB9}" srcOrd="2" destOrd="0" parTransId="{FAE34087-3876-4E5C-AE52-4E912EE4DADA}" sibTransId="{95587002-1767-4E16-865B-1EE713F8B5C5}"/>
    <dgm:cxn modelId="{AAB89C61-FE5E-441B-B75C-5CA8CA79FDFC}" type="presParOf" srcId="{61DB21E2-046F-4CA4-AAC7-3711BDEEFE2E}" destId="{F158A49C-F492-49D8-B439-03245E28835F}" srcOrd="0" destOrd="0" presId="urn:microsoft.com/office/officeart/2005/8/layout/hierarchy1"/>
    <dgm:cxn modelId="{A9F1BF91-929F-46CE-8F08-3D0D8D406C36}" type="presParOf" srcId="{F158A49C-F492-49D8-B439-03245E28835F}" destId="{F955BC91-D3D6-46F4-B7E8-2907BF0011A3}" srcOrd="0" destOrd="0" presId="urn:microsoft.com/office/officeart/2005/8/layout/hierarchy1"/>
    <dgm:cxn modelId="{1041C647-D7A0-406D-A72D-5D4668354F43}" type="presParOf" srcId="{F955BC91-D3D6-46F4-B7E8-2907BF0011A3}" destId="{A8CFBC51-7DC4-40A7-9ED9-5B36AEA00151}" srcOrd="0" destOrd="0" presId="urn:microsoft.com/office/officeart/2005/8/layout/hierarchy1"/>
    <dgm:cxn modelId="{2F319734-EF17-45CD-BDBF-225A497B54A9}" type="presParOf" srcId="{F955BC91-D3D6-46F4-B7E8-2907BF0011A3}" destId="{97B2EE26-AD6E-4F73-B21E-4B4EBB56F7C5}" srcOrd="1" destOrd="0" presId="urn:microsoft.com/office/officeart/2005/8/layout/hierarchy1"/>
    <dgm:cxn modelId="{4CD04E29-C2F9-46B7-8C4B-C2F831D0B1BC}" type="presParOf" srcId="{F158A49C-F492-49D8-B439-03245E28835F}" destId="{52D14B39-1BD4-401D-B679-06A186409A6A}" srcOrd="1" destOrd="0" presId="urn:microsoft.com/office/officeart/2005/8/layout/hierarchy1"/>
    <dgm:cxn modelId="{01E37890-41F0-4159-B62E-EB2B5EAC9780}" type="presParOf" srcId="{61DB21E2-046F-4CA4-AAC7-3711BDEEFE2E}" destId="{6EDC3324-3E88-4C25-921D-55E4BCD44FF9}" srcOrd="1" destOrd="0" presId="urn:microsoft.com/office/officeart/2005/8/layout/hierarchy1"/>
    <dgm:cxn modelId="{4CDBDC53-0CAE-43A1-8B3A-A5343411AA99}" type="presParOf" srcId="{6EDC3324-3E88-4C25-921D-55E4BCD44FF9}" destId="{349C51AC-2F56-4425-B4B6-893B7B71CE11}" srcOrd="0" destOrd="0" presId="urn:microsoft.com/office/officeart/2005/8/layout/hierarchy1"/>
    <dgm:cxn modelId="{CD2F79B9-8979-49DB-AF26-58F0E09F2ABB}" type="presParOf" srcId="{349C51AC-2F56-4425-B4B6-893B7B71CE11}" destId="{80142BC6-F8FC-4BFA-BE90-B0F86C784181}" srcOrd="0" destOrd="0" presId="urn:microsoft.com/office/officeart/2005/8/layout/hierarchy1"/>
    <dgm:cxn modelId="{2BAEF693-DEC8-4204-83DA-B9E0804A9EE2}" type="presParOf" srcId="{349C51AC-2F56-4425-B4B6-893B7B71CE11}" destId="{F05E0750-DCD4-441A-9A33-E000F28D6000}" srcOrd="1" destOrd="0" presId="urn:microsoft.com/office/officeart/2005/8/layout/hierarchy1"/>
    <dgm:cxn modelId="{D617FAC2-23D0-4691-809E-39572AD9E851}" type="presParOf" srcId="{6EDC3324-3E88-4C25-921D-55E4BCD44FF9}" destId="{BF172597-A3DA-4575-8261-C2227B69085B}" srcOrd="1" destOrd="0" presId="urn:microsoft.com/office/officeart/2005/8/layout/hierarchy1"/>
    <dgm:cxn modelId="{9FBD8914-FBC7-4972-9E6C-B3F3666AD6BE}" type="presParOf" srcId="{61DB21E2-046F-4CA4-AAC7-3711BDEEFE2E}" destId="{4E41F420-EEED-4253-ABED-A2ABC2C075AD}" srcOrd="2" destOrd="0" presId="urn:microsoft.com/office/officeart/2005/8/layout/hierarchy1"/>
    <dgm:cxn modelId="{5AE389C1-99AB-49EE-8753-A6DD831A3E8E}" type="presParOf" srcId="{4E41F420-EEED-4253-ABED-A2ABC2C075AD}" destId="{7FE60784-5932-4DA2-963B-DB27F5C750A2}" srcOrd="0" destOrd="0" presId="urn:microsoft.com/office/officeart/2005/8/layout/hierarchy1"/>
    <dgm:cxn modelId="{9F0FD4FE-7B89-4672-A17D-E9F8B839FAD9}" type="presParOf" srcId="{7FE60784-5932-4DA2-963B-DB27F5C750A2}" destId="{CF674467-B394-4B74-B1CF-5CF55CD156AF}" srcOrd="0" destOrd="0" presId="urn:microsoft.com/office/officeart/2005/8/layout/hierarchy1"/>
    <dgm:cxn modelId="{C0F0DE76-931B-4FAF-A498-F3E6DCE91F54}" type="presParOf" srcId="{7FE60784-5932-4DA2-963B-DB27F5C750A2}" destId="{44A1D22A-C4BD-4E7D-B8DB-5473720BF3F2}" srcOrd="1" destOrd="0" presId="urn:microsoft.com/office/officeart/2005/8/layout/hierarchy1"/>
    <dgm:cxn modelId="{94CD59E3-31BE-4DFB-84F0-AD714E8A3FA1}" type="presParOf" srcId="{4E41F420-EEED-4253-ABED-A2ABC2C075AD}" destId="{DF80BAF2-28AF-4282-9276-B0ADC58C95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40F89B-87AA-480E-AF41-DF8EF59C696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9735863-9728-46AD-90D6-8158230F3BA4}">
      <dgm:prSet/>
      <dgm:spPr/>
      <dgm:t>
        <a:bodyPr/>
        <a:lstStyle/>
        <a:p>
          <a:r>
            <a:rPr lang="en-US"/>
            <a:t>What is the role of a PCSO?</a:t>
          </a:r>
        </a:p>
      </dgm:t>
    </dgm:pt>
    <dgm:pt modelId="{7BE8FF58-D99E-4E54-A165-B3C9E34AAAE5}" type="parTrans" cxnId="{4B4CF566-31C2-475C-B3E3-381EE9A57193}">
      <dgm:prSet/>
      <dgm:spPr/>
      <dgm:t>
        <a:bodyPr/>
        <a:lstStyle/>
        <a:p>
          <a:endParaRPr lang="en-US"/>
        </a:p>
      </dgm:t>
    </dgm:pt>
    <dgm:pt modelId="{ACB231DB-758E-4E70-AFCF-8214489B02F8}" type="sibTrans" cxnId="{4B4CF566-31C2-475C-B3E3-381EE9A57193}">
      <dgm:prSet/>
      <dgm:spPr/>
      <dgm:t>
        <a:bodyPr/>
        <a:lstStyle/>
        <a:p>
          <a:endParaRPr lang="en-US"/>
        </a:p>
      </dgm:t>
    </dgm:pt>
    <dgm:pt modelId="{802FE907-BE7F-45DE-95BC-985E74134F06}">
      <dgm:prSet/>
      <dgm:spPr/>
      <dgm:t>
        <a:bodyPr/>
        <a:lstStyle/>
        <a:p>
          <a:r>
            <a:rPr lang="en-US"/>
            <a:t>What is the difference between a Police Constable and a PCSO?</a:t>
          </a:r>
        </a:p>
      </dgm:t>
    </dgm:pt>
    <dgm:pt modelId="{EC9CD6B0-E68F-4611-B0F1-224CC6ACF8E3}" type="parTrans" cxnId="{1A598DAF-190C-415D-859C-E7CEF5542E96}">
      <dgm:prSet/>
      <dgm:spPr/>
      <dgm:t>
        <a:bodyPr/>
        <a:lstStyle/>
        <a:p>
          <a:endParaRPr lang="en-US"/>
        </a:p>
      </dgm:t>
    </dgm:pt>
    <dgm:pt modelId="{B07A880C-4A32-4ACC-9A14-9BD77F42DCB1}" type="sibTrans" cxnId="{1A598DAF-190C-415D-859C-E7CEF5542E96}">
      <dgm:prSet/>
      <dgm:spPr/>
      <dgm:t>
        <a:bodyPr/>
        <a:lstStyle/>
        <a:p>
          <a:endParaRPr lang="en-US"/>
        </a:p>
      </dgm:t>
    </dgm:pt>
    <dgm:pt modelId="{7569E5EA-6F36-44F7-A679-D896A6380409}" type="pres">
      <dgm:prSet presAssocID="{BA40F89B-87AA-480E-AF41-DF8EF59C6964}" presName="hierChild1" presStyleCnt="0">
        <dgm:presLayoutVars>
          <dgm:chPref val="1"/>
          <dgm:dir/>
          <dgm:animOne val="branch"/>
          <dgm:animLvl val="lvl"/>
          <dgm:resizeHandles/>
        </dgm:presLayoutVars>
      </dgm:prSet>
      <dgm:spPr/>
    </dgm:pt>
    <dgm:pt modelId="{862D0D34-431F-4C03-ADA7-C7FCD39C00C1}" type="pres">
      <dgm:prSet presAssocID="{D9735863-9728-46AD-90D6-8158230F3BA4}" presName="hierRoot1" presStyleCnt="0"/>
      <dgm:spPr/>
    </dgm:pt>
    <dgm:pt modelId="{129EF16B-79B0-4450-96B5-8537E907886B}" type="pres">
      <dgm:prSet presAssocID="{D9735863-9728-46AD-90D6-8158230F3BA4}" presName="composite" presStyleCnt="0"/>
      <dgm:spPr/>
    </dgm:pt>
    <dgm:pt modelId="{2F44E9DF-05DA-4C7C-8494-6A3A92F24571}" type="pres">
      <dgm:prSet presAssocID="{D9735863-9728-46AD-90D6-8158230F3BA4}" presName="background" presStyleLbl="node0" presStyleIdx="0" presStyleCnt="2"/>
      <dgm:spPr/>
    </dgm:pt>
    <dgm:pt modelId="{0D903C01-DAEC-4B96-9DFC-5DA6CCA2300A}" type="pres">
      <dgm:prSet presAssocID="{D9735863-9728-46AD-90D6-8158230F3BA4}" presName="text" presStyleLbl="fgAcc0" presStyleIdx="0" presStyleCnt="2">
        <dgm:presLayoutVars>
          <dgm:chPref val="3"/>
        </dgm:presLayoutVars>
      </dgm:prSet>
      <dgm:spPr/>
    </dgm:pt>
    <dgm:pt modelId="{B80DF41F-5C53-4105-826E-F557CC5553C5}" type="pres">
      <dgm:prSet presAssocID="{D9735863-9728-46AD-90D6-8158230F3BA4}" presName="hierChild2" presStyleCnt="0"/>
      <dgm:spPr/>
    </dgm:pt>
    <dgm:pt modelId="{9899A1AC-6276-4497-AD1B-1CE0DCD1C77E}" type="pres">
      <dgm:prSet presAssocID="{802FE907-BE7F-45DE-95BC-985E74134F06}" presName="hierRoot1" presStyleCnt="0"/>
      <dgm:spPr/>
    </dgm:pt>
    <dgm:pt modelId="{F29C3715-CE5B-4BD9-B5B5-74D858349EAD}" type="pres">
      <dgm:prSet presAssocID="{802FE907-BE7F-45DE-95BC-985E74134F06}" presName="composite" presStyleCnt="0"/>
      <dgm:spPr/>
    </dgm:pt>
    <dgm:pt modelId="{F5A6112C-B9FF-4898-8ABB-E8A9D39CB536}" type="pres">
      <dgm:prSet presAssocID="{802FE907-BE7F-45DE-95BC-985E74134F06}" presName="background" presStyleLbl="node0" presStyleIdx="1" presStyleCnt="2"/>
      <dgm:spPr/>
    </dgm:pt>
    <dgm:pt modelId="{30A7F342-F3BF-4CFF-B7BF-092C624CFA8D}" type="pres">
      <dgm:prSet presAssocID="{802FE907-BE7F-45DE-95BC-985E74134F06}" presName="text" presStyleLbl="fgAcc0" presStyleIdx="1" presStyleCnt="2">
        <dgm:presLayoutVars>
          <dgm:chPref val="3"/>
        </dgm:presLayoutVars>
      </dgm:prSet>
      <dgm:spPr/>
    </dgm:pt>
    <dgm:pt modelId="{A8E58027-347E-4BA9-84AA-51D372B5F501}" type="pres">
      <dgm:prSet presAssocID="{802FE907-BE7F-45DE-95BC-985E74134F06}" presName="hierChild2" presStyleCnt="0"/>
      <dgm:spPr/>
    </dgm:pt>
  </dgm:ptLst>
  <dgm:cxnLst>
    <dgm:cxn modelId="{9BBE6816-9A24-4874-B44F-273A379CDEAE}" type="presOf" srcId="{D9735863-9728-46AD-90D6-8158230F3BA4}" destId="{0D903C01-DAEC-4B96-9DFC-5DA6CCA2300A}" srcOrd="0" destOrd="0" presId="urn:microsoft.com/office/officeart/2005/8/layout/hierarchy1"/>
    <dgm:cxn modelId="{E5F88B61-356E-4F6A-8DB3-4F2D3CDE52CD}" type="presOf" srcId="{802FE907-BE7F-45DE-95BC-985E74134F06}" destId="{30A7F342-F3BF-4CFF-B7BF-092C624CFA8D}" srcOrd="0" destOrd="0" presId="urn:microsoft.com/office/officeart/2005/8/layout/hierarchy1"/>
    <dgm:cxn modelId="{4B4CF566-31C2-475C-B3E3-381EE9A57193}" srcId="{BA40F89B-87AA-480E-AF41-DF8EF59C6964}" destId="{D9735863-9728-46AD-90D6-8158230F3BA4}" srcOrd="0" destOrd="0" parTransId="{7BE8FF58-D99E-4E54-A165-B3C9E34AAAE5}" sibTransId="{ACB231DB-758E-4E70-AFCF-8214489B02F8}"/>
    <dgm:cxn modelId="{1A598DAF-190C-415D-859C-E7CEF5542E96}" srcId="{BA40F89B-87AA-480E-AF41-DF8EF59C6964}" destId="{802FE907-BE7F-45DE-95BC-985E74134F06}" srcOrd="1" destOrd="0" parTransId="{EC9CD6B0-E68F-4611-B0F1-224CC6ACF8E3}" sibTransId="{B07A880C-4A32-4ACC-9A14-9BD77F42DCB1}"/>
    <dgm:cxn modelId="{ECB873BF-9479-4FA5-AF6D-5A65B641BBA4}" type="presOf" srcId="{BA40F89B-87AA-480E-AF41-DF8EF59C6964}" destId="{7569E5EA-6F36-44F7-A679-D896A6380409}" srcOrd="0" destOrd="0" presId="urn:microsoft.com/office/officeart/2005/8/layout/hierarchy1"/>
    <dgm:cxn modelId="{6777FD58-0AD5-4EE7-8EB9-1E81C83606F6}" type="presParOf" srcId="{7569E5EA-6F36-44F7-A679-D896A6380409}" destId="{862D0D34-431F-4C03-ADA7-C7FCD39C00C1}" srcOrd="0" destOrd="0" presId="urn:microsoft.com/office/officeart/2005/8/layout/hierarchy1"/>
    <dgm:cxn modelId="{6BA4C3ED-68DE-4FA7-B68A-426A12537494}" type="presParOf" srcId="{862D0D34-431F-4C03-ADA7-C7FCD39C00C1}" destId="{129EF16B-79B0-4450-96B5-8537E907886B}" srcOrd="0" destOrd="0" presId="urn:microsoft.com/office/officeart/2005/8/layout/hierarchy1"/>
    <dgm:cxn modelId="{7FD78A16-AF90-44F8-8F23-6507C7388DE7}" type="presParOf" srcId="{129EF16B-79B0-4450-96B5-8537E907886B}" destId="{2F44E9DF-05DA-4C7C-8494-6A3A92F24571}" srcOrd="0" destOrd="0" presId="urn:microsoft.com/office/officeart/2005/8/layout/hierarchy1"/>
    <dgm:cxn modelId="{5572F6A8-5122-402E-ABB4-A89E5CB046DB}" type="presParOf" srcId="{129EF16B-79B0-4450-96B5-8537E907886B}" destId="{0D903C01-DAEC-4B96-9DFC-5DA6CCA2300A}" srcOrd="1" destOrd="0" presId="urn:microsoft.com/office/officeart/2005/8/layout/hierarchy1"/>
    <dgm:cxn modelId="{9E8CEAC8-1C36-452B-ADC7-8189BBD9900E}" type="presParOf" srcId="{862D0D34-431F-4C03-ADA7-C7FCD39C00C1}" destId="{B80DF41F-5C53-4105-826E-F557CC5553C5}" srcOrd="1" destOrd="0" presId="urn:microsoft.com/office/officeart/2005/8/layout/hierarchy1"/>
    <dgm:cxn modelId="{BBF83F87-13DB-4A55-9F3E-5115B6ADA8A9}" type="presParOf" srcId="{7569E5EA-6F36-44F7-A679-D896A6380409}" destId="{9899A1AC-6276-4497-AD1B-1CE0DCD1C77E}" srcOrd="1" destOrd="0" presId="urn:microsoft.com/office/officeart/2005/8/layout/hierarchy1"/>
    <dgm:cxn modelId="{4568072F-5DAE-4C1B-B167-165E4DB864B6}" type="presParOf" srcId="{9899A1AC-6276-4497-AD1B-1CE0DCD1C77E}" destId="{F29C3715-CE5B-4BD9-B5B5-74D858349EAD}" srcOrd="0" destOrd="0" presId="urn:microsoft.com/office/officeart/2005/8/layout/hierarchy1"/>
    <dgm:cxn modelId="{A0E3633A-DFA2-4121-B98F-E06437837139}" type="presParOf" srcId="{F29C3715-CE5B-4BD9-B5B5-74D858349EAD}" destId="{F5A6112C-B9FF-4898-8ABB-E8A9D39CB536}" srcOrd="0" destOrd="0" presId="urn:microsoft.com/office/officeart/2005/8/layout/hierarchy1"/>
    <dgm:cxn modelId="{821BBF0A-5DFF-441E-AF7E-E612DE5BE71F}" type="presParOf" srcId="{F29C3715-CE5B-4BD9-B5B5-74D858349EAD}" destId="{30A7F342-F3BF-4CFF-B7BF-092C624CFA8D}" srcOrd="1" destOrd="0" presId="urn:microsoft.com/office/officeart/2005/8/layout/hierarchy1"/>
    <dgm:cxn modelId="{9F622657-3897-4C34-AD1C-A2584B2CA49E}" type="presParOf" srcId="{9899A1AC-6276-4497-AD1B-1CE0DCD1C77E}" destId="{A8E58027-347E-4BA9-84AA-51D372B5F50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A6FD7-5FF3-44D9-A920-E3883C2FE9DF}">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FEDDE-4428-49A0-999B-8424E4EAF95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Procedural justice- the degree to which someone perceives people in authority to apply processes, or make decisions about them, in a fair and just way (HMP, 2019). </a:t>
          </a:r>
        </a:p>
      </dsp:txBody>
      <dsp:txXfrm>
        <a:off x="696297" y="538547"/>
        <a:ext cx="4171627" cy="2590157"/>
      </dsp:txXfrm>
    </dsp:sp>
    <dsp:sp modelId="{DBB62CDC-40A6-437F-98F3-3AC8CDE70952}">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77288-7432-4347-9F2D-E534F3016680}">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Procedural justice policing - a theoretical perspective that focuses on the informal, day-to-day interactions between the police and the public, and the ‘quality’ of these interactions (Police Now, 2020)</a:t>
          </a:r>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CFBC51-7DC4-40A7-9ED9-5B36AEA00151}">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B2EE26-AD6E-4F73-B21E-4B4EBB56F7C5}">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Gwent </a:t>
          </a:r>
        </a:p>
      </dsp:txBody>
      <dsp:txXfrm>
        <a:off x="398656" y="1088253"/>
        <a:ext cx="2959127" cy="1837317"/>
      </dsp:txXfrm>
    </dsp:sp>
    <dsp:sp modelId="{80142BC6-F8FC-4BFA-BE90-B0F86C784181}">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E0750-DCD4-441A-9A33-E000F28D6000}">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SWP</a:t>
          </a:r>
        </a:p>
      </dsp:txBody>
      <dsp:txXfrm>
        <a:off x="4155097" y="1088253"/>
        <a:ext cx="2959127" cy="1837317"/>
      </dsp:txXfrm>
    </dsp:sp>
    <dsp:sp modelId="{CF674467-B394-4B74-B1CF-5CF55CD156AF}">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A1D22A-C4BD-4E7D-B8DB-5473720BF3F2}">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DPP</a:t>
          </a:r>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4E9DF-05DA-4C7C-8494-6A3A92F24571}">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903C01-DAEC-4B96-9DFC-5DA6CCA2300A}">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What is the role of a PCSO?</a:t>
          </a:r>
        </a:p>
      </dsp:txBody>
      <dsp:txXfrm>
        <a:off x="608661" y="692298"/>
        <a:ext cx="4508047" cy="2799040"/>
      </dsp:txXfrm>
    </dsp:sp>
    <dsp:sp modelId="{F5A6112C-B9FF-4898-8ABB-E8A9D39CB536}">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A7F342-F3BF-4CFF-B7BF-092C624CFA8D}">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What is the difference between a Police Constable and a PCSO?</a:t>
          </a: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B71876-DC8F-432E-9A62-44ECC86577E6}" type="datetimeFigureOut">
              <a:t>10/2/2026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496B7B-417F-4FA2-877E-E1333AD24DE6}" type="slidenum">
              <a:t>‹#›</a:t>
            </a:fld>
            <a:endParaRPr lang="en-US"/>
          </a:p>
        </p:txBody>
      </p:sp>
    </p:spTree>
    <p:extLst>
      <p:ext uri="{BB962C8B-B14F-4D97-AF65-F5344CB8AC3E}">
        <p14:creationId xmlns:p14="http://schemas.microsoft.com/office/powerpoint/2010/main" val="511514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v.uk/government/publications/policing-by-consent/definition-of-policing-by-consen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v.uk/government/publications/police-leadership-and-training-report-review"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ollege.police.uk/"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lnSpc>
                <a:spcPct val="90000"/>
              </a:lnSpc>
              <a:spcBef>
                <a:spcPts val="1000"/>
              </a:spcBef>
              <a:buAutoNum type="arabicPeriod"/>
            </a:pPr>
            <a:r>
              <a:rPr lang="en-GB" dirty="0"/>
              <a:t>9</a:t>
            </a:r>
            <a:endParaRPr lang="en-US" dirty="0"/>
          </a:p>
          <a:p>
            <a:pPr marL="514350" indent="-514350">
              <a:lnSpc>
                <a:spcPct val="90000"/>
              </a:lnSpc>
              <a:spcBef>
                <a:spcPts val="1000"/>
              </a:spcBef>
              <a:buAutoNum type="arabicPeriod"/>
            </a:pPr>
            <a:r>
              <a:rPr lang="en-GB" dirty="0"/>
              <a:t>See next slide</a:t>
            </a:r>
            <a:endParaRPr lang="en-US" dirty="0"/>
          </a:p>
          <a:p>
            <a:pPr marL="514350" indent="-514350">
              <a:lnSpc>
                <a:spcPct val="90000"/>
              </a:lnSpc>
              <a:spcBef>
                <a:spcPts val="1000"/>
              </a:spcBef>
              <a:buAutoNum type="arabicPeriod"/>
            </a:pPr>
            <a:r>
              <a:rPr lang="en-GB" dirty="0"/>
              <a:t>To secure a statutory professional police force which address social disorganisation; reduced crime and the fear of crime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US"/>
              <a:t>2</a:t>
            </a:fld>
            <a:endParaRPr lang="en-US"/>
          </a:p>
        </p:txBody>
      </p:sp>
    </p:spTree>
    <p:extLst>
      <p:ext uri="{BB962C8B-B14F-4D97-AF65-F5344CB8AC3E}">
        <p14:creationId xmlns:p14="http://schemas.microsoft.com/office/powerpoint/2010/main" val="3806863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Definition of policing by consent - GOV.UK</a:t>
            </a:r>
            <a:endParaRPr lang="en-US"/>
          </a:p>
        </p:txBody>
      </p:sp>
      <p:sp>
        <p:nvSpPr>
          <p:cNvPr id="4" name="Slide Number Placeholder 3"/>
          <p:cNvSpPr>
            <a:spLocks noGrp="1"/>
          </p:cNvSpPr>
          <p:nvPr>
            <p:ph type="sldNum" sz="quarter" idx="5"/>
          </p:nvPr>
        </p:nvSpPr>
        <p:spPr/>
        <p:txBody>
          <a:bodyPr/>
          <a:lstStyle/>
          <a:p>
            <a:fld id="{65F57036-D7FF-4125-B0BD-B66200D19125}" type="slidenum">
              <a:rPr lang="en-GB"/>
              <a:t>3</a:t>
            </a:fld>
            <a:endParaRPr lang="en-GB"/>
          </a:p>
        </p:txBody>
      </p:sp>
    </p:spTree>
    <p:extLst>
      <p:ext uri="{BB962C8B-B14F-4D97-AF65-F5344CB8AC3E}">
        <p14:creationId xmlns:p14="http://schemas.microsoft.com/office/powerpoint/2010/main" val="895693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killed by officers from the Metropolitan Police Service during an operation. Following the shooting, family members and local residents sought information about what had happened. Concerns over a lack of communication and transparency contributed to growing tensions within the community.</a:t>
            </a:r>
          </a:p>
          <a:p>
            <a:r>
              <a:rPr lang="en-US" dirty="0"/>
              <a:t>On 6 August 2011, a protest took place outside Tottenham Police Station. The protest began peacefully but later escalated into significant public disorder. Over the following days, riots spread to several cities across England, including London, Birmingham, Manchester, and Liverpool.</a:t>
            </a:r>
            <a:endParaRPr lang="en-GB" dirty="0"/>
          </a:p>
          <a:p>
            <a:r>
              <a:rPr lang="en-US" dirty="0"/>
              <a:t>The events highlighted the importance of </a:t>
            </a:r>
            <a:r>
              <a:rPr lang="en-US" b="1" dirty="0"/>
              <a:t>public confidence, legitimacy, and effective communication</a:t>
            </a:r>
            <a:r>
              <a:rPr lang="en-US" dirty="0"/>
              <a:t> between the police and the communities they serve. For many policing scholars, the incident demonstrated how quickly relationships can deteriorate when communities feel their concerns are not being heard or addressed.</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5</a:t>
            </a:fld>
            <a:endParaRPr lang="en-GB"/>
          </a:p>
        </p:txBody>
      </p:sp>
    </p:spTree>
    <p:extLst>
      <p:ext uri="{BB962C8B-B14F-4D97-AF65-F5344CB8AC3E}">
        <p14:creationId xmlns:p14="http://schemas.microsoft.com/office/powerpoint/2010/main" val="3978011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What happens when sections of the community lose confidence in the police?</a:t>
            </a:r>
            <a:endParaRPr lang="en-US" dirty="0"/>
          </a:p>
          <a:p>
            <a:pPr marL="285750" indent="-285750">
              <a:lnSpc>
                <a:spcPct val="90000"/>
              </a:lnSpc>
              <a:spcBef>
                <a:spcPts val="1000"/>
              </a:spcBef>
              <a:buFont typeface="Arial"/>
              <a:buChar char="•"/>
            </a:pPr>
            <a:r>
              <a:rPr lang="en-GB" dirty="0"/>
              <a:t>How can neighbourhood policing help build trust?</a:t>
            </a:r>
            <a:endParaRPr lang="en-US" dirty="0"/>
          </a:p>
          <a:p>
            <a:pPr marL="285750" indent="-285750">
              <a:lnSpc>
                <a:spcPct val="90000"/>
              </a:lnSpc>
              <a:spcBef>
                <a:spcPts val="1000"/>
              </a:spcBef>
              <a:buFont typeface="Arial"/>
              <a:buChar char="•"/>
            </a:pPr>
            <a:r>
              <a:rPr lang="en-GB" dirty="0"/>
              <a:t>Could stronger community engagement have reduced tension</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5F57036-D7FF-4125-B0BD-B66200D19125}" type="slidenum">
              <a:rPr lang="en-GB"/>
              <a:t>6</a:t>
            </a:fld>
            <a:endParaRPr lang="en-GB"/>
          </a:p>
        </p:txBody>
      </p:sp>
    </p:spTree>
    <p:extLst>
      <p:ext uri="{BB962C8B-B14F-4D97-AF65-F5344CB8AC3E}">
        <p14:creationId xmlns:p14="http://schemas.microsoft.com/office/powerpoint/2010/main" val="1269338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Police organised into ranks in a hierarchical </a:t>
            </a:r>
            <a:r>
              <a:rPr lang="en-GB" dirty="0" err="1">
                <a:ea typeface="Calibri"/>
                <a:cs typeface="Calibri"/>
              </a:rPr>
              <a:t>fashon</a:t>
            </a:r>
            <a:r>
              <a:rPr lang="en-GB" dirty="0">
                <a:ea typeface="Calibri"/>
                <a:cs typeface="Calibri"/>
              </a:rPr>
              <a:t>. </a:t>
            </a:r>
          </a:p>
        </p:txBody>
      </p:sp>
      <p:sp>
        <p:nvSpPr>
          <p:cNvPr id="4" name="Slide Number Placeholder 3"/>
          <p:cNvSpPr>
            <a:spLocks noGrp="1"/>
          </p:cNvSpPr>
          <p:nvPr>
            <p:ph type="sldNum" sz="quarter" idx="5"/>
          </p:nvPr>
        </p:nvSpPr>
        <p:spPr/>
        <p:txBody>
          <a:bodyPr/>
          <a:lstStyle/>
          <a:p>
            <a:fld id="{B5496B7B-417F-4FA2-877E-E1333AD24DE6}" type="slidenum">
              <a:rPr lang="en-US"/>
              <a:t>8</a:t>
            </a:fld>
            <a:endParaRPr lang="en-US"/>
          </a:p>
        </p:txBody>
      </p:sp>
    </p:spTree>
    <p:extLst>
      <p:ext uri="{BB962C8B-B14F-4D97-AF65-F5344CB8AC3E}">
        <p14:creationId xmlns:p14="http://schemas.microsoft.com/office/powerpoint/2010/main" val="156968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rank at which most police officers begin their career. Police Constables are the frontline officers who respond to incidents, investigate crimes, engage with communities, and protect the public. They are the backbone of policing and make up the largest proportion of officers within a force.</a:t>
            </a:r>
          </a:p>
          <a:p>
            <a:r>
              <a:rPr lang="en-US" dirty="0"/>
              <a:t>Although they do not supervise other officers, Police Constables are responsible for making important decisions and exercising professional judgement. They must work within the law, the Code of Ethics, and force policies while demonstrating integrity, fairness and accountability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10</a:t>
            </a:fld>
            <a:endParaRPr lang="en-GB"/>
          </a:p>
        </p:txBody>
      </p:sp>
    </p:spTree>
    <p:extLst>
      <p:ext uri="{BB962C8B-B14F-4D97-AF65-F5344CB8AC3E}">
        <p14:creationId xmlns:p14="http://schemas.microsoft.com/office/powerpoint/2010/main" val="1728632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Sergeants are the first level of supervision within the police service. They provide leadership and guidance to a team of Police Constables and are responsible for ensuring operational standards are maintained.</a:t>
            </a:r>
          </a:p>
          <a:p>
            <a:r>
              <a:rPr lang="en-US" dirty="0"/>
              <a:t>A Sergeant will often review decisions, oversee investigations, allocate resources and provide support during incidents. They play a crucial role in developing less experienced officers and ensuring that policing activities are conducted professionally and lawfully.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11</a:t>
            </a:fld>
            <a:endParaRPr lang="en-GB"/>
          </a:p>
        </p:txBody>
      </p:sp>
    </p:spTree>
    <p:extLst>
      <p:ext uri="{BB962C8B-B14F-4D97-AF65-F5344CB8AC3E}">
        <p14:creationId xmlns:p14="http://schemas.microsoft.com/office/powerpoint/2010/main" val="4047935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Inspectors manage teams of Sergeants and Police Constables and are responsible for larger operational areas. They have greater responsibility for decision-making and resource management.</a:t>
            </a:r>
          </a:p>
          <a:p>
            <a:r>
              <a:rPr lang="en-US" dirty="0"/>
              <a:t>Inspectors may oversee </a:t>
            </a:r>
            <a:r>
              <a:rPr lang="en-US" dirty="0" err="1"/>
              <a:t>neighbourhood</a:t>
            </a:r>
            <a:r>
              <a:rPr lang="en-US" dirty="0"/>
              <a:t> policing teams, response teams, or specialist departments. During major incidents they often coordinate resources and ensure that operational objectives are achieved whilst maintaining public confidence and officer welfare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12</a:t>
            </a:fld>
            <a:endParaRPr lang="en-GB"/>
          </a:p>
        </p:txBody>
      </p:sp>
    </p:spTree>
    <p:extLst>
      <p:ext uri="{BB962C8B-B14F-4D97-AF65-F5344CB8AC3E}">
        <p14:creationId xmlns:p14="http://schemas.microsoft.com/office/powerpoint/2010/main" val="1125242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Chief Inspectors provide strategic oversight across departments or large geographical areas. They are responsible for translating force priorities into operational policing activity.</a:t>
            </a:r>
          </a:p>
          <a:p>
            <a:r>
              <a:rPr lang="en-US" dirty="0"/>
              <a:t>This rank often involves managing budgets, performance, staffing and partnership working with external agencies. Chief Inspectors help ensure that policing services are effective, efficient and responsive to community needs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13</a:t>
            </a:fld>
            <a:endParaRPr lang="en-GB"/>
          </a:p>
        </p:txBody>
      </p:sp>
    </p:spTree>
    <p:extLst>
      <p:ext uri="{BB962C8B-B14F-4D97-AF65-F5344CB8AC3E}">
        <p14:creationId xmlns:p14="http://schemas.microsoft.com/office/powerpoint/2010/main" val="2930055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Superintendents hold significant leadership responsibilities within a police force. They typically command a policing area, district or major department.</a:t>
            </a:r>
          </a:p>
          <a:p>
            <a:r>
              <a:rPr lang="en-US" dirty="0"/>
              <a:t>At this level, officers focus on strategic planning, performance management and </a:t>
            </a:r>
            <a:r>
              <a:rPr lang="en-US" dirty="0" err="1"/>
              <a:t>organisational</a:t>
            </a:r>
            <a:r>
              <a:rPr lang="en-US" dirty="0"/>
              <a:t> leadership. They work closely with local authorities, community groups and partner agencies to tackle crime and improve public safety.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14</a:t>
            </a:fld>
            <a:endParaRPr lang="en-GB"/>
          </a:p>
        </p:txBody>
      </p:sp>
    </p:spTree>
    <p:extLst>
      <p:ext uri="{BB962C8B-B14F-4D97-AF65-F5344CB8AC3E}">
        <p14:creationId xmlns:p14="http://schemas.microsoft.com/office/powerpoint/2010/main" val="33597358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Chief Superintendents oversee large commands or multiple departments within a force. They are senior leaders responsible for delivering force priorities and ensuring operational effectiveness.</a:t>
            </a:r>
          </a:p>
          <a:p>
            <a:r>
              <a:rPr lang="en-US" dirty="0"/>
              <a:t>They often represent the police service at strategic meetings and play an important role in shaping local policing strategies. Their decisions can have a significant impact on resource allocation and </a:t>
            </a:r>
            <a:r>
              <a:rPr lang="en-US" dirty="0" err="1"/>
              <a:t>organisational</a:t>
            </a:r>
            <a:r>
              <a:rPr lang="en-US" dirty="0"/>
              <a:t> performance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15</a:t>
            </a:fld>
            <a:endParaRPr lang="en-GB"/>
          </a:p>
        </p:txBody>
      </p:sp>
    </p:spTree>
    <p:extLst>
      <p:ext uri="{BB962C8B-B14F-4D97-AF65-F5344CB8AC3E}">
        <p14:creationId xmlns:p14="http://schemas.microsoft.com/office/powerpoint/2010/main" val="3118436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Assistant Chief Constables are members of a force's chief officer team. They lead major portfolios such as crime, operations, local policing or specialist investigations.</a:t>
            </a:r>
          </a:p>
          <a:p>
            <a:r>
              <a:rPr lang="en-US" dirty="0"/>
              <a:t>At this level, leadership becomes increasingly strategic. ACCs are responsible for developing policy, managing risk and supporting the Chief Constable in achieving force objectives.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16</a:t>
            </a:fld>
            <a:endParaRPr lang="en-GB"/>
          </a:p>
        </p:txBody>
      </p:sp>
    </p:spTree>
    <p:extLst>
      <p:ext uri="{BB962C8B-B14F-4D97-AF65-F5344CB8AC3E}">
        <p14:creationId xmlns:p14="http://schemas.microsoft.com/office/powerpoint/2010/main" val="19494288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Deputy Chief Constable is the second most senior officer within a police force. They support the Chief Constable in the overall management of the </a:t>
            </a:r>
            <a:r>
              <a:rPr lang="en-US" dirty="0" err="1"/>
              <a:t>organisation</a:t>
            </a:r>
            <a:r>
              <a:rPr lang="en-US" dirty="0"/>
              <a:t> and may take responsibility for day-to-day force operations.</a:t>
            </a:r>
          </a:p>
          <a:p>
            <a:r>
              <a:rPr lang="en-US" dirty="0"/>
              <a:t>The DCC plays a key role in implementing strategic change, monitoring </a:t>
            </a:r>
            <a:r>
              <a:rPr lang="en-US" dirty="0" err="1"/>
              <a:t>organisational</a:t>
            </a:r>
            <a:r>
              <a:rPr lang="en-US" dirty="0"/>
              <a:t> performance and ensuring that the force meets its legal and professional obligations.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17</a:t>
            </a:fld>
            <a:endParaRPr lang="en-GB"/>
          </a:p>
        </p:txBody>
      </p:sp>
    </p:spTree>
    <p:extLst>
      <p:ext uri="{BB962C8B-B14F-4D97-AF65-F5344CB8AC3E}">
        <p14:creationId xmlns:p14="http://schemas.microsoft.com/office/powerpoint/2010/main" val="4276040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Chief Constable is the most senior police officer within a force and has overall responsibility for its direction and performance.</a:t>
            </a:r>
          </a:p>
          <a:p>
            <a:r>
              <a:rPr lang="en-US" dirty="0"/>
              <a:t>Chief Constables provide strategic leadership, establish </a:t>
            </a:r>
            <a:r>
              <a:rPr lang="en-US" dirty="0" err="1"/>
              <a:t>organisational</a:t>
            </a:r>
            <a:r>
              <a:rPr lang="en-US" dirty="0"/>
              <a:t> priorities and ensure the force maintains public trust and confidence. They work closely with Police and Crime Commissioners, government departments and community stakeholders to deliver effective policing services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18</a:t>
            </a:fld>
            <a:endParaRPr lang="en-GB"/>
          </a:p>
        </p:txBody>
      </p:sp>
    </p:spTree>
    <p:extLst>
      <p:ext uri="{BB962C8B-B14F-4D97-AF65-F5344CB8AC3E}">
        <p14:creationId xmlns:p14="http://schemas.microsoft.com/office/powerpoint/2010/main" val="3203381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Commissioner is the most senior police officer in the United Kingdom and leads the Metropolitan Police Service. The role involves responsibility for policing London, excluding the City of London, and supporting national policing responsibilities such as counter-terrorism.</a:t>
            </a:r>
          </a:p>
          <a:p>
            <a:r>
              <a:rPr lang="en-US" dirty="0"/>
              <a:t>The Commissioner works closely with the Home Office, Mayor of London and other national partners. Their leadership influences policing policy and practice across England and Wales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19</a:t>
            </a:fld>
            <a:endParaRPr lang="en-GB"/>
          </a:p>
        </p:txBody>
      </p:sp>
    </p:spTree>
    <p:extLst>
      <p:ext uri="{BB962C8B-B14F-4D97-AF65-F5344CB8AC3E}">
        <p14:creationId xmlns:p14="http://schemas.microsoft.com/office/powerpoint/2010/main" val="5754557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officers move through the ranks, they shift from responding to incidents personally, to leading people, managing resources, and ultimately setting the strategic direction for the entire police </a:t>
            </a:r>
            <a:r>
              <a:rPr lang="en-US" dirty="0" err="1"/>
              <a:t>organisation</a:t>
            </a: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5496B7B-417F-4FA2-877E-E1333AD24DE6}" type="slidenum">
              <a:rPr lang="en-GB"/>
              <a:t>21</a:t>
            </a:fld>
            <a:endParaRPr lang="en-GB"/>
          </a:p>
        </p:txBody>
      </p:sp>
    </p:spTree>
    <p:extLst>
      <p:ext uri="{BB962C8B-B14F-4D97-AF65-F5344CB8AC3E}">
        <p14:creationId xmlns:p14="http://schemas.microsoft.com/office/powerpoint/2010/main" val="15971901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Police Leadership and Training report: review - GOV.UK</a:t>
            </a:r>
            <a:endParaRPr lang="en-US"/>
          </a:p>
        </p:txBody>
      </p:sp>
      <p:sp>
        <p:nvSpPr>
          <p:cNvPr id="4" name="Slide Number Placeholder 3"/>
          <p:cNvSpPr>
            <a:spLocks noGrp="1"/>
          </p:cNvSpPr>
          <p:nvPr>
            <p:ph type="sldNum" sz="quarter" idx="5"/>
          </p:nvPr>
        </p:nvSpPr>
        <p:spPr/>
        <p:txBody>
          <a:bodyPr/>
          <a:lstStyle/>
          <a:p>
            <a:fld id="{B5496B7B-417F-4FA2-877E-E1333AD24DE6}" type="slidenum">
              <a:rPr lang="en-GB"/>
              <a:t>24</a:t>
            </a:fld>
            <a:endParaRPr lang="en-GB"/>
          </a:p>
        </p:txBody>
      </p:sp>
    </p:spTree>
    <p:extLst>
      <p:ext uri="{BB962C8B-B14F-4D97-AF65-F5344CB8AC3E}">
        <p14:creationId xmlns:p14="http://schemas.microsoft.com/office/powerpoint/2010/main" val="1181601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Leadership. Standards. Performance. | College of Policing</a:t>
            </a:r>
            <a:endParaRPr lang="en-US"/>
          </a:p>
        </p:txBody>
      </p:sp>
      <p:sp>
        <p:nvSpPr>
          <p:cNvPr id="4" name="Slide Number Placeholder 3"/>
          <p:cNvSpPr>
            <a:spLocks noGrp="1"/>
          </p:cNvSpPr>
          <p:nvPr>
            <p:ph type="sldNum" sz="quarter" idx="5"/>
          </p:nvPr>
        </p:nvSpPr>
        <p:spPr/>
        <p:txBody>
          <a:bodyPr/>
          <a:lstStyle/>
          <a:p>
            <a:fld id="{B5496B7B-417F-4FA2-877E-E1333AD24DE6}" type="slidenum">
              <a:rPr lang="en-GB"/>
              <a:t>25</a:t>
            </a:fld>
            <a:endParaRPr lang="en-GB"/>
          </a:p>
        </p:txBody>
      </p:sp>
    </p:spTree>
    <p:extLst>
      <p:ext uri="{BB962C8B-B14F-4D97-AF65-F5344CB8AC3E}">
        <p14:creationId xmlns:p14="http://schemas.microsoft.com/office/powerpoint/2010/main" val="3052486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southwalescommissioner.org.u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google.co.uk/search?sca_esv=2f8623b159e229b7&amp;sca_upv=1&amp;sxsrf=ADLYWILOCXjk3pTwpib1bZTUgzOjXTjBLA:1727786775194&amp;q=brixton+riots&amp;tbm=vid&amp;source=lnms&amp;fbs=AEQNm0Aa4sjWe7Rqy32pFwRj0UkWd8nbOJfsBGGB5IQQO6L3J5MIFhvnvU242yFxzEEp3BcbXWGQjBp6XyyqfUu6Wz8hhClm-XLh0MrkVdZRZIb1tDN85Hu7JjwJZYSVOmzHOT7s_qMZXV-Qr0zdnVvAyGGIKM4oPPacutpZcdLFQqMKi8RzYR842wSoR0Aq3Tgd4c7txK2F&amp;sa=X&amp;ved=2ahUKEwior-6nm-2IAxVIQkEAHbHoIrIQ0pQJegQIDhAB&amp;biw=1912&amp;bih=930&amp;dpr=1#fpstate=ive&amp;vld=cid:3daa7459,vid:yRmT-P4OZ1U,st:0"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nationalarchives.gov.uk/explore-the-collection/stories/the-brixton-riots-and-the-scarman-report/"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policeconduct.gov.uk/news/iopc-investigation-south-wales-police-actions-prior-deaths-two-boys-ely-near-conclusion" TargetMode="External"/><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hyperlink" Target="https://www.bbc.co.uk/news/articles/cjmkk441mg9o"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5.xml.rels><?xml version="1.0" encoding="UTF-8" standalone="yes"?>
<Relationships xmlns="http://schemas.openxmlformats.org/package/2006/relationships"><Relationship Id="rId3" Type="http://schemas.openxmlformats.org/officeDocument/2006/relationships/hyperlink" Target="https://news.npcc.police.uk/releases/police-come-together-to-celebrate-and-recognise-the-vital-role-of-police-staff"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E9A4AC-CE58-B449-A815-DE2AD6CA3A7E}"/>
              </a:ext>
            </a:extLst>
          </p:cNvPr>
          <p:cNvPicPr>
            <a:picLocks noChangeAspect="1"/>
          </p:cNvPicPr>
          <p:nvPr/>
        </p:nvPicPr>
        <p:blipFill rotWithShape="1">
          <a:blip r:embed="rId2"/>
          <a:srcRect l="400" r="6247" b="6247"/>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9028" y="2155188"/>
            <a:ext cx="4160233" cy="2839273"/>
          </a:xfrm>
        </p:spPr>
        <p:txBody>
          <a:bodyPr>
            <a:normAutofit/>
          </a:bodyPr>
          <a:lstStyle/>
          <a:p>
            <a:pPr algn="l"/>
            <a:r>
              <a:rPr lang="en-US" sz="3700" dirty="0">
                <a:solidFill>
                  <a:srgbClr val="FFFFFF"/>
                </a:solidFill>
              </a:rPr>
              <a:t>Understanding the role of  police constable </a:t>
            </a:r>
            <a:br>
              <a:rPr lang="en-US" sz="3700" dirty="0">
                <a:solidFill>
                  <a:srgbClr val="FFFFFF"/>
                </a:solidFill>
              </a:rPr>
            </a:br>
            <a:r>
              <a:rPr lang="en-US" sz="3700" dirty="0">
                <a:solidFill>
                  <a:srgbClr val="FFFFFF"/>
                </a:solidFill>
              </a:rPr>
              <a:t>(BMPL4019a)  </a:t>
            </a:r>
            <a:br>
              <a:rPr lang="en-US" sz="3700" dirty="0">
                <a:solidFill>
                  <a:srgbClr val="FFFFFF"/>
                </a:solidFill>
              </a:rPr>
            </a:br>
            <a:r>
              <a:rPr lang="en-US" sz="3700" dirty="0">
                <a:solidFill>
                  <a:srgbClr val="FFFFFF"/>
                </a:solidFill>
              </a:rPr>
              <a:t>week 2</a:t>
            </a:r>
          </a:p>
        </p:txBody>
      </p:sp>
      <p:sp>
        <p:nvSpPr>
          <p:cNvPr id="3" name="Subtitle 2"/>
          <p:cNvSpPr>
            <a:spLocks noGrp="1"/>
          </p:cNvSpPr>
          <p:nvPr>
            <p:ph type="subTitle" idx="1"/>
          </p:nvPr>
        </p:nvSpPr>
        <p:spPr>
          <a:xfrm>
            <a:off x="859028" y="5166367"/>
            <a:ext cx="4160233" cy="850998"/>
          </a:xfrm>
        </p:spPr>
        <p:txBody>
          <a:bodyPr vert="horz" lIns="91440" tIns="45720" rIns="91440" bIns="45720" rtlCol="0" anchor="t">
            <a:normAutofit/>
          </a:bodyPr>
          <a:lstStyle/>
          <a:p>
            <a:pPr algn="l"/>
            <a:r>
              <a:rPr lang="en-US" sz="2000" dirty="0">
                <a:solidFill>
                  <a:srgbClr val="FFFFFF"/>
                </a:solidFill>
              </a:rPr>
              <a:t>Jane Davies</a:t>
            </a:r>
          </a:p>
          <a:p>
            <a:pPr algn="l"/>
            <a:r>
              <a:rPr lang="en-US" sz="2000" dirty="0">
                <a:solidFill>
                  <a:srgbClr val="FFFFFF"/>
                </a:solidFill>
              </a:rPr>
              <a:t>2026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82984-5D72-D8EA-55F0-7333D158C78F}"/>
              </a:ext>
            </a:extLst>
          </p:cNvPr>
          <p:cNvSpPr>
            <a:spLocks noGrp="1"/>
          </p:cNvSpPr>
          <p:nvPr>
            <p:ph type="title"/>
          </p:nvPr>
        </p:nvSpPr>
        <p:spPr>
          <a:xfrm>
            <a:off x="838200" y="365125"/>
            <a:ext cx="5558489" cy="1325563"/>
          </a:xfrm>
        </p:spPr>
        <p:txBody>
          <a:bodyPr>
            <a:normAutofit/>
          </a:bodyPr>
          <a:lstStyle/>
          <a:p>
            <a:r>
              <a:rPr lang="en-US" dirty="0"/>
              <a:t>Foundation of the British Police Service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207A678-3D98-ADA0-18CB-12540CF4D07D}"/>
              </a:ext>
            </a:extLst>
          </p:cNvPr>
          <p:cNvSpPr>
            <a:spLocks noGrp="1"/>
          </p:cNvSpPr>
          <p:nvPr>
            <p:ph idx="1"/>
          </p:nvPr>
        </p:nvSpPr>
        <p:spPr>
          <a:xfrm>
            <a:off x="838200" y="1825625"/>
            <a:ext cx="5558489" cy="4351338"/>
          </a:xfrm>
        </p:spPr>
        <p:txBody>
          <a:bodyPr vert="horz" lIns="91440" tIns="45720" rIns="91440" bIns="45720" rtlCol="0" anchor="t">
            <a:normAutofit/>
          </a:bodyPr>
          <a:lstStyle/>
          <a:p>
            <a:r>
              <a:rPr lang="en-US" dirty="0"/>
              <a:t>Revisit last week - </a:t>
            </a:r>
          </a:p>
          <a:p>
            <a:r>
              <a:rPr lang="en-US" dirty="0"/>
              <a:t>How many Peelian Principles?</a:t>
            </a:r>
            <a:endParaRPr lang="en-US"/>
          </a:p>
          <a:p>
            <a:r>
              <a:rPr lang="en-US" dirty="0"/>
              <a:t>Can you state some?</a:t>
            </a:r>
          </a:p>
          <a:p>
            <a:r>
              <a:rPr lang="en-US" dirty="0"/>
              <a:t>Why were they introduced?</a:t>
            </a:r>
          </a:p>
          <a:p>
            <a:r>
              <a:rPr lang="en-US" dirty="0"/>
              <a:t>Can you remember the Act from the 1980's that regulate police powers?</a:t>
            </a:r>
            <a:endParaRPr lang="en-US" sz="1200" dirty="0">
              <a:highlight>
                <a:srgbClr val="FFFFFF"/>
              </a:highlight>
              <a:latin typeface="Roboto"/>
              <a:ea typeface="Roboto"/>
              <a:cs typeface="Roboto"/>
            </a:endParaRPr>
          </a:p>
          <a:p>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4914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What Are the 9 Peelian Principles? | Rank Success Blog">
            <a:extLst>
              <a:ext uri="{FF2B5EF4-FFF2-40B4-BE49-F238E27FC236}">
                <a16:creationId xmlns:a16="http://schemas.microsoft.com/office/drawing/2014/main" id="{A721F6AE-A935-2D2E-AD79-468C24EACFB4}"/>
              </a:ext>
            </a:extLst>
          </p:cNvPr>
          <p:cNvPicPr>
            <a:picLocks noGrp="1" noChangeAspect="1"/>
          </p:cNvPicPr>
          <p:nvPr>
            <p:ph idx="1"/>
          </p:nvPr>
        </p:nvPicPr>
        <p:blipFill rotWithShape="1">
          <a:blip r:embed="rId3"/>
          <a:srcRect l="426" r="-1" b="-1"/>
          <a:stretch/>
        </p:blipFill>
        <p:spPr>
          <a:xfrm>
            <a:off x="20" y="1282"/>
            <a:ext cx="12191980" cy="6856718"/>
          </a:xfrm>
          <a:prstGeom prst="rect">
            <a:avLst/>
          </a:prstGeom>
        </p:spPr>
      </p:pic>
    </p:spTree>
    <p:extLst>
      <p:ext uri="{BB962C8B-B14F-4D97-AF65-F5344CB8AC3E}">
        <p14:creationId xmlns:p14="http://schemas.microsoft.com/office/powerpoint/2010/main" val="1198315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E30F9-070D-11A9-5BD8-A6EBBE78FD7A}"/>
              </a:ext>
            </a:extLst>
          </p:cNvPr>
          <p:cNvSpPr>
            <a:spLocks noGrp="1"/>
          </p:cNvSpPr>
          <p:nvPr>
            <p:ph type="title"/>
          </p:nvPr>
        </p:nvSpPr>
        <p:spPr/>
        <p:txBody>
          <a:bodyPr/>
          <a:lstStyle/>
          <a:p>
            <a:r>
              <a:rPr lang="en-US" dirty="0"/>
              <a:t>Task – last week</a:t>
            </a:r>
          </a:p>
        </p:txBody>
      </p:sp>
      <p:pic>
        <p:nvPicPr>
          <p:cNvPr id="4" name="Content Placeholder 3">
            <a:extLst>
              <a:ext uri="{FF2B5EF4-FFF2-40B4-BE49-F238E27FC236}">
                <a16:creationId xmlns:a16="http://schemas.microsoft.com/office/drawing/2014/main" id="{A4018FF5-6021-6C47-ABAB-0B378DDE4111}"/>
              </a:ext>
            </a:extLst>
          </p:cNvPr>
          <p:cNvPicPr>
            <a:picLocks noGrp="1" noChangeAspect="1"/>
          </p:cNvPicPr>
          <p:nvPr>
            <p:ph idx="1"/>
          </p:nvPr>
        </p:nvPicPr>
        <p:blipFill>
          <a:blip r:embed="rId2"/>
          <a:stretch>
            <a:fillRect/>
          </a:stretch>
        </p:blipFill>
        <p:spPr>
          <a:xfrm>
            <a:off x="838200" y="2022428"/>
            <a:ext cx="10515600" cy="3957731"/>
          </a:xfrm>
          <a:prstGeom prst="rect">
            <a:avLst/>
          </a:prstGeom>
        </p:spPr>
      </p:pic>
    </p:spTree>
    <p:extLst>
      <p:ext uri="{BB962C8B-B14F-4D97-AF65-F5344CB8AC3E}">
        <p14:creationId xmlns:p14="http://schemas.microsoft.com/office/powerpoint/2010/main" val="1729076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D705-54E5-2004-860C-2FA8C7D76DB5}"/>
              </a:ext>
            </a:extLst>
          </p:cNvPr>
          <p:cNvSpPr>
            <a:spLocks noGrp="1"/>
          </p:cNvSpPr>
          <p:nvPr>
            <p:ph type="title"/>
          </p:nvPr>
        </p:nvSpPr>
        <p:spPr>
          <a:xfrm>
            <a:off x="6417733" y="490537"/>
            <a:ext cx="5291663" cy="858017"/>
          </a:xfrm>
        </p:spPr>
        <p:txBody>
          <a:bodyPr anchor="b">
            <a:normAutofit/>
          </a:bodyPr>
          <a:lstStyle/>
          <a:p>
            <a:r>
              <a:rPr lang="en-US" sz="4000"/>
              <a:t>Mark Duggan</a:t>
            </a:r>
          </a:p>
        </p:txBody>
      </p:sp>
      <p:pic>
        <p:nvPicPr>
          <p:cNvPr id="4" name="Picture 3" descr="A person smiling at the camera&#10;&#10;Description automatically generated">
            <a:extLst>
              <a:ext uri="{FF2B5EF4-FFF2-40B4-BE49-F238E27FC236}">
                <a16:creationId xmlns:a16="http://schemas.microsoft.com/office/drawing/2014/main" id="{A42AA0B5-C6AA-0723-CE6F-64C813E22850}"/>
              </a:ext>
            </a:extLst>
          </p:cNvPr>
          <p:cNvPicPr>
            <a:picLocks noChangeAspect="1"/>
          </p:cNvPicPr>
          <p:nvPr/>
        </p:nvPicPr>
        <p:blipFill rotWithShape="1">
          <a:blip r:embed="rId3"/>
          <a:srcRect b="758"/>
          <a:stretch/>
        </p:blipFill>
        <p:spPr>
          <a:xfrm>
            <a:off x="2" y="1587"/>
            <a:ext cx="4817241"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9785EA3-CAA6-6946-36EA-29CF62C6CCA9}"/>
              </a:ext>
            </a:extLst>
          </p:cNvPr>
          <p:cNvSpPr>
            <a:spLocks noGrp="1"/>
          </p:cNvSpPr>
          <p:nvPr>
            <p:ph idx="1"/>
          </p:nvPr>
        </p:nvSpPr>
        <p:spPr>
          <a:xfrm>
            <a:off x="5244079" y="1747510"/>
            <a:ext cx="6745593" cy="4619951"/>
          </a:xfrm>
        </p:spPr>
        <p:txBody>
          <a:bodyPr vert="horz" lIns="91440" tIns="45720" rIns="91440" bIns="45720" rtlCol="0" anchor="t">
            <a:normAutofit/>
          </a:bodyPr>
          <a:lstStyle/>
          <a:p>
            <a:r>
              <a:rPr lang="en-GB" sz="1800" dirty="0">
                <a:latin typeface="Calibri"/>
                <a:ea typeface="Calibri"/>
                <a:cs typeface="Calibri"/>
              </a:rPr>
              <a:t>August 2011- shot dead by Metropolitan  police Tottenham, London.</a:t>
            </a:r>
          </a:p>
          <a:p>
            <a:r>
              <a:rPr lang="en-GB" sz="1800" dirty="0">
                <a:latin typeface="Calibri"/>
                <a:ea typeface="Calibri"/>
                <a:cs typeface="Calibri"/>
              </a:rPr>
              <a:t>Largest civil unrest in the UK seen in generations</a:t>
            </a:r>
          </a:p>
          <a:p>
            <a:r>
              <a:rPr lang="en-GB" sz="1800" dirty="0">
                <a:latin typeface="Calibri"/>
                <a:ea typeface="Calibri"/>
                <a:cs typeface="Calibri"/>
              </a:rPr>
              <a:t>5 nights of rioting across London, Birmingham and other major cities</a:t>
            </a:r>
          </a:p>
          <a:p>
            <a:r>
              <a:rPr lang="en-GB" sz="1800" dirty="0">
                <a:latin typeface="Calibri"/>
                <a:ea typeface="Calibri"/>
                <a:cs typeface="Calibri"/>
              </a:rPr>
              <a:t>Very damaging for police reputation</a:t>
            </a:r>
          </a:p>
          <a:p>
            <a:r>
              <a:rPr lang="en-GB" sz="1800" dirty="0">
                <a:latin typeface="Calibri"/>
                <a:ea typeface="Calibri"/>
                <a:cs typeface="Calibri"/>
              </a:rPr>
              <a:t>Police criticised due to lack of  communication with Mark Duggan's family, the information released to the public, and the way the incident was managed. This created perceptions of a lack of transparency and accountability.</a:t>
            </a:r>
          </a:p>
          <a:p>
            <a:r>
              <a:rPr lang="en-GB" sz="1800" dirty="0">
                <a:latin typeface="Calibri"/>
                <a:ea typeface="Calibri"/>
                <a:cs typeface="Calibri"/>
              </a:rPr>
              <a:t>For policing, the riots damaged public trust and highlighted existing tensions between some communities and the police. </a:t>
            </a:r>
          </a:p>
          <a:p>
            <a:r>
              <a:rPr lang="en-GB" sz="1800" dirty="0">
                <a:latin typeface="Calibri"/>
                <a:ea typeface="Calibri"/>
                <a:cs typeface="Calibri"/>
              </a:rPr>
              <a:t>Questions were raised about police legitimacy, the use of force, stop and search powers, and whether the police fully understood the concerns of local communities.</a:t>
            </a:r>
          </a:p>
          <a:p>
            <a:endParaRPr lang="en-GB" sz="1800" dirty="0">
              <a:latin typeface="Calibri"/>
              <a:ea typeface="Calibri"/>
              <a:cs typeface="Calibri"/>
            </a:endParaRPr>
          </a:p>
          <a:p>
            <a:endParaRPr lang="en-US" sz="1800"/>
          </a:p>
        </p:txBody>
      </p:sp>
    </p:spTree>
    <p:extLst>
      <p:ext uri="{BB962C8B-B14F-4D97-AF65-F5344CB8AC3E}">
        <p14:creationId xmlns:p14="http://schemas.microsoft.com/office/powerpoint/2010/main" val="326537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DE4F9C0-BA49-1D9B-3ADF-F07D78EDCC0C}"/>
              </a:ext>
            </a:extLst>
          </p:cNvPr>
          <p:cNvPicPr>
            <a:picLocks noChangeAspect="1"/>
          </p:cNvPicPr>
          <p:nvPr/>
        </p:nvPicPr>
        <p:blipFill>
          <a:blip r:embed="rId3"/>
          <a:srcRect l="31325" r="27073" b="6250"/>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D48E5-A08B-F72C-E19A-C90DC497376F}"/>
              </a:ext>
            </a:extLst>
          </p:cNvPr>
          <p:cNvSpPr>
            <a:spLocks noGrp="1"/>
          </p:cNvSpPr>
          <p:nvPr>
            <p:ph type="title"/>
          </p:nvPr>
        </p:nvSpPr>
        <p:spPr>
          <a:xfrm>
            <a:off x="6115317" y="405685"/>
            <a:ext cx="5464968" cy="1559301"/>
          </a:xfrm>
        </p:spPr>
        <p:txBody>
          <a:bodyPr>
            <a:normAutofit/>
          </a:bodyPr>
          <a:lstStyle/>
          <a:p>
            <a:pPr marL="228600" indent="-228600">
              <a:spcBef>
                <a:spcPts val="1000"/>
              </a:spcBef>
            </a:pPr>
            <a:r>
              <a:rPr lang="en-GB" sz="3400" b="1" i="1">
                <a:latin typeface="Calibri"/>
                <a:ea typeface="Calibri"/>
                <a:cs typeface="Calibri"/>
              </a:rPr>
              <a:t>The police are the public and the public are the police.</a:t>
            </a:r>
            <a:br>
              <a:rPr lang="en-GB" sz="3400" b="1" i="1">
                <a:latin typeface="Calibri"/>
                <a:ea typeface="Calibri"/>
                <a:cs typeface="Calibri"/>
              </a:rPr>
            </a:br>
            <a:r>
              <a:rPr lang="en-GB" sz="3400">
                <a:latin typeface="Calibri"/>
                <a:ea typeface="Calibri"/>
                <a:cs typeface="Calibri"/>
              </a:rPr>
              <a:t>Community Trust Case Study</a:t>
            </a:r>
          </a:p>
          <a:p>
            <a:endParaRPr lang="en-GB" sz="3400"/>
          </a:p>
        </p:txBody>
      </p:sp>
      <p:sp>
        <p:nvSpPr>
          <p:cNvPr id="3" name="Content Placeholder 2">
            <a:extLst>
              <a:ext uri="{FF2B5EF4-FFF2-40B4-BE49-F238E27FC236}">
                <a16:creationId xmlns:a16="http://schemas.microsoft.com/office/drawing/2014/main" id="{B3C98FD3-781D-E949-5406-C889EA648DE7}"/>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endParaRPr lang="en-GB" sz="2000">
              <a:latin typeface="Calibri"/>
              <a:ea typeface="Calibri"/>
              <a:cs typeface="Calibri"/>
            </a:endParaRPr>
          </a:p>
          <a:p>
            <a:r>
              <a:rPr lang="en-GB" sz="2000">
                <a:latin typeface="Calibri"/>
                <a:ea typeface="Calibri"/>
                <a:cs typeface="Calibri"/>
              </a:rPr>
              <a:t>Which Peelian Principles are relevant to this case?</a:t>
            </a:r>
          </a:p>
          <a:p>
            <a:r>
              <a:rPr lang="en-GB" sz="2000">
                <a:latin typeface="Calibri"/>
                <a:ea typeface="Calibri"/>
                <a:cs typeface="Calibri"/>
              </a:rPr>
              <a:t>Why is public confidence important for effective policing?</a:t>
            </a:r>
          </a:p>
          <a:p>
            <a:r>
              <a:rPr lang="en-GB" sz="2000">
                <a:latin typeface="Calibri"/>
                <a:ea typeface="Calibri"/>
                <a:cs typeface="Calibri"/>
              </a:rPr>
              <a:t>How can neighbourhood policing officers build trust before tensions arise?</a:t>
            </a:r>
          </a:p>
          <a:p>
            <a:r>
              <a:rPr lang="en-GB" sz="2000">
                <a:latin typeface="Calibri"/>
                <a:ea typeface="Calibri"/>
                <a:cs typeface="Calibri"/>
              </a:rPr>
              <a:t>What role does communication play during major incidents?</a:t>
            </a:r>
          </a:p>
          <a:p>
            <a:endParaRPr lang="en-GB" sz="2000">
              <a:latin typeface="Calibri"/>
              <a:ea typeface="Calibri"/>
              <a:cs typeface="Calibri"/>
            </a:endParaRPr>
          </a:p>
        </p:txBody>
      </p:sp>
    </p:spTree>
    <p:extLst>
      <p:ext uri="{BB962C8B-B14F-4D97-AF65-F5344CB8AC3E}">
        <p14:creationId xmlns:p14="http://schemas.microsoft.com/office/powerpoint/2010/main" val="1742321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7DC14DB-B8F9-4B8E-BB6F-1CC0293C9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C5EC73-3999-4CE9-A304-0A33B4311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3621FEA-44E1-45C2-A17F-9C6A4BCE4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7" name="Oval 16">
              <a:extLst>
                <a:ext uri="{FF2B5EF4-FFF2-40B4-BE49-F238E27FC236}">
                  <a16:creationId xmlns:a16="http://schemas.microsoft.com/office/drawing/2014/main" id="{256AA652-7A5F-489D-84BF-DA2C202C8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B6FD365-E0AC-425B-96DE-D08EEFCA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8C2D383F-2F6F-406F-B10F-7C9E84392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44D9159-3557-49A5-ACF5-5AA6388C8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E0F3C549-4033-4887-B44D-CA5C50ACB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12CBEFD8-FB3E-4769-BCF7-D58E440C0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7B15D645-CAC7-46F1-BA18-D731D0890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FDF268E0-ACCF-492F-8275-1F0AA256B3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7" name="Straight Connector 26">
              <a:extLst>
                <a:ext uri="{FF2B5EF4-FFF2-40B4-BE49-F238E27FC236}">
                  <a16:creationId xmlns:a16="http://schemas.microsoft.com/office/drawing/2014/main" id="{B11B9E42-44B3-4EBD-8F71-13C6ED3408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63748F2-877D-4C3C-8AEB-59CC1F705C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39D52DA-0AA6-474D-966F-FB4C5F5B5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D800825-8618-4241-8589-CB2AE17CF7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DC953D31-C1A7-4FC4-8CDF-85E2F34A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10F141FE-87E1-4A1E-97A5-B072042E0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5" name="Straight Connector 34">
              <a:extLst>
                <a:ext uri="{FF2B5EF4-FFF2-40B4-BE49-F238E27FC236}">
                  <a16:creationId xmlns:a16="http://schemas.microsoft.com/office/drawing/2014/main" id="{4523F37A-A07A-4CAC-AFC1-3FA4FD4BFC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88A387D-82C8-40B7-BADA-6BDBD9B3B1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EB29A9F-593B-416C-AC64-DE56AE976C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4A393C6-4F1D-4472-A646-B2BADD561C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D6FEAAB-F4B6-6627-4C0A-B690133D1986}"/>
              </a:ext>
            </a:extLst>
          </p:cNvPr>
          <p:cNvSpPr>
            <a:spLocks noGrp="1"/>
          </p:cNvSpPr>
          <p:nvPr>
            <p:ph type="title"/>
          </p:nvPr>
        </p:nvSpPr>
        <p:spPr>
          <a:xfrm>
            <a:off x="630936" y="630936"/>
            <a:ext cx="4615782" cy="5509815"/>
          </a:xfrm>
          <a:noFill/>
        </p:spPr>
        <p:txBody>
          <a:bodyPr anchor="t">
            <a:normAutofit/>
          </a:bodyPr>
          <a:lstStyle/>
          <a:p>
            <a:r>
              <a:rPr lang="en-GB" sz="4800">
                <a:solidFill>
                  <a:schemeClr val="bg1"/>
                </a:solidFill>
              </a:rPr>
              <a:t>Explanation of Police Role Responsibilities</a:t>
            </a:r>
          </a:p>
        </p:txBody>
      </p:sp>
      <p:pic>
        <p:nvPicPr>
          <p:cNvPr id="5" name="Content Placeholder 4">
            <a:extLst>
              <a:ext uri="{FF2B5EF4-FFF2-40B4-BE49-F238E27FC236}">
                <a16:creationId xmlns:a16="http://schemas.microsoft.com/office/drawing/2014/main" id="{C2133290-75A3-CAB2-0B00-6945772237B0}"/>
              </a:ext>
            </a:extLst>
          </p:cNvPr>
          <p:cNvPicPr>
            <a:picLocks noChangeAspect="1"/>
          </p:cNvPicPr>
          <p:nvPr/>
        </p:nvPicPr>
        <p:blipFill>
          <a:blip r:embed="rId2"/>
          <a:stretch>
            <a:fillRect/>
          </a:stretch>
        </p:blipFill>
        <p:spPr>
          <a:xfrm>
            <a:off x="5627491" y="3290335"/>
            <a:ext cx="5333454" cy="2640837"/>
          </a:xfrm>
          <a:prstGeom prst="rect">
            <a:avLst/>
          </a:prstGeom>
        </p:spPr>
      </p:pic>
      <p:grpSp>
        <p:nvGrpSpPr>
          <p:cNvPr id="40" name="Group 39">
            <a:extLst>
              <a:ext uri="{FF2B5EF4-FFF2-40B4-BE49-F238E27FC236}">
                <a16:creationId xmlns:a16="http://schemas.microsoft.com/office/drawing/2014/main" id="{2757059B-A060-4555-B961-797AA63048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489258" y="3253797"/>
            <a:ext cx="304800" cy="429768"/>
            <a:chOff x="215328" y="-46937"/>
            <a:chExt cx="304800" cy="2773841"/>
          </a:xfrm>
        </p:grpSpPr>
        <p:cxnSp>
          <p:nvCxnSpPr>
            <p:cNvPr id="41" name="Straight Connector 40">
              <a:extLst>
                <a:ext uri="{FF2B5EF4-FFF2-40B4-BE49-F238E27FC236}">
                  <a16:creationId xmlns:a16="http://schemas.microsoft.com/office/drawing/2014/main" id="{11DD569E-1458-4AA2-875F-F51E4AA6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80E026-8A1D-4CAD-B172-5CA26DA2FC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940A28C-3425-48AA-A774-1742E44AA4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680C588-659B-46A5-9267-3755740CE8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19738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company&#10;&#10;Description automatically generated">
            <a:extLst>
              <a:ext uri="{FF2B5EF4-FFF2-40B4-BE49-F238E27FC236}">
                <a16:creationId xmlns:a16="http://schemas.microsoft.com/office/drawing/2014/main" id="{53B9F918-1320-74FD-B33F-37D9E8985367}"/>
              </a:ext>
            </a:extLst>
          </p:cNvPr>
          <p:cNvPicPr>
            <a:picLocks noGrp="1" noChangeAspect="1"/>
          </p:cNvPicPr>
          <p:nvPr>
            <p:ph idx="1"/>
          </p:nvPr>
        </p:nvPicPr>
        <p:blipFill>
          <a:blip r:embed="rId3"/>
          <a:stretch>
            <a:fillRect/>
          </a:stretch>
        </p:blipFill>
        <p:spPr>
          <a:xfrm>
            <a:off x="655320" y="643467"/>
            <a:ext cx="10759440" cy="5571066"/>
          </a:xfrm>
          <a:prstGeom prst="rect">
            <a:avLst/>
          </a:prstGeom>
        </p:spPr>
      </p:pic>
    </p:spTree>
    <p:extLst>
      <p:ext uri="{BB962C8B-B14F-4D97-AF65-F5344CB8AC3E}">
        <p14:creationId xmlns:p14="http://schemas.microsoft.com/office/powerpoint/2010/main" val="2895331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1FC37-D33B-C5CC-A2E5-D30ADADBF4E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Ranks- Epaulettes</a:t>
            </a:r>
          </a:p>
        </p:txBody>
      </p:sp>
      <p:sp>
        <p:nvSpPr>
          <p:cNvPr id="3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K Police Ranks | Line of Duty Wiki | Fandom">
            <a:extLst>
              <a:ext uri="{FF2B5EF4-FFF2-40B4-BE49-F238E27FC236}">
                <a16:creationId xmlns:a16="http://schemas.microsoft.com/office/drawing/2014/main" id="{668096F3-1F25-F8B9-9D9D-FD44D186A63C}"/>
              </a:ext>
            </a:extLst>
          </p:cNvPr>
          <p:cNvPicPr>
            <a:picLocks noGrp="1" noChangeAspect="1"/>
          </p:cNvPicPr>
          <p:nvPr>
            <p:ph idx="1"/>
          </p:nvPr>
        </p:nvPicPr>
        <p:blipFill rotWithShape="1">
          <a:blip r:embed="rId2"/>
          <a:srcRect l="3277" r="695" b="-1"/>
          <a:stretch/>
        </p:blipFill>
        <p:spPr>
          <a:xfrm>
            <a:off x="4968048" y="640080"/>
            <a:ext cx="6587112" cy="5550408"/>
          </a:xfrm>
          <a:prstGeom prst="rect">
            <a:avLst/>
          </a:prstGeom>
        </p:spPr>
      </p:pic>
    </p:spTree>
    <p:extLst>
      <p:ext uri="{BB962C8B-B14F-4D97-AF65-F5344CB8AC3E}">
        <p14:creationId xmlns:p14="http://schemas.microsoft.com/office/powerpoint/2010/main" val="175569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891B57-7D84-8CF1-D260-3F605AAC17BE}"/>
              </a:ext>
            </a:extLst>
          </p:cNvPr>
          <p:cNvSpPr>
            <a:spLocks noGrp="1"/>
          </p:cNvSpPr>
          <p:nvPr>
            <p:ph type="title"/>
          </p:nvPr>
        </p:nvSpPr>
        <p:spPr>
          <a:xfrm>
            <a:off x="5894962" y="479493"/>
            <a:ext cx="5458838" cy="1325563"/>
          </a:xfrm>
        </p:spPr>
        <p:txBody>
          <a:bodyPr>
            <a:normAutofit/>
          </a:bodyPr>
          <a:lstStyle/>
          <a:p>
            <a:r>
              <a:rPr lang="en-US"/>
              <a:t>Police constable</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24864163-84E3-317E-BA25-3977F76A8CEC}"/>
              </a:ext>
            </a:extLst>
          </p:cNvPr>
          <p:cNvPicPr>
            <a:picLocks noChangeAspect="1"/>
          </p:cNvPicPr>
          <p:nvPr/>
        </p:nvPicPr>
        <p:blipFill>
          <a:blip r:embed="rId3"/>
          <a:stretch>
            <a:fillRect/>
          </a:stretch>
        </p:blipFill>
        <p:spPr>
          <a:xfrm>
            <a:off x="1618799" y="511293"/>
            <a:ext cx="2946147"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24E68B50-A310-A0AE-162D-EDB7EF596C08}"/>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1500">
                <a:latin typeface="Arial"/>
                <a:ea typeface="Roboto"/>
                <a:cs typeface="Roboto"/>
              </a:rPr>
              <a:t>The backbone of law enforcement, undertaking a range of critical duties. </a:t>
            </a:r>
            <a:endParaRPr lang="en-US" sz="1500">
              <a:latin typeface="Arial"/>
              <a:cs typeface="Arial"/>
            </a:endParaRPr>
          </a:p>
          <a:p>
            <a:r>
              <a:rPr lang="en-US" sz="1500">
                <a:latin typeface="Arial"/>
                <a:ea typeface="Roboto"/>
                <a:cs typeface="Roboto"/>
              </a:rPr>
              <a:t>Responsibilities include patrolling designated areas, responding to emergency calls, investigating crimes, making arrests, and engaging with the community. </a:t>
            </a:r>
            <a:endParaRPr lang="en-US" sz="1500">
              <a:latin typeface="Arial"/>
              <a:cs typeface="Arial"/>
            </a:endParaRPr>
          </a:p>
          <a:p>
            <a:r>
              <a:rPr lang="en-US" sz="1500">
                <a:latin typeface="Arial"/>
                <a:ea typeface="Roboto"/>
                <a:cs typeface="Roboto"/>
              </a:rPr>
              <a:t>Constables gather evidence, prepare reports, and ensure public safety through proactive measures. </a:t>
            </a:r>
            <a:endParaRPr lang="en-US" sz="1500">
              <a:latin typeface="Arial"/>
              <a:cs typeface="Arial"/>
            </a:endParaRPr>
          </a:p>
          <a:p>
            <a:r>
              <a:rPr lang="en-US" sz="1500">
                <a:latin typeface="Arial"/>
                <a:ea typeface="Roboto"/>
                <a:cs typeface="Roboto"/>
              </a:rPr>
              <a:t>Provide assistance to victims, enforce laws, and maintain a visible presence to deter criminal activities. </a:t>
            </a:r>
            <a:endParaRPr lang="en-US" sz="1500">
              <a:latin typeface="Arial"/>
              <a:cs typeface="Arial"/>
            </a:endParaRPr>
          </a:p>
          <a:p>
            <a:r>
              <a:rPr lang="en-US" sz="1500">
                <a:latin typeface="Arial"/>
                <a:ea typeface="Roboto"/>
                <a:cs typeface="Roboto"/>
              </a:rPr>
              <a:t>Constables play a crucial role in fostering positive relationships between the police force and the community, contributing to a safer and more secure environment.</a:t>
            </a:r>
            <a:endParaRPr lang="en-US" sz="1500">
              <a:latin typeface="Arial"/>
            </a:endParaRPr>
          </a:p>
          <a:p>
            <a:pPr marL="0" indent="0">
              <a:buNone/>
            </a:pPr>
            <a:endParaRPr lang="en-US" sz="1500"/>
          </a:p>
        </p:txBody>
      </p:sp>
    </p:spTree>
    <p:extLst>
      <p:ext uri="{BB962C8B-B14F-4D97-AF65-F5344CB8AC3E}">
        <p14:creationId xmlns:p14="http://schemas.microsoft.com/office/powerpoint/2010/main" val="1679355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5694E0-BA90-F646-103D-1F3ED7B9C794}"/>
              </a:ext>
            </a:extLst>
          </p:cNvPr>
          <p:cNvSpPr>
            <a:spLocks noGrp="1"/>
          </p:cNvSpPr>
          <p:nvPr>
            <p:ph type="title"/>
          </p:nvPr>
        </p:nvSpPr>
        <p:spPr>
          <a:xfrm>
            <a:off x="5894962" y="479493"/>
            <a:ext cx="5458838" cy="1325563"/>
          </a:xfrm>
        </p:spPr>
        <p:txBody>
          <a:bodyPr>
            <a:normAutofit/>
          </a:bodyPr>
          <a:lstStyle/>
          <a:p>
            <a:r>
              <a:rPr lang="en-US"/>
              <a:t>Sergeant</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Police Epaulettes ...">
            <a:extLst>
              <a:ext uri="{FF2B5EF4-FFF2-40B4-BE49-F238E27FC236}">
                <a16:creationId xmlns:a16="http://schemas.microsoft.com/office/drawing/2014/main" id="{8B63A4E1-A0D3-0118-0699-CE31E88C5AB3}"/>
              </a:ext>
            </a:extLst>
          </p:cNvPr>
          <p:cNvPicPr>
            <a:picLocks noChangeAspect="1"/>
          </p:cNvPicPr>
          <p:nvPr/>
        </p:nvPicPr>
        <p:blipFill rotWithShape="1">
          <a:blip r:embed="rId3"/>
          <a:srcRect r="4128"/>
          <a:stretch/>
        </p:blipFill>
        <p:spPr>
          <a:xfrm>
            <a:off x="964065" y="511293"/>
            <a:ext cx="4255614"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B9A1B4F-5CF8-7FA4-A10A-529E0A216621}"/>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1500">
                <a:ea typeface="+mn-lt"/>
                <a:cs typeface="+mn-lt"/>
              </a:rPr>
              <a:t>Police Sergeants hold supervisory positions, leading and guiding constables in their daily duties.</a:t>
            </a:r>
            <a:endParaRPr lang="en-US" sz="1500">
              <a:latin typeface="Arial"/>
              <a:ea typeface="Roboto"/>
              <a:cs typeface="Roboto"/>
            </a:endParaRPr>
          </a:p>
          <a:p>
            <a:r>
              <a:rPr lang="en-US" sz="1500">
                <a:ea typeface="+mn-lt"/>
                <a:cs typeface="+mn-lt"/>
              </a:rPr>
              <a:t>They coordinate responses to incidents, ensuring effective teamwork and compliance with protocols.</a:t>
            </a:r>
            <a:endParaRPr lang="en-US" sz="1500"/>
          </a:p>
          <a:p>
            <a:r>
              <a:rPr lang="en-US" sz="1500">
                <a:ea typeface="+mn-lt"/>
                <a:cs typeface="+mn-lt"/>
              </a:rPr>
              <a:t>Sergeants provide support and mentorship to their team, assisting with investigations, arrests, and maintaining public order.</a:t>
            </a:r>
            <a:endParaRPr lang="en-US" sz="1500"/>
          </a:p>
          <a:p>
            <a:r>
              <a:rPr lang="en-US" sz="1500">
                <a:ea typeface="+mn-lt"/>
                <a:cs typeface="+mn-lt"/>
              </a:rPr>
              <a:t>They serve as a link between constables and higher-ranking officers, promoting effective communication.</a:t>
            </a:r>
            <a:endParaRPr lang="en-US" sz="1500"/>
          </a:p>
          <a:p>
            <a:r>
              <a:rPr lang="en-US" sz="1500">
                <a:ea typeface="+mn-lt"/>
                <a:cs typeface="+mn-lt"/>
              </a:rPr>
              <a:t>Sergeants play a vital role in training new officers, conducting performance evaluations, and handling disciplinary issues when necessary.</a:t>
            </a:r>
            <a:endParaRPr lang="en-US" sz="1500"/>
          </a:p>
          <a:p>
            <a:r>
              <a:rPr lang="en-US" sz="1500">
                <a:ea typeface="+mn-lt"/>
                <a:cs typeface="+mn-lt"/>
              </a:rPr>
              <a:t>Their leadership enhances the overall efficiency of the police force, contributing to a well-organized and responsive law enforcement system.</a:t>
            </a:r>
            <a:endParaRPr lang="en-US" sz="1500"/>
          </a:p>
          <a:p>
            <a:endParaRPr lang="en-US" sz="1500">
              <a:latin typeface="Arial"/>
              <a:ea typeface="Roboto"/>
              <a:cs typeface="Roboto"/>
            </a:endParaRPr>
          </a:p>
          <a:p>
            <a:endParaRPr lang="en-US" sz="1500"/>
          </a:p>
        </p:txBody>
      </p:sp>
    </p:spTree>
    <p:extLst>
      <p:ext uri="{BB962C8B-B14F-4D97-AF65-F5344CB8AC3E}">
        <p14:creationId xmlns:p14="http://schemas.microsoft.com/office/powerpoint/2010/main" val="1541206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75E6A-20D7-B3B0-52D6-910D5ECFDE2C}"/>
              </a:ext>
            </a:extLst>
          </p:cNvPr>
          <p:cNvSpPr>
            <a:spLocks noGrp="1"/>
          </p:cNvSpPr>
          <p:nvPr>
            <p:ph type="title"/>
          </p:nvPr>
        </p:nvSpPr>
        <p:spPr>
          <a:xfrm>
            <a:off x="793662" y="386930"/>
            <a:ext cx="10066122" cy="1298448"/>
          </a:xfrm>
        </p:spPr>
        <p:txBody>
          <a:bodyPr anchor="b">
            <a:normAutofit/>
          </a:bodyPr>
          <a:lstStyle/>
          <a:p>
            <a:r>
              <a:rPr lang="en-US" sz="4800"/>
              <a:t>Inspector</a:t>
            </a:r>
          </a:p>
        </p:txBody>
      </p:sp>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4D702B-FCFD-AD61-46F7-7E50C4828067}"/>
              </a:ext>
            </a:extLst>
          </p:cNvPr>
          <p:cNvSpPr>
            <a:spLocks noGrp="1"/>
          </p:cNvSpPr>
          <p:nvPr>
            <p:ph idx="1"/>
          </p:nvPr>
        </p:nvSpPr>
        <p:spPr>
          <a:xfrm>
            <a:off x="793661" y="2599509"/>
            <a:ext cx="7261362" cy="3639450"/>
          </a:xfrm>
        </p:spPr>
        <p:txBody>
          <a:bodyPr vert="horz" lIns="91440" tIns="45720" rIns="91440" bIns="45720" rtlCol="0" anchor="ctr">
            <a:normAutofit fontScale="92500" lnSpcReduction="20000"/>
          </a:bodyPr>
          <a:lstStyle/>
          <a:p>
            <a:r>
              <a:rPr lang="en-US" sz="2400" dirty="0">
                <a:ea typeface="+mn-lt"/>
                <a:cs typeface="+mn-lt"/>
              </a:rPr>
              <a:t>Police Inspectors carry substantial supervisory duties within the force.</a:t>
            </a:r>
            <a:endParaRPr lang="en-US" sz="2400" dirty="0">
              <a:latin typeface="Arial"/>
              <a:ea typeface="Roboto"/>
              <a:cs typeface="Roboto"/>
            </a:endParaRPr>
          </a:p>
          <a:p>
            <a:r>
              <a:rPr lang="en-US" sz="2400" dirty="0">
                <a:ea typeface="+mn-lt"/>
                <a:cs typeface="+mn-lt"/>
              </a:rPr>
              <a:t>They oversee various teams of constables and sergeants, ensuring smooth coordination and operation.</a:t>
            </a:r>
            <a:endParaRPr lang="en-US" sz="2400" dirty="0"/>
          </a:p>
          <a:p>
            <a:r>
              <a:rPr lang="en-US" sz="2400" dirty="0">
                <a:ea typeface="+mn-lt"/>
                <a:cs typeface="+mn-lt"/>
              </a:rPr>
              <a:t>Inspectors are crucial in executing strategic initiatives, developing policies, and resolving complex issues.</a:t>
            </a:r>
            <a:endParaRPr lang="en-US" sz="2400" dirty="0"/>
          </a:p>
          <a:p>
            <a:r>
              <a:rPr lang="en-US" sz="2400" dirty="0">
                <a:ea typeface="+mn-lt"/>
                <a:cs typeface="+mn-lt"/>
              </a:rPr>
              <a:t>They are actively involved in crime prevention strategies, </a:t>
            </a:r>
            <a:r>
              <a:rPr lang="en-US" sz="2400" dirty="0" err="1">
                <a:ea typeface="+mn-lt"/>
                <a:cs typeface="+mn-lt"/>
              </a:rPr>
              <a:t>analysing</a:t>
            </a:r>
            <a:r>
              <a:rPr lang="en-US" sz="2400" dirty="0">
                <a:ea typeface="+mn-lt"/>
                <a:cs typeface="+mn-lt"/>
              </a:rPr>
              <a:t> data to spot trends and allocate resources efficiently.</a:t>
            </a:r>
            <a:endParaRPr lang="en-US" sz="2400" dirty="0"/>
          </a:p>
          <a:p>
            <a:r>
              <a:rPr lang="en-US" sz="2400" dirty="0">
                <a:ea typeface="+mn-lt"/>
                <a:cs typeface="+mn-lt"/>
              </a:rPr>
              <a:t>Inspectors help maintain high performance standards, conduct internal audits, and manage resources effectively.</a:t>
            </a:r>
            <a:endParaRPr lang="en-US" sz="2400" dirty="0"/>
          </a:p>
          <a:p>
            <a:endParaRPr lang="en-US" sz="1400" dirty="0">
              <a:latin typeface="Arial"/>
              <a:ea typeface="Roboto"/>
              <a:cs typeface="Roboto"/>
            </a:endParaRPr>
          </a:p>
          <a:p>
            <a:endParaRPr lang="en-US" sz="1400" dirty="0"/>
          </a:p>
        </p:txBody>
      </p:sp>
      <p:pic>
        <p:nvPicPr>
          <p:cNvPr id="5" name="Picture 4" descr="Issue WPC Inspector Police Rank ...">
            <a:extLst>
              <a:ext uri="{FF2B5EF4-FFF2-40B4-BE49-F238E27FC236}">
                <a16:creationId xmlns:a16="http://schemas.microsoft.com/office/drawing/2014/main" id="{C2671ACF-7AD6-4E73-F214-928047264556}"/>
              </a:ext>
            </a:extLst>
          </p:cNvPr>
          <p:cNvPicPr>
            <a:picLocks noChangeAspect="1"/>
          </p:cNvPicPr>
          <p:nvPr/>
        </p:nvPicPr>
        <p:blipFill>
          <a:blip r:embed="rId3"/>
          <a:stretch>
            <a:fillRect/>
          </a:stretch>
        </p:blipFill>
        <p:spPr>
          <a:xfrm>
            <a:off x="8214360" y="2484255"/>
            <a:ext cx="2751664" cy="3714244"/>
          </a:xfrm>
          <a:prstGeom prst="rect">
            <a:avLst/>
          </a:prstGeom>
        </p:spPr>
      </p:pic>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2141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4D46527-8963-4773-8769-07E6ACE08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03DA13F-0F98-993B-F3E4-23838FB06763}"/>
              </a:ext>
            </a:extLst>
          </p:cNvPr>
          <p:cNvSpPr>
            <a:spLocks noGrp="1"/>
          </p:cNvSpPr>
          <p:nvPr>
            <p:ph type="title"/>
          </p:nvPr>
        </p:nvSpPr>
        <p:spPr>
          <a:xfrm>
            <a:off x="6096000" y="365125"/>
            <a:ext cx="5257800" cy="1325563"/>
          </a:xfrm>
        </p:spPr>
        <p:txBody>
          <a:bodyPr vert="horz" lIns="91440" tIns="45720" rIns="91440" bIns="45720" rtlCol="0" anchor="ctr">
            <a:normAutofit/>
          </a:bodyPr>
          <a:lstStyle/>
          <a:p>
            <a:r>
              <a:rPr lang="en-US" kern="1200">
                <a:solidFill>
                  <a:schemeClr val="tx1"/>
                </a:solidFill>
                <a:latin typeface="+mj-lt"/>
                <a:ea typeface="+mj-ea"/>
                <a:cs typeface="+mj-cs"/>
              </a:rPr>
              <a:t>Chief inspector</a:t>
            </a:r>
          </a:p>
        </p:txBody>
      </p:sp>
      <p:pic>
        <p:nvPicPr>
          <p:cNvPr id="4" name="Content Placeholder 3" descr="UK Police Ranks | Police and Law ...">
            <a:extLst>
              <a:ext uri="{FF2B5EF4-FFF2-40B4-BE49-F238E27FC236}">
                <a16:creationId xmlns:a16="http://schemas.microsoft.com/office/drawing/2014/main" id="{9DBC4E2F-B453-6937-005B-00CEB10288B5}"/>
              </a:ext>
            </a:extLst>
          </p:cNvPr>
          <p:cNvPicPr>
            <a:picLocks noGrp="1" noChangeAspect="1"/>
          </p:cNvPicPr>
          <p:nvPr>
            <p:ph idx="1"/>
          </p:nvPr>
        </p:nvPicPr>
        <p:blipFill>
          <a:blip r:embed="rId3"/>
          <a:stretch>
            <a:fillRect/>
          </a:stretch>
        </p:blipFill>
        <p:spPr>
          <a:xfrm>
            <a:off x="1226324" y="365125"/>
            <a:ext cx="3739847" cy="5884027"/>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5" name="TextBox 4">
            <a:extLst>
              <a:ext uri="{FF2B5EF4-FFF2-40B4-BE49-F238E27FC236}">
                <a16:creationId xmlns:a16="http://schemas.microsoft.com/office/drawing/2014/main" id="{A8870088-B066-4DC4-4215-7859ACB65B2E}"/>
              </a:ext>
            </a:extLst>
          </p:cNvPr>
          <p:cNvSpPr txBox="1"/>
          <p:nvPr/>
        </p:nvSpPr>
        <p:spPr>
          <a:xfrm>
            <a:off x="6096000" y="1526458"/>
            <a:ext cx="5257800" cy="465050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dirty="0"/>
              <a:t>Police Chief Inspectors act as key leaders within the force, tasked with strategic planning and coordination.</a:t>
            </a:r>
          </a:p>
          <a:p>
            <a:pPr indent="-228600">
              <a:lnSpc>
                <a:spcPct val="90000"/>
              </a:lnSpc>
              <a:spcAft>
                <a:spcPts val="600"/>
              </a:spcAft>
              <a:buFont typeface="Arial" panose="020B0604020202020204" pitchFamily="34" charset="0"/>
              <a:buChar char="•"/>
            </a:pPr>
            <a:r>
              <a:rPr lang="en-US" dirty="0"/>
              <a:t>They supervise various teams of officers, sergeants, and inspectors, ensuring cohesive and effective policing operations.</a:t>
            </a:r>
          </a:p>
          <a:p>
            <a:pPr indent="-228600">
              <a:lnSpc>
                <a:spcPct val="90000"/>
              </a:lnSpc>
              <a:spcAft>
                <a:spcPts val="600"/>
              </a:spcAft>
              <a:buFont typeface="Arial" panose="020B0604020202020204" pitchFamily="34" charset="0"/>
              <a:buChar char="•"/>
            </a:pPr>
            <a:r>
              <a:rPr lang="en-US" dirty="0"/>
              <a:t>Chief Inspectors play an active role in shaping and implementing force-wide policies, with a focus on innovation and efficiency.</a:t>
            </a:r>
          </a:p>
          <a:p>
            <a:pPr indent="-228600">
              <a:lnSpc>
                <a:spcPct val="90000"/>
              </a:lnSpc>
              <a:spcAft>
                <a:spcPts val="600"/>
              </a:spcAft>
              <a:buFont typeface="Arial" panose="020B0604020202020204" pitchFamily="34" charset="0"/>
              <a:buChar char="•"/>
            </a:pPr>
            <a:r>
              <a:rPr lang="en-US" dirty="0"/>
              <a:t>They work closely with senior management to drive </a:t>
            </a:r>
            <a:r>
              <a:rPr lang="en-US" dirty="0" err="1"/>
              <a:t>organisational</a:t>
            </a:r>
            <a:r>
              <a:rPr lang="en-US" dirty="0"/>
              <a:t> goals, tackle challenges, and uphold high performance standards.</a:t>
            </a:r>
          </a:p>
        </p:txBody>
      </p:sp>
      <p:sp>
        <p:nvSpPr>
          <p:cNvPr id="19" name="Arc 18">
            <a:extLst>
              <a:ext uri="{FF2B5EF4-FFF2-40B4-BE49-F238E27FC236}">
                <a16:creationId xmlns:a16="http://schemas.microsoft.com/office/drawing/2014/main" id="{920E13D1-85D7-4BF3-9903-59216CB5A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365355" y="705367"/>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67889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5AF32-75B3-2F7D-2950-64A8F0778306}"/>
              </a:ext>
            </a:extLst>
          </p:cNvPr>
          <p:cNvSpPr>
            <a:spLocks noGrp="1"/>
          </p:cNvSpPr>
          <p:nvPr>
            <p:ph type="title"/>
          </p:nvPr>
        </p:nvSpPr>
        <p:spPr>
          <a:xfrm>
            <a:off x="1149716" y="499397"/>
            <a:ext cx="5929422" cy="643603"/>
          </a:xfrm>
        </p:spPr>
        <p:txBody>
          <a:bodyPr vert="horz" lIns="91440" tIns="45720" rIns="91440" bIns="45720" rtlCol="0" anchor="b">
            <a:normAutofit fontScale="90000"/>
          </a:bodyPr>
          <a:lstStyle/>
          <a:p>
            <a:r>
              <a:rPr lang="en-US" sz="4000" kern="1200" dirty="0" err="1">
                <a:solidFill>
                  <a:schemeClr val="tx1"/>
                </a:solidFill>
                <a:latin typeface="+mj-lt"/>
                <a:ea typeface="+mj-ea"/>
                <a:cs typeface="+mj-cs"/>
              </a:rPr>
              <a:t>Superintedent</a:t>
            </a:r>
            <a:endParaRPr lang="en-US" sz="40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E4694CAA-03FA-939C-D52C-39A96571EE13}"/>
              </a:ext>
            </a:extLst>
          </p:cNvPr>
          <p:cNvSpPr txBox="1"/>
          <p:nvPr/>
        </p:nvSpPr>
        <p:spPr>
          <a:xfrm>
            <a:off x="1149716" y="1402080"/>
            <a:ext cx="7719963" cy="454152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dirty="0"/>
              <a:t>Police Superintendents play a vital role in law enforcement, overseeing various divisions or departments within a police force.</a:t>
            </a:r>
          </a:p>
          <a:p>
            <a:pPr indent="-228600">
              <a:lnSpc>
                <a:spcPct val="90000"/>
              </a:lnSpc>
              <a:spcAft>
                <a:spcPts val="600"/>
              </a:spcAft>
              <a:buFont typeface="Arial" panose="020B0604020202020204" pitchFamily="34" charset="0"/>
              <a:buChar char="•"/>
            </a:pPr>
            <a:r>
              <a:rPr lang="en-US" sz="2400" dirty="0"/>
              <a:t>They are accountable for strategic planning, ensuring the efficient execution of policies, and coordinating operations.</a:t>
            </a:r>
          </a:p>
          <a:p>
            <a:pPr indent="-228600">
              <a:lnSpc>
                <a:spcPct val="90000"/>
              </a:lnSpc>
              <a:spcAft>
                <a:spcPts val="600"/>
              </a:spcAft>
              <a:buFont typeface="Arial" panose="020B0604020202020204" pitchFamily="34" charset="0"/>
              <a:buChar char="•"/>
            </a:pPr>
            <a:r>
              <a:rPr lang="en-US" sz="2400" dirty="0"/>
              <a:t>Superintendents actively participate in decision-making processes, aiming to uphold public safety and enforce the law.</a:t>
            </a:r>
          </a:p>
          <a:p>
            <a:pPr indent="-228600">
              <a:lnSpc>
                <a:spcPct val="90000"/>
              </a:lnSpc>
              <a:spcAft>
                <a:spcPts val="600"/>
              </a:spcAft>
              <a:buFont typeface="Arial" panose="020B0604020202020204" pitchFamily="34" charset="0"/>
              <a:buChar char="•"/>
            </a:pPr>
            <a:r>
              <a:rPr lang="en-US" sz="2400" dirty="0"/>
              <a:t>With a wider scope compared to lower-ranking officers, they contribute to formulating comprehensive policing strategies, with an emphasis on reducing crime and promoting community welfare</a:t>
            </a:r>
          </a:p>
        </p:txBody>
      </p:sp>
      <p:pic>
        <p:nvPicPr>
          <p:cNvPr id="4" name="Content Placeholder 3" descr="Shirt Epaulettes Epaulette ...">
            <a:extLst>
              <a:ext uri="{FF2B5EF4-FFF2-40B4-BE49-F238E27FC236}">
                <a16:creationId xmlns:a16="http://schemas.microsoft.com/office/drawing/2014/main" id="{E3E5A880-898E-93E4-B647-CF16114E7516}"/>
              </a:ext>
            </a:extLst>
          </p:cNvPr>
          <p:cNvPicPr>
            <a:picLocks noGrp="1" noChangeAspect="1"/>
          </p:cNvPicPr>
          <p:nvPr>
            <p:ph idx="1"/>
          </p:nvPr>
        </p:nvPicPr>
        <p:blipFill>
          <a:blip r:embed="rId3"/>
          <a:stretch>
            <a:fillRect/>
          </a:stretch>
        </p:blipFill>
        <p:spPr>
          <a:xfrm>
            <a:off x="9555480" y="806824"/>
            <a:ext cx="2377440" cy="5136776"/>
          </a:xfrm>
          <a:prstGeom prst="rect">
            <a:avLst/>
          </a:prstGeom>
        </p:spPr>
      </p:pic>
      <p:sp>
        <p:nvSpPr>
          <p:cNvPr id="21" name="Rectangle 2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1219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Chief Superintendant Epaulette.svg ...">
            <a:extLst>
              <a:ext uri="{FF2B5EF4-FFF2-40B4-BE49-F238E27FC236}">
                <a16:creationId xmlns:a16="http://schemas.microsoft.com/office/drawing/2014/main" id="{42BCF9B2-9814-B7B5-C5BC-89B3BEF3B86D}"/>
              </a:ext>
            </a:extLst>
          </p:cNvPr>
          <p:cNvPicPr>
            <a:picLocks noChangeAspect="1"/>
          </p:cNvPicPr>
          <p:nvPr/>
        </p:nvPicPr>
        <p:blipFill>
          <a:blip r:embed="rId3"/>
          <a:stretch>
            <a:fillRect/>
          </a:stretch>
        </p:blipFill>
        <p:spPr>
          <a:xfrm>
            <a:off x="9159240" y="520749"/>
            <a:ext cx="266700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7" name="Arc 1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BC881B-EFBB-8D69-F44C-B149612D036D}"/>
              </a:ext>
            </a:extLst>
          </p:cNvPr>
          <p:cNvSpPr>
            <a:spLocks noGrp="1"/>
          </p:cNvSpPr>
          <p:nvPr>
            <p:ph type="title"/>
          </p:nvPr>
        </p:nvSpPr>
        <p:spPr>
          <a:xfrm>
            <a:off x="838201" y="479493"/>
            <a:ext cx="5257800" cy="1325563"/>
          </a:xfrm>
        </p:spPr>
        <p:txBody>
          <a:bodyPr>
            <a:normAutofit/>
          </a:bodyPr>
          <a:lstStyle/>
          <a:p>
            <a:r>
              <a:rPr lang="en-US"/>
              <a:t>Chief superintendent</a:t>
            </a:r>
          </a:p>
        </p:txBody>
      </p:sp>
      <p:sp>
        <p:nvSpPr>
          <p:cNvPr id="3" name="Content Placeholder 2">
            <a:extLst>
              <a:ext uri="{FF2B5EF4-FFF2-40B4-BE49-F238E27FC236}">
                <a16:creationId xmlns:a16="http://schemas.microsoft.com/office/drawing/2014/main" id="{5DA1442F-B17D-AED2-5362-4F248C3087A0}"/>
              </a:ext>
            </a:extLst>
          </p:cNvPr>
          <p:cNvSpPr>
            <a:spLocks noGrp="1"/>
          </p:cNvSpPr>
          <p:nvPr>
            <p:ph idx="1"/>
          </p:nvPr>
        </p:nvSpPr>
        <p:spPr>
          <a:xfrm>
            <a:off x="838200" y="1984443"/>
            <a:ext cx="8214359" cy="4192520"/>
          </a:xfrm>
        </p:spPr>
        <p:txBody>
          <a:bodyPr vert="horz" lIns="91440" tIns="45720" rIns="91440" bIns="45720" rtlCol="0">
            <a:normAutofit/>
          </a:bodyPr>
          <a:lstStyle/>
          <a:p>
            <a:r>
              <a:rPr lang="en-US" sz="2400" dirty="0">
                <a:ea typeface="+mn-lt"/>
                <a:cs typeface="+mn-lt"/>
              </a:rPr>
              <a:t>Police Chief Superintendents occupy senior positions, actively involved in strategic decision-making and frequently heading </a:t>
            </a:r>
            <a:r>
              <a:rPr lang="en-US" sz="2400" dirty="0" err="1">
                <a:ea typeface="+mn-lt"/>
                <a:cs typeface="+mn-lt"/>
              </a:rPr>
              <a:t>specialised</a:t>
            </a:r>
            <a:r>
              <a:rPr lang="en-US" sz="2400" dirty="0">
                <a:ea typeface="+mn-lt"/>
                <a:cs typeface="+mn-lt"/>
              </a:rPr>
              <a:t> units or departments.</a:t>
            </a:r>
            <a:endParaRPr lang="en-US" sz="2400" dirty="0"/>
          </a:p>
          <a:p>
            <a:r>
              <a:rPr lang="en-US" sz="2400" dirty="0">
                <a:ea typeface="+mn-lt"/>
                <a:cs typeface="+mn-lt"/>
              </a:rPr>
              <a:t>Their responsibilities include supervising intricate law enforcement operations, managing resources, and overseeing personnel.</a:t>
            </a:r>
            <a:endParaRPr lang="en-US" sz="2400" dirty="0"/>
          </a:p>
          <a:p>
            <a:r>
              <a:rPr lang="en-US" sz="2400" dirty="0">
                <a:ea typeface="+mn-lt"/>
                <a:cs typeface="+mn-lt"/>
              </a:rPr>
              <a:t>Chief Superintendents are central to shaping and executing </a:t>
            </a:r>
            <a:r>
              <a:rPr lang="en-US" sz="2400" dirty="0" err="1">
                <a:ea typeface="+mn-lt"/>
                <a:cs typeface="+mn-lt"/>
              </a:rPr>
              <a:t>organisational</a:t>
            </a:r>
            <a:r>
              <a:rPr lang="en-US" sz="2400" dirty="0">
                <a:ea typeface="+mn-lt"/>
                <a:cs typeface="+mn-lt"/>
              </a:rPr>
              <a:t> strategies aimed at improving public safety.</a:t>
            </a:r>
            <a:endParaRPr lang="en-US" sz="2400" dirty="0"/>
          </a:p>
          <a:p>
            <a:r>
              <a:rPr lang="en-US" sz="2400" dirty="0">
                <a:ea typeface="+mn-lt"/>
                <a:cs typeface="+mn-lt"/>
              </a:rPr>
              <a:t>They collaborate closely with other senior officers to devise effective policing strategies, ensuring the force operates smoothly and tackles evolving challenges.</a:t>
            </a:r>
            <a:endParaRPr lang="en-US" sz="2400" dirty="0"/>
          </a:p>
          <a:p>
            <a:endParaRPr lang="en-US" sz="1800" dirty="0"/>
          </a:p>
        </p:txBody>
      </p:sp>
    </p:spTree>
    <p:extLst>
      <p:ext uri="{BB962C8B-B14F-4D97-AF65-F5344CB8AC3E}">
        <p14:creationId xmlns:p14="http://schemas.microsoft.com/office/powerpoint/2010/main" val="2814871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Assistant Chief Constable ...">
            <a:extLst>
              <a:ext uri="{FF2B5EF4-FFF2-40B4-BE49-F238E27FC236}">
                <a16:creationId xmlns:a16="http://schemas.microsoft.com/office/drawing/2014/main" id="{87234DD7-CAB7-BCFC-07E4-174560971F90}"/>
              </a:ext>
            </a:extLst>
          </p:cNvPr>
          <p:cNvPicPr>
            <a:picLocks noChangeAspect="1"/>
          </p:cNvPicPr>
          <p:nvPr/>
        </p:nvPicPr>
        <p:blipFill>
          <a:blip r:embed="rId3"/>
          <a:stretch>
            <a:fillRect/>
          </a:stretch>
        </p:blipFill>
        <p:spPr>
          <a:xfrm>
            <a:off x="10195560" y="520749"/>
            <a:ext cx="199644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5D7015-860F-B639-8D88-53D04B6512BE}"/>
              </a:ext>
            </a:extLst>
          </p:cNvPr>
          <p:cNvSpPr>
            <a:spLocks noGrp="1"/>
          </p:cNvSpPr>
          <p:nvPr>
            <p:ph type="title"/>
          </p:nvPr>
        </p:nvSpPr>
        <p:spPr>
          <a:xfrm>
            <a:off x="838201" y="479493"/>
            <a:ext cx="5257800" cy="1325563"/>
          </a:xfrm>
        </p:spPr>
        <p:txBody>
          <a:bodyPr>
            <a:normAutofit/>
          </a:bodyPr>
          <a:lstStyle/>
          <a:p>
            <a:r>
              <a:rPr lang="en-US"/>
              <a:t>Assistant chief constable</a:t>
            </a:r>
          </a:p>
        </p:txBody>
      </p:sp>
      <p:sp>
        <p:nvSpPr>
          <p:cNvPr id="3" name="Content Placeholder 2">
            <a:extLst>
              <a:ext uri="{FF2B5EF4-FFF2-40B4-BE49-F238E27FC236}">
                <a16:creationId xmlns:a16="http://schemas.microsoft.com/office/drawing/2014/main" id="{A295E8EE-A405-5292-86A4-54F4AF4A2853}"/>
              </a:ext>
            </a:extLst>
          </p:cNvPr>
          <p:cNvSpPr>
            <a:spLocks noGrp="1"/>
          </p:cNvSpPr>
          <p:nvPr>
            <p:ph idx="1"/>
          </p:nvPr>
        </p:nvSpPr>
        <p:spPr>
          <a:xfrm>
            <a:off x="838200" y="1984443"/>
            <a:ext cx="8427719" cy="4192520"/>
          </a:xfrm>
        </p:spPr>
        <p:txBody>
          <a:bodyPr vert="horz" lIns="91440" tIns="45720" rIns="91440" bIns="45720" rtlCol="0">
            <a:normAutofit fontScale="92500" lnSpcReduction="10000"/>
          </a:bodyPr>
          <a:lstStyle/>
          <a:p>
            <a:r>
              <a:rPr lang="en-US" sz="2400" dirty="0">
                <a:ea typeface="+mn-lt"/>
                <a:cs typeface="+mn-lt"/>
              </a:rPr>
              <a:t>Assistant Chief Constables (ACCs) play crucial roles within police forces, supporting the Chief Constable in managing overall operations.</a:t>
            </a:r>
            <a:endParaRPr lang="en-US" sz="2400" dirty="0"/>
          </a:p>
          <a:p>
            <a:r>
              <a:rPr lang="en-US" sz="2400" dirty="0">
                <a:ea typeface="+mn-lt"/>
                <a:cs typeface="+mn-lt"/>
              </a:rPr>
              <a:t>ACCs often assume specific portfolios or responsibilities, contributing to strategic planning and decision-making processes.</a:t>
            </a:r>
            <a:endParaRPr lang="en-US" sz="2400" dirty="0"/>
          </a:p>
          <a:p>
            <a:r>
              <a:rPr lang="en-US" sz="2400" dirty="0">
                <a:ea typeface="+mn-lt"/>
                <a:cs typeface="+mn-lt"/>
              </a:rPr>
              <a:t>Their duties encompass supervising and coordinating initiatives within their designated areas, addressing organizational challenges, and ensuring effective policing.</a:t>
            </a:r>
            <a:endParaRPr lang="en-US" sz="2400" dirty="0"/>
          </a:p>
          <a:p>
            <a:r>
              <a:rPr lang="en-US" sz="2400" dirty="0">
                <a:ea typeface="+mn-lt"/>
                <a:cs typeface="+mn-lt"/>
              </a:rPr>
              <a:t>ACCs are essential in devising and implementing policies aimed at enhancing public safety.</a:t>
            </a:r>
            <a:endParaRPr lang="en-US" sz="2400" dirty="0"/>
          </a:p>
          <a:p>
            <a:r>
              <a:rPr lang="en-US" sz="2400" dirty="0">
                <a:ea typeface="+mn-lt"/>
                <a:cs typeface="+mn-lt"/>
              </a:rPr>
              <a:t>They collaborate with other senior officers, offering leadership and guidance to accomplish the force’s objectives while nurturing community engagement and trust.</a:t>
            </a:r>
            <a:endParaRPr lang="en-US" sz="2400" dirty="0"/>
          </a:p>
          <a:p>
            <a:endParaRPr lang="en-US" sz="1500" dirty="0"/>
          </a:p>
        </p:txBody>
      </p:sp>
    </p:spTree>
    <p:extLst>
      <p:ext uri="{BB962C8B-B14F-4D97-AF65-F5344CB8AC3E}">
        <p14:creationId xmlns:p14="http://schemas.microsoft.com/office/powerpoint/2010/main" val="1036516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Deputy Chief Constable.svg ...">
            <a:extLst>
              <a:ext uri="{FF2B5EF4-FFF2-40B4-BE49-F238E27FC236}">
                <a16:creationId xmlns:a16="http://schemas.microsoft.com/office/drawing/2014/main" id="{D166B83C-B157-C7E3-6359-473C6B2667BC}"/>
              </a:ext>
            </a:extLst>
          </p:cNvPr>
          <p:cNvPicPr>
            <a:picLocks noChangeAspect="1"/>
          </p:cNvPicPr>
          <p:nvPr/>
        </p:nvPicPr>
        <p:blipFill>
          <a:blip r:embed="rId3"/>
          <a:stretch>
            <a:fillRect/>
          </a:stretch>
        </p:blipFill>
        <p:spPr>
          <a:xfrm>
            <a:off x="9235440" y="520749"/>
            <a:ext cx="245364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94B61D-11D4-02C9-A82C-20DFE17D9E40}"/>
              </a:ext>
            </a:extLst>
          </p:cNvPr>
          <p:cNvSpPr>
            <a:spLocks noGrp="1"/>
          </p:cNvSpPr>
          <p:nvPr>
            <p:ph type="title"/>
          </p:nvPr>
        </p:nvSpPr>
        <p:spPr>
          <a:xfrm>
            <a:off x="838201" y="479493"/>
            <a:ext cx="5257800" cy="1325563"/>
          </a:xfrm>
        </p:spPr>
        <p:txBody>
          <a:bodyPr>
            <a:normAutofit/>
          </a:bodyPr>
          <a:lstStyle/>
          <a:p>
            <a:r>
              <a:rPr lang="en-US"/>
              <a:t>Deputy chief constable</a:t>
            </a:r>
          </a:p>
        </p:txBody>
      </p:sp>
      <p:sp>
        <p:nvSpPr>
          <p:cNvPr id="3" name="Content Placeholder 2">
            <a:extLst>
              <a:ext uri="{FF2B5EF4-FFF2-40B4-BE49-F238E27FC236}">
                <a16:creationId xmlns:a16="http://schemas.microsoft.com/office/drawing/2014/main" id="{226EC695-DBFA-7722-AC27-0A007FD9DDD1}"/>
              </a:ext>
            </a:extLst>
          </p:cNvPr>
          <p:cNvSpPr>
            <a:spLocks noGrp="1"/>
          </p:cNvSpPr>
          <p:nvPr>
            <p:ph idx="1"/>
          </p:nvPr>
        </p:nvSpPr>
        <p:spPr>
          <a:xfrm>
            <a:off x="838200" y="1984443"/>
            <a:ext cx="7421879" cy="4192520"/>
          </a:xfrm>
        </p:spPr>
        <p:txBody>
          <a:bodyPr vert="horz" lIns="91440" tIns="45720" rIns="91440" bIns="45720" rtlCol="0">
            <a:normAutofit/>
          </a:bodyPr>
          <a:lstStyle/>
          <a:p>
            <a:r>
              <a:rPr lang="en-US" sz="1800" dirty="0">
                <a:ea typeface="+mn-lt"/>
                <a:cs typeface="+mn-lt"/>
              </a:rPr>
              <a:t>Deputy Chief Constables (DCCs) serve as the second-in-command within a police force, working closely alongside the Chief Constable.</a:t>
            </a:r>
            <a:endParaRPr lang="en-US" sz="1800" dirty="0"/>
          </a:p>
          <a:p>
            <a:r>
              <a:rPr lang="en-US" sz="1800" dirty="0">
                <a:ea typeface="+mn-lt"/>
                <a:cs typeface="+mn-lt"/>
              </a:rPr>
              <a:t>DCCs play a crucial role in shaping and implementing the force’s strategic vision.</a:t>
            </a:r>
            <a:endParaRPr lang="en-US" sz="1800" dirty="0"/>
          </a:p>
          <a:p>
            <a:r>
              <a:rPr lang="en-US" sz="1800" dirty="0">
                <a:ea typeface="+mn-lt"/>
                <a:cs typeface="+mn-lt"/>
              </a:rPr>
              <a:t>Their responsibilities include overseeing various departments, efficiently managing resources, and ensuring operational effectiveness.</a:t>
            </a:r>
            <a:endParaRPr lang="en-US" sz="1800" dirty="0"/>
          </a:p>
          <a:p>
            <a:r>
              <a:rPr lang="en-US" sz="1800" dirty="0">
                <a:ea typeface="+mn-lt"/>
                <a:cs typeface="+mn-lt"/>
              </a:rPr>
              <a:t>DCCs actively participate in decision-making processes, offering leadership and guidance to senior officers.</a:t>
            </a:r>
            <a:endParaRPr lang="en-US" sz="1800" dirty="0"/>
          </a:p>
          <a:p>
            <a:r>
              <a:rPr lang="en-US" sz="1800" dirty="0">
                <a:ea typeface="+mn-lt"/>
                <a:cs typeface="+mn-lt"/>
              </a:rPr>
              <a:t>They represent the force in important engagements, fostering collaboration with external partners.</a:t>
            </a:r>
            <a:endParaRPr lang="en-US" sz="1800" dirty="0"/>
          </a:p>
          <a:p>
            <a:r>
              <a:rPr lang="en-US" sz="1800" dirty="0">
                <a:ea typeface="+mn-lt"/>
                <a:cs typeface="+mn-lt"/>
              </a:rPr>
              <a:t>Moreover, DCCs may step into the Chief Constable’s role when necessary, highlighting their pivotal role in maintaining the overall functionality and success of the police force.</a:t>
            </a:r>
            <a:endParaRPr lang="en-US" sz="1800" dirty="0"/>
          </a:p>
          <a:p>
            <a:endParaRPr lang="en-US" sz="1500" dirty="0"/>
          </a:p>
        </p:txBody>
      </p:sp>
    </p:spTree>
    <p:extLst>
      <p:ext uri="{BB962C8B-B14F-4D97-AF65-F5344CB8AC3E}">
        <p14:creationId xmlns:p14="http://schemas.microsoft.com/office/powerpoint/2010/main" val="1297820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Chief Constable Epaulette.svg ...">
            <a:extLst>
              <a:ext uri="{FF2B5EF4-FFF2-40B4-BE49-F238E27FC236}">
                <a16:creationId xmlns:a16="http://schemas.microsoft.com/office/drawing/2014/main" id="{8AC4739F-62DC-931A-7D83-120FDC7593D4}"/>
              </a:ext>
            </a:extLst>
          </p:cNvPr>
          <p:cNvPicPr>
            <a:picLocks noChangeAspect="1"/>
          </p:cNvPicPr>
          <p:nvPr/>
        </p:nvPicPr>
        <p:blipFill>
          <a:blip r:embed="rId3"/>
          <a:stretch>
            <a:fillRect/>
          </a:stretch>
        </p:blipFill>
        <p:spPr>
          <a:xfrm>
            <a:off x="9859850" y="520749"/>
            <a:ext cx="208831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D6E7EE-9BC8-750C-5C32-685D4A03E19D}"/>
              </a:ext>
            </a:extLst>
          </p:cNvPr>
          <p:cNvSpPr>
            <a:spLocks noGrp="1"/>
          </p:cNvSpPr>
          <p:nvPr>
            <p:ph type="title"/>
          </p:nvPr>
        </p:nvSpPr>
        <p:spPr>
          <a:xfrm>
            <a:off x="838201" y="479493"/>
            <a:ext cx="5257800" cy="1325563"/>
          </a:xfrm>
        </p:spPr>
        <p:txBody>
          <a:bodyPr>
            <a:normAutofit/>
          </a:bodyPr>
          <a:lstStyle/>
          <a:p>
            <a:r>
              <a:rPr lang="en-US" dirty="0"/>
              <a:t>Chief Constable</a:t>
            </a:r>
          </a:p>
        </p:txBody>
      </p:sp>
      <p:sp>
        <p:nvSpPr>
          <p:cNvPr id="3" name="Content Placeholder 2">
            <a:extLst>
              <a:ext uri="{FF2B5EF4-FFF2-40B4-BE49-F238E27FC236}">
                <a16:creationId xmlns:a16="http://schemas.microsoft.com/office/drawing/2014/main" id="{DE06A0CE-6953-4816-F84D-6FBB5DBCE60E}"/>
              </a:ext>
            </a:extLst>
          </p:cNvPr>
          <p:cNvSpPr>
            <a:spLocks noGrp="1"/>
          </p:cNvSpPr>
          <p:nvPr>
            <p:ph idx="1"/>
          </p:nvPr>
        </p:nvSpPr>
        <p:spPr>
          <a:xfrm>
            <a:off x="838200" y="1984443"/>
            <a:ext cx="8777809" cy="4192520"/>
          </a:xfrm>
        </p:spPr>
        <p:txBody>
          <a:bodyPr vert="horz" lIns="91440" tIns="45720" rIns="91440" bIns="45720" rtlCol="0" anchor="t">
            <a:normAutofit fontScale="92500" lnSpcReduction="10000"/>
          </a:bodyPr>
          <a:lstStyle/>
          <a:p>
            <a:r>
              <a:rPr lang="en-GB" sz="2400" noProof="0" dirty="0">
                <a:ea typeface="+mn-lt"/>
                <a:cs typeface="+mn-lt"/>
              </a:rPr>
              <a:t>The Chief Constable holds the highest position in the British police force, entrusted with the overall leadership and direction of the entire organisation.</a:t>
            </a:r>
            <a:endParaRPr lang="en-GB" sz="2400" noProof="0" dirty="0"/>
          </a:p>
          <a:p>
            <a:r>
              <a:rPr lang="en-GB" sz="2400" noProof="0" dirty="0">
                <a:ea typeface="+mn-lt"/>
                <a:cs typeface="+mn-lt"/>
              </a:rPr>
              <a:t>Their responsibilities include strategic planning, policy development, and decision-making on critical matters.</a:t>
            </a:r>
            <a:endParaRPr lang="en-GB" sz="2400" noProof="0" dirty="0"/>
          </a:p>
          <a:p>
            <a:r>
              <a:rPr lang="en-GB" sz="2400" noProof="0" dirty="0">
                <a:ea typeface="+mn-lt"/>
                <a:cs typeface="+mn-lt"/>
              </a:rPr>
              <a:t>Chief Constables are accountable for shaping the force’s vision, upholding public trust, and efficiently allocating resources.</a:t>
            </a:r>
            <a:endParaRPr lang="en-GB" sz="2400" noProof="0" dirty="0"/>
          </a:p>
          <a:p>
            <a:r>
              <a:rPr lang="en-GB" sz="2400" noProof="0" dirty="0">
                <a:ea typeface="+mn-lt"/>
                <a:cs typeface="+mn-lt"/>
              </a:rPr>
              <a:t>They engage with external stakeholders, represent the force in significant forums, and spearhead initiatives to improve community safety.</a:t>
            </a:r>
            <a:endParaRPr lang="en-GB" sz="2400" noProof="0" dirty="0"/>
          </a:p>
          <a:p>
            <a:r>
              <a:rPr lang="en-GB" sz="2400" noProof="0" dirty="0">
                <a:ea typeface="+mn-lt"/>
                <a:cs typeface="+mn-lt"/>
              </a:rPr>
              <a:t>Chief Constables offer guidance to senior officers, establish organisational priorities, and navigate the force through complex </a:t>
            </a:r>
            <a:r>
              <a:rPr lang="en-US" sz="2400" dirty="0">
                <a:ea typeface="+mn-lt"/>
                <a:cs typeface="+mn-lt"/>
              </a:rPr>
              <a:t>challenges, playing a central role in shaping the policing landscape.</a:t>
            </a:r>
            <a:endParaRPr lang="en-US" sz="2400" dirty="0"/>
          </a:p>
          <a:p>
            <a:endParaRPr lang="en-US" sz="1500" dirty="0"/>
          </a:p>
        </p:txBody>
      </p:sp>
    </p:spTree>
    <p:extLst>
      <p:ext uri="{BB962C8B-B14F-4D97-AF65-F5344CB8AC3E}">
        <p14:creationId xmlns:p14="http://schemas.microsoft.com/office/powerpoint/2010/main" val="515877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Metropolitan Police - Wikipedia">
            <a:extLst>
              <a:ext uri="{FF2B5EF4-FFF2-40B4-BE49-F238E27FC236}">
                <a16:creationId xmlns:a16="http://schemas.microsoft.com/office/drawing/2014/main" id="{6CDDC88A-4F70-9485-9A70-72169CFDC910}"/>
              </a:ext>
            </a:extLst>
          </p:cNvPr>
          <p:cNvPicPr>
            <a:picLocks noChangeAspect="1"/>
          </p:cNvPicPr>
          <p:nvPr/>
        </p:nvPicPr>
        <p:blipFill>
          <a:blip r:embed="rId3"/>
          <a:stretch>
            <a:fillRect/>
          </a:stretch>
        </p:blipFill>
        <p:spPr>
          <a:xfrm>
            <a:off x="6541053" y="538531"/>
            <a:ext cx="4777381" cy="56082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D94A83-610D-1111-B68D-35CBB4454205}"/>
              </a:ext>
            </a:extLst>
          </p:cNvPr>
          <p:cNvSpPr>
            <a:spLocks noGrp="1"/>
          </p:cNvSpPr>
          <p:nvPr>
            <p:ph type="title"/>
          </p:nvPr>
        </p:nvSpPr>
        <p:spPr>
          <a:xfrm>
            <a:off x="838201" y="479493"/>
            <a:ext cx="5257800" cy="1325563"/>
          </a:xfrm>
        </p:spPr>
        <p:txBody>
          <a:bodyPr>
            <a:normAutofit/>
          </a:bodyPr>
          <a:lstStyle/>
          <a:p>
            <a:r>
              <a:rPr lang="en-US"/>
              <a:t>Metropolitan Police Service </a:t>
            </a:r>
          </a:p>
        </p:txBody>
      </p:sp>
      <p:sp>
        <p:nvSpPr>
          <p:cNvPr id="3" name="Content Placeholder 2">
            <a:extLst>
              <a:ext uri="{FF2B5EF4-FFF2-40B4-BE49-F238E27FC236}">
                <a16:creationId xmlns:a16="http://schemas.microsoft.com/office/drawing/2014/main" id="{82669F25-FB1E-0B55-C8C8-CCC9FC9112FA}"/>
              </a:ext>
            </a:extLst>
          </p:cNvPr>
          <p:cNvSpPr>
            <a:spLocks noGrp="1"/>
          </p:cNvSpPr>
          <p:nvPr>
            <p:ph idx="1"/>
          </p:nvPr>
        </p:nvSpPr>
        <p:spPr>
          <a:xfrm>
            <a:off x="838201" y="1984443"/>
            <a:ext cx="5257800" cy="4192520"/>
          </a:xfrm>
        </p:spPr>
        <p:txBody>
          <a:bodyPr vert="horz" lIns="91440" tIns="45720" rIns="91440" bIns="45720" rtlCol="0">
            <a:normAutofit/>
          </a:bodyPr>
          <a:lstStyle/>
          <a:p>
            <a:pPr marL="0" indent="0">
              <a:buNone/>
            </a:pPr>
            <a:r>
              <a:rPr lang="en-US"/>
              <a:t>Roles are the same until after promotion from Chief Superintendent:-</a:t>
            </a:r>
          </a:p>
          <a:p>
            <a:r>
              <a:rPr lang="en-US"/>
              <a:t>Commander</a:t>
            </a:r>
          </a:p>
          <a:p>
            <a:r>
              <a:rPr lang="en-US"/>
              <a:t>Deputy Assistant commissioner</a:t>
            </a:r>
          </a:p>
          <a:p>
            <a:r>
              <a:rPr lang="en-US"/>
              <a:t>Assistant Commissioner</a:t>
            </a:r>
          </a:p>
          <a:p>
            <a:r>
              <a:rPr lang="en-US"/>
              <a:t>Deputy Commissioner</a:t>
            </a:r>
          </a:p>
          <a:p>
            <a:r>
              <a:rPr lang="en-US"/>
              <a:t>Commissioner</a:t>
            </a:r>
          </a:p>
        </p:txBody>
      </p:sp>
    </p:spTree>
    <p:extLst>
      <p:ext uri="{BB962C8B-B14F-4D97-AF65-F5344CB8AC3E}">
        <p14:creationId xmlns:p14="http://schemas.microsoft.com/office/powerpoint/2010/main" val="11275159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CD39A-020F-2A36-04B6-13DEBCCBCE00}"/>
              </a:ext>
            </a:extLst>
          </p:cNvPr>
          <p:cNvSpPr>
            <a:spLocks noGrp="1"/>
          </p:cNvSpPr>
          <p:nvPr>
            <p:ph type="title"/>
          </p:nvPr>
        </p:nvSpPr>
        <p:spPr>
          <a:xfrm>
            <a:off x="686834" y="1153572"/>
            <a:ext cx="3200400" cy="4461163"/>
          </a:xfrm>
        </p:spPr>
        <p:txBody>
          <a:bodyPr>
            <a:normAutofit/>
          </a:bodyPr>
          <a:lstStyle/>
          <a:p>
            <a:r>
              <a:rPr lang="en-GB">
                <a:solidFill>
                  <a:srgbClr val="FFFFFF"/>
                </a:solidFill>
              </a:rPr>
              <a:t>Task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51EF9F-E1DD-5472-8153-764C0F34C62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latin typeface="Calibri"/>
                <a:ea typeface="Calibri"/>
                <a:cs typeface="Calibri"/>
              </a:rPr>
              <a:t>How do the responsibilities of police leaders change as they move from operational policing at the rank of Constable to strategic leadership at Chief Officer level?</a:t>
            </a:r>
          </a:p>
          <a:p>
            <a:endParaRPr lang="en-GB">
              <a:latin typeface="Calibri"/>
              <a:ea typeface="Calibri"/>
              <a:cs typeface="Calibri"/>
            </a:endParaRPr>
          </a:p>
        </p:txBody>
      </p:sp>
    </p:spTree>
    <p:extLst>
      <p:ext uri="{BB962C8B-B14F-4D97-AF65-F5344CB8AC3E}">
        <p14:creationId xmlns:p14="http://schemas.microsoft.com/office/powerpoint/2010/main" val="3994541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7AB84-CA04-F581-4B0B-9CFC6AE879E7}"/>
              </a:ext>
            </a:extLst>
          </p:cNvPr>
          <p:cNvSpPr>
            <a:spLocks noGrp="1"/>
          </p:cNvSpPr>
          <p:nvPr>
            <p:ph type="title"/>
          </p:nvPr>
        </p:nvSpPr>
        <p:spPr>
          <a:xfrm>
            <a:off x="838200" y="365125"/>
            <a:ext cx="10515600" cy="632836"/>
          </a:xfrm>
        </p:spPr>
        <p:txBody>
          <a:bodyPr>
            <a:normAutofit fontScale="90000"/>
          </a:bodyPr>
          <a:lstStyle/>
          <a:p>
            <a:r>
              <a:rPr lang="en-GB" dirty="0"/>
              <a:t>Task</a:t>
            </a:r>
          </a:p>
        </p:txBody>
      </p:sp>
      <p:sp>
        <p:nvSpPr>
          <p:cNvPr id="3" name="Content Placeholder 2">
            <a:extLst>
              <a:ext uri="{FF2B5EF4-FFF2-40B4-BE49-F238E27FC236}">
                <a16:creationId xmlns:a16="http://schemas.microsoft.com/office/drawing/2014/main" id="{F7A3ACC0-BF31-D8ED-4AF4-051B86877CC1}"/>
              </a:ext>
            </a:extLst>
          </p:cNvPr>
          <p:cNvSpPr>
            <a:spLocks noGrp="1"/>
          </p:cNvSpPr>
          <p:nvPr>
            <p:ph idx="1"/>
          </p:nvPr>
        </p:nvSpPr>
        <p:spPr>
          <a:xfrm>
            <a:off x="561110" y="1032839"/>
            <a:ext cx="10792690" cy="5144124"/>
          </a:xfrm>
        </p:spPr>
        <p:txBody>
          <a:bodyPr vert="horz" lIns="91440" tIns="45720" rIns="91440" bIns="45720" rtlCol="0" anchor="t">
            <a:noAutofit/>
          </a:bodyPr>
          <a:lstStyle/>
          <a:p>
            <a:pPr marL="0" indent="0">
              <a:buNone/>
            </a:pPr>
            <a:r>
              <a:rPr lang="en-GB" sz="1800" b="1" dirty="0">
                <a:latin typeface="Calibri"/>
                <a:ea typeface="Calibri"/>
                <a:cs typeface="Calibri"/>
              </a:rPr>
              <a:t>Increase in Responsibility</a:t>
            </a:r>
            <a:endParaRPr lang="en-US"/>
          </a:p>
          <a:p>
            <a:r>
              <a:rPr lang="en-GB" sz="1800" dirty="0">
                <a:latin typeface="Calibri"/>
                <a:ea typeface="Calibri"/>
                <a:cs typeface="Calibri"/>
              </a:rPr>
              <a:t>Constables focus on individual incidents, victims, suspects and investigations.</a:t>
            </a:r>
          </a:p>
          <a:p>
            <a:r>
              <a:rPr lang="en-GB" sz="1800" dirty="0">
                <a:latin typeface="Calibri"/>
                <a:ea typeface="Calibri"/>
                <a:cs typeface="Calibri"/>
              </a:rPr>
              <a:t>Sergeants supervise officers and ensure standards are met.</a:t>
            </a:r>
          </a:p>
          <a:p>
            <a:r>
              <a:rPr lang="en-GB" sz="1800" dirty="0">
                <a:latin typeface="Calibri"/>
                <a:ea typeface="Calibri"/>
                <a:cs typeface="Calibri"/>
              </a:rPr>
              <a:t>Inspectors and Chief Inspectors manage teams and operational performance.</a:t>
            </a:r>
          </a:p>
          <a:p>
            <a:r>
              <a:rPr lang="en-GB" sz="1800" dirty="0">
                <a:latin typeface="Calibri"/>
                <a:ea typeface="Calibri"/>
                <a:cs typeface="Calibri"/>
              </a:rPr>
              <a:t>Superintendents and above become responsible for whole departments, districts or force-wide functions.</a:t>
            </a:r>
          </a:p>
          <a:p>
            <a:r>
              <a:rPr lang="en-GB" sz="1800" dirty="0">
                <a:latin typeface="Calibri"/>
                <a:ea typeface="Calibri"/>
                <a:cs typeface="Calibri"/>
              </a:rPr>
              <a:t>Chief Officers are accountable for the entire organisation.</a:t>
            </a:r>
          </a:p>
          <a:p>
            <a:r>
              <a:rPr lang="en-GB" sz="1800" b="1" dirty="0">
                <a:latin typeface="Calibri"/>
                <a:ea typeface="Calibri"/>
                <a:cs typeface="Calibri"/>
              </a:rPr>
              <a:t>Doing to Leading:</a:t>
            </a:r>
          </a:p>
          <a:p>
            <a:r>
              <a:rPr lang="en-GB" sz="1800" b="1" dirty="0">
                <a:latin typeface="Calibri"/>
                <a:ea typeface="Calibri"/>
                <a:cs typeface="Calibri"/>
              </a:rPr>
              <a:t>Constables</a:t>
            </a:r>
            <a:endParaRPr lang="en-GB" sz="1800" dirty="0">
              <a:latin typeface="Calibri"/>
              <a:ea typeface="Calibri"/>
              <a:cs typeface="Calibri"/>
            </a:endParaRPr>
          </a:p>
          <a:p>
            <a:r>
              <a:rPr lang="en-GB" sz="1800" dirty="0">
                <a:latin typeface="Calibri"/>
                <a:ea typeface="Calibri"/>
                <a:cs typeface="Calibri"/>
              </a:rPr>
              <a:t>Respond to calls. /  Arrest offenders / Conduct investigations.</a:t>
            </a:r>
          </a:p>
          <a:p>
            <a:r>
              <a:rPr lang="en-GB" sz="1800" dirty="0">
                <a:latin typeface="Calibri"/>
                <a:ea typeface="Calibri"/>
                <a:cs typeface="Calibri"/>
              </a:rPr>
              <a:t>Engage directly with the public.</a:t>
            </a:r>
          </a:p>
          <a:p>
            <a:r>
              <a:rPr lang="en-GB" sz="1800" b="1" dirty="0">
                <a:latin typeface="Calibri"/>
                <a:ea typeface="Calibri"/>
                <a:cs typeface="Calibri"/>
              </a:rPr>
              <a:t>Senior ranks</a:t>
            </a:r>
            <a:endParaRPr lang="en-GB" sz="1800" dirty="0">
              <a:latin typeface="Calibri"/>
              <a:ea typeface="Calibri"/>
              <a:cs typeface="Calibri"/>
            </a:endParaRPr>
          </a:p>
          <a:p>
            <a:r>
              <a:rPr lang="en-GB" sz="1800" dirty="0">
                <a:latin typeface="Calibri"/>
                <a:ea typeface="Calibri"/>
                <a:cs typeface="Calibri"/>
              </a:rPr>
              <a:t>Direct others rather than carrying out most frontline tasks themselves / Set priorities.</a:t>
            </a:r>
          </a:p>
          <a:p>
            <a:r>
              <a:rPr lang="en-GB" sz="1800" dirty="0">
                <a:latin typeface="Calibri"/>
                <a:ea typeface="Calibri"/>
                <a:cs typeface="Calibri"/>
              </a:rPr>
              <a:t>Allocate resources / Make policy decisions.</a:t>
            </a:r>
          </a:p>
          <a:p>
            <a:r>
              <a:rPr lang="en-GB" sz="1800" b="1" i="1" dirty="0">
                <a:latin typeface="Calibri"/>
                <a:ea typeface="Calibri"/>
                <a:cs typeface="Calibri"/>
              </a:rPr>
              <a:t>Leadership changes from operational delivery to directing and enabling others to deliver policing.</a:t>
            </a:r>
            <a:endParaRPr lang="en-GB" sz="1800" b="1" dirty="0">
              <a:latin typeface="Calibri"/>
              <a:ea typeface="Calibri"/>
              <a:cs typeface="Calibri"/>
            </a:endParaRPr>
          </a:p>
          <a:p>
            <a:endParaRPr lang="en-GB" sz="1800" b="1" dirty="0">
              <a:latin typeface="Calibri"/>
              <a:ea typeface="Calibri"/>
              <a:cs typeface="Calibri"/>
            </a:endParaRPr>
          </a:p>
        </p:txBody>
      </p:sp>
    </p:spTree>
    <p:extLst>
      <p:ext uri="{BB962C8B-B14F-4D97-AF65-F5344CB8AC3E}">
        <p14:creationId xmlns:p14="http://schemas.microsoft.com/office/powerpoint/2010/main" val="26117063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6175F-ADD6-7C60-B66D-7333238D7EFE}"/>
              </a:ext>
            </a:extLst>
          </p:cNvPr>
          <p:cNvSpPr>
            <a:spLocks noGrp="1"/>
          </p:cNvSpPr>
          <p:nvPr>
            <p:ph type="title"/>
          </p:nvPr>
        </p:nvSpPr>
        <p:spPr/>
        <p:txBody>
          <a:bodyPr/>
          <a:lstStyle/>
          <a:p>
            <a:r>
              <a:rPr lang="en-GB" dirty="0"/>
              <a:t>Results </a:t>
            </a:r>
          </a:p>
        </p:txBody>
      </p:sp>
      <p:sp>
        <p:nvSpPr>
          <p:cNvPr id="3" name="Content Placeholder 2">
            <a:extLst>
              <a:ext uri="{FF2B5EF4-FFF2-40B4-BE49-F238E27FC236}">
                <a16:creationId xmlns:a16="http://schemas.microsoft.com/office/drawing/2014/main" id="{53A2CFD2-0693-BE2F-FF1B-6302DEE526DF}"/>
              </a:ext>
            </a:extLst>
          </p:cNvPr>
          <p:cNvSpPr>
            <a:spLocks noGrp="1"/>
          </p:cNvSpPr>
          <p:nvPr>
            <p:ph idx="1"/>
          </p:nvPr>
        </p:nvSpPr>
        <p:spPr/>
        <p:txBody>
          <a:bodyPr vert="horz" lIns="91440" tIns="45720" rIns="91440" bIns="45720" rtlCol="0" anchor="t">
            <a:normAutofit/>
          </a:bodyPr>
          <a:lstStyle/>
          <a:p>
            <a:r>
              <a:rPr lang="en-GB" sz="2000" b="1" dirty="0">
                <a:latin typeface="Calibri"/>
                <a:ea typeface="Calibri"/>
                <a:cs typeface="Calibri"/>
              </a:rPr>
              <a:t>Police Constable - </a:t>
            </a:r>
            <a:r>
              <a:rPr lang="en-GB" sz="2000" dirty="0">
                <a:latin typeface="Calibri"/>
                <a:ea typeface="Calibri"/>
                <a:cs typeface="Calibri"/>
              </a:rPr>
              <a:t> the focus is primarily on operational policing. Constables deal directly with incidents, investigate crimes, engage with communities, gather evidence, and make immediate decisions to protect the public. Their responsibility is centred on carrying out police duties effectively and lawfully on the front line.</a:t>
            </a:r>
          </a:p>
          <a:p>
            <a:r>
              <a:rPr lang="en-GB" sz="2000" dirty="0">
                <a:latin typeface="Calibri"/>
                <a:ea typeface="Calibri"/>
                <a:cs typeface="Calibri"/>
              </a:rPr>
              <a:t>Increase of police duties – more vulnerable people / lack of trust /</a:t>
            </a:r>
          </a:p>
          <a:p>
            <a:endParaRPr lang="en-GB" sz="2000" dirty="0">
              <a:latin typeface="Calibri"/>
              <a:ea typeface="Calibri"/>
              <a:cs typeface="Calibri"/>
            </a:endParaRPr>
          </a:p>
          <a:p>
            <a:r>
              <a:rPr lang="en-GB" sz="2000" dirty="0">
                <a:latin typeface="Calibri"/>
                <a:ea typeface="Calibri"/>
                <a:cs typeface="Calibri"/>
              </a:rPr>
              <a:t>Ranks </a:t>
            </a:r>
            <a:r>
              <a:rPr lang="en-GB" sz="2000" b="1" dirty="0">
                <a:latin typeface="Calibri"/>
                <a:ea typeface="Calibri"/>
                <a:cs typeface="Calibri"/>
              </a:rPr>
              <a:t>Sergeant and Inspector - </a:t>
            </a:r>
            <a:r>
              <a:rPr lang="en-GB" sz="2000" dirty="0">
                <a:latin typeface="Calibri"/>
                <a:ea typeface="Calibri"/>
                <a:cs typeface="Calibri"/>
              </a:rPr>
              <a:t> their role begins to shift from doing the work themselves to supervising and coordinating others. They are responsible for managing teams, allocating resources, monitoring performance, supporting staff welfare, and ensuring operational objectives are achieved. Leadership becomes increasingly important alongside policing skills.</a:t>
            </a:r>
          </a:p>
          <a:p>
            <a:r>
              <a:rPr lang="en-GB" sz="2000" dirty="0">
                <a:latin typeface="Calibri"/>
                <a:ea typeface="Calibri"/>
                <a:cs typeface="Calibri"/>
              </a:rPr>
              <a:t>High member of young officers to manage</a:t>
            </a:r>
          </a:p>
          <a:p>
            <a:endParaRPr lang="en-GB" sz="1800" dirty="0">
              <a:latin typeface="Calibri"/>
              <a:ea typeface="Calibri"/>
              <a:cs typeface="Calibri"/>
            </a:endParaRPr>
          </a:p>
        </p:txBody>
      </p:sp>
    </p:spTree>
    <p:extLst>
      <p:ext uri="{BB962C8B-B14F-4D97-AF65-F5344CB8AC3E}">
        <p14:creationId xmlns:p14="http://schemas.microsoft.com/office/powerpoint/2010/main" val="1197302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13C17-5E54-A0A7-6A11-C5AA57C7AABA}"/>
              </a:ext>
            </a:extLst>
          </p:cNvPr>
          <p:cNvSpPr>
            <a:spLocks noGrp="1"/>
          </p:cNvSpPr>
          <p:nvPr>
            <p:ph type="title"/>
          </p:nvPr>
        </p:nvSpPr>
        <p:spPr/>
        <p:txBody>
          <a:bodyPr/>
          <a:lstStyle/>
          <a:p>
            <a:r>
              <a:rPr lang="en-GB" dirty="0"/>
              <a:t>Results</a:t>
            </a:r>
          </a:p>
        </p:txBody>
      </p:sp>
      <p:sp>
        <p:nvSpPr>
          <p:cNvPr id="3" name="Content Placeholder 2">
            <a:extLst>
              <a:ext uri="{FF2B5EF4-FFF2-40B4-BE49-F238E27FC236}">
                <a16:creationId xmlns:a16="http://schemas.microsoft.com/office/drawing/2014/main" id="{CE173FA7-DCF0-AEFD-7113-340015766885}"/>
              </a:ext>
            </a:extLst>
          </p:cNvPr>
          <p:cNvSpPr>
            <a:spLocks noGrp="1"/>
          </p:cNvSpPr>
          <p:nvPr>
            <p:ph idx="1"/>
          </p:nvPr>
        </p:nvSpPr>
        <p:spPr>
          <a:xfrm>
            <a:off x="514928" y="1825625"/>
            <a:ext cx="10838872" cy="4843944"/>
          </a:xfrm>
        </p:spPr>
        <p:txBody>
          <a:bodyPr vert="horz" lIns="91440" tIns="45720" rIns="91440" bIns="45720" rtlCol="0" anchor="t">
            <a:normAutofit/>
          </a:bodyPr>
          <a:lstStyle/>
          <a:p>
            <a:r>
              <a:rPr lang="en-GB" sz="2400" b="1" dirty="0">
                <a:latin typeface="Calibri"/>
                <a:ea typeface="Calibri"/>
                <a:cs typeface="Calibri"/>
              </a:rPr>
              <a:t>Chief Inspector and Superintendent</a:t>
            </a:r>
            <a:r>
              <a:rPr lang="en-GB" sz="2400" dirty="0">
                <a:latin typeface="Calibri"/>
                <a:ea typeface="Calibri"/>
                <a:cs typeface="Calibri"/>
              </a:rPr>
              <a:t> - leaders become responsible for larger departments, operational commands, or geographical areas. Their decisions have a wider impact, and they must balance operational priorities with organisational demands. They are involved in planning, partnership working, risk management, and ensuring that resources are used effectively.</a:t>
            </a:r>
          </a:p>
          <a:p>
            <a:endParaRPr lang="en-GB" sz="2400" dirty="0">
              <a:latin typeface="Calibri"/>
              <a:ea typeface="Calibri"/>
              <a:cs typeface="Calibri"/>
            </a:endParaRPr>
          </a:p>
          <a:p>
            <a:r>
              <a:rPr lang="en-GB" sz="2400" dirty="0">
                <a:latin typeface="Calibri"/>
                <a:ea typeface="Calibri"/>
                <a:cs typeface="Calibri"/>
              </a:rPr>
              <a:t>At </a:t>
            </a:r>
            <a:r>
              <a:rPr lang="en-GB" sz="2400" b="1" dirty="0">
                <a:latin typeface="Calibri"/>
                <a:ea typeface="Calibri"/>
                <a:cs typeface="Calibri"/>
              </a:rPr>
              <a:t>Chief Officer</a:t>
            </a:r>
            <a:r>
              <a:rPr lang="en-GB" sz="2400" dirty="0">
                <a:latin typeface="Calibri"/>
                <a:ea typeface="Calibri"/>
                <a:cs typeface="Calibri"/>
              </a:rPr>
              <a:t> - including Assistant Chief Constables, Deputy Chief Constables, and Chief Constables, the role becomes predominantly strategic. Rather than managing individual incidents, they shape the vision, direction, and priorities of the force. They make decisions about budgets, workforce planning, organisational culture, public confidence, and long-term challenges such as technology, crime trends, and safeguarding.</a:t>
            </a:r>
          </a:p>
          <a:p>
            <a:endParaRPr lang="en-GB" sz="2400" dirty="0">
              <a:latin typeface="Calibri"/>
              <a:ea typeface="Calibri"/>
              <a:cs typeface="Calibri"/>
            </a:endParaRPr>
          </a:p>
          <a:p>
            <a:endParaRPr lang="en-GB" sz="2200" dirty="0">
              <a:latin typeface="Calibri"/>
              <a:ea typeface="Calibri"/>
              <a:cs typeface="Calibri"/>
            </a:endParaRPr>
          </a:p>
        </p:txBody>
      </p:sp>
    </p:spTree>
    <p:extLst>
      <p:ext uri="{BB962C8B-B14F-4D97-AF65-F5344CB8AC3E}">
        <p14:creationId xmlns:p14="http://schemas.microsoft.com/office/powerpoint/2010/main" val="32939311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2D3E8F-DA51-006B-4673-E42D4EEA35FC}"/>
              </a:ext>
            </a:extLst>
          </p:cNvPr>
          <p:cNvSpPr>
            <a:spLocks noGrp="1"/>
          </p:cNvSpPr>
          <p:nvPr>
            <p:ph type="title"/>
          </p:nvPr>
        </p:nvSpPr>
        <p:spPr>
          <a:xfrm>
            <a:off x="466722" y="586855"/>
            <a:ext cx="3201366" cy="3387497"/>
          </a:xfrm>
        </p:spPr>
        <p:txBody>
          <a:bodyPr anchor="b">
            <a:normAutofit/>
          </a:bodyPr>
          <a:lstStyle/>
          <a:p>
            <a:pPr marL="228600" indent="-228600" algn="r">
              <a:spcBef>
                <a:spcPts val="1000"/>
              </a:spcBef>
            </a:pPr>
            <a:br>
              <a:rPr lang="en-GB" sz="2800" b="1">
                <a:solidFill>
                  <a:srgbClr val="FFFFFF"/>
                </a:solidFill>
                <a:latin typeface="Aptos"/>
              </a:rPr>
            </a:br>
            <a:br>
              <a:rPr lang="en-GB" sz="2800" b="1">
                <a:solidFill>
                  <a:srgbClr val="FFFFFF"/>
                </a:solidFill>
                <a:latin typeface="Aptos"/>
              </a:rPr>
            </a:br>
            <a:r>
              <a:rPr lang="en-GB" sz="2800" b="1">
                <a:solidFill>
                  <a:srgbClr val="FFFFFF"/>
                </a:solidFill>
                <a:latin typeface="Aptos"/>
              </a:rPr>
              <a:t>Review of Police Leadership and Training</a:t>
            </a:r>
            <a:endParaRPr lang="en-GB" sz="2800">
              <a:solidFill>
                <a:srgbClr val="FFFFFF"/>
              </a:solidFill>
              <a:latin typeface="Aptos"/>
            </a:endParaRPr>
          </a:p>
          <a:p>
            <a:pPr algn="r"/>
            <a:br>
              <a:rPr lang="en-GB"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7805A327-150A-6E96-5E4C-7F721678061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dirty="0">
                <a:latin typeface="Calibri"/>
                <a:ea typeface="Calibri"/>
                <a:cs typeface="Calibri"/>
              </a:rPr>
              <a:t>Conducted by Peter Neyroud QPM, the review examined how police officers are recruited, trained, developed, and promoted in England and Wales. It argued that policing needed a more professional, evidence-based approach to meet the challenges of 21st-century policing. </a:t>
            </a:r>
            <a:endParaRPr lang="en-US" sz="2000"/>
          </a:p>
          <a:p>
            <a:pPr marL="0" indent="0">
              <a:buNone/>
            </a:pPr>
            <a:r>
              <a:rPr lang="en-GB" sz="2000" dirty="0">
                <a:latin typeface="Calibri"/>
                <a:ea typeface="Calibri"/>
                <a:cs typeface="Calibri"/>
              </a:rPr>
              <a:t>Key Recommendations</a:t>
            </a:r>
            <a:endParaRPr lang="en-GB" sz="2000"/>
          </a:p>
          <a:p>
            <a:r>
              <a:rPr lang="en-GB" sz="2000" dirty="0">
                <a:latin typeface="Calibri"/>
                <a:ea typeface="Calibri"/>
                <a:cs typeface="Calibri"/>
              </a:rPr>
              <a:t>Create a professional body for policing to oversee standards, leadership, and learning.</a:t>
            </a:r>
          </a:p>
          <a:p>
            <a:r>
              <a:rPr lang="en-GB" sz="2000" dirty="0">
                <a:latin typeface="Calibri"/>
                <a:ea typeface="Calibri"/>
                <a:cs typeface="Calibri"/>
              </a:rPr>
              <a:t>Strengthen links between policing and higher education.</a:t>
            </a:r>
          </a:p>
          <a:p>
            <a:r>
              <a:rPr lang="en-GB" sz="2000" dirty="0">
                <a:latin typeface="Calibri"/>
                <a:ea typeface="Calibri"/>
                <a:cs typeface="Calibri"/>
              </a:rPr>
              <a:t>Introduce a clearer professional qualifications framework.</a:t>
            </a:r>
          </a:p>
          <a:p>
            <a:r>
              <a:rPr lang="en-GB" sz="2000" dirty="0">
                <a:latin typeface="Calibri"/>
                <a:ea typeface="Calibri"/>
                <a:cs typeface="Calibri"/>
              </a:rPr>
              <a:t>Develop leadership at all levels through continuous professional development.</a:t>
            </a:r>
          </a:p>
          <a:p>
            <a:r>
              <a:rPr lang="en-GB" sz="2000" dirty="0">
                <a:latin typeface="Calibri"/>
                <a:ea typeface="Calibri"/>
                <a:cs typeface="Calibri"/>
              </a:rPr>
              <a:t>Promote evidence-based policing and reflective practice</a:t>
            </a:r>
          </a:p>
          <a:p>
            <a:endParaRPr lang="en-GB" sz="2000" dirty="0">
              <a:latin typeface="Calibri"/>
              <a:ea typeface="Calibri"/>
              <a:cs typeface="Calibri"/>
            </a:endParaRPr>
          </a:p>
        </p:txBody>
      </p:sp>
    </p:spTree>
    <p:extLst>
      <p:ext uri="{BB962C8B-B14F-4D97-AF65-F5344CB8AC3E}">
        <p14:creationId xmlns:p14="http://schemas.microsoft.com/office/powerpoint/2010/main" val="8279957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88B5C3-2ABC-34DB-B3E1-4BFB5DC45859}"/>
              </a:ext>
            </a:extLst>
          </p:cNvPr>
          <p:cNvSpPr>
            <a:spLocks noGrp="1"/>
          </p:cNvSpPr>
          <p:nvPr>
            <p:ph type="title"/>
          </p:nvPr>
        </p:nvSpPr>
        <p:spPr>
          <a:xfrm>
            <a:off x="1137034" y="609597"/>
            <a:ext cx="9392421" cy="1330841"/>
          </a:xfrm>
        </p:spPr>
        <p:txBody>
          <a:bodyPr>
            <a:normAutofit/>
          </a:bodyPr>
          <a:lstStyle/>
          <a:p>
            <a:r>
              <a:rPr lang="en-US" dirty="0"/>
              <a:t>College of Policing</a:t>
            </a:r>
          </a:p>
        </p:txBody>
      </p:sp>
      <p:sp>
        <p:nvSpPr>
          <p:cNvPr id="3" name="Content Placeholder 2">
            <a:extLst>
              <a:ext uri="{FF2B5EF4-FFF2-40B4-BE49-F238E27FC236}">
                <a16:creationId xmlns:a16="http://schemas.microsoft.com/office/drawing/2014/main" id="{36FAC905-0F8F-DDB1-ECF9-B885DEC96A6A}"/>
              </a:ext>
            </a:extLst>
          </p:cNvPr>
          <p:cNvSpPr>
            <a:spLocks noGrp="1"/>
          </p:cNvSpPr>
          <p:nvPr>
            <p:ph idx="1"/>
          </p:nvPr>
        </p:nvSpPr>
        <p:spPr>
          <a:xfrm>
            <a:off x="1137034" y="2198362"/>
            <a:ext cx="4958966" cy="3917773"/>
          </a:xfrm>
        </p:spPr>
        <p:txBody>
          <a:bodyPr vert="horz" lIns="91440" tIns="45720" rIns="91440" bIns="45720" rtlCol="0" anchor="t">
            <a:normAutofit/>
          </a:bodyPr>
          <a:lstStyle/>
          <a:p>
            <a:r>
              <a:rPr lang="en-US" sz="1700"/>
              <a:t>Established in 2012 as the official professional body for policing:</a:t>
            </a:r>
          </a:p>
          <a:p>
            <a:r>
              <a:rPr lang="en-US" sz="1700"/>
              <a:t>Knowledge and Sharing good practice in the development of research and evidence of 'what works'</a:t>
            </a:r>
          </a:p>
          <a:p>
            <a:r>
              <a:rPr lang="en-US" sz="1700"/>
              <a:t>Professional development of individual members of the profession</a:t>
            </a:r>
          </a:p>
          <a:p>
            <a:r>
              <a:rPr lang="en-US" sz="1700"/>
              <a:t>Standards for police services and individuals </a:t>
            </a:r>
          </a:p>
          <a:p>
            <a:r>
              <a:rPr lang="en-US" sz="1700"/>
              <a:t>The College (CoP) aspired to achieve a charter status as the Royal College of policing however the college remains a company limited by guarantee legally owned by the Home Secretary</a:t>
            </a:r>
          </a:p>
        </p:txBody>
      </p:sp>
      <p:pic>
        <p:nvPicPr>
          <p:cNvPr id="4" name="Picture 3">
            <a:extLst>
              <a:ext uri="{FF2B5EF4-FFF2-40B4-BE49-F238E27FC236}">
                <a16:creationId xmlns:a16="http://schemas.microsoft.com/office/drawing/2014/main" id="{6C10BD66-502F-C0BD-CE3E-2D25D2735EDC}"/>
              </a:ext>
            </a:extLst>
          </p:cNvPr>
          <p:cNvPicPr>
            <a:picLocks noChangeAspect="1"/>
          </p:cNvPicPr>
          <p:nvPr/>
        </p:nvPicPr>
        <p:blipFill>
          <a:blip r:embed="rId3"/>
          <a:stretch>
            <a:fillRect/>
          </a:stretch>
        </p:blipFill>
        <p:spPr>
          <a:xfrm>
            <a:off x="6719367" y="2991443"/>
            <a:ext cx="4788505" cy="214285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492353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93585-3570-F68A-36EB-ABC6D6758442}"/>
              </a:ext>
            </a:extLst>
          </p:cNvPr>
          <p:cNvSpPr>
            <a:spLocks noGrp="1"/>
          </p:cNvSpPr>
          <p:nvPr>
            <p:ph type="title"/>
          </p:nvPr>
        </p:nvSpPr>
        <p:spPr/>
        <p:txBody>
          <a:bodyPr/>
          <a:lstStyle/>
          <a:p>
            <a:r>
              <a:rPr lang="en-US" dirty="0"/>
              <a:t>CoP</a:t>
            </a:r>
          </a:p>
        </p:txBody>
      </p:sp>
      <p:sp>
        <p:nvSpPr>
          <p:cNvPr id="3" name="Content Placeholder 2">
            <a:extLst>
              <a:ext uri="{FF2B5EF4-FFF2-40B4-BE49-F238E27FC236}">
                <a16:creationId xmlns:a16="http://schemas.microsoft.com/office/drawing/2014/main" id="{E9132BEF-D407-B469-BC5C-16A24121C9A0}"/>
              </a:ext>
            </a:extLst>
          </p:cNvPr>
          <p:cNvSpPr>
            <a:spLocks noGrp="1"/>
          </p:cNvSpPr>
          <p:nvPr>
            <p:ph idx="1"/>
          </p:nvPr>
        </p:nvSpPr>
        <p:spPr/>
        <p:txBody>
          <a:bodyPr vert="horz" lIns="91440" tIns="45720" rIns="91440" bIns="45720" rtlCol="0" anchor="t">
            <a:normAutofit/>
          </a:bodyPr>
          <a:lstStyle/>
          <a:p>
            <a:r>
              <a:rPr lang="en-US" dirty="0"/>
              <a:t>The 2011 </a:t>
            </a:r>
            <a:r>
              <a:rPr lang="en-US" dirty="0" err="1"/>
              <a:t>Neyroud</a:t>
            </a:r>
            <a:r>
              <a:rPr lang="en-US" dirty="0"/>
              <a:t> Review made proposals on align policing like other professions including:</a:t>
            </a:r>
          </a:p>
          <a:p>
            <a:r>
              <a:rPr lang="en-US" dirty="0"/>
              <a:t>New body CoP</a:t>
            </a:r>
          </a:p>
          <a:p>
            <a:r>
              <a:rPr lang="en-US" dirty="0"/>
              <a:t>Code of Ethics</a:t>
            </a:r>
          </a:p>
          <a:p>
            <a:r>
              <a:rPr lang="en-US" dirty="0"/>
              <a:t>Knowledge Hub and Research</a:t>
            </a:r>
          </a:p>
          <a:p>
            <a:r>
              <a:rPr lang="en-US" dirty="0"/>
              <a:t>Police Education &amp; Qualifications Framework (PEQF)</a:t>
            </a:r>
          </a:p>
          <a:p>
            <a:r>
              <a:rPr lang="en-US" dirty="0"/>
              <a:t>Training Platform</a:t>
            </a:r>
          </a:p>
          <a:p>
            <a:r>
              <a:rPr lang="en-US" dirty="0"/>
              <a:t>Regulating &amp; maintaining standards across the police service. </a:t>
            </a:r>
          </a:p>
        </p:txBody>
      </p:sp>
    </p:spTree>
    <p:extLst>
      <p:ext uri="{BB962C8B-B14F-4D97-AF65-F5344CB8AC3E}">
        <p14:creationId xmlns:p14="http://schemas.microsoft.com/office/powerpoint/2010/main" val="31299935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179726-5B19-CBB6-19DA-C1AC918D9DBD}"/>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Police Representatives</a:t>
            </a:r>
          </a:p>
        </p:txBody>
      </p:sp>
      <p:sp>
        <p:nvSpPr>
          <p:cNvPr id="3" name="Content Placeholder 2">
            <a:extLst>
              <a:ext uri="{FF2B5EF4-FFF2-40B4-BE49-F238E27FC236}">
                <a16:creationId xmlns:a16="http://schemas.microsoft.com/office/drawing/2014/main" id="{1A14F0AA-4AAB-1A82-ACA8-94E728058C0B}"/>
              </a:ext>
            </a:extLst>
          </p:cNvPr>
          <p:cNvSpPr>
            <a:spLocks noGrp="1"/>
          </p:cNvSpPr>
          <p:nvPr>
            <p:ph idx="1"/>
          </p:nvPr>
        </p:nvSpPr>
        <p:spPr>
          <a:xfrm>
            <a:off x="743550" y="2431767"/>
            <a:ext cx="10792213" cy="4113781"/>
          </a:xfrm>
        </p:spPr>
        <p:txBody>
          <a:bodyPr vert="horz" lIns="91440" tIns="45720" rIns="91440" bIns="45720" rtlCol="0" anchor="ctr">
            <a:normAutofit/>
          </a:bodyPr>
          <a:lstStyle/>
          <a:p>
            <a:r>
              <a:rPr lang="en-GB" sz="2200" dirty="0">
                <a:solidFill>
                  <a:schemeClr val="tx1">
                    <a:lumMod val="85000"/>
                    <a:lumOff val="15000"/>
                  </a:schemeClr>
                </a:solidFill>
                <a:latin typeface="Calibri"/>
                <a:ea typeface="Calibri"/>
                <a:cs typeface="Calibri"/>
              </a:rPr>
              <a:t>Police Federation of England &amp; Wales – represents the interests of certain ranks PC to Inspector.</a:t>
            </a:r>
            <a:endParaRPr lang="en-US" sz="2200">
              <a:solidFill>
                <a:schemeClr val="tx1">
                  <a:lumMod val="85000"/>
                  <a:lumOff val="15000"/>
                </a:schemeClr>
              </a:solidFill>
              <a:latin typeface="Calibri"/>
              <a:ea typeface="Calibri"/>
              <a:cs typeface="Calibri"/>
            </a:endParaRPr>
          </a:p>
          <a:p>
            <a:r>
              <a:rPr lang="en-GB" sz="2200" dirty="0">
                <a:solidFill>
                  <a:schemeClr val="tx1">
                    <a:lumMod val="85000"/>
                    <a:lumOff val="15000"/>
                  </a:schemeClr>
                </a:solidFill>
                <a:latin typeface="Calibri"/>
                <a:ea typeface="Calibri"/>
                <a:cs typeface="Calibri"/>
              </a:rPr>
              <a:t>Not a Trade Union Section 64 (1) of Police Act 1996 forbids membership of trade unions. </a:t>
            </a:r>
          </a:p>
          <a:p>
            <a:r>
              <a:rPr lang="en-GB" sz="2200" dirty="0">
                <a:solidFill>
                  <a:schemeClr val="tx1">
                    <a:lumMod val="85000"/>
                    <a:lumOff val="15000"/>
                  </a:schemeClr>
                </a:solidFill>
                <a:latin typeface="Calibri"/>
                <a:ea typeface="Calibri"/>
                <a:cs typeface="Calibri"/>
              </a:rPr>
              <a:t>British Association for Women in Policing (BAWP)</a:t>
            </a:r>
          </a:p>
          <a:p>
            <a:r>
              <a:rPr lang="en-GB" sz="2200" dirty="0">
                <a:solidFill>
                  <a:schemeClr val="tx1">
                    <a:lumMod val="85000"/>
                    <a:lumOff val="15000"/>
                  </a:schemeClr>
                </a:solidFill>
                <a:latin typeface="Calibri"/>
                <a:ea typeface="Calibri"/>
                <a:cs typeface="Calibri"/>
              </a:rPr>
              <a:t>National Black Police Association (NBPA)</a:t>
            </a:r>
          </a:p>
          <a:p>
            <a:r>
              <a:rPr lang="en-GB" sz="2200" dirty="0">
                <a:solidFill>
                  <a:schemeClr val="tx1">
                    <a:lumMod val="85000"/>
                    <a:lumOff val="15000"/>
                  </a:schemeClr>
                </a:solidFill>
                <a:latin typeface="Calibri"/>
                <a:ea typeface="Calibri"/>
                <a:cs typeface="Calibri"/>
              </a:rPr>
              <a:t>Nation LGBT+ Police Network</a:t>
            </a:r>
          </a:p>
          <a:p>
            <a:r>
              <a:rPr lang="en-GB" sz="2200" dirty="0">
                <a:solidFill>
                  <a:schemeClr val="tx1">
                    <a:lumMod val="85000"/>
                    <a:lumOff val="15000"/>
                  </a:schemeClr>
                </a:solidFill>
                <a:latin typeface="Calibri"/>
                <a:ea typeface="Calibri"/>
                <a:cs typeface="Calibri"/>
              </a:rPr>
              <a:t>Disabled Police Association (DPA) </a:t>
            </a:r>
          </a:p>
          <a:p>
            <a:r>
              <a:rPr lang="en-GB" sz="2200" dirty="0">
                <a:solidFill>
                  <a:schemeClr val="tx1">
                    <a:lumMod val="85000"/>
                    <a:lumOff val="15000"/>
                  </a:schemeClr>
                </a:solidFill>
                <a:latin typeface="Calibri"/>
                <a:ea typeface="Calibri"/>
                <a:cs typeface="Calibri"/>
              </a:rPr>
              <a:t>Police Superintendents Association (PSA)</a:t>
            </a:r>
          </a:p>
          <a:p>
            <a:r>
              <a:rPr lang="en-GB" sz="2200" dirty="0">
                <a:solidFill>
                  <a:schemeClr val="tx1">
                    <a:lumMod val="85000"/>
                    <a:lumOff val="15000"/>
                  </a:schemeClr>
                </a:solidFill>
                <a:latin typeface="Calibri"/>
                <a:ea typeface="Calibri"/>
                <a:cs typeface="Calibri"/>
              </a:rPr>
              <a:t>National Chiefs Council (NPCC)</a:t>
            </a:r>
          </a:p>
        </p:txBody>
      </p:sp>
    </p:spTree>
    <p:extLst>
      <p:ext uri="{BB962C8B-B14F-4D97-AF65-F5344CB8AC3E}">
        <p14:creationId xmlns:p14="http://schemas.microsoft.com/office/powerpoint/2010/main" val="19913324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7BA69-788D-1937-6A8E-E9758B10E45B}"/>
              </a:ext>
            </a:extLst>
          </p:cNvPr>
          <p:cNvSpPr>
            <a:spLocks noGrp="1"/>
          </p:cNvSpPr>
          <p:nvPr>
            <p:ph type="title"/>
          </p:nvPr>
        </p:nvSpPr>
        <p:spPr/>
        <p:txBody>
          <a:bodyPr/>
          <a:lstStyle/>
          <a:p>
            <a:r>
              <a:rPr lang="en-GB" dirty="0"/>
              <a:t>Police and Crime Commissioners PCC</a:t>
            </a:r>
          </a:p>
        </p:txBody>
      </p:sp>
      <p:sp>
        <p:nvSpPr>
          <p:cNvPr id="3" name="Content Placeholder 2">
            <a:extLst>
              <a:ext uri="{FF2B5EF4-FFF2-40B4-BE49-F238E27FC236}">
                <a16:creationId xmlns:a16="http://schemas.microsoft.com/office/drawing/2014/main" id="{AA0444F3-E399-7F2E-C7D9-9E9AE2644027}"/>
              </a:ext>
            </a:extLst>
          </p:cNvPr>
          <p:cNvSpPr>
            <a:spLocks noGrp="1"/>
          </p:cNvSpPr>
          <p:nvPr>
            <p:ph idx="1"/>
          </p:nvPr>
        </p:nvSpPr>
        <p:spPr>
          <a:xfrm>
            <a:off x="838200" y="1682750"/>
            <a:ext cx="10515600" cy="4494213"/>
          </a:xfrm>
        </p:spPr>
        <p:txBody>
          <a:bodyPr vert="horz" lIns="91440" tIns="45720" rIns="91440" bIns="45720" rtlCol="0" anchor="t">
            <a:normAutofit fontScale="92500" lnSpcReduction="10000"/>
          </a:bodyPr>
          <a:lstStyle/>
          <a:p>
            <a:r>
              <a:rPr lang="en-GB" dirty="0"/>
              <a:t>Each police service now has a PCC who is responsible for holding chief officers to account and managing the funding of the force</a:t>
            </a:r>
          </a:p>
          <a:p>
            <a:r>
              <a:rPr lang="en-GB" dirty="0"/>
              <a:t>They hold their post for four years normally affiliated to a political party </a:t>
            </a:r>
          </a:p>
          <a:p>
            <a:r>
              <a:rPr lang="en-GB" dirty="0"/>
              <a:t>The PCC is answerable to the local police and crime panel</a:t>
            </a:r>
          </a:p>
          <a:p>
            <a:r>
              <a:rPr lang="en-GB" dirty="0"/>
              <a:t>Police and crime panels are members who are appointed ad they usually have specific skills or knowledge within policing</a:t>
            </a:r>
          </a:p>
          <a:p>
            <a:r>
              <a:rPr lang="en-GB" dirty="0"/>
              <a:t>They have limited powers  but they are able to check on  the PCC's actions</a:t>
            </a:r>
          </a:p>
          <a:p>
            <a:r>
              <a:rPr lang="en-GB" dirty="0"/>
              <a:t>Under the police reform and social responsibility Act 2011 every PCC is required to produce a police and crime plan setting out a strategy for policing and crime reduction</a:t>
            </a:r>
          </a:p>
          <a:p>
            <a:endParaRPr lang="en-GB" dirty="0"/>
          </a:p>
        </p:txBody>
      </p:sp>
    </p:spTree>
    <p:extLst>
      <p:ext uri="{BB962C8B-B14F-4D97-AF65-F5344CB8AC3E}">
        <p14:creationId xmlns:p14="http://schemas.microsoft.com/office/powerpoint/2010/main" val="3633692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D8EC3-DE5F-3BCE-97B0-59463B2C163A}"/>
              </a:ext>
            </a:extLst>
          </p:cNvPr>
          <p:cNvSpPr>
            <a:spLocks noGrp="1"/>
          </p:cNvSpPr>
          <p:nvPr>
            <p:ph type="title"/>
          </p:nvPr>
        </p:nvSpPr>
        <p:spPr/>
        <p:txBody>
          <a:bodyPr/>
          <a:lstStyle/>
          <a:p>
            <a:r>
              <a:rPr lang="en-GB" dirty="0"/>
              <a:t>Wales PCC's </a:t>
            </a:r>
          </a:p>
        </p:txBody>
      </p:sp>
      <p:sp>
        <p:nvSpPr>
          <p:cNvPr id="3" name="Content Placeholder 2">
            <a:extLst>
              <a:ext uri="{FF2B5EF4-FFF2-40B4-BE49-F238E27FC236}">
                <a16:creationId xmlns:a16="http://schemas.microsoft.com/office/drawing/2014/main" id="{9630A403-00C4-AA1F-62FF-D5AD8D90E32E}"/>
              </a:ext>
            </a:extLst>
          </p:cNvPr>
          <p:cNvSpPr>
            <a:spLocks noGrp="1"/>
          </p:cNvSpPr>
          <p:nvPr>
            <p:ph idx="1"/>
          </p:nvPr>
        </p:nvSpPr>
        <p:spPr/>
        <p:txBody>
          <a:bodyPr vert="horz" lIns="91440" tIns="45720" rIns="91440" bIns="45720" rtlCol="0" anchor="t">
            <a:normAutofit lnSpcReduction="10000"/>
          </a:bodyPr>
          <a:lstStyle/>
          <a:p>
            <a:r>
              <a:rPr lang="en-GB" dirty="0">
                <a:solidFill>
                  <a:srgbClr val="3C3C3B"/>
                </a:solidFill>
                <a:highlight>
                  <a:srgbClr val="FFFFFF"/>
                </a:highlight>
                <a:latin typeface="Calibri"/>
                <a:ea typeface="Calibri"/>
                <a:cs typeface="Calibri"/>
              </a:rPr>
              <a:t>Emma Wools -  South Wales.</a:t>
            </a:r>
            <a:endParaRPr lang="en-GB">
              <a:latin typeface="Calibri"/>
              <a:ea typeface="Calibri"/>
              <a:cs typeface="Calibri"/>
            </a:endParaRPr>
          </a:p>
          <a:p>
            <a:r>
              <a:rPr lang="en-GB" dirty="0">
                <a:solidFill>
                  <a:srgbClr val="3C3C3B"/>
                </a:solidFill>
                <a:highlight>
                  <a:srgbClr val="FFFFFF"/>
                </a:highlight>
                <a:latin typeface="Calibri"/>
                <a:ea typeface="Calibri"/>
                <a:cs typeface="Calibri"/>
              </a:rPr>
              <a:t>Andy Dunbobbin - North Wales </a:t>
            </a:r>
            <a:endParaRPr lang="en-GB">
              <a:solidFill>
                <a:srgbClr val="000000"/>
              </a:solidFill>
              <a:latin typeface="Calibri"/>
              <a:ea typeface="Calibri"/>
              <a:cs typeface="Calibri"/>
            </a:endParaRPr>
          </a:p>
          <a:p>
            <a:r>
              <a:rPr lang="en-GB" dirty="0">
                <a:solidFill>
                  <a:srgbClr val="3C3C3B"/>
                </a:solidFill>
                <a:highlight>
                  <a:srgbClr val="FFFFFF"/>
                </a:highlight>
                <a:latin typeface="Calibri"/>
                <a:ea typeface="Calibri"/>
                <a:cs typeface="Calibri"/>
              </a:rPr>
              <a:t>Jane Mudd – Gwent Police.</a:t>
            </a:r>
            <a:endParaRPr lang="en-GB" dirty="0">
              <a:latin typeface="Calibri"/>
              <a:ea typeface="Calibri"/>
              <a:cs typeface="Calibri"/>
            </a:endParaRPr>
          </a:p>
          <a:p>
            <a:r>
              <a:rPr lang="en-GB" dirty="0">
                <a:solidFill>
                  <a:srgbClr val="3C3C3B"/>
                </a:solidFill>
                <a:highlight>
                  <a:srgbClr val="FFFFFF"/>
                </a:highlight>
                <a:latin typeface="Calibri"/>
                <a:ea typeface="Calibri"/>
                <a:cs typeface="Calibri"/>
              </a:rPr>
              <a:t>Dafydd Llywelyn - Dyfed-Powys.</a:t>
            </a:r>
            <a:endParaRPr lang="en-GB">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pPr marL="0" indent="0">
              <a:buNone/>
            </a:pPr>
            <a:r>
              <a:rPr lang="en-GB" dirty="0">
                <a:ea typeface="+mn-lt"/>
                <a:cs typeface="+mn-lt"/>
                <a:hlinkClick r:id="rId2"/>
              </a:rPr>
              <a:t>Home - South Wales Police and Crime Commissioner</a:t>
            </a:r>
            <a:endParaRPr lang="en-GB"/>
          </a:p>
        </p:txBody>
      </p:sp>
    </p:spTree>
    <p:extLst>
      <p:ext uri="{BB962C8B-B14F-4D97-AF65-F5344CB8AC3E}">
        <p14:creationId xmlns:p14="http://schemas.microsoft.com/office/powerpoint/2010/main" val="18835173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B8395-0907-9B0A-4A49-228ACE6CF9EF}"/>
              </a:ext>
            </a:extLst>
          </p:cNvPr>
          <p:cNvSpPr>
            <a:spLocks noGrp="1"/>
          </p:cNvSpPr>
          <p:nvPr>
            <p:ph type="title"/>
          </p:nvPr>
        </p:nvSpPr>
        <p:spPr>
          <a:xfrm>
            <a:off x="686834" y="1153572"/>
            <a:ext cx="3200400" cy="4461163"/>
          </a:xfrm>
        </p:spPr>
        <p:txBody>
          <a:bodyPr>
            <a:normAutofit/>
          </a:bodyPr>
          <a:lstStyle/>
          <a:p>
            <a:r>
              <a:rPr lang="en-GB">
                <a:solidFill>
                  <a:srgbClr val="FFFFFF"/>
                </a:solidFill>
              </a:rPr>
              <a:t>Task next week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Content Placeholder 2">
            <a:extLst>
              <a:ext uri="{FF2B5EF4-FFF2-40B4-BE49-F238E27FC236}">
                <a16:creationId xmlns:a16="http://schemas.microsoft.com/office/drawing/2014/main" id="{A42C2EE6-B8D3-CCEF-6676-97773AC21EF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latin typeface="Calibri"/>
                <a:ea typeface="Calibri"/>
                <a:cs typeface="Calibri"/>
              </a:rPr>
              <a:t>Identify one PCC area and summarise the key priorities outlined in their Police and Crime Plan.</a:t>
            </a:r>
          </a:p>
          <a:p>
            <a:r>
              <a:rPr lang="en-GB">
                <a:latin typeface="Calibri"/>
                <a:ea typeface="Calibri"/>
                <a:cs typeface="Calibri"/>
              </a:rPr>
              <a:t>Explain how these priorities reflect  community safety concerns.</a:t>
            </a:r>
          </a:p>
          <a:p>
            <a:r>
              <a:rPr lang="en-GB">
                <a:latin typeface="Calibri"/>
                <a:ea typeface="Calibri"/>
                <a:cs typeface="Calibri"/>
              </a:rPr>
              <a:t>Evaluate whether the plan appears likely to improve public confidence in policing.</a:t>
            </a:r>
          </a:p>
          <a:p>
            <a:r>
              <a:rPr lang="en-GB">
                <a:latin typeface="Calibri"/>
                <a:ea typeface="Calibri"/>
                <a:cs typeface="Calibri"/>
              </a:rPr>
              <a:t>Discuss any challenges the police force may face in delivering the priorities.</a:t>
            </a:r>
          </a:p>
          <a:p>
            <a:r>
              <a:rPr lang="en-GB">
                <a:latin typeface="Calibri"/>
                <a:ea typeface="Calibri"/>
                <a:cs typeface="Calibri"/>
              </a:rPr>
              <a:t>Can you make any recommendations for improving the plan or its implementation?</a:t>
            </a:r>
          </a:p>
          <a:p>
            <a:endParaRPr lang="en-GB">
              <a:latin typeface="Calibri"/>
              <a:ea typeface="Calibri"/>
              <a:cs typeface="Calibri"/>
            </a:endParaRPr>
          </a:p>
        </p:txBody>
      </p:sp>
    </p:spTree>
    <p:extLst>
      <p:ext uri="{BB962C8B-B14F-4D97-AF65-F5344CB8AC3E}">
        <p14:creationId xmlns:p14="http://schemas.microsoft.com/office/powerpoint/2010/main" val="355962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C5F11-E4FB-8606-FE3C-ACC1FE19639E}"/>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Policing by consent</a:t>
            </a:r>
          </a:p>
          <a:p>
            <a:pPr algn="ctr"/>
            <a:endParaRPr lang="en-US" sz="6600"/>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945D66F-5840-E727-A6AA-4E6BD26A6635}"/>
              </a:ext>
            </a:extLst>
          </p:cNvPr>
          <p:cNvPicPr>
            <a:picLocks noGrp="1" noChangeAspect="1"/>
          </p:cNvPicPr>
          <p:nvPr>
            <p:ph idx="1"/>
          </p:nvPr>
        </p:nvPicPr>
        <p:blipFill>
          <a:blip r:embed="rId2"/>
          <a:stretch>
            <a:fillRect/>
          </a:stretch>
        </p:blipFill>
        <p:spPr>
          <a:xfrm>
            <a:off x="693975" y="2642616"/>
            <a:ext cx="4866546" cy="3605784"/>
          </a:xfrm>
          <a:prstGeom prst="rect">
            <a:avLst/>
          </a:prstGeom>
        </p:spPr>
      </p:pic>
      <p:pic>
        <p:nvPicPr>
          <p:cNvPr id="5" name="Picture 4" descr="Policing by Consent — Abolitionist Futures">
            <a:extLst>
              <a:ext uri="{FF2B5EF4-FFF2-40B4-BE49-F238E27FC236}">
                <a16:creationId xmlns:a16="http://schemas.microsoft.com/office/drawing/2014/main" id="{8324E48D-23F9-FBA5-07FA-0603B84EC52F}"/>
              </a:ext>
            </a:extLst>
          </p:cNvPr>
          <p:cNvPicPr>
            <a:picLocks noChangeAspect="1"/>
          </p:cNvPicPr>
          <p:nvPr/>
        </p:nvPicPr>
        <p:blipFill>
          <a:blip r:embed="rId3"/>
          <a:srcRect b="-326"/>
          <a:stretch>
            <a:fillRect/>
          </a:stretch>
        </p:blipFill>
        <p:spPr>
          <a:xfrm>
            <a:off x="6254496" y="3152196"/>
            <a:ext cx="5614416" cy="2586624"/>
          </a:xfrm>
          <a:prstGeom prst="rect">
            <a:avLst/>
          </a:prstGeom>
        </p:spPr>
      </p:pic>
    </p:spTree>
    <p:extLst>
      <p:ext uri="{BB962C8B-B14F-4D97-AF65-F5344CB8AC3E}">
        <p14:creationId xmlns:p14="http://schemas.microsoft.com/office/powerpoint/2010/main" val="32026518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61108-FD2B-2B69-1F24-4D3A40EF226E}"/>
              </a:ext>
            </a:extLst>
          </p:cNvPr>
          <p:cNvSpPr>
            <a:spLocks noGrp="1"/>
          </p:cNvSpPr>
          <p:nvPr>
            <p:ph type="title"/>
          </p:nvPr>
        </p:nvSpPr>
        <p:spPr>
          <a:xfrm>
            <a:off x="1043631" y="809898"/>
            <a:ext cx="9942716" cy="1554480"/>
          </a:xfrm>
        </p:spPr>
        <p:txBody>
          <a:bodyPr anchor="ctr">
            <a:normAutofit/>
          </a:bodyPr>
          <a:lstStyle/>
          <a:p>
            <a:r>
              <a:rPr lang="en-US" sz="4800"/>
              <a:t>Social and historical context</a:t>
            </a:r>
          </a:p>
        </p:txBody>
      </p:sp>
      <p:sp>
        <p:nvSpPr>
          <p:cNvPr id="3" name="Content Placeholder 2">
            <a:extLst>
              <a:ext uri="{FF2B5EF4-FFF2-40B4-BE49-F238E27FC236}">
                <a16:creationId xmlns:a16="http://schemas.microsoft.com/office/drawing/2014/main" id="{6E1A78C3-E069-93BF-7C3B-9ABF1EC3444D}"/>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900"/>
              <a:t>Derived from Sir Robert Peels principles</a:t>
            </a:r>
          </a:p>
          <a:p>
            <a:r>
              <a:rPr lang="en-US" sz="1900"/>
              <a:t>Policing by consent relies on the trust and confidence that the public has on the police</a:t>
            </a:r>
          </a:p>
          <a:p>
            <a:r>
              <a:rPr lang="en-US" sz="1900"/>
              <a:t>Derives from the consent and cooperation from the public they serve, as a pose to the state</a:t>
            </a:r>
          </a:p>
          <a:p>
            <a:r>
              <a:rPr lang="en-US" sz="1900"/>
              <a:t>It does not mean consent of an individual</a:t>
            </a:r>
          </a:p>
          <a:p>
            <a:r>
              <a:rPr lang="en-US" sz="1900"/>
              <a:t>No individual can choose to withdraw their consent from the police, or from a law</a:t>
            </a:r>
          </a:p>
          <a:p>
            <a:pPr marL="0" indent="0">
              <a:buNone/>
            </a:pPr>
            <a:endParaRPr lang="en-US" sz="1900"/>
          </a:p>
          <a:p>
            <a:pPr marL="0" indent="0">
              <a:buNone/>
            </a:pPr>
            <a:endParaRPr lang="en-US" sz="1900"/>
          </a:p>
          <a:p>
            <a:pPr marL="0" indent="0">
              <a:buNone/>
            </a:pPr>
            <a:r>
              <a:rPr lang="en-US" sz="1900"/>
              <a:t>When can this be undermined?</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34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7D04E-BF3A-9494-2D8C-9D76D7775593}"/>
              </a:ext>
            </a:extLst>
          </p:cNvPr>
          <p:cNvSpPr>
            <a:spLocks noGrp="1"/>
          </p:cNvSpPr>
          <p:nvPr>
            <p:ph type="title"/>
          </p:nvPr>
        </p:nvSpPr>
        <p:spPr>
          <a:xfrm>
            <a:off x="630936" y="640080"/>
            <a:ext cx="4818888" cy="1481328"/>
          </a:xfrm>
        </p:spPr>
        <p:txBody>
          <a:bodyPr anchor="b">
            <a:normAutofit/>
          </a:bodyPr>
          <a:lstStyle/>
          <a:p>
            <a:r>
              <a:rPr lang="en-US" sz="4200"/>
              <a:t>Constitutional position of the police</a:t>
            </a:r>
          </a:p>
        </p:txBody>
      </p:sp>
      <p:sp>
        <p:nvSpPr>
          <p:cNvPr id="2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3AEA46-72E7-3A37-B06A-6B45F27D413A}"/>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2200" dirty="0"/>
              <a:t>Accountability- in order to gain public approval of their existence, actions and behaviour.</a:t>
            </a:r>
          </a:p>
          <a:p>
            <a:r>
              <a:rPr lang="en-GB" sz="2200" dirty="0"/>
              <a:t>Code of Ethics and Professional Standards</a:t>
            </a:r>
          </a:p>
          <a:p>
            <a:endParaRPr lang="en-GB" sz="2200" dirty="0"/>
          </a:p>
        </p:txBody>
      </p:sp>
      <p:pic>
        <p:nvPicPr>
          <p:cNvPr id="4" name="Picture 3" descr="A blue and white poster with text and icons&#10;&#10;Description automatically generated">
            <a:extLst>
              <a:ext uri="{FF2B5EF4-FFF2-40B4-BE49-F238E27FC236}">
                <a16:creationId xmlns:a16="http://schemas.microsoft.com/office/drawing/2014/main" id="{0A9B3BAC-9928-1F5C-C26D-BFC92C0E5864}"/>
              </a:ext>
            </a:extLst>
          </p:cNvPr>
          <p:cNvPicPr>
            <a:picLocks noChangeAspect="1"/>
          </p:cNvPicPr>
          <p:nvPr/>
        </p:nvPicPr>
        <p:blipFill>
          <a:blip r:embed="rId2"/>
          <a:stretch>
            <a:fillRect/>
          </a:stretch>
        </p:blipFill>
        <p:spPr>
          <a:xfrm>
            <a:off x="6099048" y="1491066"/>
            <a:ext cx="5458968" cy="3875867"/>
          </a:xfrm>
          <a:prstGeom prst="rect">
            <a:avLst/>
          </a:prstGeom>
        </p:spPr>
      </p:pic>
    </p:spTree>
    <p:extLst>
      <p:ext uri="{BB962C8B-B14F-4D97-AF65-F5344CB8AC3E}">
        <p14:creationId xmlns:p14="http://schemas.microsoft.com/office/powerpoint/2010/main" val="332248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47B49-97EB-EA60-5315-CEE394D57E00}"/>
              </a:ext>
            </a:extLst>
          </p:cNvPr>
          <p:cNvSpPr>
            <a:spLocks noGrp="1"/>
          </p:cNvSpPr>
          <p:nvPr>
            <p:ph type="title"/>
          </p:nvPr>
        </p:nvSpPr>
        <p:spPr>
          <a:xfrm>
            <a:off x="1043631" y="809898"/>
            <a:ext cx="9942716" cy="1554480"/>
          </a:xfrm>
        </p:spPr>
        <p:txBody>
          <a:bodyPr anchor="ctr">
            <a:normAutofit/>
          </a:bodyPr>
          <a:lstStyle/>
          <a:p>
            <a:r>
              <a:rPr lang="en-US" sz="4800"/>
              <a:t>Evidence for police legitimacy</a:t>
            </a:r>
          </a:p>
        </p:txBody>
      </p:sp>
      <p:sp>
        <p:nvSpPr>
          <p:cNvPr id="3" name="Content Placeholder 2">
            <a:extLst>
              <a:ext uri="{FF2B5EF4-FFF2-40B4-BE49-F238E27FC236}">
                <a16:creationId xmlns:a16="http://schemas.microsoft.com/office/drawing/2014/main" id="{95D43897-7060-DF6B-D27B-27B56286839E}"/>
              </a:ext>
            </a:extLst>
          </p:cNvPr>
          <p:cNvSpPr>
            <a:spLocks noGrp="1"/>
          </p:cNvSpPr>
          <p:nvPr>
            <p:ph idx="1"/>
          </p:nvPr>
        </p:nvSpPr>
        <p:spPr>
          <a:xfrm>
            <a:off x="1045028" y="2364378"/>
            <a:ext cx="9941319" cy="3777802"/>
          </a:xfrm>
        </p:spPr>
        <p:txBody>
          <a:bodyPr vert="horz" lIns="91440" tIns="45720" rIns="91440" bIns="45720" rtlCol="0" anchor="ctr">
            <a:normAutofit/>
          </a:bodyPr>
          <a:lstStyle/>
          <a:p>
            <a:r>
              <a:rPr lang="en-US" sz="1900" dirty="0">
                <a:ea typeface="+mn-lt"/>
                <a:cs typeface="+mn-lt"/>
              </a:rPr>
              <a:t>Police legitimacy is created when the public perceive the police to be effective and, more importantly, fair. </a:t>
            </a:r>
          </a:p>
          <a:p>
            <a:r>
              <a:rPr lang="en-US" sz="1900" dirty="0">
                <a:ea typeface="+mn-lt"/>
                <a:cs typeface="+mn-lt"/>
              </a:rPr>
              <a:t>The legitimacy of the police is central to public willingness to cooperate with the police and not break the law. </a:t>
            </a:r>
          </a:p>
          <a:p>
            <a:r>
              <a:rPr lang="en-US" sz="1900" dirty="0">
                <a:ea typeface="+mn-lt"/>
                <a:cs typeface="+mn-lt"/>
              </a:rPr>
              <a:t>The threat of punishment is not shown to have any influence on willingness to comply with the police and the law. Perceptions of police legitimacy and personal morality (one’s sense of right and wrong) are far more important. </a:t>
            </a:r>
          </a:p>
          <a:p>
            <a:r>
              <a:rPr lang="en-US" sz="1900" dirty="0">
                <a:ea typeface="+mn-lt"/>
                <a:cs typeface="+mn-lt"/>
              </a:rPr>
              <a:t>Legitimacy of the police Personal morality (sense of right and wrong) Perceived risk of sanction Willingness to cooperate with the police and not break the law (Police Now, 2020)</a:t>
            </a:r>
            <a:endParaRPr lang="en-US" sz="19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797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93F24B8-7060-199D-CC22-C8B88EA9ACBA}"/>
              </a:ext>
            </a:extLst>
          </p:cNvPr>
          <p:cNvSpPr>
            <a:spLocks noGrp="1"/>
          </p:cNvSpPr>
          <p:nvPr>
            <p:ph type="title"/>
          </p:nvPr>
        </p:nvSpPr>
        <p:spPr>
          <a:xfrm>
            <a:off x="1043631" y="809898"/>
            <a:ext cx="10173010" cy="1554480"/>
          </a:xfrm>
        </p:spPr>
        <p:txBody>
          <a:bodyPr anchor="ctr">
            <a:normAutofit/>
          </a:bodyPr>
          <a:lstStyle/>
          <a:p>
            <a:r>
              <a:rPr lang="en-US" sz="4800"/>
              <a:t>What is procedural justice?</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79262DAE-9FD9-6C07-3F54-139F3C899BE7}"/>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2338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11EF0-5A4A-10BC-921F-54218FBF5420}"/>
              </a:ext>
            </a:extLst>
          </p:cNvPr>
          <p:cNvSpPr>
            <a:spLocks noGrp="1"/>
          </p:cNvSpPr>
          <p:nvPr>
            <p:ph type="title"/>
          </p:nvPr>
        </p:nvSpPr>
        <p:spPr>
          <a:xfrm>
            <a:off x="1043631" y="809898"/>
            <a:ext cx="9942716" cy="1554480"/>
          </a:xfrm>
        </p:spPr>
        <p:txBody>
          <a:bodyPr anchor="ctr">
            <a:normAutofit/>
          </a:bodyPr>
          <a:lstStyle/>
          <a:p>
            <a:r>
              <a:rPr lang="en-US" sz="4800"/>
              <a:t>Why is procedural justice important?</a:t>
            </a:r>
          </a:p>
        </p:txBody>
      </p:sp>
      <p:sp>
        <p:nvSpPr>
          <p:cNvPr id="3" name="Content Placeholder 2">
            <a:extLst>
              <a:ext uri="{FF2B5EF4-FFF2-40B4-BE49-F238E27FC236}">
                <a16:creationId xmlns:a16="http://schemas.microsoft.com/office/drawing/2014/main" id="{40797B89-C091-13B7-33FF-5F6C20DFABDA}"/>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Evidence suggests that when members of the public perceive their interaction with officers to be procedurally just – that is they feel that they have been treated with dignity and respect – they are more likely to view the police as legitimate. What impact does this have on policing?</a:t>
            </a:r>
          </a:p>
          <a:p>
            <a:endParaRPr lang="en-US" sz="2400">
              <a:ea typeface="+mn-lt"/>
              <a:cs typeface="+mn-lt"/>
            </a:endParaRPr>
          </a:p>
          <a:p>
            <a:r>
              <a:rPr lang="en-US" sz="2400">
                <a:ea typeface="+mn-lt"/>
                <a:cs typeface="+mn-lt"/>
              </a:rPr>
              <a:t>Perceptions of the legitimacy of policing are very important as it governs the extent to which a person abides by the law and cooperates with the police</a:t>
            </a: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79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08F6C-B203-8CB2-6B9B-E51C1D1563C3}"/>
              </a:ext>
            </a:extLst>
          </p:cNvPr>
          <p:cNvSpPr>
            <a:spLocks noGrp="1"/>
          </p:cNvSpPr>
          <p:nvPr>
            <p:ph type="title"/>
          </p:nvPr>
        </p:nvSpPr>
        <p:spPr>
          <a:xfrm>
            <a:off x="466722" y="586855"/>
            <a:ext cx="3201366" cy="3387497"/>
          </a:xfrm>
        </p:spPr>
        <p:txBody>
          <a:bodyPr anchor="b">
            <a:normAutofit/>
          </a:bodyPr>
          <a:lstStyle/>
          <a:p>
            <a:pPr algn="r"/>
            <a:r>
              <a:rPr lang="en-US" sz="2800">
                <a:solidFill>
                  <a:srgbClr val="FFFFFF"/>
                </a:solidFill>
              </a:rPr>
              <a:t>How to police in a procedurally justice way</a:t>
            </a:r>
          </a:p>
        </p:txBody>
      </p:sp>
      <p:sp>
        <p:nvSpPr>
          <p:cNvPr id="3" name="Content Placeholder 2">
            <a:extLst>
              <a:ext uri="{FF2B5EF4-FFF2-40B4-BE49-F238E27FC236}">
                <a16:creationId xmlns:a16="http://schemas.microsoft.com/office/drawing/2014/main" id="{B8842017-503E-D3E5-B2B1-9101591C311F}"/>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a:ea typeface="+mn-lt"/>
                <a:cs typeface="+mn-lt"/>
              </a:rPr>
              <a:t>Be respectful &amp; non-judgmental when talking to members of the public  </a:t>
            </a:r>
          </a:p>
          <a:p>
            <a:r>
              <a:rPr lang="en-US" sz="2000">
                <a:ea typeface="+mn-lt"/>
                <a:cs typeface="+mn-lt"/>
              </a:rPr>
              <a:t>Offer support and show that you care about their problems </a:t>
            </a:r>
          </a:p>
          <a:p>
            <a:r>
              <a:rPr lang="en-US" sz="2000">
                <a:ea typeface="+mn-lt"/>
                <a:cs typeface="+mn-lt"/>
              </a:rPr>
              <a:t>Show an interest in them and their lives</a:t>
            </a:r>
          </a:p>
          <a:p>
            <a:r>
              <a:rPr lang="en-US" sz="2000">
                <a:ea typeface="+mn-lt"/>
                <a:cs typeface="+mn-lt"/>
              </a:rPr>
              <a:t> Do not stereotype </a:t>
            </a:r>
          </a:p>
          <a:p>
            <a:r>
              <a:rPr lang="en-US" sz="2000">
                <a:ea typeface="+mn-lt"/>
                <a:cs typeface="+mn-lt"/>
              </a:rPr>
              <a:t> Be open minded and never assume </a:t>
            </a:r>
          </a:p>
          <a:p>
            <a:r>
              <a:rPr lang="en-US" sz="2000">
                <a:ea typeface="+mn-lt"/>
                <a:cs typeface="+mn-lt"/>
              </a:rPr>
              <a:t> Think about the bigger picture - are there any risks for the member of public by talking to you? </a:t>
            </a:r>
          </a:p>
          <a:p>
            <a:r>
              <a:rPr lang="en-US" sz="2000">
                <a:ea typeface="+mn-lt"/>
                <a:cs typeface="+mn-lt"/>
              </a:rPr>
              <a:t>Show empathy and compassion </a:t>
            </a:r>
          </a:p>
          <a:p>
            <a:r>
              <a:rPr lang="en-US" sz="2000">
                <a:ea typeface="+mn-lt"/>
                <a:cs typeface="+mn-lt"/>
              </a:rPr>
              <a:t> Be sincere and aim to build trust between both parties</a:t>
            </a:r>
          </a:p>
          <a:p>
            <a:r>
              <a:rPr lang="en-US" sz="2000">
                <a:ea typeface="+mn-lt"/>
                <a:cs typeface="+mn-lt"/>
              </a:rPr>
              <a:t> Show you understand and that you want to help them </a:t>
            </a:r>
          </a:p>
          <a:p>
            <a:r>
              <a:rPr lang="en-US" sz="2000">
                <a:ea typeface="+mn-lt"/>
                <a:cs typeface="+mn-lt"/>
              </a:rPr>
              <a:t> Refer to specialists for support, if necessary (Police Now, 2020)</a:t>
            </a:r>
            <a:endParaRPr lang="en-US" sz="2000"/>
          </a:p>
        </p:txBody>
      </p:sp>
    </p:spTree>
    <p:extLst>
      <p:ext uri="{BB962C8B-B14F-4D97-AF65-F5344CB8AC3E}">
        <p14:creationId xmlns:p14="http://schemas.microsoft.com/office/powerpoint/2010/main" val="2428343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941D3-FA9E-F5CC-1A8A-E4B5F5486AF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Importance of the publics input</a:t>
            </a:r>
          </a:p>
        </p:txBody>
      </p:sp>
      <p:sp>
        <p:nvSpPr>
          <p:cNvPr id="3" name="Content Placeholder 2">
            <a:extLst>
              <a:ext uri="{FF2B5EF4-FFF2-40B4-BE49-F238E27FC236}">
                <a16:creationId xmlns:a16="http://schemas.microsoft.com/office/drawing/2014/main" id="{C8AD0D88-401D-4B93-3823-2D55886272B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dirty="0"/>
              <a:t>Reporting Crime</a:t>
            </a:r>
          </a:p>
          <a:p>
            <a:r>
              <a:rPr lang="en-US" sz="2000" dirty="0"/>
              <a:t>Intelligence</a:t>
            </a:r>
          </a:p>
          <a:p>
            <a:r>
              <a:rPr lang="en-US" sz="2000" dirty="0"/>
              <a:t>Compliance</a:t>
            </a:r>
          </a:p>
          <a:p>
            <a:r>
              <a:rPr lang="en-US" sz="2000" dirty="0"/>
              <a:t>Strengthen policing</a:t>
            </a:r>
          </a:p>
          <a:p>
            <a:r>
              <a:rPr lang="en-US" sz="2000" dirty="0"/>
              <a:t>Reduce crime</a:t>
            </a:r>
          </a:p>
        </p:txBody>
      </p:sp>
    </p:spTree>
    <p:extLst>
      <p:ext uri="{BB962C8B-B14F-4D97-AF65-F5344CB8AC3E}">
        <p14:creationId xmlns:p14="http://schemas.microsoft.com/office/powerpoint/2010/main" val="73174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ecade since Duggan - Race on the Agenda">
            <a:extLst>
              <a:ext uri="{FF2B5EF4-FFF2-40B4-BE49-F238E27FC236}">
                <a16:creationId xmlns:a16="http://schemas.microsoft.com/office/drawing/2014/main" id="{F67EB45D-8E8E-11BA-3610-57E6EB9798DB}"/>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96DE1-873B-7B77-5259-F0ECC95872A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Importance of maintaining public consent…</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3925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miling at the camera&#10;&#10;Description automatically generated">
            <a:extLst>
              <a:ext uri="{FF2B5EF4-FFF2-40B4-BE49-F238E27FC236}">
                <a16:creationId xmlns:a16="http://schemas.microsoft.com/office/drawing/2014/main" id="{A42AA0B5-C6AA-0723-CE6F-64C813E22850}"/>
              </a:ext>
            </a:extLst>
          </p:cNvPr>
          <p:cNvPicPr>
            <a:picLocks noChangeAspect="1"/>
          </p:cNvPicPr>
          <p:nvPr/>
        </p:nvPicPr>
        <p:blipFill rotWithShape="1">
          <a:blip r:embed="rId2"/>
          <a:srcRect b="758"/>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9785EA3-CAA6-6946-36EA-29CF62C6CCA9}"/>
              </a:ext>
            </a:extLst>
          </p:cNvPr>
          <p:cNvSpPr>
            <a:spLocks noGrp="1"/>
          </p:cNvSpPr>
          <p:nvPr>
            <p:ph idx="1"/>
          </p:nvPr>
        </p:nvSpPr>
        <p:spPr>
          <a:xfrm>
            <a:off x="6417734" y="2614612"/>
            <a:ext cx="5291663" cy="3752849"/>
          </a:xfrm>
        </p:spPr>
        <p:txBody>
          <a:bodyPr vert="horz" lIns="91440" tIns="45720" rIns="91440" bIns="45720" rtlCol="0" anchor="t">
            <a:normAutofit fontScale="92500" lnSpcReduction="20000"/>
          </a:bodyPr>
          <a:lstStyle/>
          <a:p>
            <a:r>
              <a:rPr lang="en-US" sz="1800" dirty="0"/>
              <a:t>Mark Duggan 2011- shot dead by Met police </a:t>
            </a:r>
          </a:p>
          <a:p>
            <a:r>
              <a:rPr lang="en-US" sz="1800" dirty="0"/>
              <a:t>Largest civil unrest in the UK seen in generations</a:t>
            </a:r>
          </a:p>
          <a:p>
            <a:r>
              <a:rPr lang="en-US" sz="1800" dirty="0"/>
              <a:t>5 nights of rioting across London, Birmingham and other major cities</a:t>
            </a:r>
          </a:p>
          <a:p>
            <a:r>
              <a:rPr lang="en-US" sz="1800" dirty="0"/>
              <a:t>Very damaging for police reputation</a:t>
            </a:r>
          </a:p>
          <a:p>
            <a:endParaRPr lang="en-US" sz="1800" dirty="0"/>
          </a:p>
          <a:p>
            <a:endParaRPr lang="en-US" sz="1800" dirty="0"/>
          </a:p>
          <a:p>
            <a:r>
              <a:rPr lang="en-US" sz="1800" dirty="0"/>
              <a:t>Brixton riots 1981</a:t>
            </a:r>
          </a:p>
          <a:p>
            <a:r>
              <a:rPr lang="en-US" sz="1800" dirty="0" err="1">
                <a:ea typeface="+mn-lt"/>
                <a:cs typeface="+mn-lt"/>
                <a:hlinkClick r:id="rId3"/>
              </a:rPr>
              <a:t>brixton</a:t>
            </a:r>
            <a:r>
              <a:rPr lang="en-US" sz="1800" dirty="0">
                <a:ea typeface="+mn-lt"/>
                <a:cs typeface="+mn-lt"/>
                <a:hlinkClick r:id="rId3"/>
              </a:rPr>
              <a:t> riots - Google Search</a:t>
            </a:r>
            <a:endParaRPr lang="en-US" sz="1800" dirty="0"/>
          </a:p>
          <a:p>
            <a:r>
              <a:rPr lang="en-US" sz="1500" dirty="0">
                <a:solidFill>
                  <a:srgbClr val="202124"/>
                </a:solidFill>
                <a:ea typeface="+mn-lt"/>
                <a:cs typeface="+mn-lt"/>
              </a:rPr>
              <a:t>Over the course of the uprising 279 police officers had been injured</a:t>
            </a:r>
            <a:endParaRPr lang="en-US" sz="1800" dirty="0">
              <a:solidFill>
                <a:srgbClr val="000000"/>
              </a:solidFill>
              <a:ea typeface="+mn-lt"/>
              <a:cs typeface="+mn-lt"/>
            </a:endParaRPr>
          </a:p>
          <a:p>
            <a:r>
              <a:rPr lang="en-US" sz="1500" dirty="0">
                <a:solidFill>
                  <a:srgbClr val="202124"/>
                </a:solidFill>
                <a:ea typeface="+mn-lt"/>
                <a:cs typeface="+mn-lt"/>
              </a:rPr>
              <a:t>Over 100 cars were damaged </a:t>
            </a:r>
            <a:endParaRPr lang="en-US" sz="1800" dirty="0">
              <a:solidFill>
                <a:srgbClr val="000000"/>
              </a:solidFill>
              <a:ea typeface="+mn-lt"/>
              <a:cs typeface="+mn-lt"/>
            </a:endParaRPr>
          </a:p>
          <a:p>
            <a:r>
              <a:rPr lang="en-US" sz="1500" dirty="0">
                <a:solidFill>
                  <a:srgbClr val="202124"/>
                </a:solidFill>
                <a:ea typeface="+mn-lt"/>
                <a:cs typeface="+mn-lt"/>
              </a:rPr>
              <a:t>82 people had been arrested</a:t>
            </a:r>
            <a:endParaRPr lang="en-US" sz="1800" dirty="0"/>
          </a:p>
          <a:p>
            <a:endParaRPr lang="en-US" sz="1800" dirty="0"/>
          </a:p>
        </p:txBody>
      </p:sp>
      <p:sp>
        <p:nvSpPr>
          <p:cNvPr id="6" name="Title 5">
            <a:extLst>
              <a:ext uri="{FF2B5EF4-FFF2-40B4-BE49-F238E27FC236}">
                <a16:creationId xmlns:a16="http://schemas.microsoft.com/office/drawing/2014/main" id="{E2E0F7F9-869C-5C7A-78FC-8AC9D3FBC305}"/>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820756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E3C07D5-55B4-D551-3CB6-1AA5FC99DA98}"/>
              </a:ext>
            </a:extLst>
          </p:cNvPr>
          <p:cNvPicPr>
            <a:picLocks noGrp="1" noChangeAspect="1"/>
          </p:cNvPicPr>
          <p:nvPr>
            <p:ph idx="1"/>
          </p:nvPr>
        </p:nvPicPr>
        <p:blipFill>
          <a:blip r:embed="rId2"/>
          <a:srcRect t="5427" r="-2" b="332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7" name="TextBox 6">
            <a:extLst>
              <a:ext uri="{FF2B5EF4-FFF2-40B4-BE49-F238E27FC236}">
                <a16:creationId xmlns:a16="http://schemas.microsoft.com/office/drawing/2014/main" id="{A008D649-9E3C-DD74-C487-7ECCEFE0B916}"/>
              </a:ext>
            </a:extLst>
          </p:cNvPr>
          <p:cNvSpPr txBox="1"/>
          <p:nvPr/>
        </p:nvSpPr>
        <p:spPr>
          <a:xfrm>
            <a:off x="6797004" y="670559"/>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Brixton riots 1981</a:t>
            </a: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Over the course of the uprising 279 police officers had been injured</a:t>
            </a:r>
          </a:p>
          <a:p>
            <a:pPr indent="-228600">
              <a:lnSpc>
                <a:spcPct val="90000"/>
              </a:lnSpc>
              <a:spcAft>
                <a:spcPts val="600"/>
              </a:spcAft>
              <a:buFont typeface="Arial" panose="020B0604020202020204" pitchFamily="34" charset="0"/>
              <a:buChar char="•"/>
            </a:pPr>
            <a:r>
              <a:rPr lang="en-US" sz="2000"/>
              <a:t>Over 100 cars were damaged </a:t>
            </a:r>
          </a:p>
          <a:p>
            <a:pPr indent="-228600">
              <a:lnSpc>
                <a:spcPct val="90000"/>
              </a:lnSpc>
              <a:spcAft>
                <a:spcPts val="600"/>
              </a:spcAft>
              <a:buFont typeface="Arial" panose="020B0604020202020204" pitchFamily="34" charset="0"/>
              <a:buChar char="•"/>
            </a:pPr>
            <a:r>
              <a:rPr lang="en-US" sz="2000"/>
              <a:t>82 people had been arrested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hlinkClick r:id="rId3"/>
              </a:rPr>
              <a:t>The Brixton riots and the Scarman Report - The National Archives</a:t>
            </a:r>
            <a:endParaRPr lang="en-US" sz="2000"/>
          </a:p>
        </p:txBody>
      </p:sp>
    </p:spTree>
    <p:extLst>
      <p:ext uri="{BB962C8B-B14F-4D97-AF65-F5344CB8AC3E}">
        <p14:creationId xmlns:p14="http://schemas.microsoft.com/office/powerpoint/2010/main" val="35014300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4B93C-73E7-737D-7FAF-9E9EC2A7BB53}"/>
              </a:ext>
            </a:extLst>
          </p:cNvPr>
          <p:cNvSpPr>
            <a:spLocks noGrp="1"/>
          </p:cNvSpPr>
          <p:nvPr>
            <p:ph type="title"/>
          </p:nvPr>
        </p:nvSpPr>
        <p:spPr>
          <a:xfrm>
            <a:off x="640080" y="325369"/>
            <a:ext cx="4368602" cy="1956841"/>
          </a:xfrm>
        </p:spPr>
        <p:txBody>
          <a:bodyPr anchor="b">
            <a:normAutofit/>
          </a:bodyPr>
          <a:lstStyle/>
          <a:p>
            <a:r>
              <a:rPr lang="en-GB" sz="3400"/>
              <a:t>Ely Riots Cardiff 2023 sparked by the death of two friends….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ar on fire with a cow on the front&#10;&#10;AI-generated content may be incorrect.">
            <a:extLst>
              <a:ext uri="{FF2B5EF4-FFF2-40B4-BE49-F238E27FC236}">
                <a16:creationId xmlns:a16="http://schemas.microsoft.com/office/drawing/2014/main" id="{80F84607-DF98-394A-C53D-5365EEF1F55F}"/>
              </a:ext>
            </a:extLst>
          </p:cNvPr>
          <p:cNvPicPr>
            <a:picLocks noChangeAspect="1"/>
          </p:cNvPicPr>
          <p:nvPr/>
        </p:nvPicPr>
        <p:blipFill>
          <a:blip r:embed="rId2"/>
          <a:srcRect l="28858" r="1547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F8A54479-BD47-2109-16A6-553CFEB19A5A}"/>
              </a:ext>
            </a:extLst>
          </p:cNvPr>
          <p:cNvSpPr txBox="1"/>
          <p:nvPr/>
        </p:nvSpPr>
        <p:spPr>
          <a:xfrm>
            <a:off x="-35390" y="5537854"/>
            <a:ext cx="4710804" cy="738664"/>
          </a:xfrm>
          <a:prstGeom prst="rect">
            <a:avLst/>
          </a:prstGeom>
          <a:noFill/>
        </p:spPr>
        <p:txBody>
          <a:bodyPr wrap="square">
            <a:spAutoFit/>
          </a:bodyPr>
          <a:lstStyle/>
          <a:p>
            <a:r>
              <a:rPr lang="en-GB" sz="1400" dirty="0">
                <a:hlinkClick r:id="rId3"/>
              </a:rPr>
              <a:t>IOPC investigation into South Wales Police actions prior to the deaths of two boys in Ely near to conclusion | Independent Office for Police Conduct (IOPC)</a:t>
            </a:r>
            <a:endParaRPr lang="en-GB" sz="1400" dirty="0"/>
          </a:p>
        </p:txBody>
      </p:sp>
      <p:sp>
        <p:nvSpPr>
          <p:cNvPr id="13" name="TextBox 12">
            <a:extLst>
              <a:ext uri="{FF2B5EF4-FFF2-40B4-BE49-F238E27FC236}">
                <a16:creationId xmlns:a16="http://schemas.microsoft.com/office/drawing/2014/main" id="{19075F4C-7D1C-BB6E-9ADC-D01CA85C4C91}"/>
              </a:ext>
            </a:extLst>
          </p:cNvPr>
          <p:cNvSpPr txBox="1"/>
          <p:nvPr/>
        </p:nvSpPr>
        <p:spPr>
          <a:xfrm>
            <a:off x="266700" y="3244334"/>
            <a:ext cx="2563586" cy="923330"/>
          </a:xfrm>
          <a:prstGeom prst="rect">
            <a:avLst/>
          </a:prstGeom>
          <a:noFill/>
        </p:spPr>
        <p:txBody>
          <a:bodyPr wrap="square">
            <a:spAutoFit/>
          </a:bodyPr>
          <a:lstStyle/>
          <a:p>
            <a:r>
              <a:rPr lang="en-GB" dirty="0">
                <a:hlinkClick r:id="rId4"/>
              </a:rPr>
              <a:t>Ely riot 2023: What happened in Cardiff? - BBC News</a:t>
            </a:r>
            <a:endParaRPr lang="en-GB" dirty="0"/>
          </a:p>
        </p:txBody>
      </p:sp>
    </p:spTree>
    <p:extLst>
      <p:ext uri="{BB962C8B-B14F-4D97-AF65-F5344CB8AC3E}">
        <p14:creationId xmlns:p14="http://schemas.microsoft.com/office/powerpoint/2010/main" val="33092824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4B90E-E181-2B04-BBBF-263325F6F14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Local engagement and accountability</a:t>
            </a:r>
          </a:p>
        </p:txBody>
      </p:sp>
      <p:pic>
        <p:nvPicPr>
          <p:cNvPr id="4" name="Content Placeholder 3" descr="A diagram of a neighborhood problem&#10;&#10;Description automatically generated">
            <a:extLst>
              <a:ext uri="{FF2B5EF4-FFF2-40B4-BE49-F238E27FC236}">
                <a16:creationId xmlns:a16="http://schemas.microsoft.com/office/drawing/2014/main" id="{CB7DCA67-F958-820B-C094-1749D2A521E6}"/>
              </a:ext>
            </a:extLst>
          </p:cNvPr>
          <p:cNvPicPr>
            <a:picLocks noGrp="1" noChangeAspect="1"/>
          </p:cNvPicPr>
          <p:nvPr>
            <p:ph idx="1"/>
          </p:nvPr>
        </p:nvPicPr>
        <p:blipFill>
          <a:blip r:embed="rId2"/>
          <a:stretch>
            <a:fillRect/>
          </a:stretch>
        </p:blipFill>
        <p:spPr>
          <a:xfrm>
            <a:off x="1969991" y="1675227"/>
            <a:ext cx="8252018" cy="4394199"/>
          </a:xfrm>
          <a:prstGeom prst="rect">
            <a:avLst/>
          </a:prstGeom>
        </p:spPr>
      </p:pic>
    </p:spTree>
    <p:extLst>
      <p:ext uri="{BB962C8B-B14F-4D97-AF65-F5344CB8AC3E}">
        <p14:creationId xmlns:p14="http://schemas.microsoft.com/office/powerpoint/2010/main" val="17149703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BC1345-E9D1-A876-A655-002F1C6A6BF1}"/>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Task- these are three local forces, get to know a little more about them.</a:t>
            </a:r>
          </a:p>
        </p:txBody>
      </p:sp>
      <p:graphicFrame>
        <p:nvGraphicFramePr>
          <p:cNvPr id="20" name="Content Placeholder 2">
            <a:extLst>
              <a:ext uri="{FF2B5EF4-FFF2-40B4-BE49-F238E27FC236}">
                <a16:creationId xmlns:a16="http://schemas.microsoft.com/office/drawing/2014/main" id="{2649D0A6-8B94-D12E-10EA-63B667100E06}"/>
              </a:ext>
            </a:extLst>
          </p:cNvPr>
          <p:cNvGraphicFramePr>
            <a:graphicFrameLocks noGrp="1"/>
          </p:cNvGraphicFramePr>
          <p:nvPr>
            <p:ph idx="1"/>
            <p:extLst>
              <p:ext uri="{D42A27DB-BD31-4B8C-83A1-F6EECF244321}">
                <p14:modId xmlns:p14="http://schemas.microsoft.com/office/powerpoint/2010/main" val="21685017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9988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collage of a group of people&#10;&#10;AI-generated content may be incorrect.">
            <a:extLst>
              <a:ext uri="{FF2B5EF4-FFF2-40B4-BE49-F238E27FC236}">
                <a16:creationId xmlns:a16="http://schemas.microsoft.com/office/drawing/2014/main" id="{C20FAF67-2DFF-1A9A-3579-D12EDC9B40A4}"/>
              </a:ext>
            </a:extLst>
          </p:cNvPr>
          <p:cNvPicPr>
            <a:picLocks noChangeAspect="1"/>
          </p:cNvPicPr>
          <p:nvPr/>
        </p:nvPicPr>
        <p:blipFill>
          <a:blip r:embed="rId2">
            <a:alphaModFix amt="55000"/>
          </a:blip>
          <a:srcRect t="442"/>
          <a:stretch>
            <a:fillRect/>
          </a:stretch>
        </p:blipFill>
        <p:spPr>
          <a:xfrm>
            <a:off x="20" y="-9107"/>
            <a:ext cx="12191980" cy="6858000"/>
          </a:xfrm>
          <a:prstGeom prst="rect">
            <a:avLst/>
          </a:prstGeom>
        </p:spPr>
      </p:pic>
      <p:sp>
        <p:nvSpPr>
          <p:cNvPr id="5" name="Title 4">
            <a:extLst>
              <a:ext uri="{FF2B5EF4-FFF2-40B4-BE49-F238E27FC236}">
                <a16:creationId xmlns:a16="http://schemas.microsoft.com/office/drawing/2014/main" id="{7D3979BD-B8D8-6F8C-A29B-E5BD6FAA7303}"/>
              </a:ext>
            </a:extLst>
          </p:cNvPr>
          <p:cNvSpPr>
            <a:spLocks noGrp="1"/>
          </p:cNvSpPr>
          <p:nvPr>
            <p:ph type="title"/>
          </p:nvPr>
        </p:nvSpPr>
        <p:spPr>
          <a:xfrm>
            <a:off x="686834" y="591344"/>
            <a:ext cx="3200400" cy="5585619"/>
          </a:xfrm>
        </p:spPr>
        <p:txBody>
          <a:bodyPr>
            <a:normAutofit/>
          </a:bodyPr>
          <a:lstStyle/>
          <a:p>
            <a:pPr marL="0" indent="0"/>
            <a:r>
              <a:rPr lang="en-US" sz="2100">
                <a:solidFill>
                  <a:srgbClr val="FFFFFF"/>
                </a:solidFill>
              </a:rPr>
              <a:t>PCSO's</a:t>
            </a:r>
            <a:br>
              <a:rPr lang="en-US" sz="2100">
                <a:solidFill>
                  <a:srgbClr val="FFFFFF"/>
                </a:solidFill>
              </a:rPr>
            </a:br>
            <a:r>
              <a:rPr lang="en-US" sz="2100">
                <a:solidFill>
                  <a:srgbClr val="FFFFFF"/>
                </a:solidFill>
              </a:rPr>
              <a:t>Special constabulary</a:t>
            </a:r>
            <a:br>
              <a:rPr lang="en-US" sz="2100">
                <a:solidFill>
                  <a:srgbClr val="FFFFFF"/>
                </a:solidFill>
              </a:rPr>
            </a:br>
            <a:r>
              <a:rPr lang="en-US" sz="2100">
                <a:solidFill>
                  <a:srgbClr val="FFFFFF"/>
                </a:solidFill>
              </a:rPr>
              <a:t>Detectives</a:t>
            </a:r>
            <a:br>
              <a:rPr lang="en-US" sz="2100">
                <a:solidFill>
                  <a:srgbClr val="FFFFFF"/>
                </a:solidFill>
              </a:rPr>
            </a:br>
            <a:r>
              <a:rPr lang="en-US" sz="2100">
                <a:solidFill>
                  <a:srgbClr val="FFFFFF"/>
                </a:solidFill>
              </a:rPr>
              <a:t>SOCO'S</a:t>
            </a:r>
            <a:br>
              <a:rPr lang="en-US" sz="2100">
                <a:solidFill>
                  <a:srgbClr val="FFFFFF"/>
                </a:solidFill>
              </a:rPr>
            </a:br>
            <a:r>
              <a:rPr lang="en-US" sz="2100">
                <a:solidFill>
                  <a:srgbClr val="FFFFFF"/>
                </a:solidFill>
              </a:rPr>
              <a:t>Dog/ horse/ drone/helicopter units</a:t>
            </a:r>
            <a:br>
              <a:rPr lang="en-US" sz="2100">
                <a:solidFill>
                  <a:srgbClr val="FFFFFF"/>
                </a:solidFill>
              </a:rPr>
            </a:br>
            <a:r>
              <a:rPr lang="en-US" sz="2100">
                <a:solidFill>
                  <a:srgbClr val="FFFFFF"/>
                </a:solidFill>
              </a:rPr>
              <a:t>Fraud, </a:t>
            </a:r>
            <a:br>
              <a:rPr lang="en-US" sz="2100">
                <a:solidFill>
                  <a:srgbClr val="FFFFFF"/>
                </a:solidFill>
              </a:rPr>
            </a:br>
            <a:r>
              <a:rPr lang="en-US" sz="2100">
                <a:solidFill>
                  <a:srgbClr val="FFFFFF"/>
                </a:solidFill>
              </a:rPr>
              <a:t>Counter-terrorism, </a:t>
            </a:r>
            <a:br>
              <a:rPr lang="en-US" sz="2100">
                <a:solidFill>
                  <a:srgbClr val="FFFFFF"/>
                </a:solidFill>
              </a:rPr>
            </a:br>
            <a:r>
              <a:rPr lang="en-US" sz="2100">
                <a:solidFill>
                  <a:srgbClr val="FFFFFF"/>
                </a:solidFill>
              </a:rPr>
              <a:t>Legal team, </a:t>
            </a:r>
            <a:br>
              <a:rPr lang="en-US" sz="2100">
                <a:solidFill>
                  <a:srgbClr val="FFFFFF"/>
                </a:solidFill>
              </a:rPr>
            </a:br>
            <a:r>
              <a:rPr lang="en-US" sz="2100">
                <a:solidFill>
                  <a:srgbClr val="FFFFFF"/>
                </a:solidFill>
              </a:rPr>
              <a:t>HR, </a:t>
            </a:r>
            <a:br>
              <a:rPr lang="en-US" sz="2100">
                <a:solidFill>
                  <a:srgbClr val="FFFFFF"/>
                </a:solidFill>
              </a:rPr>
            </a:br>
            <a:r>
              <a:rPr lang="en-US" sz="2100">
                <a:solidFill>
                  <a:srgbClr val="FFFFFF"/>
                </a:solidFill>
              </a:rPr>
              <a:t>Intelligence, </a:t>
            </a:r>
            <a:br>
              <a:rPr lang="en-US" sz="2100">
                <a:solidFill>
                  <a:srgbClr val="FFFFFF"/>
                </a:solidFill>
              </a:rPr>
            </a:br>
            <a:r>
              <a:rPr lang="en-US" sz="2100">
                <a:solidFill>
                  <a:srgbClr val="FFFFFF"/>
                </a:solidFill>
              </a:rPr>
              <a:t>Control room, </a:t>
            </a:r>
            <a:br>
              <a:rPr lang="en-US" sz="2100">
                <a:solidFill>
                  <a:srgbClr val="FFFFFF"/>
                </a:solidFill>
              </a:rPr>
            </a:br>
            <a:r>
              <a:rPr lang="en-US" sz="2100">
                <a:solidFill>
                  <a:srgbClr val="FFFFFF"/>
                </a:solidFill>
              </a:rPr>
              <a:t>Family liaison, </a:t>
            </a:r>
            <a:br>
              <a:rPr lang="en-US" sz="2100">
                <a:solidFill>
                  <a:srgbClr val="FFFFFF"/>
                </a:solidFill>
              </a:rPr>
            </a:br>
            <a:r>
              <a:rPr lang="en-US" sz="2100">
                <a:solidFill>
                  <a:srgbClr val="FFFFFF"/>
                </a:solidFill>
              </a:rPr>
              <a:t>Finance, </a:t>
            </a:r>
            <a:br>
              <a:rPr lang="en-US" sz="2100">
                <a:solidFill>
                  <a:srgbClr val="FFFFFF"/>
                </a:solidFill>
              </a:rPr>
            </a:br>
            <a:r>
              <a:rPr lang="en-US" sz="2100">
                <a:solidFill>
                  <a:srgbClr val="FFFFFF"/>
                </a:solidFill>
              </a:rPr>
              <a:t>Forensics , </a:t>
            </a:r>
            <a:br>
              <a:rPr lang="en-US" sz="2100">
                <a:solidFill>
                  <a:srgbClr val="FFFFFF"/>
                </a:solidFill>
              </a:rPr>
            </a:br>
            <a:r>
              <a:rPr lang="en-US" sz="2100">
                <a:solidFill>
                  <a:srgbClr val="FFFFFF"/>
                </a:solidFill>
              </a:rPr>
              <a:t>Commercial,</a:t>
            </a:r>
            <a:br>
              <a:rPr lang="en-US" sz="2100">
                <a:solidFill>
                  <a:srgbClr val="FFFFFF"/>
                </a:solidFill>
              </a:rPr>
            </a:br>
            <a:r>
              <a:rPr lang="en-US" sz="2100">
                <a:solidFill>
                  <a:srgbClr val="FFFFFF"/>
                </a:solidFill>
              </a:rPr>
              <a:t>IT, </a:t>
            </a:r>
            <a:br>
              <a:rPr lang="en-US" sz="2100">
                <a:solidFill>
                  <a:srgbClr val="FFFFFF"/>
                </a:solidFill>
              </a:rPr>
            </a:br>
            <a:r>
              <a:rPr lang="en-US" sz="2100">
                <a:solidFill>
                  <a:srgbClr val="FFFFFF"/>
                </a:solidFill>
              </a:rPr>
              <a:t>Administration </a:t>
            </a:r>
            <a:br>
              <a:rPr lang="en-US" sz="2100">
                <a:solidFill>
                  <a:srgbClr val="FFFFFF"/>
                </a:solidFill>
              </a:rPr>
            </a:br>
            <a:endParaRPr lang="en-GB" sz="2100">
              <a:solidFill>
                <a:srgbClr val="FFFFFF"/>
              </a:solidFill>
            </a:endParaRPr>
          </a:p>
        </p:txBody>
      </p:sp>
      <p:sp>
        <p:nvSpPr>
          <p:cNvPr id="49" name="Arc 4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0925A305-D865-6266-9ACC-F0C1DE8A8663}"/>
              </a:ext>
            </a:extLst>
          </p:cNvPr>
          <p:cNvSpPr txBox="1"/>
          <p:nvPr/>
        </p:nvSpPr>
        <p:spPr>
          <a:xfrm>
            <a:off x="5273884" y="5807631"/>
            <a:ext cx="6163732" cy="369332"/>
          </a:xfrm>
          <a:prstGeom prst="rect">
            <a:avLst/>
          </a:prstGeom>
          <a:noFill/>
        </p:spPr>
        <p:txBody>
          <a:bodyPr wrap="square">
            <a:spAutoFit/>
          </a:bodyPr>
          <a:lstStyle/>
          <a:p>
            <a:r>
              <a:rPr lang="en-GB" dirty="0">
                <a:hlinkClick r:id="rId3"/>
              </a:rPr>
              <a:t>Police family come together to celebrate police staff</a:t>
            </a:r>
            <a:endParaRPr lang="en-GB" dirty="0"/>
          </a:p>
        </p:txBody>
      </p:sp>
    </p:spTree>
    <p:extLst>
      <p:ext uri="{BB962C8B-B14F-4D97-AF65-F5344CB8AC3E}">
        <p14:creationId xmlns:p14="http://schemas.microsoft.com/office/powerpoint/2010/main" val="31648500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84F98A1-0018-2E39-6928-4A04B62EEC10}"/>
              </a:ext>
            </a:extLst>
          </p:cNvPr>
          <p:cNvSpPr>
            <a:spLocks noGrp="1"/>
          </p:cNvSpPr>
          <p:nvPr>
            <p:ph type="title"/>
          </p:nvPr>
        </p:nvSpPr>
        <p:spPr>
          <a:xfrm>
            <a:off x="838200" y="365125"/>
            <a:ext cx="5393361" cy="1325563"/>
          </a:xfrm>
        </p:spPr>
        <p:txBody>
          <a:bodyPr>
            <a:normAutofit/>
          </a:bodyPr>
          <a:lstStyle/>
          <a:p>
            <a:r>
              <a:rPr lang="en-US" sz="3700"/>
              <a:t>The Police federation of England and Wales (PFEW)</a:t>
            </a:r>
          </a:p>
        </p:txBody>
      </p:sp>
      <p:sp>
        <p:nvSpPr>
          <p:cNvPr id="3" name="Content Placeholder 2">
            <a:extLst>
              <a:ext uri="{FF2B5EF4-FFF2-40B4-BE49-F238E27FC236}">
                <a16:creationId xmlns:a16="http://schemas.microsoft.com/office/drawing/2014/main" id="{9F434D5F-307F-5E56-1FCF-88C09E626E84}"/>
              </a:ext>
            </a:extLst>
          </p:cNvPr>
          <p:cNvSpPr>
            <a:spLocks noGrp="1"/>
          </p:cNvSpPr>
          <p:nvPr>
            <p:ph idx="1"/>
          </p:nvPr>
        </p:nvSpPr>
        <p:spPr>
          <a:xfrm>
            <a:off x="838200" y="1825625"/>
            <a:ext cx="5393361" cy="4351338"/>
          </a:xfrm>
        </p:spPr>
        <p:txBody>
          <a:bodyPr vert="horz" lIns="91440" tIns="45720" rIns="91440" bIns="45720" rtlCol="0">
            <a:normAutofit/>
          </a:bodyPr>
          <a:lstStyle/>
          <a:p>
            <a:r>
              <a:rPr lang="en-US" sz="1800">
                <a:ea typeface="+mn-lt"/>
                <a:cs typeface="+mn-lt"/>
              </a:rPr>
              <a:t>Staff associations for police constables, sergeants, inspectors, and chief inspectors. England and Wales have a single Police Federation (s 64(1) of the Police Act 1996, Membership of Trade Unions), as do Northern Ireland and Scotland.</a:t>
            </a:r>
          </a:p>
          <a:p>
            <a:r>
              <a:rPr lang="en-US" sz="1800">
                <a:ea typeface="+mn-lt"/>
                <a:cs typeface="+mn-lt"/>
              </a:rPr>
              <a:t>The PFEW is not a trade union (Officers are forbidden to join a Union)</a:t>
            </a:r>
          </a:p>
          <a:p>
            <a:r>
              <a:rPr lang="en-US" sz="1800">
                <a:ea typeface="+mn-lt"/>
                <a:cs typeface="+mn-lt"/>
              </a:rPr>
              <a:t>PFEW was established to represent the views of its members on local, regional, and national levels in much the same way as any other staff association.</a:t>
            </a:r>
          </a:p>
          <a:p>
            <a:r>
              <a:rPr lang="en-US" sz="1800">
                <a:ea typeface="+mn-lt"/>
                <a:cs typeface="+mn-lt"/>
              </a:rPr>
              <a:t>On behalf of its members, the PFEW negotiates aspects of pay, pensions, and allowances through the Police Remuneration Review Body (PRRB). </a:t>
            </a:r>
          </a:p>
        </p:txBody>
      </p:sp>
      <p:pic>
        <p:nvPicPr>
          <p:cNvPr id="4" name="Picture 3" descr="Police Federation of England and Wales ...">
            <a:extLst>
              <a:ext uri="{FF2B5EF4-FFF2-40B4-BE49-F238E27FC236}">
                <a16:creationId xmlns:a16="http://schemas.microsoft.com/office/drawing/2014/main" id="{3E22A713-CDE1-B0D8-7748-ED4ED516D4C0}"/>
              </a:ext>
            </a:extLst>
          </p:cNvPr>
          <p:cNvPicPr>
            <a:picLocks noChangeAspect="1"/>
          </p:cNvPicPr>
          <p:nvPr/>
        </p:nvPicPr>
        <p:blipFill rotWithShape="1">
          <a:blip r:embed="rId2"/>
          <a:srcRect r="-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0598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646D02-41B1-C8D1-01AE-1F0E11EB3630}"/>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Task- 15 mins</a:t>
            </a:r>
          </a:p>
        </p:txBody>
      </p:sp>
      <p:graphicFrame>
        <p:nvGraphicFramePr>
          <p:cNvPr id="19" name="Content Placeholder 2">
            <a:extLst>
              <a:ext uri="{FF2B5EF4-FFF2-40B4-BE49-F238E27FC236}">
                <a16:creationId xmlns:a16="http://schemas.microsoft.com/office/drawing/2014/main" id="{BAC56FAB-F6CD-7FFD-7DA0-403FD6290564}"/>
              </a:ext>
            </a:extLst>
          </p:cNvPr>
          <p:cNvGraphicFramePr>
            <a:graphicFrameLocks noGrp="1"/>
          </p:cNvGraphicFramePr>
          <p:nvPr>
            <p:ph idx="1"/>
            <p:extLst>
              <p:ext uri="{D42A27DB-BD31-4B8C-83A1-F6EECF244321}">
                <p14:modId xmlns:p14="http://schemas.microsoft.com/office/powerpoint/2010/main" val="18633770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57612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3D black question marks with one yellow question mark">
            <a:extLst>
              <a:ext uri="{FF2B5EF4-FFF2-40B4-BE49-F238E27FC236}">
                <a16:creationId xmlns:a16="http://schemas.microsoft.com/office/drawing/2014/main" id="{698B6819-8991-CE43-4B60-C10C9F55F870}"/>
              </a:ext>
            </a:extLst>
          </p:cNvPr>
          <p:cNvPicPr>
            <a:picLocks noChangeAspect="1"/>
          </p:cNvPicPr>
          <p:nvPr/>
        </p:nvPicPr>
        <p:blipFill>
          <a:blip r:embed="rId2"/>
          <a:srcRect l="29128" r="6260" b="1"/>
          <a:stretch>
            <a:fillRect/>
          </a:stretch>
        </p:blipFill>
        <p:spPr>
          <a:xfrm>
            <a:off x="20" y="-7619"/>
            <a:ext cx="12191979" cy="6887364"/>
          </a:xfrm>
          <a:prstGeom prst="rect">
            <a:avLst/>
          </a:prstGeom>
        </p:spPr>
      </p:pic>
      <p:sp>
        <p:nvSpPr>
          <p:cNvPr id="20" name="Rectangle 19">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Rectangle 23">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000492E-8785-077C-9208-24B185A0CB44}"/>
              </a:ext>
            </a:extLst>
          </p:cNvPr>
          <p:cNvSpPr>
            <a:spLocks noGrp="1"/>
          </p:cNvSpPr>
          <p:nvPr>
            <p:ph type="title"/>
          </p:nvPr>
        </p:nvSpPr>
        <p:spPr>
          <a:xfrm>
            <a:off x="859029" y="1936866"/>
            <a:ext cx="4849044" cy="2839273"/>
          </a:xfrm>
        </p:spPr>
        <p:txBody>
          <a:bodyPr vert="horz" lIns="91440" tIns="45720" rIns="91440" bIns="45720" rtlCol="0" anchor="b">
            <a:normAutofit/>
          </a:bodyPr>
          <a:lstStyle/>
          <a:p>
            <a:r>
              <a:rPr lang="en-US" sz="3600">
                <a:solidFill>
                  <a:srgbClr val="FFFFFF"/>
                </a:solidFill>
              </a:rPr>
              <a:t>Any Questions?</a:t>
            </a:r>
          </a:p>
        </p:txBody>
      </p:sp>
      <p:sp>
        <p:nvSpPr>
          <p:cNvPr id="26" name="Rectangle 25">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423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1790</Words>
  <Application>Microsoft Office PowerPoint</Application>
  <PresentationFormat>Widescreen</PresentationFormat>
  <Paragraphs>145</Paragraphs>
  <Slides>48</Slides>
  <Notes>18</Notes>
  <HiddenSlides>3</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Understanding the role of  police constable  (BMPL4019a)   week 2</vt:lpstr>
      <vt:lpstr>Foundation of the British Police Service</vt:lpstr>
      <vt:lpstr>PowerPoint Presentation</vt:lpstr>
      <vt:lpstr>Task – last week</vt:lpstr>
      <vt:lpstr>Mark Duggan</vt:lpstr>
      <vt:lpstr>The police are the public and the public are the police. Community Trust Case Study </vt:lpstr>
      <vt:lpstr>Explanation of Police Role Responsibilities</vt:lpstr>
      <vt:lpstr>PowerPoint Presentation</vt:lpstr>
      <vt:lpstr>Ranks- Epaulettes</vt:lpstr>
      <vt:lpstr>Police constable</vt:lpstr>
      <vt:lpstr>Sergeant</vt:lpstr>
      <vt:lpstr>Inspector</vt:lpstr>
      <vt:lpstr>Chief inspector</vt:lpstr>
      <vt:lpstr>Superintedent</vt:lpstr>
      <vt:lpstr>Chief superintendent</vt:lpstr>
      <vt:lpstr>Assistant chief constable</vt:lpstr>
      <vt:lpstr>Deputy chief constable</vt:lpstr>
      <vt:lpstr>Chief Constable</vt:lpstr>
      <vt:lpstr>Metropolitan Police Service </vt:lpstr>
      <vt:lpstr>Task</vt:lpstr>
      <vt:lpstr>Task</vt:lpstr>
      <vt:lpstr>Results </vt:lpstr>
      <vt:lpstr>Results</vt:lpstr>
      <vt:lpstr>  Review of Police Leadership and Training  </vt:lpstr>
      <vt:lpstr>College of Policing</vt:lpstr>
      <vt:lpstr>CoP</vt:lpstr>
      <vt:lpstr>Police Representatives</vt:lpstr>
      <vt:lpstr>Police and Crime Commissioners PCC</vt:lpstr>
      <vt:lpstr>Wales PCC's </vt:lpstr>
      <vt:lpstr>Task next week</vt:lpstr>
      <vt:lpstr>Policing by consent </vt:lpstr>
      <vt:lpstr>Social and historical context</vt:lpstr>
      <vt:lpstr>Constitutional position of the police</vt:lpstr>
      <vt:lpstr>Evidence for police legitimacy</vt:lpstr>
      <vt:lpstr>What is procedural justice?</vt:lpstr>
      <vt:lpstr>Why is procedural justice important?</vt:lpstr>
      <vt:lpstr>How to police in a procedurally justice way</vt:lpstr>
      <vt:lpstr>Importance of the publics input</vt:lpstr>
      <vt:lpstr>Importance of maintaining public consent…</vt:lpstr>
      <vt:lpstr>PowerPoint Presentation</vt:lpstr>
      <vt:lpstr>PowerPoint Presentation</vt:lpstr>
      <vt:lpstr>Ely Riots Cardiff 2023 sparked by the death of two friends….</vt:lpstr>
      <vt:lpstr>Local engagement and accountability</vt:lpstr>
      <vt:lpstr>Task- these are three local forces, get to know a little more about them.</vt:lpstr>
      <vt:lpstr>PCSO's Special constabulary Detectives SOCO'S Dog/ horse/ drone/helicopter units Fraud,  Counter-terrorism,  Legal team,  HR,  Intelligence,  Control room,  Family liaison,  Finance,  Forensics ,  Commercial, IT,  Administration  </vt:lpstr>
      <vt:lpstr>The Police federation of England and Wales (PFEW)</vt:lpstr>
      <vt:lpstr>Task- 15 mins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Thomas</dc:creator>
  <cp:lastModifiedBy>Jane Davies</cp:lastModifiedBy>
  <cp:revision>472</cp:revision>
  <dcterms:created xsi:type="dcterms:W3CDTF">2024-06-10T13:43:41Z</dcterms:created>
  <dcterms:modified xsi:type="dcterms:W3CDTF">2026-10-02T10:33:29Z</dcterms:modified>
</cp:coreProperties>
</file>