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4" r:id="rId1"/>
  </p:sldMasterIdLst>
  <p:notesMasterIdLst>
    <p:notesMasterId r:id="rId14"/>
  </p:notesMasterIdLst>
  <p:sldIdLst>
    <p:sldId id="271" r:id="rId2"/>
    <p:sldId id="256" r:id="rId3"/>
    <p:sldId id="257" r:id="rId4"/>
    <p:sldId id="258" r:id="rId5"/>
    <p:sldId id="263" r:id="rId6"/>
    <p:sldId id="264" r:id="rId7"/>
    <p:sldId id="259" r:id="rId8"/>
    <p:sldId id="260" r:id="rId9"/>
    <p:sldId id="262" r:id="rId10"/>
    <p:sldId id="267" r:id="rId11"/>
    <p:sldId id="270" r:id="rId12"/>
    <p:sldId id="269"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235" autoAdjust="0"/>
    <p:restoredTop sz="64007" autoAdjust="0"/>
  </p:normalViewPr>
  <p:slideViewPr>
    <p:cSldViewPr snapToGrid="0">
      <p:cViewPr varScale="1">
        <p:scale>
          <a:sx n="46" d="100"/>
          <a:sy n="46" d="100"/>
        </p:scale>
        <p:origin x="822"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43439F3-D895-4B8E-AB12-CD312CDAD921}" type="datetimeFigureOut">
              <a:rPr lang="en-GB" smtClean="0"/>
              <a:t>12/12/2017</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377119-337C-4B70-9940-001C9059B195}" type="slidenum">
              <a:rPr lang="en-GB" smtClean="0"/>
              <a:t>‹#›</a:t>
            </a:fld>
            <a:endParaRPr lang="en-GB"/>
          </a:p>
        </p:txBody>
      </p:sp>
    </p:spTree>
    <p:extLst>
      <p:ext uri="{BB962C8B-B14F-4D97-AF65-F5344CB8AC3E}">
        <p14:creationId xmlns:p14="http://schemas.microsoft.com/office/powerpoint/2010/main" val="9650960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r>
              <a:rPr lang="en-GB" dirty="0">
                <a:latin typeface="Times New Roman" panose="02020603050405020304" pitchFamily="18" charset="0"/>
                <a:cs typeface="Times New Roman" panose="02020603050405020304" pitchFamily="18" charset="0"/>
              </a:rPr>
              <a:t>Assignment Name: The Walt Disney Company’s Approach To Management And Strategy</a:t>
            </a:r>
          </a:p>
          <a:p>
            <a:pPr algn="ctr"/>
            <a:r>
              <a:rPr lang="en-GB" dirty="0">
                <a:latin typeface="Times New Roman" panose="02020603050405020304" pitchFamily="18" charset="0"/>
                <a:cs typeface="Times New Roman" panose="02020603050405020304" pitchFamily="18" charset="0"/>
              </a:rPr>
              <a:t>Student Name: Meladie Jo Bassett</a:t>
            </a:r>
          </a:p>
          <a:p>
            <a:pPr algn="ctr"/>
            <a:r>
              <a:rPr lang="en-GB" dirty="0">
                <a:latin typeface="Times New Roman" panose="02020603050405020304" pitchFamily="18" charset="0"/>
                <a:cs typeface="Times New Roman" panose="02020603050405020304" pitchFamily="18" charset="0"/>
              </a:rPr>
              <a:t>Student number: 1708009</a:t>
            </a:r>
          </a:p>
          <a:p>
            <a:pPr algn="ctr"/>
            <a:r>
              <a:rPr lang="en-GB" dirty="0">
                <a:latin typeface="Times New Roman" panose="02020603050405020304" pitchFamily="18" charset="0"/>
                <a:cs typeface="Times New Roman" panose="02020603050405020304" pitchFamily="18" charset="0"/>
              </a:rPr>
              <a:t>Tutor: Davina Evans </a:t>
            </a:r>
          </a:p>
          <a:p>
            <a:pPr algn="ctr"/>
            <a:r>
              <a:rPr lang="en-GB" dirty="0">
                <a:latin typeface="Times New Roman" panose="02020603050405020304" pitchFamily="18" charset="0"/>
                <a:cs typeface="Times New Roman" panose="02020603050405020304" pitchFamily="18" charset="0"/>
              </a:rPr>
              <a:t>DATE – 14/12/2017</a:t>
            </a:r>
          </a:p>
          <a:p>
            <a:endParaRPr lang="en-GB" dirty="0"/>
          </a:p>
        </p:txBody>
      </p:sp>
      <p:sp>
        <p:nvSpPr>
          <p:cNvPr id="4" name="Slide Number Placeholder 3"/>
          <p:cNvSpPr>
            <a:spLocks noGrp="1"/>
          </p:cNvSpPr>
          <p:nvPr>
            <p:ph type="sldNum" sz="quarter" idx="10"/>
          </p:nvPr>
        </p:nvSpPr>
        <p:spPr/>
        <p:txBody>
          <a:bodyPr/>
          <a:lstStyle/>
          <a:p>
            <a:fld id="{1F377119-337C-4B70-9940-001C9059B195}" type="slidenum">
              <a:rPr lang="en-GB" smtClean="0"/>
              <a:t>1</a:t>
            </a:fld>
            <a:endParaRPr lang="en-GB"/>
          </a:p>
        </p:txBody>
      </p:sp>
    </p:spTree>
    <p:extLst>
      <p:ext uri="{BB962C8B-B14F-4D97-AF65-F5344CB8AC3E}">
        <p14:creationId xmlns:p14="http://schemas.microsoft.com/office/powerpoint/2010/main" val="13900699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Today I will be discussing The Walt Disney Company and my findings on their approach to strategy as well as the management styles they adapt to their business. </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1F377119-337C-4B70-9940-001C9059B195}" type="slidenum">
              <a:rPr lang="en-GB" smtClean="0"/>
              <a:t>2</a:t>
            </a:fld>
            <a:endParaRPr lang="en-GB"/>
          </a:p>
        </p:txBody>
      </p:sp>
    </p:spTree>
    <p:extLst>
      <p:ext uri="{BB962C8B-B14F-4D97-AF65-F5344CB8AC3E}">
        <p14:creationId xmlns:p14="http://schemas.microsoft.com/office/powerpoint/2010/main" val="36861784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Walt Disney was born in 1901 in Chicago to Irish parents. After attempting a failing to join the US army in 1917, Walt began his first animation company with the help of his friend and colleague UB </a:t>
            </a:r>
            <a:r>
              <a:rPr lang="en-GB" sz="1200" kern="1200" dirty="0" err="1">
                <a:solidFill>
                  <a:schemeClr val="tx1"/>
                </a:solidFill>
                <a:effectLst/>
                <a:latin typeface="+mn-lt"/>
                <a:ea typeface="+mn-ea"/>
                <a:cs typeface="+mn-cs"/>
              </a:rPr>
              <a:t>Iwerks</a:t>
            </a:r>
            <a:r>
              <a:rPr lang="en-GB" sz="1200" kern="1200" dirty="0">
                <a:solidFill>
                  <a:schemeClr val="tx1"/>
                </a:solidFill>
                <a:effectLst/>
                <a:latin typeface="+mn-lt"/>
                <a:ea typeface="+mn-ea"/>
                <a:cs typeface="+mn-cs"/>
              </a:rPr>
              <a:t>, called “Laugh-O-Grams”. The company unfortunately failed and went bankrupt in 1923, causing Disney to move to Hollywood to be with his brother and led to them opening The Disney Brothers Studios, which went on to eventually become The Walt Disney Company, started in 1923 with his former colleague, UB </a:t>
            </a:r>
            <a:r>
              <a:rPr lang="en-GB" sz="1200" kern="1200" dirty="0" err="1">
                <a:solidFill>
                  <a:schemeClr val="tx1"/>
                </a:solidFill>
                <a:effectLst/>
                <a:latin typeface="+mn-lt"/>
                <a:ea typeface="+mn-ea"/>
                <a:cs typeface="+mn-cs"/>
              </a:rPr>
              <a:t>Iwerks</a:t>
            </a:r>
            <a:r>
              <a:rPr lang="en-GB" sz="1200" kern="1200" dirty="0">
                <a:solidFill>
                  <a:schemeClr val="tx1"/>
                </a:solidFill>
                <a:effectLst/>
                <a:latin typeface="+mn-lt"/>
                <a:ea typeface="+mn-ea"/>
                <a:cs typeface="+mn-cs"/>
              </a:rPr>
              <a:t> who Walt recruited once again after convincing his old friend to relocate to Hollywood with him.</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 1928, Walt Disney created the well known ‘Mickey Mouse’, it was in the first episode featuring the character that the company featured synchronized sound in their production, becoming the first company to of ever used synchronized sound in animation in history. The series was a hit, and The Walt Disney Company began to win many awards for their productions and quickly outgrew their original studio, resulting in them expanding to Burbank, California later on that year. However, Walt decided to have the studio designed so it could be used as a hospital should the company ever fail.</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10"/>
          </p:nvPr>
        </p:nvSpPr>
        <p:spPr/>
        <p:txBody>
          <a:bodyPr/>
          <a:lstStyle/>
          <a:p>
            <a:fld id="{1F377119-337C-4B70-9940-001C9059B195}" type="slidenum">
              <a:rPr lang="en-GB" smtClean="0"/>
              <a:t>3</a:t>
            </a:fld>
            <a:endParaRPr lang="en-GB"/>
          </a:p>
        </p:txBody>
      </p:sp>
    </p:spTree>
    <p:extLst>
      <p:ext uri="{BB962C8B-B14F-4D97-AF65-F5344CB8AC3E}">
        <p14:creationId xmlns:p14="http://schemas.microsoft.com/office/powerpoint/2010/main" val="27087370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1952 Walt was inspired by his two daughters to open the world famous Disney land, although he had a hard time convincing financiers that Disney land was feasible, because in the words of Walt Disney ‘Dreams offer too little collateral’ (Walt Disney, 1952) the theme park took a year and a day to build and Walt unveiled the park to the world on July 17</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1955, inviting 15,000 guests to the grand opening, Disney was overwhelmed at the success of the park when over 28,000 showed up. Reflecting on the initial success of the first ever theme park, Walt Disney companies decided to expand its park to Florida, sadly Walt passed away in 1966, before the project was finished, the end of an era. Roy Disney, Walt’s brother, went on to complete the project and The Walt Disney Company now owns theme parks, shops, hotels, resorts and many other forms of business all around the world.</a:t>
            </a:r>
          </a:p>
          <a:p>
            <a:endParaRPr lang="en-GB" dirty="0"/>
          </a:p>
        </p:txBody>
      </p:sp>
      <p:sp>
        <p:nvSpPr>
          <p:cNvPr id="4" name="Slide Number Placeholder 3"/>
          <p:cNvSpPr>
            <a:spLocks noGrp="1"/>
          </p:cNvSpPr>
          <p:nvPr>
            <p:ph type="sldNum" sz="quarter" idx="10"/>
          </p:nvPr>
        </p:nvSpPr>
        <p:spPr/>
        <p:txBody>
          <a:bodyPr/>
          <a:lstStyle/>
          <a:p>
            <a:fld id="{1F377119-337C-4B70-9940-001C9059B195}" type="slidenum">
              <a:rPr lang="en-GB" smtClean="0"/>
              <a:t>4</a:t>
            </a:fld>
            <a:endParaRPr lang="en-GB"/>
          </a:p>
        </p:txBody>
      </p:sp>
    </p:spTree>
    <p:extLst>
      <p:ext uri="{BB962C8B-B14F-4D97-AF65-F5344CB8AC3E}">
        <p14:creationId xmlns:p14="http://schemas.microsoft.com/office/powerpoint/2010/main" val="16809727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Walt Disney Company’s main goal is sustainability, as it is in any business. Recent years show that Disney is losing a lot of its ESPN sports subscribers to other competitors such as sky sports, etc because Disney is failing to keep up with the competitive prices that are competitors offer the public. Disney show no desire to change this either, as the company seems to be focusing more on keeping up with the times, recognising that DVD’s and CD’s are slowly becoming outdated and a thing of the past, and are attempting to digitalise all of its productions and eventually abolish production of its old methods completely. Many advantages will come of this, creating new job opportunities for small and diverse suppliers such as web designers, internet developers, and content creation. On the environmental side of things, this will mean a lot less packaging and less waste. A disadvantage being that many job opportunities will be made but equally as many will be lost in production, delivery, design and even management roles as Disney will no longer require their services.</a:t>
            </a:r>
          </a:p>
          <a:p>
            <a:endParaRPr lang="en-GB" dirty="0"/>
          </a:p>
        </p:txBody>
      </p:sp>
      <p:sp>
        <p:nvSpPr>
          <p:cNvPr id="4" name="Slide Number Placeholder 3"/>
          <p:cNvSpPr>
            <a:spLocks noGrp="1"/>
          </p:cNvSpPr>
          <p:nvPr>
            <p:ph type="sldNum" sz="quarter" idx="10"/>
          </p:nvPr>
        </p:nvSpPr>
        <p:spPr/>
        <p:txBody>
          <a:bodyPr/>
          <a:lstStyle/>
          <a:p>
            <a:fld id="{1F377119-337C-4B70-9940-001C9059B195}" type="slidenum">
              <a:rPr lang="en-GB" smtClean="0"/>
              <a:t>5</a:t>
            </a:fld>
            <a:endParaRPr lang="en-GB"/>
          </a:p>
        </p:txBody>
      </p:sp>
    </p:spTree>
    <p:extLst>
      <p:ext uri="{BB962C8B-B14F-4D97-AF65-F5344CB8AC3E}">
        <p14:creationId xmlns:p14="http://schemas.microsoft.com/office/powerpoint/2010/main" val="42671961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 2005, Rob </a:t>
            </a:r>
            <a:r>
              <a:rPr lang="en-GB" sz="1200" kern="1200" dirty="0" err="1">
                <a:solidFill>
                  <a:schemeClr val="tx1"/>
                </a:solidFill>
                <a:effectLst/>
                <a:latin typeface="+mn-lt"/>
                <a:ea typeface="+mn-ea"/>
                <a:cs typeface="+mn-cs"/>
              </a:rPr>
              <a:t>Iger</a:t>
            </a:r>
            <a:r>
              <a:rPr lang="en-GB" sz="1200" kern="1200" dirty="0">
                <a:solidFill>
                  <a:schemeClr val="tx1"/>
                </a:solidFill>
                <a:effectLst/>
                <a:latin typeface="+mn-lt"/>
                <a:ea typeface="+mn-ea"/>
                <a:cs typeface="+mn-cs"/>
              </a:rPr>
              <a:t> was named CEO of The Walt Disney Company ‘</a:t>
            </a:r>
            <a:r>
              <a:rPr lang="en-GB" sz="1200" kern="1200" dirty="0" err="1">
                <a:solidFill>
                  <a:schemeClr val="tx1"/>
                </a:solidFill>
                <a:effectLst/>
                <a:latin typeface="+mn-lt"/>
                <a:ea typeface="+mn-ea"/>
                <a:cs typeface="+mn-cs"/>
              </a:rPr>
              <a:t>Iger</a:t>
            </a:r>
            <a:r>
              <a:rPr lang="en-GB" sz="1200" kern="1200" dirty="0">
                <a:solidFill>
                  <a:schemeClr val="tx1"/>
                </a:solidFill>
                <a:effectLst/>
                <a:latin typeface="+mn-lt"/>
                <a:ea typeface="+mn-ea"/>
                <a:cs typeface="+mn-cs"/>
              </a:rPr>
              <a:t> oversaw the acquisitions of Pixar in 2006 for $7.4 billion, Marvel Entertainment in 2009 for $4 billion, and Lucasfilm in 2012 for $4.06 billion,</a:t>
            </a:r>
            <a:r>
              <a:rPr lang="en-GB" sz="1200" kern="1200" baseline="30000" dirty="0">
                <a:solidFill>
                  <a:schemeClr val="tx1"/>
                </a:solidFill>
                <a:effectLst/>
                <a:latin typeface="+mn-lt"/>
                <a:ea typeface="+mn-ea"/>
                <a:cs typeface="+mn-cs"/>
              </a:rPr>
              <a:t>[10]</a:t>
            </a:r>
            <a:r>
              <a:rPr lang="en-GB" sz="1200" kern="1200" dirty="0">
                <a:solidFill>
                  <a:schemeClr val="tx1"/>
                </a:solidFill>
                <a:effectLst/>
                <a:latin typeface="+mn-lt"/>
                <a:ea typeface="+mn-ea"/>
                <a:cs typeface="+mn-cs"/>
              </a:rPr>
              <a:t> as well as the expansion of the company’s theme park resorts in East Asia , with the introduction of Hong Kong Disneyland Resort and Shanghai Disney Resort in 2005 and 2016, respectively.</a:t>
            </a:r>
            <a:r>
              <a:rPr lang="en-GB" sz="1200" kern="1200" baseline="30000" dirty="0">
                <a:solidFill>
                  <a:schemeClr val="tx1"/>
                </a:solidFill>
                <a:effectLst/>
                <a:latin typeface="+mn-lt"/>
                <a:ea typeface="+mn-ea"/>
                <a:cs typeface="+mn-cs"/>
              </a:rPr>
              <a:t>’  (Wikipedia, 2017)</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Bob </a:t>
            </a:r>
            <a:r>
              <a:rPr lang="en-GB" sz="1200" kern="1200" dirty="0" err="1">
                <a:solidFill>
                  <a:schemeClr val="tx1"/>
                </a:solidFill>
                <a:effectLst/>
                <a:latin typeface="+mn-lt"/>
                <a:ea typeface="+mn-ea"/>
                <a:cs typeface="+mn-cs"/>
              </a:rPr>
              <a:t>Iger</a:t>
            </a:r>
            <a:r>
              <a:rPr lang="en-GB" sz="1200" kern="1200" dirty="0">
                <a:solidFill>
                  <a:schemeClr val="tx1"/>
                </a:solidFill>
                <a:effectLst/>
                <a:latin typeface="+mn-lt"/>
                <a:ea typeface="+mn-ea"/>
                <a:cs typeface="+mn-cs"/>
              </a:rPr>
              <a:t> once told his top 400 executives “the riskiest thing Disney can do is maintain the status quo’ (Bob </a:t>
            </a:r>
            <a:r>
              <a:rPr lang="en-GB" sz="1200" kern="1200" dirty="0" err="1">
                <a:solidFill>
                  <a:schemeClr val="tx1"/>
                </a:solidFill>
                <a:effectLst/>
                <a:latin typeface="+mn-lt"/>
                <a:ea typeface="+mn-ea"/>
                <a:cs typeface="+mn-cs"/>
              </a:rPr>
              <a:t>Iger</a:t>
            </a:r>
            <a:r>
              <a:rPr lang="en-GB" sz="1200" kern="1200" dirty="0">
                <a:solidFill>
                  <a:schemeClr val="tx1"/>
                </a:solidFill>
                <a:effectLst/>
                <a:latin typeface="+mn-lt"/>
                <a:ea typeface="+mn-ea"/>
                <a:cs typeface="+mn-cs"/>
              </a:rPr>
              <a:t>, 2007) recognizing that just leveraging the traditional Disney themes and adding hotels and theme parks isn’t going to be enough to sustain the companies growth and the competition with rival companies.</a:t>
            </a:r>
          </a:p>
          <a:p>
            <a:r>
              <a:rPr lang="en-GB" sz="1200" kern="1200" dirty="0">
                <a:solidFill>
                  <a:schemeClr val="tx1"/>
                </a:solidFill>
                <a:effectLst/>
                <a:latin typeface="+mn-lt"/>
                <a:ea typeface="+mn-ea"/>
                <a:cs typeface="+mn-cs"/>
              </a:rPr>
              <a:t>Disney is the second largest media company in the world, behind Google and employs over 195,000 staff throughout the world, 62,000 of these remain in the Disney Land Florida theme park, making it the largest single-site employer in the USA.</a:t>
            </a:r>
          </a:p>
          <a:p>
            <a:r>
              <a:rPr lang="en-GB" sz="1200" kern="1200" dirty="0">
                <a:solidFill>
                  <a:schemeClr val="tx1"/>
                </a:solidFill>
                <a:effectLst/>
                <a:latin typeface="+mn-lt"/>
                <a:ea typeface="+mn-ea"/>
                <a:cs typeface="+mn-cs"/>
              </a:rPr>
              <a:t>Disney Pride themselves on their level of diversity and plan to continue if not to expand their level of diverse products and programmes worldwide, but Disney as a company have experienced many strategic weaknesses, taking us back to the issue with failing to offer competitive prices to their customers on their sports services.</a:t>
            </a:r>
          </a:p>
          <a:p>
            <a:r>
              <a:rPr lang="en-GB" sz="1200" kern="1200" dirty="0">
                <a:solidFill>
                  <a:schemeClr val="tx1"/>
                </a:solidFill>
                <a:effectLst/>
                <a:latin typeface="+mn-lt"/>
                <a:ea typeface="+mn-ea"/>
                <a:cs typeface="+mn-cs"/>
              </a:rPr>
              <a:t> </a:t>
            </a:r>
          </a:p>
          <a:p>
            <a:endParaRPr lang="en-GB" sz="2400" dirty="0"/>
          </a:p>
        </p:txBody>
      </p:sp>
      <p:sp>
        <p:nvSpPr>
          <p:cNvPr id="4" name="Slide Number Placeholder 3"/>
          <p:cNvSpPr>
            <a:spLocks noGrp="1"/>
          </p:cNvSpPr>
          <p:nvPr>
            <p:ph type="sldNum" sz="quarter" idx="10"/>
          </p:nvPr>
        </p:nvSpPr>
        <p:spPr/>
        <p:txBody>
          <a:bodyPr/>
          <a:lstStyle/>
          <a:p>
            <a:fld id="{1F377119-337C-4B70-9940-001C9059B195}" type="slidenum">
              <a:rPr lang="en-GB" smtClean="0"/>
              <a:t>6</a:t>
            </a:fld>
            <a:endParaRPr lang="en-GB"/>
          </a:p>
        </p:txBody>
      </p:sp>
    </p:spTree>
    <p:extLst>
      <p:ext uri="{BB962C8B-B14F-4D97-AF65-F5344CB8AC3E}">
        <p14:creationId xmlns:p14="http://schemas.microsoft.com/office/powerpoint/2010/main" val="28983877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From my research, I have concluded that The Walt Disney Company adopt a human relations approach to their business. ‘</a:t>
            </a:r>
            <a:r>
              <a:rPr lang="en-GB" sz="1200" b="0" kern="1200" dirty="0">
                <a:solidFill>
                  <a:schemeClr val="tx1"/>
                </a:solidFill>
                <a:effectLst/>
                <a:latin typeface="+mn-lt"/>
                <a:ea typeface="+mn-ea"/>
                <a:cs typeface="+mn-cs"/>
              </a:rPr>
              <a:t>Professor Elton Mayo began his experiments (the Hawthorne Studies), to prove the importance of people for productivity - not machines. The </a:t>
            </a:r>
            <a:r>
              <a:rPr lang="en-GB" sz="1200" b="1" kern="1200" dirty="0">
                <a:solidFill>
                  <a:schemeClr val="tx1"/>
                </a:solidFill>
                <a:effectLst/>
                <a:latin typeface="+mn-lt"/>
                <a:ea typeface="+mn-ea"/>
                <a:cs typeface="+mn-cs"/>
              </a:rPr>
              <a:t>human relations management theory</a:t>
            </a:r>
            <a:r>
              <a:rPr lang="en-GB" sz="1200" b="0" kern="1200" dirty="0">
                <a:solidFill>
                  <a:schemeClr val="tx1"/>
                </a:solidFill>
                <a:effectLst/>
                <a:latin typeface="+mn-lt"/>
                <a:ea typeface="+mn-ea"/>
                <a:cs typeface="+mn-cs"/>
              </a:rPr>
              <a:t> is a researched belief that people desire to be part of a supportive team that facilitates development and growth’ (Human Relations Management Theory Basics, 2017) </a:t>
            </a:r>
            <a:endParaRPr lang="en-GB" dirty="0"/>
          </a:p>
        </p:txBody>
      </p:sp>
      <p:sp>
        <p:nvSpPr>
          <p:cNvPr id="4" name="Slide Number Placeholder 3"/>
          <p:cNvSpPr>
            <a:spLocks noGrp="1"/>
          </p:cNvSpPr>
          <p:nvPr>
            <p:ph type="sldNum" sz="quarter" idx="10"/>
          </p:nvPr>
        </p:nvSpPr>
        <p:spPr/>
        <p:txBody>
          <a:bodyPr/>
          <a:lstStyle/>
          <a:p>
            <a:fld id="{1F377119-337C-4B70-9940-001C9059B195}" type="slidenum">
              <a:rPr lang="en-GB" smtClean="0"/>
              <a:t>7</a:t>
            </a:fld>
            <a:endParaRPr lang="en-GB"/>
          </a:p>
        </p:txBody>
      </p:sp>
    </p:spTree>
    <p:extLst>
      <p:ext uri="{BB962C8B-B14F-4D97-AF65-F5344CB8AC3E}">
        <p14:creationId xmlns:p14="http://schemas.microsoft.com/office/powerpoint/2010/main" val="14982752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Walt Disney Company adopt a Human Relations approach to business in many ways, They believe that by giving their staffs rewards and incentives will keep them happy and motivated and result in them working to their best ability. A few examples of this would be offering a 20% staff discount off all merchandise and hotel stays and free admission to all theme parks for employees as well as offering employer-financed health coverage, dental coverage, and vision coverage, they also offer many other perks and rewards to their employees. The benefits of this approach are that employees feel valued and important, as a result, they may perform better and at a quicker pace and the companies productivity levels may increase. However, more vulnerable employees may find this approach stressful than the classical approach, as individuals are very much required to think for themselves, This could result in productivity levels decreasing for the company. Disney came 13</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on </a:t>
            </a:r>
            <a:r>
              <a:rPr lang="en-GB" sz="1200" kern="1200" dirty="0" err="1">
                <a:solidFill>
                  <a:schemeClr val="tx1"/>
                </a:solidFill>
                <a:effectLst/>
                <a:latin typeface="+mn-lt"/>
                <a:ea typeface="+mn-ea"/>
                <a:cs typeface="+mn-cs"/>
              </a:rPr>
              <a:t>Glassdoor.com’s</a:t>
            </a:r>
            <a:r>
              <a:rPr lang="en-GB" sz="1200" kern="1200" dirty="0">
                <a:solidFill>
                  <a:schemeClr val="tx1"/>
                </a:solidFill>
                <a:effectLst/>
                <a:latin typeface="+mn-lt"/>
                <a:ea typeface="+mn-ea"/>
                <a:cs typeface="+mn-cs"/>
              </a:rPr>
              <a:t> best companies for employee benefits worldwide.</a:t>
            </a:r>
          </a:p>
          <a:p>
            <a:endParaRPr lang="en-GB" dirty="0"/>
          </a:p>
        </p:txBody>
      </p:sp>
      <p:sp>
        <p:nvSpPr>
          <p:cNvPr id="4" name="Slide Number Placeholder 3"/>
          <p:cNvSpPr>
            <a:spLocks noGrp="1"/>
          </p:cNvSpPr>
          <p:nvPr>
            <p:ph type="sldNum" sz="quarter" idx="10"/>
          </p:nvPr>
        </p:nvSpPr>
        <p:spPr/>
        <p:txBody>
          <a:bodyPr/>
          <a:lstStyle/>
          <a:p>
            <a:fld id="{1F377119-337C-4B70-9940-001C9059B195}" type="slidenum">
              <a:rPr lang="en-GB" smtClean="0"/>
              <a:t>8</a:t>
            </a:fld>
            <a:endParaRPr lang="en-GB"/>
          </a:p>
        </p:txBody>
      </p:sp>
    </p:spTree>
    <p:extLst>
      <p:ext uri="{BB962C8B-B14F-4D97-AF65-F5344CB8AC3E}">
        <p14:creationId xmlns:p14="http://schemas.microsoft.com/office/powerpoint/2010/main" val="56974403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Walt Disney Company has four main business segments, these include:</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1. The Walt Disney Studio Entertainment</a:t>
            </a:r>
          </a:p>
          <a:p>
            <a:r>
              <a:rPr lang="en-GB" sz="1200" kern="1200" dirty="0">
                <a:solidFill>
                  <a:schemeClr val="tx1"/>
                </a:solidFill>
                <a:effectLst/>
                <a:latin typeface="+mn-lt"/>
                <a:ea typeface="+mn-ea"/>
                <a:cs typeface="+mn-cs"/>
              </a:rPr>
              <a:t>2. Media Networks</a:t>
            </a:r>
          </a:p>
          <a:p>
            <a:r>
              <a:rPr lang="en-GB" sz="1200" kern="1200" dirty="0">
                <a:solidFill>
                  <a:schemeClr val="tx1"/>
                </a:solidFill>
                <a:effectLst/>
                <a:latin typeface="+mn-lt"/>
                <a:ea typeface="+mn-ea"/>
                <a:cs typeface="+mn-cs"/>
              </a:rPr>
              <a:t>3.Disney Parks and Resorts</a:t>
            </a:r>
          </a:p>
          <a:p>
            <a:r>
              <a:rPr lang="en-GB" sz="1200" kern="1200" dirty="0">
                <a:solidFill>
                  <a:schemeClr val="tx1"/>
                </a:solidFill>
                <a:effectLst/>
                <a:latin typeface="+mn-lt"/>
                <a:ea typeface="+mn-ea"/>
                <a:cs typeface="+mn-cs"/>
              </a:rPr>
              <a:t>4.Consumer Products and Interactive Media</a:t>
            </a: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All of these segments are managed by committed teams of efficient members and employees who Disney Rely on the maintain the success of their company. Disney’s management hierarchy is made up of three levels, The Apex Level, secondary level and the managerial level. The apex level is the CEO/chairman who holds the responsibility of all authority with the help of 12 carefully selected board members to assist him in making decisions. The secondary level is made up of 13 departments,  ‘One of the major functions of this level is planning, strategizing and overseeing the functioning of all departments coming under it. Acting as the link between the lower and top levels, this level acts an effective mediatory for the company.’ (Hierarchystructure.com, 2017), and last but not least The managerial level, ‘This is the strongest level of the hierarchy that has had a major part in strengthening the company’s position in diversification, responsiveness, recognition of the brand and creative processing’ (Hierarchystructure.com, 2017).</a:t>
            </a:r>
          </a:p>
          <a:p>
            <a:endParaRPr lang="en-GB" dirty="0"/>
          </a:p>
        </p:txBody>
      </p:sp>
      <p:sp>
        <p:nvSpPr>
          <p:cNvPr id="4" name="Slide Number Placeholder 3"/>
          <p:cNvSpPr>
            <a:spLocks noGrp="1"/>
          </p:cNvSpPr>
          <p:nvPr>
            <p:ph type="sldNum" sz="quarter" idx="10"/>
          </p:nvPr>
        </p:nvSpPr>
        <p:spPr/>
        <p:txBody>
          <a:bodyPr/>
          <a:lstStyle/>
          <a:p>
            <a:fld id="{1F377119-337C-4B70-9940-001C9059B195}" type="slidenum">
              <a:rPr lang="en-GB" smtClean="0"/>
              <a:t>9</a:t>
            </a:fld>
            <a:endParaRPr lang="en-GB"/>
          </a:p>
        </p:txBody>
      </p:sp>
    </p:spTree>
    <p:extLst>
      <p:ext uri="{BB962C8B-B14F-4D97-AF65-F5344CB8AC3E}">
        <p14:creationId xmlns:p14="http://schemas.microsoft.com/office/powerpoint/2010/main" val="88198023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Because Disney is such a diverse company, the world of competitors is increasing by the day. Disney attempt to stay on top by keeping prices low although possibly not low enough and by using creativity, by making their company seem more appealing to the public.</a:t>
            </a:r>
          </a:p>
        </p:txBody>
      </p:sp>
      <p:sp>
        <p:nvSpPr>
          <p:cNvPr id="4" name="Slide Number Placeholder 3"/>
          <p:cNvSpPr>
            <a:spLocks noGrp="1"/>
          </p:cNvSpPr>
          <p:nvPr>
            <p:ph type="sldNum" sz="quarter" idx="10"/>
          </p:nvPr>
        </p:nvSpPr>
        <p:spPr/>
        <p:txBody>
          <a:bodyPr/>
          <a:lstStyle/>
          <a:p>
            <a:fld id="{1F377119-337C-4B70-9940-001C9059B195}" type="slidenum">
              <a:rPr lang="en-GB" smtClean="0"/>
              <a:t>10</a:t>
            </a:fld>
            <a:endParaRPr lang="en-GB"/>
          </a:p>
        </p:txBody>
      </p:sp>
    </p:spTree>
    <p:extLst>
      <p:ext uri="{BB962C8B-B14F-4D97-AF65-F5344CB8AC3E}">
        <p14:creationId xmlns:p14="http://schemas.microsoft.com/office/powerpoint/2010/main" val="74031485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Thankyou very much for listening, any questions welcome.</a:t>
            </a:r>
          </a:p>
        </p:txBody>
      </p:sp>
      <p:sp>
        <p:nvSpPr>
          <p:cNvPr id="4" name="Slide Number Placeholder 3"/>
          <p:cNvSpPr>
            <a:spLocks noGrp="1"/>
          </p:cNvSpPr>
          <p:nvPr>
            <p:ph type="sldNum" sz="quarter" idx="10"/>
          </p:nvPr>
        </p:nvSpPr>
        <p:spPr/>
        <p:txBody>
          <a:bodyPr/>
          <a:lstStyle/>
          <a:p>
            <a:fld id="{1F377119-337C-4B70-9940-001C9059B195}" type="slidenum">
              <a:rPr lang="en-GB" smtClean="0"/>
              <a:t>11</a:t>
            </a:fld>
            <a:endParaRPr lang="en-GB"/>
          </a:p>
        </p:txBody>
      </p:sp>
    </p:spTree>
    <p:extLst>
      <p:ext uri="{BB962C8B-B14F-4D97-AF65-F5344CB8AC3E}">
        <p14:creationId xmlns:p14="http://schemas.microsoft.com/office/powerpoint/2010/main" val="157459815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EBC097F1-C82F-4CCA-B1ED-9DD7CE204B72}" type="datetimeFigureOut">
              <a:rPr lang="en-GB" smtClean="0"/>
              <a:t>12/12/2017</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54017DC3-00EA-4B98-B50B-593C905F58A3}" type="slidenum">
              <a:rPr lang="en-GB" smtClean="0"/>
              <a:t>‹#›</a:t>
            </a:fld>
            <a:endParaRPr lang="en-GB"/>
          </a:p>
        </p:txBody>
      </p:sp>
    </p:spTree>
    <p:extLst>
      <p:ext uri="{BB962C8B-B14F-4D97-AF65-F5344CB8AC3E}">
        <p14:creationId xmlns:p14="http://schemas.microsoft.com/office/powerpoint/2010/main" val="31376273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BC097F1-C82F-4CCA-B1ED-9DD7CE204B72}" type="datetimeFigureOut">
              <a:rPr lang="en-GB" smtClean="0"/>
              <a:t>12/12/2017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017DC3-00EA-4B98-B50B-593C905F58A3}" type="slidenum">
              <a:rPr lang="en-GB" smtClean="0"/>
              <a:t>‹#›</a:t>
            </a:fld>
            <a:endParaRPr lang="en-GB"/>
          </a:p>
        </p:txBody>
      </p:sp>
    </p:spTree>
    <p:extLst>
      <p:ext uri="{BB962C8B-B14F-4D97-AF65-F5344CB8AC3E}">
        <p14:creationId xmlns:p14="http://schemas.microsoft.com/office/powerpoint/2010/main" val="36042243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BC097F1-C82F-4CCA-B1ED-9DD7CE204B72}" type="datetimeFigureOut">
              <a:rPr lang="en-GB" smtClean="0"/>
              <a:t>12/12/2017</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54017DC3-00EA-4B98-B50B-593C905F58A3}" type="slidenum">
              <a:rPr lang="en-GB" smtClean="0"/>
              <a:t>‹#›</a:t>
            </a:fld>
            <a:endParaRPr lang="en-GB"/>
          </a:p>
        </p:txBody>
      </p:sp>
    </p:spTree>
    <p:extLst>
      <p:ext uri="{BB962C8B-B14F-4D97-AF65-F5344CB8AC3E}">
        <p14:creationId xmlns:p14="http://schemas.microsoft.com/office/powerpoint/2010/main" val="3863372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BC097F1-C82F-4CCA-B1ED-9DD7CE204B72}" type="datetimeFigureOut">
              <a:rPr lang="en-GB" smtClean="0"/>
              <a:t>12/12/2017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4017DC3-00EA-4B98-B50B-593C905F58A3}" type="slidenum">
              <a:rPr lang="en-GB" smtClean="0"/>
              <a:t>‹#›</a:t>
            </a:fld>
            <a:endParaRPr lang="en-GB"/>
          </a:p>
        </p:txBody>
      </p:sp>
    </p:spTree>
    <p:extLst>
      <p:ext uri="{BB962C8B-B14F-4D97-AF65-F5344CB8AC3E}">
        <p14:creationId xmlns:p14="http://schemas.microsoft.com/office/powerpoint/2010/main" val="3053003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BC097F1-C82F-4CCA-B1ED-9DD7CE204B72}" type="datetimeFigureOut">
              <a:rPr lang="en-GB" smtClean="0"/>
              <a:t>12/12/2017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4017DC3-00EA-4B98-B50B-593C905F58A3}" type="slidenum">
              <a:rPr lang="en-GB" smtClean="0"/>
              <a:t>‹#›</a:t>
            </a:fld>
            <a:endParaRPr lang="en-GB"/>
          </a:p>
        </p:txBody>
      </p:sp>
    </p:spTree>
    <p:extLst>
      <p:ext uri="{BB962C8B-B14F-4D97-AF65-F5344CB8AC3E}">
        <p14:creationId xmlns:p14="http://schemas.microsoft.com/office/powerpoint/2010/main" val="1850399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BC097F1-C82F-4CCA-B1ED-9DD7CE204B72}" type="datetimeFigureOut">
              <a:rPr lang="en-GB" smtClean="0"/>
              <a:t>12/12/2017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4017DC3-00EA-4B98-B50B-593C905F58A3}" type="slidenum">
              <a:rPr lang="en-GB" smtClean="0"/>
              <a:t>‹#›</a:t>
            </a:fld>
            <a:endParaRPr lang="en-GB"/>
          </a:p>
        </p:txBody>
      </p:sp>
    </p:spTree>
    <p:extLst>
      <p:ext uri="{BB962C8B-B14F-4D97-AF65-F5344CB8AC3E}">
        <p14:creationId xmlns:p14="http://schemas.microsoft.com/office/powerpoint/2010/main" val="3622947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BC097F1-C82F-4CCA-B1ED-9DD7CE204B72}" type="datetimeFigureOut">
              <a:rPr lang="en-GB" smtClean="0"/>
              <a:t>12/12/2017</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54017DC3-00EA-4B98-B50B-593C905F58A3}" type="slidenum">
              <a:rPr lang="en-GB" smtClean="0"/>
              <a:t>‹#›</a:t>
            </a:fld>
            <a:endParaRPr lang="en-GB"/>
          </a:p>
        </p:txBody>
      </p:sp>
    </p:spTree>
    <p:extLst>
      <p:ext uri="{BB962C8B-B14F-4D97-AF65-F5344CB8AC3E}">
        <p14:creationId xmlns:p14="http://schemas.microsoft.com/office/powerpoint/2010/main" val="35604433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EBC097F1-C82F-4CCA-B1ED-9DD7CE204B72}" type="datetimeFigureOut">
              <a:rPr lang="en-GB" smtClean="0"/>
              <a:t>12/12/2017</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54017DC3-00EA-4B98-B50B-593C905F58A3}" type="slidenum">
              <a:rPr lang="en-GB" smtClean="0"/>
              <a:t>‹#›</a:t>
            </a:fld>
            <a:endParaRPr lang="en-GB"/>
          </a:p>
        </p:txBody>
      </p:sp>
    </p:spTree>
    <p:extLst>
      <p:ext uri="{BB962C8B-B14F-4D97-AF65-F5344CB8AC3E}">
        <p14:creationId xmlns:p14="http://schemas.microsoft.com/office/powerpoint/2010/main" val="30729519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EBC097F1-C82F-4CCA-B1ED-9DD7CE204B72}" type="datetimeFigureOut">
              <a:rPr lang="en-GB" smtClean="0"/>
              <a:t>12/12/2017</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54017DC3-00EA-4B98-B50B-593C905F58A3}" type="slidenum">
              <a:rPr lang="en-GB" smtClean="0"/>
              <a:t>‹#›</a:t>
            </a:fld>
            <a:endParaRPr lang="en-GB"/>
          </a:p>
        </p:txBody>
      </p:sp>
    </p:spTree>
    <p:extLst>
      <p:ext uri="{BB962C8B-B14F-4D97-AF65-F5344CB8AC3E}">
        <p14:creationId xmlns:p14="http://schemas.microsoft.com/office/powerpoint/2010/main" val="11894326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EBC097F1-C82F-4CCA-B1ED-9DD7CE204B72}" type="datetimeFigureOut">
              <a:rPr lang="en-GB" smtClean="0"/>
              <a:t>12/12/2017</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54017DC3-00EA-4B98-B50B-593C905F58A3}" type="slidenum">
              <a:rPr lang="en-GB" smtClean="0"/>
              <a:t>‹#›</a:t>
            </a:fld>
            <a:endParaRPr lang="en-GB"/>
          </a:p>
        </p:txBody>
      </p:sp>
    </p:spTree>
    <p:extLst>
      <p:ext uri="{BB962C8B-B14F-4D97-AF65-F5344CB8AC3E}">
        <p14:creationId xmlns:p14="http://schemas.microsoft.com/office/powerpoint/2010/main" val="10389626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EBC097F1-C82F-4CCA-B1ED-9DD7CE204B72}" type="datetimeFigureOut">
              <a:rPr lang="en-GB" smtClean="0"/>
              <a:t>12/12/2017</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54017DC3-00EA-4B98-B50B-593C905F58A3}" type="slidenum">
              <a:rPr lang="en-GB" smtClean="0"/>
              <a:t>‹#›</a:t>
            </a:fld>
            <a:endParaRPr lang="en-GB"/>
          </a:p>
        </p:txBody>
      </p:sp>
    </p:spTree>
    <p:extLst>
      <p:ext uri="{BB962C8B-B14F-4D97-AF65-F5344CB8AC3E}">
        <p14:creationId xmlns:p14="http://schemas.microsoft.com/office/powerpoint/2010/main" val="39938490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EBC097F1-C82F-4CCA-B1ED-9DD7CE204B72}" type="datetimeFigureOut">
              <a:rPr lang="en-GB" smtClean="0"/>
              <a:t>12/12/2017</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54017DC3-00EA-4B98-B50B-593C905F58A3}" type="slidenum">
              <a:rPr lang="en-GB" smtClean="0"/>
              <a:t>‹#›</a:t>
            </a:fld>
            <a:endParaRPr lang="en-GB"/>
          </a:p>
        </p:txBody>
      </p:sp>
    </p:spTree>
    <p:extLst>
      <p:ext uri="{BB962C8B-B14F-4D97-AF65-F5344CB8AC3E}">
        <p14:creationId xmlns:p14="http://schemas.microsoft.com/office/powerpoint/2010/main" val="161363378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BC097F1-C82F-4CCA-B1ED-9DD7CE204B72}" type="datetimeFigureOut">
              <a:rPr lang="en-GB" smtClean="0"/>
              <a:t>12/12/2017</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54017DC3-00EA-4B98-B50B-593C905F58A3}" type="slidenum">
              <a:rPr lang="en-GB" smtClean="0"/>
              <a:t>‹#›</a:t>
            </a:fld>
            <a:endParaRPr lang="en-GB"/>
          </a:p>
        </p:txBody>
      </p:sp>
    </p:spTree>
    <p:extLst>
      <p:ext uri="{BB962C8B-B14F-4D97-AF65-F5344CB8AC3E}">
        <p14:creationId xmlns:p14="http://schemas.microsoft.com/office/powerpoint/2010/main" val="271038817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EBC097F1-C82F-4CCA-B1ED-9DD7CE204B72}" type="datetimeFigureOut">
              <a:rPr lang="en-GB" smtClean="0"/>
              <a:t>12/12/2017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4017DC3-00EA-4B98-B50B-593C905F58A3}" type="slidenum">
              <a:rPr lang="en-GB" smtClean="0"/>
              <a:t>‹#›</a:t>
            </a:fld>
            <a:endParaRPr lang="en-GB"/>
          </a:p>
        </p:txBody>
      </p:sp>
    </p:spTree>
    <p:extLst>
      <p:ext uri="{BB962C8B-B14F-4D97-AF65-F5344CB8AC3E}">
        <p14:creationId xmlns:p14="http://schemas.microsoft.com/office/powerpoint/2010/main" val="347918543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EBC097F1-C82F-4CCA-B1ED-9DD7CE204B72}" type="datetimeFigureOut">
              <a:rPr lang="en-GB" smtClean="0"/>
              <a:t>12/12/2017</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54017DC3-00EA-4B98-B50B-593C905F58A3}" type="slidenum">
              <a:rPr lang="en-GB" smtClean="0"/>
              <a:t>‹#›</a:t>
            </a:fld>
            <a:endParaRPr lang="en-GB"/>
          </a:p>
        </p:txBody>
      </p:sp>
    </p:spTree>
    <p:extLst>
      <p:ext uri="{BB962C8B-B14F-4D97-AF65-F5344CB8AC3E}">
        <p14:creationId xmlns:p14="http://schemas.microsoft.com/office/powerpoint/2010/main" val="14010101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EBC097F1-C82F-4CCA-B1ED-9DD7CE204B72}" type="datetimeFigureOut">
              <a:rPr lang="en-GB" smtClean="0"/>
              <a:t>12/12/2017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017DC3-00EA-4B98-B50B-593C905F58A3}" type="slidenum">
              <a:rPr lang="en-GB" smtClean="0"/>
              <a:t>‹#›</a:t>
            </a:fld>
            <a:endParaRPr lang="en-GB"/>
          </a:p>
        </p:txBody>
      </p:sp>
    </p:spTree>
    <p:extLst>
      <p:ext uri="{BB962C8B-B14F-4D97-AF65-F5344CB8AC3E}">
        <p14:creationId xmlns:p14="http://schemas.microsoft.com/office/powerpoint/2010/main" val="354720993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EBC097F1-C82F-4CCA-B1ED-9DD7CE204B72}" type="datetimeFigureOut">
              <a:rPr lang="en-GB" smtClean="0"/>
              <a:t>12/12/2017</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54017DC3-00EA-4B98-B50B-593C905F58A3}" type="slidenum">
              <a:rPr lang="en-GB" smtClean="0"/>
              <a:t>‹#›</a:t>
            </a:fld>
            <a:endParaRPr lang="en-GB"/>
          </a:p>
        </p:txBody>
      </p:sp>
    </p:spTree>
    <p:extLst>
      <p:ext uri="{BB962C8B-B14F-4D97-AF65-F5344CB8AC3E}">
        <p14:creationId xmlns:p14="http://schemas.microsoft.com/office/powerpoint/2010/main" val="33912394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EBC097F1-C82F-4CCA-B1ED-9DD7CE204B72}" type="datetimeFigureOut">
              <a:rPr lang="en-GB" smtClean="0"/>
              <a:t>12/12/2017</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54017DC3-00EA-4B98-B50B-593C905F58A3}" type="slidenum">
              <a:rPr lang="en-GB" smtClean="0"/>
              <a:t>‹#›</a:t>
            </a:fld>
            <a:endParaRPr lang="en-GB"/>
          </a:p>
        </p:txBody>
      </p:sp>
    </p:spTree>
    <p:extLst>
      <p:ext uri="{BB962C8B-B14F-4D97-AF65-F5344CB8AC3E}">
        <p14:creationId xmlns:p14="http://schemas.microsoft.com/office/powerpoint/2010/main" val="2469182568"/>
      </p:ext>
    </p:extLst>
  </p:cSld>
  <p:clrMap bg1="lt1" tx1="dk1" bg2="lt2" tx2="dk2" accent1="accent1" accent2="accent2" accent3="accent3" accent4="accent4" accent5="accent5" accent6="accent6" hlink="hlink" folHlink="folHlink"/>
  <p:sldLayoutIdLst>
    <p:sldLayoutId id="2147483775" r:id="rId1"/>
    <p:sldLayoutId id="2147483776"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6" r:id="rId12"/>
    <p:sldLayoutId id="2147483787" r:id="rId13"/>
    <p:sldLayoutId id="2147483788" r:id="rId14"/>
    <p:sldLayoutId id="2147483789" r:id="rId15"/>
    <p:sldLayoutId id="2147483790" r:id="rId16"/>
    <p:sldLayoutId id="2147483791"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7.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0D1A75-64E6-4B4C-97B0-1627BE3E0B64}"/>
              </a:ext>
            </a:extLst>
          </p:cNvPr>
          <p:cNvSpPr>
            <a:spLocks noGrp="1"/>
          </p:cNvSpPr>
          <p:nvPr>
            <p:ph type="title"/>
          </p:nvPr>
        </p:nvSpPr>
        <p:spPr/>
        <p:txBody>
          <a:bodyPr>
            <a:normAutofit fontScale="90000"/>
          </a:bodyPr>
          <a:lstStyle/>
          <a:p>
            <a:pPr algn="ctr"/>
            <a:r>
              <a:rPr lang="en-GB" sz="3600" u="sng" dirty="0">
                <a:latin typeface="Times New Roman" panose="02020603050405020304" pitchFamily="18" charset="0"/>
                <a:cs typeface="Times New Roman" panose="02020603050405020304" pitchFamily="18" charset="0"/>
              </a:rPr>
              <a:t>THE WALT DISNEY COMPANY’S APPROACH TO MANAGEMENT AND STRATEGY</a:t>
            </a:r>
          </a:p>
        </p:txBody>
      </p:sp>
      <p:sp>
        <p:nvSpPr>
          <p:cNvPr id="3" name="Content Placeholder 2">
            <a:extLst>
              <a:ext uri="{FF2B5EF4-FFF2-40B4-BE49-F238E27FC236}">
                <a16:creationId xmlns:a16="http://schemas.microsoft.com/office/drawing/2014/main" id="{0BBB0FF9-6035-46A0-8C51-F1CF8DE1B296}"/>
              </a:ext>
            </a:extLst>
          </p:cNvPr>
          <p:cNvSpPr>
            <a:spLocks noGrp="1"/>
          </p:cNvSpPr>
          <p:nvPr>
            <p:ph idx="1"/>
          </p:nvPr>
        </p:nvSpPr>
        <p:spPr/>
        <p:txBody>
          <a:bodyPr/>
          <a:lstStyle/>
          <a:p>
            <a:pPr algn="ctr"/>
            <a:r>
              <a:rPr lang="en-GB" dirty="0">
                <a:latin typeface="Times New Roman" panose="02020603050405020304" pitchFamily="18" charset="0"/>
                <a:cs typeface="Times New Roman" panose="02020603050405020304" pitchFamily="18" charset="0"/>
              </a:rPr>
              <a:t>Assignment Name: The Walt Disney Company’s Approach To Management And Strategy</a:t>
            </a:r>
          </a:p>
          <a:p>
            <a:pPr algn="ctr"/>
            <a:r>
              <a:rPr lang="en-GB" dirty="0">
                <a:latin typeface="Times New Roman" panose="02020603050405020304" pitchFamily="18" charset="0"/>
                <a:cs typeface="Times New Roman" panose="02020603050405020304" pitchFamily="18" charset="0"/>
              </a:rPr>
              <a:t>Student Name: Meladie Jo Bassett</a:t>
            </a:r>
          </a:p>
          <a:p>
            <a:pPr algn="ctr"/>
            <a:r>
              <a:rPr lang="en-GB" dirty="0">
                <a:latin typeface="Times New Roman" panose="02020603050405020304" pitchFamily="18" charset="0"/>
                <a:cs typeface="Times New Roman" panose="02020603050405020304" pitchFamily="18" charset="0"/>
              </a:rPr>
              <a:t>Student number: 1708009</a:t>
            </a:r>
          </a:p>
          <a:p>
            <a:pPr algn="ctr"/>
            <a:r>
              <a:rPr lang="en-GB" dirty="0">
                <a:latin typeface="Times New Roman" panose="02020603050405020304" pitchFamily="18" charset="0"/>
                <a:cs typeface="Times New Roman" panose="02020603050405020304" pitchFamily="18" charset="0"/>
              </a:rPr>
              <a:t>Tutor: Davina Evans </a:t>
            </a:r>
          </a:p>
          <a:p>
            <a:pPr algn="ctr"/>
            <a:r>
              <a:rPr lang="en-GB" dirty="0">
                <a:latin typeface="Times New Roman" panose="02020603050405020304" pitchFamily="18" charset="0"/>
                <a:cs typeface="Times New Roman" panose="02020603050405020304" pitchFamily="18" charset="0"/>
              </a:rPr>
              <a:t>DATE – 14/12/2017</a:t>
            </a:r>
          </a:p>
          <a:p>
            <a:endParaRPr lang="en-GB" dirty="0"/>
          </a:p>
        </p:txBody>
      </p:sp>
      <p:pic>
        <p:nvPicPr>
          <p:cNvPr id="5" name="Picture 4">
            <a:extLst>
              <a:ext uri="{FF2B5EF4-FFF2-40B4-BE49-F238E27FC236}">
                <a16:creationId xmlns:a16="http://schemas.microsoft.com/office/drawing/2014/main" id="{679F84A9-7C79-441A-A053-A6D184FB53B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117272" y="4635393"/>
            <a:ext cx="5715001" cy="2222607"/>
          </a:xfrm>
          <a:prstGeom prst="rect">
            <a:avLst/>
          </a:prstGeom>
        </p:spPr>
      </p:pic>
    </p:spTree>
    <p:extLst>
      <p:ext uri="{BB962C8B-B14F-4D97-AF65-F5344CB8AC3E}">
        <p14:creationId xmlns:p14="http://schemas.microsoft.com/office/powerpoint/2010/main" val="34778682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C973F4-9E4D-47E1-AA88-CFBD24A7061B}"/>
              </a:ext>
            </a:extLst>
          </p:cNvPr>
          <p:cNvSpPr>
            <a:spLocks noGrp="1"/>
          </p:cNvSpPr>
          <p:nvPr>
            <p:ph type="ctrTitle"/>
          </p:nvPr>
        </p:nvSpPr>
        <p:spPr/>
        <p:txBody>
          <a:bodyPr/>
          <a:lstStyle/>
          <a:p>
            <a:r>
              <a:rPr lang="en-GB" u="sng" dirty="0">
                <a:latin typeface="Times New Roman" panose="02020603050405020304" pitchFamily="18" charset="0"/>
                <a:cs typeface="Times New Roman" panose="02020603050405020304" pitchFamily="18" charset="0"/>
              </a:rPr>
              <a:t>The Walt Disney Company</a:t>
            </a:r>
          </a:p>
        </p:txBody>
      </p:sp>
      <p:sp>
        <p:nvSpPr>
          <p:cNvPr id="3" name="Subtitle 2">
            <a:extLst>
              <a:ext uri="{FF2B5EF4-FFF2-40B4-BE49-F238E27FC236}">
                <a16:creationId xmlns:a16="http://schemas.microsoft.com/office/drawing/2014/main" id="{8323A981-C2B1-4ED9-BAAA-766721FC81AC}"/>
              </a:ext>
            </a:extLst>
          </p:cNvPr>
          <p:cNvSpPr>
            <a:spLocks noGrp="1"/>
          </p:cNvSpPr>
          <p:nvPr>
            <p:ph type="subTitle" idx="1"/>
          </p:nvPr>
        </p:nvSpPr>
        <p:spPr/>
        <p:txBody>
          <a:bodyPr/>
          <a:lstStyle/>
          <a:p>
            <a:r>
              <a:rPr lang="en-GB" dirty="0">
                <a:latin typeface="Times New Roman" panose="02020603050405020304" pitchFamily="18" charset="0"/>
                <a:cs typeface="Times New Roman" panose="02020603050405020304" pitchFamily="18" charset="0"/>
              </a:rPr>
              <a:t>A brief presentation on the approach to strategy and management of The Walt Disney Company.</a:t>
            </a:r>
          </a:p>
        </p:txBody>
      </p:sp>
      <p:pic>
        <p:nvPicPr>
          <p:cNvPr id="5" name="Picture 4">
            <a:extLst>
              <a:ext uri="{FF2B5EF4-FFF2-40B4-BE49-F238E27FC236}">
                <a16:creationId xmlns:a16="http://schemas.microsoft.com/office/drawing/2014/main" id="{D70044A0-9DED-46E1-8723-917B10009BE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11387" y="1356782"/>
            <a:ext cx="7556068" cy="2072217"/>
          </a:xfrm>
          <a:prstGeom prst="rect">
            <a:avLst/>
          </a:prstGeom>
        </p:spPr>
      </p:pic>
    </p:spTree>
    <p:extLst>
      <p:ext uri="{BB962C8B-B14F-4D97-AF65-F5344CB8AC3E}">
        <p14:creationId xmlns:p14="http://schemas.microsoft.com/office/powerpoint/2010/main" val="27446787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7B432A-4507-4232-8F4C-A6774A62F829}"/>
              </a:ext>
            </a:extLst>
          </p:cNvPr>
          <p:cNvSpPr>
            <a:spLocks noGrp="1"/>
          </p:cNvSpPr>
          <p:nvPr>
            <p:ph type="title"/>
          </p:nvPr>
        </p:nvSpPr>
        <p:spPr>
          <a:xfrm>
            <a:off x="838200" y="500062"/>
            <a:ext cx="10515600" cy="1325563"/>
          </a:xfrm>
        </p:spPr>
        <p:txBody>
          <a:bodyPr>
            <a:normAutofit/>
          </a:bodyPr>
          <a:lstStyle/>
          <a:p>
            <a:pPr algn="ctr"/>
            <a:r>
              <a:rPr lang="en-GB" i="1" dirty="0">
                <a:latin typeface="Times New Roman" panose="02020603050405020304" pitchFamily="18" charset="0"/>
                <a:cs typeface="Times New Roman" panose="02020603050405020304" pitchFamily="18" charset="0"/>
              </a:rPr>
              <a:t>A Brief History of The Walt Disney Company</a:t>
            </a:r>
            <a:br>
              <a:rPr lang="en-GB" i="1" dirty="0"/>
            </a:br>
            <a:endParaRPr lang="en-GB" i="1" dirty="0"/>
          </a:p>
        </p:txBody>
      </p:sp>
      <p:sp>
        <p:nvSpPr>
          <p:cNvPr id="3" name="Content Placeholder 2">
            <a:extLst>
              <a:ext uri="{FF2B5EF4-FFF2-40B4-BE49-F238E27FC236}">
                <a16:creationId xmlns:a16="http://schemas.microsoft.com/office/drawing/2014/main" id="{FA73AC0B-913D-4C12-8D77-E4B822DB3634}"/>
              </a:ext>
            </a:extLst>
          </p:cNvPr>
          <p:cNvSpPr>
            <a:spLocks noGrp="1"/>
          </p:cNvSpPr>
          <p:nvPr>
            <p:ph idx="1"/>
          </p:nvPr>
        </p:nvSpPr>
        <p:spPr/>
        <p:txBody>
          <a:bodyPr>
            <a:normAutofit/>
          </a:bodyPr>
          <a:lstStyle/>
          <a:p>
            <a:pPr algn="ctr"/>
            <a:r>
              <a:rPr lang="en-GB" dirty="0">
                <a:latin typeface="Times New Roman" panose="02020603050405020304" pitchFamily="18" charset="0"/>
                <a:cs typeface="Times New Roman" panose="02020603050405020304" pitchFamily="18" charset="0"/>
              </a:rPr>
              <a:t>The Walt Disney Company was founded in 1923 by Walt Disney and his colleague UB </a:t>
            </a:r>
            <a:r>
              <a:rPr lang="en-GB" dirty="0" err="1">
                <a:latin typeface="Times New Roman" panose="02020603050405020304" pitchFamily="18" charset="0"/>
                <a:cs typeface="Times New Roman" panose="02020603050405020304" pitchFamily="18" charset="0"/>
              </a:rPr>
              <a:t>Iwerks</a:t>
            </a:r>
            <a:r>
              <a:rPr lang="en-GB" dirty="0">
                <a:latin typeface="Times New Roman" panose="02020603050405020304" pitchFamily="18" charset="0"/>
                <a:cs typeface="Times New Roman" panose="02020603050405020304" pitchFamily="18" charset="0"/>
              </a:rPr>
              <a:t>.</a:t>
            </a:r>
          </a:p>
          <a:p>
            <a:pPr algn="ctr"/>
            <a:r>
              <a:rPr lang="en-GB" dirty="0">
                <a:latin typeface="Times New Roman" panose="02020603050405020304" pitchFamily="18" charset="0"/>
                <a:cs typeface="Times New Roman" panose="02020603050405020304" pitchFamily="18" charset="0"/>
              </a:rPr>
              <a:t>Tried and failed at past productions.</a:t>
            </a:r>
          </a:p>
          <a:p>
            <a:pPr algn="ctr"/>
            <a:r>
              <a:rPr lang="en-GB" dirty="0">
                <a:latin typeface="Times New Roman" panose="02020603050405020304" pitchFamily="18" charset="0"/>
                <a:cs typeface="Times New Roman" panose="02020603050405020304" pitchFamily="18" charset="0"/>
              </a:rPr>
              <a:t>Disney was the first company to use synchronised sound in their productions.</a:t>
            </a:r>
          </a:p>
          <a:p>
            <a:pPr algn="ctr"/>
            <a:r>
              <a:rPr lang="en-GB" dirty="0">
                <a:latin typeface="Times New Roman" panose="02020603050405020304" pitchFamily="18" charset="0"/>
                <a:cs typeface="Times New Roman" panose="02020603050405020304" pitchFamily="18" charset="0"/>
              </a:rPr>
              <a:t>Began winning awards for their work and quickly outgrew their original studio.</a:t>
            </a:r>
          </a:p>
          <a:p>
            <a:pPr algn="ctr"/>
            <a:r>
              <a:rPr lang="en-GB" dirty="0">
                <a:latin typeface="Times New Roman" panose="02020603050405020304" pitchFamily="18" charset="0"/>
                <a:cs typeface="Times New Roman" panose="02020603050405020304" pitchFamily="18" charset="0"/>
              </a:rPr>
              <a:t>Designed new studio so it could be used as a hospital if the company was to fail</a:t>
            </a:r>
          </a:p>
        </p:txBody>
      </p:sp>
      <p:pic>
        <p:nvPicPr>
          <p:cNvPr id="5" name="Picture 4">
            <a:extLst>
              <a:ext uri="{FF2B5EF4-FFF2-40B4-BE49-F238E27FC236}">
                <a16:creationId xmlns:a16="http://schemas.microsoft.com/office/drawing/2014/main" id="{8929CACB-01A9-450A-BB51-50ED91C2131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50784" y="4919518"/>
            <a:ext cx="2466975" cy="1857375"/>
          </a:xfrm>
          <a:prstGeom prst="rect">
            <a:avLst/>
          </a:prstGeom>
        </p:spPr>
      </p:pic>
    </p:spTree>
    <p:extLst>
      <p:ext uri="{BB962C8B-B14F-4D97-AF65-F5344CB8AC3E}">
        <p14:creationId xmlns:p14="http://schemas.microsoft.com/office/powerpoint/2010/main" val="12191517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91DFF4-993E-47D5-8F5B-1F1172D6939E}"/>
              </a:ext>
            </a:extLst>
          </p:cNvPr>
          <p:cNvSpPr>
            <a:spLocks noGrp="1"/>
          </p:cNvSpPr>
          <p:nvPr>
            <p:ph type="title"/>
          </p:nvPr>
        </p:nvSpPr>
        <p:spPr/>
        <p:txBody>
          <a:bodyPr/>
          <a:lstStyle/>
          <a:p>
            <a:pPr algn="ctr"/>
            <a:r>
              <a:rPr lang="en-GB" u="sng" dirty="0">
                <a:latin typeface="Times New Roman" panose="02020603050405020304" pitchFamily="18" charset="0"/>
                <a:cs typeface="Times New Roman" panose="02020603050405020304" pitchFamily="18" charset="0"/>
              </a:rPr>
              <a:t>Disney Land</a:t>
            </a:r>
          </a:p>
        </p:txBody>
      </p:sp>
      <p:sp>
        <p:nvSpPr>
          <p:cNvPr id="3" name="Content Placeholder 2">
            <a:extLst>
              <a:ext uri="{FF2B5EF4-FFF2-40B4-BE49-F238E27FC236}">
                <a16:creationId xmlns:a16="http://schemas.microsoft.com/office/drawing/2014/main" id="{2304DECB-355A-4ADF-8AB3-9100FB1E2F77}"/>
              </a:ext>
            </a:extLst>
          </p:cNvPr>
          <p:cNvSpPr>
            <a:spLocks noGrp="1"/>
          </p:cNvSpPr>
          <p:nvPr>
            <p:ph idx="1"/>
          </p:nvPr>
        </p:nvSpPr>
        <p:spPr/>
        <p:txBody>
          <a:bodyPr>
            <a:normAutofit/>
          </a:bodyPr>
          <a:lstStyle/>
          <a:p>
            <a:pPr algn="ctr"/>
            <a:r>
              <a:rPr lang="en-GB" dirty="0">
                <a:latin typeface="Times New Roman" panose="02020603050405020304" pitchFamily="18" charset="0"/>
                <a:cs typeface="Times New Roman" panose="02020603050405020304" pitchFamily="18" charset="0"/>
              </a:rPr>
              <a:t>Walt was inspired by his daughters to open the first Disney Land theme park.</a:t>
            </a:r>
          </a:p>
          <a:p>
            <a:pPr algn="ctr"/>
            <a:r>
              <a:rPr lang="en-GB" dirty="0">
                <a:latin typeface="Times New Roman" panose="02020603050405020304" pitchFamily="18" charset="0"/>
                <a:cs typeface="Times New Roman" panose="02020603050405020304" pitchFamily="18" charset="0"/>
              </a:rPr>
              <a:t>Opened his first theme park on July 17</a:t>
            </a:r>
            <a:r>
              <a:rPr lang="en-GB" baseline="30000" dirty="0">
                <a:latin typeface="Times New Roman" panose="02020603050405020304" pitchFamily="18" charset="0"/>
                <a:cs typeface="Times New Roman" panose="02020603050405020304" pitchFamily="18" charset="0"/>
              </a:rPr>
              <a:t>th</a:t>
            </a:r>
            <a:r>
              <a:rPr lang="en-GB" dirty="0">
                <a:latin typeface="Times New Roman" panose="02020603050405020304" pitchFamily="18" charset="0"/>
                <a:cs typeface="Times New Roman" panose="02020603050405020304" pitchFamily="18" charset="0"/>
              </a:rPr>
              <a:t> 1955.</a:t>
            </a:r>
          </a:p>
          <a:p>
            <a:pPr algn="ctr"/>
            <a:r>
              <a:rPr lang="en-GB" dirty="0">
                <a:latin typeface="Times New Roman" panose="02020603050405020304" pitchFamily="18" charset="0"/>
                <a:cs typeface="Times New Roman" panose="02020603050405020304" pitchFamily="18" charset="0"/>
              </a:rPr>
              <a:t>Expanded to Florida but unfortunately passed away in 1966, before the project was finished.</a:t>
            </a:r>
          </a:p>
          <a:p>
            <a:pPr algn="ctr"/>
            <a:r>
              <a:rPr lang="en-GB" dirty="0">
                <a:latin typeface="Times New Roman" panose="02020603050405020304" pitchFamily="18" charset="0"/>
                <a:cs typeface="Times New Roman" panose="02020603050405020304" pitchFamily="18" charset="0"/>
              </a:rPr>
              <a:t>Walt’s brother completed the project and Disney now owns a wide selection of extremely successful parks, hotels and resorts around the world, from France to Japan and China.</a:t>
            </a:r>
          </a:p>
          <a:p>
            <a:pPr algn="ctr"/>
            <a:r>
              <a:rPr lang="en-GB" dirty="0">
                <a:latin typeface="Times New Roman" panose="02020603050405020304" pitchFamily="18" charset="0"/>
                <a:cs typeface="Times New Roman" panose="02020603050405020304" pitchFamily="18" charset="0"/>
              </a:rPr>
              <a:t>Walt still holds the record for most academy awards earned by an individual.</a:t>
            </a:r>
          </a:p>
        </p:txBody>
      </p:sp>
    </p:spTree>
    <p:extLst>
      <p:ext uri="{BB962C8B-B14F-4D97-AF65-F5344CB8AC3E}">
        <p14:creationId xmlns:p14="http://schemas.microsoft.com/office/powerpoint/2010/main" val="9561715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EFBA70-EF94-409B-8A4B-33FA94A8C217}"/>
              </a:ext>
            </a:extLst>
          </p:cNvPr>
          <p:cNvSpPr>
            <a:spLocks noGrp="1"/>
          </p:cNvSpPr>
          <p:nvPr>
            <p:ph type="title"/>
          </p:nvPr>
        </p:nvSpPr>
        <p:spPr/>
        <p:txBody>
          <a:bodyPr/>
          <a:lstStyle/>
          <a:p>
            <a:pPr algn="ctr"/>
            <a:r>
              <a:rPr lang="en-GB" u="sng" dirty="0">
                <a:latin typeface="Times New Roman" panose="02020603050405020304" pitchFamily="18" charset="0"/>
                <a:cs typeface="Times New Roman" panose="02020603050405020304" pitchFamily="18" charset="0"/>
              </a:rPr>
              <a:t>Disney’s Goals</a:t>
            </a:r>
          </a:p>
        </p:txBody>
      </p:sp>
      <p:sp>
        <p:nvSpPr>
          <p:cNvPr id="3" name="Content Placeholder 2">
            <a:extLst>
              <a:ext uri="{FF2B5EF4-FFF2-40B4-BE49-F238E27FC236}">
                <a16:creationId xmlns:a16="http://schemas.microsoft.com/office/drawing/2014/main" id="{D0129E42-604E-4472-95B1-778F01846478}"/>
              </a:ext>
            </a:extLst>
          </p:cNvPr>
          <p:cNvSpPr>
            <a:spLocks noGrp="1"/>
          </p:cNvSpPr>
          <p:nvPr>
            <p:ph idx="1"/>
          </p:nvPr>
        </p:nvSpPr>
        <p:spPr/>
        <p:txBody>
          <a:bodyPr/>
          <a:lstStyle/>
          <a:p>
            <a:pPr algn="ctr"/>
            <a:r>
              <a:rPr lang="en-GB" dirty="0">
                <a:latin typeface="Times New Roman" panose="02020603050405020304" pitchFamily="18" charset="0"/>
                <a:cs typeface="Times New Roman" panose="02020603050405020304" pitchFamily="18" charset="0"/>
              </a:rPr>
              <a:t>BURBANK, Calif., March 9, 2009 — The Walt Disney Company today announced a landmark set of strategic environmental goals and challenging 3 to 5 year targets to reduce emissions, waste, electricity and fuel use, and its impact on water and ecosystems. (The Walt Disney Company, 2009)</a:t>
            </a:r>
          </a:p>
          <a:p>
            <a:pPr algn="ctr"/>
            <a:r>
              <a:rPr lang="en-GB" dirty="0">
                <a:latin typeface="Times New Roman" panose="02020603050405020304" pitchFamily="18" charset="0"/>
                <a:cs typeface="Times New Roman" panose="02020603050405020304" pitchFamily="18" charset="0"/>
              </a:rPr>
              <a:t>To Become and continue to be the largest, most successful media company worldwide.</a:t>
            </a:r>
          </a:p>
        </p:txBody>
      </p:sp>
    </p:spTree>
    <p:extLst>
      <p:ext uri="{BB962C8B-B14F-4D97-AF65-F5344CB8AC3E}">
        <p14:creationId xmlns:p14="http://schemas.microsoft.com/office/powerpoint/2010/main" val="449585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0B5625-77A4-4B25-9358-8AE5F2652B64}"/>
              </a:ext>
            </a:extLst>
          </p:cNvPr>
          <p:cNvSpPr>
            <a:spLocks noGrp="1"/>
          </p:cNvSpPr>
          <p:nvPr>
            <p:ph type="title"/>
          </p:nvPr>
        </p:nvSpPr>
        <p:spPr/>
        <p:txBody>
          <a:bodyPr>
            <a:normAutofit/>
          </a:bodyPr>
          <a:lstStyle/>
          <a:p>
            <a:r>
              <a:rPr lang="en-GB" u="sng" dirty="0">
                <a:latin typeface="Times New Roman" panose="02020603050405020304" pitchFamily="18" charset="0"/>
                <a:cs typeface="Times New Roman" panose="02020603050405020304" pitchFamily="18" charset="0"/>
              </a:rPr>
              <a:t>Current Management and structure of Disney</a:t>
            </a:r>
          </a:p>
        </p:txBody>
      </p:sp>
      <p:sp>
        <p:nvSpPr>
          <p:cNvPr id="3" name="Content Placeholder 2">
            <a:extLst>
              <a:ext uri="{FF2B5EF4-FFF2-40B4-BE49-F238E27FC236}">
                <a16:creationId xmlns:a16="http://schemas.microsoft.com/office/drawing/2014/main" id="{55291335-8189-4E1A-86D5-22369C8490DD}"/>
              </a:ext>
            </a:extLst>
          </p:cNvPr>
          <p:cNvSpPr>
            <a:spLocks noGrp="1"/>
          </p:cNvSpPr>
          <p:nvPr>
            <p:ph idx="1"/>
          </p:nvPr>
        </p:nvSpPr>
        <p:spPr/>
        <p:txBody>
          <a:bodyPr>
            <a:normAutofit/>
          </a:bodyPr>
          <a:lstStyle/>
          <a:p>
            <a:pPr algn="ctr"/>
            <a:r>
              <a:rPr lang="en-GB" dirty="0">
                <a:latin typeface="Times New Roman" panose="02020603050405020304" pitchFamily="18" charset="0"/>
                <a:cs typeface="Times New Roman" panose="02020603050405020304" pitchFamily="18" charset="0"/>
              </a:rPr>
              <a:t>Bob </a:t>
            </a:r>
            <a:r>
              <a:rPr lang="en-GB" dirty="0" err="1">
                <a:latin typeface="Times New Roman" panose="02020603050405020304" pitchFamily="18" charset="0"/>
                <a:cs typeface="Times New Roman" panose="02020603050405020304" pitchFamily="18" charset="0"/>
              </a:rPr>
              <a:t>Iger</a:t>
            </a:r>
            <a:r>
              <a:rPr lang="en-GB" dirty="0">
                <a:latin typeface="Times New Roman" panose="02020603050405020304" pitchFamily="18" charset="0"/>
                <a:cs typeface="Times New Roman" panose="02020603050405020304" pitchFamily="18" charset="0"/>
              </a:rPr>
              <a:t> is the current CEO of The Walt Disney Company.</a:t>
            </a:r>
          </a:p>
          <a:p>
            <a:pPr algn="ctr"/>
            <a:r>
              <a:rPr lang="en-GB" dirty="0">
                <a:latin typeface="Times New Roman" panose="02020603050405020304" pitchFamily="18" charset="0"/>
                <a:cs typeface="Times New Roman" panose="02020603050405020304" pitchFamily="18" charset="0"/>
              </a:rPr>
              <a:t>Bob is Known for his unique management approaches.</a:t>
            </a:r>
          </a:p>
          <a:p>
            <a:pPr algn="ctr"/>
            <a:r>
              <a:rPr lang="en-GB" dirty="0">
                <a:latin typeface="Times New Roman" panose="02020603050405020304" pitchFamily="18" charset="0"/>
                <a:cs typeface="Times New Roman" panose="02020603050405020304" pitchFamily="18" charset="0"/>
              </a:rPr>
              <a:t>The Walt Disney Company Employ over 195,000 people worldwide.</a:t>
            </a:r>
          </a:p>
          <a:p>
            <a:pPr algn="ctr"/>
            <a:r>
              <a:rPr lang="en-GB" dirty="0">
                <a:latin typeface="Times New Roman" panose="02020603050405020304" pitchFamily="18" charset="0"/>
                <a:cs typeface="Times New Roman" panose="02020603050405020304" pitchFamily="18" charset="0"/>
              </a:rPr>
              <a:t>Disney world Florida alone employs over 62,000 people, making it the largest single-site employer in the USA.</a:t>
            </a:r>
          </a:p>
          <a:p>
            <a:pPr algn="ctr"/>
            <a:r>
              <a:rPr lang="en-GB" dirty="0">
                <a:latin typeface="Times New Roman" panose="02020603050405020304" pitchFamily="18" charset="0"/>
                <a:cs typeface="Times New Roman" panose="02020603050405020304" pitchFamily="18" charset="0"/>
              </a:rPr>
              <a:t>Disney’s strategic strengths include its level of diversity and their surplus of cash attained from its business.</a:t>
            </a:r>
          </a:p>
          <a:p>
            <a:pPr algn="ctr"/>
            <a:r>
              <a:rPr lang="en-GB" dirty="0">
                <a:latin typeface="Times New Roman" panose="02020603050405020304" pitchFamily="18" charset="0"/>
                <a:cs typeface="Times New Roman" panose="02020603050405020304" pitchFamily="18" charset="0"/>
              </a:rPr>
              <a:t>Disney’s Strategic weaknesses include their failing to compete with its competitors on a price basis over the past few years.</a:t>
            </a:r>
          </a:p>
        </p:txBody>
      </p:sp>
    </p:spTree>
    <p:extLst>
      <p:ext uri="{BB962C8B-B14F-4D97-AF65-F5344CB8AC3E}">
        <p14:creationId xmlns:p14="http://schemas.microsoft.com/office/powerpoint/2010/main" val="8632972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3209C8-F4DC-45E8-9057-6892E7BEE3FC}"/>
              </a:ext>
            </a:extLst>
          </p:cNvPr>
          <p:cNvSpPr>
            <a:spLocks noGrp="1"/>
          </p:cNvSpPr>
          <p:nvPr>
            <p:ph type="title"/>
          </p:nvPr>
        </p:nvSpPr>
        <p:spPr/>
        <p:txBody>
          <a:bodyPr>
            <a:normAutofit fontScale="90000"/>
          </a:bodyPr>
          <a:lstStyle/>
          <a:p>
            <a:pPr algn="ctr"/>
            <a:r>
              <a:rPr lang="en-GB" u="sng" dirty="0">
                <a:latin typeface="Times New Roman" panose="02020603050405020304" pitchFamily="18" charset="0"/>
                <a:cs typeface="Times New Roman" panose="02020603050405020304" pitchFamily="18" charset="0"/>
              </a:rPr>
              <a:t>What management approach do Disney Adopt and what does this mean?</a:t>
            </a:r>
          </a:p>
        </p:txBody>
      </p:sp>
      <p:sp>
        <p:nvSpPr>
          <p:cNvPr id="3" name="Content Placeholder 2">
            <a:extLst>
              <a:ext uri="{FF2B5EF4-FFF2-40B4-BE49-F238E27FC236}">
                <a16:creationId xmlns:a16="http://schemas.microsoft.com/office/drawing/2014/main" id="{B9259A27-9DD8-4720-A6D9-592F70BF4EC3}"/>
              </a:ext>
            </a:extLst>
          </p:cNvPr>
          <p:cNvSpPr>
            <a:spLocks noGrp="1"/>
          </p:cNvSpPr>
          <p:nvPr>
            <p:ph idx="1"/>
          </p:nvPr>
        </p:nvSpPr>
        <p:spPr/>
        <p:txBody>
          <a:bodyPr/>
          <a:lstStyle/>
          <a:p>
            <a:pPr algn="ctr"/>
            <a:r>
              <a:rPr lang="en-GB" dirty="0">
                <a:latin typeface="Times New Roman" panose="02020603050405020304" pitchFamily="18" charset="0"/>
                <a:cs typeface="Times New Roman" panose="02020603050405020304" pitchFamily="18" charset="0"/>
              </a:rPr>
              <a:t>The Walt Disney Company adopt a human relations approach to their business</a:t>
            </a:r>
          </a:p>
          <a:p>
            <a:pPr algn="ctr"/>
            <a:r>
              <a:rPr lang="en-GB" dirty="0">
                <a:latin typeface="Times New Roman" panose="02020603050405020304" pitchFamily="18" charset="0"/>
                <a:cs typeface="Times New Roman" panose="02020603050405020304" pitchFamily="18" charset="0"/>
              </a:rPr>
              <a:t>What is this? </a:t>
            </a:r>
          </a:p>
        </p:txBody>
      </p:sp>
    </p:spTree>
    <p:extLst>
      <p:ext uri="{BB962C8B-B14F-4D97-AF65-F5344CB8AC3E}">
        <p14:creationId xmlns:p14="http://schemas.microsoft.com/office/powerpoint/2010/main" val="28816379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D5526A-45DA-42C7-BE26-5CB9537EE089}"/>
              </a:ext>
            </a:extLst>
          </p:cNvPr>
          <p:cNvSpPr>
            <a:spLocks noGrp="1"/>
          </p:cNvSpPr>
          <p:nvPr>
            <p:ph type="title"/>
          </p:nvPr>
        </p:nvSpPr>
        <p:spPr/>
        <p:txBody>
          <a:bodyPr/>
          <a:lstStyle/>
          <a:p>
            <a:pPr algn="ctr"/>
            <a:r>
              <a:rPr lang="en-GB" u="sng" dirty="0">
                <a:latin typeface="Times New Roman" panose="02020603050405020304" pitchFamily="18" charset="0"/>
                <a:cs typeface="Times New Roman" panose="02020603050405020304" pitchFamily="18" charset="0"/>
              </a:rPr>
              <a:t>How do they Adopt it?</a:t>
            </a:r>
          </a:p>
        </p:txBody>
      </p:sp>
      <p:sp>
        <p:nvSpPr>
          <p:cNvPr id="3" name="Content Placeholder 2">
            <a:extLst>
              <a:ext uri="{FF2B5EF4-FFF2-40B4-BE49-F238E27FC236}">
                <a16:creationId xmlns:a16="http://schemas.microsoft.com/office/drawing/2014/main" id="{BF42FE60-573E-4EF4-B1E1-E8E79C046B0C}"/>
              </a:ext>
            </a:extLst>
          </p:cNvPr>
          <p:cNvSpPr>
            <a:spLocks noGrp="1"/>
          </p:cNvSpPr>
          <p:nvPr>
            <p:ph idx="1"/>
          </p:nvPr>
        </p:nvSpPr>
        <p:spPr/>
        <p:txBody>
          <a:bodyPr/>
          <a:lstStyle/>
          <a:p>
            <a:pPr algn="ctr"/>
            <a:r>
              <a:rPr lang="en-GB" dirty="0">
                <a:latin typeface="Times New Roman" panose="02020603050405020304" pitchFamily="18" charset="0"/>
                <a:cs typeface="Times New Roman" panose="02020603050405020304" pitchFamily="18" charset="0"/>
              </a:rPr>
              <a:t>Disney value their employees.</a:t>
            </a:r>
          </a:p>
          <a:p>
            <a:pPr algn="ctr"/>
            <a:r>
              <a:rPr lang="en-GB" dirty="0">
                <a:latin typeface="Times New Roman" panose="02020603050405020304" pitchFamily="18" charset="0"/>
                <a:cs typeface="Times New Roman" panose="02020603050405020304" pitchFamily="18" charset="0"/>
              </a:rPr>
              <a:t>Believe in the need of social interaction.</a:t>
            </a:r>
          </a:p>
          <a:p>
            <a:pPr algn="ctr"/>
            <a:r>
              <a:rPr lang="en-GB" dirty="0">
                <a:latin typeface="Times New Roman" panose="02020603050405020304" pitchFamily="18" charset="0"/>
                <a:cs typeface="Times New Roman" panose="02020603050405020304" pitchFamily="18" charset="0"/>
              </a:rPr>
              <a:t>Motivate and reward their staff.</a:t>
            </a:r>
          </a:p>
          <a:p>
            <a:pPr algn="ctr"/>
            <a:r>
              <a:rPr lang="en-GB" dirty="0">
                <a:latin typeface="Times New Roman" panose="02020603050405020304" pitchFamily="18" charset="0"/>
                <a:cs typeface="Times New Roman" panose="02020603050405020304" pitchFamily="18" charset="0"/>
              </a:rPr>
              <a:t>Ensure sure their employees working environment is pleasant and satisfying.</a:t>
            </a:r>
          </a:p>
          <a:p>
            <a:pPr algn="ctr"/>
            <a:r>
              <a:rPr lang="en-GB" dirty="0">
                <a:latin typeface="Times New Roman" panose="02020603050405020304" pitchFamily="18" charset="0"/>
                <a:cs typeface="Times New Roman" panose="02020603050405020304" pitchFamily="18" charset="0"/>
              </a:rPr>
              <a:t>The Walt Disney Company came 13</a:t>
            </a:r>
            <a:r>
              <a:rPr lang="en-GB" baseline="30000" dirty="0">
                <a:latin typeface="Times New Roman" panose="02020603050405020304" pitchFamily="18" charset="0"/>
                <a:cs typeface="Times New Roman" panose="02020603050405020304" pitchFamily="18" charset="0"/>
              </a:rPr>
              <a:t>th</a:t>
            </a:r>
            <a:r>
              <a:rPr lang="en-GB" dirty="0">
                <a:latin typeface="Times New Roman" panose="02020603050405020304" pitchFamily="18" charset="0"/>
                <a:cs typeface="Times New Roman" panose="02020603050405020304" pitchFamily="18" charset="0"/>
              </a:rPr>
              <a:t> in </a:t>
            </a:r>
            <a:r>
              <a:rPr lang="en-GB" dirty="0" err="1">
                <a:latin typeface="Times New Roman" panose="02020603050405020304" pitchFamily="18" charset="0"/>
                <a:cs typeface="Times New Roman" panose="02020603050405020304" pitchFamily="18" charset="0"/>
              </a:rPr>
              <a:t>Glassdoor.com’s</a:t>
            </a:r>
            <a:r>
              <a:rPr lang="en-GB" dirty="0">
                <a:latin typeface="Times New Roman" panose="02020603050405020304" pitchFamily="18" charset="0"/>
                <a:cs typeface="Times New Roman" panose="02020603050405020304" pitchFamily="18" charset="0"/>
              </a:rPr>
              <a:t> best companies for employee benefits worldwide</a:t>
            </a:r>
          </a:p>
        </p:txBody>
      </p:sp>
    </p:spTree>
    <p:extLst>
      <p:ext uri="{BB962C8B-B14F-4D97-AF65-F5344CB8AC3E}">
        <p14:creationId xmlns:p14="http://schemas.microsoft.com/office/powerpoint/2010/main" val="5032848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78F59D-3A17-4BA5-BBED-E520F920E218}"/>
              </a:ext>
            </a:extLst>
          </p:cNvPr>
          <p:cNvSpPr>
            <a:spLocks noGrp="1"/>
          </p:cNvSpPr>
          <p:nvPr>
            <p:ph type="title"/>
          </p:nvPr>
        </p:nvSpPr>
        <p:spPr/>
        <p:txBody>
          <a:bodyPr/>
          <a:lstStyle/>
          <a:p>
            <a:pPr algn="ctr"/>
            <a:r>
              <a:rPr lang="en-GB" u="sng" dirty="0">
                <a:latin typeface="Times New Roman" panose="02020603050405020304" pitchFamily="18" charset="0"/>
                <a:cs typeface="Times New Roman" panose="02020603050405020304" pitchFamily="18" charset="0"/>
              </a:rPr>
              <a:t>Disney’s Hierarchy</a:t>
            </a:r>
          </a:p>
        </p:txBody>
      </p:sp>
      <p:sp>
        <p:nvSpPr>
          <p:cNvPr id="3" name="Content Placeholder 2">
            <a:extLst>
              <a:ext uri="{FF2B5EF4-FFF2-40B4-BE49-F238E27FC236}">
                <a16:creationId xmlns:a16="http://schemas.microsoft.com/office/drawing/2014/main" id="{9BAFB1CF-41CE-466F-83E3-1C25814A98AD}"/>
              </a:ext>
            </a:extLst>
          </p:cNvPr>
          <p:cNvSpPr>
            <a:spLocks noGrp="1"/>
          </p:cNvSpPr>
          <p:nvPr>
            <p:ph idx="1"/>
          </p:nvPr>
        </p:nvSpPr>
        <p:spPr/>
        <p:txBody>
          <a:bodyPr/>
          <a:lstStyle/>
          <a:p>
            <a:pPr algn="ctr"/>
            <a:r>
              <a:rPr lang="en-GB" dirty="0">
                <a:latin typeface="Times New Roman" panose="02020603050405020304" pitchFamily="18" charset="0"/>
                <a:cs typeface="Times New Roman" panose="02020603050405020304" pitchFamily="18" charset="0"/>
              </a:rPr>
              <a:t>Disney has four primary “business segments”.</a:t>
            </a:r>
          </a:p>
          <a:p>
            <a:pPr algn="ctr"/>
            <a:r>
              <a:rPr lang="en-GB" dirty="0">
                <a:latin typeface="Times New Roman" panose="02020603050405020304" pitchFamily="18" charset="0"/>
                <a:cs typeface="Times New Roman" panose="02020603050405020304" pitchFamily="18" charset="0"/>
              </a:rPr>
              <a:t>All managed by teams of efficient members and employees.</a:t>
            </a:r>
          </a:p>
          <a:p>
            <a:pPr algn="ctr"/>
            <a:r>
              <a:rPr lang="en-GB" dirty="0">
                <a:latin typeface="Times New Roman" panose="02020603050405020304" pitchFamily="18" charset="0"/>
                <a:cs typeface="Times New Roman" panose="02020603050405020304" pitchFamily="18" charset="0"/>
              </a:rPr>
              <a:t>Decentralised approach </a:t>
            </a:r>
          </a:p>
          <a:p>
            <a:endParaRPr lang="en-GB" dirty="0"/>
          </a:p>
          <a:p>
            <a:endParaRPr lang="en-GB" dirty="0"/>
          </a:p>
        </p:txBody>
      </p:sp>
      <p:pic>
        <p:nvPicPr>
          <p:cNvPr id="5" name="Picture 4">
            <a:extLst>
              <a:ext uri="{FF2B5EF4-FFF2-40B4-BE49-F238E27FC236}">
                <a16:creationId xmlns:a16="http://schemas.microsoft.com/office/drawing/2014/main" id="{BC3FD141-EA9D-45EC-889D-678E652E7E6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5636" y="3681774"/>
            <a:ext cx="3719946" cy="2976201"/>
          </a:xfrm>
          <a:prstGeom prst="rect">
            <a:avLst/>
          </a:prstGeom>
        </p:spPr>
      </p:pic>
    </p:spTree>
    <p:extLst>
      <p:ext uri="{BB962C8B-B14F-4D97-AF65-F5344CB8AC3E}">
        <p14:creationId xmlns:p14="http://schemas.microsoft.com/office/powerpoint/2010/main" val="7006167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3E55B6-3E59-4F03-98EC-83BAD496123F}"/>
              </a:ext>
            </a:extLst>
          </p:cNvPr>
          <p:cNvSpPr>
            <a:spLocks noGrp="1"/>
          </p:cNvSpPr>
          <p:nvPr>
            <p:ph type="title"/>
          </p:nvPr>
        </p:nvSpPr>
        <p:spPr/>
        <p:txBody>
          <a:bodyPr/>
          <a:lstStyle/>
          <a:p>
            <a:pPr algn="ctr"/>
            <a:r>
              <a:rPr lang="en-GB" u="sng" dirty="0">
                <a:latin typeface="Times New Roman" panose="02020603050405020304" pitchFamily="18" charset="0"/>
                <a:cs typeface="Times New Roman" panose="02020603050405020304" pitchFamily="18" charset="0"/>
              </a:rPr>
              <a:t>Disney’s competitor’s</a:t>
            </a:r>
          </a:p>
        </p:txBody>
      </p:sp>
      <p:sp>
        <p:nvSpPr>
          <p:cNvPr id="3" name="Content Placeholder 2">
            <a:extLst>
              <a:ext uri="{FF2B5EF4-FFF2-40B4-BE49-F238E27FC236}">
                <a16:creationId xmlns:a16="http://schemas.microsoft.com/office/drawing/2014/main" id="{20CCF614-22EF-4CC7-926E-144806EF0FC9}"/>
              </a:ext>
            </a:extLst>
          </p:cNvPr>
          <p:cNvSpPr>
            <a:spLocks noGrp="1"/>
          </p:cNvSpPr>
          <p:nvPr>
            <p:ph idx="1"/>
          </p:nvPr>
        </p:nvSpPr>
        <p:spPr/>
        <p:txBody>
          <a:bodyPr/>
          <a:lstStyle/>
          <a:p>
            <a:pPr algn="ctr"/>
            <a:r>
              <a:rPr lang="en-GB" dirty="0">
                <a:latin typeface="Times New Roman" panose="02020603050405020304" pitchFamily="18" charset="0"/>
                <a:cs typeface="Times New Roman" panose="02020603050405020304" pitchFamily="18" charset="0"/>
              </a:rPr>
              <a:t>Diversity leads to more competitor’s.</a:t>
            </a:r>
          </a:p>
          <a:p>
            <a:pPr algn="ctr"/>
            <a:r>
              <a:rPr lang="en-GB" dirty="0">
                <a:latin typeface="Times New Roman" panose="02020603050405020304" pitchFamily="18" charset="0"/>
                <a:cs typeface="Times New Roman" panose="02020603050405020304" pitchFamily="18" charset="0"/>
              </a:rPr>
              <a:t>Main competitors include: Viacom, Time warner, Twenty-First Century Fox, CBS and Comcast.</a:t>
            </a:r>
          </a:p>
        </p:txBody>
      </p:sp>
    </p:spTree>
    <p:extLst>
      <p:ext uri="{BB962C8B-B14F-4D97-AF65-F5344CB8AC3E}">
        <p14:creationId xmlns:p14="http://schemas.microsoft.com/office/powerpoint/2010/main" val="33686056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647E80-0C60-4FA4-9BB7-B15809466707}"/>
              </a:ext>
            </a:extLst>
          </p:cNvPr>
          <p:cNvSpPr>
            <a:spLocks noGrp="1"/>
          </p:cNvSpPr>
          <p:nvPr>
            <p:ph type="title"/>
          </p:nvPr>
        </p:nvSpPr>
        <p:spPr>
          <a:xfrm>
            <a:off x="838200" y="302780"/>
            <a:ext cx="10515600" cy="1325563"/>
          </a:xfrm>
        </p:spPr>
        <p:txBody>
          <a:bodyPr/>
          <a:lstStyle/>
          <a:p>
            <a:pPr algn="ctr"/>
            <a:r>
              <a:rPr lang="en-GB" u="sng" dirty="0">
                <a:latin typeface="Times New Roman" panose="02020603050405020304" pitchFamily="18" charset="0"/>
                <a:cs typeface="Times New Roman" panose="02020603050405020304" pitchFamily="18" charset="0"/>
              </a:rPr>
              <a:t>Thank you!</a:t>
            </a:r>
          </a:p>
        </p:txBody>
      </p:sp>
      <p:sp>
        <p:nvSpPr>
          <p:cNvPr id="3" name="Content Placeholder 2">
            <a:extLst>
              <a:ext uri="{FF2B5EF4-FFF2-40B4-BE49-F238E27FC236}">
                <a16:creationId xmlns:a16="http://schemas.microsoft.com/office/drawing/2014/main" id="{41702D75-EF49-4D04-B65E-F2B4B2EAF562}"/>
              </a:ext>
            </a:extLst>
          </p:cNvPr>
          <p:cNvSpPr>
            <a:spLocks noGrp="1"/>
          </p:cNvSpPr>
          <p:nvPr>
            <p:ph idx="1"/>
          </p:nvPr>
        </p:nvSpPr>
        <p:spPr/>
        <p:txBody>
          <a:bodyPr/>
          <a:lstStyle/>
          <a:p>
            <a:pPr algn="ctr"/>
            <a:r>
              <a:rPr lang="en-GB" dirty="0">
                <a:latin typeface="Times New Roman" panose="02020603050405020304" pitchFamily="18" charset="0"/>
                <a:cs typeface="Times New Roman" panose="02020603050405020304" pitchFamily="18" charset="0"/>
              </a:rPr>
              <a:t>Any questions welcome.</a:t>
            </a:r>
          </a:p>
        </p:txBody>
      </p:sp>
      <p:pic>
        <p:nvPicPr>
          <p:cNvPr id="5" name="Picture 4">
            <a:extLst>
              <a:ext uri="{FF2B5EF4-FFF2-40B4-BE49-F238E27FC236}">
                <a16:creationId xmlns:a16="http://schemas.microsoft.com/office/drawing/2014/main" id="{E5A3286C-F578-4E1F-B162-1DA8A3BE508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609999" y="2603500"/>
            <a:ext cx="3374736" cy="3374736"/>
          </a:xfrm>
          <a:prstGeom prst="rect">
            <a:avLst/>
          </a:prstGeom>
        </p:spPr>
      </p:pic>
      <p:pic>
        <p:nvPicPr>
          <p:cNvPr id="7" name="Picture 6">
            <a:extLst>
              <a:ext uri="{FF2B5EF4-FFF2-40B4-BE49-F238E27FC236}">
                <a16:creationId xmlns:a16="http://schemas.microsoft.com/office/drawing/2014/main" id="{668DA57F-6535-46E0-A439-D2AE0ADB440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38200" y="2445944"/>
            <a:ext cx="1927079" cy="3573856"/>
          </a:xfrm>
          <a:prstGeom prst="rect">
            <a:avLst/>
          </a:prstGeom>
        </p:spPr>
      </p:pic>
      <p:pic>
        <p:nvPicPr>
          <p:cNvPr id="9" name="Picture 8">
            <a:extLst>
              <a:ext uri="{FF2B5EF4-FFF2-40B4-BE49-F238E27FC236}">
                <a16:creationId xmlns:a16="http://schemas.microsoft.com/office/drawing/2014/main" id="{D8746C0F-2CDD-40C6-88E7-EE2F1386AB9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542775" y="3794125"/>
            <a:ext cx="3106450" cy="1988128"/>
          </a:xfrm>
          <a:prstGeom prst="rect">
            <a:avLst/>
          </a:prstGeom>
        </p:spPr>
      </p:pic>
    </p:spTree>
    <p:extLst>
      <p:ext uri="{BB962C8B-B14F-4D97-AF65-F5344CB8AC3E}">
        <p14:creationId xmlns:p14="http://schemas.microsoft.com/office/powerpoint/2010/main" val="32416488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9985BE-190F-4DCC-9A91-AEEFE291D7C1}"/>
              </a:ext>
            </a:extLst>
          </p:cNvPr>
          <p:cNvSpPr>
            <a:spLocks noGrp="1"/>
          </p:cNvSpPr>
          <p:nvPr>
            <p:ph type="title"/>
          </p:nvPr>
        </p:nvSpPr>
        <p:spPr>
          <a:xfrm>
            <a:off x="1154954" y="973668"/>
            <a:ext cx="8761413" cy="706964"/>
          </a:xfrm>
        </p:spPr>
        <p:txBody>
          <a:bodyPr/>
          <a:lstStyle/>
          <a:p>
            <a:pPr algn="ctr"/>
            <a:r>
              <a:rPr lang="en-GB" u="sng" dirty="0"/>
              <a:t>Reference List</a:t>
            </a:r>
          </a:p>
        </p:txBody>
      </p:sp>
      <p:sp>
        <p:nvSpPr>
          <p:cNvPr id="3" name="Content Placeholder 2">
            <a:extLst>
              <a:ext uri="{FF2B5EF4-FFF2-40B4-BE49-F238E27FC236}">
                <a16:creationId xmlns:a16="http://schemas.microsoft.com/office/drawing/2014/main" id="{C77E980B-6ABF-4FC6-A0D9-68A776F51C37}"/>
              </a:ext>
            </a:extLst>
          </p:cNvPr>
          <p:cNvSpPr>
            <a:spLocks noGrp="1"/>
          </p:cNvSpPr>
          <p:nvPr>
            <p:ph idx="1"/>
          </p:nvPr>
        </p:nvSpPr>
        <p:spPr>
          <a:xfrm>
            <a:off x="1154954" y="2603500"/>
            <a:ext cx="8825659" cy="3416300"/>
          </a:xfrm>
        </p:spPr>
        <p:txBody>
          <a:bodyPr>
            <a:normAutofit fontScale="32500" lnSpcReduction="20000"/>
          </a:bodyPr>
          <a:lstStyle/>
          <a:p>
            <a:r>
              <a:rPr lang="en-GB" sz="4300" dirty="0">
                <a:latin typeface="Times New Roman" panose="02020603050405020304" pitchFamily="18" charset="0"/>
                <a:cs typeface="Times New Roman" panose="02020603050405020304" pitchFamily="18" charset="0"/>
              </a:rPr>
              <a:t>Hierarchystructure.com | 2017 | https://www.hierarchystructure.com/disney-management-hierarchy/</a:t>
            </a:r>
          </a:p>
          <a:p>
            <a:endParaRPr lang="en-GB" sz="4300" dirty="0">
              <a:latin typeface="Times New Roman" panose="02020603050405020304" pitchFamily="18" charset="0"/>
              <a:cs typeface="Times New Roman" panose="02020603050405020304" pitchFamily="18" charset="0"/>
            </a:endParaRPr>
          </a:p>
          <a:p>
            <a:r>
              <a:rPr lang="en-GB" sz="4300" dirty="0">
                <a:latin typeface="Times New Roman" panose="02020603050405020304" pitchFamily="18" charset="0"/>
                <a:cs typeface="Times New Roman" panose="02020603050405020304" pitchFamily="18" charset="0"/>
              </a:rPr>
              <a:t>Human Relations Management Theory Basics - Business.com | 2017 | </a:t>
            </a:r>
            <a:r>
              <a:rPr lang="en-GB" sz="4300" i="1" dirty="0">
                <a:latin typeface="Times New Roman" panose="02020603050405020304" pitchFamily="18" charset="0"/>
                <a:cs typeface="Times New Roman" panose="02020603050405020304" pitchFamily="18" charset="0"/>
              </a:rPr>
              <a:t>https://www.business.com/articles/human-relations-management-theory-basics</a:t>
            </a:r>
            <a:endParaRPr lang="en-GB" sz="4300" dirty="0">
              <a:latin typeface="Times New Roman" panose="02020603050405020304" pitchFamily="18" charset="0"/>
              <a:cs typeface="Times New Roman" panose="02020603050405020304" pitchFamily="18" charset="0"/>
            </a:endParaRPr>
          </a:p>
          <a:p>
            <a:endParaRPr lang="en-GB" sz="4300" dirty="0">
              <a:latin typeface="Times New Roman" panose="02020603050405020304" pitchFamily="18" charset="0"/>
              <a:cs typeface="Times New Roman" panose="02020603050405020304" pitchFamily="18" charset="0"/>
            </a:endParaRPr>
          </a:p>
          <a:p>
            <a:r>
              <a:rPr lang="en-GB" sz="4300" dirty="0">
                <a:latin typeface="Times New Roman" panose="02020603050405020304" pitchFamily="18" charset="0"/>
                <a:cs typeface="Times New Roman" panose="02020603050405020304" pitchFamily="18" charset="0"/>
              </a:rPr>
              <a:t>The Walt Disney Company | 2009 |https://thewaltdisneycompany.com/the-walt-disney-company-announces-significant-long-term-environmental-goals</a:t>
            </a:r>
          </a:p>
          <a:p>
            <a:endParaRPr lang="en-GB" sz="4300" dirty="0">
              <a:latin typeface="Times New Roman" panose="02020603050405020304" pitchFamily="18" charset="0"/>
              <a:cs typeface="Times New Roman" panose="02020603050405020304" pitchFamily="18" charset="0"/>
            </a:endParaRPr>
          </a:p>
          <a:p>
            <a:r>
              <a:rPr lang="en-GB" sz="4300" dirty="0">
                <a:latin typeface="Times New Roman" panose="02020603050405020304" pitchFamily="18" charset="0"/>
                <a:cs typeface="Times New Roman" panose="02020603050405020304" pitchFamily="18" charset="0"/>
              </a:rPr>
              <a:t>Walt Disney | 1952</a:t>
            </a:r>
          </a:p>
          <a:p>
            <a:endParaRPr lang="en-GB" sz="4300" dirty="0">
              <a:latin typeface="Times New Roman" panose="02020603050405020304" pitchFamily="18" charset="0"/>
              <a:cs typeface="Times New Roman" panose="02020603050405020304" pitchFamily="18" charset="0"/>
            </a:endParaRPr>
          </a:p>
          <a:p>
            <a:r>
              <a:rPr lang="en-GB" sz="4300" dirty="0">
                <a:latin typeface="Times New Roman" panose="02020603050405020304" pitchFamily="18" charset="0"/>
                <a:cs typeface="Times New Roman" panose="02020603050405020304" pitchFamily="18" charset="0"/>
              </a:rPr>
              <a:t>Wikipedia | 2017 | https://en.wikipedia.org/wiki/Bob_Iger</a:t>
            </a:r>
          </a:p>
          <a:p>
            <a:endParaRPr lang="en-GB" dirty="0"/>
          </a:p>
          <a:p>
            <a:pPr marL="0" indent="0">
              <a:buNone/>
            </a:pPr>
            <a:r>
              <a:rPr lang="en-GB" dirty="0"/>
              <a:t> </a:t>
            </a:r>
          </a:p>
        </p:txBody>
      </p:sp>
    </p:spTree>
    <p:extLst>
      <p:ext uri="{BB962C8B-B14F-4D97-AF65-F5344CB8AC3E}">
        <p14:creationId xmlns:p14="http://schemas.microsoft.com/office/powerpoint/2010/main" val="428153910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485</TotalTime>
  <Words>2058</Words>
  <Application>Microsoft Office PowerPoint</Application>
  <PresentationFormat>Widescreen</PresentationFormat>
  <Paragraphs>115</Paragraphs>
  <Slides>12</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Century Gothic</vt:lpstr>
      <vt:lpstr>Times New Roman</vt:lpstr>
      <vt:lpstr>Wingdings 3</vt:lpstr>
      <vt:lpstr>Ion Boardroom</vt:lpstr>
      <vt:lpstr>THE WALT DISNEY COMPANY’S APPROACH TO MANAGEMENT AND STRATEGY</vt:lpstr>
      <vt:lpstr>The Walt Disney Company</vt:lpstr>
      <vt:lpstr>A Brief History of The Walt Disney Company </vt:lpstr>
      <vt:lpstr>Disney Land</vt:lpstr>
      <vt:lpstr>Disney’s Goals</vt:lpstr>
      <vt:lpstr>Current Management and structure of Disney</vt:lpstr>
      <vt:lpstr>What management approach do Disney Adopt and what does this mean?</vt:lpstr>
      <vt:lpstr>How do they Adopt it?</vt:lpstr>
      <vt:lpstr>Disney’s Hierarchy</vt:lpstr>
      <vt:lpstr>Disney’s competitor’s</vt:lpstr>
      <vt:lpstr>Thank you!</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Walt Disney Company</dc:title>
  <dc:creator>meladie bassett</dc:creator>
  <cp:lastModifiedBy>meladie bassett</cp:lastModifiedBy>
  <cp:revision>32</cp:revision>
  <dcterms:created xsi:type="dcterms:W3CDTF">2017-12-11T20:43:37Z</dcterms:created>
  <dcterms:modified xsi:type="dcterms:W3CDTF">2017-12-12T18:12:31Z</dcterms:modified>
</cp:coreProperties>
</file>