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0"/>
  </p:notesMasterIdLst>
  <p:handoutMasterIdLst>
    <p:handoutMasterId r:id="rId31"/>
  </p:handoutMasterIdLst>
  <p:sldIdLst>
    <p:sldId id="277" r:id="rId5"/>
    <p:sldId id="471" r:id="rId6"/>
    <p:sldId id="472" r:id="rId7"/>
    <p:sldId id="465" r:id="rId8"/>
    <p:sldId id="474" r:id="rId9"/>
    <p:sldId id="476" r:id="rId10"/>
    <p:sldId id="467" r:id="rId11"/>
    <p:sldId id="480" r:id="rId12"/>
    <p:sldId id="481" r:id="rId13"/>
    <p:sldId id="468" r:id="rId14"/>
    <p:sldId id="475" r:id="rId15"/>
    <p:sldId id="484" r:id="rId16"/>
    <p:sldId id="473" r:id="rId17"/>
    <p:sldId id="457" r:id="rId18"/>
    <p:sldId id="460" r:id="rId19"/>
    <p:sldId id="466" r:id="rId20"/>
    <p:sldId id="442" r:id="rId21"/>
    <p:sldId id="458" r:id="rId22"/>
    <p:sldId id="482" r:id="rId23"/>
    <p:sldId id="477" r:id="rId24"/>
    <p:sldId id="483" r:id="rId25"/>
    <p:sldId id="469" r:id="rId26"/>
    <p:sldId id="470" r:id="rId27"/>
    <p:sldId id="478" r:id="rId28"/>
    <p:sldId id="479" r:id="rId2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2F0E50-DCA3-405F-A5F1-074AD6CB7FB0}" v="20" dt="2026-03-31T22:33:57.6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587" autoAdjust="0"/>
    <p:restoredTop sz="65804" autoAdjust="0"/>
  </p:normalViewPr>
  <p:slideViewPr>
    <p:cSldViewPr>
      <p:cViewPr varScale="1">
        <p:scale>
          <a:sx n="52" d="100"/>
          <a:sy n="52" d="100"/>
        </p:scale>
        <p:origin x="1757" y="43"/>
      </p:cViewPr>
      <p:guideLst>
        <p:guide orient="horz" pos="2160"/>
        <p:guide pos="2880"/>
      </p:guideLst>
    </p:cSldViewPr>
  </p:slideViewPr>
  <p:outlineViewPr>
    <p:cViewPr>
      <p:scale>
        <a:sx n="33" d="100"/>
        <a:sy n="33" d="100"/>
      </p:scale>
      <p:origin x="0" y="-28402"/>
    </p:cViewPr>
  </p:outlineViewPr>
  <p:notesTextViewPr>
    <p:cViewPr>
      <p:scale>
        <a:sx n="100" d="100"/>
        <a:sy n="100" d="100"/>
      </p:scale>
      <p:origin x="0" y="0"/>
    </p:cViewPr>
  </p:notesTextViewPr>
  <p:sorterViewPr>
    <p:cViewPr>
      <p:scale>
        <a:sx n="100" d="100"/>
        <a:sy n="100" d="100"/>
      </p:scale>
      <p:origin x="0" y="-778"/>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txBody>
          <a:bodyPr/>
          <a:lstStyle/>
          <a:p>
            <a:endParaRPr lang="en-GB"/>
          </a:p>
        </p:txBody>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15543081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a:t>
            </a:fld>
            <a:endParaRPr lang="en-GB" altLang="en-US" dirty="0"/>
          </a:p>
        </p:txBody>
      </p:sp>
    </p:spTree>
    <p:extLst>
      <p:ext uri="{BB962C8B-B14F-4D97-AF65-F5344CB8AC3E}">
        <p14:creationId xmlns:p14="http://schemas.microsoft.com/office/powerpoint/2010/main" val="29700608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a:t>
            </a:fld>
            <a:endParaRPr lang="en-GB" altLang="en-US"/>
          </a:p>
        </p:txBody>
      </p:sp>
    </p:spTree>
    <p:extLst>
      <p:ext uri="{BB962C8B-B14F-4D97-AF65-F5344CB8AC3E}">
        <p14:creationId xmlns:p14="http://schemas.microsoft.com/office/powerpoint/2010/main" val="27311913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dirty="0"/>
          </a:p>
        </p:txBody>
      </p:sp>
    </p:spTree>
    <p:extLst>
      <p:ext uri="{BB962C8B-B14F-4D97-AF65-F5344CB8AC3E}">
        <p14:creationId xmlns:p14="http://schemas.microsoft.com/office/powerpoint/2010/main" val="41341255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dirty="0"/>
          </a:p>
        </p:txBody>
      </p:sp>
    </p:spTree>
    <p:extLst>
      <p:ext uri="{BB962C8B-B14F-4D97-AF65-F5344CB8AC3E}">
        <p14:creationId xmlns:p14="http://schemas.microsoft.com/office/powerpoint/2010/main" val="26171167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sz="1400"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7</a:t>
            </a:fld>
            <a:endParaRPr lang="en-GB" altLang="en-US" dirty="0"/>
          </a:p>
        </p:txBody>
      </p:sp>
    </p:spTree>
    <p:extLst>
      <p:ext uri="{BB962C8B-B14F-4D97-AF65-F5344CB8AC3E}">
        <p14:creationId xmlns:p14="http://schemas.microsoft.com/office/powerpoint/2010/main" val="14075230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8</a:t>
            </a:fld>
            <a:endParaRPr lang="en-GB" altLang="en-US" dirty="0"/>
          </a:p>
        </p:txBody>
      </p:sp>
    </p:spTree>
    <p:extLst>
      <p:ext uri="{BB962C8B-B14F-4D97-AF65-F5344CB8AC3E}">
        <p14:creationId xmlns:p14="http://schemas.microsoft.com/office/powerpoint/2010/main" val="35592498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sz="1100"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12553873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4964751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13</a:t>
            </a:fld>
            <a:endParaRPr lang="en-GB" altLang="en-US" dirty="0"/>
          </a:p>
        </p:txBody>
      </p:sp>
    </p:spTree>
    <p:extLst>
      <p:ext uri="{BB962C8B-B14F-4D97-AF65-F5344CB8AC3E}">
        <p14:creationId xmlns:p14="http://schemas.microsoft.com/office/powerpoint/2010/main" val="5833108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14</a:t>
            </a:fld>
            <a:endParaRPr lang="en-GB" altLang="en-US" dirty="0"/>
          </a:p>
        </p:txBody>
      </p:sp>
    </p:spTree>
    <p:extLst>
      <p:ext uri="{BB962C8B-B14F-4D97-AF65-F5344CB8AC3E}">
        <p14:creationId xmlns:p14="http://schemas.microsoft.com/office/powerpoint/2010/main" val="42907542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15</a:t>
            </a:fld>
            <a:endParaRPr lang="en-GB" altLang="en-US" dirty="0"/>
          </a:p>
        </p:txBody>
      </p:sp>
    </p:spTree>
    <p:extLst>
      <p:ext uri="{BB962C8B-B14F-4D97-AF65-F5344CB8AC3E}">
        <p14:creationId xmlns:p14="http://schemas.microsoft.com/office/powerpoint/2010/main" val="7298908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16</a:t>
            </a:fld>
            <a:endParaRPr lang="en-GB" altLang="en-US" dirty="0"/>
          </a:p>
        </p:txBody>
      </p:sp>
    </p:spTree>
    <p:extLst>
      <p:ext uri="{BB962C8B-B14F-4D97-AF65-F5344CB8AC3E}">
        <p14:creationId xmlns:p14="http://schemas.microsoft.com/office/powerpoint/2010/main" val="14838224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17</a:t>
            </a:fld>
            <a:endParaRPr lang="en-GB" altLang="en-US" dirty="0"/>
          </a:p>
        </p:txBody>
      </p:sp>
    </p:spTree>
    <p:extLst>
      <p:ext uri="{BB962C8B-B14F-4D97-AF65-F5344CB8AC3E}">
        <p14:creationId xmlns:p14="http://schemas.microsoft.com/office/powerpoint/2010/main" val="39513646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18</a:t>
            </a:fld>
            <a:endParaRPr lang="en-GB" altLang="en-US"/>
          </a:p>
        </p:txBody>
      </p:sp>
    </p:spTree>
    <p:extLst>
      <p:ext uri="{BB962C8B-B14F-4D97-AF65-F5344CB8AC3E}">
        <p14:creationId xmlns:p14="http://schemas.microsoft.com/office/powerpoint/2010/main" val="27083344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19</a:t>
            </a:fld>
            <a:endParaRPr lang="en-GB" altLang="en-US"/>
          </a:p>
        </p:txBody>
      </p:sp>
    </p:spTree>
    <p:extLst>
      <p:ext uri="{BB962C8B-B14F-4D97-AF65-F5344CB8AC3E}">
        <p14:creationId xmlns:p14="http://schemas.microsoft.com/office/powerpoint/2010/main" val="33428084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20</a:t>
            </a:fld>
            <a:endParaRPr lang="en-GB" altLang="en-US"/>
          </a:p>
        </p:txBody>
      </p:sp>
    </p:spTree>
    <p:extLst>
      <p:ext uri="{BB962C8B-B14F-4D97-AF65-F5344CB8AC3E}">
        <p14:creationId xmlns:p14="http://schemas.microsoft.com/office/powerpoint/2010/main" val="26755051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22</a:t>
            </a:fld>
            <a:endParaRPr lang="en-GB" altLang="en-US"/>
          </a:p>
        </p:txBody>
      </p:sp>
    </p:spTree>
    <p:extLst>
      <p:ext uri="{BB962C8B-B14F-4D97-AF65-F5344CB8AC3E}">
        <p14:creationId xmlns:p14="http://schemas.microsoft.com/office/powerpoint/2010/main" val="35195935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24</a:t>
            </a:fld>
            <a:endParaRPr lang="en-GB" altLang="en-US"/>
          </a:p>
        </p:txBody>
      </p:sp>
    </p:spTree>
    <p:extLst>
      <p:ext uri="{BB962C8B-B14F-4D97-AF65-F5344CB8AC3E}">
        <p14:creationId xmlns:p14="http://schemas.microsoft.com/office/powerpoint/2010/main" val="29941841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25</a:t>
            </a:fld>
            <a:endParaRPr lang="en-GB" altLang="en-US"/>
          </a:p>
        </p:txBody>
      </p:sp>
    </p:spTree>
    <p:extLst>
      <p:ext uri="{BB962C8B-B14F-4D97-AF65-F5344CB8AC3E}">
        <p14:creationId xmlns:p14="http://schemas.microsoft.com/office/powerpoint/2010/main" val="163307002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0286D13D-BA21-4307-9B67-7119F3C1E524}" type="datetime1">
              <a:rPr lang="en-US" altLang="en-US" smtClean="0"/>
              <a:t>3/31/2026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70E159B9-4B35-4113-8657-739434F982D9}" type="datetime1">
              <a:rPr lang="en-US" altLang="en-US" smtClean="0"/>
              <a:t>3/31/2026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102D7C0-5005-4CC2-8126-683D93234E4F}" type="datetime1">
              <a:rPr lang="en-US" altLang="en-US" smtClean="0"/>
              <a:t>3/31/2026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AD0D100-5539-4371-B3A0-3CC325846A78}" type="datetime1">
              <a:rPr lang="en-US" altLang="en-US" smtClean="0"/>
              <a:t>3/31/2026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148D095C-D397-47E3-BD30-0EF6423F7375}" type="datetime1">
              <a:rPr lang="en-US" altLang="en-US" smtClean="0"/>
              <a:t>3/31/2026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8FDA274-5EA6-4D47-A292-3FEA8D35F60F}" type="datetime1">
              <a:rPr lang="en-US" altLang="en-US" smtClean="0"/>
              <a:t>3/31/2026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25AC174-92A0-4A78-8F84-1B07ED718164}" type="datetime1">
              <a:rPr lang="en-US" altLang="en-US" smtClean="0"/>
              <a:t>3/31/2026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55B1BA0-1794-41C9-B07B-C9F10047A55B}" type="datetime1">
              <a:rPr lang="en-US" altLang="en-US" smtClean="0"/>
              <a:t>3/31/2026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684010C1-A145-4457-BE9B-801B0B6DC974}" type="datetime1">
              <a:rPr lang="en-US" altLang="en-US" smtClean="0"/>
              <a:t>3/31/2026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70F453C-07CF-4F04-B42A-644B068B687D}" type="datetime1">
              <a:rPr lang="en-US" altLang="en-US" smtClean="0"/>
              <a:t>3/31/2026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EE59B64A-1A5A-4B7D-9A45-069C5140533B}" type="datetime1">
              <a:rPr lang="en-US" altLang="en-US" smtClean="0"/>
              <a:t>3/31/2026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2A7A7394-1EAA-44FE-A8A8-39B95E9D70D7}" type="datetime1">
              <a:rPr lang="en-US" altLang="en-US" smtClean="0"/>
              <a:t>3/31/2026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5.jp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8.jp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9.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90.png"/><Relationship Id="rId5" Type="http://schemas.openxmlformats.org/officeDocument/2006/relationships/image" Target="../media/image10.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11.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image" Target="../media/image5.jpg"/></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doi.org/10.7150/jca.96413"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doi.org/10.1177/0969733020916771"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doi.org/10.1007/s00277-023-05095-8" TargetMode="Externa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hyperlink" Target="https://doi.org/1%200.1007/s1267"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doi.org/10.1177/23993693211001374" TargetMode="External"/><Relationship Id="rId2" Type="http://schemas.openxmlformats.org/officeDocument/2006/relationships/hyperlink" Target="https://doi.org/10.1038/s12276-024-01261-8" TargetMode="Externa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ct.prod.getft.io/d29sdGVyc2tsdXdlcix3aWxleSxNVEF1TVRBd01pOG9jMmxqYVNreE1EazNMVEF4TkRJb01UazVOekV3TVRVcE9EQTZPRHd4TlRFNE9qcGhhV1F0WTI1amNqSXhQak11TUM1amJ6c3lMVGMsTUdVMk16SmlabU10WkRZME1pMDBOVE14TFRrM1lUVXRNamN4WTJZelltSmhZek5sLGh0dHA6Ly9keC5kb2kub3JnLzEwLjEwMDIvKHNpY2kpMTA5Ny0wMTQyKDE5OTcxMDE1KTgwOjglM0MxNTE4OjphaWQtY25jcjIxJTNFMy4wLmNvOzItNw.iQpYKmkZ_u35kk5kh4g6FotNcTNmxsjjEYzajq88qZ0"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hyperlink" Target="https://pubmed.ncbi.nlm.nih.gov/933847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sz="2800" b="1" noProof="0" dirty="0">
                <a:solidFill>
                  <a:schemeClr val="bg1"/>
                </a:solidFill>
              </a:rPr>
              <a:t>BMHP5032 Introduction to Physiology</a:t>
            </a:r>
          </a:p>
          <a:p>
            <a:pPr algn="l" eaLnBrk="1" hangingPunct="1"/>
            <a:r>
              <a:rPr lang="en-GB" sz="2800" b="1" noProof="0" dirty="0">
                <a:solidFill>
                  <a:schemeClr val="bg1"/>
                </a:solidFill>
              </a:rPr>
              <a:t>Component 2 – Presentation </a:t>
            </a:r>
          </a:p>
          <a:p>
            <a:pPr algn="l" eaLnBrk="1" hangingPunct="1"/>
            <a:r>
              <a:rPr lang="en-GB" sz="2800" b="1" noProof="0" dirty="0">
                <a:solidFill>
                  <a:schemeClr val="bg1"/>
                </a:solidFill>
              </a:rPr>
              <a:t>Care Plan</a:t>
            </a:r>
          </a:p>
          <a:p>
            <a:pPr algn="l" eaLnBrk="1" hangingPunct="1"/>
            <a:endParaRPr lang="en-GB" sz="2800" b="1" noProof="0" dirty="0">
              <a:solidFill>
                <a:schemeClr val="bg1"/>
              </a:solidFill>
            </a:endParaRPr>
          </a:p>
          <a:p>
            <a:pPr algn="l" eaLnBrk="1" hangingPunct="1"/>
            <a:r>
              <a:rPr lang="en-GB" sz="2800" b="1" noProof="0" dirty="0">
                <a:solidFill>
                  <a:schemeClr val="bg1"/>
                </a:solidFill>
              </a:rPr>
              <a:t>Student ID: 2416088</a:t>
            </a:r>
          </a:p>
          <a:p>
            <a:pPr algn="l" eaLnBrk="1" hangingPunct="1"/>
            <a:r>
              <a:rPr lang="en-GB" sz="2800" b="1" noProof="0" dirty="0">
                <a:solidFill>
                  <a:schemeClr val="bg1"/>
                </a:solidFill>
              </a:rPr>
              <a:t>Student name: Eileen  Margia  Cooper</a:t>
            </a:r>
          </a:p>
          <a:p>
            <a:pPr algn="l" eaLnBrk="1" hangingPunct="1"/>
            <a:r>
              <a:rPr lang="en-GB" sz="2800" b="1" noProof="0" dirty="0">
                <a:solidFill>
                  <a:schemeClr val="bg1"/>
                </a:solidFill>
              </a:rPr>
              <a:t>Lecturer Name:   Shaila  Hussain</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sz="1200" noProof="0" smtClean="0">
                <a:solidFill>
                  <a:srgbClr val="898989"/>
                </a:solidFill>
              </a:rPr>
              <a:pPr>
                <a:spcBef>
                  <a:spcPct val="0"/>
                </a:spcBef>
                <a:buFontTx/>
                <a:buNone/>
              </a:pPr>
              <a:t>1</a:t>
            </a:fld>
            <a:endParaRPr lang="en-GB" sz="1200" noProof="0" dirty="0">
              <a:solidFill>
                <a:srgbClr val="898989"/>
              </a:solidFill>
            </a:endParaRPr>
          </a:p>
        </p:txBody>
      </p:sp>
      <p:sp>
        <p:nvSpPr>
          <p:cNvPr id="2" name="Date Placeholder 1">
            <a:extLst>
              <a:ext uri="{FF2B5EF4-FFF2-40B4-BE49-F238E27FC236}">
                <a16:creationId xmlns:a16="http://schemas.microsoft.com/office/drawing/2014/main" id="{DE7CADA3-76F1-2092-1B4E-1BDC963A70F0}"/>
              </a:ext>
            </a:extLst>
          </p:cNvPr>
          <p:cNvSpPr>
            <a:spLocks noGrp="1"/>
          </p:cNvSpPr>
          <p:nvPr>
            <p:ph type="dt" sz="half" idx="10"/>
          </p:nvPr>
        </p:nvSpPr>
        <p:spPr/>
        <p:txBody>
          <a:bodyPr/>
          <a:lstStyle/>
          <a:p>
            <a:pPr>
              <a:defRPr/>
            </a:pPr>
            <a:fld id="{C095141D-7C7A-4EBE-ACFF-98A70227CB67}" type="datetime1">
              <a:rPr lang="en-GB" noProof="0" smtClean="0"/>
              <a:t>31/03/2026</a:t>
            </a:fld>
            <a:endParaRPr lang="en-GB" noProof="0" dirty="0"/>
          </a:p>
        </p:txBody>
      </p:sp>
      <p:pic>
        <p:nvPicPr>
          <p:cNvPr id="5" name="Audio 4">
            <a:hlinkClick r:id="" action="ppaction://media"/>
            <a:extLst>
              <a:ext uri="{FF2B5EF4-FFF2-40B4-BE49-F238E27FC236}">
                <a16:creationId xmlns:a16="http://schemas.microsoft.com/office/drawing/2014/main" id="{7B6AEDE1-EB5E-53A4-948A-0665DE8B9F4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4471"/>
    </mc:Choice>
    <mc:Fallback>
      <p:transition spd="slow" advTm="244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F53E95-1A38-4314-90B6-BEFB806602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A927CF-28E4-0790-A52A-E5EC57F7D570}"/>
              </a:ext>
            </a:extLst>
          </p:cNvPr>
          <p:cNvSpPr>
            <a:spLocks noGrp="1"/>
          </p:cNvSpPr>
          <p:nvPr>
            <p:ph type="title"/>
          </p:nvPr>
        </p:nvSpPr>
        <p:spPr>
          <a:xfrm>
            <a:off x="457200" y="274637"/>
            <a:ext cx="8229600" cy="77326"/>
          </a:xfrm>
        </p:spPr>
        <p:txBody>
          <a:bodyPr wrap="square" anchor="ctr">
            <a:noAutofit/>
          </a:bodyPr>
          <a:lstStyle/>
          <a:p>
            <a:r>
              <a:rPr lang="en-GB" sz="1800" b="1" noProof="0" dirty="0">
                <a:latin typeface="Arial" panose="020B0604020202020204" pitchFamily="34" charset="0"/>
                <a:cs typeface="Arial" panose="020B0604020202020204" pitchFamily="34" charset="0"/>
              </a:rPr>
              <a:t>Introduction</a:t>
            </a:r>
          </a:p>
        </p:txBody>
      </p:sp>
      <p:sp>
        <p:nvSpPr>
          <p:cNvPr id="7" name="Content Placeholder 2">
            <a:extLst>
              <a:ext uri="{FF2B5EF4-FFF2-40B4-BE49-F238E27FC236}">
                <a16:creationId xmlns:a16="http://schemas.microsoft.com/office/drawing/2014/main" id="{A67AB372-8D18-8773-6ABC-C40802906825}"/>
              </a:ext>
            </a:extLst>
          </p:cNvPr>
          <p:cNvSpPr>
            <a:spLocks noGrp="1"/>
          </p:cNvSpPr>
          <p:nvPr>
            <p:ph sz="half" idx="1"/>
          </p:nvPr>
        </p:nvSpPr>
        <p:spPr>
          <a:xfrm>
            <a:off x="13537" y="351963"/>
            <a:ext cx="4172272" cy="5597317"/>
          </a:xfrm>
        </p:spPr>
        <p:txBody>
          <a:bodyPr wrap="square" anchor="t">
            <a:normAutofit fontScale="25000" lnSpcReduction="20000"/>
          </a:bodyPr>
          <a:lstStyle/>
          <a:p>
            <a:pPr>
              <a:lnSpc>
                <a:spcPct val="170000"/>
              </a:lnSpc>
            </a:pPr>
            <a:r>
              <a:rPr lang="en-GB" sz="4400" noProof="0" dirty="0">
                <a:latin typeface="Arial" panose="020B0604020202020204" pitchFamily="34" charset="0"/>
                <a:cs typeface="Arial" panose="020B0604020202020204" pitchFamily="34" charset="0"/>
              </a:rPr>
              <a:t>This presentation explores the case of a  on a fictional patient diagnoses with non- Hodgkin Lymphoma (NHL). NHL is a  malignancy of the immune system that originates in lymphocytes white  cells responsible for protecting the body against infections and disease . Lympocytes are primary classified into two groups . </a:t>
            </a:r>
          </a:p>
          <a:p>
            <a:pPr>
              <a:lnSpc>
                <a:spcPct val="170000"/>
              </a:lnSpc>
            </a:pPr>
            <a:r>
              <a:rPr lang="en-GB" sz="4400" noProof="0" dirty="0">
                <a:latin typeface="Arial" panose="020B0604020202020204" pitchFamily="34" charset="0"/>
                <a:cs typeface="Arial" panose="020B0604020202020204" pitchFamily="34" charset="0"/>
              </a:rPr>
              <a:t>B-cells : These Cells generate antibodies, which are proteins designed to recognize and eliminate pathogen such as bacteria and virus.</a:t>
            </a:r>
          </a:p>
          <a:p>
            <a:pPr>
              <a:lnSpc>
                <a:spcPct val="170000"/>
              </a:lnSpc>
            </a:pPr>
            <a:r>
              <a:rPr lang="en-GB" sz="4400" noProof="0" dirty="0">
                <a:latin typeface="Arial" panose="020B0604020202020204" pitchFamily="34" charset="0"/>
                <a:cs typeface="Arial" panose="020B0604020202020204" pitchFamily="34" charset="0"/>
              </a:rPr>
              <a:t>T- cell   : these cells function in various ways, including the direct destruction of infected or cancerous cells and the  coordination of other immune responses. In the UK, b-cells non-Hodgkin Lymphoma is  major health concern with approximately 13,600 new cases diagnosed annually  predominantly among adults and adolescents (American Cancer Society, 2015)  it ranks as the seventh most frequent  cancer in women, representing 4% of all female cancer cases in the UK, where roughly 6,000 women receives this diagnosis each yearly( Cancer Research UK, 2024).    </a:t>
            </a:r>
          </a:p>
          <a:p>
            <a:pPr marL="0" indent="0">
              <a:lnSpc>
                <a:spcPct val="170000"/>
              </a:lnSpc>
              <a:buNone/>
            </a:pPr>
            <a:r>
              <a:rPr lang="en-GB" sz="4400" noProof="0" dirty="0">
                <a:latin typeface="Arial" panose="020B0604020202020204" pitchFamily="34" charset="0"/>
                <a:cs typeface="Arial" panose="020B0604020202020204" pitchFamily="34" charset="0"/>
              </a:rPr>
              <a:t>  </a:t>
            </a:r>
          </a:p>
          <a:p>
            <a:pPr>
              <a:lnSpc>
                <a:spcPct val="170000"/>
              </a:lnSpc>
            </a:pPr>
            <a:endParaRPr lang="en-GB" sz="4400" noProof="0" dirty="0">
              <a:latin typeface="Arial" panose="020B0604020202020204" pitchFamily="34" charset="0"/>
              <a:cs typeface="Arial" panose="020B0604020202020204" pitchFamily="34" charset="0"/>
            </a:endParaRPr>
          </a:p>
          <a:p>
            <a:pPr>
              <a:lnSpc>
                <a:spcPct val="170000"/>
              </a:lnSpc>
            </a:pPr>
            <a:endParaRPr lang="en-GB" sz="4400" noProof="0" dirty="0">
              <a:latin typeface="Arial" panose="020B0604020202020204" pitchFamily="34" charset="0"/>
              <a:cs typeface="Arial" panose="020B0604020202020204" pitchFamily="34" charset="0"/>
            </a:endParaRPr>
          </a:p>
          <a:p>
            <a:pPr marL="0" indent="0">
              <a:lnSpc>
                <a:spcPct val="170000"/>
              </a:lnSpc>
              <a:buNone/>
            </a:pPr>
            <a:endParaRPr lang="en-GB" sz="1600" noProof="0" dirty="0">
              <a:latin typeface="Arial" panose="020B0604020202020204" pitchFamily="34" charset="0"/>
              <a:cs typeface="Arial" panose="020B0604020202020204" pitchFamily="34" charset="0"/>
            </a:endParaRPr>
          </a:p>
        </p:txBody>
      </p:sp>
      <p:pic>
        <p:nvPicPr>
          <p:cNvPr id="11" name="Picture 2">
            <a:extLst>
              <a:ext uri="{FF2B5EF4-FFF2-40B4-BE49-F238E27FC236}">
                <a16:creationId xmlns:a16="http://schemas.microsoft.com/office/drawing/2014/main" id="{9D4069AE-1595-9652-EFAB-0682FBC2A4B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22802" r="1" b="1"/>
          <a:stretch>
            <a:fillRect/>
          </a:stretch>
        </p:blipFill>
        <p:spPr bwMode="auto">
          <a:xfrm>
            <a:off x="4495800" y="1124744"/>
            <a:ext cx="4464496" cy="3989040"/>
          </a:xfrm>
          <a:prstGeom prst="rect">
            <a:avLst/>
          </a:prstGeom>
          <a:solidFill>
            <a:srgbClr val="FFFFFF"/>
          </a:solidFill>
        </p:spPr>
      </p:pic>
      <p:sp>
        <p:nvSpPr>
          <p:cNvPr id="4" name="Date Placeholder 3">
            <a:extLst>
              <a:ext uri="{FF2B5EF4-FFF2-40B4-BE49-F238E27FC236}">
                <a16:creationId xmlns:a16="http://schemas.microsoft.com/office/drawing/2014/main" id="{9533C945-7B52-63D2-204D-6ADDED35CB3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DA39261D-23FB-4D70-A19B-9D06EEA5DE14}" type="datetime1">
              <a:rPr lang="en-GB" sz="900" noProof="0" smtClean="0"/>
              <a:t>31/03/2026</a:t>
            </a:fld>
            <a:endParaRPr lang="en-GB" sz="900" noProof="0" dirty="0"/>
          </a:p>
        </p:txBody>
      </p:sp>
      <p:sp>
        <p:nvSpPr>
          <p:cNvPr id="5" name="Slide Number Placeholder 4">
            <a:extLst>
              <a:ext uri="{FF2B5EF4-FFF2-40B4-BE49-F238E27FC236}">
                <a16:creationId xmlns:a16="http://schemas.microsoft.com/office/drawing/2014/main" id="{F779E266-697F-D1A0-0DC2-16EF4D89D77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noProof="0" smtClean="0"/>
              <a:pPr>
                <a:spcAft>
                  <a:spcPts val="600"/>
                </a:spcAft>
                <a:defRPr/>
              </a:pPr>
              <a:t>2</a:t>
            </a:fld>
            <a:endParaRPr lang="en-GB" noProof="0" dirty="0"/>
          </a:p>
        </p:txBody>
      </p:sp>
      <p:sp>
        <p:nvSpPr>
          <p:cNvPr id="14" name="TextBox 13">
            <a:extLst>
              <a:ext uri="{FF2B5EF4-FFF2-40B4-BE49-F238E27FC236}">
                <a16:creationId xmlns:a16="http://schemas.microsoft.com/office/drawing/2014/main" id="{C53AFFF4-AB80-4BBA-5693-B9EDD50F74DE}"/>
              </a:ext>
            </a:extLst>
          </p:cNvPr>
          <p:cNvSpPr txBox="1"/>
          <p:nvPr/>
        </p:nvSpPr>
        <p:spPr>
          <a:xfrm>
            <a:off x="4895530" y="5013176"/>
            <a:ext cx="4464496" cy="369332"/>
          </a:xfrm>
          <a:prstGeom prst="rect">
            <a:avLst/>
          </a:prstGeom>
          <a:noFill/>
        </p:spPr>
        <p:txBody>
          <a:bodyPr wrap="square">
            <a:spAutoFit/>
          </a:bodyPr>
          <a:lstStyle/>
          <a:p>
            <a:r>
              <a:rPr lang="en-GB" sz="1800" noProof="0" dirty="0">
                <a:latin typeface="Arial" panose="020B0604020202020204" pitchFamily="34" charset="0"/>
                <a:cs typeface="Arial" panose="020B0604020202020204" pitchFamily="34" charset="0"/>
              </a:rPr>
              <a:t>American Society for clinical Oncology </a:t>
            </a:r>
            <a:endParaRPr lang="en-GB" noProof="0" dirty="0"/>
          </a:p>
        </p:txBody>
      </p:sp>
      <p:pic>
        <p:nvPicPr>
          <p:cNvPr id="8" name="Audio 7">
            <a:hlinkClick r:id="" action="ppaction://media"/>
            <a:extLst>
              <a:ext uri="{FF2B5EF4-FFF2-40B4-BE49-F238E27FC236}">
                <a16:creationId xmlns:a16="http://schemas.microsoft.com/office/drawing/2014/main" id="{C22D5E7A-AD0B-F8E1-3F6C-7111E4701D8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03376438"/>
      </p:ext>
    </p:extLst>
  </p:cSld>
  <p:clrMapOvr>
    <a:masterClrMapping/>
  </p:clrMapOvr>
  <mc:AlternateContent xmlns:mc="http://schemas.openxmlformats.org/markup-compatibility/2006">
    <mc:Choice xmlns:p14="http://schemas.microsoft.com/office/powerpoint/2010/main" Requires="p14">
      <p:transition spd="slow" p14:dur="2000" advTm="106823"/>
    </mc:Choice>
    <mc:Fallback>
      <p:transition spd="slow" advTm="1068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89A48B-1D8A-7AF5-F231-8378EA7CFCE3}"/>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6E2C8A36-821E-AE85-B0B7-A4C924421C98}"/>
              </a:ext>
            </a:extLst>
          </p:cNvPr>
          <p:cNvSpPr>
            <a:spLocks noGrp="1"/>
          </p:cNvSpPr>
          <p:nvPr>
            <p:ph type="title"/>
          </p:nvPr>
        </p:nvSpPr>
        <p:spPr>
          <a:xfrm>
            <a:off x="457200" y="274638"/>
            <a:ext cx="8229600" cy="207616"/>
          </a:xfrm>
        </p:spPr>
        <p:txBody>
          <a:bodyPr wrap="square" anchor="ctr">
            <a:normAutofit fontScale="90000"/>
          </a:bodyPr>
          <a:lstStyle/>
          <a:p>
            <a:pPr>
              <a:lnSpc>
                <a:spcPct val="90000"/>
              </a:lnSpc>
            </a:pPr>
            <a:r>
              <a:rPr lang="en-GB" sz="2000" b="1" noProof="0" dirty="0">
                <a:latin typeface="Arial" panose="020B0604020202020204" pitchFamily="34" charset="0"/>
                <a:cs typeface="Arial" panose="020B0604020202020204" pitchFamily="34" charset="0"/>
              </a:rPr>
              <a:t>Understanding B-cell Non- Hodgkin Lymphoma (NHL)</a:t>
            </a:r>
          </a:p>
        </p:txBody>
      </p:sp>
      <p:sp>
        <p:nvSpPr>
          <p:cNvPr id="10" name="Content Placeholder 2">
            <a:extLst>
              <a:ext uri="{FF2B5EF4-FFF2-40B4-BE49-F238E27FC236}">
                <a16:creationId xmlns:a16="http://schemas.microsoft.com/office/drawing/2014/main" id="{5BF298CA-165E-6EA3-1C7C-C0D0A32CAF83}"/>
              </a:ext>
            </a:extLst>
          </p:cNvPr>
          <p:cNvSpPr>
            <a:spLocks noGrp="1"/>
          </p:cNvSpPr>
          <p:nvPr>
            <p:ph sz="half" idx="1"/>
          </p:nvPr>
        </p:nvSpPr>
        <p:spPr>
          <a:xfrm>
            <a:off x="457200" y="620688"/>
            <a:ext cx="3826768" cy="5256584"/>
          </a:xfrm>
        </p:spPr>
        <p:txBody>
          <a:bodyPr wrap="square" anchor="t">
            <a:noAutofit/>
          </a:bodyPr>
          <a:lstStyle/>
          <a:p>
            <a:pPr>
              <a:lnSpc>
                <a:spcPct val="150000"/>
              </a:lnSpc>
            </a:pPr>
            <a:r>
              <a:rPr lang="en-GB" sz="1100" noProof="0" dirty="0">
                <a:latin typeface="Arial" panose="020B0604020202020204" pitchFamily="34" charset="0"/>
                <a:cs typeface="Arial" panose="020B0604020202020204" pitchFamily="34" charset="0"/>
              </a:rPr>
              <a:t>Non-Hodgkin lymphoma is a type of  cancer that targets lymphocytes, the white blood cells essential to the immune system. These cells travelled through the body via  Lymph  a clear fluid moved by  lymphatic vessels to fight off infections. While NHL is primary seen in adults, it is also noted as a frequent cancer diagnosis among children.</a:t>
            </a:r>
          </a:p>
          <a:p>
            <a:pPr>
              <a:lnSpc>
                <a:spcPct val="150000"/>
              </a:lnSpc>
            </a:pPr>
            <a:r>
              <a:rPr lang="en-GB" sz="1100" noProof="0" dirty="0">
                <a:latin typeface="Arial" panose="020B0604020202020204" pitchFamily="34" charset="0"/>
                <a:cs typeface="Arial" panose="020B0604020202020204" pitchFamily="34" charset="0"/>
              </a:rPr>
              <a:t>The disease typically begins in the lymph nodes but can also merge in other lymphoid tissues, such as the skin once the  individual is diagnosed; these abnormal  lymphocytes can migrate to various organs containing lymphoid tissues, including  e.g., liver, spleen and bone marrow. </a:t>
            </a:r>
          </a:p>
          <a:p>
            <a:pPr>
              <a:lnSpc>
                <a:spcPct val="150000"/>
              </a:lnSpc>
            </a:pPr>
            <a:r>
              <a:rPr lang="en-GB" sz="1100" noProof="0" dirty="0">
                <a:latin typeface="Arial" panose="020B0604020202020204" pitchFamily="34" charset="0"/>
                <a:cs typeface="Arial" panose="020B0604020202020204" pitchFamily="34" charset="0"/>
              </a:rPr>
              <a:t>Lymph nodes are small  beans shaped structures found  through the body including the chest, neck, armpits and groin,  that act as  collected points for  lymphocytes and other immune cells.( American Cancer  Society, 2024). </a:t>
            </a:r>
          </a:p>
        </p:txBody>
      </p:sp>
      <p:pic>
        <p:nvPicPr>
          <p:cNvPr id="4" name="Picture 3" descr="A diagram of lymphatic system">
            <a:extLst>
              <a:ext uri="{FF2B5EF4-FFF2-40B4-BE49-F238E27FC236}">
                <a16:creationId xmlns:a16="http://schemas.microsoft.com/office/drawing/2014/main" id="{17C737D5-A704-F4F1-BD66-AF67CAFFA241}"/>
              </a:ext>
            </a:extLst>
          </p:cNvPr>
          <p:cNvPicPr>
            <a:picLocks noChangeAspect="1"/>
          </p:cNvPicPr>
          <p:nvPr/>
        </p:nvPicPr>
        <p:blipFill>
          <a:blip r:embed="rId5">
            <a:extLst>
              <a:ext uri="{28A0092B-C50C-407E-A947-70E740481C1C}">
                <a14:useLocalDpi xmlns:a14="http://schemas.microsoft.com/office/drawing/2010/main" val="0"/>
              </a:ext>
            </a:extLst>
          </a:blip>
          <a:srcRect b="3943"/>
          <a:stretch>
            <a:fillRect/>
          </a:stretch>
        </p:blipFill>
        <p:spPr>
          <a:xfrm>
            <a:off x="4648200" y="1600201"/>
            <a:ext cx="4038600" cy="3989040"/>
          </a:xfrm>
          <a:prstGeom prst="rect">
            <a:avLst/>
          </a:prstGeom>
          <a:noFill/>
        </p:spPr>
      </p:pic>
      <p:sp>
        <p:nvSpPr>
          <p:cNvPr id="2" name="Date Placeholder 1">
            <a:extLst>
              <a:ext uri="{FF2B5EF4-FFF2-40B4-BE49-F238E27FC236}">
                <a16:creationId xmlns:a16="http://schemas.microsoft.com/office/drawing/2014/main" id="{222EDBBD-F3A7-7AAB-97F0-52C6D28928F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CF0BCAC5-F953-43CC-B182-12FFF76CD890}" type="datetime1">
              <a:rPr lang="en-GB" sz="900" noProof="0" smtClean="0"/>
              <a:t>31/03/2026</a:t>
            </a:fld>
            <a:endParaRPr lang="en-GB" sz="900" noProof="0" dirty="0"/>
          </a:p>
        </p:txBody>
      </p:sp>
      <p:sp>
        <p:nvSpPr>
          <p:cNvPr id="3" name="Slide Number Placeholder 2">
            <a:extLst>
              <a:ext uri="{FF2B5EF4-FFF2-40B4-BE49-F238E27FC236}">
                <a16:creationId xmlns:a16="http://schemas.microsoft.com/office/drawing/2014/main" id="{B723ED8A-7DF9-7C05-4B0C-E68EFEA80CA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AA1819AB-B9DA-41D7-8C91-5DE9528F5AA4}" type="slidenum">
              <a:rPr lang="en-GB" noProof="0" smtClean="0"/>
              <a:pPr>
                <a:spcAft>
                  <a:spcPts val="600"/>
                </a:spcAft>
                <a:defRPr/>
              </a:pPr>
              <a:t>3</a:t>
            </a:fld>
            <a:endParaRPr lang="en-GB" noProof="0" dirty="0"/>
          </a:p>
        </p:txBody>
      </p:sp>
      <p:pic>
        <p:nvPicPr>
          <p:cNvPr id="6" name="Audio 5">
            <a:hlinkClick r:id="" action="ppaction://media"/>
            <a:extLst>
              <a:ext uri="{FF2B5EF4-FFF2-40B4-BE49-F238E27FC236}">
                <a16:creationId xmlns:a16="http://schemas.microsoft.com/office/drawing/2014/main" id="{B4266014-27FD-5B09-26F3-45C1187FA06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045658105"/>
      </p:ext>
    </p:extLst>
  </p:cSld>
  <p:clrMapOvr>
    <a:masterClrMapping/>
  </p:clrMapOvr>
  <mc:AlternateContent xmlns:mc="http://schemas.openxmlformats.org/markup-compatibility/2006">
    <mc:Choice xmlns:p14="http://schemas.microsoft.com/office/powerpoint/2010/main" Requires="p14">
      <p:transition spd="slow" p14:dur="2000" advTm="86735"/>
    </mc:Choice>
    <mc:Fallback>
      <p:transition spd="slow" advTm="867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E9F569C-74EB-1550-9745-940BB7656F46}"/>
              </a:ext>
            </a:extLst>
          </p:cNvPr>
          <p:cNvSpPr>
            <a:spLocks noGrp="1"/>
          </p:cNvSpPr>
          <p:nvPr>
            <p:ph type="title"/>
          </p:nvPr>
        </p:nvSpPr>
        <p:spPr>
          <a:xfrm>
            <a:off x="250825" y="1"/>
            <a:ext cx="8435975" cy="764703"/>
          </a:xfrm>
        </p:spPr>
        <p:txBody>
          <a:bodyPr wrap="square" anchor="ctr">
            <a:normAutofit/>
          </a:bodyPr>
          <a:lstStyle/>
          <a:p>
            <a:pPr>
              <a:lnSpc>
                <a:spcPct val="90000"/>
              </a:lnSpc>
            </a:pPr>
            <a:r>
              <a:rPr lang="en-GB" sz="1600" b="1" noProof="0" dirty="0">
                <a:latin typeface="Arial" panose="020B0604020202020204" pitchFamily="34" charset="0"/>
                <a:cs typeface="Arial" panose="020B0604020202020204" pitchFamily="34" charset="0"/>
              </a:rPr>
              <a:t>Physiology     B- CELL  Non- Hodgkins lymphoma </a:t>
            </a:r>
          </a:p>
        </p:txBody>
      </p:sp>
      <p:sp>
        <p:nvSpPr>
          <p:cNvPr id="4" name="Content Placeholder 3">
            <a:extLst>
              <a:ext uri="{FF2B5EF4-FFF2-40B4-BE49-F238E27FC236}">
                <a16:creationId xmlns:a16="http://schemas.microsoft.com/office/drawing/2014/main" id="{1A387941-4CFD-25EA-F54C-E57F54B435FD}"/>
              </a:ext>
            </a:extLst>
          </p:cNvPr>
          <p:cNvSpPr>
            <a:spLocks noGrp="1"/>
          </p:cNvSpPr>
          <p:nvPr>
            <p:ph sz="half" idx="1"/>
          </p:nvPr>
        </p:nvSpPr>
        <p:spPr>
          <a:xfrm>
            <a:off x="457200" y="980728"/>
            <a:ext cx="5790358" cy="6768753"/>
          </a:xfrm>
        </p:spPr>
        <p:txBody>
          <a:bodyPr wrap="square" anchor="t">
            <a:normAutofit/>
          </a:bodyPr>
          <a:lstStyle/>
          <a:p>
            <a:pPr>
              <a:lnSpc>
                <a:spcPct val="150000"/>
              </a:lnSpc>
            </a:pPr>
            <a:r>
              <a:rPr lang="en-GB" sz="1100" noProof="0" dirty="0">
                <a:latin typeface="Arial" panose="020B0604020202020204" pitchFamily="34" charset="0"/>
                <a:cs typeface="Arial" panose="020B0604020202020204" pitchFamily="34" charset="0"/>
              </a:rPr>
              <a:t>B- cell lymphoma is a malignancy affecting  the white blood cells know as  B- lymphocytes, which are important  components of the adaptive immune system. In a healthy state, B-cells originate in the bone marrow and produce antibodies to identify and neutralize pathogens, providing long-term immune memory .</a:t>
            </a:r>
          </a:p>
          <a:p>
            <a:pPr>
              <a:lnSpc>
                <a:spcPct val="150000"/>
              </a:lnSpc>
            </a:pPr>
            <a:endParaRPr lang="en-GB" sz="1100" noProof="0" dirty="0">
              <a:latin typeface="Arial" panose="020B0604020202020204" pitchFamily="34" charset="0"/>
              <a:cs typeface="Arial" panose="020B0604020202020204" pitchFamily="34" charset="0"/>
            </a:endParaRPr>
          </a:p>
          <a:p>
            <a:pPr>
              <a:lnSpc>
                <a:spcPct val="150000"/>
              </a:lnSpc>
            </a:pPr>
            <a:r>
              <a:rPr lang="en-GB" sz="1100" noProof="0" dirty="0">
                <a:latin typeface="Arial" panose="020B0604020202020204" pitchFamily="34" charset="0"/>
                <a:cs typeface="Arial" panose="020B0604020202020204" pitchFamily="34" charset="0"/>
              </a:rPr>
              <a:t> In B- cell  non -Hodgkin lymphoma  genetic mutation change the normal cells cycle, preventing natural cell death apoptosis and leading to uncontrolled cellular division. These malignant B-cells form a single clone that failed to perform its protective immune system functions as these cancerous cells multiply, they overwhelm the lymphatic system a network responsible for fluid transport, fatty acid absorption, and housing immune cells that filter foreign objects from the (Chang,  2020).</a:t>
            </a:r>
          </a:p>
          <a:p>
            <a:pPr>
              <a:lnSpc>
                <a:spcPct val="90000"/>
              </a:lnSpc>
            </a:pPr>
            <a:endParaRPr lang="en-GB" sz="1100" noProof="0" dirty="0">
              <a:latin typeface="Arial" panose="020B0604020202020204" pitchFamily="34" charset="0"/>
              <a:cs typeface="Arial" panose="020B0604020202020204" pitchFamily="34" charset="0"/>
            </a:endParaRPr>
          </a:p>
          <a:p>
            <a:pPr>
              <a:lnSpc>
                <a:spcPct val="90000"/>
              </a:lnSpc>
            </a:pPr>
            <a:endParaRPr lang="en-GB" sz="1100" noProof="0" dirty="0">
              <a:latin typeface="Arial" panose="020B0604020202020204" pitchFamily="34" charset="0"/>
              <a:cs typeface="Arial" panose="020B0604020202020204" pitchFamily="34" charset="0"/>
            </a:endParaRPr>
          </a:p>
          <a:p>
            <a:pPr>
              <a:lnSpc>
                <a:spcPct val="90000"/>
              </a:lnSpc>
            </a:pPr>
            <a:endParaRPr lang="en-GB" sz="1400" noProof="0" dirty="0">
              <a:latin typeface="Arial" panose="020B0604020202020204" pitchFamily="34" charset="0"/>
              <a:cs typeface="Arial" panose="020B0604020202020204" pitchFamily="34" charset="0"/>
            </a:endParaRPr>
          </a:p>
        </p:txBody>
      </p:sp>
      <p:pic>
        <p:nvPicPr>
          <p:cNvPr id="1026" name="Picture 2">
            <a:extLst>
              <a:ext uri="{FF2B5EF4-FFF2-40B4-BE49-F238E27FC236}">
                <a16:creationId xmlns:a16="http://schemas.microsoft.com/office/drawing/2014/main" id="{95EA6832-5706-F14B-8210-3A7EF7782386}"/>
              </a:ext>
            </a:extLst>
          </p:cNvPr>
          <p:cNvPicPr>
            <a:picLocks noChangeAspect="1" noChangeArrowheads="1"/>
          </p:cNvPicPr>
          <p:nvPr/>
        </p:nvPicPr>
        <p:blipFill>
          <a:blip r:embed="rId5" cstate="print">
            <a:duotone>
              <a:prstClr val="black"/>
              <a:schemeClr val="accent5">
                <a:tint val="45000"/>
                <a:satMod val="400000"/>
              </a:schemeClr>
            </a:duotone>
            <a:extLst>
              <a:ext uri="{28A0092B-C50C-407E-A947-70E740481C1C}">
                <a14:useLocalDpi xmlns:a14="http://schemas.microsoft.com/office/drawing/2010/main" val="0"/>
              </a:ext>
            </a:extLst>
          </a:blip>
          <a:srcRect t="7897" r="-4" b="1228"/>
          <a:stretch>
            <a:fillRect/>
          </a:stretch>
        </p:blipFill>
        <p:spPr bwMode="auto">
          <a:xfrm>
            <a:off x="6268086" y="754602"/>
            <a:ext cx="2500905" cy="3075558"/>
          </a:xfrm>
          <a:prstGeom prst="rect">
            <a:avLst/>
          </a:prstGeom>
          <a:solidFill>
            <a:srgbClr val="FFFFFF"/>
          </a:solidFill>
        </p:spPr>
      </p:pic>
      <p:sp>
        <p:nvSpPr>
          <p:cNvPr id="2" name="Date Placeholder 1">
            <a:extLst>
              <a:ext uri="{FF2B5EF4-FFF2-40B4-BE49-F238E27FC236}">
                <a16:creationId xmlns:a16="http://schemas.microsoft.com/office/drawing/2014/main" id="{D5250B11-F880-964B-2814-312A6156415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43F26D69-0392-4B37-B2DB-9D82927427BE}" type="datetime1">
              <a:rPr lang="en-GB" sz="900" noProof="0" smtClean="0"/>
              <a:t>31/03/2026</a:t>
            </a:fld>
            <a:endParaRPr lang="en-GB" sz="900" noProof="0" dirty="0"/>
          </a:p>
        </p:txBody>
      </p:sp>
      <p:sp>
        <p:nvSpPr>
          <p:cNvPr id="3" name="Slide Number Placeholder 2">
            <a:extLst>
              <a:ext uri="{FF2B5EF4-FFF2-40B4-BE49-F238E27FC236}">
                <a16:creationId xmlns:a16="http://schemas.microsoft.com/office/drawing/2014/main" id="{530A643D-36AA-AFAE-C6BC-B733ED05B26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AA1819AB-B9DA-41D7-8C91-5DE9528F5AA4}" type="slidenum">
              <a:rPr lang="en-GB" noProof="0" smtClean="0"/>
              <a:pPr>
                <a:spcAft>
                  <a:spcPts val="600"/>
                </a:spcAft>
                <a:defRPr/>
              </a:pPr>
              <a:t>4</a:t>
            </a:fld>
            <a:endParaRPr lang="en-GB" noProof="0" dirty="0"/>
          </a:p>
        </p:txBody>
      </p:sp>
      <p:sp>
        <p:nvSpPr>
          <p:cNvPr id="7" name="TextBox 6">
            <a:extLst>
              <a:ext uri="{FF2B5EF4-FFF2-40B4-BE49-F238E27FC236}">
                <a16:creationId xmlns:a16="http://schemas.microsoft.com/office/drawing/2014/main" id="{A062C2A0-910E-EDD6-FD58-A477097E449F}"/>
              </a:ext>
            </a:extLst>
          </p:cNvPr>
          <p:cNvSpPr txBox="1"/>
          <p:nvPr/>
        </p:nvSpPr>
        <p:spPr>
          <a:xfrm flipH="1">
            <a:off x="6300191" y="3830160"/>
            <a:ext cx="2448271" cy="456535"/>
          </a:xfrm>
          <a:prstGeom prst="rect">
            <a:avLst/>
          </a:prstGeom>
          <a:noFill/>
        </p:spPr>
        <p:txBody>
          <a:bodyPr wrap="square">
            <a:spAutoFit/>
          </a:bodyPr>
          <a:lstStyle/>
          <a:p>
            <a:pPr>
              <a:lnSpc>
                <a:spcPct val="150000"/>
              </a:lnSpc>
            </a:pPr>
            <a:r>
              <a:rPr lang="en-GB" sz="1800" noProof="0" dirty="0"/>
              <a:t> </a:t>
            </a:r>
            <a:r>
              <a:rPr lang="en-GB" sz="1100" noProof="0" dirty="0"/>
              <a:t>Figure 1 , Lymphatic system</a:t>
            </a:r>
          </a:p>
        </p:txBody>
      </p:sp>
      <p:pic>
        <p:nvPicPr>
          <p:cNvPr id="6" name="Audio 5">
            <a:hlinkClick r:id="" action="ppaction://media"/>
            <a:extLst>
              <a:ext uri="{FF2B5EF4-FFF2-40B4-BE49-F238E27FC236}">
                <a16:creationId xmlns:a16="http://schemas.microsoft.com/office/drawing/2014/main" id="{C1066FC0-04B6-73FE-922A-9918AAEC53D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588631300"/>
      </p:ext>
    </p:extLst>
  </p:cSld>
  <p:clrMapOvr>
    <a:masterClrMapping/>
  </p:clrMapOvr>
  <mc:AlternateContent xmlns:mc="http://schemas.openxmlformats.org/markup-compatibility/2006">
    <mc:Choice xmlns:p14="http://schemas.microsoft.com/office/powerpoint/2010/main" Requires="p14">
      <p:transition spd="slow" p14:dur="2000" advTm="81848"/>
    </mc:Choice>
    <mc:Fallback>
      <p:transition spd="slow" advTm="818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3AE996-B5C4-F866-16B4-3060F33026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573187-D2CA-B136-24A5-F75C80C1EF6B}"/>
              </a:ext>
            </a:extLst>
          </p:cNvPr>
          <p:cNvSpPr>
            <a:spLocks noGrp="1"/>
          </p:cNvSpPr>
          <p:nvPr>
            <p:ph type="title"/>
          </p:nvPr>
        </p:nvSpPr>
        <p:spPr>
          <a:xfrm>
            <a:off x="457200" y="274638"/>
            <a:ext cx="8229600" cy="533054"/>
          </a:xfrm>
        </p:spPr>
        <p:txBody>
          <a:bodyPr wrap="square" anchor="ctr">
            <a:normAutofit/>
          </a:bodyPr>
          <a:lstStyle/>
          <a:p>
            <a:pPr>
              <a:lnSpc>
                <a:spcPct val="90000"/>
              </a:lnSpc>
            </a:pPr>
            <a:r>
              <a:rPr lang="en-GB" sz="1600" noProof="0" dirty="0">
                <a:latin typeface="Arial" panose="020B0604020202020204" pitchFamily="34" charset="0"/>
                <a:cs typeface="Arial" panose="020B0604020202020204" pitchFamily="34" charset="0"/>
              </a:rPr>
              <a:t>Case presentation :  Patient Information </a:t>
            </a:r>
          </a:p>
        </p:txBody>
      </p:sp>
      <p:sp>
        <p:nvSpPr>
          <p:cNvPr id="28" name="Text Placeholder 3">
            <a:extLst>
              <a:ext uri="{FF2B5EF4-FFF2-40B4-BE49-F238E27FC236}">
                <a16:creationId xmlns:a16="http://schemas.microsoft.com/office/drawing/2014/main" id="{1A048AB9-71DD-8014-59FD-D28E2AD7F48C}"/>
              </a:ext>
            </a:extLst>
          </p:cNvPr>
          <p:cNvSpPr>
            <a:spLocks noGrp="1"/>
          </p:cNvSpPr>
          <p:nvPr>
            <p:ph sz="half" idx="1"/>
          </p:nvPr>
        </p:nvSpPr>
        <p:spPr>
          <a:xfrm>
            <a:off x="457200" y="908720"/>
            <a:ext cx="4038600" cy="4680521"/>
          </a:xfrm>
        </p:spPr>
        <p:txBody>
          <a:bodyPr wrap="square" anchor="t">
            <a:normAutofit lnSpcReduction="10000"/>
          </a:bodyPr>
          <a:lstStyle/>
          <a:p>
            <a:pPr marL="285750" indent="-285750">
              <a:lnSpc>
                <a:spcPct val="150000"/>
              </a:lnSpc>
              <a:buFont typeface="Arial" panose="020B0604020202020204" pitchFamily="34" charset="0"/>
              <a:buChar char="•"/>
            </a:pPr>
            <a:r>
              <a:rPr lang="en-GB" sz="1100" noProof="0" dirty="0">
                <a:latin typeface="Arial" panose="020B0604020202020204" pitchFamily="34" charset="0"/>
                <a:cs typeface="Arial" panose="020B0604020202020204" pitchFamily="34" charset="0"/>
              </a:rPr>
              <a:t>Mr. Smith's  55-year-old male who lives  with his wife and two teenagers’ children and work  full time as a bus driver. He  recently reported feeling increasingly fatigued, suffering from insomnia , and noticing a hard, growing mass on his neck. His medical history includes hypertension high blood pressure, which is managed alongside symptoms of stress and anxiety.   </a:t>
            </a:r>
          </a:p>
          <a:p>
            <a:pPr marL="0" indent="0">
              <a:lnSpc>
                <a:spcPct val="150000"/>
              </a:lnSpc>
              <a:buNone/>
            </a:pPr>
            <a:r>
              <a:rPr lang="en-GB" sz="1100" noProof="0" dirty="0">
                <a:latin typeface="Arial" panose="020B0604020202020204" pitchFamily="34" charset="0"/>
                <a:cs typeface="Arial" panose="020B0604020202020204" pitchFamily="34" charset="0"/>
              </a:rPr>
              <a:t>        </a:t>
            </a:r>
            <a:r>
              <a:rPr lang="en-GB" sz="1100" b="1" noProof="0" dirty="0">
                <a:latin typeface="Arial" panose="020B0604020202020204" pitchFamily="34" charset="0"/>
                <a:cs typeface="Arial" panose="020B0604020202020204" pitchFamily="34" charset="0"/>
              </a:rPr>
              <a:t>Clinical History and Treatment </a:t>
            </a:r>
          </a:p>
          <a:p>
            <a:pPr>
              <a:lnSpc>
                <a:spcPct val="150000"/>
              </a:lnSpc>
            </a:pPr>
            <a:r>
              <a:rPr lang="en-GB" sz="1100" noProof="0" dirty="0">
                <a:latin typeface="Arial" panose="020B0604020202020204" pitchFamily="34" charset="0"/>
                <a:cs typeface="Arial" panose="020B0604020202020204" pitchFamily="34" charset="0"/>
              </a:rPr>
              <a:t>On  June 22</a:t>
            </a:r>
            <a:r>
              <a:rPr lang="en-GB" sz="1100" baseline="30000" noProof="0" dirty="0">
                <a:latin typeface="Arial" panose="020B0604020202020204" pitchFamily="34" charset="0"/>
                <a:cs typeface="Arial" panose="020B0604020202020204" pitchFamily="34" charset="0"/>
              </a:rPr>
              <a:t>nd</a:t>
            </a:r>
            <a:r>
              <a:rPr lang="en-GB" sz="1100" noProof="0" dirty="0">
                <a:latin typeface="Arial" panose="020B0604020202020204" pitchFamily="34" charset="0"/>
                <a:cs typeface="Arial" panose="020B0604020202020204" pitchFamily="34" charset="0"/>
              </a:rPr>
              <a:t> Mr. Smith's  was with Mr, Smiths  was hospitalized after presenting with a firm lump on his neck, high fever, chest pain,  significant weight loss. He also experienced a persistent high temperature above (38 c ) for serval days and has a history of high cholesterol. His treatment plan involves five cycles of chemotherapy. Medical professionals have a future advised him to maintain a high –protein diets and engage in consistent physical activity to support his recovery.     </a:t>
            </a:r>
          </a:p>
          <a:p>
            <a:pPr>
              <a:lnSpc>
                <a:spcPct val="150000"/>
              </a:lnSpc>
            </a:pPr>
            <a:endParaRPr lang="en-GB" sz="1300" noProof="0" dirty="0"/>
          </a:p>
        </p:txBody>
      </p:sp>
      <p:pic>
        <p:nvPicPr>
          <p:cNvPr id="24" name="Picture 23" descr="Doctor and patient">
            <a:extLst>
              <a:ext uri="{FF2B5EF4-FFF2-40B4-BE49-F238E27FC236}">
                <a16:creationId xmlns:a16="http://schemas.microsoft.com/office/drawing/2014/main" id="{820B92A5-F20E-0865-BE2C-4EF9D12EAF5C}"/>
              </a:ext>
            </a:extLst>
          </p:cNvPr>
          <p:cNvPicPr>
            <a:picLocks noChangeAspect="1"/>
          </p:cNvPicPr>
          <p:nvPr/>
        </p:nvPicPr>
        <p:blipFill>
          <a:blip r:embed="rId4" cstate="print">
            <a:extLst>
              <a:ext uri="{28A0092B-C50C-407E-A947-70E740481C1C}">
                <a14:useLocalDpi xmlns:a14="http://schemas.microsoft.com/office/drawing/2010/main" val="0"/>
              </a:ext>
            </a:extLst>
          </a:blip>
          <a:srcRect r="18498" b="-3"/>
          <a:stretch>
            <a:fillRect/>
          </a:stretch>
        </p:blipFill>
        <p:spPr>
          <a:xfrm>
            <a:off x="4495800" y="1045483"/>
            <a:ext cx="3312368" cy="3340967"/>
          </a:xfrm>
          <a:prstGeom prst="rect">
            <a:avLst/>
          </a:prstGeom>
          <a:noFill/>
        </p:spPr>
      </p:pic>
      <p:sp>
        <p:nvSpPr>
          <p:cNvPr id="4" name="Date Placeholder 3">
            <a:extLst>
              <a:ext uri="{FF2B5EF4-FFF2-40B4-BE49-F238E27FC236}">
                <a16:creationId xmlns:a16="http://schemas.microsoft.com/office/drawing/2014/main" id="{A4C1F90E-B8CF-9463-5F9C-C6D617EA661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B7833537-8114-46FE-801F-7A4F99CEF591}" type="datetime1">
              <a:rPr lang="en-GB" sz="900" noProof="0" smtClean="0"/>
              <a:t>31/03/2026</a:t>
            </a:fld>
            <a:endParaRPr lang="en-GB" sz="900" noProof="0" dirty="0"/>
          </a:p>
        </p:txBody>
      </p:sp>
      <p:sp>
        <p:nvSpPr>
          <p:cNvPr id="5" name="Slide Number Placeholder 4">
            <a:extLst>
              <a:ext uri="{FF2B5EF4-FFF2-40B4-BE49-F238E27FC236}">
                <a16:creationId xmlns:a16="http://schemas.microsoft.com/office/drawing/2014/main" id="{DD87671D-B632-F1E6-C5A3-A652D2A8FD0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noProof="0" smtClean="0"/>
              <a:pPr>
                <a:spcAft>
                  <a:spcPts val="600"/>
                </a:spcAft>
                <a:defRPr/>
              </a:pPr>
              <a:t>5</a:t>
            </a:fld>
            <a:endParaRPr lang="en-GB" noProof="0" dirty="0"/>
          </a:p>
        </p:txBody>
      </p:sp>
      <p:pic>
        <p:nvPicPr>
          <p:cNvPr id="6" name="Audio 5">
            <a:hlinkClick r:id="" action="ppaction://media"/>
            <a:extLst>
              <a:ext uri="{FF2B5EF4-FFF2-40B4-BE49-F238E27FC236}">
                <a16:creationId xmlns:a16="http://schemas.microsoft.com/office/drawing/2014/main" id="{6672E9DB-D632-8C88-65B1-87EB71C4B11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818344614"/>
      </p:ext>
    </p:extLst>
  </p:cSld>
  <p:clrMapOvr>
    <a:masterClrMapping/>
  </p:clrMapOvr>
  <mc:AlternateContent xmlns:mc="http://schemas.openxmlformats.org/markup-compatibility/2006">
    <mc:Choice xmlns:p14="http://schemas.microsoft.com/office/powerpoint/2010/main" Requires="p14">
      <p:transition spd="slow" p14:dur="2000" advTm="92848"/>
    </mc:Choice>
    <mc:Fallback>
      <p:transition spd="slow" advTm="928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57C671-947F-C280-4778-345DB0FAE1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80991C-353C-977E-4582-1A06FE1100B8}"/>
              </a:ext>
            </a:extLst>
          </p:cNvPr>
          <p:cNvSpPr>
            <a:spLocks noGrp="1"/>
          </p:cNvSpPr>
          <p:nvPr>
            <p:ph type="title"/>
          </p:nvPr>
        </p:nvSpPr>
        <p:spPr>
          <a:xfrm>
            <a:off x="755576" y="274638"/>
            <a:ext cx="7931224" cy="274042"/>
          </a:xfrm>
        </p:spPr>
        <p:txBody>
          <a:bodyPr wrap="square" anchor="ctr">
            <a:normAutofit fontScale="90000"/>
          </a:bodyPr>
          <a:lstStyle/>
          <a:p>
            <a:pPr>
              <a:lnSpc>
                <a:spcPct val="90000"/>
              </a:lnSpc>
            </a:pPr>
            <a:r>
              <a:rPr lang="en-GB" sz="1600" b="1" noProof="0" dirty="0">
                <a:latin typeface="Arial" panose="020B0604020202020204" pitchFamily="34" charset="0"/>
                <a:cs typeface="Arial" panose="020B0604020202020204" pitchFamily="34" charset="0"/>
              </a:rPr>
              <a:t>Patient Demographics and risks factors of Non- lymphoma (NHL)</a:t>
            </a:r>
          </a:p>
        </p:txBody>
      </p:sp>
      <p:sp>
        <p:nvSpPr>
          <p:cNvPr id="3" name="Content Placeholder 2">
            <a:extLst>
              <a:ext uri="{FF2B5EF4-FFF2-40B4-BE49-F238E27FC236}">
                <a16:creationId xmlns:a16="http://schemas.microsoft.com/office/drawing/2014/main" id="{11A2AA36-2EA1-1D59-E518-1015F91F3C7B}"/>
              </a:ext>
            </a:extLst>
          </p:cNvPr>
          <p:cNvSpPr>
            <a:spLocks noGrp="1"/>
          </p:cNvSpPr>
          <p:nvPr>
            <p:ph sz="half" idx="1"/>
          </p:nvPr>
        </p:nvSpPr>
        <p:spPr>
          <a:xfrm>
            <a:off x="457200" y="548680"/>
            <a:ext cx="4038600" cy="5040561"/>
          </a:xfrm>
        </p:spPr>
        <p:txBody>
          <a:bodyPr wrap="square" anchor="t">
            <a:noAutofit/>
          </a:bodyPr>
          <a:lstStyle/>
          <a:p>
            <a:pPr>
              <a:lnSpc>
                <a:spcPct val="150000"/>
              </a:lnSpc>
            </a:pPr>
            <a:r>
              <a:rPr lang="en-GB" sz="1100" noProof="0" dirty="0">
                <a:latin typeface="Arial" panose="020B0604020202020204" pitchFamily="34" charset="0"/>
                <a:cs typeface="Arial" panose="020B0604020202020204" pitchFamily="34" charset="0"/>
              </a:rPr>
              <a:t>Mr. Smith’s profile highlight serval key risk factors identified in the UK epidemiological  research first is ages, most common in individual over 60 years can occur at any  age's incidence increase with ageing population which is  more common in men than women and differences may related to genetics and environment factors. .  (Zhan, 2023). </a:t>
            </a:r>
          </a:p>
          <a:p>
            <a:pPr>
              <a:lnSpc>
                <a:spcPct val="150000"/>
              </a:lnSpc>
            </a:pPr>
            <a:r>
              <a:rPr lang="en-GB" sz="1100" noProof="0" dirty="0">
                <a:latin typeface="Arial" panose="020B0604020202020204" pitchFamily="34" charset="0"/>
                <a:cs typeface="Arial" panose="020B0604020202020204" pitchFamily="34" charset="0"/>
              </a:rPr>
              <a:t>Highter rates in white populations more  common in developed countries e.g. UK, and the USA linked to lifestyle and healthcare access .</a:t>
            </a:r>
          </a:p>
          <a:p>
            <a:pPr>
              <a:lnSpc>
                <a:spcPct val="150000"/>
              </a:lnSpc>
            </a:pPr>
            <a:r>
              <a:rPr lang="en-GB" sz="1100" b="1" noProof="0" dirty="0">
                <a:latin typeface="Arial" panose="020B0604020202020204" pitchFamily="34" charset="0"/>
                <a:cs typeface="Arial" panose="020B0604020202020204" pitchFamily="34" charset="0"/>
              </a:rPr>
              <a:t>Risk  Factor Immune Suppression</a:t>
            </a:r>
            <a:r>
              <a:rPr lang="en-GB" sz="1100" noProof="0" dirty="0">
                <a:latin typeface="Arial" panose="020B0604020202020204" pitchFamily="34" charset="0"/>
                <a:cs typeface="Arial" panose="020B0604020202020204" pitchFamily="34" charset="0"/>
              </a:rPr>
              <a:t>:   HIV/AIDS increases risk , organs transplant patient's immunosuppressive drugs,  weaken   immune system play a keys role </a:t>
            </a:r>
          </a:p>
          <a:p>
            <a:pPr>
              <a:lnSpc>
                <a:spcPct val="150000"/>
              </a:lnSpc>
            </a:pPr>
            <a:r>
              <a:rPr lang="en-GB" sz="1100" noProof="0" dirty="0">
                <a:latin typeface="Arial" panose="020B0604020202020204" pitchFamily="34" charset="0"/>
                <a:cs typeface="Arial" panose="020B0604020202020204" pitchFamily="34" charset="0"/>
              </a:rPr>
              <a:t>Risk  Factors infection : Epstein-Barr EBV  and Helicobacter pylori linked to gastric lymphoma and chronic infection increase risk. Common in older males  due to immune dysfunction and infection.  (Boffetta, 2011). </a:t>
            </a:r>
          </a:p>
          <a:p>
            <a:pPr>
              <a:lnSpc>
                <a:spcPct val="150000"/>
              </a:lnSpc>
            </a:pPr>
            <a:r>
              <a:rPr lang="en-GB" sz="1100" noProof="0" dirty="0">
                <a:latin typeface="Arial" panose="020B0604020202020204" pitchFamily="34" charset="0"/>
                <a:cs typeface="Arial" panose="020B0604020202020204" pitchFamily="34" charset="0"/>
              </a:rPr>
              <a:t> </a:t>
            </a:r>
          </a:p>
        </p:txBody>
      </p:sp>
      <p:sp>
        <p:nvSpPr>
          <p:cNvPr id="4" name="Date Placeholder 3">
            <a:extLst>
              <a:ext uri="{FF2B5EF4-FFF2-40B4-BE49-F238E27FC236}">
                <a16:creationId xmlns:a16="http://schemas.microsoft.com/office/drawing/2014/main" id="{A315B05E-73E9-DDE4-28FA-0EA7040357B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CF236BA5-6F26-4C5E-86B6-D0AEC19644AA}" type="datetime1">
              <a:rPr lang="en-GB" sz="900" noProof="0" smtClean="0"/>
              <a:t>31/03/2026</a:t>
            </a:fld>
            <a:endParaRPr lang="en-GB" sz="900" noProof="0" dirty="0"/>
          </a:p>
        </p:txBody>
      </p:sp>
      <p:sp>
        <p:nvSpPr>
          <p:cNvPr id="5" name="Slide Number Placeholder 4">
            <a:extLst>
              <a:ext uri="{FF2B5EF4-FFF2-40B4-BE49-F238E27FC236}">
                <a16:creationId xmlns:a16="http://schemas.microsoft.com/office/drawing/2014/main" id="{B7DCD943-07C4-2B2A-93C0-199E0964E01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noProof="0" smtClean="0"/>
              <a:pPr>
                <a:spcAft>
                  <a:spcPts val="600"/>
                </a:spcAft>
                <a:defRPr/>
              </a:pPr>
              <a:t>6</a:t>
            </a:fld>
            <a:endParaRPr lang="en-GB" noProof="0" dirty="0"/>
          </a:p>
        </p:txBody>
      </p:sp>
      <p:pic>
        <p:nvPicPr>
          <p:cNvPr id="8" name="Picture 7" descr="A diagram of a patient's condition&#10;&#10;AI-generated content may be incorrect.">
            <a:extLst>
              <a:ext uri="{FF2B5EF4-FFF2-40B4-BE49-F238E27FC236}">
                <a16:creationId xmlns:a16="http://schemas.microsoft.com/office/drawing/2014/main" id="{81DD1CF7-F9B8-5F9A-BB6F-68A6920FC4A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860032" y="980728"/>
            <a:ext cx="3223215" cy="2880320"/>
          </a:xfrm>
          <a:prstGeom prst="rect">
            <a:avLst/>
          </a:prstGeom>
          <a:noFill/>
        </p:spPr>
      </p:pic>
      <p:sp>
        <p:nvSpPr>
          <p:cNvPr id="14" name="TextBox 13">
            <a:extLst>
              <a:ext uri="{FF2B5EF4-FFF2-40B4-BE49-F238E27FC236}">
                <a16:creationId xmlns:a16="http://schemas.microsoft.com/office/drawing/2014/main" id="{DA9AEFFE-1D64-989E-BB90-1EE67D887AC2}"/>
              </a:ext>
            </a:extLst>
          </p:cNvPr>
          <p:cNvSpPr txBox="1"/>
          <p:nvPr/>
        </p:nvSpPr>
        <p:spPr>
          <a:xfrm rot="10800000" flipV="1">
            <a:off x="5940152" y="4293096"/>
            <a:ext cx="2503133" cy="638636"/>
          </a:xfrm>
          <a:prstGeom prst="rect">
            <a:avLst/>
          </a:prstGeom>
          <a:noFill/>
        </p:spPr>
        <p:txBody>
          <a:bodyPr wrap="square">
            <a:spAutoFit/>
          </a:bodyPr>
          <a:lstStyle/>
          <a:p>
            <a:pPr algn="l">
              <a:lnSpc>
                <a:spcPts val="1350"/>
              </a:lnSpc>
              <a:spcAft>
                <a:spcPts val="1350"/>
              </a:spcAft>
              <a:buNone/>
            </a:pPr>
            <a:r>
              <a:rPr lang="en-GB" b="0" i="0" noProof="0" dirty="0">
                <a:solidFill>
                  <a:srgbClr val="202020"/>
                </a:solidFill>
                <a:effectLst/>
                <a:latin typeface="Helvetica" panose="020B0604020202020204" pitchFamily="34" charset="0"/>
              </a:rPr>
              <a:t>Figure 1</a:t>
            </a:r>
          </a:p>
          <a:p>
            <a:pPr algn="l">
              <a:lnSpc>
                <a:spcPts val="1350"/>
              </a:lnSpc>
              <a:spcAft>
                <a:spcPts val="1350"/>
              </a:spcAft>
              <a:buNone/>
            </a:pPr>
            <a:r>
              <a:rPr lang="en-GB" b="0" i="0" noProof="0" dirty="0">
                <a:solidFill>
                  <a:srgbClr val="202020"/>
                </a:solidFill>
                <a:effectLst/>
                <a:latin typeface="Helvetica" panose="020B0604020202020204" pitchFamily="34" charset="0"/>
              </a:rPr>
              <a:t>Research participants </a:t>
            </a:r>
            <a:endParaRPr lang="en-GB" noProof="0" dirty="0"/>
          </a:p>
        </p:txBody>
      </p:sp>
      <p:pic>
        <p:nvPicPr>
          <p:cNvPr id="7" name="Audio 6">
            <a:hlinkClick r:id="" action="ppaction://media"/>
            <a:extLst>
              <a:ext uri="{FF2B5EF4-FFF2-40B4-BE49-F238E27FC236}">
                <a16:creationId xmlns:a16="http://schemas.microsoft.com/office/drawing/2014/main" id="{5F365382-EB54-CFD4-C472-59D4FB787D2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347849778"/>
      </p:ext>
    </p:extLst>
  </p:cSld>
  <p:clrMapOvr>
    <a:masterClrMapping/>
  </p:clrMapOvr>
  <mc:AlternateContent xmlns:mc="http://schemas.openxmlformats.org/markup-compatibility/2006">
    <mc:Choice xmlns:p14="http://schemas.microsoft.com/office/powerpoint/2010/main" Requires="p14">
      <p:transition spd="slow" p14:dur="2000" advTm="92487"/>
    </mc:Choice>
    <mc:Fallback>
      <p:transition spd="slow" advTm="924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457200" y="476673"/>
            <a:ext cx="4834880" cy="4680520"/>
          </a:xfrm>
        </p:spPr>
        <p:txBody>
          <a:bodyPr/>
          <a:lstStyle/>
          <a:p>
            <a:pPr>
              <a:lnSpc>
                <a:spcPct val="150000"/>
              </a:lnSpc>
            </a:pPr>
            <a:r>
              <a:rPr lang="en-GB" sz="1100" noProof="0" dirty="0">
                <a:latin typeface="Arial" panose="020B0604020202020204" pitchFamily="34" charset="0"/>
                <a:cs typeface="Arial" panose="020B0604020202020204" pitchFamily="34" charset="0"/>
              </a:rPr>
              <a:t>Adopting evidence base practices (EBP) is important to delivering personalized healthcare. By following (NICE) guidelines, clinicians can provide high-quality, consistent care  that are tailored to each patient specific needs. Care plans should update  frequently to reflect any changes in a patient health status, ensuring they received the necessary support for daily living,  medication management overall  well-being.( Bansal,  2022).</a:t>
            </a:r>
          </a:p>
          <a:p>
            <a:pPr>
              <a:lnSpc>
                <a:spcPct val="150000"/>
              </a:lnSpc>
            </a:pPr>
            <a:r>
              <a:rPr lang="en-GB" sz="1100" b="1" noProof="0" dirty="0">
                <a:latin typeface="Arial" panose="020B0604020202020204" pitchFamily="34" charset="0"/>
                <a:cs typeface="Arial" panose="020B0604020202020204" pitchFamily="34" charset="0"/>
              </a:rPr>
              <a:t>Mobility and  Recovery  </a:t>
            </a:r>
            <a:r>
              <a:rPr lang="en-GB" sz="1100" noProof="0" dirty="0">
                <a:latin typeface="Arial" panose="020B0604020202020204" pitchFamily="34" charset="0"/>
                <a:cs typeface="Arial" panose="020B0604020202020204" pitchFamily="34" charset="0"/>
              </a:rPr>
              <a:t>is a key factor in recovery, regardless of the patient underlying condition. For post-operative  patients guidelines  recommend starting  mobilisation should begin within  (24hrs) of surgery. This includes  sit up , performing  in bed exercises, and taking short walks of about 15-20 minutes daily to prevent complications such as  risk of deep-vein thrombosis (DVT) and pneumonia. Enhanced  recovery, after surgery. (ERAS) programmes utilize a multidisciplinary team including surgeon's outcomes.  Apply integrating palliative care and early advance care planning is essential for comprehensive cancer and long-term illness management. (Whelan,  2021). </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A0EF5269-B261-4BC3-A78E-BDB905ADD308}" type="datetime1">
              <a:rPr lang="en-GB" noProof="0" smtClean="0"/>
              <a:t>31/03/2026</a:t>
            </a:fld>
            <a:endParaRPr lang="en-GB" noProof="0" dirty="0"/>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noProof="0" smtClean="0"/>
              <a:pPr>
                <a:defRPr/>
              </a:pPr>
              <a:t>7</a:t>
            </a:fld>
            <a:endParaRPr lang="en-GB" noProof="0" dirty="0"/>
          </a:p>
        </p:txBody>
      </p:sp>
      <p:sp>
        <p:nvSpPr>
          <p:cNvPr id="6" name="Title 5">
            <a:extLst>
              <a:ext uri="{FF2B5EF4-FFF2-40B4-BE49-F238E27FC236}">
                <a16:creationId xmlns:a16="http://schemas.microsoft.com/office/drawing/2014/main" id="{A8EE2771-3203-4798-9397-7A5C0151081A}"/>
              </a:ext>
            </a:extLst>
          </p:cNvPr>
          <p:cNvSpPr>
            <a:spLocks noGrp="1"/>
          </p:cNvSpPr>
          <p:nvPr>
            <p:ph type="title"/>
          </p:nvPr>
        </p:nvSpPr>
        <p:spPr>
          <a:xfrm>
            <a:off x="611560" y="114300"/>
            <a:ext cx="8229600" cy="339724"/>
          </a:xfrm>
        </p:spPr>
        <p:txBody>
          <a:bodyPr/>
          <a:lstStyle/>
          <a:p>
            <a:pPr>
              <a:lnSpc>
                <a:spcPct val="150000"/>
              </a:lnSpc>
            </a:pPr>
            <a:r>
              <a:rPr lang="en-GB" sz="1600" b="1" noProof="0" dirty="0">
                <a:latin typeface="Arial" panose="020B0604020202020204" pitchFamily="34" charset="0"/>
                <a:cs typeface="Arial" panose="020B0604020202020204" pitchFamily="34" charset="0"/>
              </a:rPr>
              <a:t>Evidence –Based Recommendations Care and  Monitoring </a:t>
            </a:r>
          </a:p>
        </p:txBody>
      </p:sp>
      <p:pic>
        <p:nvPicPr>
          <p:cNvPr id="2" name="Picture 1">
            <a:extLst>
              <a:ext uri="{FF2B5EF4-FFF2-40B4-BE49-F238E27FC236}">
                <a16:creationId xmlns:a16="http://schemas.microsoft.com/office/drawing/2014/main" id="{691CB085-91E5-FCF1-7B13-05E57CECFA86}"/>
              </a:ext>
            </a:extLst>
          </p:cNvPr>
          <p:cNvPicPr>
            <a:picLocks noChangeAspect="1"/>
          </p:cNvPicPr>
          <p:nvPr/>
        </p:nvPicPr>
        <p:blipFill>
          <a:blip r:embed="rId5"/>
          <a:stretch>
            <a:fillRect/>
          </a:stretch>
        </p:blipFill>
        <p:spPr>
          <a:xfrm>
            <a:off x="5292080" y="1844824"/>
            <a:ext cx="3394720" cy="2232248"/>
          </a:xfrm>
          <a:prstGeom prst="rect">
            <a:avLst/>
          </a:prstGeom>
        </p:spPr>
      </p:pic>
      <p:pic>
        <p:nvPicPr>
          <p:cNvPr id="8" name="Audio 7">
            <a:hlinkClick r:id="" action="ppaction://media"/>
            <a:extLst>
              <a:ext uri="{FF2B5EF4-FFF2-40B4-BE49-F238E27FC236}">
                <a16:creationId xmlns:a16="http://schemas.microsoft.com/office/drawing/2014/main" id="{0588D524-EAD1-691F-4A22-0485DF8E6E8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04763482"/>
      </p:ext>
    </p:extLst>
  </p:cSld>
  <p:clrMapOvr>
    <a:masterClrMapping/>
  </p:clrMapOvr>
  <mc:AlternateContent xmlns:mc="http://schemas.openxmlformats.org/markup-compatibility/2006">
    <mc:Choice xmlns:p14="http://schemas.microsoft.com/office/powerpoint/2010/main" Requires="p14">
      <p:transition spd="slow" p14:dur="2000" advTm="111061"/>
    </mc:Choice>
    <mc:Fallback>
      <p:transition spd="slow" advTm="1110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8CB3C-1205-97B7-7A7B-F0F2C0F0BB83}"/>
              </a:ext>
            </a:extLst>
          </p:cNvPr>
          <p:cNvSpPr>
            <a:spLocks noGrp="1"/>
          </p:cNvSpPr>
          <p:nvPr>
            <p:ph type="title"/>
          </p:nvPr>
        </p:nvSpPr>
        <p:spPr>
          <a:xfrm>
            <a:off x="827583" y="0"/>
            <a:ext cx="7488834" cy="476672"/>
          </a:xfrm>
        </p:spPr>
        <p:txBody>
          <a:bodyPr wrap="square" anchor="ctr">
            <a:noAutofit/>
          </a:bodyPr>
          <a:lstStyle/>
          <a:p>
            <a:pPr>
              <a:lnSpc>
                <a:spcPct val="90000"/>
              </a:lnSpc>
            </a:pPr>
            <a:r>
              <a:rPr lang="en-GB" sz="1400" noProof="0" dirty="0">
                <a:latin typeface="Arial" panose="020B0604020202020204" pitchFamily="34" charset="0"/>
                <a:cs typeface="Arial" panose="020B0604020202020204" pitchFamily="34" charset="0"/>
              </a:rPr>
              <a:t>Technological Integration in Monitoring </a:t>
            </a:r>
          </a:p>
        </p:txBody>
      </p:sp>
      <p:sp>
        <p:nvSpPr>
          <p:cNvPr id="13" name="Content Placeholder 2">
            <a:extLst>
              <a:ext uri="{FF2B5EF4-FFF2-40B4-BE49-F238E27FC236}">
                <a16:creationId xmlns:a16="http://schemas.microsoft.com/office/drawing/2014/main" id="{4F3378DC-1065-4F1F-F659-B91F8923B535}"/>
              </a:ext>
            </a:extLst>
          </p:cNvPr>
          <p:cNvSpPr>
            <a:spLocks noGrp="1"/>
          </p:cNvSpPr>
          <p:nvPr>
            <p:ph idx="1"/>
          </p:nvPr>
        </p:nvSpPr>
        <p:spPr>
          <a:xfrm>
            <a:off x="1222374" y="476672"/>
            <a:ext cx="5293841" cy="5298554"/>
          </a:xfrm>
        </p:spPr>
        <p:txBody>
          <a:bodyPr/>
          <a:lstStyle/>
          <a:p>
            <a:pPr>
              <a:lnSpc>
                <a:spcPct val="150000"/>
              </a:lnSpc>
            </a:pPr>
            <a:endParaRPr lang="en-GB" sz="1100" noProof="0" dirty="0">
              <a:latin typeface="Arial" panose="020B0604020202020204" pitchFamily="34" charset="0"/>
              <a:cs typeface="Arial" panose="020B0604020202020204" pitchFamily="34" charset="0"/>
            </a:endParaRPr>
          </a:p>
          <a:p>
            <a:pPr>
              <a:lnSpc>
                <a:spcPct val="150000"/>
              </a:lnSpc>
            </a:pPr>
            <a:r>
              <a:rPr lang="en-GB" sz="1100" noProof="0" dirty="0">
                <a:latin typeface="Arial" panose="020B0604020202020204" pitchFamily="34" charset="0"/>
                <a:cs typeface="Arial" panose="020B0604020202020204" pitchFamily="34" charset="0"/>
              </a:rPr>
              <a:t>Modern  monitoring utilizes  marked  wearable device, such as   wrist-sensor or  a Bio sticker that track temperature and pulse continuously. This data is syncs via Bluetooth to secure cloud. Platforms. Through open  API integration, these systems can communication with electronic health records  such as Epi or Cerner and automatically alert both family members healthcare staff teams for any concerning changes. Using these standardized, real-time tools allows for the early detection of physical deterioration, ensuring prompt intervention during emergencies.  (Ulloa,  2023).  </a:t>
            </a:r>
          </a:p>
          <a:p>
            <a:pPr>
              <a:lnSpc>
                <a:spcPct val="150000"/>
              </a:lnSpc>
            </a:pPr>
            <a:r>
              <a:rPr lang="en-GB" sz="1100" b="1" noProof="0" dirty="0">
                <a:latin typeface="Arial" panose="020B0604020202020204" pitchFamily="34" charset="0"/>
                <a:cs typeface="Arial" panose="020B0604020202020204" pitchFamily="34" charset="0"/>
              </a:rPr>
              <a:t>Advance Care Planning  (ACP): </a:t>
            </a:r>
            <a:r>
              <a:rPr lang="en-GB" sz="1100" noProof="0" dirty="0">
                <a:latin typeface="Arial" panose="020B0604020202020204" pitchFamily="34" charset="0"/>
                <a:cs typeface="Arial" panose="020B0604020202020204" pitchFamily="34" charset="0"/>
              </a:rPr>
              <a:t>should be collaborative, and person-centred  process involves  the patients, their family and healthcare professionals. Care  plan must feature realistic, measurable goals and dated to uphold the patient's dignity and quality of life. these documents should be reviewed annually, through more frequent reviews  every 6-8 weeks are recommend when care services first begin or if  health  condition change, patients  are encouraging  to seek advise when making decision regarding the refusal of treatment. (NHS ,2016)  . </a:t>
            </a:r>
          </a:p>
          <a:p>
            <a:pPr marL="0" indent="0">
              <a:lnSpc>
                <a:spcPct val="150000"/>
              </a:lnSpc>
              <a:buNone/>
            </a:pPr>
            <a:r>
              <a:rPr lang="en-GB" sz="1100" noProof="0" dirty="0">
                <a:latin typeface="Arial" panose="020B0604020202020204" pitchFamily="34" charset="0"/>
                <a:cs typeface="Arial" panose="020B0604020202020204" pitchFamily="34" charset="0"/>
              </a:rPr>
              <a:t> </a:t>
            </a:r>
          </a:p>
        </p:txBody>
      </p:sp>
      <p:sp>
        <p:nvSpPr>
          <p:cNvPr id="7" name="Date Placeholder 6">
            <a:extLst>
              <a:ext uri="{FF2B5EF4-FFF2-40B4-BE49-F238E27FC236}">
                <a16:creationId xmlns:a16="http://schemas.microsoft.com/office/drawing/2014/main" id="{439A1502-10BD-AD5A-2B8C-CD0786374EB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BFEEC9CE-7D2E-41E9-A6BD-C0A607DAB377}" type="datetime1">
              <a:rPr lang="en-GB" sz="900" noProof="0" smtClean="0"/>
              <a:t>31/03/2026</a:t>
            </a:fld>
            <a:endParaRPr lang="en-GB" sz="900" noProof="0" dirty="0"/>
          </a:p>
        </p:txBody>
      </p:sp>
      <p:sp>
        <p:nvSpPr>
          <p:cNvPr id="8" name="Slide Number Placeholder 7">
            <a:extLst>
              <a:ext uri="{FF2B5EF4-FFF2-40B4-BE49-F238E27FC236}">
                <a16:creationId xmlns:a16="http://schemas.microsoft.com/office/drawing/2014/main" id="{54118AAE-2B10-B459-7B26-F505D3457511}"/>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0669F83E-C611-4B90-8FAE-1379528B23C3}" type="slidenum">
              <a:rPr lang="en-GB" noProof="0" smtClean="0"/>
              <a:pPr>
                <a:spcAft>
                  <a:spcPts val="600"/>
                </a:spcAft>
                <a:defRPr/>
              </a:pPr>
              <a:t>8</a:t>
            </a:fld>
            <a:endParaRPr lang="en-GB" noProof="0" dirty="0"/>
          </a:p>
        </p:txBody>
      </p:sp>
      <mc:AlternateContent xmlns:mc="http://schemas.openxmlformats.org/markup-compatibility/2006" xmlns:pslz="http://schemas.microsoft.com/office/powerpoint/2016/slidezoom">
        <mc:Choice Requires="pslz">
          <p:graphicFrame>
            <p:nvGraphicFramePr>
              <p:cNvPr id="4" name="Slide Zoom 3">
                <a:extLst>
                  <a:ext uri="{FF2B5EF4-FFF2-40B4-BE49-F238E27FC236}">
                    <a16:creationId xmlns:a16="http://schemas.microsoft.com/office/drawing/2014/main" id="{CA05F5AF-15E4-027E-2060-AAF6D18497AB}"/>
                  </a:ext>
                </a:extLst>
              </p:cNvPr>
              <p:cNvGraphicFramePr>
                <a:graphicFrameLocks noChangeAspect="1"/>
              </p:cNvGraphicFramePr>
              <p:nvPr>
                <p:extLst>
                  <p:ext uri="{D42A27DB-BD31-4B8C-83A1-F6EECF244321}">
                    <p14:modId xmlns:p14="http://schemas.microsoft.com/office/powerpoint/2010/main" val="1156453804"/>
                  </p:ext>
                </p:extLst>
              </p:nvPr>
            </p:nvGraphicFramePr>
            <p:xfrm>
              <a:off x="-6452419" y="5927008"/>
              <a:ext cx="2286000" cy="1714500"/>
            </p:xfrm>
            <a:graphic>
              <a:graphicData uri="http://schemas.microsoft.com/office/powerpoint/2016/slidezoom">
                <pslz:sldZm>
                  <pslz:sldZmObj sldId="480" cId="3824008163">
                    <pslz:zmPr id="{DBEF34CB-1B3C-4798-B1E3-5684038F9789}" returnToParent="0" transitionDur="1000">
                      <p166:blipFill xmlns:p166="http://schemas.microsoft.com/office/powerpoint/2016/6/main">
                        <a:blip r:embed="rId5"/>
                        <a:stretch>
                          <a:fillRect/>
                        </a:stretch>
                      </p166:blipFill>
                      <p166:spPr xmlns:p166="http://schemas.microsoft.com/office/powerpoint/2016/6/main">
                        <a:xfrm>
                          <a:off x="0" y="0"/>
                          <a:ext cx="2286000" cy="1714500"/>
                        </a:xfrm>
                        <a:prstGeom prst="rect">
                          <a:avLst/>
                        </a:prstGeom>
                        <a:ln w="3175">
                          <a:solidFill>
                            <a:prstClr val="ltGray"/>
                          </a:solidFill>
                        </a:ln>
                      </p166:spPr>
                    </pslz:zmPr>
                  </pslz:sldZmObj>
                </pslz:sldZm>
              </a:graphicData>
            </a:graphic>
          </p:graphicFrame>
        </mc:Choice>
        <mc:Fallback xmlns="">
          <p:pic>
            <p:nvPicPr>
              <p:cNvPr id="4" name="Slide Zoom 3">
                <a:extLst>
                  <a:ext uri="{FF2B5EF4-FFF2-40B4-BE49-F238E27FC236}">
                    <a16:creationId xmlns:a16="http://schemas.microsoft.com/office/drawing/2014/main" id="{CA05F5AF-15E4-027E-2060-AAF6D18497AB}"/>
                  </a:ext>
                </a:extLst>
              </p:cNvPr>
              <p:cNvPicPr>
                <a:picLocks noGrp="1" noRot="1" noChangeAspect="1" noMove="1" noResize="1" noEditPoints="1" noAdjustHandles="1" noChangeArrowheads="1" noChangeShapeType="1"/>
              </p:cNvPicPr>
              <p:nvPr/>
            </p:nvPicPr>
            <p:blipFill>
              <a:blip r:embed="rId6"/>
              <a:stretch>
                <a:fillRect/>
              </a:stretch>
            </p:blipFill>
            <p:spPr>
              <a:xfrm>
                <a:off x="-6452419" y="5927008"/>
                <a:ext cx="2286000" cy="1714500"/>
              </a:xfrm>
              <a:prstGeom prst="rect">
                <a:avLst/>
              </a:prstGeom>
              <a:ln w="3175">
                <a:solidFill>
                  <a:prstClr val="ltGray"/>
                </a:solidFill>
              </a:ln>
            </p:spPr>
          </p:pic>
        </mc:Fallback>
      </mc:AlternateContent>
      <p:pic>
        <p:nvPicPr>
          <p:cNvPr id="5" name="Audio 4">
            <a:hlinkClick r:id="" action="ppaction://media"/>
            <a:extLst>
              <a:ext uri="{FF2B5EF4-FFF2-40B4-BE49-F238E27FC236}">
                <a16:creationId xmlns:a16="http://schemas.microsoft.com/office/drawing/2014/main" id="{A4C82296-572D-65E0-EB63-2FFBC3A4AD35}"/>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824008163"/>
      </p:ext>
    </p:extLst>
  </p:cSld>
  <p:clrMapOvr>
    <a:masterClrMapping/>
  </p:clrMapOvr>
  <mc:AlternateContent xmlns:mc="http://schemas.openxmlformats.org/markup-compatibility/2006">
    <mc:Choice xmlns:p14="http://schemas.microsoft.com/office/powerpoint/2010/main" Requires="p14">
      <p:transition spd="slow" p14:dur="2000" advTm="120445"/>
    </mc:Choice>
    <mc:Fallback>
      <p:transition spd="slow" advTm="1204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3559D-3A05-1F06-FA81-618859B4DEC9}"/>
              </a:ext>
            </a:extLst>
          </p:cNvPr>
          <p:cNvSpPr>
            <a:spLocks noGrp="1"/>
          </p:cNvSpPr>
          <p:nvPr>
            <p:ph type="title"/>
          </p:nvPr>
        </p:nvSpPr>
        <p:spPr>
          <a:xfrm>
            <a:off x="457200" y="136524"/>
            <a:ext cx="8229600" cy="628179"/>
          </a:xfrm>
        </p:spPr>
        <p:txBody>
          <a:bodyPr wrap="square" anchor="ctr">
            <a:normAutofit/>
          </a:bodyPr>
          <a:lstStyle/>
          <a:p>
            <a:pPr>
              <a:lnSpc>
                <a:spcPct val="90000"/>
              </a:lnSpc>
            </a:pPr>
            <a:r>
              <a:rPr lang="en-GB" sz="1600" b="1" noProof="0" dirty="0">
                <a:latin typeface="Arial" panose="020B0604020202020204" pitchFamily="34" charset="0"/>
                <a:cs typeface="Arial" panose="020B0604020202020204" pitchFamily="34" charset="0"/>
              </a:rPr>
              <a:t>Clinical Manifestations Symptoms  (NHL)</a:t>
            </a:r>
          </a:p>
        </p:txBody>
      </p:sp>
      <p:sp>
        <p:nvSpPr>
          <p:cNvPr id="9" name="Content Placeholder 2">
            <a:extLst>
              <a:ext uri="{FF2B5EF4-FFF2-40B4-BE49-F238E27FC236}">
                <a16:creationId xmlns:a16="http://schemas.microsoft.com/office/drawing/2014/main" id="{7F0B6488-DC5F-3489-4F69-5715432A0F45}"/>
              </a:ext>
            </a:extLst>
          </p:cNvPr>
          <p:cNvSpPr>
            <a:spLocks noGrp="1"/>
          </p:cNvSpPr>
          <p:nvPr>
            <p:ph sz="half" idx="1"/>
          </p:nvPr>
        </p:nvSpPr>
        <p:spPr>
          <a:xfrm>
            <a:off x="606585" y="620688"/>
            <a:ext cx="4245466" cy="4968553"/>
          </a:xfrm>
        </p:spPr>
        <p:txBody>
          <a:bodyPr wrap="square" anchor="t">
            <a:normAutofit fontScale="25000" lnSpcReduction="20000"/>
          </a:bodyPr>
          <a:lstStyle/>
          <a:p>
            <a:pPr marL="0" indent="0">
              <a:lnSpc>
                <a:spcPct val="150000"/>
              </a:lnSpc>
              <a:buNone/>
            </a:pPr>
            <a:r>
              <a:rPr lang="en-GB" sz="4400" noProof="0" dirty="0">
                <a:latin typeface="Arial" panose="020B0604020202020204" pitchFamily="34" charset="0"/>
                <a:cs typeface="Arial" panose="020B0604020202020204" pitchFamily="34" charset="0"/>
              </a:rPr>
              <a:t>Common signs of B cell non-Hodgkin Lymphoma NHL cancer  include  Swollen  Lymph nodes, noticeable lumps often appearing in the neck, armpits and groin areas where the cancer is active.   B- Cells symptoms : This specific cluster of systemic symptoms includes, heavy night sweats , recurring fevers with no obvious cause, and significant, unintended weight loss, losing more than 10%   of body weight.</a:t>
            </a:r>
          </a:p>
          <a:p>
            <a:pPr marL="0" indent="0">
              <a:lnSpc>
                <a:spcPct val="160000"/>
              </a:lnSpc>
              <a:buNone/>
            </a:pPr>
            <a:r>
              <a:rPr lang="en-GB" sz="4400" b="1" noProof="0" dirty="0">
                <a:latin typeface="Arial" panose="020B0604020202020204" pitchFamily="34" charset="0"/>
                <a:cs typeface="Arial" panose="020B0604020202020204" pitchFamily="34" charset="0"/>
              </a:rPr>
              <a:t>Treatment : </a:t>
            </a:r>
            <a:r>
              <a:rPr lang="en-GB" sz="4400" noProof="0" dirty="0">
                <a:latin typeface="Arial" panose="020B0604020202020204" pitchFamily="34" charset="0"/>
                <a:cs typeface="Arial" panose="020B0604020202020204" pitchFamily="34" charset="0"/>
              </a:rPr>
              <a:t>There are four primary medical approaches used to manages and  treat  lymphoma:  Chemotherapy:  The use of powerful medication, administer  oral  intravenously  eliminate   cancer cells. </a:t>
            </a:r>
          </a:p>
          <a:p>
            <a:pPr marL="0" indent="0">
              <a:lnSpc>
                <a:spcPct val="160000"/>
              </a:lnSpc>
              <a:buNone/>
            </a:pPr>
            <a:r>
              <a:rPr lang="en-GB" sz="4400" noProof="0" dirty="0">
                <a:latin typeface="Arial" panose="020B0604020202020204" pitchFamily="34" charset="0"/>
                <a:cs typeface="Arial" panose="020B0604020202020204" pitchFamily="34" charset="0"/>
              </a:rPr>
              <a:t> Radio therapy :  using high energy rays X –ray to target and shrink  cancerous  </a:t>
            </a:r>
            <a:r>
              <a:rPr lang="en-GB" sz="4400" noProof="0" dirty="0" err="1">
                <a:latin typeface="Arial" panose="020B0604020202020204" pitchFamily="34" charset="0"/>
                <a:cs typeface="Arial" panose="020B0604020202020204" pitchFamily="34" charset="0"/>
              </a:rPr>
              <a:t>tumors</a:t>
            </a:r>
            <a:r>
              <a:rPr lang="en-GB" sz="4400" noProof="0" dirty="0">
                <a:latin typeface="Arial" panose="020B0604020202020204" pitchFamily="34" charset="0"/>
                <a:cs typeface="Arial" panose="020B0604020202020204" pitchFamily="34" charset="0"/>
              </a:rPr>
              <a:t>. Stem -cell  Transplant : A procedure involving high dose radiation to clear out disease cells,   followed by transplant of healthy stem cells to restore the body's blood-making capabilities.  </a:t>
            </a:r>
          </a:p>
          <a:p>
            <a:pPr marL="0" indent="0">
              <a:lnSpc>
                <a:spcPct val="160000"/>
              </a:lnSpc>
              <a:buNone/>
            </a:pPr>
            <a:r>
              <a:rPr lang="en-GB" sz="4400" noProof="0" dirty="0">
                <a:latin typeface="Arial" panose="020B0604020202020204" pitchFamily="34" charset="0"/>
                <a:cs typeface="Arial" panose="020B0604020202020204" pitchFamily="34" charset="0"/>
              </a:rPr>
              <a:t>thigh doses  radiation followed by a stem –cells transplant to rebuild health cells. Antibody Therapy: Specialized drugs that tag cancer cells, making it easier for the patients o immune system to identify and destroy them (</a:t>
            </a:r>
            <a:r>
              <a:rPr lang="en-GB" sz="4400" noProof="0" dirty="0" err="1">
                <a:latin typeface="Arial" panose="020B0604020202020204" pitchFamily="34" charset="0"/>
                <a:cs typeface="Arial" panose="020B0604020202020204" pitchFamily="34" charset="0"/>
              </a:rPr>
              <a:t>Hematology</a:t>
            </a:r>
            <a:r>
              <a:rPr lang="en-GB" sz="4400" noProof="0" dirty="0">
                <a:latin typeface="Arial" panose="020B0604020202020204" pitchFamily="34" charset="0"/>
                <a:cs typeface="Arial" panose="020B0604020202020204" pitchFamily="34" charset="0"/>
              </a:rPr>
              <a:t> and oncology care,     2021).</a:t>
            </a:r>
          </a:p>
          <a:p>
            <a:pPr marL="0" indent="0">
              <a:lnSpc>
                <a:spcPct val="160000"/>
              </a:lnSpc>
              <a:buNone/>
            </a:pPr>
            <a:r>
              <a:rPr lang="en-GB" sz="4400" noProof="0" dirty="0">
                <a:latin typeface="Arial" panose="020B0604020202020204" pitchFamily="34" charset="0"/>
                <a:cs typeface="Arial" panose="020B0604020202020204" pitchFamily="34" charset="0"/>
              </a:rPr>
              <a:t> </a:t>
            </a:r>
          </a:p>
          <a:p>
            <a:pPr>
              <a:lnSpc>
                <a:spcPct val="160000"/>
              </a:lnSpc>
            </a:pPr>
            <a:endParaRPr lang="en-GB" sz="2000" noProof="0" dirty="0">
              <a:latin typeface="Arial" panose="020B0604020202020204" pitchFamily="34" charset="0"/>
              <a:cs typeface="Arial" panose="020B0604020202020204" pitchFamily="34" charset="0"/>
            </a:endParaRPr>
          </a:p>
          <a:p>
            <a:pPr marL="0" indent="0">
              <a:lnSpc>
                <a:spcPct val="90000"/>
              </a:lnSpc>
              <a:buNone/>
            </a:pPr>
            <a:endParaRPr lang="en-GB" sz="1100" noProof="0" dirty="0"/>
          </a:p>
        </p:txBody>
      </p:sp>
      <p:pic>
        <p:nvPicPr>
          <p:cNvPr id="1026" name="Picture 2">
            <a:extLst>
              <a:ext uri="{FF2B5EF4-FFF2-40B4-BE49-F238E27FC236}">
                <a16:creationId xmlns:a16="http://schemas.microsoft.com/office/drawing/2014/main" id="{C4D605FD-6253-66D3-436A-006C06CD4EDC}"/>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l="21655" r="32494"/>
          <a:stretch>
            <a:fillRect/>
          </a:stretch>
        </p:blipFill>
        <p:spPr bwMode="auto">
          <a:xfrm>
            <a:off x="5364088" y="980728"/>
            <a:ext cx="3168526" cy="3383994"/>
          </a:xfrm>
          <a:prstGeom prst="rect">
            <a:avLst/>
          </a:prstGeom>
          <a:noFill/>
          <a:extLst>
            <a:ext uri="{909E8E84-426E-40DD-AFC4-6F175D3DCCD1}">
              <a14:hiddenFill xmlns:a14="http://schemas.microsoft.com/office/drawing/2010/main">
                <a:solidFill>
                  <a:srgbClr val="FFFFFF"/>
                </a:solidFill>
              </a14:hiddenFill>
            </a:ext>
          </a:extLst>
        </p:spPr>
      </p:pic>
      <p:sp>
        <p:nvSpPr>
          <p:cNvPr id="3" name="Date Placeholder 2">
            <a:extLst>
              <a:ext uri="{FF2B5EF4-FFF2-40B4-BE49-F238E27FC236}">
                <a16:creationId xmlns:a16="http://schemas.microsoft.com/office/drawing/2014/main" id="{DF89C663-997E-FB94-639C-F9C7D67F04F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D23AC2A-2B0F-4A56-ACD6-1D43A2EDFD44}" type="datetime1">
              <a:rPr lang="en-GB" sz="900" noProof="0" smtClean="0"/>
              <a:t>31/03/2026</a:t>
            </a:fld>
            <a:endParaRPr lang="en-GB" sz="900" noProof="0" dirty="0"/>
          </a:p>
        </p:txBody>
      </p:sp>
      <p:sp>
        <p:nvSpPr>
          <p:cNvPr id="4" name="Slide Number Placeholder 3">
            <a:extLst>
              <a:ext uri="{FF2B5EF4-FFF2-40B4-BE49-F238E27FC236}">
                <a16:creationId xmlns:a16="http://schemas.microsoft.com/office/drawing/2014/main" id="{D1556374-0F8C-44C3-9567-57BE1EF20E5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FAF5663D-1B9D-48C8-BD8E-835F92F174D7}" type="slidenum">
              <a:rPr lang="en-GB" noProof="0" smtClean="0"/>
              <a:pPr>
                <a:spcAft>
                  <a:spcPts val="600"/>
                </a:spcAft>
                <a:defRPr/>
              </a:pPr>
              <a:t>9</a:t>
            </a:fld>
            <a:endParaRPr lang="en-GB" noProof="0" dirty="0"/>
          </a:p>
        </p:txBody>
      </p:sp>
      <p:pic>
        <p:nvPicPr>
          <p:cNvPr id="6" name="Audio 5">
            <a:hlinkClick r:id="" action="ppaction://media"/>
            <a:extLst>
              <a:ext uri="{FF2B5EF4-FFF2-40B4-BE49-F238E27FC236}">
                <a16:creationId xmlns:a16="http://schemas.microsoft.com/office/drawing/2014/main" id="{CB426C4E-1B9F-8EA9-B890-9B87BE484E9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605525658"/>
      </p:ext>
    </p:extLst>
  </p:cSld>
  <p:clrMapOvr>
    <a:masterClrMapping/>
  </p:clrMapOvr>
  <mc:AlternateContent xmlns:mc="http://schemas.openxmlformats.org/markup-compatibility/2006">
    <mc:Choice xmlns:p14="http://schemas.microsoft.com/office/powerpoint/2010/main" Requires="p14">
      <p:transition spd="slow" p14:dur="2000" advTm="116916"/>
    </mc:Choice>
    <mc:Fallback>
      <p:transition spd="slow" advTm="1169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1800" b="1" noProof="0" dirty="0">
                <a:latin typeface="Arial" panose="020B0604020202020204" pitchFamily="34" charset="0"/>
                <a:cs typeface="Arial" panose="020B0604020202020204" pitchFamily="34" charset="0"/>
              </a:rPr>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457200" y="1196752"/>
            <a:ext cx="8229600" cy="4320481"/>
          </a:xfrm>
        </p:spPr>
        <p:txBody>
          <a:bodyPr/>
          <a:lstStyle/>
          <a:p>
            <a:pPr>
              <a:lnSpc>
                <a:spcPct val="150000"/>
              </a:lnSpc>
            </a:pPr>
            <a:r>
              <a:rPr lang="en-GB" sz="1600" noProof="0" dirty="0">
                <a:latin typeface="Arial" panose="020B0604020202020204" pitchFamily="34" charset="0"/>
                <a:cs typeface="Arial" panose="020B0604020202020204" pitchFamily="34" charset="0"/>
              </a:rPr>
              <a:t>Effective healthcare for patients with Non-Hodkin B-cell Lymphoma must be holistic and person- centred, integrating clear communication, ethical standards, and evidence –based strategies. By prioritising patients' autonomy, confidentiality, and collaborative decision-making, clinicians can unsure safe and dignified care. </a:t>
            </a:r>
          </a:p>
          <a:p>
            <a:pPr>
              <a:lnSpc>
                <a:spcPct val="150000"/>
              </a:lnSpc>
            </a:pPr>
            <a:r>
              <a:rPr lang="en-GB" sz="1600" dirty="0">
                <a:latin typeface="Arial" panose="020B0604020202020204" pitchFamily="34" charset="0"/>
                <a:cs typeface="Arial" panose="020B0604020202020204" pitchFamily="34" charset="0"/>
              </a:rPr>
              <a:t>Furthermore ,combining consistent monitoring with tailored care plans facilitates early intervention and promotes better long-term outcomes.  </a:t>
            </a:r>
            <a:r>
              <a:rPr lang="en-GB" sz="1600" noProof="0" dirty="0">
                <a:latin typeface="Arial" panose="020B0604020202020204" pitchFamily="34" charset="0"/>
                <a:cs typeface="Arial" panose="020B0604020202020204" pitchFamily="34" charset="0"/>
              </a:rPr>
              <a:t>       </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FBAC5A10-A432-470C-B717-D6FDB77E3B0D}" type="datetime1">
              <a:rPr lang="en-GB" noProof="0" smtClean="0"/>
              <a:t>31/03/2026</a:t>
            </a:fld>
            <a:endParaRPr lang="en-GB" noProof="0" dirty="0"/>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noProof="0" smtClean="0"/>
              <a:pPr>
                <a:defRPr/>
              </a:pPr>
              <a:t>10</a:t>
            </a:fld>
            <a:endParaRPr lang="en-GB" noProof="0" dirty="0"/>
          </a:p>
        </p:txBody>
      </p:sp>
      <p:sp>
        <p:nvSpPr>
          <p:cNvPr id="3" name="Footer Placeholder 2">
            <a:extLst>
              <a:ext uri="{FF2B5EF4-FFF2-40B4-BE49-F238E27FC236}">
                <a16:creationId xmlns:a16="http://schemas.microsoft.com/office/drawing/2014/main" id="{13637F01-A72F-6C80-085A-BA962DFAD2E6}"/>
              </a:ext>
            </a:extLst>
          </p:cNvPr>
          <p:cNvSpPr>
            <a:spLocks noGrp="1"/>
          </p:cNvSpPr>
          <p:nvPr>
            <p:ph type="ftr" sz="quarter" idx="11"/>
          </p:nvPr>
        </p:nvSpPr>
        <p:spPr/>
        <p:txBody>
          <a:bodyPr/>
          <a:lstStyle/>
          <a:p>
            <a:pPr>
              <a:defRPr/>
            </a:pPr>
            <a:endParaRPr lang="en-GB" noProof="0" dirty="0"/>
          </a:p>
        </p:txBody>
      </p:sp>
      <p:pic>
        <p:nvPicPr>
          <p:cNvPr id="8" name="Audio 7">
            <a:hlinkClick r:id="" action="ppaction://media"/>
            <a:extLst>
              <a:ext uri="{FF2B5EF4-FFF2-40B4-BE49-F238E27FC236}">
                <a16:creationId xmlns:a16="http://schemas.microsoft.com/office/drawing/2014/main" id="{E92D22ED-FE8D-9100-0FDD-1C290C9A1B5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671518937"/>
      </p:ext>
    </p:extLst>
  </p:cSld>
  <p:clrMapOvr>
    <a:masterClrMapping/>
  </p:clrMapOvr>
  <mc:AlternateContent xmlns:mc="http://schemas.openxmlformats.org/markup-compatibility/2006">
    <mc:Choice xmlns:p14="http://schemas.microsoft.com/office/powerpoint/2010/main" Requires="p14">
      <p:transition spd="slow" p14:dur="2000" advTm="69314"/>
    </mc:Choice>
    <mc:Fallback>
      <p:transition spd="slow" advTm="693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FF8F44-B130-D6E8-B698-0E49D60513D3}"/>
            </a:ext>
          </a:extLst>
        </p:cNvPr>
        <p:cNvGrpSpPr/>
        <p:nvPr/>
      </p:nvGrpSpPr>
      <p:grpSpPr>
        <a:xfrm>
          <a:off x="0" y="0"/>
          <a:ext cx="0" cy="0"/>
          <a:chOff x="0" y="0"/>
          <a:chExt cx="0" cy="0"/>
        </a:xfrm>
      </p:grpSpPr>
      <p:sp>
        <p:nvSpPr>
          <p:cNvPr id="13" name="Title 1">
            <a:extLst>
              <a:ext uri="{FF2B5EF4-FFF2-40B4-BE49-F238E27FC236}">
                <a16:creationId xmlns:a16="http://schemas.microsoft.com/office/drawing/2014/main" id="{62BC57D4-31BE-0471-06A1-1B413ECF7D39}"/>
              </a:ext>
            </a:extLst>
          </p:cNvPr>
          <p:cNvSpPr>
            <a:spLocks noGrp="1"/>
          </p:cNvSpPr>
          <p:nvPr>
            <p:ph type="title"/>
          </p:nvPr>
        </p:nvSpPr>
        <p:spPr>
          <a:xfrm>
            <a:off x="899592" y="0"/>
            <a:ext cx="7272808" cy="418654"/>
          </a:xfrm>
        </p:spPr>
        <p:txBody>
          <a:bodyPr vert="horz" wrap="square" lIns="91440" tIns="45720" rIns="91440" bIns="45720" numCol="1" anchor="ctr" anchorCtr="0" compatLnSpc="1">
            <a:prstTxWarp prst="textNoShape">
              <a:avLst/>
            </a:prstTxWarp>
            <a:noAutofit/>
          </a:bodyPr>
          <a:lstStyle/>
          <a:p>
            <a:r>
              <a:rPr lang="en-GB" sz="1800" noProof="0" dirty="0">
                <a:latin typeface="Arial" panose="020B0604020202020204" pitchFamily="34" charset="0"/>
                <a:cs typeface="Arial" panose="020B0604020202020204" pitchFamily="34" charset="0"/>
              </a:rPr>
              <a:t>Personal and Medical Background  </a:t>
            </a:r>
          </a:p>
        </p:txBody>
      </p:sp>
      <p:sp>
        <p:nvSpPr>
          <p:cNvPr id="6" name="TextBox 5">
            <a:extLst>
              <a:ext uri="{FF2B5EF4-FFF2-40B4-BE49-F238E27FC236}">
                <a16:creationId xmlns:a16="http://schemas.microsoft.com/office/drawing/2014/main" id="{19B4DC53-4F27-9C96-2060-5624859DF938}"/>
              </a:ext>
            </a:extLst>
          </p:cNvPr>
          <p:cNvSpPr txBox="1"/>
          <p:nvPr/>
        </p:nvSpPr>
        <p:spPr bwMode="auto">
          <a:xfrm>
            <a:off x="532512" y="260648"/>
            <a:ext cx="4038600" cy="5602635"/>
          </a:xfrm>
          <a:prstGeom prst="rect">
            <a:avLst/>
          </a:prstGeom>
          <a:noFill/>
          <a:ln>
            <a:noFill/>
          </a:ln>
        </p:spPr>
        <p:txBody>
          <a:bodyPr vert="horz" wrap="square" lIns="91440" tIns="45720" rIns="91440" bIns="45720" numCol="1" anchor="t" anchorCtr="0" compatLnSpc="1">
            <a:prstTxWarp prst="textNoShape">
              <a:avLst/>
            </a:prstTxWarp>
            <a:noAutofit/>
          </a:bodyPr>
          <a:lstStyle/>
          <a:p>
            <a:pPr marL="342900" indent="-342900">
              <a:lnSpc>
                <a:spcPct val="150000"/>
              </a:lnSpc>
              <a:spcBef>
                <a:spcPct val="20000"/>
              </a:spcBef>
              <a:buFont typeface="Arial" panose="020B0604020202020204" pitchFamily="34" charset="0"/>
              <a:buChar char="•"/>
            </a:pPr>
            <a:r>
              <a:rPr lang="en-GB" sz="1100" noProof="0" dirty="0"/>
              <a:t>Mr. Smith's has a significant history of  smoking,    having consumed over 15 cigarettes daily for more 20 years. He also reports social alcohol consumption. While he has no known allergies and previously healthy organ function, his family history is notable, his father was diagnosed with Parkinson disease three years ago, and his mother manages Type2 diabetes with diet and exercises.    and drank on a  socially  basic. Patient X had no known allergies and all this organs were normal. Patient X father was diagnoses with Parkinson disease  three year ago. And his mother living with type 2 diabetes self manage with exercises and dieting. </a:t>
            </a:r>
          </a:p>
          <a:p>
            <a:pPr marL="342900" indent="-342900">
              <a:lnSpc>
                <a:spcPct val="150000"/>
              </a:lnSpc>
              <a:spcBef>
                <a:spcPct val="20000"/>
              </a:spcBef>
              <a:buFont typeface="Arial" panose="020B0604020202020204" pitchFamily="34" charset="0"/>
              <a:buChar char="•"/>
            </a:pPr>
            <a:r>
              <a:rPr lang="en-GB" sz="1100" b="1" noProof="0" dirty="0"/>
              <a:t>Social and Economic Status: </a:t>
            </a:r>
            <a:r>
              <a:rPr lang="en-GB" sz="1100" noProof="0" dirty="0"/>
              <a:t>The Mr. Smith resides with his wife and two teenager daughters, maintaining a strong support network of family, friends and neighbours. The combined monthly household income is £50,000. He is currently scheduled to begin chemotherapy within a week.     </a:t>
            </a:r>
            <a:endParaRPr lang="en-GB" sz="1100" b="1" noProof="0" dirty="0"/>
          </a:p>
          <a:p>
            <a:pPr marL="342900" indent="-342900">
              <a:lnSpc>
                <a:spcPct val="90000"/>
              </a:lnSpc>
              <a:spcBef>
                <a:spcPct val="20000"/>
              </a:spcBef>
              <a:buFont typeface="Arial" panose="020B0604020202020204" pitchFamily="34" charset="0"/>
              <a:buChar char="•"/>
            </a:pPr>
            <a:endParaRPr lang="en-GB" sz="1200" noProof="0" dirty="0"/>
          </a:p>
          <a:p>
            <a:pPr>
              <a:lnSpc>
                <a:spcPct val="90000"/>
              </a:lnSpc>
              <a:spcBef>
                <a:spcPct val="20000"/>
              </a:spcBef>
            </a:pPr>
            <a:r>
              <a:rPr lang="en-GB" sz="1200" noProof="0" dirty="0"/>
              <a:t>   </a:t>
            </a:r>
          </a:p>
          <a:p>
            <a:pPr marL="342900" indent="-342900">
              <a:lnSpc>
                <a:spcPct val="90000"/>
              </a:lnSpc>
              <a:spcBef>
                <a:spcPct val="20000"/>
              </a:spcBef>
              <a:buFont typeface="Arial" panose="020B0604020202020204" pitchFamily="34" charset="0"/>
              <a:buChar char="•"/>
            </a:pPr>
            <a:endParaRPr lang="en-GB" sz="1200" b="1" noProof="0" dirty="0"/>
          </a:p>
        </p:txBody>
      </p:sp>
      <p:pic>
        <p:nvPicPr>
          <p:cNvPr id="4" name="Picture 3" descr="A diagram of lymphatic system">
            <a:extLst>
              <a:ext uri="{FF2B5EF4-FFF2-40B4-BE49-F238E27FC236}">
                <a16:creationId xmlns:a16="http://schemas.microsoft.com/office/drawing/2014/main" id="{3E81CACA-B4F7-325D-64C2-090D0E5D3A71}"/>
              </a:ext>
            </a:extLst>
          </p:cNvPr>
          <p:cNvPicPr>
            <a:picLocks noChangeAspect="1"/>
          </p:cNvPicPr>
          <p:nvPr/>
        </p:nvPicPr>
        <p:blipFill>
          <a:blip r:embed="rId4">
            <a:extLst>
              <a:ext uri="{28A0092B-C50C-407E-A947-70E740481C1C}">
                <a14:useLocalDpi xmlns:a14="http://schemas.microsoft.com/office/drawing/2010/main" val="0"/>
              </a:ext>
            </a:extLst>
          </a:blip>
          <a:srcRect b="3943"/>
          <a:stretch>
            <a:fillRect/>
          </a:stretch>
        </p:blipFill>
        <p:spPr>
          <a:xfrm>
            <a:off x="4572888" y="1067445"/>
            <a:ext cx="4038600" cy="3989040"/>
          </a:xfrm>
          <a:prstGeom prst="rect">
            <a:avLst/>
          </a:prstGeom>
          <a:noFill/>
        </p:spPr>
      </p:pic>
      <p:sp>
        <p:nvSpPr>
          <p:cNvPr id="2" name="Date Placeholder 1">
            <a:extLst>
              <a:ext uri="{FF2B5EF4-FFF2-40B4-BE49-F238E27FC236}">
                <a16:creationId xmlns:a16="http://schemas.microsoft.com/office/drawing/2014/main" id="{5E7C2972-974E-26B7-9824-68F52B6265D7}"/>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30833674-027B-4C11-8347-C7C324585C5D}" type="datetime1">
              <a:rPr lang="en-GB" sz="900" kern="1200" noProof="0" smtClean="0">
                <a:latin typeface="+mn-lt"/>
                <a:ea typeface="+mn-ea"/>
                <a:cs typeface="+mn-cs"/>
              </a:rPr>
              <a:t>31/03/2026</a:t>
            </a:fld>
            <a:endParaRPr lang="en-GB" sz="900" kern="1200" noProof="0" dirty="0">
              <a:latin typeface="+mn-lt"/>
              <a:ea typeface="+mn-ea"/>
              <a:cs typeface="+mn-cs"/>
            </a:endParaRPr>
          </a:p>
        </p:txBody>
      </p:sp>
      <p:sp>
        <p:nvSpPr>
          <p:cNvPr id="3" name="Slide Number Placeholder 2">
            <a:extLst>
              <a:ext uri="{FF2B5EF4-FFF2-40B4-BE49-F238E27FC236}">
                <a16:creationId xmlns:a16="http://schemas.microsoft.com/office/drawing/2014/main" id="{D0F9F0BC-3E4F-4419-6F6F-F406670599BA}"/>
              </a:ext>
            </a:extLst>
          </p:cNvPr>
          <p:cNvSpPr>
            <a:spLocks noGrp="1"/>
          </p:cNvSpPr>
          <p:nvPr>
            <p:ph type="sldNum" sz="quarter" idx="11"/>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defRPr/>
            </a:pPr>
            <a:fld id="{AA1819AB-B9DA-41D7-8C91-5DE9528F5AA4}" type="slidenum">
              <a:rPr lang="en-GB" kern="1200" noProof="0" smtClean="0">
                <a:latin typeface="Myriad Pro"/>
                <a:ea typeface="+mn-ea"/>
                <a:cs typeface="Arial" panose="020B0604020202020204" pitchFamily="34" charset="0"/>
              </a:rPr>
              <a:pPr>
                <a:spcAft>
                  <a:spcPts val="600"/>
                </a:spcAft>
                <a:defRPr/>
              </a:pPr>
              <a:t>11</a:t>
            </a:fld>
            <a:endParaRPr lang="en-GB" kern="1200" noProof="0" dirty="0">
              <a:latin typeface="Myriad Pro"/>
              <a:ea typeface="+mn-ea"/>
              <a:cs typeface="Arial" panose="020B0604020202020204" pitchFamily="34" charset="0"/>
            </a:endParaRPr>
          </a:p>
        </p:txBody>
      </p:sp>
      <p:sp>
        <p:nvSpPr>
          <p:cNvPr id="8" name="Title 1">
            <a:extLst>
              <a:ext uri="{FF2B5EF4-FFF2-40B4-BE49-F238E27FC236}">
                <a16:creationId xmlns:a16="http://schemas.microsoft.com/office/drawing/2014/main" id="{045EE2AA-5028-62C3-C8CA-14CEF4AE2E46}"/>
              </a:ext>
            </a:extLst>
          </p:cNvPr>
          <p:cNvSpPr>
            <a:spLocks noGrp="1"/>
          </p:cNvSpPr>
          <p:nvPr>
            <p:ph type="title"/>
          </p:nvPr>
        </p:nvSpPr>
        <p:spPr>
          <a:xfrm>
            <a:off x="457200" y="-1179512"/>
            <a:ext cx="8229600" cy="144016"/>
          </a:xfrm>
        </p:spPr>
        <p:txBody>
          <a:bodyPr vert="horz" wrap="square" lIns="91440" tIns="45720" rIns="91440" bIns="45720" numCol="1" anchor="ctr" anchorCtr="0" compatLnSpc="1">
            <a:prstTxWarp prst="textNoShape">
              <a:avLst/>
            </a:prstTxWarp>
            <a:normAutofit fontScale="90000"/>
          </a:bodyPr>
          <a:lstStyle/>
          <a:p>
            <a:pPr>
              <a:lnSpc>
                <a:spcPct val="90000"/>
              </a:lnSpc>
            </a:pPr>
            <a:r>
              <a:rPr lang="en-GB" sz="200" b="1" noProof="0" dirty="0">
                <a:latin typeface="Arial" panose="020B0604020202020204" pitchFamily="34" charset="0"/>
                <a:cs typeface="Arial" panose="020B0604020202020204" pitchFamily="34" charset="0"/>
              </a:rPr>
              <a:t>Personal and family History</a:t>
            </a:r>
            <a:br>
              <a:rPr lang="en-GB" sz="200" b="1" noProof="0" dirty="0">
                <a:latin typeface="Arial" panose="020B0604020202020204" pitchFamily="34" charset="0"/>
                <a:cs typeface="Arial" panose="020B0604020202020204" pitchFamily="34" charset="0"/>
              </a:rPr>
            </a:br>
            <a:endParaRPr lang="en-GB" sz="200" b="1" noProof="0" dirty="0">
              <a:latin typeface="Arial" panose="020B0604020202020204" pitchFamily="34" charset="0"/>
              <a:cs typeface="Arial" panose="020B0604020202020204" pitchFamily="34" charset="0"/>
            </a:endParaRPr>
          </a:p>
        </p:txBody>
      </p:sp>
      <p:pic>
        <p:nvPicPr>
          <p:cNvPr id="7" name="Audio 6">
            <a:hlinkClick r:id="" action="ppaction://media"/>
            <a:extLst>
              <a:ext uri="{FF2B5EF4-FFF2-40B4-BE49-F238E27FC236}">
                <a16:creationId xmlns:a16="http://schemas.microsoft.com/office/drawing/2014/main" id="{0B3DDADA-F8E3-D7C0-789A-10583B3ECD1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35647679"/>
      </p:ext>
    </p:extLst>
  </p:cSld>
  <p:clrMapOvr>
    <a:masterClrMapping/>
  </p:clrMapOvr>
  <mc:AlternateContent xmlns:mc="http://schemas.openxmlformats.org/markup-compatibility/2006">
    <mc:Choice xmlns:p14="http://schemas.microsoft.com/office/powerpoint/2010/main" Requires="p14">
      <p:transition spd="slow" p14:dur="2000" advTm="7959"/>
    </mc:Choice>
    <mc:Fallback>
      <p:transition spd="slow" advTm="79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3BBB7DE-11ED-7052-53FF-609FCF215CD3}"/>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1600" noProof="0" dirty="0">
                <a:latin typeface="Arial" panose="020B0604020202020204" pitchFamily="34" charset="0"/>
                <a:cs typeface="Arial" panose="020B0604020202020204" pitchFamily="34" charset="0"/>
              </a:rPr>
              <a:t>Clinical  Observations and Physical Examination  </a:t>
            </a:r>
          </a:p>
        </p:txBody>
      </p:sp>
      <p:sp>
        <p:nvSpPr>
          <p:cNvPr id="10" name="Content Placeholder 2">
            <a:extLst>
              <a:ext uri="{FF2B5EF4-FFF2-40B4-BE49-F238E27FC236}">
                <a16:creationId xmlns:a16="http://schemas.microsoft.com/office/drawing/2014/main" id="{2F3FA8BC-C3B8-8035-2B41-C41A694693AA}"/>
              </a:ext>
            </a:extLst>
          </p:cNvPr>
          <p:cNvSpPr>
            <a:spLocks noGrp="1"/>
          </p:cNvSpPr>
          <p:nvPr>
            <p:ph sz="half" idx="1"/>
          </p:nvPr>
        </p:nvSpPr>
        <p:spPr>
          <a:xfrm>
            <a:off x="457200" y="1600201"/>
            <a:ext cx="4038600" cy="3989040"/>
          </a:xfrm>
        </p:spPr>
        <p:txBody>
          <a:bodyPr wrap="square" anchor="t">
            <a:noAutofit/>
          </a:bodyPr>
          <a:lstStyle/>
          <a:p>
            <a:pPr>
              <a:lnSpc>
                <a:spcPct val="150000"/>
              </a:lnSpc>
            </a:pPr>
            <a:r>
              <a:rPr lang="en-GB" sz="1100" noProof="0" dirty="0">
                <a:latin typeface="Arial" panose="020B0604020202020204" pitchFamily="34" charset="0"/>
                <a:cs typeface="Arial" panose="020B0604020202020204" pitchFamily="34" charset="0"/>
              </a:rPr>
              <a:t>Upon admission, Mr. Smith's  vital  signs were recorded</a:t>
            </a:r>
          </a:p>
          <a:p>
            <a:pPr>
              <a:lnSpc>
                <a:spcPct val="150000"/>
              </a:lnSpc>
            </a:pPr>
            <a:r>
              <a:rPr lang="en-GB" sz="1100" noProof="0" dirty="0">
                <a:latin typeface="Arial" panose="020B0604020202020204" pitchFamily="34" charset="0"/>
                <a:cs typeface="Arial" panose="020B0604020202020204" pitchFamily="34" charset="0"/>
              </a:rPr>
              <a:t> as follows:   Heart Rates : 86 beats per mins</a:t>
            </a:r>
          </a:p>
          <a:p>
            <a:pPr>
              <a:lnSpc>
                <a:spcPct val="150000"/>
              </a:lnSpc>
            </a:pPr>
            <a:r>
              <a:rPr lang="en-GB" sz="1100" noProof="0" dirty="0">
                <a:latin typeface="Arial" panose="020B0604020202020204" pitchFamily="34" charset="0"/>
                <a:cs typeface="Arial" panose="020B0604020202020204" pitchFamily="34" charset="0"/>
              </a:rPr>
              <a:t>Respiratory Rate : 16 breaths per mins </a:t>
            </a:r>
          </a:p>
          <a:p>
            <a:pPr>
              <a:lnSpc>
                <a:spcPct val="150000"/>
              </a:lnSpc>
            </a:pPr>
            <a:r>
              <a:rPr lang="en-GB" sz="1100" noProof="0" dirty="0">
                <a:latin typeface="Arial" panose="020B0604020202020204" pitchFamily="34" charset="0"/>
                <a:cs typeface="Arial" panose="020B0604020202020204" pitchFamily="34" charset="0"/>
              </a:rPr>
              <a:t>Blood Pressure  : 136/86 mmHg</a:t>
            </a:r>
          </a:p>
          <a:p>
            <a:pPr>
              <a:lnSpc>
                <a:spcPct val="150000"/>
              </a:lnSpc>
            </a:pPr>
            <a:r>
              <a:rPr lang="en-GB" sz="1100" noProof="0" dirty="0">
                <a:latin typeface="Arial" panose="020B0604020202020204" pitchFamily="34" charset="0"/>
                <a:cs typeface="Arial" panose="020B0604020202020204" pitchFamily="34" charset="0"/>
              </a:rPr>
              <a:t>BMI:  29.9    (  Weight :  59.8kg, Height : 180 CM </a:t>
            </a:r>
          </a:p>
          <a:p>
            <a:pPr>
              <a:lnSpc>
                <a:spcPct val="150000"/>
              </a:lnSpc>
            </a:pPr>
            <a:r>
              <a:rPr lang="en-GB" sz="1100" noProof="0" dirty="0">
                <a:latin typeface="Arial" panose="020B0604020202020204" pitchFamily="34" charset="0"/>
                <a:cs typeface="Arial" panose="020B0604020202020204" pitchFamily="34" charset="0"/>
              </a:rPr>
              <a:t>Physical assessment identified a non –tender lump on his right side . Additionally, manual examination confirmed palpable lymph nodes. </a:t>
            </a:r>
          </a:p>
          <a:p>
            <a:pPr>
              <a:lnSpc>
                <a:spcPct val="150000"/>
              </a:lnSpc>
            </a:pPr>
            <a:r>
              <a:rPr lang="en-GB" sz="1100" noProof="0" dirty="0">
                <a:latin typeface="Arial" panose="020B0604020202020204" pitchFamily="34" charset="0"/>
                <a:cs typeface="Arial" panose="020B0604020202020204" pitchFamily="34" charset="0"/>
              </a:rPr>
              <a:t>Laboratory Results   :  Diagnostic test revealed a significantly elevated white blood cell count of 91,/700/mm, suggesting a severe underlying condition or immune response. His </a:t>
            </a:r>
            <a:r>
              <a:rPr lang="en-GB" sz="1100" noProof="0" dirty="0" err="1">
                <a:latin typeface="Arial" panose="020B0604020202020204" pitchFamily="34" charset="0"/>
                <a:cs typeface="Arial" panose="020B0604020202020204" pitchFamily="34" charset="0"/>
              </a:rPr>
              <a:t>hemoglobin</a:t>
            </a:r>
            <a:r>
              <a:rPr lang="en-GB" sz="1100" noProof="0" dirty="0">
                <a:latin typeface="Arial" panose="020B0604020202020204" pitchFamily="34" charset="0"/>
                <a:cs typeface="Arial" panose="020B0604020202020204" pitchFamily="34" charset="0"/>
              </a:rPr>
              <a:t> level was recorded at 12g/Dl. </a:t>
            </a:r>
          </a:p>
          <a:p>
            <a:pPr marL="0" indent="0">
              <a:lnSpc>
                <a:spcPct val="150000"/>
              </a:lnSpc>
              <a:buNone/>
            </a:pPr>
            <a:endParaRPr lang="en-GB" sz="1100" noProof="0" dirty="0">
              <a:latin typeface="Arial" panose="020B0604020202020204" pitchFamily="34" charset="0"/>
              <a:cs typeface="Arial" panose="020B0604020202020204" pitchFamily="34" charset="0"/>
            </a:endParaRPr>
          </a:p>
          <a:p>
            <a:pPr marL="0" indent="0">
              <a:lnSpc>
                <a:spcPct val="150000"/>
              </a:lnSpc>
              <a:buNone/>
            </a:pPr>
            <a:r>
              <a:rPr lang="en-GB" sz="1100" noProof="0" dirty="0">
                <a:latin typeface="Arial" panose="020B0604020202020204" pitchFamily="34" charset="0"/>
                <a:cs typeface="Arial" panose="020B0604020202020204" pitchFamily="34" charset="0"/>
              </a:rPr>
              <a:t>   </a:t>
            </a:r>
          </a:p>
        </p:txBody>
      </p:sp>
      <p:pic>
        <p:nvPicPr>
          <p:cNvPr id="6" name="Picture 5" descr="Man receiving needle in clinic">
            <a:extLst>
              <a:ext uri="{FF2B5EF4-FFF2-40B4-BE49-F238E27FC236}">
                <a16:creationId xmlns:a16="http://schemas.microsoft.com/office/drawing/2014/main" id="{4CC2ABAD-BEA6-0223-F474-11DAFDC7BF7D}"/>
              </a:ext>
            </a:extLst>
          </p:cNvPr>
          <p:cNvPicPr>
            <a:picLocks noChangeAspect="1"/>
          </p:cNvPicPr>
          <p:nvPr/>
        </p:nvPicPr>
        <p:blipFill>
          <a:blip r:embed="rId2" cstate="print">
            <a:extLst>
              <a:ext uri="{28A0092B-C50C-407E-A947-70E740481C1C}">
                <a14:useLocalDpi xmlns:a14="http://schemas.microsoft.com/office/drawing/2010/main" val="0"/>
              </a:ext>
            </a:extLst>
          </a:blip>
          <a:srcRect l="12568" r="19852" b="-2"/>
          <a:stretch>
            <a:fillRect/>
          </a:stretch>
        </p:blipFill>
        <p:spPr>
          <a:xfrm>
            <a:off x="4648200" y="1600201"/>
            <a:ext cx="4038600" cy="3989040"/>
          </a:xfrm>
          <a:prstGeom prst="rect">
            <a:avLst/>
          </a:prstGeom>
          <a:noFill/>
        </p:spPr>
      </p:pic>
      <p:sp>
        <p:nvSpPr>
          <p:cNvPr id="2" name="Date Placeholder 1">
            <a:extLst>
              <a:ext uri="{FF2B5EF4-FFF2-40B4-BE49-F238E27FC236}">
                <a16:creationId xmlns:a16="http://schemas.microsoft.com/office/drawing/2014/main" id="{21901AFF-93A1-B714-8268-EE251692A26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057E08B3-832A-45F4-9236-514A8E691D13}" type="datetime1">
              <a:rPr lang="en-GB" sz="900" noProof="0" smtClean="0"/>
              <a:t>31/03/2026</a:t>
            </a:fld>
            <a:endParaRPr lang="en-GB" sz="900" noProof="0" dirty="0"/>
          </a:p>
        </p:txBody>
      </p:sp>
      <p:sp>
        <p:nvSpPr>
          <p:cNvPr id="3" name="Slide Number Placeholder 2">
            <a:extLst>
              <a:ext uri="{FF2B5EF4-FFF2-40B4-BE49-F238E27FC236}">
                <a16:creationId xmlns:a16="http://schemas.microsoft.com/office/drawing/2014/main" id="{91D540CE-1913-9B42-49C3-BCCB0DE2DEB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AA1819AB-B9DA-41D7-8C91-5DE9528F5AA4}" type="slidenum">
              <a:rPr lang="en-GB" noProof="0" smtClean="0"/>
              <a:pPr>
                <a:spcAft>
                  <a:spcPts val="600"/>
                </a:spcAft>
                <a:defRPr/>
              </a:pPr>
              <a:t>12</a:t>
            </a:fld>
            <a:endParaRPr lang="en-GB" noProof="0" dirty="0"/>
          </a:p>
        </p:txBody>
      </p:sp>
    </p:spTree>
    <p:extLst>
      <p:ext uri="{BB962C8B-B14F-4D97-AF65-F5344CB8AC3E}">
        <p14:creationId xmlns:p14="http://schemas.microsoft.com/office/powerpoint/2010/main" val="33829677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4BCFA6-07E6-0EBA-284C-8E367278DC2C}"/>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140E9854-B527-1AEF-9D46-709764E36B26}"/>
              </a:ext>
            </a:extLst>
          </p:cNvPr>
          <p:cNvSpPr>
            <a:spLocks noGrp="1"/>
          </p:cNvSpPr>
          <p:nvPr>
            <p:ph type="title"/>
          </p:nvPr>
        </p:nvSpPr>
        <p:spPr>
          <a:xfrm>
            <a:off x="457200" y="274638"/>
            <a:ext cx="8229600" cy="1143000"/>
          </a:xfrm>
        </p:spPr>
        <p:txBody>
          <a:bodyPr wrap="square" anchor="ctr">
            <a:normAutofit/>
          </a:bodyPr>
          <a:lstStyle/>
          <a:p>
            <a:pPr>
              <a:lnSpc>
                <a:spcPct val="90000"/>
              </a:lnSpc>
            </a:pPr>
            <a:br>
              <a:rPr lang="en-GB" sz="2100" b="1" noProof="0" dirty="0"/>
            </a:br>
            <a:r>
              <a:rPr lang="en-GB" sz="2100" b="1" noProof="0" dirty="0"/>
              <a:t>Disease Overview : Non-Hodgkin B- Cell Lymphoma (NHL)</a:t>
            </a:r>
            <a:br>
              <a:rPr lang="en-GB" sz="2100" b="1" noProof="0" dirty="0"/>
            </a:br>
            <a:endParaRPr lang="en-GB" sz="2100" b="1" noProof="0" dirty="0"/>
          </a:p>
        </p:txBody>
      </p:sp>
      <p:sp>
        <p:nvSpPr>
          <p:cNvPr id="20" name="Content Placeholder 2">
            <a:extLst>
              <a:ext uri="{FF2B5EF4-FFF2-40B4-BE49-F238E27FC236}">
                <a16:creationId xmlns:a16="http://schemas.microsoft.com/office/drawing/2014/main" id="{F2B78D3C-C8DF-DF1F-8846-028BD8F0A50B}"/>
              </a:ext>
            </a:extLst>
          </p:cNvPr>
          <p:cNvSpPr>
            <a:spLocks noGrp="1"/>
          </p:cNvSpPr>
          <p:nvPr>
            <p:ph sz="half" idx="1"/>
          </p:nvPr>
        </p:nvSpPr>
        <p:spPr>
          <a:xfrm>
            <a:off x="512779" y="1196752"/>
            <a:ext cx="4038600" cy="3989040"/>
          </a:xfrm>
        </p:spPr>
        <p:txBody>
          <a:bodyPr wrap="square" anchor="t">
            <a:normAutofit/>
          </a:bodyPr>
          <a:lstStyle/>
          <a:p>
            <a:pPr>
              <a:lnSpc>
                <a:spcPct val="150000"/>
              </a:lnSpc>
            </a:pPr>
            <a:r>
              <a:rPr lang="en-GB" sz="1100" noProof="0" dirty="0">
                <a:latin typeface="Arial" panose="020B0604020202020204" pitchFamily="34" charset="0"/>
                <a:cs typeface="Arial" panose="020B0604020202020204" pitchFamily="34" charset="0"/>
              </a:rPr>
              <a:t>This case study focuses on Mr. Smiths 55-year-old male who initially visited his GP due to a persistent cough, night sweats, fatigue and a painless lump on the right side of his neck. As these symptoms interfere with his daily life and work. Following blood tests and lymph node biopsy, he was diagnosed with  Non –Hodgkin Lymphoma (NHL), a malignancy originating in the lymphatic system.</a:t>
            </a:r>
          </a:p>
          <a:p>
            <a:pPr>
              <a:lnSpc>
                <a:spcPct val="150000"/>
              </a:lnSpc>
            </a:pPr>
            <a:r>
              <a:rPr lang="en-GB" sz="1100" noProof="0" dirty="0">
                <a:latin typeface="Arial" panose="020B0604020202020204" pitchFamily="34" charset="0"/>
                <a:cs typeface="Arial" panose="020B0604020202020204" pitchFamily="34" charset="0"/>
              </a:rPr>
              <a:t> NHL occurs when B-cell lymphocytes –white blood cells designs to fight infection multiply uncontrollably. These abnormal cells accumulate in the lymph nodes, causing swelling, and can spread to organs such as the liver, spleen. Managing this condition required a holistic, person- </a:t>
            </a:r>
            <a:r>
              <a:rPr lang="en-GB" sz="1100" noProof="0" dirty="0" err="1">
                <a:latin typeface="Arial" panose="020B0604020202020204" pitchFamily="34" charset="0"/>
                <a:cs typeface="Arial" panose="020B0604020202020204" pitchFamily="34" charset="0"/>
              </a:rPr>
              <a:t>centered</a:t>
            </a:r>
            <a:r>
              <a:rPr lang="en-GB" sz="1100" noProof="0" dirty="0">
                <a:latin typeface="Arial" panose="020B0604020202020204" pitchFamily="34" charset="0"/>
                <a:cs typeface="Arial" panose="020B0604020202020204" pitchFamily="34" charset="0"/>
              </a:rPr>
              <a:t>  approach to address Mr. Smith's physical and emotional health,  (Wang, 2025). </a:t>
            </a:r>
          </a:p>
        </p:txBody>
      </p:sp>
      <p:pic>
        <p:nvPicPr>
          <p:cNvPr id="7" name="Content Placeholder 6" descr="Close up of cells">
            <a:extLst>
              <a:ext uri="{FF2B5EF4-FFF2-40B4-BE49-F238E27FC236}">
                <a16:creationId xmlns:a16="http://schemas.microsoft.com/office/drawing/2014/main" id="{365545D8-7A68-7FD6-AF5B-25A0B0F52567}"/>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4648200" y="2458864"/>
            <a:ext cx="4038600" cy="2271713"/>
          </a:xfrm>
          <a:noFill/>
        </p:spPr>
      </p:pic>
      <p:sp>
        <p:nvSpPr>
          <p:cNvPr id="2" name="Date Placeholder 1">
            <a:extLst>
              <a:ext uri="{FF2B5EF4-FFF2-40B4-BE49-F238E27FC236}">
                <a16:creationId xmlns:a16="http://schemas.microsoft.com/office/drawing/2014/main" id="{6C055CFF-3E6C-76E9-56E9-F347D491DBED}"/>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E2DB9314-18EB-439E-9827-10F48AE5C6FF}" type="datetime1">
              <a:rPr lang="en-GB" sz="900" noProof="0" smtClean="0"/>
              <a:t>31/03/2026</a:t>
            </a:fld>
            <a:endParaRPr lang="en-GB" sz="900" noProof="0" dirty="0"/>
          </a:p>
        </p:txBody>
      </p:sp>
      <p:sp>
        <p:nvSpPr>
          <p:cNvPr id="3" name="Slide Number Placeholder 2">
            <a:extLst>
              <a:ext uri="{FF2B5EF4-FFF2-40B4-BE49-F238E27FC236}">
                <a16:creationId xmlns:a16="http://schemas.microsoft.com/office/drawing/2014/main" id="{79ABA2CF-17A8-D5C5-E517-1040901A02A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AA1819AB-B9DA-41D7-8C91-5DE9528F5AA4}" type="slidenum">
              <a:rPr lang="en-GB" noProof="0" smtClean="0"/>
              <a:pPr>
                <a:spcAft>
                  <a:spcPts val="600"/>
                </a:spcAft>
                <a:defRPr/>
              </a:pPr>
              <a:t>13</a:t>
            </a:fld>
            <a:endParaRPr lang="en-GB" noProof="0" dirty="0"/>
          </a:p>
        </p:txBody>
      </p:sp>
    </p:spTree>
    <p:extLst>
      <p:ext uri="{BB962C8B-B14F-4D97-AF65-F5344CB8AC3E}">
        <p14:creationId xmlns:p14="http://schemas.microsoft.com/office/powerpoint/2010/main" val="42150596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202034"/>
          </a:xfrm>
        </p:spPr>
        <p:txBody>
          <a:bodyPr/>
          <a:lstStyle/>
          <a:p>
            <a:r>
              <a:rPr lang="en-GB" sz="2400" b="1" noProof="0" dirty="0">
                <a:latin typeface="Arial" panose="020B0604020202020204" pitchFamily="34" charset="0"/>
                <a:cs typeface="Arial" panose="020B0604020202020204" pitchFamily="34" charset="0"/>
              </a:rPr>
              <a:t> </a:t>
            </a:r>
            <a:r>
              <a:rPr lang="en-GB" sz="1400" b="1" noProof="0" dirty="0">
                <a:latin typeface="Arial" panose="020B0604020202020204" pitchFamily="34" charset="0"/>
                <a:cs typeface="Arial" panose="020B0604020202020204" pitchFamily="34" charset="0"/>
              </a:rPr>
              <a:t>Care Plan 2: Coping and Daily Routine  </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250825" y="476672"/>
            <a:ext cx="5689327" cy="5112568"/>
          </a:xfrm>
        </p:spPr>
        <p:txBody>
          <a:bodyPr/>
          <a:lstStyle/>
          <a:p>
            <a:pPr>
              <a:lnSpc>
                <a:spcPct val="150000"/>
              </a:lnSpc>
            </a:pPr>
            <a:endParaRPr lang="en-GB" sz="1100" b="1" noProof="0" dirty="0">
              <a:latin typeface="Arial" panose="020B0604020202020204" pitchFamily="34" charset="0"/>
              <a:cs typeface="Arial" panose="020B0604020202020204" pitchFamily="34" charset="0"/>
            </a:endParaRPr>
          </a:p>
          <a:p>
            <a:pPr>
              <a:lnSpc>
                <a:spcPct val="150000"/>
              </a:lnSpc>
            </a:pPr>
            <a:r>
              <a:rPr lang="en-GB" sz="1100" b="1" noProof="0" dirty="0">
                <a:latin typeface="Arial" panose="020B0604020202020204" pitchFamily="34" charset="0"/>
                <a:cs typeface="Arial" panose="020B0604020202020204" pitchFamily="34" charset="0"/>
              </a:rPr>
              <a:t>Routine Management </a:t>
            </a:r>
            <a:r>
              <a:rPr lang="en-GB" sz="1100" noProof="0" dirty="0">
                <a:latin typeface="Arial" panose="020B0604020202020204" pitchFamily="34" charset="0"/>
                <a:cs typeface="Arial" panose="020B0604020202020204" pitchFamily="34" charset="0"/>
              </a:rPr>
              <a:t>: emphasis is  placed  on lifestyle medicine, which involves slowly incorporating behaviours changes into structured daily routine hygiene dressing and medication adherence,. Applying this method helps keep new lifestyle changes  going overtime, and facilities sustained routine alterations. </a:t>
            </a:r>
            <a:endParaRPr lang="en-GB" sz="1100" b="1" noProof="0" dirty="0">
              <a:latin typeface="Arial" panose="020B0604020202020204" pitchFamily="34" charset="0"/>
              <a:cs typeface="Arial" panose="020B0604020202020204" pitchFamily="34" charset="0"/>
            </a:endParaRPr>
          </a:p>
          <a:p>
            <a:pPr>
              <a:lnSpc>
                <a:spcPct val="150000"/>
              </a:lnSpc>
            </a:pPr>
            <a:r>
              <a:rPr lang="en-GB" sz="1100" b="1" noProof="0" dirty="0">
                <a:latin typeface="Arial" panose="020B0604020202020204" pitchFamily="34" charset="0"/>
                <a:cs typeface="Arial" panose="020B0604020202020204" pitchFamily="34" charset="0"/>
              </a:rPr>
              <a:t>Nutrition:  </a:t>
            </a:r>
            <a:r>
              <a:rPr lang="en-GB" sz="1100" noProof="0" dirty="0">
                <a:latin typeface="Arial" panose="020B0604020202020204" pitchFamily="34" charset="0"/>
                <a:cs typeface="Arial" panose="020B0604020202020204" pitchFamily="34" charset="0"/>
              </a:rPr>
              <a:t>The plan suggest frequent, small nutritionally balanced meals to manages fatigue and sustain energy levels through the day to support immune function.</a:t>
            </a:r>
          </a:p>
          <a:p>
            <a:pPr>
              <a:lnSpc>
                <a:spcPct val="150000"/>
              </a:lnSpc>
            </a:pPr>
            <a:r>
              <a:rPr lang="en-GB" sz="1100" b="1" noProof="0" dirty="0">
                <a:latin typeface="Arial" panose="020B0604020202020204" pitchFamily="34" charset="0"/>
                <a:cs typeface="Arial" panose="020B0604020202020204" pitchFamily="34" charset="0"/>
              </a:rPr>
              <a:t> Physical Activity : </a:t>
            </a:r>
            <a:r>
              <a:rPr lang="en-GB" sz="1100" noProof="0" dirty="0">
                <a:latin typeface="Arial" panose="020B0604020202020204" pitchFamily="34" charset="0"/>
                <a:cs typeface="Arial" panose="020B0604020202020204" pitchFamily="34" charset="0"/>
              </a:rPr>
              <a:t>A diversified exercise plan is recommended; including swimming twice weekly   golf and gardening. This aims to improve cardiovascular health , mobility,  joint  and bone health  mitigating osteoporosis. Encouraging patients with lymphoma to maintain a health promoting routine  is advantageous as regular physical activity releases stress. </a:t>
            </a:r>
          </a:p>
          <a:p>
            <a:pPr>
              <a:lnSpc>
                <a:spcPct val="150000"/>
              </a:lnSpc>
            </a:pPr>
            <a:r>
              <a:rPr lang="en-GB" sz="1100" noProof="0" dirty="0">
                <a:latin typeface="Arial" panose="020B0604020202020204" pitchFamily="34" charset="0"/>
                <a:cs typeface="Arial" panose="020B0604020202020204" pitchFamily="34" charset="0"/>
              </a:rPr>
              <a:t>Social  Support : Engaging in activities such as golf and gardening provides social interaction, which helps to improve mood and reduce anxiety and stress.    (Ramachandran,  2024).</a:t>
            </a:r>
          </a:p>
          <a:p>
            <a:pPr>
              <a:lnSpc>
                <a:spcPct val="150000"/>
              </a:lnSpc>
            </a:pPr>
            <a:endParaRPr lang="en-GB" sz="1100" noProof="0" dirty="0">
              <a:latin typeface="Arial" panose="020B0604020202020204" pitchFamily="34" charset="0"/>
              <a:cs typeface="Arial" panose="020B0604020202020204" pitchFamily="34" charset="0"/>
            </a:endParaRPr>
          </a:p>
          <a:p>
            <a:endParaRPr lang="en-GB" sz="1100" noProof="0" dirty="0">
              <a:latin typeface="Arial" panose="020B0604020202020204" pitchFamily="34" charset="0"/>
              <a:cs typeface="Arial" panose="020B0604020202020204" pitchFamily="34" charset="0"/>
            </a:endParaRPr>
          </a:p>
          <a:p>
            <a:pPr marL="0" indent="0">
              <a:buNone/>
            </a:pPr>
            <a:endParaRPr lang="en-GB" sz="1600" noProof="0" dirty="0">
              <a:latin typeface="Arial" panose="020B0604020202020204" pitchFamily="34" charset="0"/>
              <a:cs typeface="Arial" panose="020B0604020202020204" pitchFamily="34" charset="0"/>
            </a:endParaRPr>
          </a:p>
          <a:p>
            <a:pPr marL="0" indent="0">
              <a:buNone/>
            </a:pPr>
            <a:endParaRPr lang="en-GB" sz="1600" noProof="0" dirty="0">
              <a:latin typeface="Arial" panose="020B0604020202020204" pitchFamily="34" charset="0"/>
              <a:cs typeface="Arial" panose="020B0604020202020204" pitchFamily="34" charset="0"/>
            </a:endParaRPr>
          </a:p>
          <a:p>
            <a:pPr marL="0" indent="0">
              <a:buNone/>
            </a:pPr>
            <a:endParaRPr lang="en-GB" sz="1600" noProof="0" dirty="0">
              <a:latin typeface="Arial" panose="020B0604020202020204" pitchFamily="34" charset="0"/>
              <a:cs typeface="Arial" panose="020B0604020202020204" pitchFamily="34" charset="0"/>
            </a:endParaRPr>
          </a:p>
          <a:p>
            <a:pPr marL="0" indent="0">
              <a:buNone/>
            </a:pPr>
            <a:endParaRPr lang="en-GB" sz="1600" noProof="0" dirty="0">
              <a:latin typeface="Arial" panose="020B0604020202020204" pitchFamily="34" charset="0"/>
              <a:cs typeface="Arial" panose="020B0604020202020204" pitchFamily="34" charset="0"/>
            </a:endParaRPr>
          </a:p>
          <a:p>
            <a:pPr marL="0" indent="0">
              <a:buNone/>
            </a:pPr>
            <a:endParaRPr lang="en-GB" sz="1600" noProof="0" dirty="0">
              <a:latin typeface="Arial" panose="020B0604020202020204" pitchFamily="34" charset="0"/>
              <a:cs typeface="Arial" panose="020B0604020202020204" pitchFamily="34" charset="0"/>
            </a:endParaRPr>
          </a:p>
          <a:p>
            <a:pPr marL="0" indent="0">
              <a:buNone/>
            </a:pPr>
            <a:endParaRPr lang="en-GB" sz="1600" noProof="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EE0B7131-6A02-4BA1-92A9-C1A70E7A9A5B}" type="datetime1">
              <a:rPr lang="en-GB" noProof="0" smtClean="0"/>
              <a:t>31/03/2026</a:t>
            </a:fld>
            <a:endParaRPr lang="en-GB" noProof="0" dirty="0"/>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noProof="0" smtClean="0"/>
              <a:pPr>
                <a:defRPr/>
              </a:pPr>
              <a:t>14</a:t>
            </a:fld>
            <a:endParaRPr lang="en-GB" noProof="0" dirty="0"/>
          </a:p>
        </p:txBody>
      </p:sp>
      <p:pic>
        <p:nvPicPr>
          <p:cNvPr id="7" name="Picture 6" descr="Two people in swimming pool">
            <a:extLst>
              <a:ext uri="{FF2B5EF4-FFF2-40B4-BE49-F238E27FC236}">
                <a16:creationId xmlns:a16="http://schemas.microsoft.com/office/drawing/2014/main" id="{240499C8-F3CD-389B-9EB1-918B04F0B15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63059" y="1631457"/>
            <a:ext cx="2458616" cy="2808312"/>
          </a:xfrm>
          <a:prstGeom prst="rect">
            <a:avLst/>
          </a:prstGeom>
        </p:spPr>
      </p:pic>
      <p:sp>
        <p:nvSpPr>
          <p:cNvPr id="6" name="Footer Placeholder 5">
            <a:extLst>
              <a:ext uri="{FF2B5EF4-FFF2-40B4-BE49-F238E27FC236}">
                <a16:creationId xmlns:a16="http://schemas.microsoft.com/office/drawing/2014/main" id="{638B3876-151F-DCDC-732C-C497D069A1BD}"/>
              </a:ext>
            </a:extLst>
          </p:cNvPr>
          <p:cNvSpPr>
            <a:spLocks noGrp="1"/>
          </p:cNvSpPr>
          <p:nvPr>
            <p:ph type="ftr" sz="quarter" idx="11"/>
          </p:nvPr>
        </p:nvSpPr>
        <p:spPr/>
        <p:txBody>
          <a:bodyPr/>
          <a:lstStyle/>
          <a:p>
            <a:pPr>
              <a:defRPr/>
            </a:pPr>
            <a:endParaRPr lang="en-GB" noProof="0" dirty="0"/>
          </a:p>
        </p:txBody>
      </p:sp>
    </p:spTree>
    <p:extLst>
      <p:ext uri="{BB962C8B-B14F-4D97-AF65-F5344CB8AC3E}">
        <p14:creationId xmlns:p14="http://schemas.microsoft.com/office/powerpoint/2010/main" val="4254894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490066"/>
          </a:xfrm>
        </p:spPr>
        <p:txBody>
          <a:bodyPr wrap="square" anchor="ctr">
            <a:normAutofit/>
          </a:bodyPr>
          <a:lstStyle/>
          <a:p>
            <a:pPr>
              <a:lnSpc>
                <a:spcPct val="90000"/>
              </a:lnSpc>
            </a:pPr>
            <a:r>
              <a:rPr lang="en-GB" sz="1400" b="1" noProof="0" dirty="0">
                <a:latin typeface="Arial" panose="020B0604020202020204" pitchFamily="34" charset="0"/>
                <a:cs typeface="Arial" panose="020B0604020202020204" pitchFamily="34" charset="0"/>
              </a:rPr>
              <a:t>Care Plan (3)Communication and   Patient- Centred Care</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sz="half" idx="1"/>
          </p:nvPr>
        </p:nvSpPr>
        <p:spPr>
          <a:xfrm>
            <a:off x="736600" y="764704"/>
            <a:ext cx="5131544" cy="4824537"/>
          </a:xfrm>
        </p:spPr>
        <p:txBody>
          <a:bodyPr wrap="square" anchor="t">
            <a:noAutofit/>
          </a:bodyPr>
          <a:lstStyle/>
          <a:p>
            <a:pPr>
              <a:lnSpc>
                <a:spcPct val="150000"/>
              </a:lnSpc>
            </a:pPr>
            <a:r>
              <a:rPr lang="en-GB" sz="1100" noProof="0" dirty="0">
                <a:latin typeface="Arial" panose="020B0604020202020204" pitchFamily="34" charset="0"/>
                <a:cs typeface="Arial" panose="020B0604020202020204" pitchFamily="34" charset="0"/>
              </a:rPr>
              <a:t>Effective communication is the foundation of person-centred care, ensuring  that medical intervention align with a patient personal goals  while minimizing potential risks and financial burdens. By openly sharing diagnosis and prognostic information, healthcare  professionals empower patients to make informed decisions about their own treatment. Active listening and empathy are essential skills that help patients retains important health information and reduce anxiety, managing  Mr Smiths  long-term condition (Melis et al ., 2020) </a:t>
            </a:r>
            <a:endParaRPr lang="en-GB" sz="1100" b="1" noProof="0" dirty="0">
              <a:latin typeface="Arial" panose="020B0604020202020204" pitchFamily="34" charset="0"/>
              <a:cs typeface="Arial" panose="020B0604020202020204" pitchFamily="34" charset="0"/>
            </a:endParaRPr>
          </a:p>
          <a:p>
            <a:pPr>
              <a:lnSpc>
                <a:spcPct val="150000"/>
              </a:lnSpc>
            </a:pPr>
            <a:r>
              <a:rPr lang="en-GB" sz="1100" b="1" noProof="0" dirty="0">
                <a:latin typeface="Arial" panose="020B0604020202020204" pitchFamily="34" charset="0"/>
                <a:cs typeface="Arial" panose="020B0604020202020204" pitchFamily="34" charset="0"/>
              </a:rPr>
              <a:t>Ethical Framework:  </a:t>
            </a:r>
            <a:r>
              <a:rPr lang="en-GB" sz="1100" noProof="0" dirty="0">
                <a:latin typeface="Arial" panose="020B0604020202020204" pitchFamily="34" charset="0"/>
                <a:cs typeface="Arial" panose="020B0604020202020204" pitchFamily="34" charset="0"/>
              </a:rPr>
              <a:t>Ethical care are built on principle such as  autonomy, dignity, confidentiality, integrity, inclusion and informed consent. According to  (NICE, 2021) guidelines patient have a fundamental rights to be included in their decisions making regarding their care based on accurate  information. patient's data must maintain and keep secure personal information share only and a need-to-know basic,  health and social care professionals are  responsible for safeguarding personal data  act in the interests of the patients through beneficence and non maleficence. Following a unified ethical framework ensures that care is delivery fairly, consistently, and with transparent reasoning that patients can fully understand  (Sahan,   2024).</a:t>
            </a:r>
          </a:p>
          <a:p>
            <a:pPr>
              <a:lnSpc>
                <a:spcPct val="150000"/>
              </a:lnSpc>
            </a:pPr>
            <a:endParaRPr lang="en-GB" sz="1100" noProof="0" dirty="0">
              <a:latin typeface="Arial" panose="020B0604020202020204" pitchFamily="34" charset="0"/>
              <a:cs typeface="Arial" panose="020B0604020202020204" pitchFamily="34" charset="0"/>
            </a:endParaRPr>
          </a:p>
          <a:p>
            <a:pPr>
              <a:lnSpc>
                <a:spcPct val="150000"/>
              </a:lnSpc>
            </a:pPr>
            <a:endParaRPr lang="en-GB" sz="1100" noProof="0" dirty="0"/>
          </a:p>
        </p:txBody>
      </p:sp>
      <p:pic>
        <p:nvPicPr>
          <p:cNvPr id="7" name="Picture 6">
            <a:extLst>
              <a:ext uri="{FF2B5EF4-FFF2-40B4-BE49-F238E27FC236}">
                <a16:creationId xmlns:a16="http://schemas.microsoft.com/office/drawing/2014/main" id="{E98BD6D3-C430-0C85-0D10-E52DF4D2DE64}"/>
              </a:ext>
            </a:extLst>
          </p:cNvPr>
          <p:cNvPicPr>
            <a:picLocks noChangeAspect="1"/>
          </p:cNvPicPr>
          <p:nvPr/>
        </p:nvPicPr>
        <p:blipFill>
          <a:blip r:embed="rId3"/>
          <a:srcRect l="15497" r="16923" b="-2"/>
          <a:stretch>
            <a:fillRect/>
          </a:stretch>
        </p:blipFill>
        <p:spPr>
          <a:xfrm>
            <a:off x="6148451" y="1772816"/>
            <a:ext cx="2674621" cy="2764903"/>
          </a:xfrm>
          <a:prstGeom prst="rect">
            <a:avLst/>
          </a:prstGeom>
          <a:noFill/>
        </p:spPr>
      </p:pic>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AEEA70B5-3A6A-41F5-B37C-A6661D202EC0}" type="datetime1">
              <a:rPr lang="en-GB" sz="900" noProof="0" smtClean="0"/>
              <a:t>31/03/2026</a:t>
            </a:fld>
            <a:endParaRPr lang="en-GB" sz="900" noProof="0" dirty="0"/>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noProof="0" smtClean="0"/>
              <a:pPr>
                <a:spcAft>
                  <a:spcPts val="600"/>
                </a:spcAft>
                <a:defRPr/>
              </a:pPr>
              <a:t>15</a:t>
            </a:fld>
            <a:endParaRPr lang="en-GB" noProof="0" dirty="0"/>
          </a:p>
        </p:txBody>
      </p:sp>
    </p:spTree>
    <p:extLst>
      <p:ext uri="{BB962C8B-B14F-4D97-AF65-F5344CB8AC3E}">
        <p14:creationId xmlns:p14="http://schemas.microsoft.com/office/powerpoint/2010/main" val="34183092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14300"/>
            <a:ext cx="8229600" cy="362372"/>
          </a:xfrm>
        </p:spPr>
        <p:txBody>
          <a:bodyPr wrap="square" anchor="ctr">
            <a:normAutofit fontScale="90000"/>
          </a:bodyPr>
          <a:lstStyle/>
          <a:p>
            <a:pPr>
              <a:lnSpc>
                <a:spcPct val="90000"/>
              </a:lnSpc>
            </a:pPr>
            <a:r>
              <a:rPr lang="en-GB" sz="2400" b="1" noProof="0" dirty="0">
                <a:latin typeface="Arial" panose="020B0604020202020204" pitchFamily="34" charset="0"/>
                <a:cs typeface="Arial" panose="020B0604020202020204" pitchFamily="34" charset="0"/>
              </a:rPr>
              <a:t>Main Risk factors for Patient X Health  </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sz="half" idx="1"/>
          </p:nvPr>
        </p:nvSpPr>
        <p:spPr>
          <a:xfrm>
            <a:off x="250825" y="0"/>
            <a:ext cx="5257279" cy="5661248"/>
          </a:xfrm>
        </p:spPr>
        <p:txBody>
          <a:bodyPr wrap="square" anchor="t">
            <a:noAutofit/>
          </a:bodyPr>
          <a:lstStyle/>
          <a:p>
            <a:pPr marL="0" indent="0">
              <a:lnSpc>
                <a:spcPct val="90000"/>
              </a:lnSpc>
              <a:buNone/>
            </a:pPr>
            <a:r>
              <a:rPr lang="en-GB" sz="1400" noProof="0" dirty="0">
                <a:latin typeface="Arial" panose="020B0604020202020204" pitchFamily="34" charset="0"/>
                <a:cs typeface="Arial" panose="020B0604020202020204" pitchFamily="34" charset="0"/>
              </a:rPr>
              <a:t>   </a:t>
            </a:r>
          </a:p>
          <a:p>
            <a:pPr marL="0" indent="0">
              <a:lnSpc>
                <a:spcPct val="90000"/>
              </a:lnSpc>
              <a:buNone/>
            </a:pPr>
            <a:r>
              <a:rPr lang="en-GB" sz="1400" noProof="0" dirty="0">
                <a:latin typeface="Arial" panose="020B0604020202020204" pitchFamily="34" charset="0"/>
                <a:cs typeface="Arial" panose="020B0604020202020204" pitchFamily="34" charset="0"/>
              </a:rPr>
              <a:t>  </a:t>
            </a:r>
          </a:p>
          <a:p>
            <a:pPr>
              <a:lnSpc>
                <a:spcPct val="150000"/>
              </a:lnSpc>
            </a:pPr>
            <a:r>
              <a:rPr lang="en-GB" sz="1100" noProof="0" dirty="0">
                <a:latin typeface="Arial" panose="020B0604020202020204" pitchFamily="34" charset="0"/>
                <a:cs typeface="Arial" panose="020B0604020202020204" pitchFamily="34" charset="0"/>
              </a:rPr>
              <a:t>Non –Hodgkin Lymphoma (NHL) is  much more common in people with HIV- over  100 times  the risk in the general population . Ongoing immune stimulation and weakened immunity are thought to  reveals the association. Certain genetic changes such as variations in TH1/ TH2 cytokine genes , also raise the chance of developing specific Non-Hodgkin lymphoma subtypes.  (Zhan,2023).  </a:t>
            </a:r>
            <a:endParaRPr lang="en-GB" sz="1100" b="1" noProof="0" dirty="0">
              <a:latin typeface="Arial" panose="020B0604020202020204" pitchFamily="34" charset="0"/>
              <a:cs typeface="Arial" panose="020B0604020202020204" pitchFamily="34" charset="0"/>
            </a:endParaRPr>
          </a:p>
          <a:p>
            <a:pPr>
              <a:lnSpc>
                <a:spcPct val="150000"/>
              </a:lnSpc>
            </a:pPr>
            <a:r>
              <a:rPr lang="en-GB" sz="1100" b="1" noProof="0" dirty="0">
                <a:latin typeface="Arial" panose="020B0604020202020204" pitchFamily="34" charset="0"/>
                <a:cs typeface="Arial" panose="020B0604020202020204" pitchFamily="34" charset="0"/>
              </a:rPr>
              <a:t>Environment: </a:t>
            </a:r>
            <a:r>
              <a:rPr lang="en-GB" sz="1100" noProof="0" dirty="0">
                <a:latin typeface="Arial" panose="020B0604020202020204" pitchFamily="34" charset="0"/>
                <a:cs typeface="Arial" panose="020B0604020202020204" pitchFamily="34" charset="0"/>
              </a:rPr>
              <a:t>There is an exposure substances such as arsenic, fungicides, pesticides and chemotherapy can raise the risk of B-cells non-Hodgkin lymphoma, often showing as a late onset complications.   (Boffetta, 2011). </a:t>
            </a:r>
          </a:p>
          <a:p>
            <a:pPr>
              <a:lnSpc>
                <a:spcPct val="90000"/>
              </a:lnSpc>
            </a:pPr>
            <a:endParaRPr lang="en-GB" sz="1100" noProof="0" dirty="0">
              <a:latin typeface="Arial" panose="020B0604020202020204" pitchFamily="34" charset="0"/>
              <a:cs typeface="Arial" panose="020B0604020202020204" pitchFamily="34" charset="0"/>
            </a:endParaRPr>
          </a:p>
          <a:p>
            <a:pPr>
              <a:lnSpc>
                <a:spcPct val="150000"/>
              </a:lnSpc>
            </a:pPr>
            <a:r>
              <a:rPr lang="en-GB" sz="1100" noProof="0" dirty="0">
                <a:latin typeface="Arial" panose="020B0604020202020204" pitchFamily="34" charset="0"/>
                <a:cs typeface="Arial" panose="020B0604020202020204" pitchFamily="34" charset="0"/>
              </a:rPr>
              <a:t>Cancer and hypertension are closely linked , sharing overlapping mechanisms such as inflammation and oxidative stress. These are tied to common risk factors such as smoking, obesity, physical inactivity, and obstructive sleep apnoea. Pain, anxiety and sleep disorders can also contribute to high hypertension. Many cancer treatments  along with some supportive drugs and certain anti-hypertension medicines can be directly toxic to the heart, blood vessels and kidneys which can increase hypertension and become worsen in a vicious cycle.</a:t>
            </a:r>
          </a:p>
          <a:p>
            <a:pPr marL="0" indent="0">
              <a:lnSpc>
                <a:spcPct val="150000"/>
              </a:lnSpc>
              <a:buNone/>
            </a:pPr>
            <a:r>
              <a:rPr lang="en-GB" sz="1100" noProof="0" dirty="0">
                <a:latin typeface="Arial" panose="020B0604020202020204" pitchFamily="34" charset="0"/>
                <a:cs typeface="Arial" panose="020B0604020202020204" pitchFamily="34" charset="0"/>
              </a:rPr>
              <a:t>          (Ruf   et al.,    2021).  </a:t>
            </a:r>
          </a:p>
          <a:p>
            <a:pPr>
              <a:lnSpc>
                <a:spcPct val="150000"/>
              </a:lnSpc>
            </a:pPr>
            <a:endParaRPr lang="en-GB" sz="1100" noProof="0" dirty="0">
              <a:latin typeface="Arial" panose="020B0604020202020204" pitchFamily="34" charset="0"/>
              <a:cs typeface="Arial" panose="020B0604020202020204" pitchFamily="34" charset="0"/>
            </a:endParaRPr>
          </a:p>
          <a:p>
            <a:pPr>
              <a:lnSpc>
                <a:spcPct val="150000"/>
              </a:lnSpc>
            </a:pPr>
            <a:endParaRPr lang="en-GB" sz="1100" noProof="0" dirty="0">
              <a:latin typeface="Arial" panose="020B0604020202020204" pitchFamily="34" charset="0"/>
              <a:cs typeface="Arial" panose="020B0604020202020204" pitchFamily="34" charset="0"/>
            </a:endParaRPr>
          </a:p>
          <a:p>
            <a:pPr marL="0" indent="0">
              <a:lnSpc>
                <a:spcPct val="150000"/>
              </a:lnSpc>
              <a:buNone/>
            </a:pPr>
            <a:r>
              <a:rPr lang="en-GB" sz="1100" noProof="0" dirty="0">
                <a:latin typeface="Arial" panose="020B0604020202020204" pitchFamily="34" charset="0"/>
                <a:cs typeface="Arial" panose="020B0604020202020204" pitchFamily="34" charset="0"/>
              </a:rPr>
              <a:t>..</a:t>
            </a:r>
          </a:p>
          <a:p>
            <a:pPr>
              <a:lnSpc>
                <a:spcPct val="90000"/>
              </a:lnSpc>
            </a:pPr>
            <a:endParaRPr lang="en-GB" sz="1400" noProof="0" dirty="0">
              <a:latin typeface="Arial" panose="020B0604020202020204" pitchFamily="34" charset="0"/>
              <a:cs typeface="Arial" panose="020B0604020202020204" pitchFamily="34" charset="0"/>
            </a:endParaRPr>
          </a:p>
        </p:txBody>
      </p:sp>
      <p:pic>
        <p:nvPicPr>
          <p:cNvPr id="5" name="Picture 4" descr="A diagram of a patient's condition&#10;&#10;AI-generated content may be incorrect.">
            <a:extLst>
              <a:ext uri="{FF2B5EF4-FFF2-40B4-BE49-F238E27FC236}">
                <a16:creationId xmlns:a16="http://schemas.microsoft.com/office/drawing/2014/main" id="{645121D9-2B5C-817D-BE49-F1BB3675592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28654" y="848338"/>
            <a:ext cx="3133330" cy="4160336"/>
          </a:xfrm>
          <a:prstGeom prst="rect">
            <a:avLst/>
          </a:prstGeom>
          <a:noFill/>
        </p:spPr>
      </p:pic>
      <p:sp>
        <p:nvSpPr>
          <p:cNvPr id="10" name="Date Placeholder 4">
            <a:extLst>
              <a:ext uri="{FF2B5EF4-FFF2-40B4-BE49-F238E27FC236}">
                <a16:creationId xmlns:a16="http://schemas.microsoft.com/office/drawing/2014/main" id="{496B0E27-33DB-2EC1-433B-28D712E645C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218A948-630C-46AA-B92F-BF88EF5D2A00}" type="datetime1">
              <a:rPr lang="en-GB" sz="900" noProof="0" smtClean="0"/>
              <a:t>31/03/2026</a:t>
            </a:fld>
            <a:endParaRPr lang="en-GB" sz="900" noProof="0" dirty="0"/>
          </a:p>
        </p:txBody>
      </p:sp>
      <p:sp>
        <p:nvSpPr>
          <p:cNvPr id="12" name="Slide Number Placeholder 5">
            <a:extLst>
              <a:ext uri="{FF2B5EF4-FFF2-40B4-BE49-F238E27FC236}">
                <a16:creationId xmlns:a16="http://schemas.microsoft.com/office/drawing/2014/main" id="{6709F2A4-0450-3250-8FB7-693A08D89E1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noProof="0" smtClean="0"/>
              <a:pPr>
                <a:spcAft>
                  <a:spcPts val="600"/>
                </a:spcAft>
                <a:defRPr/>
              </a:pPr>
              <a:t>16</a:t>
            </a:fld>
            <a:endParaRPr lang="en-GB" noProof="0" dirty="0"/>
          </a:p>
        </p:txBody>
      </p:sp>
      <p:sp>
        <p:nvSpPr>
          <p:cNvPr id="6" name="TextBox 5">
            <a:extLst>
              <a:ext uri="{FF2B5EF4-FFF2-40B4-BE49-F238E27FC236}">
                <a16:creationId xmlns:a16="http://schemas.microsoft.com/office/drawing/2014/main" id="{4247D95D-1A5F-D2C4-4407-2A356C0AE87C}"/>
              </a:ext>
            </a:extLst>
          </p:cNvPr>
          <p:cNvSpPr txBox="1"/>
          <p:nvPr/>
        </p:nvSpPr>
        <p:spPr>
          <a:xfrm>
            <a:off x="6804248" y="4599588"/>
            <a:ext cx="2386608" cy="818173"/>
          </a:xfrm>
          <a:prstGeom prst="rect">
            <a:avLst/>
          </a:prstGeom>
          <a:noFill/>
        </p:spPr>
        <p:txBody>
          <a:bodyPr wrap="square">
            <a:spAutoFit/>
          </a:bodyPr>
          <a:lstStyle/>
          <a:p>
            <a:pPr algn="l">
              <a:lnSpc>
                <a:spcPts val="1350"/>
              </a:lnSpc>
              <a:spcAft>
                <a:spcPts val="1350"/>
              </a:spcAft>
              <a:buNone/>
            </a:pPr>
            <a:r>
              <a:rPr lang="en-GB" sz="1100" b="0" i="0" noProof="0" dirty="0">
                <a:solidFill>
                  <a:srgbClr val="202020"/>
                </a:solidFill>
                <a:effectLst/>
              </a:rPr>
              <a:t>Fig 1</a:t>
            </a:r>
          </a:p>
          <a:p>
            <a:pPr algn="l">
              <a:lnSpc>
                <a:spcPts val="1350"/>
              </a:lnSpc>
              <a:spcAft>
                <a:spcPts val="1350"/>
              </a:spcAft>
              <a:buNone/>
            </a:pPr>
            <a:r>
              <a:rPr lang="en-GB" sz="1100" b="0" i="0" noProof="0" dirty="0">
                <a:solidFill>
                  <a:srgbClr val="202020"/>
                </a:solidFill>
                <a:effectLst/>
              </a:rPr>
              <a:t>Research participants flow diagram</a:t>
            </a:r>
            <a:r>
              <a:rPr lang="en-GB" b="0" i="0" noProof="0" dirty="0">
                <a:solidFill>
                  <a:srgbClr val="202020"/>
                </a:solidFill>
                <a:effectLst/>
                <a:latin typeface="Helvetica" panose="020B0604020202020204" pitchFamily="34" charset="0"/>
              </a:rPr>
              <a:t>.</a:t>
            </a:r>
          </a:p>
        </p:txBody>
      </p:sp>
    </p:spTree>
    <p:extLst>
      <p:ext uri="{BB962C8B-B14F-4D97-AF65-F5344CB8AC3E}">
        <p14:creationId xmlns:p14="http://schemas.microsoft.com/office/powerpoint/2010/main" val="11918303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8360" y="202630"/>
            <a:ext cx="8229600" cy="58018"/>
          </a:xfrm>
        </p:spPr>
        <p:txBody>
          <a:bodyPr wrap="square" anchor="ctr">
            <a:normAutofit fontScale="90000"/>
          </a:bodyPr>
          <a:lstStyle/>
          <a:p>
            <a:pPr algn="l">
              <a:lnSpc>
                <a:spcPct val="90000"/>
              </a:lnSpc>
            </a:pPr>
            <a:r>
              <a:rPr lang="en-GB" sz="1800" b="1" noProof="0" dirty="0">
                <a:latin typeface="Arial" panose="020B0604020202020204" pitchFamily="34" charset="0"/>
                <a:cs typeface="Arial" panose="020B0604020202020204" pitchFamily="34" charset="0"/>
              </a:rPr>
              <a:t>       Anatomy in Non-Hodgkin Lymphoma B- Cell (NHL</a:t>
            </a:r>
          </a:p>
        </p:txBody>
      </p:sp>
      <p:sp>
        <p:nvSpPr>
          <p:cNvPr id="2" name="Content Placeholder 1">
            <a:extLst>
              <a:ext uri="{FF2B5EF4-FFF2-40B4-BE49-F238E27FC236}">
                <a16:creationId xmlns:a16="http://schemas.microsoft.com/office/drawing/2014/main" id="{41C35443-F263-7B57-2247-B900E4E8B74E}"/>
              </a:ext>
            </a:extLst>
          </p:cNvPr>
          <p:cNvSpPr>
            <a:spLocks noGrp="1" noRot="1" noMove="1" noResize="1" noEditPoints="1" noAdjustHandles="1" noChangeArrowheads="1" noChangeShapeType="1"/>
          </p:cNvSpPr>
          <p:nvPr>
            <p:ph sz="half" idx="1"/>
          </p:nvPr>
        </p:nvSpPr>
        <p:spPr>
          <a:xfrm>
            <a:off x="250824" y="404664"/>
            <a:ext cx="6697439" cy="6339036"/>
          </a:xfrm>
        </p:spPr>
        <p:txBody>
          <a:bodyPr wrap="square" anchor="t">
            <a:noAutofit/>
          </a:bodyPr>
          <a:lstStyle/>
          <a:p>
            <a:pPr>
              <a:lnSpc>
                <a:spcPct val="150000"/>
              </a:lnSpc>
            </a:pPr>
            <a:r>
              <a:rPr lang="en-GB" sz="1100" noProof="0" dirty="0">
                <a:latin typeface="Arial" panose="020B0604020202020204" pitchFamily="34" charset="0"/>
                <a:cs typeface="Arial" panose="020B0604020202020204" pitchFamily="34" charset="0"/>
              </a:rPr>
              <a:t>Non – Hodgkin B- cell lymphoma NHL primary impacts the lymphatic system, which includes the lymph nodes, spleen, thymus, and bone morrow.</a:t>
            </a:r>
          </a:p>
          <a:p>
            <a:pPr>
              <a:lnSpc>
                <a:spcPct val="150000"/>
              </a:lnSpc>
            </a:pPr>
            <a:r>
              <a:rPr lang="en-GB" sz="1100" noProof="0" dirty="0">
                <a:latin typeface="Arial" panose="020B0604020202020204" pitchFamily="34" charset="0"/>
                <a:cs typeface="Arial" panose="020B0604020202020204" pitchFamily="34" charset="0"/>
              </a:rPr>
              <a:t> lymph nodes: These are often the primary site of the disease, particularly in neck, armpit, groin and    chest.  Malignant cells accumulate in the germinal centres of the lymph nodes cortex, paracortex, and medulla cause them to swell. The lymphatic system which is made up of lymphoid organs and tissues, including the spleen, thymus, tonsils, lymph nodes, and bone marrow: </a:t>
            </a:r>
          </a:p>
          <a:p>
            <a:pPr>
              <a:lnSpc>
                <a:spcPct val="150000"/>
              </a:lnSpc>
            </a:pPr>
            <a:r>
              <a:rPr lang="en-GB" sz="1100" b="1" noProof="0" dirty="0">
                <a:latin typeface="Arial" panose="020B0604020202020204" pitchFamily="34" charset="0"/>
                <a:cs typeface="Arial" panose="020B0604020202020204" pitchFamily="34" charset="0"/>
              </a:rPr>
              <a:t>Bone Marrow: </a:t>
            </a:r>
            <a:r>
              <a:rPr lang="en-GB" sz="1100" noProof="0" dirty="0">
                <a:latin typeface="Arial" panose="020B0604020202020204" pitchFamily="34" charset="0"/>
                <a:cs typeface="Arial" panose="020B0604020202020204" pitchFamily="34" charset="0"/>
              </a:rPr>
              <a:t>This is production site for blood cells, when cancerous  B –cell lymphomas infiltrate the marrow, they disrupting the production of healthy  blood cells which lead to complications such as anaemia ,increase risks of infections and bleeding.</a:t>
            </a:r>
          </a:p>
          <a:p>
            <a:pPr>
              <a:lnSpc>
                <a:spcPct val="150000"/>
              </a:lnSpc>
            </a:pPr>
            <a:r>
              <a:rPr lang="en-GB" sz="1100" b="1" noProof="0" dirty="0">
                <a:latin typeface="Arial" panose="020B0604020202020204" pitchFamily="34" charset="0"/>
                <a:cs typeface="Arial" panose="020B0604020202020204" pitchFamily="34" charset="0"/>
              </a:rPr>
              <a:t>Spleen: </a:t>
            </a:r>
            <a:r>
              <a:rPr lang="en-GB" sz="1100" noProof="0" dirty="0">
                <a:latin typeface="Arial" panose="020B0604020202020204" pitchFamily="34" charset="0"/>
                <a:cs typeface="Arial" panose="020B0604020202020204" pitchFamily="34" charset="0"/>
              </a:rPr>
              <a:t>The spleen filter blood and supports the immune system health. That is high in B-cell and contains white pulp tissues that are affluent in B-cells. When too much malignant cells build up the spleen can become swollen and enlarged .</a:t>
            </a:r>
          </a:p>
          <a:p>
            <a:pPr>
              <a:lnSpc>
                <a:spcPct val="150000"/>
              </a:lnSpc>
            </a:pPr>
            <a:r>
              <a:rPr lang="en-GB" sz="1100" b="1" noProof="0" dirty="0">
                <a:latin typeface="Arial" panose="020B0604020202020204" pitchFamily="34" charset="0"/>
                <a:cs typeface="Arial" panose="020B0604020202020204" pitchFamily="34" charset="0"/>
              </a:rPr>
              <a:t>Thymus and other organs </a:t>
            </a:r>
            <a:r>
              <a:rPr lang="en-GB" sz="1100" noProof="0" dirty="0">
                <a:latin typeface="Arial" panose="020B0604020202020204" pitchFamily="34" charset="0"/>
                <a:cs typeface="Arial" panose="020B0604020202020204" pitchFamily="34" charset="0"/>
              </a:rPr>
              <a:t>:  White: B- cells lymphomas doesn’t  typically originate in  in the thymus; the enlargement  of nearby lymph nodes  can sometimes impact the mediastinum structures   the area in the chest between the lungs  (Hall,  2020). </a:t>
            </a:r>
          </a:p>
        </p:txBody>
      </p:sp>
      <p:pic>
        <p:nvPicPr>
          <p:cNvPr id="2050" name="Picture 2">
            <a:extLst>
              <a:ext uri="{FF2B5EF4-FFF2-40B4-BE49-F238E27FC236}">
                <a16:creationId xmlns:a16="http://schemas.microsoft.com/office/drawing/2014/main" id="{914D2D7E-F603-DEC4-979B-FCBB5974C1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40" r="2" b="47264"/>
          <a:stretch>
            <a:fillRect/>
          </a:stretch>
        </p:blipFill>
        <p:spPr bwMode="auto">
          <a:xfrm>
            <a:off x="6876256" y="404664"/>
            <a:ext cx="2088232" cy="3096344"/>
          </a:xfrm>
          <a:prstGeom prst="rect">
            <a:avLst/>
          </a:prstGeom>
          <a:solidFill>
            <a:srgbClr val="FFFFFF"/>
          </a:solidFill>
        </p:spPr>
      </p:pic>
      <p:sp>
        <p:nvSpPr>
          <p:cNvPr id="14" name="Date Placeholder 6">
            <a:extLst>
              <a:ext uri="{FF2B5EF4-FFF2-40B4-BE49-F238E27FC236}">
                <a16:creationId xmlns:a16="http://schemas.microsoft.com/office/drawing/2014/main" id="{0C4537F2-6DCD-1022-C94E-ECA32CFD74E9}"/>
              </a:ext>
            </a:extLst>
          </p:cNvPr>
          <p:cNvSpPr>
            <a:spLocks noGrp="1"/>
          </p:cNvSpPr>
          <p:nvPr>
            <p:ph type="dt" sz="half" idx="10"/>
          </p:nvPr>
        </p:nvSpPr>
        <p:spPr>
          <a:xfrm>
            <a:off x="250825" y="6524625"/>
            <a:ext cx="971550" cy="219075"/>
          </a:xfrm>
        </p:spPr>
        <p:txBody>
          <a:bodyPr anchor="ctr">
            <a:normAutofit/>
          </a:bodyPr>
          <a:lstStyle/>
          <a:p>
            <a:pPr marL="171450" indent="-171450">
              <a:lnSpc>
                <a:spcPct val="90000"/>
              </a:lnSpc>
              <a:spcAft>
                <a:spcPts val="600"/>
              </a:spcAft>
              <a:buFont typeface="Arial" panose="020B0604020202020204" pitchFamily="34" charset="0"/>
              <a:buChar char="•"/>
              <a:defRPr/>
            </a:pPr>
            <a:fld id="{E36B559B-E8CB-4EDD-B0EB-9D7ED8E4AB82}" type="datetime1">
              <a:rPr lang="en-GB" sz="900" noProof="0" smtClean="0"/>
              <a:t>31/03/2026</a:t>
            </a:fld>
            <a:endParaRPr lang="en-GB" sz="900" noProof="0" dirty="0"/>
          </a:p>
        </p:txBody>
      </p:sp>
      <p:sp>
        <p:nvSpPr>
          <p:cNvPr id="16" name="Slide Number Placeholder 7">
            <a:extLst>
              <a:ext uri="{FF2B5EF4-FFF2-40B4-BE49-F238E27FC236}">
                <a16:creationId xmlns:a16="http://schemas.microsoft.com/office/drawing/2014/main" id="{725D2FA5-D3D7-BCB0-F860-CF5BD040BCB9}"/>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0669F83E-C611-4B90-8FAE-1379528B23C3}" type="slidenum">
              <a:rPr lang="en-GB" noProof="0" smtClean="0"/>
              <a:pPr>
                <a:spcAft>
                  <a:spcPts val="600"/>
                </a:spcAft>
                <a:defRPr/>
              </a:pPr>
              <a:t>17</a:t>
            </a:fld>
            <a:endParaRPr lang="en-GB" noProof="0" dirty="0"/>
          </a:p>
        </p:txBody>
      </p:sp>
      <p:sp>
        <p:nvSpPr>
          <p:cNvPr id="5" name="TextBox 4">
            <a:extLst>
              <a:ext uri="{FF2B5EF4-FFF2-40B4-BE49-F238E27FC236}">
                <a16:creationId xmlns:a16="http://schemas.microsoft.com/office/drawing/2014/main" id="{14A91484-236E-C51D-C6D2-B491AA5AD03F}"/>
              </a:ext>
            </a:extLst>
          </p:cNvPr>
          <p:cNvSpPr txBox="1"/>
          <p:nvPr/>
        </p:nvSpPr>
        <p:spPr>
          <a:xfrm>
            <a:off x="7164288" y="3406897"/>
            <a:ext cx="1728192" cy="769441"/>
          </a:xfrm>
          <a:prstGeom prst="rect">
            <a:avLst/>
          </a:prstGeom>
          <a:noFill/>
        </p:spPr>
        <p:txBody>
          <a:bodyPr wrap="square">
            <a:spAutoFit/>
          </a:bodyPr>
          <a:lstStyle/>
          <a:p>
            <a:r>
              <a:rPr lang="en-GB" sz="1800" noProof="0" dirty="0"/>
              <a:t> (</a:t>
            </a:r>
            <a:r>
              <a:rPr lang="en-GB" sz="1200" noProof="0" dirty="0"/>
              <a:t>Mayo Foundation for medical education and research, 2025</a:t>
            </a:r>
            <a:r>
              <a:rPr lang="en-GB" sz="1400" noProof="0" dirty="0"/>
              <a:t>)     </a:t>
            </a:r>
          </a:p>
        </p:txBody>
      </p:sp>
    </p:spTree>
    <p:extLst>
      <p:ext uri="{BB962C8B-B14F-4D97-AF65-F5344CB8AC3E}">
        <p14:creationId xmlns:p14="http://schemas.microsoft.com/office/powerpoint/2010/main" val="7117341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273619"/>
          </a:xfrm>
        </p:spPr>
        <p:txBody>
          <a:bodyPr/>
          <a:lstStyle/>
          <a:p>
            <a:r>
              <a:rPr lang="en-GB" sz="2000" b="1" noProof="0" dirty="0"/>
              <a:t>  Lifestyle, and Health behaviour of NHL  ( Care Plan 1)</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611560" y="548258"/>
            <a:ext cx="5616624" cy="5184998"/>
          </a:xfrm>
        </p:spPr>
        <p:txBody>
          <a:bodyPr/>
          <a:lstStyle/>
          <a:p>
            <a:pPr>
              <a:lnSpc>
                <a:spcPct val="150000"/>
              </a:lnSpc>
            </a:pPr>
            <a:r>
              <a:rPr lang="en-GB" sz="1100" noProof="0" dirty="0">
                <a:latin typeface="Arial" panose="020B0604020202020204" pitchFamily="34" charset="0"/>
                <a:cs typeface="Arial" panose="020B0604020202020204" pitchFamily="34" charset="0"/>
              </a:rPr>
              <a:t>Psychological impact:  Patient is experiencing shock, disbelief, frightened and uncertainty regarding  their future..  Physical inactivity, caused by fatigue , emotional distress has led to muscle weakness reduce mobility (Tan and Wang, 2024).</a:t>
            </a:r>
          </a:p>
          <a:p>
            <a:pPr>
              <a:lnSpc>
                <a:spcPct val="150000"/>
              </a:lnSpc>
            </a:pPr>
            <a:r>
              <a:rPr lang="en-GB" sz="1100" b="1" noProof="0" dirty="0">
                <a:latin typeface="Arial" panose="020B0604020202020204" pitchFamily="34" charset="0"/>
                <a:cs typeface="Arial" panose="020B0604020202020204" pitchFamily="34" charset="0"/>
              </a:rPr>
              <a:t>Dietary Concerns: </a:t>
            </a:r>
            <a:r>
              <a:rPr lang="en-GB" sz="1100" noProof="0" dirty="0">
                <a:latin typeface="Arial" panose="020B0604020202020204" pitchFamily="34" charset="0"/>
                <a:cs typeface="Arial" panose="020B0604020202020204" pitchFamily="34" charset="0"/>
              </a:rPr>
              <a:t>irregular and nutrient- deficient eating habits are compromising the patient's immune system  and the ability to cope with treatment.  Mr. Smith disrupted </a:t>
            </a:r>
            <a:r>
              <a:rPr lang="en-GB" sz="1100" b="1" noProof="0" dirty="0">
                <a:latin typeface="Arial" panose="020B0604020202020204" pitchFamily="34" charset="0"/>
                <a:cs typeface="Arial" panose="020B0604020202020204" pitchFamily="34" charset="0"/>
              </a:rPr>
              <a:t>sleep patterns </a:t>
            </a:r>
            <a:r>
              <a:rPr lang="en-GB" sz="1100" noProof="0" dirty="0">
                <a:latin typeface="Arial" panose="020B0604020202020204" pitchFamily="34" charset="0"/>
                <a:cs typeface="Arial" panose="020B0604020202020204" pitchFamily="34" charset="0"/>
              </a:rPr>
              <a:t>causes by night sweats ,pain and psychological stress are negatively affected  cognitive impairment, poor concentration and reduced energy levels. Risk factors has an history of smoking 15 cigarettes daily and  alcohol used, both of which increase the risk of complications and delay treatment  and recovery. </a:t>
            </a:r>
          </a:p>
          <a:p>
            <a:pPr>
              <a:lnSpc>
                <a:spcPct val="150000"/>
              </a:lnSpc>
            </a:pPr>
            <a:r>
              <a:rPr lang="en-GB" sz="1100" b="1" noProof="0" dirty="0">
                <a:latin typeface="Arial" panose="020B0604020202020204" pitchFamily="34" charset="0"/>
                <a:cs typeface="Arial" panose="020B0604020202020204" pitchFamily="34" charset="0"/>
              </a:rPr>
              <a:t>Intervention Goal </a:t>
            </a:r>
            <a:r>
              <a:rPr lang="en-GB" sz="1100" noProof="0" dirty="0">
                <a:latin typeface="Arial" panose="020B0604020202020204" pitchFamily="34" charset="0"/>
                <a:cs typeface="Arial" panose="020B0604020202020204" pitchFamily="34" charset="0"/>
              </a:rPr>
              <a:t>: Establish health promoting  routines and a high-protein, high-energy diet to increase strength and reduce infection risks. positively with care plan. Mr Smith's would benefit from systematic interventions and motivational encouragements aimed at fostering healthier lifestyles behaviours, increasing daily activity and intimately enhance long – term health outcomes and overall well-being.    </a:t>
            </a:r>
          </a:p>
          <a:p>
            <a:pPr>
              <a:lnSpc>
                <a:spcPct val="150000"/>
              </a:lnSpc>
            </a:pPr>
            <a:r>
              <a:rPr lang="en-GB" sz="1100" noProof="0" dirty="0">
                <a:latin typeface="Arial" panose="020B0604020202020204" pitchFamily="34" charset="0"/>
                <a:cs typeface="Arial" panose="020B0604020202020204" pitchFamily="34" charset="0"/>
              </a:rPr>
              <a:t>Having healthy diet is important for during cancer treatment to increase strength and produce energy, and decrease risk off infections  Tan et al.,  ( 2024).</a:t>
            </a:r>
          </a:p>
          <a:p>
            <a:pPr>
              <a:lnSpc>
                <a:spcPct val="150000"/>
              </a:lnSpc>
            </a:pPr>
            <a:endParaRPr lang="en-GB" sz="1100" noProof="0" dirty="0">
              <a:latin typeface="Arial" panose="020B0604020202020204" pitchFamily="34" charset="0"/>
              <a:cs typeface="Arial" panose="020B0604020202020204" pitchFamily="34" charset="0"/>
            </a:endParaRPr>
          </a:p>
          <a:p>
            <a:pPr>
              <a:lnSpc>
                <a:spcPct val="150000"/>
              </a:lnSpc>
            </a:pPr>
            <a:endParaRPr lang="en-GB" sz="1100" noProof="0" dirty="0">
              <a:latin typeface="Arial" panose="020B0604020202020204" pitchFamily="34" charset="0"/>
              <a:cs typeface="Arial" panose="020B0604020202020204" pitchFamily="34" charset="0"/>
            </a:endParaRPr>
          </a:p>
          <a:p>
            <a:pPr>
              <a:lnSpc>
                <a:spcPct val="150000"/>
              </a:lnSpc>
            </a:pPr>
            <a:endParaRPr lang="en-GB" sz="1100" noProof="0" dirty="0">
              <a:latin typeface="Arial" panose="020B0604020202020204" pitchFamily="34" charset="0"/>
              <a:cs typeface="Arial" panose="020B0604020202020204" pitchFamily="34" charset="0"/>
            </a:endParaRPr>
          </a:p>
          <a:p>
            <a:pPr>
              <a:lnSpc>
                <a:spcPct val="150000"/>
              </a:lnSpc>
            </a:pPr>
            <a:endParaRPr lang="en-GB" sz="1100" noProof="0" dirty="0">
              <a:latin typeface="Arial" panose="020B0604020202020204" pitchFamily="34" charset="0"/>
              <a:cs typeface="Arial" panose="020B0604020202020204" pitchFamily="34" charset="0"/>
            </a:endParaRPr>
          </a:p>
          <a:p>
            <a:pPr>
              <a:lnSpc>
                <a:spcPct val="150000"/>
              </a:lnSpc>
            </a:pPr>
            <a:endParaRPr lang="en-GB" sz="1100" noProof="0" dirty="0">
              <a:latin typeface="Arial" panose="020B0604020202020204" pitchFamily="34" charset="0"/>
              <a:cs typeface="Arial" panose="020B0604020202020204" pitchFamily="34" charset="0"/>
            </a:endParaRPr>
          </a:p>
          <a:p>
            <a:endParaRPr lang="en-GB" sz="1800" noProof="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B4FFE8F9-F59E-4F71-BBD9-DDC8C09605CC}" type="datetime1">
              <a:rPr lang="en-GB" noProof="0" smtClean="0"/>
              <a:t>31/03/2026</a:t>
            </a:fld>
            <a:endParaRPr lang="en-GB" noProof="0" dirty="0"/>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noProof="0" smtClean="0"/>
              <a:pPr>
                <a:defRPr/>
              </a:pPr>
              <a:t>18</a:t>
            </a:fld>
            <a:endParaRPr lang="en-GB" noProof="0" dirty="0"/>
          </a:p>
        </p:txBody>
      </p:sp>
      <p:pic>
        <p:nvPicPr>
          <p:cNvPr id="9" name="Picture 8" descr="Couple of watermelon slices">
            <a:extLst>
              <a:ext uri="{FF2B5EF4-FFF2-40B4-BE49-F238E27FC236}">
                <a16:creationId xmlns:a16="http://schemas.microsoft.com/office/drawing/2014/main" id="{B559D990-1F89-43BC-9EDC-ACB186D4FA9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12161" y="1844823"/>
            <a:ext cx="2320280" cy="1800201"/>
          </a:xfrm>
          <a:prstGeom prst="rect">
            <a:avLst/>
          </a:prstGeom>
        </p:spPr>
      </p:pic>
      <p:sp>
        <p:nvSpPr>
          <p:cNvPr id="6" name="Footer Placeholder 5">
            <a:extLst>
              <a:ext uri="{FF2B5EF4-FFF2-40B4-BE49-F238E27FC236}">
                <a16:creationId xmlns:a16="http://schemas.microsoft.com/office/drawing/2014/main" id="{84AEE7B0-39A7-4A53-455A-AC7920B06349}"/>
              </a:ext>
            </a:extLst>
          </p:cNvPr>
          <p:cNvSpPr>
            <a:spLocks noGrp="1"/>
          </p:cNvSpPr>
          <p:nvPr>
            <p:ph type="ftr" sz="quarter" idx="11"/>
          </p:nvPr>
        </p:nvSpPr>
        <p:spPr/>
        <p:txBody>
          <a:bodyPr/>
          <a:lstStyle/>
          <a:p>
            <a:pPr>
              <a:defRPr/>
            </a:pPr>
            <a:endParaRPr lang="en-GB" noProof="0" dirty="0"/>
          </a:p>
        </p:txBody>
      </p:sp>
    </p:spTree>
    <p:extLst>
      <p:ext uri="{BB962C8B-B14F-4D97-AF65-F5344CB8AC3E}">
        <p14:creationId xmlns:p14="http://schemas.microsoft.com/office/powerpoint/2010/main" val="20709468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59D47-DA18-118D-1C01-8F52868A70A8}"/>
              </a:ext>
            </a:extLst>
          </p:cNvPr>
          <p:cNvSpPr>
            <a:spLocks noGrp="1"/>
          </p:cNvSpPr>
          <p:nvPr>
            <p:ph type="title"/>
          </p:nvPr>
        </p:nvSpPr>
        <p:spPr>
          <a:xfrm>
            <a:off x="457200" y="274638"/>
            <a:ext cx="8229600" cy="135608"/>
          </a:xfrm>
        </p:spPr>
        <p:txBody>
          <a:bodyPr wrap="square" anchor="ctr">
            <a:noAutofit/>
          </a:bodyPr>
          <a:lstStyle/>
          <a:p>
            <a:r>
              <a:rPr lang="en-GB" sz="1600" noProof="0" dirty="0"/>
              <a:t>References</a:t>
            </a:r>
          </a:p>
        </p:txBody>
      </p:sp>
      <p:sp>
        <p:nvSpPr>
          <p:cNvPr id="9" name="Content Placeholder 2">
            <a:extLst>
              <a:ext uri="{FF2B5EF4-FFF2-40B4-BE49-F238E27FC236}">
                <a16:creationId xmlns:a16="http://schemas.microsoft.com/office/drawing/2014/main" id="{C2A6F5CC-8919-A93A-E120-E8613ACFD491}"/>
              </a:ext>
            </a:extLst>
          </p:cNvPr>
          <p:cNvSpPr>
            <a:spLocks noGrp="1"/>
          </p:cNvSpPr>
          <p:nvPr>
            <p:ph idx="1"/>
          </p:nvPr>
        </p:nvSpPr>
        <p:spPr>
          <a:xfrm>
            <a:off x="457200" y="410246"/>
            <a:ext cx="8229600" cy="5106987"/>
          </a:xfrm>
        </p:spPr>
        <p:txBody>
          <a:bodyPr/>
          <a:lstStyle/>
          <a:p>
            <a:pPr marL="0" indent="0">
              <a:buNone/>
            </a:pPr>
            <a:r>
              <a:rPr lang="en-GB" sz="1200" noProof="0" dirty="0">
                <a:latin typeface="Arial" panose="020B0604020202020204" pitchFamily="34" charset="0"/>
                <a:cs typeface="Arial" panose="020B0604020202020204" pitchFamily="34" charset="0"/>
              </a:rPr>
              <a:t>Tan, Z., Wang, Y., Xing, X., Shen, Z., &amp; Sang, W. (2024). Socioeconomic status, individual </a:t>
            </a:r>
            <a:r>
              <a:rPr lang="en-GB" sz="1200" noProof="0" dirty="0" err="1">
                <a:latin typeface="Arial" panose="020B0604020202020204" pitchFamily="34" charset="0"/>
                <a:cs typeface="Arial" panose="020B0604020202020204" pitchFamily="34" charset="0"/>
              </a:rPr>
              <a:t>behaviors</a:t>
            </a:r>
            <a:r>
              <a:rPr lang="en-GB" sz="1200" noProof="0" dirty="0">
                <a:latin typeface="Arial" panose="020B0604020202020204" pitchFamily="34" charset="0"/>
                <a:cs typeface="Arial" panose="020B0604020202020204" pitchFamily="34" charset="0"/>
              </a:rPr>
              <a:t> and risk for Lymphomas: a Mendelian randomization study. </a:t>
            </a:r>
            <a:r>
              <a:rPr lang="en-GB" sz="1200" i="1" noProof="0" dirty="0">
                <a:latin typeface="Arial" panose="020B0604020202020204" pitchFamily="34" charset="0"/>
                <a:cs typeface="Arial" panose="020B0604020202020204" pitchFamily="34" charset="0"/>
              </a:rPr>
              <a:t>Journal of Cancer</a:t>
            </a:r>
            <a:r>
              <a:rPr lang="en-GB" sz="1200" noProof="0" dirty="0">
                <a:latin typeface="Arial" panose="020B0604020202020204" pitchFamily="34" charset="0"/>
                <a:cs typeface="Arial" panose="020B0604020202020204" pitchFamily="34" charset="0"/>
              </a:rPr>
              <a:t>, </a:t>
            </a:r>
            <a:r>
              <a:rPr lang="en-GB" sz="1200" i="1" noProof="0" dirty="0">
                <a:latin typeface="Arial" panose="020B0604020202020204" pitchFamily="34" charset="0"/>
                <a:cs typeface="Arial" panose="020B0604020202020204" pitchFamily="34" charset="0"/>
              </a:rPr>
              <a:t>15</a:t>
            </a:r>
            <a:r>
              <a:rPr lang="en-GB" sz="1200" noProof="0" dirty="0">
                <a:latin typeface="Arial" panose="020B0604020202020204" pitchFamily="34" charset="0"/>
                <a:cs typeface="Arial" panose="020B0604020202020204" pitchFamily="34" charset="0"/>
              </a:rPr>
              <a:t>(12), 3760–3765. </a:t>
            </a:r>
            <a:r>
              <a:rPr lang="en-GB" sz="1200" noProof="0" dirty="0">
                <a:latin typeface="Arial" panose="020B0604020202020204" pitchFamily="34" charset="0"/>
                <a:cs typeface="Arial" panose="020B0604020202020204" pitchFamily="34" charset="0"/>
                <a:hlinkClick r:id="rId3"/>
              </a:rPr>
              <a:t>https://doi.org/10.7150/jca.96413</a:t>
            </a:r>
            <a:endParaRPr lang="en-GB" sz="1200" noProof="0" dirty="0">
              <a:latin typeface="Arial" panose="020B0604020202020204" pitchFamily="34" charset="0"/>
              <a:cs typeface="Arial" panose="020B0604020202020204" pitchFamily="34" charset="0"/>
            </a:endParaRPr>
          </a:p>
          <a:p>
            <a:endParaRPr lang="en-GB" sz="1200" noProof="0" dirty="0">
              <a:latin typeface="Arial" panose="020B0604020202020204" pitchFamily="34" charset="0"/>
              <a:cs typeface="Arial" panose="020B0604020202020204" pitchFamily="34" charset="0"/>
            </a:endParaRPr>
          </a:p>
          <a:p>
            <a:endParaRPr lang="en-GB" sz="1200" noProof="0" dirty="0">
              <a:latin typeface="Arial" panose="020B0604020202020204" pitchFamily="34" charset="0"/>
              <a:cs typeface="Arial" panose="020B0604020202020204" pitchFamily="34" charset="0"/>
            </a:endParaRPr>
          </a:p>
          <a:p>
            <a:pPr marL="0" indent="0">
              <a:buNone/>
            </a:pPr>
            <a:r>
              <a:rPr lang="en-GB" sz="1200" noProof="0" dirty="0">
                <a:latin typeface="Arial" panose="020B0604020202020204" pitchFamily="34" charset="0"/>
                <a:cs typeface="Arial" panose="020B0604020202020204" pitchFamily="34" charset="0"/>
              </a:rPr>
              <a:t>Dixon J, King D, Knapp M., (2019) Advance care planning in England: Is there an association with place of death? Secondary analysis of  data from the National Survey of Bereaved People</a:t>
            </a:r>
          </a:p>
          <a:p>
            <a:pPr marL="0" indent="0">
              <a:buNone/>
            </a:pPr>
            <a:r>
              <a:rPr lang="en-GB" sz="1200" i="1" noProof="0" dirty="0">
                <a:latin typeface="Arial" panose="020B0604020202020204" pitchFamily="34" charset="0"/>
                <a:cs typeface="Arial" panose="020B0604020202020204" pitchFamily="34" charset="0"/>
              </a:rPr>
              <a:t>BMJ Supportive &amp; Palliative Care </a:t>
            </a:r>
            <a:r>
              <a:rPr lang="en-GB" sz="1200" noProof="0" dirty="0">
                <a:latin typeface="Arial" panose="020B0604020202020204" pitchFamily="34" charset="0"/>
                <a:cs typeface="Arial" panose="020B0604020202020204" pitchFamily="34" charset="0"/>
              </a:rPr>
              <a:t>;</a:t>
            </a:r>
            <a:r>
              <a:rPr lang="en-GB" sz="1200" b="1" noProof="0" dirty="0">
                <a:latin typeface="Arial" panose="020B0604020202020204" pitchFamily="34" charset="0"/>
                <a:cs typeface="Arial" panose="020B0604020202020204" pitchFamily="34" charset="0"/>
              </a:rPr>
              <a:t>9:</a:t>
            </a:r>
            <a:r>
              <a:rPr lang="en-GB" sz="1200" noProof="0" dirty="0">
                <a:latin typeface="Arial" panose="020B0604020202020204" pitchFamily="34" charset="0"/>
                <a:cs typeface="Arial" panose="020B0604020202020204" pitchFamily="34" charset="0"/>
              </a:rPr>
              <a:t>316-325.</a:t>
            </a:r>
          </a:p>
          <a:p>
            <a:endParaRPr lang="en-GB" sz="1200" noProof="0" dirty="0">
              <a:latin typeface="Arial" panose="020B0604020202020204" pitchFamily="34" charset="0"/>
              <a:cs typeface="Arial" panose="020B0604020202020204" pitchFamily="34" charset="0"/>
            </a:endParaRPr>
          </a:p>
          <a:p>
            <a:endParaRPr lang="en-GB" sz="1200" noProof="0" dirty="0">
              <a:latin typeface="Arial" panose="020B0604020202020204" pitchFamily="34" charset="0"/>
              <a:cs typeface="Arial" panose="020B0604020202020204" pitchFamily="34" charset="0"/>
            </a:endParaRPr>
          </a:p>
          <a:p>
            <a:pPr marL="0" indent="0">
              <a:buNone/>
            </a:pPr>
            <a:r>
              <a:rPr lang="en-GB" sz="1200" noProof="0" dirty="0">
                <a:latin typeface="Arial" panose="020B0604020202020204" pitchFamily="34" charset="0"/>
                <a:cs typeface="Arial" panose="020B0604020202020204" pitchFamily="34" charset="0"/>
              </a:rPr>
              <a:t>Lyman, G.H., Carrier, M., Ay, C., Di </a:t>
            </a:r>
            <a:r>
              <a:rPr lang="en-GB" sz="1200" noProof="0" dirty="0" err="1">
                <a:latin typeface="Arial" panose="020B0604020202020204" pitchFamily="34" charset="0"/>
                <a:cs typeface="Arial" panose="020B0604020202020204" pitchFamily="34" charset="0"/>
              </a:rPr>
              <a:t>Nisio</a:t>
            </a:r>
            <a:r>
              <a:rPr lang="en-GB" sz="1200" noProof="0" dirty="0">
                <a:latin typeface="Arial" panose="020B0604020202020204" pitchFamily="34" charset="0"/>
                <a:cs typeface="Arial" panose="020B0604020202020204" pitchFamily="34" charset="0"/>
              </a:rPr>
              <a:t>, M., Hicks, L.K., Khorana, A.A., Leavitt, A.D., Lee, A.Y., Macbeth, F., Morgan, R.L. and Noble, S., (2021). American Society of </a:t>
            </a:r>
            <a:r>
              <a:rPr lang="en-GB" sz="1200" noProof="0" dirty="0" err="1">
                <a:latin typeface="Arial" panose="020B0604020202020204" pitchFamily="34" charset="0"/>
                <a:cs typeface="Arial" panose="020B0604020202020204" pitchFamily="34" charset="0"/>
              </a:rPr>
              <a:t>Hematology</a:t>
            </a:r>
            <a:r>
              <a:rPr lang="en-GB" sz="1200" noProof="0" dirty="0">
                <a:latin typeface="Arial" panose="020B0604020202020204" pitchFamily="34" charset="0"/>
                <a:cs typeface="Arial" panose="020B0604020202020204" pitchFamily="34" charset="0"/>
              </a:rPr>
              <a:t> guidelines for management of venous thromboembolism: prevention and treatment in patients with cancer. </a:t>
            </a:r>
            <a:r>
              <a:rPr lang="en-GB" sz="1200" i="1" noProof="0" dirty="0">
                <a:latin typeface="Arial" panose="020B0604020202020204" pitchFamily="34" charset="0"/>
                <a:cs typeface="Arial" panose="020B0604020202020204" pitchFamily="34" charset="0"/>
              </a:rPr>
              <a:t>Blood advances</a:t>
            </a:r>
            <a:r>
              <a:rPr lang="en-GB" sz="1200" noProof="0" dirty="0">
                <a:latin typeface="Arial" panose="020B0604020202020204" pitchFamily="34" charset="0"/>
                <a:cs typeface="Arial" panose="020B0604020202020204" pitchFamily="34" charset="0"/>
              </a:rPr>
              <a:t>, </a:t>
            </a:r>
            <a:r>
              <a:rPr lang="en-GB" sz="1200" i="1" noProof="0" dirty="0">
                <a:latin typeface="Arial" panose="020B0604020202020204" pitchFamily="34" charset="0"/>
                <a:cs typeface="Arial" panose="020B0604020202020204" pitchFamily="34" charset="0"/>
              </a:rPr>
              <a:t>5</a:t>
            </a:r>
            <a:r>
              <a:rPr lang="en-GB" sz="1200" noProof="0" dirty="0">
                <a:latin typeface="Arial" panose="020B0604020202020204" pitchFamily="34" charset="0"/>
                <a:cs typeface="Arial" panose="020B0604020202020204" pitchFamily="34" charset="0"/>
              </a:rPr>
              <a:t>(4), pp.927-974. (</a:t>
            </a:r>
            <a:r>
              <a:rPr lang="en-GB" sz="1200" noProof="0" dirty="0" err="1">
                <a:latin typeface="Arial" panose="020B0604020202020204" pitchFamily="34" charset="0"/>
                <a:cs typeface="Arial" panose="020B0604020202020204" pitchFamily="34" charset="0"/>
              </a:rPr>
              <a:t>Acessed</a:t>
            </a:r>
            <a:r>
              <a:rPr lang="en-GB" sz="1200" noProof="0" dirty="0">
                <a:latin typeface="Arial" panose="020B0604020202020204" pitchFamily="34" charset="0"/>
                <a:cs typeface="Arial" panose="020B0604020202020204" pitchFamily="34" charset="0"/>
              </a:rPr>
              <a:t>: 12 December 2025)</a:t>
            </a:r>
          </a:p>
          <a:p>
            <a:endParaRPr lang="en-GB" sz="1200" noProof="0" dirty="0">
              <a:latin typeface="Arial" panose="020B0604020202020204" pitchFamily="34" charset="0"/>
              <a:cs typeface="Arial" panose="020B0604020202020204" pitchFamily="34" charset="0"/>
            </a:endParaRPr>
          </a:p>
          <a:p>
            <a:endParaRPr lang="en-GB" sz="1200" noProof="0" dirty="0">
              <a:latin typeface="Arial" panose="020B0604020202020204" pitchFamily="34" charset="0"/>
              <a:cs typeface="Arial" panose="020B0604020202020204" pitchFamily="34" charset="0"/>
            </a:endParaRPr>
          </a:p>
          <a:p>
            <a:endParaRPr lang="en-GB" sz="1200" noProof="0" dirty="0">
              <a:latin typeface="Arial" panose="020B0604020202020204" pitchFamily="34" charset="0"/>
              <a:cs typeface="Arial" panose="020B0604020202020204" pitchFamily="34" charset="0"/>
            </a:endParaRPr>
          </a:p>
          <a:p>
            <a:pPr marL="0" indent="0">
              <a:buNone/>
            </a:pPr>
            <a:r>
              <a:rPr lang="en-GB" sz="1200" noProof="0" dirty="0">
                <a:latin typeface="Arial" panose="020B0604020202020204" pitchFamily="34" charset="0"/>
                <a:cs typeface="Arial" panose="020B0604020202020204" pitchFamily="34" charset="0"/>
              </a:rPr>
              <a:t>Venkatesan, P., (2021). NICE guideline on long COVID. </a:t>
            </a:r>
            <a:r>
              <a:rPr lang="en-GB" sz="1200" i="1" noProof="0" dirty="0">
                <a:latin typeface="Arial" panose="020B0604020202020204" pitchFamily="34" charset="0"/>
                <a:cs typeface="Arial" panose="020B0604020202020204" pitchFamily="34" charset="0"/>
              </a:rPr>
              <a:t>The lancet Respiratory medicine</a:t>
            </a:r>
            <a:r>
              <a:rPr lang="en-GB" sz="1200" noProof="0" dirty="0">
                <a:latin typeface="Arial" panose="020B0604020202020204" pitchFamily="34" charset="0"/>
                <a:cs typeface="Arial" panose="020B0604020202020204" pitchFamily="34" charset="0"/>
              </a:rPr>
              <a:t>, </a:t>
            </a:r>
            <a:r>
              <a:rPr lang="en-GB" sz="1200" i="1" noProof="0" dirty="0">
                <a:latin typeface="Arial" panose="020B0604020202020204" pitchFamily="34" charset="0"/>
                <a:cs typeface="Arial" panose="020B0604020202020204" pitchFamily="34" charset="0"/>
              </a:rPr>
              <a:t>9</a:t>
            </a:r>
            <a:r>
              <a:rPr lang="en-GB" sz="1200" noProof="0" dirty="0">
                <a:latin typeface="Arial" panose="020B0604020202020204" pitchFamily="34" charset="0"/>
                <a:cs typeface="Arial" panose="020B0604020202020204" pitchFamily="34" charset="0"/>
              </a:rPr>
              <a:t>(2), p.129.</a:t>
            </a:r>
          </a:p>
          <a:p>
            <a:endParaRPr lang="en-GB" sz="1200" noProof="0" dirty="0">
              <a:latin typeface="Arial" panose="020B0604020202020204" pitchFamily="34" charset="0"/>
              <a:cs typeface="Arial" panose="020B0604020202020204" pitchFamily="34" charset="0"/>
            </a:endParaRPr>
          </a:p>
          <a:p>
            <a:endParaRPr lang="en-GB" sz="1400" noProof="0" dirty="0"/>
          </a:p>
          <a:p>
            <a:endParaRPr lang="en-GB" sz="1400" noProof="0" dirty="0"/>
          </a:p>
        </p:txBody>
      </p:sp>
      <p:sp>
        <p:nvSpPr>
          <p:cNvPr id="3" name="Date Placeholder 2">
            <a:extLst>
              <a:ext uri="{FF2B5EF4-FFF2-40B4-BE49-F238E27FC236}">
                <a16:creationId xmlns:a16="http://schemas.microsoft.com/office/drawing/2014/main" id="{DCF2EEBA-6CB0-17FF-B6D6-547F9E62ACF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CFB3CB3-CE3A-4CE8-8E3D-427750B7D3FF}" type="datetime1">
              <a:rPr lang="en-GB" sz="900" noProof="0" smtClean="0"/>
              <a:t>31/03/2026</a:t>
            </a:fld>
            <a:endParaRPr lang="en-GB" sz="900" noProof="0" dirty="0"/>
          </a:p>
        </p:txBody>
      </p:sp>
      <p:sp>
        <p:nvSpPr>
          <p:cNvPr id="4" name="Slide Number Placeholder 3">
            <a:extLst>
              <a:ext uri="{FF2B5EF4-FFF2-40B4-BE49-F238E27FC236}">
                <a16:creationId xmlns:a16="http://schemas.microsoft.com/office/drawing/2014/main" id="{407CAE21-7127-48A8-BBC4-8A368BF62E43}"/>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FAF5663D-1B9D-48C8-BD8E-835F92F174D7}" type="slidenum">
              <a:rPr lang="en-GB" noProof="0" smtClean="0"/>
              <a:pPr>
                <a:spcAft>
                  <a:spcPts val="600"/>
                </a:spcAft>
                <a:defRPr/>
              </a:pPr>
              <a:t>19</a:t>
            </a:fld>
            <a:endParaRPr lang="en-GB" noProof="0" dirty="0"/>
          </a:p>
        </p:txBody>
      </p:sp>
      <p:sp>
        <p:nvSpPr>
          <p:cNvPr id="5" name="Footer Placeholder 4">
            <a:extLst>
              <a:ext uri="{FF2B5EF4-FFF2-40B4-BE49-F238E27FC236}">
                <a16:creationId xmlns:a16="http://schemas.microsoft.com/office/drawing/2014/main" id="{9F31516E-32C5-91C5-A5B0-D002A1E9A1DA}"/>
              </a:ext>
            </a:extLst>
          </p:cNvPr>
          <p:cNvSpPr>
            <a:spLocks noGrp="1"/>
          </p:cNvSpPr>
          <p:nvPr>
            <p:ph type="ftr" sz="quarter" idx="11"/>
          </p:nvPr>
        </p:nvSpPr>
        <p:spPr/>
        <p:txBody>
          <a:bodyPr/>
          <a:lstStyle/>
          <a:p>
            <a:pPr>
              <a:defRPr/>
            </a:pPr>
            <a:endParaRPr lang="en-GB" noProof="0" dirty="0"/>
          </a:p>
        </p:txBody>
      </p:sp>
    </p:spTree>
    <p:extLst>
      <p:ext uri="{BB962C8B-B14F-4D97-AF65-F5344CB8AC3E}">
        <p14:creationId xmlns:p14="http://schemas.microsoft.com/office/powerpoint/2010/main" val="28094760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D5516389-FA54-0F4E-AA58-C38D4BD42A1B}"/>
              </a:ext>
            </a:extLst>
          </p:cNvPr>
          <p:cNvSpPr>
            <a:spLocks noGrp="1"/>
          </p:cNvSpPr>
          <p:nvPr>
            <p:ph type="title"/>
          </p:nvPr>
        </p:nvSpPr>
        <p:spPr>
          <a:xfrm>
            <a:off x="457200" y="274638"/>
            <a:ext cx="8229600" cy="274042"/>
          </a:xfrm>
        </p:spPr>
        <p:txBody>
          <a:bodyPr wrap="square" anchor="ctr">
            <a:noAutofit/>
          </a:bodyPr>
          <a:lstStyle/>
          <a:p>
            <a:r>
              <a:rPr lang="en-GB" sz="1600" noProof="0" dirty="0">
                <a:latin typeface="Arial" panose="020B0604020202020204" pitchFamily="34" charset="0"/>
                <a:cs typeface="Arial" panose="020B0604020202020204" pitchFamily="34" charset="0"/>
              </a:rPr>
              <a:t>References</a:t>
            </a:r>
          </a:p>
        </p:txBody>
      </p:sp>
      <p:sp>
        <p:nvSpPr>
          <p:cNvPr id="13" name="Content Placeholder 2">
            <a:extLst>
              <a:ext uri="{FF2B5EF4-FFF2-40B4-BE49-F238E27FC236}">
                <a16:creationId xmlns:a16="http://schemas.microsoft.com/office/drawing/2014/main" id="{F4C52C84-EC98-0A7A-F87D-5593A2270AA6}"/>
              </a:ext>
            </a:extLst>
          </p:cNvPr>
          <p:cNvSpPr>
            <a:spLocks noGrp="1"/>
          </p:cNvSpPr>
          <p:nvPr>
            <p:ph idx="1"/>
          </p:nvPr>
        </p:nvSpPr>
        <p:spPr>
          <a:xfrm>
            <a:off x="755576" y="548679"/>
            <a:ext cx="7931224" cy="6502045"/>
          </a:xfrm>
        </p:spPr>
        <p:txBody>
          <a:bodyPr/>
          <a:lstStyle/>
          <a:p>
            <a:pPr marL="0" indent="0">
              <a:buNone/>
            </a:pPr>
            <a:r>
              <a:rPr lang="en-GB" sz="1600" noProof="0" dirty="0">
                <a:latin typeface="Arial" panose="020B0604020202020204" pitchFamily="34" charset="0"/>
                <a:cs typeface="Arial" panose="020B0604020202020204" pitchFamily="34" charset="0"/>
              </a:rPr>
              <a:t>Melis P, Galletta M, Gonzalez CIA, </a:t>
            </a:r>
            <a:r>
              <a:rPr lang="en-GB" sz="1600" noProof="0" dirty="0" err="1">
                <a:latin typeface="Arial" panose="020B0604020202020204" pitchFamily="34" charset="0"/>
                <a:cs typeface="Arial" panose="020B0604020202020204" pitchFamily="34" charset="0"/>
              </a:rPr>
              <a:t>Contu</a:t>
            </a:r>
            <a:r>
              <a:rPr lang="en-GB" sz="1600" noProof="0" dirty="0">
                <a:latin typeface="Arial" panose="020B0604020202020204" pitchFamily="34" charset="0"/>
                <a:cs typeface="Arial" panose="020B0604020202020204" pitchFamily="34" charset="0"/>
              </a:rPr>
              <a:t> P, Herrera MFJ. (2020). Ethical perspectives in communication in cancer care: An interpretative phenomenological study. </a:t>
            </a:r>
            <a:r>
              <a:rPr lang="en-GB" sz="1600" i="1" noProof="0" dirty="0">
                <a:latin typeface="Arial" panose="020B0604020202020204" pitchFamily="34" charset="0"/>
                <a:cs typeface="Arial" panose="020B0604020202020204" pitchFamily="34" charset="0"/>
              </a:rPr>
              <a:t>Nursing Ethics</a:t>
            </a:r>
            <a:r>
              <a:rPr lang="en-GB" sz="1600" noProof="0" dirty="0">
                <a:latin typeface="Arial" panose="020B0604020202020204" pitchFamily="34" charset="0"/>
                <a:cs typeface="Arial" panose="020B0604020202020204" pitchFamily="34" charset="0"/>
              </a:rPr>
              <a:t>. 2020;27(6):1418-1435. doi:</a:t>
            </a:r>
            <a:r>
              <a:rPr lang="en-GB" sz="1600" u="sng" noProof="0" dirty="0">
                <a:latin typeface="Arial" panose="020B0604020202020204" pitchFamily="34" charset="0"/>
                <a:cs typeface="Arial" panose="020B0604020202020204" pitchFamily="34" charset="0"/>
                <a:hlinkClick r:id="rId3"/>
              </a:rPr>
              <a:t>10.1177/0969733020916771</a:t>
            </a:r>
            <a:r>
              <a:rPr lang="en-GB" sz="1600" u="sng" noProof="0" dirty="0">
                <a:latin typeface="Arial" panose="020B0604020202020204" pitchFamily="34" charset="0"/>
                <a:cs typeface="Arial" panose="020B0604020202020204" pitchFamily="34" charset="0"/>
              </a:rPr>
              <a:t> (</a:t>
            </a:r>
            <a:r>
              <a:rPr lang="en-GB" sz="1600" u="sng" noProof="0" dirty="0" err="1">
                <a:latin typeface="Arial" panose="020B0604020202020204" pitchFamily="34" charset="0"/>
                <a:cs typeface="Arial" panose="020B0604020202020204" pitchFamily="34" charset="0"/>
              </a:rPr>
              <a:t>Acessed</a:t>
            </a:r>
            <a:r>
              <a:rPr lang="en-GB" sz="1600" u="sng" noProof="0" dirty="0">
                <a:latin typeface="Arial" panose="020B0604020202020204" pitchFamily="34" charset="0"/>
                <a:cs typeface="Arial" panose="020B0604020202020204" pitchFamily="34" charset="0"/>
              </a:rPr>
              <a:t>: 13</a:t>
            </a:r>
            <a:r>
              <a:rPr lang="en-GB" sz="1600" u="sng" baseline="30000" noProof="0" dirty="0">
                <a:latin typeface="Arial" panose="020B0604020202020204" pitchFamily="34" charset="0"/>
                <a:cs typeface="Arial" panose="020B0604020202020204" pitchFamily="34" charset="0"/>
              </a:rPr>
              <a:t>th</a:t>
            </a:r>
            <a:r>
              <a:rPr lang="en-GB" sz="1600" u="sng" noProof="0" dirty="0">
                <a:latin typeface="Arial" panose="020B0604020202020204" pitchFamily="34" charset="0"/>
                <a:cs typeface="Arial" panose="020B0604020202020204" pitchFamily="34" charset="0"/>
              </a:rPr>
              <a:t> December 2025)</a:t>
            </a:r>
          </a:p>
          <a:p>
            <a:endParaRPr lang="en-GB" sz="1600" noProof="0" dirty="0">
              <a:latin typeface="Arial" panose="020B0604020202020204" pitchFamily="34" charset="0"/>
              <a:cs typeface="Arial" panose="020B0604020202020204" pitchFamily="34" charset="0"/>
            </a:endParaRPr>
          </a:p>
          <a:p>
            <a:pPr marL="0" indent="0">
              <a:buNone/>
            </a:pPr>
            <a:r>
              <a:rPr lang="en-GB" sz="1600" noProof="0" dirty="0">
                <a:latin typeface="Arial" panose="020B0604020202020204" pitchFamily="34" charset="0"/>
                <a:cs typeface="Arial" panose="020B0604020202020204" pitchFamily="34" charset="0"/>
              </a:rPr>
              <a:t>Martínez García, L., McFarlane, E., Barnes, S., Sanabria, A.J., Alonso-Coello, P. and Alderson, P., (2014). Updated recommendations: an assessment of NICE clinical guidelines. </a:t>
            </a:r>
            <a:r>
              <a:rPr lang="en-GB" sz="1600" i="1" noProof="0" dirty="0">
                <a:latin typeface="Arial" panose="020B0604020202020204" pitchFamily="34" charset="0"/>
                <a:cs typeface="Arial" panose="020B0604020202020204" pitchFamily="34" charset="0"/>
              </a:rPr>
              <a:t>Implementation Science</a:t>
            </a:r>
            <a:r>
              <a:rPr lang="en-GB" sz="1600" noProof="0" dirty="0">
                <a:latin typeface="Arial" panose="020B0604020202020204" pitchFamily="34" charset="0"/>
                <a:cs typeface="Arial" panose="020B0604020202020204" pitchFamily="34" charset="0"/>
              </a:rPr>
              <a:t>, </a:t>
            </a:r>
            <a:r>
              <a:rPr lang="en-GB" sz="1600" i="1" noProof="0" dirty="0">
                <a:latin typeface="Arial" panose="020B0604020202020204" pitchFamily="34" charset="0"/>
                <a:cs typeface="Arial" panose="020B0604020202020204" pitchFamily="34" charset="0"/>
              </a:rPr>
              <a:t>9</a:t>
            </a:r>
            <a:r>
              <a:rPr lang="en-GB" sz="1600" noProof="0" dirty="0">
                <a:latin typeface="Arial" panose="020B0604020202020204" pitchFamily="34" charset="0"/>
                <a:cs typeface="Arial" panose="020B0604020202020204" pitchFamily="34" charset="0"/>
              </a:rPr>
              <a:t>(1), p.72. (accessed : 13 December 2025)</a:t>
            </a:r>
          </a:p>
          <a:p>
            <a:endParaRPr lang="en-GB" sz="1600" noProof="0" dirty="0">
              <a:latin typeface="Arial" panose="020B0604020202020204" pitchFamily="34" charset="0"/>
              <a:cs typeface="Arial" panose="020B0604020202020204" pitchFamily="34" charset="0"/>
            </a:endParaRPr>
          </a:p>
          <a:p>
            <a:pPr marL="0" indent="0">
              <a:buNone/>
            </a:pPr>
            <a:r>
              <a:rPr lang="en-GB" sz="1600" noProof="0" dirty="0">
                <a:latin typeface="Arial" panose="020B0604020202020204" pitchFamily="34" charset="0"/>
                <a:cs typeface="Arial" panose="020B0604020202020204" pitchFamily="34" charset="0"/>
              </a:rPr>
              <a:t>Merli, M., Costantini, A., Tafuri, S., Bavaro, D.F., </a:t>
            </a:r>
            <a:r>
              <a:rPr lang="en-GB" sz="1600" noProof="0" dirty="0" err="1">
                <a:latin typeface="Arial" panose="020B0604020202020204" pitchFamily="34" charset="0"/>
                <a:cs typeface="Arial" panose="020B0604020202020204" pitchFamily="34" charset="0"/>
              </a:rPr>
              <a:t>Minoia</a:t>
            </a:r>
            <a:r>
              <a:rPr lang="en-GB" sz="1600" noProof="0" dirty="0">
                <a:latin typeface="Arial" panose="020B0604020202020204" pitchFamily="34" charset="0"/>
                <a:cs typeface="Arial" panose="020B0604020202020204" pitchFamily="34" charset="0"/>
              </a:rPr>
              <a:t>, C., Meli, E., </a:t>
            </a:r>
            <a:r>
              <a:rPr lang="en-GB" sz="1600" noProof="0" dirty="0" err="1">
                <a:latin typeface="Arial" panose="020B0604020202020204" pitchFamily="34" charset="0"/>
                <a:cs typeface="Arial" panose="020B0604020202020204" pitchFamily="34" charset="0"/>
              </a:rPr>
              <a:t>Luminari</a:t>
            </a:r>
            <a:r>
              <a:rPr lang="en-GB" sz="1600" noProof="0" dirty="0">
                <a:latin typeface="Arial" panose="020B0604020202020204" pitchFamily="34" charset="0"/>
                <a:cs typeface="Arial" panose="020B0604020202020204" pitchFamily="34" charset="0"/>
              </a:rPr>
              <a:t>, S. and Gini, G.,( 2024). Management of vaccinations in patients with non‐Hodgkin lymphoma. </a:t>
            </a:r>
            <a:r>
              <a:rPr lang="en-GB" sz="1600" i="1" noProof="0" dirty="0">
                <a:latin typeface="Arial" panose="020B0604020202020204" pitchFamily="34" charset="0"/>
                <a:cs typeface="Arial" panose="020B0604020202020204" pitchFamily="34" charset="0"/>
              </a:rPr>
              <a:t>British Journal of Haematology</a:t>
            </a:r>
            <a:r>
              <a:rPr lang="en-GB" sz="1600" noProof="0" dirty="0">
                <a:latin typeface="Arial" panose="020B0604020202020204" pitchFamily="34" charset="0"/>
                <a:cs typeface="Arial" panose="020B0604020202020204" pitchFamily="34" charset="0"/>
              </a:rPr>
              <a:t>, </a:t>
            </a:r>
            <a:r>
              <a:rPr lang="en-GB" sz="1600" i="1" noProof="0" dirty="0">
                <a:latin typeface="Arial" panose="020B0604020202020204" pitchFamily="34" charset="0"/>
                <a:cs typeface="Arial" panose="020B0604020202020204" pitchFamily="34" charset="0"/>
              </a:rPr>
              <a:t>204</a:t>
            </a:r>
            <a:r>
              <a:rPr lang="en-GB" sz="1600" noProof="0" dirty="0">
                <a:latin typeface="Arial" panose="020B0604020202020204" pitchFamily="34" charset="0"/>
                <a:cs typeface="Arial" panose="020B0604020202020204" pitchFamily="34" charset="0"/>
              </a:rPr>
              <a:t>(5), pp.1617-1634.</a:t>
            </a:r>
          </a:p>
          <a:p>
            <a:endParaRPr lang="en-GB" sz="1400" noProof="0" dirty="0">
              <a:latin typeface="Arial" panose="020B0604020202020204" pitchFamily="34" charset="0"/>
              <a:cs typeface="Arial" panose="020B0604020202020204" pitchFamily="34" charset="0"/>
            </a:endParaRPr>
          </a:p>
          <a:p>
            <a:pPr marL="0" indent="0">
              <a:buNone/>
            </a:pPr>
            <a:r>
              <a:rPr lang="en-GB" sz="1400" noProof="0" dirty="0">
                <a:latin typeface="Arial" panose="020B0604020202020204" pitchFamily="34" charset="0"/>
                <a:cs typeface="Arial" panose="020B0604020202020204" pitchFamily="34" charset="0"/>
              </a:rPr>
              <a:t>Ansell, S.M., (2022). Hodgkin lymphoma: (2023) update on diagnosis, risk‐stratification, and </a:t>
            </a:r>
          </a:p>
          <a:p>
            <a:pPr marL="0" indent="0">
              <a:buNone/>
            </a:pPr>
            <a:r>
              <a:rPr lang="en-GB" sz="1400" noProof="0" dirty="0">
                <a:latin typeface="Arial" panose="020B0604020202020204" pitchFamily="34" charset="0"/>
                <a:cs typeface="Arial" panose="020B0604020202020204" pitchFamily="34" charset="0"/>
              </a:rPr>
              <a:t>management. </a:t>
            </a:r>
            <a:r>
              <a:rPr lang="en-GB" sz="1400" i="1" noProof="0" dirty="0">
                <a:latin typeface="Arial" panose="020B0604020202020204" pitchFamily="34" charset="0"/>
                <a:cs typeface="Arial" panose="020B0604020202020204" pitchFamily="34" charset="0"/>
              </a:rPr>
              <a:t>American journal of </a:t>
            </a:r>
            <a:r>
              <a:rPr lang="en-GB" sz="1400" i="1" noProof="0" dirty="0" err="1">
                <a:latin typeface="Arial" panose="020B0604020202020204" pitchFamily="34" charset="0"/>
                <a:cs typeface="Arial" panose="020B0604020202020204" pitchFamily="34" charset="0"/>
              </a:rPr>
              <a:t>hematology</a:t>
            </a:r>
            <a:r>
              <a:rPr lang="en-GB" sz="1400" noProof="0" dirty="0">
                <a:latin typeface="Arial" panose="020B0604020202020204" pitchFamily="34" charset="0"/>
                <a:cs typeface="Arial" panose="020B0604020202020204" pitchFamily="34" charset="0"/>
              </a:rPr>
              <a:t>, </a:t>
            </a:r>
            <a:r>
              <a:rPr lang="en-GB" sz="1400" i="1" noProof="0" dirty="0">
                <a:latin typeface="Arial" panose="020B0604020202020204" pitchFamily="34" charset="0"/>
                <a:cs typeface="Arial" panose="020B0604020202020204" pitchFamily="34" charset="0"/>
              </a:rPr>
              <a:t>97</a:t>
            </a:r>
            <a:r>
              <a:rPr lang="en-GB" sz="1400" noProof="0" dirty="0">
                <a:latin typeface="Arial" panose="020B0604020202020204" pitchFamily="34" charset="0"/>
                <a:cs typeface="Arial" panose="020B0604020202020204" pitchFamily="34" charset="0"/>
              </a:rPr>
              <a:t>(11), pp.1478-1488.</a:t>
            </a:r>
            <a:endParaRPr lang="en-GB" sz="1400" b="1" noProof="0" dirty="0">
              <a:latin typeface="Arial" panose="020B0604020202020204" pitchFamily="34" charset="0"/>
              <a:cs typeface="Arial" panose="020B0604020202020204" pitchFamily="34" charset="0"/>
            </a:endParaRPr>
          </a:p>
          <a:p>
            <a:pPr marL="0" indent="0">
              <a:buNone/>
            </a:pPr>
            <a:r>
              <a:rPr lang="en-GB" sz="1400" noProof="0" dirty="0">
                <a:latin typeface="Arial" panose="020B0604020202020204" pitchFamily="34" charset="0"/>
                <a:cs typeface="Arial" panose="020B0604020202020204" pitchFamily="34" charset="0"/>
              </a:rPr>
              <a:t>Batchelor TJP, </a:t>
            </a:r>
            <a:r>
              <a:rPr lang="en-GB" sz="1400" noProof="0" dirty="0" err="1">
                <a:latin typeface="Arial" panose="020B0604020202020204" pitchFamily="34" charset="0"/>
                <a:cs typeface="Arial" panose="020B0604020202020204" pitchFamily="34" charset="0"/>
              </a:rPr>
              <a:t>Rasburn</a:t>
            </a:r>
            <a:r>
              <a:rPr lang="en-GB" sz="1400" noProof="0" dirty="0">
                <a:latin typeface="Arial" panose="020B0604020202020204" pitchFamily="34" charset="0"/>
                <a:cs typeface="Arial" panose="020B0604020202020204" pitchFamily="34" charset="0"/>
              </a:rPr>
              <a:t> NJ, Abdelnour-Berchtold E et al. Guidelines for enhanced recovery after lung surgery: recommendations of the Enhanced Recovery After Surgery (ERAS</a:t>
            </a:r>
            <a:r>
              <a:rPr lang="en-GB" sz="1400" baseline="30000" noProof="0" dirty="0">
                <a:latin typeface="Arial" panose="020B0604020202020204" pitchFamily="34" charset="0"/>
                <a:cs typeface="Arial" panose="020B0604020202020204" pitchFamily="34" charset="0"/>
              </a:rPr>
              <a:t>®</a:t>
            </a:r>
            <a:r>
              <a:rPr lang="en-GB" sz="1400" noProof="0" dirty="0">
                <a:latin typeface="Arial" panose="020B0604020202020204" pitchFamily="34" charset="0"/>
                <a:cs typeface="Arial" panose="020B0604020202020204" pitchFamily="34" charset="0"/>
              </a:rPr>
              <a:t>) Society and the European Society of Thoracic Surgeons (ESTS). </a:t>
            </a:r>
            <a:r>
              <a:rPr lang="en-GB" sz="1400" i="1" noProof="0" dirty="0">
                <a:latin typeface="Arial" panose="020B0604020202020204" pitchFamily="34" charset="0"/>
                <a:cs typeface="Arial" panose="020B0604020202020204" pitchFamily="34" charset="0"/>
              </a:rPr>
              <a:t>European Journal of Cardio-Thoracic Surgery.</a:t>
            </a:r>
            <a:r>
              <a:rPr lang="en-GB" sz="1400" noProof="0" dirty="0">
                <a:latin typeface="Arial" panose="020B0604020202020204" pitchFamily="34" charset="0"/>
                <a:cs typeface="Arial" panose="020B0604020202020204" pitchFamily="34" charset="0"/>
              </a:rPr>
              <a:t> 55, 91–115</a:t>
            </a:r>
          </a:p>
          <a:p>
            <a:endParaRPr lang="en-GB" sz="1400" noProof="0" dirty="0">
              <a:latin typeface="Arial" panose="020B0604020202020204" pitchFamily="34" charset="0"/>
              <a:cs typeface="Arial" panose="020B0604020202020204" pitchFamily="34" charset="0"/>
            </a:endParaRPr>
          </a:p>
        </p:txBody>
      </p:sp>
      <p:sp>
        <p:nvSpPr>
          <p:cNvPr id="2" name="Date Placeholder 1">
            <a:extLst>
              <a:ext uri="{FF2B5EF4-FFF2-40B4-BE49-F238E27FC236}">
                <a16:creationId xmlns:a16="http://schemas.microsoft.com/office/drawing/2014/main" id="{89B86F42-BA33-9105-6B35-5152857CCCDD}"/>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6B06A95-EF9A-42A0-9811-7F87849DDEBA}" type="datetime1">
              <a:rPr lang="en-GB" sz="900" noProof="0" smtClean="0"/>
              <a:t>31/03/2026</a:t>
            </a:fld>
            <a:endParaRPr lang="en-GB" sz="900" noProof="0" dirty="0"/>
          </a:p>
        </p:txBody>
      </p:sp>
      <p:sp>
        <p:nvSpPr>
          <p:cNvPr id="3" name="Slide Number Placeholder 2">
            <a:extLst>
              <a:ext uri="{FF2B5EF4-FFF2-40B4-BE49-F238E27FC236}">
                <a16:creationId xmlns:a16="http://schemas.microsoft.com/office/drawing/2014/main" id="{340FC538-1061-001D-CDD8-F9AA36C60745}"/>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AA1819AB-B9DA-41D7-8C91-5DE9528F5AA4}" type="slidenum">
              <a:rPr lang="en-GB" noProof="0" smtClean="0"/>
              <a:pPr>
                <a:spcAft>
                  <a:spcPts val="600"/>
                </a:spcAft>
                <a:defRPr/>
              </a:pPr>
              <a:t>20</a:t>
            </a:fld>
            <a:endParaRPr lang="en-GB" noProof="0" dirty="0"/>
          </a:p>
        </p:txBody>
      </p:sp>
      <p:sp>
        <p:nvSpPr>
          <p:cNvPr id="4" name="Footer Placeholder 3">
            <a:extLst>
              <a:ext uri="{FF2B5EF4-FFF2-40B4-BE49-F238E27FC236}">
                <a16:creationId xmlns:a16="http://schemas.microsoft.com/office/drawing/2014/main" id="{3791A3C6-A38A-F3D8-DF4A-00417F798958}"/>
              </a:ext>
            </a:extLst>
          </p:cNvPr>
          <p:cNvSpPr>
            <a:spLocks noGrp="1"/>
          </p:cNvSpPr>
          <p:nvPr>
            <p:ph type="ftr" sz="quarter" idx="11"/>
          </p:nvPr>
        </p:nvSpPr>
        <p:spPr/>
        <p:txBody>
          <a:bodyPr/>
          <a:lstStyle/>
          <a:p>
            <a:pPr>
              <a:defRPr/>
            </a:pPr>
            <a:endParaRPr lang="en-GB" noProof="0" dirty="0"/>
          </a:p>
        </p:txBody>
      </p:sp>
    </p:spTree>
    <p:extLst>
      <p:ext uri="{BB962C8B-B14F-4D97-AF65-F5344CB8AC3E}">
        <p14:creationId xmlns:p14="http://schemas.microsoft.com/office/powerpoint/2010/main" val="22684426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A7D61-AE78-FD33-D03A-4D53E55C1B06}"/>
              </a:ext>
            </a:extLst>
          </p:cNvPr>
          <p:cNvSpPr>
            <a:spLocks noGrp="1"/>
          </p:cNvSpPr>
          <p:nvPr>
            <p:ph type="title"/>
          </p:nvPr>
        </p:nvSpPr>
        <p:spPr/>
        <p:txBody>
          <a:bodyPr/>
          <a:lstStyle/>
          <a:p>
            <a:r>
              <a:rPr lang="en-GB" sz="2800" noProof="0" dirty="0">
                <a:latin typeface="Arial" panose="020B0604020202020204" pitchFamily="34" charset="0"/>
                <a:cs typeface="Arial" panose="020B0604020202020204" pitchFamily="34" charset="0"/>
              </a:rPr>
              <a:t>references</a:t>
            </a:r>
          </a:p>
        </p:txBody>
      </p:sp>
      <p:sp>
        <p:nvSpPr>
          <p:cNvPr id="3" name="Date Placeholder 2">
            <a:extLst>
              <a:ext uri="{FF2B5EF4-FFF2-40B4-BE49-F238E27FC236}">
                <a16:creationId xmlns:a16="http://schemas.microsoft.com/office/drawing/2014/main" id="{4B97383E-118F-3748-A800-A737B4747E9E}"/>
              </a:ext>
            </a:extLst>
          </p:cNvPr>
          <p:cNvSpPr>
            <a:spLocks noGrp="1"/>
          </p:cNvSpPr>
          <p:nvPr>
            <p:ph type="dt" sz="half" idx="10"/>
          </p:nvPr>
        </p:nvSpPr>
        <p:spPr/>
        <p:txBody>
          <a:bodyPr/>
          <a:lstStyle/>
          <a:p>
            <a:pPr>
              <a:defRPr/>
            </a:pPr>
            <a:fld id="{165A80AE-2377-4188-8963-C570A7B14FBA}" type="datetime1">
              <a:rPr lang="en-GB" noProof="0" smtClean="0"/>
              <a:t>31/03/2026</a:t>
            </a:fld>
            <a:endParaRPr lang="en-GB" noProof="0" dirty="0"/>
          </a:p>
        </p:txBody>
      </p:sp>
      <p:sp>
        <p:nvSpPr>
          <p:cNvPr id="4" name="Slide Number Placeholder 3">
            <a:extLst>
              <a:ext uri="{FF2B5EF4-FFF2-40B4-BE49-F238E27FC236}">
                <a16:creationId xmlns:a16="http://schemas.microsoft.com/office/drawing/2014/main" id="{CB3DD289-601E-F461-7CCB-2806F9051656}"/>
              </a:ext>
            </a:extLst>
          </p:cNvPr>
          <p:cNvSpPr>
            <a:spLocks noGrp="1"/>
          </p:cNvSpPr>
          <p:nvPr>
            <p:ph type="sldNum" sz="quarter" idx="11"/>
          </p:nvPr>
        </p:nvSpPr>
        <p:spPr/>
        <p:txBody>
          <a:bodyPr/>
          <a:lstStyle/>
          <a:p>
            <a:pPr>
              <a:defRPr/>
            </a:pPr>
            <a:fld id="{FAF5663D-1B9D-48C8-BD8E-835F92F174D7}" type="slidenum">
              <a:rPr lang="en-GB" noProof="0" smtClean="0"/>
              <a:pPr>
                <a:defRPr/>
              </a:pPr>
              <a:t>21</a:t>
            </a:fld>
            <a:endParaRPr lang="en-GB" noProof="0" dirty="0"/>
          </a:p>
        </p:txBody>
      </p:sp>
      <p:sp>
        <p:nvSpPr>
          <p:cNvPr id="6" name="TextBox 5">
            <a:extLst>
              <a:ext uri="{FF2B5EF4-FFF2-40B4-BE49-F238E27FC236}">
                <a16:creationId xmlns:a16="http://schemas.microsoft.com/office/drawing/2014/main" id="{92059564-0566-5691-AF84-BE47BAEA4D52}"/>
              </a:ext>
            </a:extLst>
          </p:cNvPr>
          <p:cNvSpPr txBox="1"/>
          <p:nvPr/>
        </p:nvSpPr>
        <p:spPr>
          <a:xfrm>
            <a:off x="457200" y="1124744"/>
            <a:ext cx="8147248" cy="830997"/>
          </a:xfrm>
          <a:prstGeom prst="rect">
            <a:avLst/>
          </a:prstGeom>
          <a:noFill/>
        </p:spPr>
        <p:txBody>
          <a:bodyPr wrap="square">
            <a:spAutoFit/>
          </a:bodyPr>
          <a:lstStyle/>
          <a:p>
            <a:r>
              <a:rPr lang="en-GB" sz="1600" b="0" i="0" noProof="0" dirty="0">
                <a:solidFill>
                  <a:srgbClr val="222222"/>
                </a:solidFill>
                <a:effectLst/>
                <a:latin typeface="Arial" panose="020B0604020202020204" pitchFamily="34" charset="0"/>
              </a:rPr>
              <a:t>Sahan, K., Lyle, K., Carley, H., Hallowell, N., Parker, M.J. and Lucassen, A.M., (2024). Ethical preparedness in genomic medicine: how NHS clinical scientists navigate ethical issues. </a:t>
            </a:r>
            <a:r>
              <a:rPr lang="en-GB" sz="1600" b="0" i="1" noProof="0" dirty="0">
                <a:solidFill>
                  <a:srgbClr val="222222"/>
                </a:solidFill>
                <a:effectLst/>
                <a:latin typeface="Arial" panose="020B0604020202020204" pitchFamily="34" charset="0"/>
              </a:rPr>
              <a:t>Journal of Medical Ethics</a:t>
            </a:r>
            <a:r>
              <a:rPr lang="en-GB" sz="1600" b="0" i="0" noProof="0" dirty="0">
                <a:solidFill>
                  <a:srgbClr val="222222"/>
                </a:solidFill>
                <a:effectLst/>
                <a:latin typeface="Arial" panose="020B0604020202020204" pitchFamily="34" charset="0"/>
              </a:rPr>
              <a:t>, </a:t>
            </a:r>
            <a:r>
              <a:rPr lang="en-GB" sz="1600" b="0" i="1" noProof="0" dirty="0">
                <a:solidFill>
                  <a:srgbClr val="222222"/>
                </a:solidFill>
                <a:effectLst/>
                <a:latin typeface="Arial" panose="020B0604020202020204" pitchFamily="34" charset="0"/>
              </a:rPr>
              <a:t>50</a:t>
            </a:r>
            <a:r>
              <a:rPr lang="en-GB" sz="1600" b="0" i="0" noProof="0" dirty="0">
                <a:solidFill>
                  <a:srgbClr val="222222"/>
                </a:solidFill>
                <a:effectLst/>
                <a:latin typeface="Arial" panose="020B0604020202020204" pitchFamily="34" charset="0"/>
              </a:rPr>
              <a:t>(8), pp.517-522.  accessed: 15 December 2025</a:t>
            </a:r>
            <a:endParaRPr lang="en-GB" sz="1600" noProof="0" dirty="0"/>
          </a:p>
        </p:txBody>
      </p:sp>
      <p:sp>
        <p:nvSpPr>
          <p:cNvPr id="8" name="TextBox 7">
            <a:extLst>
              <a:ext uri="{FF2B5EF4-FFF2-40B4-BE49-F238E27FC236}">
                <a16:creationId xmlns:a16="http://schemas.microsoft.com/office/drawing/2014/main" id="{41E1F631-62C4-C047-8223-675719920FAE}"/>
              </a:ext>
            </a:extLst>
          </p:cNvPr>
          <p:cNvSpPr txBox="1"/>
          <p:nvPr/>
        </p:nvSpPr>
        <p:spPr>
          <a:xfrm>
            <a:off x="395536" y="2492896"/>
            <a:ext cx="7920880" cy="1323439"/>
          </a:xfrm>
          <a:prstGeom prst="rect">
            <a:avLst/>
          </a:prstGeom>
          <a:noFill/>
        </p:spPr>
        <p:txBody>
          <a:bodyPr wrap="square">
            <a:spAutoFit/>
          </a:bodyPr>
          <a:lstStyle/>
          <a:p>
            <a:r>
              <a:rPr lang="en-GB" sz="1600" b="0" i="0" noProof="0" dirty="0" err="1">
                <a:solidFill>
                  <a:srgbClr val="222222"/>
                </a:solidFill>
                <a:effectLst/>
                <a:latin typeface="Arial" panose="020B0604020202020204" pitchFamily="34" charset="0"/>
              </a:rPr>
              <a:t>Zelenetz</a:t>
            </a:r>
            <a:r>
              <a:rPr lang="en-GB" sz="1600" b="0" i="0" noProof="0" dirty="0">
                <a:solidFill>
                  <a:srgbClr val="222222"/>
                </a:solidFill>
                <a:effectLst/>
                <a:latin typeface="Arial" panose="020B0604020202020204" pitchFamily="34" charset="0"/>
              </a:rPr>
              <a:t>, A.D., Gordon, L.I., Abramson, J.S., Advani, R.H., Bartlett, N.L., Caimi, P.F., Chang, J.E., Chavez, J.C., Christian, B., Fayad, L.E. and Glenn, M.J.,( 2019). NCCN guidelines insights: B-cell lymphomas, version 3.2019: featured updates to the NCCN guidelines. </a:t>
            </a:r>
            <a:r>
              <a:rPr lang="en-GB" sz="1600" b="0" i="1" noProof="0" dirty="0">
                <a:solidFill>
                  <a:srgbClr val="222222"/>
                </a:solidFill>
                <a:effectLst/>
                <a:latin typeface="Arial" panose="020B0604020202020204" pitchFamily="34" charset="0"/>
              </a:rPr>
              <a:t>Journal of the National Comprehensive Cancer Network</a:t>
            </a:r>
            <a:r>
              <a:rPr lang="en-GB" sz="1600" b="0" i="0" noProof="0" dirty="0">
                <a:solidFill>
                  <a:srgbClr val="222222"/>
                </a:solidFill>
                <a:effectLst/>
                <a:latin typeface="Arial" panose="020B0604020202020204" pitchFamily="34" charset="0"/>
              </a:rPr>
              <a:t>, </a:t>
            </a:r>
            <a:r>
              <a:rPr lang="en-GB" sz="1600" b="0" i="1" noProof="0" dirty="0">
                <a:solidFill>
                  <a:srgbClr val="222222"/>
                </a:solidFill>
                <a:effectLst/>
                <a:latin typeface="Arial" panose="020B0604020202020204" pitchFamily="34" charset="0"/>
              </a:rPr>
              <a:t>17</a:t>
            </a:r>
            <a:r>
              <a:rPr lang="en-GB" sz="1600" b="0" i="0" noProof="0" dirty="0">
                <a:solidFill>
                  <a:srgbClr val="222222"/>
                </a:solidFill>
                <a:effectLst/>
                <a:latin typeface="Arial" panose="020B0604020202020204" pitchFamily="34" charset="0"/>
              </a:rPr>
              <a:t>(6), pp.650-661. (accessed 17 December 2025)</a:t>
            </a:r>
            <a:endParaRPr lang="en-GB" sz="1600" noProof="0" dirty="0"/>
          </a:p>
        </p:txBody>
      </p:sp>
      <p:sp>
        <p:nvSpPr>
          <p:cNvPr id="10" name="TextBox 9">
            <a:extLst>
              <a:ext uri="{FF2B5EF4-FFF2-40B4-BE49-F238E27FC236}">
                <a16:creationId xmlns:a16="http://schemas.microsoft.com/office/drawing/2014/main" id="{DCEBEC2D-98CD-6B11-CD8D-EFB1FEAEC8E6}"/>
              </a:ext>
            </a:extLst>
          </p:cNvPr>
          <p:cNvSpPr txBox="1"/>
          <p:nvPr/>
        </p:nvSpPr>
        <p:spPr>
          <a:xfrm>
            <a:off x="457200" y="4062556"/>
            <a:ext cx="8229600" cy="830997"/>
          </a:xfrm>
          <a:prstGeom prst="rect">
            <a:avLst/>
          </a:prstGeom>
          <a:noFill/>
        </p:spPr>
        <p:txBody>
          <a:bodyPr wrap="square">
            <a:spAutoFit/>
          </a:bodyPr>
          <a:lstStyle/>
          <a:p>
            <a:r>
              <a:rPr lang="en-GB" sz="1600" noProof="0" dirty="0"/>
              <a:t>Zhan, Z., Guo, W., Wan, X. </a:t>
            </a:r>
            <a:r>
              <a:rPr lang="en-GB" sz="1600" i="1" noProof="0" dirty="0"/>
              <a:t>et al.</a:t>
            </a:r>
            <a:r>
              <a:rPr lang="en-GB" sz="1600" noProof="0" dirty="0"/>
              <a:t> (2023).Second primary malignancies in non-Hodgkin lymphoma: epidemiology and risk factors. </a:t>
            </a:r>
            <a:r>
              <a:rPr lang="en-GB" sz="1600" i="1" noProof="0" dirty="0"/>
              <a:t>Ann </a:t>
            </a:r>
            <a:r>
              <a:rPr lang="en-GB" sz="1600" i="1" noProof="0" dirty="0" err="1"/>
              <a:t>Hematol</a:t>
            </a:r>
            <a:r>
              <a:rPr lang="en-GB" sz="1600" noProof="0" dirty="0"/>
              <a:t> </a:t>
            </a:r>
            <a:r>
              <a:rPr lang="en-GB" sz="1600" b="1" noProof="0" dirty="0"/>
              <a:t>102</a:t>
            </a:r>
            <a:r>
              <a:rPr lang="en-GB" sz="1600" noProof="0" dirty="0"/>
              <a:t>, 249–259  </a:t>
            </a:r>
            <a:r>
              <a:rPr lang="en-GB" sz="1600" noProof="0" dirty="0">
                <a:hlinkClick r:id="rId2">
                  <a:extLst>
                    <a:ext uri="{A12FA001-AC4F-418D-AE19-62706E023703}">
                      <ahyp:hlinkClr xmlns:ahyp="http://schemas.microsoft.com/office/drawing/2018/hyperlinkcolor" val="tx"/>
                    </a:ext>
                  </a:extLst>
                </a:hlinkClick>
              </a:rPr>
              <a:t>https://doi.org/10.1007/s00277-023-05095-8</a:t>
            </a:r>
            <a:r>
              <a:rPr lang="en-GB" sz="1600" noProof="0" dirty="0"/>
              <a:t>    (Accessed :06 December 2025)</a:t>
            </a:r>
          </a:p>
        </p:txBody>
      </p:sp>
    </p:spTree>
    <p:extLst>
      <p:ext uri="{BB962C8B-B14F-4D97-AF65-F5344CB8AC3E}">
        <p14:creationId xmlns:p14="http://schemas.microsoft.com/office/powerpoint/2010/main" val="40105127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noProof="0"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57200" y="1268760"/>
            <a:ext cx="8229600" cy="4248473"/>
          </a:xfrm>
        </p:spPr>
        <p:txBody>
          <a:bodyPr/>
          <a:lstStyle/>
          <a:p>
            <a:pPr marL="0" indent="0">
              <a:buNone/>
            </a:pPr>
            <a:r>
              <a:rPr lang="en-GB" sz="1600" noProof="0" dirty="0" err="1">
                <a:latin typeface="Arial Body"/>
              </a:rPr>
              <a:t>Ghiasi</a:t>
            </a:r>
            <a:r>
              <a:rPr lang="en-GB" sz="1600" noProof="0" dirty="0">
                <a:latin typeface="Arial Body"/>
              </a:rPr>
              <a:t>, M., Nikbakht, HA., Tajik, A. </a:t>
            </a:r>
            <a:r>
              <a:rPr lang="en-GB" sz="1600" i="1" noProof="0" dirty="0">
                <a:latin typeface="Arial Body"/>
              </a:rPr>
              <a:t>et al.</a:t>
            </a:r>
            <a:r>
              <a:rPr lang="en-GB" sz="1600" noProof="0" dirty="0">
                <a:latin typeface="Arial Body"/>
              </a:rPr>
              <a:t> (2025).Economic burden and quality of life caused by non-</a:t>
            </a:r>
            <a:r>
              <a:rPr lang="en-GB" sz="1600" noProof="0" dirty="0" err="1">
                <a:latin typeface="Arial Body"/>
              </a:rPr>
              <a:t>hodgkin</a:t>
            </a:r>
            <a:r>
              <a:rPr lang="en-GB" sz="1600" noProof="0" dirty="0">
                <a:latin typeface="Arial Body"/>
              </a:rPr>
              <a:t> lymphoma cancer in Iran. </a:t>
            </a:r>
            <a:r>
              <a:rPr lang="en-GB" sz="1600" i="1" noProof="0" dirty="0">
                <a:latin typeface="Arial Body"/>
              </a:rPr>
              <a:t>J Health </a:t>
            </a:r>
            <a:r>
              <a:rPr lang="en-GB" sz="1600" i="1" noProof="0" dirty="0" err="1">
                <a:latin typeface="Arial Body"/>
              </a:rPr>
              <a:t>Popul</a:t>
            </a:r>
            <a:r>
              <a:rPr lang="en-GB" sz="1600" i="1" noProof="0" dirty="0">
                <a:latin typeface="Arial Body"/>
              </a:rPr>
              <a:t> </a:t>
            </a:r>
            <a:r>
              <a:rPr lang="en-GB" sz="1600" i="1" noProof="0" dirty="0" err="1">
                <a:latin typeface="Arial Body"/>
              </a:rPr>
              <a:t>Nutr</a:t>
            </a:r>
            <a:r>
              <a:rPr lang="en-GB" sz="1600" noProof="0" dirty="0">
                <a:latin typeface="Arial Body"/>
              </a:rPr>
              <a:t> </a:t>
            </a:r>
            <a:r>
              <a:rPr lang="en-GB" sz="1600" b="1" noProof="0" dirty="0">
                <a:latin typeface="Arial Body"/>
              </a:rPr>
              <a:t>44</a:t>
            </a:r>
            <a:r>
              <a:rPr lang="en-GB" sz="1600" noProof="0" dirty="0">
                <a:latin typeface="Arial Body"/>
              </a:rPr>
              <a:t>, 280 (2025). https://doi.org/10.1186/s41043-025-01033-8</a:t>
            </a:r>
            <a:endParaRPr lang="en-GB" sz="1600" noProof="0" dirty="0">
              <a:solidFill>
                <a:srgbClr val="0070C0"/>
              </a:solidFill>
              <a:latin typeface="Arial Body"/>
            </a:endParaRPr>
          </a:p>
          <a:p>
            <a:pPr algn="ctr"/>
            <a:r>
              <a:rPr lang="en-GB" noProof="0" dirty="0">
                <a:solidFill>
                  <a:srgbClr val="0070C0"/>
                </a:solidFill>
              </a:rPr>
              <a:t>          </a:t>
            </a:r>
          </a:p>
          <a:p>
            <a:pPr marL="0" indent="0" algn="r">
              <a:buNone/>
            </a:pPr>
            <a:endParaRPr lang="en-GB" sz="1600" noProof="0" dirty="0">
              <a:solidFill>
                <a:srgbClr val="0070C0"/>
              </a:solidFill>
            </a:endParaRPr>
          </a:p>
        </p:txBody>
      </p:sp>
      <p:sp>
        <p:nvSpPr>
          <p:cNvPr id="4" name="Date Placeholder 3"/>
          <p:cNvSpPr>
            <a:spLocks noGrp="1"/>
          </p:cNvSpPr>
          <p:nvPr>
            <p:ph type="dt" sz="half" idx="10"/>
          </p:nvPr>
        </p:nvSpPr>
        <p:spPr/>
        <p:txBody>
          <a:bodyPr/>
          <a:lstStyle/>
          <a:p>
            <a:pPr>
              <a:defRPr/>
            </a:pPr>
            <a:fld id="{6F79B55B-6DEA-42A3-8A49-39F59602C2CB}" type="datetime1">
              <a:rPr lang="en-GB" noProof="0" smtClean="0"/>
              <a:t>31/03/2026</a:t>
            </a:fld>
            <a:endParaRPr lang="en-GB" noProof="0" dirty="0"/>
          </a:p>
        </p:txBody>
      </p:sp>
      <p:sp>
        <p:nvSpPr>
          <p:cNvPr id="5" name="Slide Number Placeholder 4"/>
          <p:cNvSpPr>
            <a:spLocks noGrp="1"/>
          </p:cNvSpPr>
          <p:nvPr>
            <p:ph type="sldNum" sz="quarter" idx="12"/>
          </p:nvPr>
        </p:nvSpPr>
        <p:spPr/>
        <p:txBody>
          <a:bodyPr/>
          <a:lstStyle/>
          <a:p>
            <a:pPr>
              <a:defRPr/>
            </a:pPr>
            <a:fld id="{6550E941-99E4-4403-A917-B30FF69A9617}" type="slidenum">
              <a:rPr lang="en-GB" noProof="0" smtClean="0"/>
              <a:pPr>
                <a:defRPr/>
              </a:pPr>
              <a:t>22</a:t>
            </a:fld>
            <a:endParaRPr lang="en-GB" noProof="0" dirty="0"/>
          </a:p>
        </p:txBody>
      </p:sp>
      <p:sp>
        <p:nvSpPr>
          <p:cNvPr id="7" name="TextBox 6">
            <a:extLst>
              <a:ext uri="{FF2B5EF4-FFF2-40B4-BE49-F238E27FC236}">
                <a16:creationId xmlns:a16="http://schemas.microsoft.com/office/drawing/2014/main" id="{2D904611-9C62-7E10-AB97-6E9A55CB1319}"/>
              </a:ext>
            </a:extLst>
          </p:cNvPr>
          <p:cNvSpPr txBox="1"/>
          <p:nvPr/>
        </p:nvSpPr>
        <p:spPr>
          <a:xfrm>
            <a:off x="457200" y="274638"/>
            <a:ext cx="7859216" cy="3693319"/>
          </a:xfrm>
          <a:prstGeom prst="rect">
            <a:avLst/>
          </a:prstGeom>
          <a:noFill/>
        </p:spPr>
        <p:txBody>
          <a:bodyPr wrap="square">
            <a:spAutoFit/>
          </a:bodyPr>
          <a:lstStyle/>
          <a:p>
            <a:endParaRPr lang="en-GB" b="0" i="0" noProof="0" dirty="0">
              <a:solidFill>
                <a:srgbClr val="222222"/>
              </a:solidFill>
              <a:effectLst/>
              <a:latin typeface="Arial" panose="020B0604020202020204" pitchFamily="34" charset="0"/>
            </a:endParaRPr>
          </a:p>
          <a:p>
            <a:endParaRPr lang="en-GB" noProof="0" dirty="0">
              <a:solidFill>
                <a:srgbClr val="222222"/>
              </a:solidFill>
            </a:endParaRPr>
          </a:p>
          <a:p>
            <a:endParaRPr lang="en-GB" b="0" i="0" noProof="0" dirty="0">
              <a:solidFill>
                <a:srgbClr val="222222"/>
              </a:solidFill>
              <a:effectLst/>
              <a:latin typeface="Arial" panose="020B0604020202020204" pitchFamily="34" charset="0"/>
            </a:endParaRPr>
          </a:p>
          <a:p>
            <a:endParaRPr lang="en-GB" noProof="0" dirty="0">
              <a:solidFill>
                <a:srgbClr val="222222"/>
              </a:solidFill>
            </a:endParaRPr>
          </a:p>
          <a:p>
            <a:endParaRPr lang="en-GB" b="0" i="0" noProof="0" dirty="0">
              <a:solidFill>
                <a:srgbClr val="222222"/>
              </a:solidFill>
              <a:effectLst/>
              <a:latin typeface="Arial" panose="020B0604020202020204" pitchFamily="34" charset="0"/>
            </a:endParaRPr>
          </a:p>
          <a:p>
            <a:r>
              <a:rPr lang="en-GB" noProof="0" dirty="0">
                <a:solidFill>
                  <a:srgbClr val="222222"/>
                </a:solidFill>
              </a:rPr>
              <a:t>     .  </a:t>
            </a:r>
          </a:p>
          <a:p>
            <a:endParaRPr lang="en-GB" sz="1400" b="0" i="0" noProof="0" dirty="0">
              <a:solidFill>
                <a:srgbClr val="222222"/>
              </a:solidFill>
              <a:effectLst/>
              <a:latin typeface="Arial" panose="020B0604020202020204" pitchFamily="34" charset="0"/>
            </a:endParaRPr>
          </a:p>
          <a:p>
            <a:r>
              <a:rPr lang="en-GB" sz="1400" b="0" i="0" noProof="0" dirty="0">
                <a:solidFill>
                  <a:srgbClr val="222222"/>
                </a:solidFill>
                <a:effectLst/>
                <a:latin typeface="Arial" panose="020B0604020202020204" pitchFamily="34" charset="0"/>
              </a:rPr>
              <a:t>Wang, S., Zhou, H., Liu, Y., Li, Y. and Nie, L., (2025). Trends and projections of Non-Hodgkin lymphoma burden (1990–2040): a Global burden of disease  analysis. </a:t>
            </a:r>
            <a:r>
              <a:rPr lang="en-GB" sz="1400" b="0" i="1" noProof="0" dirty="0">
                <a:solidFill>
                  <a:srgbClr val="222222"/>
                </a:solidFill>
                <a:effectLst/>
                <a:latin typeface="Arial" panose="020B0604020202020204" pitchFamily="34" charset="0"/>
              </a:rPr>
              <a:t>BMC Public Health</a:t>
            </a:r>
            <a:r>
              <a:rPr lang="en-GB" sz="1400" b="0" i="0" noProof="0" dirty="0">
                <a:solidFill>
                  <a:srgbClr val="222222"/>
                </a:solidFill>
                <a:effectLst/>
                <a:latin typeface="Arial" panose="020B0604020202020204" pitchFamily="34" charset="0"/>
              </a:rPr>
              <a:t>, </a:t>
            </a:r>
            <a:r>
              <a:rPr lang="en-GB" sz="1400" b="0" i="1" noProof="0" dirty="0">
                <a:solidFill>
                  <a:srgbClr val="222222"/>
                </a:solidFill>
                <a:effectLst/>
                <a:latin typeface="Arial" panose="020B0604020202020204" pitchFamily="34" charset="0"/>
              </a:rPr>
              <a:t>25</a:t>
            </a:r>
            <a:r>
              <a:rPr lang="en-GB" sz="1400" b="0" i="0" noProof="0" dirty="0">
                <a:solidFill>
                  <a:srgbClr val="222222"/>
                </a:solidFill>
                <a:effectLst/>
                <a:latin typeface="Arial" panose="020B0604020202020204" pitchFamily="34" charset="0"/>
              </a:rPr>
              <a:t>(1), p.1223.</a:t>
            </a:r>
          </a:p>
          <a:p>
            <a:endParaRPr lang="en-GB" sz="1400" noProof="0" dirty="0">
              <a:solidFill>
                <a:srgbClr val="222222"/>
              </a:solidFill>
            </a:endParaRPr>
          </a:p>
          <a:p>
            <a:endParaRPr lang="en-GB" sz="1400" noProof="0" dirty="0">
              <a:solidFill>
                <a:srgbClr val="222222"/>
              </a:solidFill>
            </a:endParaRPr>
          </a:p>
          <a:p>
            <a:r>
              <a:rPr lang="en-GB" sz="1400" noProof="0" dirty="0"/>
              <a:t>Berhan, A., </a:t>
            </a:r>
            <a:r>
              <a:rPr lang="en-GB" sz="1400" noProof="0" dirty="0" err="1"/>
              <a:t>Almaw</a:t>
            </a:r>
            <a:r>
              <a:rPr lang="en-GB" sz="1400" noProof="0" dirty="0"/>
              <a:t>, A., </a:t>
            </a:r>
            <a:r>
              <a:rPr lang="en-GB" sz="1400" noProof="0" dirty="0" err="1"/>
              <a:t>Damtie</a:t>
            </a:r>
            <a:r>
              <a:rPr lang="en-GB" sz="1400" noProof="0" dirty="0"/>
              <a:t>, S. </a:t>
            </a:r>
            <a:r>
              <a:rPr lang="en-GB" sz="1400" i="1" noProof="0" dirty="0"/>
              <a:t>et al.</a:t>
            </a:r>
            <a:r>
              <a:rPr lang="en-GB" sz="1400" noProof="0" dirty="0"/>
              <a:t>(2025) Diffuse large B cell lymphoma (DLBCL): epidemiology, pathophysiology, risk stratification, advancement in diagnostic approaches and prospects: narrative review. </a:t>
            </a:r>
            <a:r>
              <a:rPr lang="en-GB" sz="1400" i="1" noProof="0" dirty="0" err="1"/>
              <a:t>Discov</a:t>
            </a:r>
            <a:r>
              <a:rPr lang="en-GB" sz="1400" i="1" noProof="0" dirty="0"/>
              <a:t> </a:t>
            </a:r>
            <a:r>
              <a:rPr lang="en-GB" sz="1400" i="1" noProof="0" dirty="0" err="1"/>
              <a:t>Onc</a:t>
            </a:r>
            <a:r>
              <a:rPr lang="en-GB" sz="1400" noProof="0" dirty="0"/>
              <a:t> </a:t>
            </a:r>
            <a:r>
              <a:rPr lang="en-GB" sz="1400" b="1" noProof="0" dirty="0"/>
              <a:t>16</a:t>
            </a:r>
            <a:r>
              <a:rPr lang="en-GB" sz="1400" noProof="0" dirty="0"/>
              <a:t>, 184  </a:t>
            </a:r>
            <a:r>
              <a:rPr lang="en-GB" sz="1400" noProof="0" dirty="0">
                <a:hlinkClick r:id="rId3"/>
              </a:rPr>
              <a:t>https://doi.org/1 0.1007/s1267</a:t>
            </a:r>
            <a:r>
              <a:rPr lang="en-GB" sz="1400" noProof="0" dirty="0"/>
              <a:t>  2- 025-01958-w </a:t>
            </a:r>
          </a:p>
        </p:txBody>
      </p:sp>
      <p:sp>
        <p:nvSpPr>
          <p:cNvPr id="8" name="TextBox 7">
            <a:extLst>
              <a:ext uri="{FF2B5EF4-FFF2-40B4-BE49-F238E27FC236}">
                <a16:creationId xmlns:a16="http://schemas.microsoft.com/office/drawing/2014/main" id="{B7852C88-0597-13F1-C911-1DC3187C1C11}"/>
              </a:ext>
            </a:extLst>
          </p:cNvPr>
          <p:cNvSpPr txBox="1"/>
          <p:nvPr/>
        </p:nvSpPr>
        <p:spPr>
          <a:xfrm>
            <a:off x="457200" y="4183400"/>
            <a:ext cx="7355160" cy="830997"/>
          </a:xfrm>
          <a:prstGeom prst="rect">
            <a:avLst/>
          </a:prstGeom>
          <a:noFill/>
        </p:spPr>
        <p:txBody>
          <a:bodyPr wrap="square">
            <a:spAutoFit/>
          </a:bodyPr>
          <a:lstStyle/>
          <a:p>
            <a:r>
              <a:rPr lang="en-GB" sz="1600" b="0" i="0" noProof="0" dirty="0">
                <a:solidFill>
                  <a:srgbClr val="222222"/>
                </a:solidFill>
                <a:effectLst/>
                <a:latin typeface="Arial" panose="020B0604020202020204" pitchFamily="34" charset="0"/>
              </a:rPr>
              <a:t>Germain, S. and </a:t>
            </a:r>
            <a:r>
              <a:rPr lang="en-GB" sz="1600" b="0" i="0" noProof="0" dirty="0" err="1">
                <a:solidFill>
                  <a:srgbClr val="222222"/>
                </a:solidFill>
                <a:effectLst/>
                <a:latin typeface="Arial" panose="020B0604020202020204" pitchFamily="34" charset="0"/>
              </a:rPr>
              <a:t>Newdick</a:t>
            </a:r>
            <a:r>
              <a:rPr lang="en-GB" sz="1600" b="0" i="0" noProof="0" dirty="0">
                <a:solidFill>
                  <a:srgbClr val="222222"/>
                </a:solidFill>
                <a:effectLst/>
                <a:latin typeface="Arial" panose="020B0604020202020204" pitchFamily="34" charset="0"/>
              </a:rPr>
              <a:t>, C., (2025). Priority setting for health equality–searching for an ethical framework. </a:t>
            </a:r>
            <a:r>
              <a:rPr lang="en-GB" sz="1600" b="0" i="1" noProof="0" dirty="0">
                <a:solidFill>
                  <a:srgbClr val="222222"/>
                </a:solidFill>
                <a:effectLst/>
                <a:latin typeface="Arial" panose="020B0604020202020204" pitchFamily="34" charset="0"/>
              </a:rPr>
              <a:t>Health Economics, Policy and Law</a:t>
            </a:r>
            <a:r>
              <a:rPr lang="en-GB" sz="1600" b="0" i="0" noProof="0" dirty="0">
                <a:solidFill>
                  <a:srgbClr val="222222"/>
                </a:solidFill>
                <a:effectLst/>
                <a:latin typeface="Arial" panose="020B0604020202020204" pitchFamily="34" charset="0"/>
              </a:rPr>
              <a:t>, pp.1-14.  Accessed: (15 December 2025) </a:t>
            </a:r>
            <a:endParaRPr lang="en-GB" sz="1600" noProof="0" dirty="0"/>
          </a:p>
        </p:txBody>
      </p:sp>
      <p:sp>
        <p:nvSpPr>
          <p:cNvPr id="3" name="Footer Placeholder 2">
            <a:extLst>
              <a:ext uri="{FF2B5EF4-FFF2-40B4-BE49-F238E27FC236}">
                <a16:creationId xmlns:a16="http://schemas.microsoft.com/office/drawing/2014/main" id="{90519F1B-97C5-D901-F16E-EBA32986925F}"/>
              </a:ext>
            </a:extLst>
          </p:cNvPr>
          <p:cNvSpPr>
            <a:spLocks noGrp="1"/>
          </p:cNvSpPr>
          <p:nvPr>
            <p:ph type="ftr" sz="quarter" idx="11"/>
          </p:nvPr>
        </p:nvSpPr>
        <p:spPr/>
        <p:txBody>
          <a:bodyPr/>
          <a:lstStyle/>
          <a:p>
            <a:pPr>
              <a:defRPr/>
            </a:pPr>
            <a:endParaRPr lang="en-GB" noProof="0" dirty="0"/>
          </a:p>
        </p:txBody>
      </p:sp>
    </p:spTree>
    <p:extLst>
      <p:ext uri="{BB962C8B-B14F-4D97-AF65-F5344CB8AC3E}">
        <p14:creationId xmlns:p14="http://schemas.microsoft.com/office/powerpoint/2010/main" val="21330084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12740733-F9BF-E68E-C9FA-4AA690ADC187}"/>
              </a:ext>
            </a:extLst>
          </p:cNvPr>
          <p:cNvSpPr>
            <a:spLocks noGrp="1"/>
          </p:cNvSpPr>
          <p:nvPr>
            <p:ph type="title"/>
          </p:nvPr>
        </p:nvSpPr>
        <p:spPr>
          <a:xfrm>
            <a:off x="457200" y="274638"/>
            <a:ext cx="8229600" cy="339725"/>
          </a:xfrm>
        </p:spPr>
        <p:txBody>
          <a:bodyPr/>
          <a:lstStyle/>
          <a:p>
            <a:r>
              <a:rPr lang="en-GB" sz="1600" noProof="0" dirty="0">
                <a:latin typeface="Arial" panose="020B0604020202020204" pitchFamily="34" charset="0"/>
                <a:cs typeface="Arial" panose="020B0604020202020204" pitchFamily="34" charset="0"/>
              </a:rPr>
              <a:t>REFERENCES</a:t>
            </a:r>
          </a:p>
        </p:txBody>
      </p:sp>
      <p:sp>
        <p:nvSpPr>
          <p:cNvPr id="2" name="Date Placeholder 1">
            <a:extLst>
              <a:ext uri="{FF2B5EF4-FFF2-40B4-BE49-F238E27FC236}">
                <a16:creationId xmlns:a16="http://schemas.microsoft.com/office/drawing/2014/main" id="{55A83717-B431-B20F-A504-582590CC9432}"/>
              </a:ext>
            </a:extLst>
          </p:cNvPr>
          <p:cNvSpPr>
            <a:spLocks noGrp="1"/>
          </p:cNvSpPr>
          <p:nvPr>
            <p:ph type="dt" sz="half" idx="10"/>
          </p:nvPr>
        </p:nvSpPr>
        <p:spPr/>
        <p:txBody>
          <a:bodyPr vert="horz" lIns="91440" tIns="45720" rIns="91440" bIns="45720" rtlCol="0" anchor="ctr">
            <a:normAutofit/>
          </a:bodyPr>
          <a:lstStyle/>
          <a:p>
            <a:pPr>
              <a:lnSpc>
                <a:spcPct val="90000"/>
              </a:lnSpc>
              <a:spcAft>
                <a:spcPts val="600"/>
              </a:spcAft>
              <a:defRPr/>
            </a:pPr>
            <a:fld id="{5CB25E54-5080-4AF2-ADD8-DC6A7BD0F5F6}" type="datetime1">
              <a:rPr lang="en-GB" sz="900" kern="1200" noProof="0" smtClean="0">
                <a:latin typeface="+mn-lt"/>
                <a:ea typeface="+mn-ea"/>
                <a:cs typeface="+mn-cs"/>
              </a:rPr>
              <a:t>31/03/2026</a:t>
            </a:fld>
            <a:endParaRPr lang="en-GB" sz="900" kern="1200" noProof="0" dirty="0">
              <a:latin typeface="+mn-lt"/>
              <a:ea typeface="+mn-ea"/>
              <a:cs typeface="+mn-cs"/>
            </a:endParaRPr>
          </a:p>
        </p:txBody>
      </p:sp>
      <p:sp>
        <p:nvSpPr>
          <p:cNvPr id="3" name="Slide Number Placeholder 2">
            <a:extLst>
              <a:ext uri="{FF2B5EF4-FFF2-40B4-BE49-F238E27FC236}">
                <a16:creationId xmlns:a16="http://schemas.microsoft.com/office/drawing/2014/main" id="{5003566D-BC43-7115-CD85-3A2A025A9AC9}"/>
              </a:ext>
            </a:extLst>
          </p:cNvPr>
          <p:cNvSpPr>
            <a:spLocks noGrp="1"/>
          </p:cNvSpPr>
          <p:nvPr>
            <p:ph type="sldNum" sz="quarter" idx="11"/>
          </p:nvPr>
        </p:nvSpPr>
        <p:spPr/>
        <p:txBody>
          <a:bodyPr vert="horz" wrap="square" lIns="91440" tIns="45720" rIns="91440" bIns="45720" numCol="1" anchor="ctr" anchorCtr="0" compatLnSpc="1">
            <a:prstTxWarp prst="textNoShape">
              <a:avLst/>
            </a:prstTxWarp>
            <a:normAutofit/>
          </a:bodyPr>
          <a:lstStyle/>
          <a:p>
            <a:pPr>
              <a:spcAft>
                <a:spcPts val="600"/>
              </a:spcAft>
              <a:defRPr/>
            </a:pPr>
            <a:fld id="{AA1819AB-B9DA-41D7-8C91-5DE9528F5AA4}" type="slidenum">
              <a:rPr lang="en-GB" kern="1200" noProof="0" smtClean="0">
                <a:latin typeface="Myriad Pro"/>
                <a:ea typeface="+mn-ea"/>
                <a:cs typeface="Arial" panose="020B0604020202020204" pitchFamily="34" charset="0"/>
              </a:rPr>
              <a:pPr>
                <a:spcAft>
                  <a:spcPts val="600"/>
                </a:spcAft>
                <a:defRPr/>
              </a:pPr>
              <a:t>23</a:t>
            </a:fld>
            <a:endParaRPr lang="en-GB" kern="1200" noProof="0" dirty="0">
              <a:latin typeface="Myriad Pro"/>
              <a:ea typeface="+mn-ea"/>
              <a:cs typeface="Arial" panose="020B0604020202020204" pitchFamily="34" charset="0"/>
            </a:endParaRPr>
          </a:p>
        </p:txBody>
      </p:sp>
      <p:sp>
        <p:nvSpPr>
          <p:cNvPr id="6" name="Rectangle 2">
            <a:extLst>
              <a:ext uri="{FF2B5EF4-FFF2-40B4-BE49-F238E27FC236}">
                <a16:creationId xmlns:a16="http://schemas.microsoft.com/office/drawing/2014/main" id="{9F14B336-98D9-9A9C-0504-59E8B3FDBCAB}"/>
              </a:ext>
            </a:extLst>
          </p:cNvPr>
          <p:cNvSpPr>
            <a:spLocks noChangeArrowheads="1"/>
          </p:cNvSpPr>
          <p:nvPr/>
        </p:nvSpPr>
        <p:spPr bwMode="auto">
          <a:xfrm>
            <a:off x="457200" y="-243408"/>
            <a:ext cx="7283152" cy="53146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a:bodyPr>
          <a:lstStyle/>
          <a:p>
            <a:pPr marR="0" lvl="0" defTabSz="914400" latinLnBrk="0">
              <a:lnSpc>
                <a:spcPct val="90000"/>
              </a:lnSpc>
              <a:spcBef>
                <a:spcPct val="20000"/>
              </a:spcBef>
              <a:buClrTx/>
              <a:buSzTx/>
              <a:tabLst/>
            </a:pPr>
            <a:r>
              <a:rPr kumimoji="0" lang="en-GB" sz="1500" b="0" i="0" u="none" strike="noStrike" cap="none" normalizeH="0" baseline="0" noProof="0" dirty="0">
                <a:ln>
                  <a:noFill/>
                </a:ln>
                <a:effectLst/>
                <a:latin typeface="+mn-lt"/>
                <a:cs typeface="+mn-cs"/>
              </a:rPr>
              <a:t> </a:t>
            </a:r>
          </a:p>
          <a:p>
            <a:pPr marR="0" lvl="0" defTabSz="914400" latinLnBrk="0">
              <a:lnSpc>
                <a:spcPct val="90000"/>
              </a:lnSpc>
              <a:spcBef>
                <a:spcPct val="20000"/>
              </a:spcBef>
              <a:buClrTx/>
              <a:buSzTx/>
              <a:tabLst/>
            </a:pPr>
            <a:endParaRPr lang="en-GB" sz="1500" noProof="0" dirty="0">
              <a:latin typeface="+mn-lt"/>
              <a:cs typeface="+mn-cs"/>
            </a:endParaRPr>
          </a:p>
          <a:p>
            <a:pPr marR="0" lvl="0" defTabSz="914400" latinLnBrk="0">
              <a:lnSpc>
                <a:spcPct val="90000"/>
              </a:lnSpc>
              <a:spcBef>
                <a:spcPct val="20000"/>
              </a:spcBef>
              <a:buClrTx/>
              <a:buSzTx/>
              <a:tabLst/>
            </a:pPr>
            <a:endParaRPr lang="en-GB" sz="1500" noProof="0" dirty="0">
              <a:latin typeface="+mn-lt"/>
              <a:cs typeface="+mn-cs"/>
            </a:endParaRPr>
          </a:p>
          <a:p>
            <a:pPr marR="0" lvl="0" defTabSz="914400" latinLnBrk="0">
              <a:lnSpc>
                <a:spcPct val="90000"/>
              </a:lnSpc>
              <a:spcBef>
                <a:spcPct val="20000"/>
              </a:spcBef>
              <a:buClrTx/>
              <a:buSzTx/>
              <a:tabLst/>
            </a:pPr>
            <a:endParaRPr lang="en-GB" sz="1500" noProof="0" dirty="0">
              <a:latin typeface="+mn-lt"/>
              <a:cs typeface="+mn-cs"/>
            </a:endParaRPr>
          </a:p>
          <a:p>
            <a:pPr marR="0" lvl="0" defTabSz="914400" latinLnBrk="0">
              <a:lnSpc>
                <a:spcPct val="90000"/>
              </a:lnSpc>
              <a:spcBef>
                <a:spcPct val="20000"/>
              </a:spcBef>
              <a:buClrTx/>
              <a:buSzTx/>
              <a:tabLst/>
            </a:pPr>
            <a:r>
              <a:rPr lang="en-GB" sz="1200" noProof="0" dirty="0"/>
              <a:t>Ramachandran, R., Manan, A., Kim, J. </a:t>
            </a:r>
            <a:r>
              <a:rPr lang="en-GB" sz="1200" i="1" noProof="0" dirty="0"/>
              <a:t>et</a:t>
            </a:r>
            <a:r>
              <a:rPr lang="en-GB" sz="1200" noProof="0" dirty="0"/>
              <a:t> (2024). </a:t>
            </a:r>
            <a:r>
              <a:rPr lang="en-GB" sz="1200" i="1" noProof="0" dirty="0"/>
              <a:t>al.</a:t>
            </a:r>
            <a:r>
              <a:rPr lang="en-GB" sz="1200" noProof="0" dirty="0"/>
              <a:t> NLRP3 inflammasome: a key player in the pathogenesis of life-style disorders. </a:t>
            </a:r>
            <a:r>
              <a:rPr lang="en-GB" sz="1200" i="1" noProof="0" dirty="0"/>
              <a:t>Exp Mol Med</a:t>
            </a:r>
            <a:r>
              <a:rPr lang="en-GB" sz="1200" noProof="0" dirty="0"/>
              <a:t> </a:t>
            </a:r>
            <a:r>
              <a:rPr lang="en-GB" sz="1200" b="1" noProof="0" dirty="0"/>
              <a:t>56</a:t>
            </a:r>
            <a:r>
              <a:rPr lang="en-GB" sz="1200" noProof="0" dirty="0"/>
              <a:t>, 1488–1500 </a:t>
            </a:r>
            <a:r>
              <a:rPr lang="en-GB" sz="1200" noProof="0" dirty="0">
                <a:hlinkClick r:id="rId2"/>
              </a:rPr>
              <a:t>https://doi.org/10.1038/s12276-024-01261-8</a:t>
            </a:r>
            <a:r>
              <a:rPr lang="en-GB" sz="1200" noProof="0" dirty="0"/>
              <a:t>  Accessed : 12 December 2025</a:t>
            </a:r>
            <a:endParaRPr kumimoji="0" lang="en-GB" sz="1200" b="0" i="0" u="none" strike="noStrike" cap="none" normalizeH="0" baseline="0" noProof="0" dirty="0">
              <a:ln>
                <a:noFill/>
              </a:ln>
              <a:effectLst/>
            </a:endParaRPr>
          </a:p>
          <a:p>
            <a:pPr marL="342900" marR="0" lvl="0" indent="-342900" defTabSz="914400" latinLnBrk="0">
              <a:lnSpc>
                <a:spcPct val="90000"/>
              </a:lnSpc>
              <a:spcBef>
                <a:spcPct val="20000"/>
              </a:spcBef>
              <a:buClrTx/>
              <a:buSzTx/>
              <a:buFont typeface="Arial" panose="020B0604020202020204" pitchFamily="34" charset="0"/>
              <a:buChar char="•"/>
              <a:tabLst/>
            </a:pPr>
            <a:endParaRPr lang="en-GB" sz="1200" noProof="0" dirty="0"/>
          </a:p>
          <a:p>
            <a:pPr marR="0" lvl="0" defTabSz="914400" latinLnBrk="0">
              <a:lnSpc>
                <a:spcPct val="90000"/>
              </a:lnSpc>
              <a:spcBef>
                <a:spcPct val="20000"/>
              </a:spcBef>
              <a:buClrTx/>
              <a:buSzTx/>
              <a:tabLst/>
            </a:pPr>
            <a:r>
              <a:rPr kumimoji="0" lang="en-GB" sz="1200" b="0" i="0" u="none" strike="noStrike" cap="none" normalizeH="0" baseline="0" noProof="0" dirty="0">
                <a:ln>
                  <a:noFill/>
                </a:ln>
                <a:effectLst/>
              </a:rPr>
              <a:t>Ruf R, </a:t>
            </a:r>
            <a:r>
              <a:rPr kumimoji="0" lang="en-GB" sz="1200" b="0" i="0" u="none" strike="noStrike" cap="none" normalizeH="0" baseline="0" noProof="0" dirty="0" err="1">
                <a:ln>
                  <a:noFill/>
                </a:ln>
                <a:effectLst/>
              </a:rPr>
              <a:t>Yarandi</a:t>
            </a:r>
            <a:r>
              <a:rPr kumimoji="0" lang="en-GB" sz="1200" b="0" i="0" u="none" strike="noStrike" cap="none" normalizeH="0" baseline="0" noProof="0" dirty="0">
                <a:ln>
                  <a:noFill/>
                </a:ln>
                <a:effectLst/>
              </a:rPr>
              <a:t> N, Ortiz-Melo DI, Sparks MA. (2021). Onco-hypertension: Overview of hypertension with anti-cancer agents. </a:t>
            </a:r>
            <a:r>
              <a:rPr kumimoji="0" lang="en-GB" sz="1200" b="0" i="1" u="none" strike="noStrike" cap="none" normalizeH="0" baseline="0" noProof="0" dirty="0">
                <a:ln>
                  <a:noFill/>
                </a:ln>
                <a:effectLst/>
              </a:rPr>
              <a:t>Journal of Onco-Nephrology</a:t>
            </a:r>
            <a:r>
              <a:rPr kumimoji="0" lang="en-GB" sz="1200" b="0" i="0" u="none" strike="noStrike" cap="none" normalizeH="0" baseline="0" noProof="0" dirty="0">
                <a:ln>
                  <a:noFill/>
                </a:ln>
                <a:effectLst/>
              </a:rPr>
              <a:t>. 2021;5(1):57-69. doi:</a:t>
            </a:r>
            <a:r>
              <a:rPr kumimoji="0" lang="en-GB" sz="1200" b="0" i="0" u="none" strike="noStrike" cap="none" normalizeH="0" baseline="0" noProof="0" dirty="0">
                <a:ln>
                  <a:noFill/>
                </a:ln>
                <a:effectLst/>
                <a:hlinkClick r:id="rId3">
                  <a:extLst>
                    <a:ext uri="{A12FA001-AC4F-418D-AE19-62706E023703}">
                      <ahyp:hlinkClr xmlns:ahyp="http://schemas.microsoft.com/office/drawing/2018/hyperlinkcolor" val="tx"/>
                    </a:ext>
                  </a:extLst>
                </a:hlinkClick>
              </a:rPr>
              <a:t>10.1177/23993693211001374</a:t>
            </a:r>
            <a:endParaRPr kumimoji="0" lang="en-GB" sz="1200" b="0" i="0" u="none" strike="noStrike" cap="none" normalizeH="0" baseline="0" noProof="0" dirty="0">
              <a:ln>
                <a:noFill/>
              </a:ln>
              <a:effectLst/>
            </a:endParaRPr>
          </a:p>
          <a:p>
            <a:pPr marR="0" lvl="0" defTabSz="914400" latinLnBrk="0">
              <a:lnSpc>
                <a:spcPct val="90000"/>
              </a:lnSpc>
              <a:spcBef>
                <a:spcPct val="20000"/>
              </a:spcBef>
              <a:buClrTx/>
              <a:buSzTx/>
              <a:tabLst/>
            </a:pPr>
            <a:r>
              <a:rPr kumimoji="0" lang="en-GB" sz="1200" b="0" i="0" u="none" strike="noStrike" cap="none" normalizeH="0" baseline="0" noProof="0" dirty="0">
                <a:ln>
                  <a:noFill/>
                </a:ln>
                <a:effectLst/>
              </a:rPr>
              <a:t> (Accessed: 13 December 2025)</a:t>
            </a:r>
          </a:p>
        </p:txBody>
      </p:sp>
      <p:sp>
        <p:nvSpPr>
          <p:cNvPr id="5" name="TextBox 4">
            <a:extLst>
              <a:ext uri="{FF2B5EF4-FFF2-40B4-BE49-F238E27FC236}">
                <a16:creationId xmlns:a16="http://schemas.microsoft.com/office/drawing/2014/main" id="{FA35AE32-A43C-ADB9-B111-19A9B8E6EB81}"/>
              </a:ext>
            </a:extLst>
          </p:cNvPr>
          <p:cNvSpPr txBox="1"/>
          <p:nvPr/>
        </p:nvSpPr>
        <p:spPr bwMode="auto">
          <a:xfrm rot="10800000" flipV="1">
            <a:off x="250824" y="2539857"/>
            <a:ext cx="6761623" cy="1177175"/>
          </a:xfrm>
          <a:prstGeom prst="rect">
            <a:avLst/>
          </a:prstGeom>
          <a:noFill/>
          <a:ln>
            <a:noFill/>
          </a:ln>
        </p:spPr>
        <p:txBody>
          <a:bodyPr vert="horz" wrap="square" lIns="91440" tIns="45720" rIns="91440" bIns="45720" numCol="1" anchor="t" anchorCtr="0" compatLnSpc="1">
            <a:prstTxWarp prst="textNoShape">
              <a:avLst/>
            </a:prstTxWarp>
            <a:normAutofit/>
          </a:bodyPr>
          <a:lstStyle/>
          <a:p>
            <a:pPr>
              <a:lnSpc>
                <a:spcPct val="90000"/>
              </a:lnSpc>
              <a:spcBef>
                <a:spcPct val="20000"/>
              </a:spcBef>
            </a:pPr>
            <a:r>
              <a:rPr lang="en-GB" sz="1200" noProof="0" dirty="0" err="1"/>
              <a:t>Cokkinides</a:t>
            </a:r>
            <a:r>
              <a:rPr lang="en-GB" sz="1200" noProof="0" dirty="0"/>
              <a:t>, V., Albano, J., Samuels, A., Ward, M. and Thum, J.,( 2005). American cancer society: Cancer facts and figures. </a:t>
            </a:r>
            <a:r>
              <a:rPr lang="en-GB" sz="1200" i="1" noProof="0" dirty="0"/>
              <a:t>Atlanta: American Cancer Society</a:t>
            </a:r>
            <a:r>
              <a:rPr lang="en-GB" sz="1200" noProof="0" dirty="0"/>
              <a:t>. (Accessed : 11 December 2025)</a:t>
            </a:r>
            <a:endParaRPr lang="en-GB" sz="1200" noProof="0" dirty="0">
              <a:latin typeface="+mn-lt"/>
              <a:cs typeface="+mn-cs"/>
            </a:endParaRPr>
          </a:p>
        </p:txBody>
      </p:sp>
      <p:sp>
        <p:nvSpPr>
          <p:cNvPr id="7" name="TextBox 6">
            <a:extLst>
              <a:ext uri="{FF2B5EF4-FFF2-40B4-BE49-F238E27FC236}">
                <a16:creationId xmlns:a16="http://schemas.microsoft.com/office/drawing/2014/main" id="{84598924-87EA-1FC7-DDBA-B1DD11D13D7D}"/>
              </a:ext>
            </a:extLst>
          </p:cNvPr>
          <p:cNvSpPr txBox="1"/>
          <p:nvPr/>
        </p:nvSpPr>
        <p:spPr>
          <a:xfrm>
            <a:off x="302752" y="3645024"/>
            <a:ext cx="7149568" cy="954107"/>
          </a:xfrm>
          <a:prstGeom prst="rect">
            <a:avLst/>
          </a:prstGeom>
          <a:noFill/>
        </p:spPr>
        <p:txBody>
          <a:bodyPr wrap="square">
            <a:spAutoFit/>
          </a:bodyPr>
          <a:lstStyle/>
          <a:p>
            <a:r>
              <a:rPr lang="en-GB" sz="1400" b="0" i="0" noProof="0" dirty="0">
                <a:solidFill>
                  <a:srgbClr val="222222"/>
                </a:solidFill>
                <a:effectLst/>
                <a:latin typeface="Arial" panose="020B0604020202020204" pitchFamily="34" charset="0"/>
              </a:rPr>
              <a:t>Chang, K., </a:t>
            </a:r>
            <a:r>
              <a:rPr lang="en-GB" sz="1400" b="0" i="0" noProof="0" dirty="0" err="1">
                <a:solidFill>
                  <a:srgbClr val="222222"/>
                </a:solidFill>
                <a:effectLst/>
                <a:latin typeface="Arial" panose="020B0604020202020204" pitchFamily="34" charset="0"/>
              </a:rPr>
              <a:t>Berthelet</a:t>
            </a:r>
            <a:r>
              <a:rPr lang="en-GB" sz="1400" b="0" i="0" noProof="0" dirty="0">
                <a:solidFill>
                  <a:srgbClr val="222222"/>
                </a:solidFill>
                <a:effectLst/>
                <a:latin typeface="Arial" panose="020B0604020202020204" pitchFamily="34" charset="0"/>
              </a:rPr>
              <a:t>, E., Grubbs, E., Hamilton, S., </a:t>
            </a:r>
            <a:r>
              <a:rPr lang="en-GB" sz="1400" b="0" i="0" noProof="0" dirty="0" err="1">
                <a:solidFill>
                  <a:srgbClr val="222222"/>
                </a:solidFill>
                <a:effectLst/>
                <a:latin typeface="Arial" panose="020B0604020202020204" pitchFamily="34" charset="0"/>
              </a:rPr>
              <a:t>Karvat</a:t>
            </a:r>
            <a:r>
              <a:rPr lang="en-GB" sz="1400" b="0" i="0" noProof="0" dirty="0">
                <a:solidFill>
                  <a:srgbClr val="222222"/>
                </a:solidFill>
                <a:effectLst/>
                <a:latin typeface="Arial" panose="020B0604020202020204" pitchFamily="34" charset="0"/>
              </a:rPr>
              <a:t>, A., Tran, E., Wu, J.  and Ingledew, P.A., (2020). Websites, websites everywhere: how thyroid cancer patients use the internet. </a:t>
            </a:r>
            <a:r>
              <a:rPr lang="en-GB" sz="1400" b="0" i="1" noProof="0" dirty="0">
                <a:solidFill>
                  <a:srgbClr val="222222"/>
                </a:solidFill>
                <a:effectLst/>
                <a:latin typeface="Arial" panose="020B0604020202020204" pitchFamily="34" charset="0"/>
              </a:rPr>
              <a:t>Journal of Cancer Education</a:t>
            </a:r>
            <a:r>
              <a:rPr lang="en-GB" sz="1400" b="0" i="0" noProof="0" dirty="0">
                <a:solidFill>
                  <a:srgbClr val="222222"/>
                </a:solidFill>
                <a:effectLst/>
                <a:latin typeface="Arial" panose="020B0604020202020204" pitchFamily="34" charset="0"/>
              </a:rPr>
              <a:t>, </a:t>
            </a:r>
            <a:r>
              <a:rPr lang="en-GB" sz="1400" b="0" i="1" noProof="0" dirty="0">
                <a:solidFill>
                  <a:srgbClr val="222222"/>
                </a:solidFill>
                <a:effectLst/>
                <a:latin typeface="Arial" panose="020B0604020202020204" pitchFamily="34" charset="0"/>
              </a:rPr>
              <a:t>35</a:t>
            </a:r>
            <a:r>
              <a:rPr lang="en-GB" sz="1400" b="0" i="0" noProof="0" dirty="0">
                <a:solidFill>
                  <a:srgbClr val="222222"/>
                </a:solidFill>
                <a:effectLst/>
                <a:latin typeface="Arial" panose="020B0604020202020204" pitchFamily="34" charset="0"/>
              </a:rPr>
              <a:t>(6), pp.1177-1183.(Accessed: 11 December 2025)</a:t>
            </a:r>
            <a:endParaRPr lang="en-GB" sz="1400" noProof="0" dirty="0"/>
          </a:p>
        </p:txBody>
      </p:sp>
    </p:spTree>
    <p:extLst>
      <p:ext uri="{BB962C8B-B14F-4D97-AF65-F5344CB8AC3E}">
        <p14:creationId xmlns:p14="http://schemas.microsoft.com/office/powerpoint/2010/main" val="27218722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ABBE5-0B75-F6AE-7600-46D6FB1CB0B8}"/>
              </a:ext>
            </a:extLst>
          </p:cNvPr>
          <p:cNvSpPr>
            <a:spLocks noGrp="1"/>
          </p:cNvSpPr>
          <p:nvPr>
            <p:ph type="title"/>
          </p:nvPr>
        </p:nvSpPr>
        <p:spPr>
          <a:xfrm>
            <a:off x="457200" y="274638"/>
            <a:ext cx="8229600" cy="130026"/>
          </a:xfrm>
        </p:spPr>
        <p:txBody>
          <a:bodyPr/>
          <a:lstStyle/>
          <a:p>
            <a:r>
              <a:rPr lang="en-GB" sz="1600" noProof="0" dirty="0"/>
              <a:t>references</a:t>
            </a:r>
          </a:p>
        </p:txBody>
      </p:sp>
      <p:sp>
        <p:nvSpPr>
          <p:cNvPr id="3" name="Content Placeholder 2">
            <a:extLst>
              <a:ext uri="{FF2B5EF4-FFF2-40B4-BE49-F238E27FC236}">
                <a16:creationId xmlns:a16="http://schemas.microsoft.com/office/drawing/2014/main" id="{A440C84F-063D-9AB4-1A01-357FE52337E4}"/>
              </a:ext>
            </a:extLst>
          </p:cNvPr>
          <p:cNvSpPr>
            <a:spLocks noGrp="1"/>
          </p:cNvSpPr>
          <p:nvPr>
            <p:ph idx="1"/>
          </p:nvPr>
        </p:nvSpPr>
        <p:spPr>
          <a:xfrm>
            <a:off x="683568" y="692696"/>
            <a:ext cx="7560840" cy="7920880"/>
          </a:xfrm>
        </p:spPr>
        <p:txBody>
          <a:bodyPr/>
          <a:lstStyle/>
          <a:p>
            <a:r>
              <a:rPr lang="en-GB" sz="1400" noProof="0" dirty="0">
                <a:latin typeface="Arial" panose="020B0604020202020204" pitchFamily="34" charset="0"/>
                <a:cs typeface="Arial" panose="020B0604020202020204" pitchFamily="34" charset="0"/>
              </a:rPr>
              <a:t>(Accessed : 13 December 2025)</a:t>
            </a:r>
          </a:p>
          <a:p>
            <a:endParaRPr lang="en-GB" sz="1400" noProof="0" dirty="0">
              <a:latin typeface="Arial" panose="020B0604020202020204" pitchFamily="34" charset="0"/>
              <a:cs typeface="Arial" panose="020B0604020202020204" pitchFamily="34" charset="0"/>
            </a:endParaRPr>
          </a:p>
          <a:p>
            <a:pPr marL="0" indent="0">
              <a:buNone/>
            </a:pPr>
            <a:r>
              <a:rPr lang="en-GB" sz="1400" noProof="0" dirty="0">
                <a:latin typeface="Arial" panose="020B0604020202020204" pitchFamily="34" charset="0"/>
                <a:cs typeface="Arial" panose="020B0604020202020204" pitchFamily="34" charset="0"/>
              </a:rPr>
              <a:t>Bansal, T., Sharan, A.D. and Garg, B., (2022). Enhanced recovery after surgery (ERAS) protocol in spine surgery. </a:t>
            </a:r>
            <a:r>
              <a:rPr lang="en-GB" sz="1400" i="1" noProof="0" dirty="0">
                <a:latin typeface="Arial" panose="020B0604020202020204" pitchFamily="34" charset="0"/>
                <a:cs typeface="Arial" panose="020B0604020202020204" pitchFamily="34" charset="0"/>
              </a:rPr>
              <a:t>Journal of clinical orthopaedics and trauma</a:t>
            </a:r>
            <a:r>
              <a:rPr lang="en-GB" sz="1400" noProof="0" dirty="0">
                <a:latin typeface="Arial" panose="020B0604020202020204" pitchFamily="34" charset="0"/>
                <a:cs typeface="Arial" panose="020B0604020202020204" pitchFamily="34" charset="0"/>
              </a:rPr>
              <a:t>, </a:t>
            </a:r>
            <a:r>
              <a:rPr lang="en-GB" sz="1400" i="1" noProof="0" dirty="0">
                <a:latin typeface="Arial" panose="020B0604020202020204" pitchFamily="34" charset="0"/>
                <a:cs typeface="Arial" panose="020B0604020202020204" pitchFamily="34" charset="0"/>
              </a:rPr>
              <a:t>31</a:t>
            </a:r>
            <a:r>
              <a:rPr lang="en-GB" sz="1400" noProof="0" dirty="0">
                <a:latin typeface="Arial" panose="020B0604020202020204" pitchFamily="34" charset="0"/>
                <a:cs typeface="Arial" panose="020B0604020202020204" pitchFamily="34" charset="0"/>
              </a:rPr>
              <a:t>, p.101944.</a:t>
            </a:r>
          </a:p>
          <a:p>
            <a:pPr marL="0" indent="0">
              <a:buNone/>
            </a:pPr>
            <a:endParaRPr lang="en-GB" sz="1400" noProof="0" dirty="0">
              <a:latin typeface="Arial" panose="020B0604020202020204" pitchFamily="34" charset="0"/>
              <a:cs typeface="Arial" panose="020B0604020202020204" pitchFamily="34" charset="0"/>
            </a:endParaRPr>
          </a:p>
          <a:p>
            <a:pPr marL="0" indent="0">
              <a:buNone/>
            </a:pPr>
            <a:r>
              <a:rPr lang="en-GB" sz="1400" noProof="0" dirty="0">
                <a:latin typeface="Arial" panose="020B0604020202020204" pitchFamily="34" charset="0"/>
                <a:cs typeface="Arial" panose="020B0604020202020204" pitchFamily="34" charset="0"/>
              </a:rPr>
              <a:t>Batchelor TJP, </a:t>
            </a:r>
            <a:r>
              <a:rPr lang="en-GB" sz="1400" noProof="0" dirty="0" err="1">
                <a:latin typeface="Arial" panose="020B0604020202020204" pitchFamily="34" charset="0"/>
                <a:cs typeface="Arial" panose="020B0604020202020204" pitchFamily="34" charset="0"/>
              </a:rPr>
              <a:t>Rasburn</a:t>
            </a:r>
            <a:r>
              <a:rPr lang="en-GB" sz="1400" noProof="0" dirty="0">
                <a:latin typeface="Arial" panose="020B0604020202020204" pitchFamily="34" charset="0"/>
                <a:cs typeface="Arial" panose="020B0604020202020204" pitchFamily="34" charset="0"/>
              </a:rPr>
              <a:t> NJ, Abdelnour-Berchtold E et al. Guidelines for enhanced recovery after lung surgery: recommendations of the Enhanced Recovery After Surgery (ERAS</a:t>
            </a:r>
            <a:r>
              <a:rPr lang="en-GB" sz="1400" baseline="30000" noProof="0" dirty="0">
                <a:latin typeface="Arial" panose="020B0604020202020204" pitchFamily="34" charset="0"/>
                <a:cs typeface="Arial" panose="020B0604020202020204" pitchFamily="34" charset="0"/>
              </a:rPr>
              <a:t>®</a:t>
            </a:r>
            <a:r>
              <a:rPr lang="en-GB" sz="1400" noProof="0" dirty="0">
                <a:latin typeface="Arial" panose="020B0604020202020204" pitchFamily="34" charset="0"/>
                <a:cs typeface="Arial" panose="020B0604020202020204" pitchFamily="34" charset="0"/>
              </a:rPr>
              <a:t>) Society and the European Society of Thoracic Surgeons (ESTS). </a:t>
            </a:r>
            <a:r>
              <a:rPr lang="en-GB" sz="1400" i="1" noProof="0" dirty="0">
                <a:latin typeface="Arial" panose="020B0604020202020204" pitchFamily="34" charset="0"/>
                <a:cs typeface="Arial" panose="020B0604020202020204" pitchFamily="34" charset="0"/>
              </a:rPr>
              <a:t>European Journal of Cardio-Thoracic Surgery.</a:t>
            </a:r>
            <a:r>
              <a:rPr lang="en-GB" sz="1400" noProof="0" dirty="0">
                <a:latin typeface="Arial" panose="020B0604020202020204" pitchFamily="34" charset="0"/>
                <a:cs typeface="Arial" panose="020B0604020202020204" pitchFamily="34" charset="0"/>
              </a:rPr>
              <a:t> 55, 91–115 </a:t>
            </a:r>
          </a:p>
          <a:p>
            <a:pPr marL="0" indent="0">
              <a:buNone/>
            </a:pPr>
            <a:r>
              <a:rPr lang="en-GB" sz="1400" noProof="0" dirty="0">
                <a:latin typeface="Arial" panose="020B0604020202020204" pitchFamily="34" charset="0"/>
                <a:cs typeface="Arial" panose="020B0604020202020204" pitchFamily="34" charset="0"/>
              </a:rPr>
              <a:t>(accessed  : 13 December 2025)  </a:t>
            </a:r>
          </a:p>
          <a:p>
            <a:pPr marL="0" indent="0">
              <a:buNone/>
            </a:pPr>
            <a:endParaRPr lang="en-GB" sz="1400" noProof="0" dirty="0">
              <a:latin typeface="Arial" panose="020B0604020202020204" pitchFamily="34" charset="0"/>
              <a:cs typeface="Arial" panose="020B0604020202020204" pitchFamily="34" charset="0"/>
            </a:endParaRPr>
          </a:p>
          <a:p>
            <a:pPr marL="0" indent="0">
              <a:buNone/>
            </a:pPr>
            <a:r>
              <a:rPr lang="en-GB" sz="1600" noProof="0" dirty="0">
                <a:latin typeface="Arial" panose="020B0604020202020204" pitchFamily="34" charset="0"/>
                <a:cs typeface="Arial" panose="020B0604020202020204" pitchFamily="34" charset="0"/>
              </a:rPr>
              <a:t>Boffetta, P., (2011). I. Epidemiology of adult non-Hodgkin lymphoma. </a:t>
            </a:r>
            <a:r>
              <a:rPr lang="en-GB" sz="1600" i="1" noProof="0" dirty="0">
                <a:latin typeface="Arial" panose="020B0604020202020204" pitchFamily="34" charset="0"/>
                <a:cs typeface="Arial" panose="020B0604020202020204" pitchFamily="34" charset="0"/>
              </a:rPr>
              <a:t>Annals of oncology</a:t>
            </a:r>
            <a:r>
              <a:rPr lang="en-GB" sz="1600" noProof="0" dirty="0">
                <a:latin typeface="Arial" panose="020B0604020202020204" pitchFamily="34" charset="0"/>
                <a:cs typeface="Arial" panose="020B0604020202020204" pitchFamily="34" charset="0"/>
              </a:rPr>
              <a:t>, </a:t>
            </a:r>
            <a:r>
              <a:rPr lang="en-GB" sz="1600" i="1" noProof="0" dirty="0">
                <a:latin typeface="Arial" panose="020B0604020202020204" pitchFamily="34" charset="0"/>
                <a:cs typeface="Arial" panose="020B0604020202020204" pitchFamily="34" charset="0"/>
              </a:rPr>
              <a:t>22</a:t>
            </a:r>
            <a:r>
              <a:rPr lang="en-GB" sz="1600" noProof="0" dirty="0">
                <a:latin typeface="Arial" panose="020B0604020202020204" pitchFamily="34" charset="0"/>
                <a:cs typeface="Arial" panose="020B0604020202020204" pitchFamily="34" charset="0"/>
              </a:rPr>
              <a:t>, pp.iv27-iv31. (Accessed: 18 December 2025)</a:t>
            </a:r>
          </a:p>
          <a:p>
            <a:pPr marL="0" indent="0">
              <a:buNone/>
            </a:pPr>
            <a:r>
              <a:rPr lang="en-GB" sz="1200" noProof="0" dirty="0">
                <a:latin typeface="Arial" panose="020B0604020202020204" pitchFamily="34" charset="0"/>
                <a:cs typeface="Arial" panose="020B0604020202020204" pitchFamily="34" charset="0"/>
              </a:rPr>
              <a:t>Hall, J.E. and Hall, M.E., (2020). </a:t>
            </a:r>
            <a:r>
              <a:rPr lang="en-GB" sz="1200" i="1" noProof="0" dirty="0">
                <a:latin typeface="Arial" panose="020B0604020202020204" pitchFamily="34" charset="0"/>
                <a:cs typeface="Arial" panose="020B0604020202020204" pitchFamily="34" charset="0"/>
              </a:rPr>
              <a:t>Guyton and Hall </a:t>
            </a:r>
          </a:p>
          <a:p>
            <a:pPr marL="0" indent="0">
              <a:buNone/>
            </a:pPr>
            <a:r>
              <a:rPr lang="en-GB" sz="1200" i="1" noProof="0" dirty="0">
                <a:latin typeface="Arial" panose="020B0604020202020204" pitchFamily="34" charset="0"/>
                <a:cs typeface="Arial" panose="020B0604020202020204" pitchFamily="34" charset="0"/>
              </a:rPr>
              <a:t>Textbook of Medical Physiology E-Book: Guyton and Hall Textbook of Medical Physiology E-Book</a:t>
            </a:r>
            <a:r>
              <a:rPr lang="en-GB" sz="1200" noProof="0" dirty="0">
                <a:latin typeface="Arial" panose="020B0604020202020204" pitchFamily="34" charset="0"/>
                <a:cs typeface="Arial" panose="020B0604020202020204" pitchFamily="34" charset="0"/>
              </a:rPr>
              <a:t>. Elsevier Health Sciences.</a:t>
            </a:r>
          </a:p>
          <a:p>
            <a:pPr marL="0" indent="0">
              <a:buNone/>
            </a:pPr>
            <a:r>
              <a:rPr lang="en-GB" sz="1200" noProof="0" dirty="0">
                <a:latin typeface="Arial" panose="020B0604020202020204" pitchFamily="34" charset="0"/>
                <a:cs typeface="Arial" panose="020B0604020202020204" pitchFamily="34" charset="0"/>
              </a:rPr>
              <a:t>Lyman, G.H., Carrier, M., Ay, C., Di </a:t>
            </a:r>
            <a:r>
              <a:rPr lang="en-GB" sz="1200" noProof="0" dirty="0" err="1">
                <a:latin typeface="Arial" panose="020B0604020202020204" pitchFamily="34" charset="0"/>
                <a:cs typeface="Arial" panose="020B0604020202020204" pitchFamily="34" charset="0"/>
              </a:rPr>
              <a:t>Nisio</a:t>
            </a:r>
            <a:r>
              <a:rPr lang="en-GB" sz="1200" noProof="0" dirty="0">
                <a:latin typeface="Arial" panose="020B0604020202020204" pitchFamily="34" charset="0"/>
                <a:cs typeface="Arial" panose="020B0604020202020204" pitchFamily="34" charset="0"/>
              </a:rPr>
              <a:t>, M., Hicks, L.K., Khorana, A.A., Leavitt, A.D., Lee</a:t>
            </a:r>
            <a:r>
              <a:rPr lang="en-GB" sz="1400" noProof="0" dirty="0">
                <a:latin typeface="Arial" panose="020B0604020202020204" pitchFamily="34" charset="0"/>
                <a:cs typeface="Arial" panose="020B0604020202020204" pitchFamily="34" charset="0"/>
              </a:rPr>
              <a:t>, A.Y., Macbeth, F., Morgan, R.L. and Noble, S., (2021). American Society of Haematology  guidelines for management of venous thromboembolism: prevention and treatment in patients with cancer. </a:t>
            </a:r>
            <a:r>
              <a:rPr lang="en-GB" sz="1400" i="1" noProof="0" dirty="0">
                <a:latin typeface="Arial" panose="020B0604020202020204" pitchFamily="34" charset="0"/>
                <a:cs typeface="Arial" panose="020B0604020202020204" pitchFamily="34" charset="0"/>
              </a:rPr>
              <a:t>Blood advances</a:t>
            </a:r>
            <a:r>
              <a:rPr lang="en-GB" sz="1400" noProof="0" dirty="0">
                <a:latin typeface="Arial" panose="020B0604020202020204" pitchFamily="34" charset="0"/>
                <a:cs typeface="Arial" panose="020B0604020202020204" pitchFamily="34" charset="0"/>
              </a:rPr>
              <a:t>, </a:t>
            </a:r>
            <a:r>
              <a:rPr lang="en-GB" sz="1400" i="1" noProof="0" dirty="0">
                <a:latin typeface="Arial" panose="020B0604020202020204" pitchFamily="34" charset="0"/>
                <a:cs typeface="Arial" panose="020B0604020202020204" pitchFamily="34" charset="0"/>
              </a:rPr>
              <a:t>5</a:t>
            </a:r>
            <a:r>
              <a:rPr lang="en-GB" sz="1400" noProof="0" dirty="0">
                <a:latin typeface="Arial" panose="020B0604020202020204" pitchFamily="34" charset="0"/>
                <a:cs typeface="Arial" panose="020B0604020202020204" pitchFamily="34" charset="0"/>
              </a:rPr>
              <a:t>(4), pp.927-974. (Access : 12 December 2025)</a:t>
            </a:r>
          </a:p>
          <a:p>
            <a:endParaRPr lang="en-GB" sz="1400" noProof="0" dirty="0">
              <a:latin typeface="Arial" panose="020B0604020202020204" pitchFamily="34" charset="0"/>
              <a:cs typeface="Arial" panose="020B0604020202020204" pitchFamily="34" charset="0"/>
            </a:endParaRPr>
          </a:p>
          <a:p>
            <a:endParaRPr lang="en-GB" sz="1400" noProof="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F8FCEE4A-006D-B08D-112C-77C644FE9F8D}"/>
              </a:ext>
            </a:extLst>
          </p:cNvPr>
          <p:cNvSpPr>
            <a:spLocks noGrp="1"/>
          </p:cNvSpPr>
          <p:nvPr>
            <p:ph type="dt" sz="half" idx="10"/>
          </p:nvPr>
        </p:nvSpPr>
        <p:spPr/>
        <p:txBody>
          <a:bodyPr/>
          <a:lstStyle/>
          <a:p>
            <a:pPr>
              <a:defRPr/>
            </a:pPr>
            <a:fld id="{83BDF030-031D-41BC-8DD3-1C1D28D0F4FA}" type="datetime1">
              <a:rPr lang="en-GB" noProof="0" smtClean="0"/>
              <a:t>31/03/2026</a:t>
            </a:fld>
            <a:endParaRPr lang="en-GB" noProof="0" dirty="0"/>
          </a:p>
        </p:txBody>
      </p:sp>
      <p:sp>
        <p:nvSpPr>
          <p:cNvPr id="5" name="Slide Number Placeholder 4">
            <a:extLst>
              <a:ext uri="{FF2B5EF4-FFF2-40B4-BE49-F238E27FC236}">
                <a16:creationId xmlns:a16="http://schemas.microsoft.com/office/drawing/2014/main" id="{58292A5C-86DF-635B-A4AE-65857BB9D0DB}"/>
              </a:ext>
            </a:extLst>
          </p:cNvPr>
          <p:cNvSpPr>
            <a:spLocks noGrp="1"/>
          </p:cNvSpPr>
          <p:nvPr>
            <p:ph type="sldNum" sz="quarter" idx="12"/>
          </p:nvPr>
        </p:nvSpPr>
        <p:spPr/>
        <p:txBody>
          <a:bodyPr/>
          <a:lstStyle/>
          <a:p>
            <a:pPr>
              <a:defRPr/>
            </a:pPr>
            <a:fld id="{6550E941-99E4-4403-A917-B30FF69A9617}" type="slidenum">
              <a:rPr lang="en-GB" noProof="0" smtClean="0"/>
              <a:pPr>
                <a:defRPr/>
              </a:pPr>
              <a:t>24</a:t>
            </a:fld>
            <a:endParaRPr lang="en-GB" noProof="0" dirty="0"/>
          </a:p>
        </p:txBody>
      </p:sp>
      <p:sp>
        <p:nvSpPr>
          <p:cNvPr id="6" name="Footer Placeholder 5">
            <a:extLst>
              <a:ext uri="{FF2B5EF4-FFF2-40B4-BE49-F238E27FC236}">
                <a16:creationId xmlns:a16="http://schemas.microsoft.com/office/drawing/2014/main" id="{BDD47CA6-F389-400E-0671-F71814292329}"/>
              </a:ext>
            </a:extLst>
          </p:cNvPr>
          <p:cNvSpPr>
            <a:spLocks noGrp="1"/>
          </p:cNvSpPr>
          <p:nvPr>
            <p:ph type="ftr" sz="quarter" idx="11"/>
          </p:nvPr>
        </p:nvSpPr>
        <p:spPr/>
        <p:txBody>
          <a:bodyPr/>
          <a:lstStyle/>
          <a:p>
            <a:pPr>
              <a:defRPr/>
            </a:pPr>
            <a:endParaRPr lang="en-GB" noProof="0" dirty="0"/>
          </a:p>
        </p:txBody>
      </p:sp>
    </p:spTree>
    <p:extLst>
      <p:ext uri="{BB962C8B-B14F-4D97-AF65-F5344CB8AC3E}">
        <p14:creationId xmlns:p14="http://schemas.microsoft.com/office/powerpoint/2010/main" val="18379720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A90BF-B67D-B237-B251-0368367CBFF1}"/>
              </a:ext>
            </a:extLst>
          </p:cNvPr>
          <p:cNvSpPr>
            <a:spLocks noGrp="1"/>
          </p:cNvSpPr>
          <p:nvPr>
            <p:ph type="title"/>
          </p:nvPr>
        </p:nvSpPr>
        <p:spPr>
          <a:xfrm>
            <a:off x="457200" y="274638"/>
            <a:ext cx="8229600" cy="219075"/>
          </a:xfrm>
        </p:spPr>
        <p:txBody>
          <a:bodyPr/>
          <a:lstStyle/>
          <a:p>
            <a:r>
              <a:rPr lang="en-GB" sz="1800" noProof="0" dirty="0">
                <a:latin typeface="Arial" panose="020B0604020202020204" pitchFamily="34" charset="0"/>
                <a:cs typeface="Arial" panose="020B0604020202020204" pitchFamily="34" charset="0"/>
              </a:rPr>
              <a:t>references</a:t>
            </a:r>
          </a:p>
        </p:txBody>
      </p:sp>
      <p:sp>
        <p:nvSpPr>
          <p:cNvPr id="4" name="Date Placeholder 3">
            <a:extLst>
              <a:ext uri="{FF2B5EF4-FFF2-40B4-BE49-F238E27FC236}">
                <a16:creationId xmlns:a16="http://schemas.microsoft.com/office/drawing/2014/main" id="{B2DFF562-025D-B659-6B9D-224FDC3833EB}"/>
              </a:ext>
            </a:extLst>
          </p:cNvPr>
          <p:cNvSpPr>
            <a:spLocks noGrp="1"/>
          </p:cNvSpPr>
          <p:nvPr>
            <p:ph type="dt" sz="half" idx="10"/>
          </p:nvPr>
        </p:nvSpPr>
        <p:spPr/>
        <p:txBody>
          <a:bodyPr/>
          <a:lstStyle/>
          <a:p>
            <a:pPr>
              <a:defRPr/>
            </a:pPr>
            <a:fld id="{30699D78-05EE-4F59-B4D1-C3043D029887}" type="datetime1">
              <a:rPr lang="en-GB" noProof="0" smtClean="0"/>
              <a:t>31/03/2026</a:t>
            </a:fld>
            <a:endParaRPr lang="en-GB" noProof="0" dirty="0"/>
          </a:p>
        </p:txBody>
      </p:sp>
      <p:sp>
        <p:nvSpPr>
          <p:cNvPr id="5" name="Slide Number Placeholder 4">
            <a:extLst>
              <a:ext uri="{FF2B5EF4-FFF2-40B4-BE49-F238E27FC236}">
                <a16:creationId xmlns:a16="http://schemas.microsoft.com/office/drawing/2014/main" id="{4687FC1D-169F-09B9-2610-A6BAA61CA5DD}"/>
              </a:ext>
            </a:extLst>
          </p:cNvPr>
          <p:cNvSpPr>
            <a:spLocks noGrp="1"/>
          </p:cNvSpPr>
          <p:nvPr>
            <p:ph type="sldNum" sz="quarter" idx="12"/>
          </p:nvPr>
        </p:nvSpPr>
        <p:spPr/>
        <p:txBody>
          <a:bodyPr/>
          <a:lstStyle/>
          <a:p>
            <a:pPr>
              <a:defRPr/>
            </a:pPr>
            <a:fld id="{6550E941-99E4-4403-A917-B30FF69A9617}" type="slidenum">
              <a:rPr lang="en-GB" noProof="0" smtClean="0"/>
              <a:pPr>
                <a:defRPr/>
              </a:pPr>
              <a:t>25</a:t>
            </a:fld>
            <a:endParaRPr lang="en-GB" noProof="0" dirty="0"/>
          </a:p>
        </p:txBody>
      </p:sp>
      <p:sp>
        <p:nvSpPr>
          <p:cNvPr id="6" name="Rectangle 1">
            <a:extLst>
              <a:ext uri="{FF2B5EF4-FFF2-40B4-BE49-F238E27FC236}">
                <a16:creationId xmlns:a16="http://schemas.microsoft.com/office/drawing/2014/main" id="{73AD2639-D352-8CAF-D6E8-8AE4E67CBA37}"/>
              </a:ext>
            </a:extLst>
          </p:cNvPr>
          <p:cNvSpPr>
            <a:spLocks noGrp="1" noChangeArrowheads="1"/>
          </p:cNvSpPr>
          <p:nvPr>
            <p:ph idx="1"/>
          </p:nvPr>
        </p:nvSpPr>
        <p:spPr bwMode="auto">
          <a:xfrm>
            <a:off x="250825" y="1191635"/>
            <a:ext cx="8229600" cy="1661993"/>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a:defRPr>
                <a:solidFill>
                  <a:schemeClr val="tx1"/>
                </a:solidFill>
                <a:latin typeface="Arial" panose="020B0604020202020204" pitchFamily="34" charset="0"/>
              </a:defRPr>
            </a:lvl1pPr>
            <a:lvl2pPr>
              <a:defRPr>
                <a:solidFill>
                  <a:schemeClr val="tx1"/>
                </a:solidFill>
                <a:latin typeface="Arial" panose="020B0604020202020204" pitchFamily="34" charset="0"/>
              </a:defRPr>
            </a:lvl2pPr>
            <a:lvl3pPr>
              <a:defRPr>
                <a:solidFill>
                  <a:schemeClr val="tx1"/>
                </a:solidFill>
                <a:latin typeface="Arial" panose="020B0604020202020204" pitchFamily="34" charset="0"/>
              </a:defRPr>
            </a:lvl3pPr>
            <a:lvl4pPr>
              <a:defRPr>
                <a:solidFill>
                  <a:schemeClr val="tx1"/>
                </a:solidFill>
                <a:latin typeface="Arial" panose="020B0604020202020204" pitchFamily="34" charset="0"/>
              </a:defRPr>
            </a:lvl4pPr>
            <a:lvl5pPr>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spcBef>
                <a:spcPct val="0"/>
              </a:spcBef>
            </a:pPr>
            <a:r>
              <a:rPr kumimoji="0" lang="en-GB" sz="1800" b="0" i="0" u="none" strike="noStrike" cap="none" normalizeH="0" baseline="0" noProof="0" dirty="0">
                <a:ln>
                  <a:noFill/>
                </a:ln>
                <a:solidFill>
                  <a:schemeClr val="tx1"/>
                </a:solidFill>
                <a:effectLst/>
                <a:latin typeface="inherit"/>
              </a:rPr>
              <a:t>Whelan TJ, </a:t>
            </a:r>
            <a:r>
              <a:rPr kumimoji="0" lang="en-GB" sz="1800" b="0" i="0" u="none" strike="noStrike" cap="none" normalizeH="0" baseline="0" noProof="0" dirty="0" err="1">
                <a:ln>
                  <a:noFill/>
                </a:ln>
                <a:solidFill>
                  <a:schemeClr val="tx1"/>
                </a:solidFill>
                <a:effectLst/>
                <a:latin typeface="inherit"/>
              </a:rPr>
              <a:t>Mohide</a:t>
            </a:r>
            <a:r>
              <a:rPr kumimoji="0" lang="en-GB" sz="1800" b="0" i="0" u="none" strike="noStrike" cap="none" normalizeH="0" baseline="0" noProof="0" dirty="0">
                <a:ln>
                  <a:noFill/>
                </a:ln>
                <a:solidFill>
                  <a:schemeClr val="tx1"/>
                </a:solidFill>
                <a:effectLst/>
                <a:latin typeface="inherit"/>
              </a:rPr>
              <a:t> EA, Willan AR, et al.,(2021). The supportive care needs of newly diagnosed cancer patients attending a regional cancer </a:t>
            </a:r>
            <a:r>
              <a:rPr kumimoji="0" lang="en-GB" sz="1800" b="0" i="0" u="none" strike="noStrike" cap="none" normalizeH="0" baseline="0" noProof="0" dirty="0" err="1">
                <a:ln>
                  <a:noFill/>
                </a:ln>
                <a:solidFill>
                  <a:schemeClr val="tx1"/>
                </a:solidFill>
                <a:effectLst/>
                <a:latin typeface="inherit"/>
              </a:rPr>
              <a:t>center</a:t>
            </a:r>
            <a:r>
              <a:rPr kumimoji="0" lang="en-GB" sz="1800" b="0" i="0" u="none" strike="noStrike" cap="none" normalizeH="0" baseline="0" noProof="0" dirty="0">
                <a:ln>
                  <a:noFill/>
                </a:ln>
                <a:solidFill>
                  <a:schemeClr val="tx1"/>
                </a:solidFill>
                <a:effectLst/>
                <a:latin typeface="inherit"/>
              </a:rPr>
              <a:t>. </a:t>
            </a:r>
            <a:r>
              <a:rPr kumimoji="0" lang="en-GB" sz="1800" b="0" i="1" u="none" strike="noStrike" cap="none" normalizeH="0" baseline="0" noProof="0" dirty="0">
                <a:ln>
                  <a:noFill/>
                </a:ln>
                <a:solidFill>
                  <a:schemeClr val="tx1"/>
                </a:solidFill>
                <a:effectLst/>
                <a:latin typeface="inherit"/>
              </a:rPr>
              <a:t>Cancer</a:t>
            </a:r>
            <a:r>
              <a:rPr kumimoji="0" lang="en-GB" sz="1800" b="0" i="0" u="none" strike="noStrike" cap="none" normalizeH="0" baseline="0" noProof="0" dirty="0">
                <a:ln>
                  <a:noFill/>
                </a:ln>
                <a:solidFill>
                  <a:schemeClr val="tx1"/>
                </a:solidFill>
                <a:effectLst/>
                <a:latin typeface="inherit"/>
              </a:rPr>
              <a:t> 80::1518,1997-1524,  (accessed : 14 December 2025)</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000" b="0" i="0" u="none" strike="noStrike" cap="none" normalizeH="0" baseline="0" noProof="0" dirty="0">
                <a:ln>
                  <a:noFill/>
                </a:ln>
                <a:solidFill>
                  <a:srgbClr val="FFFFFF"/>
                </a:solidFill>
                <a:effectLst/>
                <a:latin typeface="-apple-system"/>
                <a:hlinkClick r:id="rId3"/>
              </a:rPr>
              <a:t>View</a:t>
            </a:r>
            <a:endParaRPr kumimoji="0" lang="en-GB" sz="600" b="0" i="0" u="none" strike="noStrike" cap="none" normalizeH="0" baseline="0" noProof="0" dirty="0">
              <a:ln>
                <a:noFill/>
              </a:ln>
              <a:solidFill>
                <a:schemeClr val="tx1"/>
              </a:solidFill>
              <a:effectLst/>
              <a:latin typeface="inheri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000" b="0" i="0" u="sng" strike="noStrike" cap="none" normalizeH="0" baseline="0" noProof="0" dirty="0">
                <a:ln>
                  <a:noFill/>
                </a:ln>
                <a:solidFill>
                  <a:srgbClr val="00807B"/>
                </a:solidFill>
                <a:effectLst/>
                <a:latin typeface="-apple-system"/>
                <a:hlinkClick r:id="rId4"/>
              </a:rPr>
              <a:t>PubMed</a:t>
            </a:r>
            <a:endParaRPr kumimoji="0" lang="en-GB" sz="600" b="0" i="0" u="none" strike="noStrike" cap="none" normalizeH="0" baseline="0" noProof="0" dirty="0">
              <a:ln>
                <a:noFill/>
              </a:ln>
              <a:solidFill>
                <a:schemeClr val="tx1"/>
              </a:solidFill>
              <a:effectLst/>
              <a:latin typeface="inherit"/>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GB" sz="1000" b="0" i="0" u="none" strike="noStrike" cap="none" normalizeH="0" baseline="0" noProof="0" dirty="0">
                <a:ln>
                  <a:noFill/>
                </a:ln>
                <a:solidFill>
                  <a:srgbClr val="505050"/>
                </a:solidFill>
                <a:effectLst/>
                <a:latin typeface="-apple-system"/>
              </a:rPr>
            </a:br>
            <a:endParaRPr kumimoji="0" lang="en-GB" sz="1800" b="0" i="0" u="none" strike="noStrike" cap="none" normalizeH="0" baseline="0" noProof="0" dirty="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F89C5B6C-9B82-6C04-607B-FAAAE732C518}"/>
              </a:ext>
            </a:extLst>
          </p:cNvPr>
          <p:cNvSpPr txBox="1"/>
          <p:nvPr/>
        </p:nvSpPr>
        <p:spPr>
          <a:xfrm>
            <a:off x="457199" y="2551837"/>
            <a:ext cx="8023225" cy="3908762"/>
          </a:xfrm>
          <a:prstGeom prst="rect">
            <a:avLst/>
          </a:prstGeom>
          <a:noFill/>
        </p:spPr>
        <p:txBody>
          <a:bodyPr wrap="square">
            <a:spAutoFit/>
          </a:bodyPr>
          <a:lstStyle/>
          <a:p>
            <a:r>
              <a:rPr lang="en-GB" sz="1600" b="0" i="0" noProof="0" dirty="0">
                <a:solidFill>
                  <a:srgbClr val="222222"/>
                </a:solidFill>
                <a:effectLst/>
                <a:latin typeface="Arial" panose="020B0604020202020204" pitchFamily="34" charset="0"/>
              </a:rPr>
              <a:t>Ulloa, A.I.S., Ramos, L.G.G., Espinoza, M.J.M., Lagos, F.D.L.C. and Cruz, K.F.M., (2023). </a:t>
            </a:r>
            <a:r>
              <a:rPr lang="en-GB" sz="1600" b="0" i="0" noProof="0" dirty="0" err="1">
                <a:solidFill>
                  <a:srgbClr val="222222"/>
                </a:solidFill>
                <a:effectLst/>
                <a:latin typeface="Arial" panose="020B0604020202020204" pitchFamily="34" charset="0"/>
              </a:rPr>
              <a:t>loT</a:t>
            </a:r>
            <a:r>
              <a:rPr lang="en-GB" sz="1600" b="0" i="0" noProof="0" dirty="0">
                <a:solidFill>
                  <a:srgbClr val="222222"/>
                </a:solidFill>
                <a:effectLst/>
                <a:latin typeface="Arial" panose="020B0604020202020204" pitchFamily="34" charset="0"/>
              </a:rPr>
              <a:t> Based Prototype for Monitoring the Elderly. In </a:t>
            </a:r>
            <a:r>
              <a:rPr lang="en-GB" sz="1600" b="0" i="1" noProof="0" dirty="0">
                <a:solidFill>
                  <a:srgbClr val="222222"/>
                </a:solidFill>
                <a:effectLst/>
                <a:latin typeface="Arial" panose="020B0604020202020204" pitchFamily="34" charset="0"/>
              </a:rPr>
              <a:t>IEEE 41st Central America and Panama Convention (CONCAPAN XLI)</a:t>
            </a:r>
            <a:r>
              <a:rPr lang="en-GB" sz="1600" b="0" i="0" noProof="0" dirty="0">
                <a:solidFill>
                  <a:srgbClr val="222222"/>
                </a:solidFill>
                <a:effectLst/>
                <a:latin typeface="Arial" panose="020B0604020202020204" pitchFamily="34" charset="0"/>
              </a:rPr>
              <a:t> (pp. 1-6). IEEE. (Accessed: 15</a:t>
            </a:r>
            <a:r>
              <a:rPr lang="en-GB" sz="1600" b="0" i="0" baseline="30000" noProof="0" dirty="0">
                <a:solidFill>
                  <a:srgbClr val="222222"/>
                </a:solidFill>
                <a:effectLst/>
                <a:latin typeface="Arial" panose="020B0604020202020204" pitchFamily="34" charset="0"/>
              </a:rPr>
              <a:t>th</a:t>
            </a:r>
            <a:r>
              <a:rPr lang="en-GB" sz="1600" b="0" i="0" noProof="0" dirty="0">
                <a:solidFill>
                  <a:srgbClr val="222222"/>
                </a:solidFill>
                <a:effectLst/>
                <a:latin typeface="Arial" panose="020B0604020202020204" pitchFamily="34" charset="0"/>
              </a:rPr>
              <a:t>  December 2025)</a:t>
            </a:r>
          </a:p>
          <a:p>
            <a:endParaRPr lang="en-GB" sz="1600" noProof="0" dirty="0">
              <a:solidFill>
                <a:srgbClr val="222222"/>
              </a:solidFill>
            </a:endParaRPr>
          </a:p>
          <a:p>
            <a:r>
              <a:rPr lang="en-GB" sz="1600" noProof="0" dirty="0"/>
              <a:t>Smith, S.K., Zimmerman, S., Williams, C.S. and </a:t>
            </a:r>
            <a:r>
              <a:rPr lang="en-GB" sz="1600" noProof="0" dirty="0" err="1"/>
              <a:t>Zebrack</a:t>
            </a:r>
            <a:r>
              <a:rPr lang="en-GB" sz="1600" noProof="0" dirty="0"/>
              <a:t>, B.J., (2009). Health status and quality of life among non‐Hodgkin lymphoma survivors. </a:t>
            </a:r>
            <a:r>
              <a:rPr lang="en-GB" sz="1600" i="1" noProof="0" dirty="0"/>
              <a:t>Cancer: Interdisciplinary International Journal of the American Cancer Society</a:t>
            </a:r>
            <a:r>
              <a:rPr lang="en-GB" sz="1600" noProof="0" dirty="0"/>
              <a:t>, </a:t>
            </a:r>
            <a:r>
              <a:rPr lang="en-GB" sz="1600" i="1" noProof="0" dirty="0"/>
              <a:t>115</a:t>
            </a:r>
            <a:r>
              <a:rPr lang="en-GB" sz="1600" noProof="0" dirty="0"/>
              <a:t>(14), pp.3312-3323.(Accessed: 15</a:t>
            </a:r>
            <a:r>
              <a:rPr lang="en-GB" sz="1600" baseline="30000" noProof="0" dirty="0"/>
              <a:t>th</a:t>
            </a:r>
            <a:r>
              <a:rPr lang="en-GB" sz="1600" noProof="0" dirty="0"/>
              <a:t> December 2025).</a:t>
            </a:r>
            <a:endParaRPr lang="en-GB" sz="1600" noProof="0" dirty="0">
              <a:solidFill>
                <a:srgbClr val="222222"/>
              </a:solidFill>
            </a:endParaRPr>
          </a:p>
          <a:p>
            <a:endParaRPr lang="en-GB" sz="1600" noProof="0" dirty="0">
              <a:solidFill>
                <a:srgbClr val="222222"/>
              </a:solidFill>
            </a:endParaRPr>
          </a:p>
          <a:p>
            <a:endParaRPr lang="en-GB" sz="1600" noProof="0" dirty="0">
              <a:solidFill>
                <a:srgbClr val="222222"/>
              </a:solidFill>
            </a:endParaRPr>
          </a:p>
          <a:p>
            <a:endParaRPr lang="en-GB" sz="1600" noProof="0" dirty="0">
              <a:solidFill>
                <a:srgbClr val="222222"/>
              </a:solidFill>
            </a:endParaRPr>
          </a:p>
          <a:p>
            <a:endParaRPr lang="en-GB" sz="1600" noProof="0" dirty="0">
              <a:solidFill>
                <a:srgbClr val="222222"/>
              </a:solidFill>
            </a:endParaRPr>
          </a:p>
          <a:p>
            <a:endParaRPr lang="en-GB" sz="1600" noProof="0" dirty="0">
              <a:solidFill>
                <a:srgbClr val="222222"/>
              </a:solidFill>
            </a:endParaRPr>
          </a:p>
          <a:p>
            <a:endParaRPr lang="en-GB" sz="1600" noProof="0" dirty="0"/>
          </a:p>
        </p:txBody>
      </p:sp>
      <p:sp>
        <p:nvSpPr>
          <p:cNvPr id="3" name="Footer Placeholder 2">
            <a:extLst>
              <a:ext uri="{FF2B5EF4-FFF2-40B4-BE49-F238E27FC236}">
                <a16:creationId xmlns:a16="http://schemas.microsoft.com/office/drawing/2014/main" id="{9C3E6521-2230-31D5-16F2-F33036303E2F}"/>
              </a:ext>
            </a:extLst>
          </p:cNvPr>
          <p:cNvSpPr>
            <a:spLocks noGrp="1"/>
          </p:cNvSpPr>
          <p:nvPr>
            <p:ph type="ftr" sz="quarter" idx="11"/>
          </p:nvPr>
        </p:nvSpPr>
        <p:spPr/>
        <p:txBody>
          <a:bodyPr/>
          <a:lstStyle/>
          <a:p>
            <a:pPr>
              <a:defRPr/>
            </a:pPr>
            <a:endParaRPr lang="en-GB" noProof="0" dirty="0"/>
          </a:p>
        </p:txBody>
      </p:sp>
    </p:spTree>
    <p:extLst>
      <p:ext uri="{BB962C8B-B14F-4D97-AF65-F5344CB8AC3E}">
        <p14:creationId xmlns:p14="http://schemas.microsoft.com/office/powerpoint/2010/main" val="88197292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7C3DBBDDD03D9419471381A29C7D881" ma:contentTypeVersion="6" ma:contentTypeDescription="Create a new document." ma:contentTypeScope="" ma:versionID="09d1d49d52fe1cbf08f93f396d56421f">
  <xsd:schema xmlns:xsd="http://www.w3.org/2001/XMLSchema" xmlns:xs="http://www.w3.org/2001/XMLSchema" xmlns:p="http://schemas.microsoft.com/office/2006/metadata/properties" xmlns:ns3="170d7878-6d73-463a-a069-a6c57769e00c" targetNamespace="http://schemas.microsoft.com/office/2006/metadata/properties" ma:root="true" ma:fieldsID="7f809f516adcdacad5b353f77a1b0478" ns3:_="">
    <xsd:import namespace="170d7878-6d73-463a-a069-a6c57769e00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0d7878-6d73-463a-a069-a6c57769e00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170d7878-6d73-463a-a069-a6c57769e00c"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ED18CC9-C3D5-4676-AAB7-FF05EDE7638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0d7878-6d73-463a-a069-a6c57769e00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C294E88-ABF2-400B-96D9-BCEBA1162134}">
  <ds:schemaRefs>
    <ds:schemaRef ds:uri="http://purl.org/dc/elements/1.1/"/>
    <ds:schemaRef ds:uri="http://www.w3.org/XML/1998/namespace"/>
    <ds:schemaRef ds:uri="http://schemas.microsoft.com/office/infopath/2007/PartnerControls"/>
    <ds:schemaRef ds:uri="170d7878-6d73-463a-a069-a6c57769e00c"/>
    <ds:schemaRef ds:uri="http://purl.org/dc/terms/"/>
    <ds:schemaRef ds:uri="http://schemas.microsoft.com/office/2006/metadata/properties"/>
    <ds:schemaRef ds:uri="http://schemas.microsoft.com/office/2006/documentManagement/types"/>
    <ds:schemaRef ds:uri="http://schemas.openxmlformats.org/package/2006/metadata/core-properties"/>
    <ds:schemaRef ds:uri="http://purl.org/dc/dcmitype/"/>
  </ds:schemaRefs>
</ds:datastoreItem>
</file>

<file path=customXml/itemProps3.xml><?xml version="1.0" encoding="utf-8"?>
<ds:datastoreItem xmlns:ds="http://schemas.openxmlformats.org/officeDocument/2006/customXml" ds:itemID="{642981A1-F827-4FFA-8E09-5D440803A56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PPT template</Template>
  <TotalTime>0</TotalTime>
  <Words>4614</Words>
  <Application>Microsoft Office PowerPoint</Application>
  <PresentationFormat>On-screen Show (4:3)</PresentationFormat>
  <Paragraphs>264</Paragraphs>
  <Slides>25</Slides>
  <Notes>20</Notes>
  <HiddenSlides>0</HiddenSlides>
  <MMClips>11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25</vt:i4>
      </vt:variant>
    </vt:vector>
  </HeadingPairs>
  <TitlesOfParts>
    <vt:vector size="33" baseType="lpstr">
      <vt:lpstr>-apple-system</vt:lpstr>
      <vt:lpstr>Arial</vt:lpstr>
      <vt:lpstr>Arial Body</vt:lpstr>
      <vt:lpstr>Helvetica</vt:lpstr>
      <vt:lpstr>inherit</vt:lpstr>
      <vt:lpstr>Myriad Pro</vt:lpstr>
      <vt:lpstr>Verdana</vt:lpstr>
      <vt:lpstr>20140311PresentationUWTSDTemplate</vt:lpstr>
      <vt:lpstr>PowerPoint Presentation</vt:lpstr>
      <vt:lpstr>Introduction</vt:lpstr>
      <vt:lpstr>Understanding B-cell Non- Hodgkin Lymphoma (NHL)</vt:lpstr>
      <vt:lpstr>Physiology     B- CELL  Non- Hodgkins lymphoma </vt:lpstr>
      <vt:lpstr>Case presentation :  Patient Information </vt:lpstr>
      <vt:lpstr>Patient Demographics and risks factors of Non- lymphoma (NHL)</vt:lpstr>
      <vt:lpstr>Evidence –Based Recommendations Care and  Monitoring </vt:lpstr>
      <vt:lpstr>Technological Integration in Monitoring </vt:lpstr>
      <vt:lpstr>Clinical Manifestations Symptoms  (NHL)</vt:lpstr>
      <vt:lpstr>Conclusion</vt:lpstr>
      <vt:lpstr>Personal and Medical Background  </vt:lpstr>
      <vt:lpstr>Clinical  Observations and Physical Examination  </vt:lpstr>
      <vt:lpstr> Disease Overview : Non-Hodgkin B- Cell Lymphoma (NHL) </vt:lpstr>
      <vt:lpstr> Care Plan 2: Coping and Daily Routine  </vt:lpstr>
      <vt:lpstr>Care Plan (3)Communication and   Patient- Centred Care</vt:lpstr>
      <vt:lpstr>Main Risk factors for Patient X Health  </vt:lpstr>
      <vt:lpstr>       Anatomy in Non-Hodgkin Lymphoma B- Cell (NHL</vt:lpstr>
      <vt:lpstr>  Lifestyle, and Health behaviour of NHL  ( Care Plan 1)</vt:lpstr>
      <vt:lpstr>References</vt:lpstr>
      <vt:lpstr>References</vt:lpstr>
      <vt:lpstr>references</vt:lpstr>
      <vt:lpstr>References</vt:lpstr>
      <vt:lpstr>REFERENCES</vt:lpstr>
      <vt:lpstr>references</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Eileen Margia Cooper (2416088)</cp:lastModifiedBy>
  <cp:revision>411</cp:revision>
  <cp:lastPrinted>2018-07-09T15:27:01Z</cp:lastPrinted>
  <dcterms:created xsi:type="dcterms:W3CDTF">2002-10-07T19:43:58Z</dcterms:created>
  <dcterms:modified xsi:type="dcterms:W3CDTF">2026-03-31T23:10:39Z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0x01010097C3DBBDDD03D9419471381A29C7D881</vt:lpwstr>
  </property>
</Properties>
</file>