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64" r:id="rId3"/>
    <p:sldId id="258" r:id="rId4"/>
    <p:sldId id="263" r:id="rId5"/>
    <p:sldId id="257" r:id="rId6"/>
    <p:sldId id="260" r:id="rId7"/>
    <p:sldId id="261" r:id="rId8"/>
    <p:sldId id="262" r:id="rId9"/>
    <p:sldId id="265" r:id="rId10"/>
    <p:sldId id="266" r:id="rId11"/>
    <p:sldId id="267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029" autoAdjust="0"/>
    <p:restoredTop sz="94660"/>
  </p:normalViewPr>
  <p:slideViewPr>
    <p:cSldViewPr snapToGrid="0">
      <p:cViewPr varScale="1">
        <p:scale>
          <a:sx n="41" d="100"/>
          <a:sy n="41" d="100"/>
        </p:scale>
        <p:origin x="72" y="9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50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5/23/2019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5/23/2019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5/23/2019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5/23/2019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5/23/2019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5/23/2019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5/23/2019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5/23/2019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5/23/2019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5/23/2019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5/23/2019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5/23/2019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5/23/2019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5/23/2019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dirty="0"/>
              <a:t>5/23/2019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5/23/2019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9" name="Group 28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50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5/23/2019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5" r:id="rId2"/>
    <p:sldLayoutId id="2147483651" r:id="rId3"/>
    <p:sldLayoutId id="2147483666" r:id="rId4"/>
    <p:sldLayoutId id="2147483653" r:id="rId5"/>
    <p:sldLayoutId id="2147483654" r:id="rId6"/>
    <p:sldLayoutId id="2147483655" r:id="rId7"/>
    <p:sldLayoutId id="2147483667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68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>
              <a:lumMod val="7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sclohonet.blogspot.com/2007_12_09_archive.html" TargetMode="Externa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/3.0/" TargetMode="Externa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doi.org/10.1073/pnas.0903620106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20132C-2E0A-4C7F-8EDB-E7649FEF35B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07067" y="1485900"/>
            <a:ext cx="7766936" cy="2564936"/>
          </a:xfrm>
        </p:spPr>
        <p:txBody>
          <a:bodyPr/>
          <a:lstStyle/>
          <a:p>
            <a:pPr algn="l"/>
            <a:r>
              <a:rPr lang="en-US" sz="4000" dirty="0">
                <a:solidFill>
                  <a:schemeClr val="tx1"/>
                </a:solidFill>
              </a:rPr>
              <a:t>An exploration of media, impulsiveness, and procrastination in an adult sample.</a:t>
            </a:r>
            <a:endParaRPr lang="en-GB" sz="4000" dirty="0">
              <a:solidFill>
                <a:schemeClr val="tx1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71AD40E-176D-41F2-9222-F529BC988667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Stephen Mathew Busby, 1600078.</a:t>
            </a:r>
          </a:p>
        </p:txBody>
      </p:sp>
    </p:spTree>
    <p:extLst>
      <p:ext uri="{BB962C8B-B14F-4D97-AF65-F5344CB8AC3E}">
        <p14:creationId xmlns:p14="http://schemas.microsoft.com/office/powerpoint/2010/main" val="359979249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F79496-2D7C-4C5D-B092-B7D73C8EF4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643467"/>
          </a:xfrm>
        </p:spPr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Definitions.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8D87BE-4D4C-4E6A-A2A9-02D950174C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253067"/>
            <a:ext cx="8596668" cy="4788295"/>
          </a:xfrm>
        </p:spPr>
        <p:txBody>
          <a:bodyPr/>
          <a:lstStyle/>
          <a:p>
            <a:endParaRPr lang="en-GB" dirty="0"/>
          </a:p>
          <a:p>
            <a:r>
              <a:rPr lang="en-GB" sz="2400" dirty="0">
                <a:solidFill>
                  <a:schemeClr val="tx1"/>
                </a:solidFill>
              </a:rPr>
              <a:t>Procrastination</a:t>
            </a:r>
            <a:r>
              <a:rPr lang="en-GB" dirty="0">
                <a:solidFill>
                  <a:schemeClr val="tx1"/>
                </a:solidFill>
              </a:rPr>
              <a:t> - </a:t>
            </a:r>
            <a:r>
              <a:rPr lang="en-US" dirty="0">
                <a:solidFill>
                  <a:schemeClr val="tx1"/>
                </a:solidFill>
              </a:rPr>
              <a:t>The New Oxford English Dictionary, (1998) “delay or postpone action; put off doing something” (p. 1478). </a:t>
            </a:r>
          </a:p>
          <a:p>
            <a:r>
              <a:rPr lang="en-US" dirty="0">
                <a:solidFill>
                  <a:schemeClr val="tx1"/>
                </a:solidFill>
              </a:rPr>
              <a:t>Irrational delay – (Steel, 2010).</a:t>
            </a:r>
          </a:p>
          <a:p>
            <a:r>
              <a:rPr lang="en-US" dirty="0">
                <a:solidFill>
                  <a:schemeClr val="tx1"/>
                </a:solidFill>
              </a:rPr>
              <a:t>Active or Passive – (Chun Chu, &amp; Choi, 2005).</a:t>
            </a:r>
          </a:p>
          <a:p>
            <a:pPr marL="0" indent="0">
              <a:buNone/>
            </a:pPr>
            <a:endParaRPr lang="en-US" dirty="0">
              <a:solidFill>
                <a:schemeClr val="tx1"/>
              </a:solidFill>
            </a:endParaRPr>
          </a:p>
          <a:p>
            <a:r>
              <a:rPr lang="en-US" sz="2400" dirty="0">
                <a:solidFill>
                  <a:schemeClr val="tx1"/>
                </a:solidFill>
              </a:rPr>
              <a:t>Impulsiveness</a:t>
            </a:r>
            <a:r>
              <a:rPr lang="en-US" dirty="0">
                <a:solidFill>
                  <a:schemeClr val="tx1"/>
                </a:solidFill>
              </a:rPr>
              <a:t> – to act without thinking compared to others (Dickman, 1990).</a:t>
            </a:r>
          </a:p>
          <a:p>
            <a:r>
              <a:rPr lang="en-US" dirty="0">
                <a:solidFill>
                  <a:schemeClr val="tx1"/>
                </a:solidFill>
              </a:rPr>
              <a:t>Three components – attentional, motor, and non-planning (Patton, Stanford, &amp; Barratt, 1995).</a:t>
            </a:r>
          </a:p>
          <a:p>
            <a:endParaRPr lang="en-US" dirty="0"/>
          </a:p>
          <a:p>
            <a:r>
              <a:rPr lang="en-US" sz="2400" dirty="0">
                <a:solidFill>
                  <a:schemeClr val="tx1"/>
                </a:solidFill>
              </a:rPr>
              <a:t>Media</a:t>
            </a:r>
            <a:r>
              <a:rPr lang="en-US" dirty="0">
                <a:solidFill>
                  <a:schemeClr val="tx1"/>
                </a:solidFill>
              </a:rPr>
              <a:t> – tools of communication.</a:t>
            </a:r>
          </a:p>
          <a:p>
            <a:endParaRPr lang="en-GB" dirty="0"/>
          </a:p>
        </p:txBody>
      </p:sp>
      <p:pic>
        <p:nvPicPr>
          <p:cNvPr id="5" name="Picture 4" descr="A screenshot of a cell phone&#10;&#10;Description automatically generated">
            <a:extLst>
              <a:ext uri="{FF2B5EF4-FFF2-40B4-BE49-F238E27FC236}">
                <a16:creationId xmlns:a16="http://schemas.microsoft.com/office/drawing/2014/main" id="{1FB2ED37-8060-4EC0-ABED-DE2684E82E7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382000" y="609600"/>
            <a:ext cx="3490913" cy="301942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B1341C8-88A1-494F-A984-ABE91D980DF9}"/>
              </a:ext>
            </a:extLst>
          </p:cNvPr>
          <p:cNvSpPr txBox="1"/>
          <p:nvPr/>
        </p:nvSpPr>
        <p:spPr>
          <a:xfrm>
            <a:off x="8382000" y="3629025"/>
            <a:ext cx="3348038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3" tooltip="http://sclohonet.blogspot.com/2007_12_09_archive.html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4" tooltip="https://creativecommons.org/licenses/by/3.0/"/>
              </a:rPr>
              <a:t>CC BY</a:t>
            </a:r>
            <a:endParaRPr lang="en-GB" sz="900"/>
          </a:p>
        </p:txBody>
      </p:sp>
    </p:spTree>
    <p:extLst>
      <p:ext uri="{BB962C8B-B14F-4D97-AF65-F5344CB8AC3E}">
        <p14:creationId xmlns:p14="http://schemas.microsoft.com/office/powerpoint/2010/main" val="73129495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B97775-A9BF-410F-914B-0429A8C29F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703385"/>
          </a:xfrm>
        </p:spPr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Theories.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676932-5451-4461-BCAF-DE29A1F680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406769"/>
            <a:ext cx="8596668" cy="4728377"/>
          </a:xfrm>
        </p:spPr>
        <p:txBody>
          <a:bodyPr/>
          <a:lstStyle/>
          <a:p>
            <a:r>
              <a:rPr lang="en-GB" sz="2400" dirty="0">
                <a:solidFill>
                  <a:schemeClr val="tx1"/>
                </a:solidFill>
              </a:rPr>
              <a:t>Grounded theory </a:t>
            </a:r>
            <a:r>
              <a:rPr lang="en-GB" dirty="0">
                <a:solidFill>
                  <a:schemeClr val="tx1"/>
                </a:solidFill>
              </a:rPr>
              <a:t>(Schraw, </a:t>
            </a:r>
            <a:r>
              <a:rPr lang="en-GB" dirty="0" err="1">
                <a:solidFill>
                  <a:schemeClr val="tx1"/>
                </a:solidFill>
              </a:rPr>
              <a:t>Wadkins</a:t>
            </a:r>
            <a:r>
              <a:rPr lang="en-GB" dirty="0">
                <a:solidFill>
                  <a:schemeClr val="tx1"/>
                </a:solidFill>
              </a:rPr>
              <a:t> &amp; </a:t>
            </a:r>
            <a:r>
              <a:rPr lang="en-GB" dirty="0" err="1">
                <a:solidFill>
                  <a:schemeClr val="tx1"/>
                </a:solidFill>
              </a:rPr>
              <a:t>Olafson</a:t>
            </a:r>
            <a:r>
              <a:rPr lang="en-GB" dirty="0">
                <a:solidFill>
                  <a:schemeClr val="tx1"/>
                </a:solidFill>
              </a:rPr>
              <a:t>, 2007).</a:t>
            </a:r>
          </a:p>
          <a:p>
            <a:r>
              <a:rPr lang="en-GB" dirty="0">
                <a:solidFill>
                  <a:schemeClr val="tx1"/>
                </a:solidFill>
              </a:rPr>
              <a:t>Academic procrastination.</a:t>
            </a:r>
          </a:p>
          <a:p>
            <a:endParaRPr lang="en-GB" dirty="0">
              <a:solidFill>
                <a:schemeClr val="tx1"/>
              </a:solidFill>
            </a:endParaRPr>
          </a:p>
          <a:p>
            <a:endParaRPr lang="en-GB" dirty="0">
              <a:solidFill>
                <a:schemeClr val="tx1"/>
              </a:solidFill>
            </a:endParaRPr>
          </a:p>
          <a:p>
            <a:endParaRPr lang="en-GB" dirty="0">
              <a:solidFill>
                <a:schemeClr val="tx1"/>
              </a:solidFill>
            </a:endParaRPr>
          </a:p>
          <a:p>
            <a:endParaRPr lang="en-GB" dirty="0">
              <a:solidFill>
                <a:schemeClr val="tx1"/>
              </a:solidFill>
            </a:endParaRPr>
          </a:p>
          <a:p>
            <a:r>
              <a:rPr lang="en-GB" sz="2400" dirty="0">
                <a:solidFill>
                  <a:schemeClr val="tx1"/>
                </a:solidFill>
              </a:rPr>
              <a:t>Temporal motivation theory</a:t>
            </a:r>
            <a:r>
              <a:rPr lang="en-GB" dirty="0">
                <a:solidFill>
                  <a:schemeClr val="tx1"/>
                </a:solidFill>
              </a:rPr>
              <a:t> (Steel, &amp; </a:t>
            </a:r>
            <a:r>
              <a:rPr lang="en-GB" dirty="0" err="1">
                <a:solidFill>
                  <a:schemeClr val="tx1"/>
                </a:solidFill>
              </a:rPr>
              <a:t>Konig</a:t>
            </a:r>
            <a:r>
              <a:rPr lang="en-GB" dirty="0">
                <a:solidFill>
                  <a:schemeClr val="tx1"/>
                </a:solidFill>
              </a:rPr>
              <a:t>, 2006).</a:t>
            </a:r>
          </a:p>
          <a:p>
            <a:r>
              <a:rPr lang="en-GB" dirty="0">
                <a:solidFill>
                  <a:schemeClr val="tx1"/>
                </a:solidFill>
              </a:rPr>
              <a:t>Pure Procrastination.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B493F925-A4B3-4EFF-8715-E2A9D8CDE18D}"/>
              </a:ext>
            </a:extLst>
          </p:cNvPr>
          <p:cNvSpPr/>
          <p:nvPr/>
        </p:nvSpPr>
        <p:spPr>
          <a:xfrm>
            <a:off x="598312" y="2438399"/>
            <a:ext cx="2415822" cy="1195755"/>
          </a:xfrm>
          <a:prstGeom prst="roundRect">
            <a:avLst/>
          </a:prstGeom>
          <a:solidFill>
            <a:srgbClr val="0070C0"/>
          </a:solidFill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Unclear directions.</a:t>
            </a:r>
          </a:p>
          <a:p>
            <a:pPr algn="ctr"/>
            <a:r>
              <a:rPr lang="en-GB" dirty="0"/>
              <a:t>Deadlines.</a:t>
            </a:r>
          </a:p>
          <a:p>
            <a:pPr algn="ctr"/>
            <a:r>
              <a:rPr lang="en-GB" dirty="0"/>
              <a:t>Incentives.</a:t>
            </a:r>
          </a:p>
        </p:txBody>
      </p:sp>
      <p:sp>
        <p:nvSpPr>
          <p:cNvPr id="7" name="Arrow: Right 6">
            <a:extLst>
              <a:ext uri="{FF2B5EF4-FFF2-40B4-BE49-F238E27FC236}">
                <a16:creationId xmlns:a16="http://schemas.microsoft.com/office/drawing/2014/main" id="{C2F04AA3-C151-48AC-8252-10586DEC5E05}"/>
              </a:ext>
            </a:extLst>
          </p:cNvPr>
          <p:cNvSpPr/>
          <p:nvPr/>
        </p:nvSpPr>
        <p:spPr>
          <a:xfrm>
            <a:off x="3162142" y="2907752"/>
            <a:ext cx="545288" cy="270933"/>
          </a:xfrm>
          <a:prstGeom prst="rightArrow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D0B043AB-FA95-478F-9E69-FCB6990B72D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99540" y="2907752"/>
            <a:ext cx="573074" cy="329213"/>
          </a:xfrm>
          <a:prstGeom prst="rect">
            <a:avLst/>
          </a:prstGeom>
        </p:spPr>
      </p:pic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9416CD4C-A070-4D92-8403-6BD33B161457}"/>
              </a:ext>
            </a:extLst>
          </p:cNvPr>
          <p:cNvSpPr/>
          <p:nvPr/>
        </p:nvSpPr>
        <p:spPr>
          <a:xfrm>
            <a:off x="3759200" y="2438399"/>
            <a:ext cx="2336800" cy="1195755"/>
          </a:xfrm>
          <a:prstGeom prst="roundRect">
            <a:avLst/>
          </a:prstGeom>
          <a:solidFill>
            <a:srgbClr val="0070C0"/>
          </a:solidFill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Themselves.</a:t>
            </a:r>
          </a:p>
          <a:p>
            <a:pPr algn="ctr"/>
            <a:r>
              <a:rPr lang="en-GB" dirty="0"/>
              <a:t>Teachers.</a:t>
            </a:r>
          </a:p>
          <a:p>
            <a:pPr algn="ctr"/>
            <a:r>
              <a:rPr lang="en-GB" dirty="0"/>
              <a:t>Task difficulty.</a:t>
            </a:r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BF1CB5DF-C475-49ED-A51B-A1FF7381A37B}"/>
              </a:ext>
            </a:extLst>
          </p:cNvPr>
          <p:cNvSpPr/>
          <p:nvPr/>
        </p:nvSpPr>
        <p:spPr>
          <a:xfrm>
            <a:off x="6876156" y="2438399"/>
            <a:ext cx="2127168" cy="1195755"/>
          </a:xfrm>
          <a:prstGeom prst="roundRect">
            <a:avLst/>
          </a:prstGeom>
          <a:solidFill>
            <a:srgbClr val="0070C0"/>
          </a:solidFill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Adaptive.</a:t>
            </a:r>
          </a:p>
          <a:p>
            <a:pPr algn="ctr"/>
            <a:r>
              <a:rPr lang="en-GB" dirty="0"/>
              <a:t>Maladaptive.</a:t>
            </a:r>
          </a:p>
        </p:txBody>
      </p: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5F37D3E2-4606-4971-A6C6-1C54AAFED943}"/>
              </a:ext>
            </a:extLst>
          </p:cNvPr>
          <p:cNvSpPr/>
          <p:nvPr/>
        </p:nvSpPr>
        <p:spPr>
          <a:xfrm>
            <a:off x="598312" y="4950679"/>
            <a:ext cx="5023555" cy="1483987"/>
          </a:xfrm>
          <a:prstGeom prst="roundRect">
            <a:avLst/>
          </a:prstGeom>
          <a:solidFill>
            <a:srgbClr val="00B050"/>
          </a:solidFill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Utility = Expectancy – X – Value/</a:t>
            </a:r>
          </a:p>
          <a:p>
            <a:pPr algn="ctr"/>
            <a:r>
              <a:rPr lang="en-GB" dirty="0"/>
              <a:t>               Impulsiveness – X - Delay</a:t>
            </a:r>
          </a:p>
        </p:txBody>
      </p:sp>
    </p:spTree>
    <p:extLst>
      <p:ext uri="{BB962C8B-B14F-4D97-AF65-F5344CB8AC3E}">
        <p14:creationId xmlns:p14="http://schemas.microsoft.com/office/powerpoint/2010/main" val="369073080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CECF37-D419-43CC-90AB-C6692D61EE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483615"/>
            <a:ext cx="8596668" cy="666044"/>
          </a:xfrm>
        </p:spPr>
        <p:txBody>
          <a:bodyPr/>
          <a:lstStyle/>
          <a:p>
            <a:r>
              <a:rPr lang="en-GB" dirty="0">
                <a:solidFill>
                  <a:prstClr val="black"/>
                </a:solidFill>
              </a:rPr>
              <a:t>Literature review.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4E308F-4C05-4F6F-8660-74D97A7833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275645"/>
            <a:ext cx="8596668" cy="4765718"/>
          </a:xfrm>
        </p:spPr>
        <p:txBody>
          <a:bodyPr/>
          <a:lstStyle/>
          <a:p>
            <a:r>
              <a:rPr lang="en-GB" sz="2400" dirty="0">
                <a:solidFill>
                  <a:schemeClr val="tx1"/>
                </a:solidFill>
              </a:rPr>
              <a:t>Procrastination linked to both </a:t>
            </a:r>
            <a:r>
              <a:rPr lang="en-GB" sz="2000" dirty="0">
                <a:solidFill>
                  <a:schemeClr val="tx1"/>
                </a:solidFill>
              </a:rPr>
              <a:t>- 								     </a:t>
            </a:r>
          </a:p>
          <a:p>
            <a:endParaRPr lang="en-GB" sz="2000" dirty="0">
              <a:solidFill>
                <a:schemeClr val="tx1"/>
              </a:solidFill>
            </a:endParaRPr>
          </a:p>
          <a:p>
            <a:endParaRPr lang="en-GB" sz="2000" dirty="0">
              <a:solidFill>
                <a:schemeClr val="tx1"/>
              </a:solidFill>
            </a:endParaRPr>
          </a:p>
          <a:p>
            <a:endParaRPr lang="en-GB" sz="2000" dirty="0">
              <a:solidFill>
                <a:schemeClr val="tx1"/>
              </a:solidFill>
            </a:endParaRPr>
          </a:p>
          <a:p>
            <a:r>
              <a:rPr lang="en-GB" sz="2400" dirty="0">
                <a:solidFill>
                  <a:schemeClr val="tx1"/>
                </a:solidFill>
              </a:rPr>
              <a:t>Impacting –</a:t>
            </a:r>
          </a:p>
          <a:p>
            <a:endParaRPr lang="en-GB" sz="2400" dirty="0">
              <a:solidFill>
                <a:schemeClr val="tx1"/>
              </a:solidFill>
            </a:endParaRPr>
          </a:p>
          <a:p>
            <a:endParaRPr lang="en-GB" sz="2400" dirty="0">
              <a:solidFill>
                <a:schemeClr val="tx1"/>
              </a:solidFill>
            </a:endParaRPr>
          </a:p>
          <a:p>
            <a:endParaRPr lang="en-GB" sz="2400" dirty="0">
              <a:solidFill>
                <a:schemeClr val="tx1"/>
              </a:solidFill>
            </a:endParaRPr>
          </a:p>
          <a:p>
            <a:r>
              <a:rPr lang="en-GB" sz="2400" dirty="0">
                <a:solidFill>
                  <a:schemeClr val="tx1"/>
                </a:solidFill>
              </a:rPr>
              <a:t>Associated with -  </a:t>
            </a:r>
            <a:endParaRPr lang="en-GB" sz="2000" dirty="0">
              <a:solidFill>
                <a:schemeClr val="tx1"/>
              </a:solidFill>
            </a:endParaRP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F98B8689-BC63-4A82-A937-6680AF0CDD66}"/>
              </a:ext>
            </a:extLst>
          </p:cNvPr>
          <p:cNvSpPr/>
          <p:nvPr/>
        </p:nvSpPr>
        <p:spPr>
          <a:xfrm>
            <a:off x="5633689" y="850289"/>
            <a:ext cx="2694868" cy="1911045"/>
          </a:xfrm>
          <a:prstGeom prst="roundRect">
            <a:avLst/>
          </a:prstGeom>
          <a:solidFill>
            <a:srgbClr val="0070C0"/>
          </a:solidFill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>
              <a:spcBef>
                <a:spcPts val="1000"/>
              </a:spcBef>
              <a:buClr>
                <a:srgbClr val="F496CB">
                  <a:lumMod val="75000"/>
                </a:srgbClr>
              </a:buClr>
              <a:buSzPct val="80000"/>
            </a:pPr>
            <a:r>
              <a:rPr lang="en-GB" sz="2400" dirty="0">
                <a:solidFill>
                  <a:schemeClr val="bg1"/>
                </a:solidFill>
              </a:rPr>
              <a:t>	</a:t>
            </a:r>
            <a:r>
              <a:rPr lang="en-GB" sz="2400" dirty="0">
                <a:solidFill>
                  <a:srgbClr val="FFFF00"/>
                </a:solidFill>
              </a:rPr>
              <a:t>Students</a:t>
            </a:r>
            <a:r>
              <a:rPr lang="en-GB" sz="2000" dirty="0">
                <a:solidFill>
                  <a:schemeClr val="bg1"/>
                </a:solidFill>
              </a:rPr>
              <a:t> 	</a:t>
            </a:r>
            <a:r>
              <a:rPr lang="en-GB" dirty="0">
                <a:solidFill>
                  <a:schemeClr val="bg1"/>
                </a:solidFill>
              </a:rPr>
              <a:t>(Solomon, &amp; 	</a:t>
            </a:r>
            <a:r>
              <a:rPr lang="en-GB" dirty="0" err="1">
                <a:solidFill>
                  <a:schemeClr val="bg1"/>
                </a:solidFill>
              </a:rPr>
              <a:t>Rothblum</a:t>
            </a:r>
            <a:r>
              <a:rPr lang="en-GB" dirty="0">
                <a:solidFill>
                  <a:schemeClr val="bg1"/>
                </a:solidFill>
              </a:rPr>
              <a:t>, 	1984; Ozer, &amp; 	</a:t>
            </a:r>
            <a:r>
              <a:rPr lang="en-GB" dirty="0" err="1">
                <a:solidFill>
                  <a:schemeClr val="bg1"/>
                </a:solidFill>
              </a:rPr>
              <a:t>Sackes</a:t>
            </a:r>
            <a:r>
              <a:rPr lang="en-GB" dirty="0">
                <a:solidFill>
                  <a:schemeClr val="bg1"/>
                </a:solidFill>
              </a:rPr>
              <a:t>, 2011). 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93A60385-6EF4-4038-B57E-602B888A9658}"/>
              </a:ext>
            </a:extLst>
          </p:cNvPr>
          <p:cNvSpPr/>
          <p:nvPr/>
        </p:nvSpPr>
        <p:spPr>
          <a:xfrm>
            <a:off x="8684772" y="816637"/>
            <a:ext cx="2913591" cy="1944697"/>
          </a:xfrm>
          <a:prstGeom prst="roundRect">
            <a:avLst/>
          </a:prstGeom>
          <a:solidFill>
            <a:srgbClr val="00B050"/>
          </a:solidFill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1">
              <a:spcBef>
                <a:spcPts val="1000"/>
              </a:spcBef>
              <a:buClr>
                <a:srgbClr val="F496CB">
                  <a:lumMod val="75000"/>
                </a:srgbClr>
              </a:buClr>
              <a:buSzPct val="80000"/>
            </a:pPr>
            <a:r>
              <a:rPr lang="en-GB" sz="2400" dirty="0">
                <a:solidFill>
                  <a:srgbClr val="FFFF00"/>
                </a:solidFill>
              </a:rPr>
              <a:t>Adults </a:t>
            </a:r>
          </a:p>
          <a:p>
            <a:pPr lvl="1">
              <a:spcBef>
                <a:spcPts val="1000"/>
              </a:spcBef>
              <a:buClr>
                <a:srgbClr val="F496CB">
                  <a:lumMod val="75000"/>
                </a:srgbClr>
              </a:buClr>
              <a:buSzPct val="80000"/>
            </a:pPr>
            <a:r>
              <a:rPr lang="en-GB" dirty="0">
                <a:solidFill>
                  <a:schemeClr val="bg1"/>
                </a:solidFill>
              </a:rPr>
              <a:t>(Ferrari, O'Callaghan, &amp; </a:t>
            </a:r>
            <a:r>
              <a:rPr lang="en-GB" dirty="0" err="1">
                <a:solidFill>
                  <a:schemeClr val="bg1"/>
                </a:solidFill>
              </a:rPr>
              <a:t>Newbegin</a:t>
            </a:r>
            <a:r>
              <a:rPr lang="en-GB" dirty="0">
                <a:solidFill>
                  <a:schemeClr val="bg1"/>
                </a:solidFill>
              </a:rPr>
              <a:t>, 2005; Ferrari, et al., 2007).</a:t>
            </a: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B8F85D5D-9645-4430-8B22-71436C16C95B}"/>
              </a:ext>
            </a:extLst>
          </p:cNvPr>
          <p:cNvSpPr/>
          <p:nvPr/>
        </p:nvSpPr>
        <p:spPr>
          <a:xfrm>
            <a:off x="2917998" y="2858562"/>
            <a:ext cx="3028950" cy="1911045"/>
          </a:xfrm>
          <a:prstGeom prst="roundRect">
            <a:avLst/>
          </a:prstGeom>
          <a:solidFill>
            <a:srgbClr val="0070C0"/>
          </a:solidFill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2400" dirty="0">
                <a:solidFill>
                  <a:schemeClr val="bg1"/>
                </a:solidFill>
              </a:rPr>
              <a:t>	</a:t>
            </a:r>
            <a:r>
              <a:rPr lang="en-GB" sz="2400" dirty="0">
                <a:solidFill>
                  <a:srgbClr val="FFFF00"/>
                </a:solidFill>
              </a:rPr>
              <a:t>Health </a:t>
            </a:r>
          </a:p>
          <a:p>
            <a:r>
              <a:rPr lang="en-GB" sz="2400" dirty="0">
                <a:solidFill>
                  <a:schemeClr val="bg1"/>
                </a:solidFill>
              </a:rPr>
              <a:t>	</a:t>
            </a:r>
            <a:r>
              <a:rPr lang="en-GB" sz="2000" dirty="0">
                <a:solidFill>
                  <a:schemeClr val="bg1"/>
                </a:solidFill>
              </a:rPr>
              <a:t>(</a:t>
            </a:r>
            <a:r>
              <a:rPr lang="en-US" dirty="0">
                <a:solidFill>
                  <a:schemeClr val="bg1"/>
                </a:solidFill>
              </a:rPr>
              <a:t>Sirois, Melia-	Gordon, &amp; </a:t>
            </a:r>
            <a:r>
              <a:rPr lang="en-US" dirty="0" err="1">
                <a:solidFill>
                  <a:schemeClr val="bg1"/>
                </a:solidFill>
              </a:rPr>
              <a:t>Pychyl</a:t>
            </a:r>
            <a:r>
              <a:rPr lang="en-US" dirty="0">
                <a:solidFill>
                  <a:schemeClr val="bg1"/>
                </a:solidFill>
              </a:rPr>
              <a:t>, 	2003; </a:t>
            </a:r>
            <a:r>
              <a:rPr lang="en-GB" dirty="0" err="1">
                <a:solidFill>
                  <a:schemeClr val="bg1"/>
                </a:solidFill>
              </a:rPr>
              <a:t>Beutel</a:t>
            </a:r>
            <a:r>
              <a:rPr lang="en-GB" dirty="0">
                <a:solidFill>
                  <a:schemeClr val="bg1"/>
                </a:solidFill>
              </a:rPr>
              <a:t>, et al., 	2016).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1B0E1490-2729-40DE-9CB5-21FF73AE2182}"/>
              </a:ext>
            </a:extLst>
          </p:cNvPr>
          <p:cNvSpPr/>
          <p:nvPr/>
        </p:nvSpPr>
        <p:spPr>
          <a:xfrm>
            <a:off x="6393881" y="2887320"/>
            <a:ext cx="2694868" cy="1882287"/>
          </a:xfrm>
          <a:prstGeom prst="roundRect">
            <a:avLst/>
          </a:prstGeom>
          <a:solidFill>
            <a:srgbClr val="00B050"/>
          </a:solidFill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2400" dirty="0">
                <a:solidFill>
                  <a:schemeClr val="bg1"/>
                </a:solidFill>
              </a:rPr>
              <a:t>	</a:t>
            </a:r>
            <a:r>
              <a:rPr lang="en-GB" sz="2400" dirty="0">
                <a:solidFill>
                  <a:srgbClr val="FFFF00"/>
                </a:solidFill>
              </a:rPr>
              <a:t>Employment</a:t>
            </a:r>
            <a:r>
              <a:rPr lang="en-GB" sz="2400" dirty="0">
                <a:solidFill>
                  <a:schemeClr val="bg1"/>
                </a:solidFill>
              </a:rPr>
              <a:t> 	</a:t>
            </a:r>
            <a:r>
              <a:rPr lang="en-GB" sz="2000" dirty="0">
                <a:solidFill>
                  <a:schemeClr val="bg1"/>
                </a:solidFill>
              </a:rPr>
              <a:t>(</a:t>
            </a:r>
            <a:r>
              <a:rPr lang="en-US" dirty="0">
                <a:solidFill>
                  <a:schemeClr val="bg1"/>
                </a:solidFill>
              </a:rPr>
              <a:t>Nguyen, Steel, 	&amp; Ferrari, 2013).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2B46569D-AA41-4DD9-B152-E1ACDCB9D51E}"/>
              </a:ext>
            </a:extLst>
          </p:cNvPr>
          <p:cNvSpPr/>
          <p:nvPr/>
        </p:nvSpPr>
        <p:spPr>
          <a:xfrm>
            <a:off x="3689107" y="4895593"/>
            <a:ext cx="3028950" cy="1725558"/>
          </a:xfrm>
          <a:prstGeom prst="roundRect">
            <a:avLst/>
          </a:prstGeom>
          <a:solidFill>
            <a:srgbClr val="0070C0"/>
          </a:solidFill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>
                <a:solidFill>
                  <a:srgbClr val="FFFF00"/>
                </a:solidFill>
              </a:rPr>
              <a:t>Impulsiveness</a:t>
            </a:r>
            <a:r>
              <a:rPr lang="en-GB" dirty="0"/>
              <a:t>  (Steel, 2007; Lui &amp; Feng, 2017).</a:t>
            </a: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74D89E4D-9BB2-4DE0-A760-812545384782}"/>
              </a:ext>
            </a:extLst>
          </p:cNvPr>
          <p:cNvSpPr/>
          <p:nvPr/>
        </p:nvSpPr>
        <p:spPr>
          <a:xfrm>
            <a:off x="7164388" y="4895594"/>
            <a:ext cx="2913592" cy="1725557"/>
          </a:xfrm>
          <a:prstGeom prst="roundRect">
            <a:avLst/>
          </a:prstGeom>
          <a:solidFill>
            <a:srgbClr val="00B050"/>
          </a:solidFill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>
                <a:solidFill>
                  <a:srgbClr val="FFFF00"/>
                </a:solidFill>
              </a:rPr>
              <a:t>Media usage </a:t>
            </a:r>
            <a:r>
              <a:rPr lang="en-GB" dirty="0"/>
              <a:t>(Reinecke et al., 2018; </a:t>
            </a:r>
            <a:r>
              <a:rPr lang="en-GB" dirty="0" err="1"/>
              <a:t>Panek</a:t>
            </a:r>
            <a:r>
              <a:rPr lang="en-GB" dirty="0"/>
              <a:t>, 2014).</a:t>
            </a:r>
          </a:p>
        </p:txBody>
      </p:sp>
    </p:spTree>
    <p:extLst>
      <p:ext uri="{BB962C8B-B14F-4D97-AF65-F5344CB8AC3E}">
        <p14:creationId xmlns:p14="http://schemas.microsoft.com/office/powerpoint/2010/main" val="23945049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FCF913-87D0-4C5F-8943-5F53D6886F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125415"/>
          </a:xfrm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chemeClr val="tx1"/>
                </a:solidFill>
              </a:rPr>
              <a:t>Rationale.</a:t>
            </a:r>
            <a:br>
              <a:rPr lang="en-GB" dirty="0">
                <a:solidFill>
                  <a:schemeClr val="tx1"/>
                </a:solidFill>
              </a:rPr>
            </a:br>
            <a:br>
              <a:rPr lang="en-GB" dirty="0">
                <a:solidFill>
                  <a:schemeClr val="tx1"/>
                </a:solidFill>
              </a:rPr>
            </a:br>
            <a:br>
              <a:rPr lang="en-GB" dirty="0">
                <a:solidFill>
                  <a:schemeClr val="tx1"/>
                </a:solidFill>
              </a:rPr>
            </a:br>
            <a:br>
              <a:rPr lang="en-GB" dirty="0">
                <a:solidFill>
                  <a:schemeClr val="tx1"/>
                </a:solidFill>
              </a:rPr>
            </a:br>
            <a:br>
              <a:rPr lang="en-GB" dirty="0">
                <a:solidFill>
                  <a:schemeClr val="tx1"/>
                </a:solidFill>
              </a:rPr>
            </a:br>
            <a:r>
              <a:rPr lang="en-GB" dirty="0">
                <a:solidFill>
                  <a:schemeClr val="tx1"/>
                </a:solidFill>
              </a:rPr>
              <a:t>Hypotheses.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9BB04B-BAEC-4B70-8485-470FE2BD25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172306"/>
            <a:ext cx="6905940" cy="5251939"/>
          </a:xfrm>
        </p:spPr>
        <p:txBody>
          <a:bodyPr>
            <a:normAutofit fontScale="92500"/>
          </a:bodyPr>
          <a:lstStyle/>
          <a:p>
            <a:r>
              <a:rPr lang="en-GB" dirty="0">
                <a:solidFill>
                  <a:schemeClr val="tx1"/>
                </a:solidFill>
              </a:rPr>
              <a:t>Associations between impulsiveness, media use, and procrastination. </a:t>
            </a:r>
          </a:p>
          <a:p>
            <a:r>
              <a:rPr lang="en-GB" dirty="0">
                <a:solidFill>
                  <a:schemeClr val="tx1"/>
                </a:solidFill>
              </a:rPr>
              <a:t>The idea that procrastination involves the pursuit of immediate, more rewarding alternatives.</a:t>
            </a:r>
          </a:p>
          <a:p>
            <a:r>
              <a:rPr lang="en-GB" dirty="0">
                <a:solidFill>
                  <a:schemeClr val="tx1"/>
                </a:solidFill>
              </a:rPr>
              <a:t>Potential for negative outcomes as a result of procrastinating.</a:t>
            </a:r>
          </a:p>
          <a:p>
            <a:endParaRPr lang="en-GB" dirty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en-GB" dirty="0">
              <a:solidFill>
                <a:schemeClr val="tx1"/>
              </a:solidFill>
            </a:endParaRPr>
          </a:p>
          <a:p>
            <a:r>
              <a:rPr lang="en-US" i="1" dirty="0">
                <a:solidFill>
                  <a:schemeClr val="tx1"/>
                </a:solidFill>
              </a:rPr>
              <a:t>H</a:t>
            </a:r>
            <a:r>
              <a:rPr lang="en-US" baseline="-25000" dirty="0">
                <a:solidFill>
                  <a:schemeClr val="tx1"/>
                </a:solidFill>
              </a:rPr>
              <a:t>1</a:t>
            </a:r>
            <a:r>
              <a:rPr lang="en-US" dirty="0">
                <a:solidFill>
                  <a:schemeClr val="tx1"/>
                </a:solidFill>
              </a:rPr>
              <a:t>.	There will be a main effect for Media type in relation to procrastination scores.</a:t>
            </a:r>
            <a:endParaRPr lang="en-GB" dirty="0">
              <a:solidFill>
                <a:schemeClr val="tx1"/>
              </a:solidFill>
            </a:endParaRPr>
          </a:p>
          <a:p>
            <a:r>
              <a:rPr lang="en-US" i="1" dirty="0">
                <a:solidFill>
                  <a:schemeClr val="tx1"/>
                </a:solidFill>
              </a:rPr>
              <a:t>H</a:t>
            </a:r>
            <a:r>
              <a:rPr lang="en-US" baseline="-25000" dirty="0">
                <a:solidFill>
                  <a:schemeClr val="tx1"/>
                </a:solidFill>
              </a:rPr>
              <a:t>2</a:t>
            </a:r>
            <a:r>
              <a:rPr lang="en-US" dirty="0">
                <a:solidFill>
                  <a:schemeClr val="tx1"/>
                </a:solidFill>
              </a:rPr>
              <a:t>.	There will be a main effect for Media use in relation to procrastination scores.</a:t>
            </a:r>
            <a:endParaRPr lang="en-GB" dirty="0">
              <a:solidFill>
                <a:schemeClr val="tx1"/>
              </a:solidFill>
            </a:endParaRPr>
          </a:p>
          <a:p>
            <a:r>
              <a:rPr lang="en-US" i="1" dirty="0">
                <a:solidFill>
                  <a:schemeClr val="tx1"/>
                </a:solidFill>
              </a:rPr>
              <a:t>H</a:t>
            </a:r>
            <a:r>
              <a:rPr lang="en-US" baseline="-25000" dirty="0">
                <a:solidFill>
                  <a:schemeClr val="tx1"/>
                </a:solidFill>
              </a:rPr>
              <a:t>3</a:t>
            </a:r>
            <a:r>
              <a:rPr lang="en-US" dirty="0">
                <a:solidFill>
                  <a:schemeClr val="tx1"/>
                </a:solidFill>
              </a:rPr>
              <a:t>.	There will be a main effect for Impulsiveness in relation to procrastination scores.</a:t>
            </a:r>
            <a:endParaRPr lang="en-GB" dirty="0">
              <a:solidFill>
                <a:schemeClr val="tx1"/>
              </a:solidFill>
            </a:endParaRPr>
          </a:p>
          <a:p>
            <a:r>
              <a:rPr lang="en-US" i="1" dirty="0">
                <a:solidFill>
                  <a:schemeClr val="tx1"/>
                </a:solidFill>
              </a:rPr>
              <a:t>H</a:t>
            </a:r>
            <a:r>
              <a:rPr lang="en-US" baseline="-25000" dirty="0">
                <a:solidFill>
                  <a:schemeClr val="tx1"/>
                </a:solidFill>
              </a:rPr>
              <a:t>4</a:t>
            </a:r>
            <a:r>
              <a:rPr lang="en-US" dirty="0">
                <a:solidFill>
                  <a:schemeClr val="tx1"/>
                </a:solidFill>
              </a:rPr>
              <a:t>.	There will be an interaction between Media usage, Media type, and Impulsiveness in relation to procrastination scores.</a:t>
            </a:r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4120834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8658E4-EFCF-489B-AFDD-2031CDBFD0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703385"/>
          </a:xfrm>
        </p:spPr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Methodology.</a:t>
            </a:r>
          </a:p>
        </p:txBody>
      </p:sp>
      <p:sp>
        <p:nvSpPr>
          <p:cNvPr id="4" name="Flowchart: Connector 3">
            <a:extLst>
              <a:ext uri="{FF2B5EF4-FFF2-40B4-BE49-F238E27FC236}">
                <a16:creationId xmlns:a16="http://schemas.microsoft.com/office/drawing/2014/main" id="{DEC5EDCD-B4B4-4DC4-B202-C648111E4D46}"/>
              </a:ext>
            </a:extLst>
          </p:cNvPr>
          <p:cNvSpPr/>
          <p:nvPr/>
        </p:nvSpPr>
        <p:spPr>
          <a:xfrm>
            <a:off x="4487894" y="609600"/>
            <a:ext cx="2556371" cy="1933874"/>
          </a:xfrm>
          <a:prstGeom prst="flowChartConnector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>
                <a:solidFill>
                  <a:schemeClr val="tx1"/>
                </a:solidFill>
              </a:rPr>
              <a:t>Design.</a:t>
            </a:r>
          </a:p>
          <a:p>
            <a:pPr algn="ctr"/>
            <a:r>
              <a:rPr lang="en-GB" sz="1400" dirty="0">
                <a:solidFill>
                  <a:schemeClr val="tx1"/>
                </a:solidFill>
              </a:rPr>
              <a:t>Between subjects – 3-way ANOVA + 2-way ANOVAS.</a:t>
            </a:r>
          </a:p>
        </p:txBody>
      </p:sp>
      <p:sp>
        <p:nvSpPr>
          <p:cNvPr id="5" name="Flowchart: Connector 4">
            <a:extLst>
              <a:ext uri="{FF2B5EF4-FFF2-40B4-BE49-F238E27FC236}">
                <a16:creationId xmlns:a16="http://schemas.microsoft.com/office/drawing/2014/main" id="{81629906-D67E-4B1D-BFE2-EABE51794BB6}"/>
              </a:ext>
            </a:extLst>
          </p:cNvPr>
          <p:cNvSpPr/>
          <p:nvPr/>
        </p:nvSpPr>
        <p:spPr>
          <a:xfrm>
            <a:off x="7044264" y="1776263"/>
            <a:ext cx="2556371" cy="1933874"/>
          </a:xfrm>
          <a:prstGeom prst="flowChartConnector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>
                <a:solidFill>
                  <a:schemeClr val="tx1"/>
                </a:solidFill>
              </a:rPr>
              <a:t>Participants.</a:t>
            </a:r>
          </a:p>
          <a:p>
            <a:pPr algn="ctr"/>
            <a:r>
              <a:rPr lang="en-GB" sz="1400" dirty="0">
                <a:solidFill>
                  <a:schemeClr val="tx1"/>
                </a:solidFill>
              </a:rPr>
              <a:t>(N=189 – 182)</a:t>
            </a:r>
          </a:p>
        </p:txBody>
      </p:sp>
      <p:sp>
        <p:nvSpPr>
          <p:cNvPr id="6" name="Flowchart: Connector 5">
            <a:extLst>
              <a:ext uri="{FF2B5EF4-FFF2-40B4-BE49-F238E27FC236}">
                <a16:creationId xmlns:a16="http://schemas.microsoft.com/office/drawing/2014/main" id="{A58808C1-8DC6-4528-88D0-7EA398AB07B7}"/>
              </a:ext>
            </a:extLst>
          </p:cNvPr>
          <p:cNvSpPr/>
          <p:nvPr/>
        </p:nvSpPr>
        <p:spPr>
          <a:xfrm>
            <a:off x="6096000" y="4173415"/>
            <a:ext cx="2556372" cy="1933874"/>
          </a:xfrm>
          <a:prstGeom prst="flowChartConnector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>
                <a:solidFill>
                  <a:schemeClr val="tx1"/>
                </a:solidFill>
              </a:rPr>
              <a:t>Materials.</a:t>
            </a:r>
          </a:p>
          <a:p>
            <a:pPr algn="ctr"/>
            <a:r>
              <a:rPr lang="en-GB" sz="1400" dirty="0">
                <a:solidFill>
                  <a:schemeClr val="tx1"/>
                </a:solidFill>
              </a:rPr>
              <a:t>Scales – </a:t>
            </a:r>
          </a:p>
          <a:p>
            <a:pPr algn="ctr"/>
            <a:r>
              <a:rPr lang="en-GB" dirty="0">
                <a:solidFill>
                  <a:schemeClr val="tx1"/>
                </a:solidFill>
              </a:rPr>
              <a:t>BIS-11</a:t>
            </a:r>
            <a:r>
              <a:rPr lang="en-GB" sz="1400" dirty="0">
                <a:solidFill>
                  <a:schemeClr val="tx1"/>
                </a:solidFill>
              </a:rPr>
              <a:t> (Patton et al., 1995).</a:t>
            </a:r>
          </a:p>
          <a:p>
            <a:pPr algn="ctr"/>
            <a:r>
              <a:rPr lang="en-GB" dirty="0">
                <a:solidFill>
                  <a:schemeClr val="tx1"/>
                </a:solidFill>
              </a:rPr>
              <a:t>PPS </a:t>
            </a:r>
            <a:r>
              <a:rPr lang="en-GB" sz="1400" dirty="0">
                <a:solidFill>
                  <a:schemeClr val="tx1"/>
                </a:solidFill>
              </a:rPr>
              <a:t>(Steel, 2010).</a:t>
            </a:r>
          </a:p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7" name="Flowchart: Connector 6">
            <a:extLst>
              <a:ext uri="{FF2B5EF4-FFF2-40B4-BE49-F238E27FC236}">
                <a16:creationId xmlns:a16="http://schemas.microsoft.com/office/drawing/2014/main" id="{1F6D7F30-8CB7-48F8-BAC9-0A473665E8EA}"/>
              </a:ext>
            </a:extLst>
          </p:cNvPr>
          <p:cNvSpPr/>
          <p:nvPr/>
        </p:nvSpPr>
        <p:spPr>
          <a:xfrm>
            <a:off x="2864776" y="4173415"/>
            <a:ext cx="2556369" cy="1933874"/>
          </a:xfrm>
          <a:prstGeom prst="flowChartConnector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>
                <a:solidFill>
                  <a:schemeClr val="tx1"/>
                </a:solidFill>
              </a:rPr>
              <a:t>Ethics.</a:t>
            </a:r>
          </a:p>
          <a:p>
            <a:pPr algn="ctr"/>
            <a:r>
              <a:rPr lang="en-GB" sz="1400" dirty="0">
                <a:solidFill>
                  <a:schemeClr val="tx1"/>
                </a:solidFill>
              </a:rPr>
              <a:t>Approval received. Informed consent and de-brief.</a:t>
            </a:r>
          </a:p>
        </p:txBody>
      </p:sp>
      <p:sp>
        <p:nvSpPr>
          <p:cNvPr id="8" name="Flowchart: Connector 7">
            <a:extLst>
              <a:ext uri="{FF2B5EF4-FFF2-40B4-BE49-F238E27FC236}">
                <a16:creationId xmlns:a16="http://schemas.microsoft.com/office/drawing/2014/main" id="{02A5D6F7-17B1-475F-8394-957AE9CF6BE3}"/>
              </a:ext>
            </a:extLst>
          </p:cNvPr>
          <p:cNvSpPr/>
          <p:nvPr/>
        </p:nvSpPr>
        <p:spPr>
          <a:xfrm>
            <a:off x="1931524" y="1776263"/>
            <a:ext cx="2556370" cy="1933874"/>
          </a:xfrm>
          <a:prstGeom prst="flowChartConnector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>
                <a:solidFill>
                  <a:schemeClr val="tx1"/>
                </a:solidFill>
              </a:rPr>
              <a:t>Procedure. </a:t>
            </a:r>
            <a:r>
              <a:rPr lang="en-GB" sz="1400" dirty="0">
                <a:solidFill>
                  <a:schemeClr val="tx1"/>
                </a:solidFill>
              </a:rPr>
              <a:t>Questionnaire constructed using Qualtrics. Data analysed using SPSS-V24.</a:t>
            </a:r>
          </a:p>
        </p:txBody>
      </p:sp>
    </p:spTree>
    <p:extLst>
      <p:ext uri="{BB962C8B-B14F-4D97-AF65-F5344CB8AC3E}">
        <p14:creationId xmlns:p14="http://schemas.microsoft.com/office/powerpoint/2010/main" val="118640776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BC457C-9C3B-47F4-8C36-4AC4A58B18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620889"/>
          </a:xfrm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chemeClr val="tx1"/>
                </a:solidFill>
              </a:rPr>
              <a:t>Results.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01C070-B1C9-49BB-B318-5C94C6A1228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477108"/>
            <a:ext cx="8596668" cy="4564254"/>
          </a:xfrm>
        </p:spPr>
        <p:txBody>
          <a:bodyPr/>
          <a:lstStyle/>
          <a:p>
            <a:pPr marL="0" indent="0">
              <a:buNone/>
            </a:pPr>
            <a:r>
              <a:rPr lang="en-GB" sz="2400" dirty="0">
                <a:solidFill>
                  <a:schemeClr val="tx1"/>
                </a:solidFill>
              </a:rPr>
              <a:t>3-way ANOVA  </a:t>
            </a:r>
            <a:r>
              <a:rPr lang="en-GB" dirty="0">
                <a:solidFill>
                  <a:schemeClr val="tx1"/>
                </a:solidFill>
              </a:rPr>
              <a:t>- </a:t>
            </a:r>
            <a:r>
              <a:rPr lang="en-GB" b="1" dirty="0">
                <a:solidFill>
                  <a:schemeClr val="tx1"/>
                </a:solidFill>
              </a:rPr>
              <a:t>Media type </a:t>
            </a:r>
            <a:r>
              <a:rPr lang="en-GB" dirty="0">
                <a:solidFill>
                  <a:schemeClr val="tx1"/>
                </a:solidFill>
              </a:rPr>
              <a:t>– </a:t>
            </a:r>
            <a:r>
              <a:rPr lang="en-GB" i="1" dirty="0">
                <a:solidFill>
                  <a:schemeClr val="tx1"/>
                </a:solidFill>
              </a:rPr>
              <a:t>gaming/social media/traditional</a:t>
            </a:r>
            <a:r>
              <a:rPr lang="en-GB" dirty="0">
                <a:solidFill>
                  <a:schemeClr val="tx1"/>
                </a:solidFill>
              </a:rPr>
              <a:t>, </a:t>
            </a:r>
            <a:r>
              <a:rPr lang="en-GB" b="1" dirty="0">
                <a:solidFill>
                  <a:schemeClr val="tx1"/>
                </a:solidFill>
              </a:rPr>
              <a:t>Media use </a:t>
            </a:r>
            <a:r>
              <a:rPr lang="en-GB" dirty="0">
                <a:solidFill>
                  <a:schemeClr val="tx1"/>
                </a:solidFill>
              </a:rPr>
              <a:t>– </a:t>
            </a:r>
            <a:r>
              <a:rPr lang="en-GB" i="1" dirty="0">
                <a:solidFill>
                  <a:schemeClr val="tx1"/>
                </a:solidFill>
              </a:rPr>
              <a:t>high/low</a:t>
            </a:r>
            <a:r>
              <a:rPr lang="en-GB" dirty="0">
                <a:solidFill>
                  <a:schemeClr val="tx1"/>
                </a:solidFill>
              </a:rPr>
              <a:t>,</a:t>
            </a:r>
            <a:r>
              <a:rPr lang="en-GB" b="1" dirty="0">
                <a:solidFill>
                  <a:schemeClr val="tx1"/>
                </a:solidFill>
              </a:rPr>
              <a:t> Impulsiveness </a:t>
            </a:r>
            <a:r>
              <a:rPr lang="en-GB" dirty="0">
                <a:solidFill>
                  <a:schemeClr val="tx1"/>
                </a:solidFill>
              </a:rPr>
              <a:t>– </a:t>
            </a:r>
            <a:r>
              <a:rPr lang="en-GB" i="1" dirty="0">
                <a:solidFill>
                  <a:schemeClr val="tx1"/>
                </a:solidFill>
              </a:rPr>
              <a:t>high/low.</a:t>
            </a:r>
          </a:p>
          <a:p>
            <a:r>
              <a:rPr lang="en-GB" dirty="0">
                <a:solidFill>
                  <a:schemeClr val="tx1"/>
                </a:solidFill>
              </a:rPr>
              <a:t>Significant main effect for Media usage – </a:t>
            </a:r>
            <a:r>
              <a:rPr lang="en-GB" i="1" dirty="0">
                <a:solidFill>
                  <a:schemeClr val="tx1"/>
                </a:solidFill>
              </a:rPr>
              <a:t>F</a:t>
            </a:r>
            <a:r>
              <a:rPr lang="en-GB" dirty="0">
                <a:solidFill>
                  <a:schemeClr val="tx1"/>
                </a:solidFill>
              </a:rPr>
              <a:t>(1,170) = 12.055, </a:t>
            </a:r>
            <a:r>
              <a:rPr lang="en-GB" i="1" dirty="0">
                <a:solidFill>
                  <a:schemeClr val="tx1"/>
                </a:solidFill>
              </a:rPr>
              <a:t>p</a:t>
            </a:r>
            <a:r>
              <a:rPr lang="en-GB" dirty="0">
                <a:solidFill>
                  <a:schemeClr val="tx1"/>
                </a:solidFill>
              </a:rPr>
              <a:t> &lt; .05, supporting </a:t>
            </a:r>
            <a:r>
              <a:rPr lang="en-US" i="1" dirty="0">
                <a:solidFill>
                  <a:schemeClr val="tx1"/>
                </a:solidFill>
              </a:rPr>
              <a:t>H</a:t>
            </a:r>
            <a:r>
              <a:rPr lang="en-US" baseline="-25000" dirty="0">
                <a:solidFill>
                  <a:schemeClr val="tx1"/>
                </a:solidFill>
              </a:rPr>
              <a:t>2</a:t>
            </a:r>
            <a:r>
              <a:rPr lang="en-US" dirty="0">
                <a:solidFill>
                  <a:schemeClr val="tx1"/>
                </a:solidFill>
              </a:rPr>
              <a:t>.</a:t>
            </a:r>
          </a:p>
          <a:p>
            <a:pPr marL="0" indent="0">
              <a:buNone/>
            </a:pPr>
            <a:endParaRPr lang="en-GB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en-GB" sz="2400" dirty="0">
                <a:solidFill>
                  <a:schemeClr val="tx1"/>
                </a:solidFill>
              </a:rPr>
              <a:t>Separate 2-way ANOVA analysis</a:t>
            </a:r>
          </a:p>
          <a:p>
            <a:r>
              <a:rPr lang="en-GB" dirty="0">
                <a:solidFill>
                  <a:schemeClr val="tx1"/>
                </a:solidFill>
              </a:rPr>
              <a:t>Main effect for Media usage remained significant throughout.</a:t>
            </a:r>
          </a:p>
          <a:p>
            <a:r>
              <a:rPr lang="en-GB" dirty="0">
                <a:solidFill>
                  <a:schemeClr val="tx1"/>
                </a:solidFill>
              </a:rPr>
              <a:t>Significant interaction effect for Media usage and Impulsiveness – </a:t>
            </a:r>
          </a:p>
          <a:p>
            <a:pPr marL="0" indent="0">
              <a:buNone/>
            </a:pPr>
            <a:r>
              <a:rPr lang="en-GB" i="1" dirty="0">
                <a:solidFill>
                  <a:schemeClr val="tx1"/>
                </a:solidFill>
              </a:rPr>
              <a:t>     F</a:t>
            </a:r>
            <a:r>
              <a:rPr lang="en-GB" dirty="0">
                <a:solidFill>
                  <a:schemeClr val="tx1"/>
                </a:solidFill>
              </a:rPr>
              <a:t>(1,178) = 4.589, </a:t>
            </a:r>
            <a:r>
              <a:rPr lang="en-GB" i="1" dirty="0">
                <a:solidFill>
                  <a:schemeClr val="tx1"/>
                </a:solidFill>
              </a:rPr>
              <a:t>p</a:t>
            </a:r>
            <a:r>
              <a:rPr lang="en-GB" dirty="0">
                <a:solidFill>
                  <a:schemeClr val="tx1"/>
                </a:solidFill>
              </a:rPr>
              <a:t> &lt; .05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3507035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B03FE6-C95C-4202-AD43-58F8A660EE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773723"/>
          </a:xfrm>
        </p:spPr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Discussion.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1DA5A3-C0EA-4F1C-8543-8EE0D076F8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383323"/>
            <a:ext cx="8596668" cy="4658039"/>
          </a:xfrm>
        </p:spPr>
        <p:txBody>
          <a:bodyPr/>
          <a:lstStyle/>
          <a:p>
            <a:pPr marL="0" indent="0">
              <a:buNone/>
            </a:pPr>
            <a:r>
              <a:rPr lang="en-GB" dirty="0">
                <a:solidFill>
                  <a:schemeClr val="tx1"/>
                </a:solidFill>
              </a:rPr>
              <a:t>Previous research highlighted associations between high media usage and procrastination. However, low media use associated with greater procrastination.</a:t>
            </a:r>
          </a:p>
          <a:p>
            <a:r>
              <a:rPr lang="en-GB" dirty="0">
                <a:solidFill>
                  <a:schemeClr val="tx1"/>
                </a:solidFill>
              </a:rPr>
              <a:t>Potentially support for Chun Chu, and Choi, (2005) – active and passive            procrastination.</a:t>
            </a:r>
          </a:p>
          <a:p>
            <a:endParaRPr lang="en-GB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en-GB" dirty="0">
                <a:solidFill>
                  <a:schemeClr val="tx1"/>
                </a:solidFill>
              </a:rPr>
              <a:t>Impulsiveness X media usage interaction effect – </a:t>
            </a:r>
          </a:p>
          <a:p>
            <a:r>
              <a:rPr lang="en-GB" dirty="0">
                <a:solidFill>
                  <a:schemeClr val="tx1"/>
                </a:solidFill>
              </a:rPr>
              <a:t>High impulsiveness, and low media use, procrastinated the most.</a:t>
            </a:r>
          </a:p>
          <a:p>
            <a:r>
              <a:rPr lang="en-GB" dirty="0">
                <a:solidFill>
                  <a:schemeClr val="tx1"/>
                </a:solidFill>
              </a:rPr>
              <a:t>Suggesting potential risk factor  - Motivations for media use (</a:t>
            </a:r>
            <a:r>
              <a:rPr lang="en-GB" dirty="0" err="1">
                <a:solidFill>
                  <a:schemeClr val="tx1"/>
                </a:solidFill>
              </a:rPr>
              <a:t>Kardefelt</a:t>
            </a:r>
            <a:r>
              <a:rPr lang="en-GB" dirty="0">
                <a:solidFill>
                  <a:schemeClr val="tx1"/>
                </a:solidFill>
              </a:rPr>
              <a:t>-										   </a:t>
            </a:r>
            <a:r>
              <a:rPr lang="en-GB" dirty="0" err="1">
                <a:solidFill>
                  <a:schemeClr val="tx1"/>
                </a:solidFill>
              </a:rPr>
              <a:t>Winther</a:t>
            </a:r>
            <a:r>
              <a:rPr lang="en-GB" dirty="0">
                <a:solidFill>
                  <a:schemeClr val="tx1"/>
                </a:solidFill>
              </a:rPr>
              <a:t>, 2014).</a:t>
            </a:r>
          </a:p>
          <a:p>
            <a:pPr marL="3657600" lvl="8" indent="0">
              <a:buNone/>
            </a:pPr>
            <a:r>
              <a:rPr lang="en-GB" dirty="0">
                <a:solidFill>
                  <a:schemeClr val="tx1"/>
                </a:solidFill>
              </a:rPr>
              <a:t>   </a:t>
            </a:r>
            <a:r>
              <a:rPr lang="en-GB" sz="1800" dirty="0">
                <a:solidFill>
                  <a:schemeClr val="tx1"/>
                </a:solidFill>
              </a:rPr>
              <a:t>Avoidant strategy use (Young, 2005).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494797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021A9B-72E4-4843-8C16-90F8810C26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656492"/>
          </a:xfrm>
        </p:spPr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Limitations.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8A5823-2760-433F-A5D8-7AF63AFF13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266093"/>
            <a:ext cx="8596668" cy="4775270"/>
          </a:xfrm>
        </p:spPr>
        <p:txBody>
          <a:bodyPr>
            <a:normAutofit fontScale="92500" lnSpcReduction="10000"/>
          </a:bodyPr>
          <a:lstStyle/>
          <a:p>
            <a:r>
              <a:rPr lang="en-GB" dirty="0">
                <a:solidFill>
                  <a:schemeClr val="tx1"/>
                </a:solidFill>
              </a:rPr>
              <a:t>Relatively low sample size – low statistical power (Brace, </a:t>
            </a:r>
            <a:r>
              <a:rPr lang="en-GB" dirty="0" err="1">
                <a:solidFill>
                  <a:schemeClr val="tx1"/>
                </a:solidFill>
              </a:rPr>
              <a:t>Snelgar</a:t>
            </a:r>
            <a:r>
              <a:rPr lang="en-GB" dirty="0">
                <a:solidFill>
                  <a:schemeClr val="tx1"/>
                </a:solidFill>
              </a:rPr>
              <a:t>, &amp; Kemp, 2013).</a:t>
            </a:r>
          </a:p>
          <a:p>
            <a:r>
              <a:rPr lang="en-GB" dirty="0">
                <a:solidFill>
                  <a:schemeClr val="tx1"/>
                </a:solidFill>
              </a:rPr>
              <a:t>Lack of scale to assess media usage and types – ignores media multitasking (Ophir, Nass, &amp; Wagner, 2009).</a:t>
            </a:r>
          </a:p>
          <a:p>
            <a:r>
              <a:rPr lang="en-GB" dirty="0">
                <a:solidFill>
                  <a:schemeClr val="tx1"/>
                </a:solidFill>
              </a:rPr>
              <a:t>Self-reporting – honesty of responses due to guilt (</a:t>
            </a:r>
            <a:r>
              <a:rPr lang="en-GB" dirty="0" err="1">
                <a:solidFill>
                  <a:schemeClr val="tx1"/>
                </a:solidFill>
              </a:rPr>
              <a:t>Panek</a:t>
            </a:r>
            <a:r>
              <a:rPr lang="en-GB" dirty="0">
                <a:solidFill>
                  <a:schemeClr val="tx1"/>
                </a:solidFill>
              </a:rPr>
              <a:t>, 2014).</a:t>
            </a:r>
          </a:p>
          <a:p>
            <a:r>
              <a:rPr lang="en-GB" dirty="0">
                <a:solidFill>
                  <a:schemeClr val="tx1"/>
                </a:solidFill>
              </a:rPr>
              <a:t>Lack of controls – Students.</a:t>
            </a:r>
          </a:p>
          <a:p>
            <a:pPr marL="0" indent="0">
              <a:buNone/>
            </a:pPr>
            <a:r>
              <a:rPr lang="en-GB" sz="3600" dirty="0">
                <a:solidFill>
                  <a:schemeClr val="tx1"/>
                </a:solidFill>
              </a:rPr>
              <a:t>Implications.</a:t>
            </a:r>
          </a:p>
          <a:p>
            <a:r>
              <a:rPr lang="en-GB" dirty="0">
                <a:solidFill>
                  <a:schemeClr val="tx1"/>
                </a:solidFill>
              </a:rPr>
              <a:t>Management and reduction of procrastination.</a:t>
            </a:r>
          </a:p>
          <a:p>
            <a:r>
              <a:rPr lang="en-GB" dirty="0">
                <a:solidFill>
                  <a:schemeClr val="tx1"/>
                </a:solidFill>
              </a:rPr>
              <a:t>Modifying existing or developing new interventions.</a:t>
            </a:r>
          </a:p>
          <a:p>
            <a:pPr marL="0" indent="0">
              <a:buNone/>
            </a:pPr>
            <a:r>
              <a:rPr lang="en-GB" sz="3600" dirty="0">
                <a:solidFill>
                  <a:schemeClr val="tx1"/>
                </a:solidFill>
              </a:rPr>
              <a:t>Future research.</a:t>
            </a:r>
          </a:p>
          <a:p>
            <a:r>
              <a:rPr lang="en-GB" dirty="0">
                <a:solidFill>
                  <a:schemeClr val="tx1"/>
                </a:solidFill>
              </a:rPr>
              <a:t>Address limitations.</a:t>
            </a:r>
          </a:p>
          <a:p>
            <a:r>
              <a:rPr lang="en-GB" dirty="0">
                <a:solidFill>
                  <a:schemeClr val="tx1"/>
                </a:solidFill>
              </a:rPr>
              <a:t>Addition of frequency of media use.</a:t>
            </a:r>
          </a:p>
          <a:p>
            <a:r>
              <a:rPr lang="en-GB" dirty="0">
                <a:solidFill>
                  <a:schemeClr val="tx1"/>
                </a:solidFill>
              </a:rPr>
              <a:t>Longitudinal.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0243393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2414FA-9EF8-46AB-ACDE-723E6ED14F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750277"/>
          </a:xfrm>
        </p:spPr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References.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D61535-60C2-4F7A-BA6B-C770EB4B86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359877"/>
            <a:ext cx="8596668" cy="4681485"/>
          </a:xfrm>
        </p:spPr>
        <p:txBody>
          <a:bodyPr>
            <a:noAutofit/>
          </a:bodyPr>
          <a:lstStyle/>
          <a:p>
            <a:r>
              <a:rPr lang="en-US" sz="1200" dirty="0" err="1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Beutel</a:t>
            </a:r>
            <a:r>
              <a:rPr lang="en-US" sz="1200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, M. E., Klein, E. M., </a:t>
            </a:r>
            <a:r>
              <a:rPr lang="en-US" sz="1200" dirty="0" err="1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Aufenanger</a:t>
            </a:r>
            <a:r>
              <a:rPr lang="en-US" sz="1200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, S., </a:t>
            </a:r>
            <a:r>
              <a:rPr lang="en-US" sz="1200" dirty="0" err="1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Brähler</a:t>
            </a:r>
            <a:r>
              <a:rPr lang="en-US" sz="1200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, E., Dreier, M., Müller, K. W., ... &amp; </a:t>
            </a:r>
            <a:r>
              <a:rPr lang="en-US" sz="1200" dirty="0" err="1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Wölfling</a:t>
            </a:r>
            <a:r>
              <a:rPr lang="en-US" sz="1200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, K. (2016). Procrastination, distress and life satisfaction across the age range–a German representative community study. </a:t>
            </a:r>
            <a:r>
              <a:rPr lang="en-US" sz="1200" i="1" dirty="0" err="1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PloS</a:t>
            </a:r>
            <a:r>
              <a:rPr lang="en-US" sz="1200" i="1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one</a:t>
            </a:r>
            <a:r>
              <a:rPr lang="en-US" sz="1200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, </a:t>
            </a:r>
            <a:r>
              <a:rPr lang="en-US" sz="1200" i="1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11</a:t>
            </a:r>
            <a:r>
              <a:rPr lang="en-US" sz="1200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(2), e0148054.</a:t>
            </a:r>
          </a:p>
          <a:p>
            <a:r>
              <a:rPr lang="en-GB" sz="1200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Brace, N., </a:t>
            </a:r>
            <a:r>
              <a:rPr lang="en-GB" sz="1200" dirty="0" err="1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Snelgar</a:t>
            </a:r>
            <a:r>
              <a:rPr lang="en-GB" sz="1200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, R., &amp; Kemp, R. (2013). </a:t>
            </a:r>
            <a:r>
              <a:rPr lang="en-GB" sz="1200" i="1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SPSS for Psychologists</a:t>
            </a:r>
            <a:r>
              <a:rPr lang="en-GB" sz="1200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(5th ed.). New York: Routledge.</a:t>
            </a:r>
          </a:p>
          <a:p>
            <a:r>
              <a:rPr lang="en-GB" sz="1200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Chun Chu, A. H., &amp; Choi, J. N. (2005). Rethinking procrastination: Positive effects of" active" procrastination </a:t>
            </a:r>
            <a:r>
              <a:rPr lang="en-GB" sz="1200" dirty="0" err="1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behavior</a:t>
            </a:r>
            <a:r>
              <a:rPr lang="en-GB" sz="1200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on attitudes and performance. </a:t>
            </a:r>
            <a:r>
              <a:rPr lang="en-GB" sz="1200" i="1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The Journal of social psychology</a:t>
            </a:r>
            <a:r>
              <a:rPr lang="en-GB" sz="1200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, </a:t>
            </a:r>
            <a:r>
              <a:rPr lang="en-GB" sz="1200" i="1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145</a:t>
            </a:r>
            <a:r>
              <a:rPr lang="en-GB" sz="1200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(3), 245-264.</a:t>
            </a:r>
          </a:p>
          <a:p>
            <a:r>
              <a:rPr lang="en-GB" sz="1200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Dickman, S. J. (1990). Functional and dysfunctional impulsivity: Personality and cognitive correlates. </a:t>
            </a:r>
            <a:r>
              <a:rPr lang="en-GB" sz="1200" i="1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Journal of personality and social psychology</a:t>
            </a:r>
            <a:r>
              <a:rPr lang="en-GB" sz="1200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, </a:t>
            </a:r>
            <a:r>
              <a:rPr lang="en-GB" sz="1200" i="1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58</a:t>
            </a:r>
            <a:r>
              <a:rPr lang="en-GB" sz="1200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(1), 95.</a:t>
            </a:r>
          </a:p>
          <a:p>
            <a:r>
              <a:rPr lang="en-GB" sz="1200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Ferrari, J. R., Díaz-Morales, J. F., O'Callaghan, J., Díaz, K., &amp; </a:t>
            </a:r>
            <a:r>
              <a:rPr lang="en-GB" sz="1200" dirty="0" err="1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Argumedo</a:t>
            </a:r>
            <a:r>
              <a:rPr lang="en-GB" sz="1200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, D. (2007). Frequent </a:t>
            </a:r>
            <a:r>
              <a:rPr lang="en-GB" sz="1200" dirty="0" err="1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behavioral</a:t>
            </a:r>
            <a:r>
              <a:rPr lang="en-GB" sz="1200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delay tendencies by adults: International prevalence rates of chronic procrastination. </a:t>
            </a:r>
            <a:r>
              <a:rPr lang="en-GB" sz="1200" i="1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Journal of Cross-Cultural Psychology</a:t>
            </a:r>
            <a:r>
              <a:rPr lang="en-GB" sz="1200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, </a:t>
            </a:r>
            <a:r>
              <a:rPr lang="en-GB" sz="1200" i="1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38</a:t>
            </a:r>
            <a:r>
              <a:rPr lang="en-GB" sz="1200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(4), 458-464.</a:t>
            </a:r>
          </a:p>
          <a:p>
            <a:r>
              <a:rPr lang="en-GB" sz="1200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Ferrari, J. R., O'Callaghan, J., &amp; </a:t>
            </a:r>
            <a:r>
              <a:rPr lang="en-GB" sz="1200" dirty="0" err="1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Newbegin</a:t>
            </a:r>
            <a:r>
              <a:rPr lang="en-GB" sz="1200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, I. (2005). Prevalence of procrastination in the United States, United Kingdom, and Australia: arousal and avoidance delays among adults. </a:t>
            </a:r>
            <a:r>
              <a:rPr lang="en-GB" sz="1200" i="1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North American Journal of Psychology</a:t>
            </a:r>
            <a:r>
              <a:rPr lang="en-GB" sz="1200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, </a:t>
            </a:r>
            <a:r>
              <a:rPr lang="en-GB" sz="1200" i="1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7</a:t>
            </a:r>
            <a:r>
              <a:rPr lang="en-GB" sz="1200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(1).</a:t>
            </a:r>
          </a:p>
          <a:p>
            <a:r>
              <a:rPr lang="en-GB" sz="1200" dirty="0" err="1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Kardefelt-Winther</a:t>
            </a:r>
            <a:r>
              <a:rPr lang="en-GB" sz="1200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, D. (2014). A conceptual and methodological critique of internet addiction research: Towards a model of compensatory internet use. </a:t>
            </a:r>
            <a:r>
              <a:rPr lang="en-GB" sz="1200" i="1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Computers in Human </a:t>
            </a:r>
            <a:r>
              <a:rPr lang="en-GB" sz="1200" i="1" dirty="0" err="1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Behavior</a:t>
            </a:r>
            <a:r>
              <a:rPr lang="en-GB" sz="1200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, </a:t>
            </a:r>
            <a:r>
              <a:rPr lang="en-GB" sz="1200" i="1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31</a:t>
            </a:r>
            <a:r>
              <a:rPr lang="en-GB" sz="1200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, 351-354.</a:t>
            </a:r>
          </a:p>
          <a:p>
            <a:r>
              <a:rPr lang="en-GB" sz="1200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Liu, P., &amp; Feng, T. (2017). The overlapping brain region accounting for the relationship between procrastination and impulsivity: a voxel-based morphometry study. </a:t>
            </a:r>
            <a:r>
              <a:rPr lang="en-GB" sz="1200" i="1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Neuroscience</a:t>
            </a:r>
            <a:r>
              <a:rPr lang="en-GB" sz="1200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, </a:t>
            </a:r>
            <a:r>
              <a:rPr lang="en-GB" sz="1200" i="1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360</a:t>
            </a:r>
            <a:r>
              <a:rPr lang="en-GB" sz="1200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, 9-17.</a:t>
            </a:r>
          </a:p>
          <a:p>
            <a:r>
              <a:rPr lang="en-US" sz="1200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Nguyen, B., Steel, P., &amp; Ferrari, J. R. (2013). Procrastination's impact in the workplace and the workplace's impact on procrastination. </a:t>
            </a:r>
            <a:r>
              <a:rPr lang="en-US" sz="1200" i="1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International Journal of Selection and Assessment</a:t>
            </a:r>
            <a:r>
              <a:rPr lang="en-US" sz="1200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, </a:t>
            </a:r>
            <a:r>
              <a:rPr lang="en-US" sz="1200" i="1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21</a:t>
            </a:r>
            <a:r>
              <a:rPr lang="en-US" sz="1200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(4), 388-399.</a:t>
            </a:r>
          </a:p>
          <a:p>
            <a:r>
              <a:rPr lang="en-US" sz="1200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Ophir, E., Nass, C., &amp; Wagner, A. D. (2009). Cognitive control in media multitaskers. </a:t>
            </a:r>
            <a:r>
              <a:rPr lang="en-US" sz="1200" i="1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Proceedings of the National Academy of Sciences, 106,</a:t>
            </a:r>
            <a:r>
              <a:rPr lang="en-US" sz="1200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15583. </a:t>
            </a:r>
            <a:r>
              <a:rPr lang="en-US" sz="1200" dirty="0" err="1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doi</a:t>
            </a:r>
            <a:r>
              <a:rPr lang="en-US" sz="1200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: </a:t>
            </a:r>
            <a:r>
              <a:rPr lang="en-US" sz="1200" u="sng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10.1073/pnas.0903620106</a:t>
            </a:r>
            <a:endParaRPr lang="en-US" sz="1200" u="sng" dirty="0">
              <a:solidFill>
                <a:schemeClr val="tx1"/>
              </a:solidFill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200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Oxford University Press Inc. (1998). </a:t>
            </a:r>
            <a:r>
              <a:rPr lang="en-GB" sz="1200" i="1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The New Oxford English Dictionary</a:t>
            </a:r>
            <a:r>
              <a:rPr lang="en-GB" sz="1200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(p. 1478). New York.</a:t>
            </a:r>
          </a:p>
        </p:txBody>
      </p:sp>
    </p:spTree>
    <p:extLst>
      <p:ext uri="{BB962C8B-B14F-4D97-AF65-F5344CB8AC3E}">
        <p14:creationId xmlns:p14="http://schemas.microsoft.com/office/powerpoint/2010/main" val="408232967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220D4E-3ECF-4AF6-8AA5-5537106729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703385"/>
            <a:ext cx="8596668" cy="5337977"/>
          </a:xfrm>
        </p:spPr>
        <p:txBody>
          <a:bodyPr>
            <a:normAutofit/>
          </a:bodyPr>
          <a:lstStyle/>
          <a:p>
            <a:pPr lvl="0">
              <a:buClr>
                <a:srgbClr val="F496CB">
                  <a:lumMod val="75000"/>
                </a:srgbClr>
              </a:buClr>
            </a:pPr>
            <a:r>
              <a:rPr lang="en-GB" sz="1200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Özer, B. U., &amp; </a:t>
            </a:r>
            <a:r>
              <a:rPr lang="en-GB" sz="1200" dirty="0" err="1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Saçkes</a:t>
            </a:r>
            <a:r>
              <a:rPr lang="en-GB" sz="1200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, M. (2011). Effects of academic procrastination on college students’ life satisfaction. </a:t>
            </a:r>
            <a:r>
              <a:rPr lang="en-GB" sz="1200" i="1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Procedia Social and </a:t>
            </a:r>
            <a:r>
              <a:rPr lang="en-GB" sz="1200" i="1" dirty="0" err="1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Behavioral</a:t>
            </a:r>
            <a:r>
              <a:rPr lang="en-GB" sz="1200" i="1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Sciences</a:t>
            </a:r>
            <a:r>
              <a:rPr lang="en-GB" sz="1200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, </a:t>
            </a:r>
            <a:r>
              <a:rPr lang="en-GB" sz="1200" i="1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12</a:t>
            </a:r>
            <a:r>
              <a:rPr lang="en-GB" sz="1200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, 512-519.</a:t>
            </a:r>
          </a:p>
          <a:p>
            <a:pPr lvl="0">
              <a:buClr>
                <a:srgbClr val="F496CB">
                  <a:lumMod val="75000"/>
                </a:srgbClr>
              </a:buClr>
            </a:pPr>
            <a:r>
              <a:rPr lang="en-US" sz="1200" dirty="0" err="1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Panek</a:t>
            </a:r>
            <a:r>
              <a:rPr lang="en-US" sz="1200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, E. (2014). Left to their own devices: College </a:t>
            </a:r>
            <a:r>
              <a:rPr lang="en-US" sz="1200" dirty="0" err="1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students’“guilty</a:t>
            </a:r>
            <a:r>
              <a:rPr lang="en-US" sz="1200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pleasure” media use and time management. </a:t>
            </a:r>
            <a:r>
              <a:rPr lang="en-US" sz="1200" i="1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Communication Research</a:t>
            </a:r>
            <a:r>
              <a:rPr lang="en-US" sz="1200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, </a:t>
            </a:r>
            <a:r>
              <a:rPr lang="en-US" sz="1200" i="1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41</a:t>
            </a:r>
            <a:r>
              <a:rPr lang="en-US" sz="1200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(4), 561-577.</a:t>
            </a:r>
          </a:p>
          <a:p>
            <a:pPr lvl="0">
              <a:buClr>
                <a:srgbClr val="F496CB">
                  <a:lumMod val="75000"/>
                </a:srgbClr>
              </a:buClr>
            </a:pPr>
            <a:r>
              <a:rPr lang="en-GB" sz="1200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Patton, J. H., Stanford, M. S., &amp; Barratt, E. S. (1995). Factor structure of the Barratt Impulsiveness Scale. </a:t>
            </a:r>
            <a:r>
              <a:rPr lang="en-GB" sz="1200" i="1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Journal of Clinical Psychology, 51, </a:t>
            </a:r>
            <a:r>
              <a:rPr lang="en-GB" sz="1200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768–774.</a:t>
            </a:r>
            <a:endParaRPr lang="en-US" sz="1200" dirty="0">
              <a:solidFill>
                <a:schemeClr val="tx1"/>
              </a:solidFill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lvl="0">
              <a:buClr>
                <a:srgbClr val="F496CB">
                  <a:lumMod val="75000"/>
                </a:srgbClr>
              </a:buClr>
            </a:pPr>
            <a:r>
              <a:rPr lang="en-GB" sz="1200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Reinecke, L., Meier, A., </a:t>
            </a:r>
            <a:r>
              <a:rPr lang="en-GB" sz="1200" dirty="0" err="1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Aufenanger</a:t>
            </a:r>
            <a:r>
              <a:rPr lang="en-GB" sz="1200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, S., </a:t>
            </a:r>
            <a:r>
              <a:rPr lang="en-GB" sz="1200" dirty="0" err="1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Beutel</a:t>
            </a:r>
            <a:r>
              <a:rPr lang="en-GB" sz="1200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, M. E., Dreier, M., Quiring, O., ... &amp; Müller, K. W. (2018). Permanently online and permanently procrastinating? The mediating role of Internet use for the effects of trait procrastination on psychological health and well-being. </a:t>
            </a:r>
            <a:r>
              <a:rPr lang="en-GB" sz="1200" i="1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New Media &amp; Society</a:t>
            </a:r>
            <a:r>
              <a:rPr lang="en-GB" sz="1200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, </a:t>
            </a:r>
            <a:r>
              <a:rPr lang="en-GB" sz="1200" i="1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20</a:t>
            </a:r>
            <a:r>
              <a:rPr lang="en-GB" sz="1200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(3), 862-880.</a:t>
            </a:r>
          </a:p>
          <a:p>
            <a:pPr lvl="0">
              <a:buClr>
                <a:srgbClr val="F496CB">
                  <a:lumMod val="75000"/>
                </a:srgbClr>
              </a:buClr>
            </a:pPr>
            <a:r>
              <a:rPr lang="en-GB" sz="1200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Schraw, G., </a:t>
            </a:r>
            <a:r>
              <a:rPr lang="en-GB" sz="1200" dirty="0" err="1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Wadkins</a:t>
            </a:r>
            <a:r>
              <a:rPr lang="en-GB" sz="1200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, T., &amp; </a:t>
            </a:r>
            <a:r>
              <a:rPr lang="en-GB" sz="1200" dirty="0" err="1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Olafson</a:t>
            </a:r>
            <a:r>
              <a:rPr lang="en-GB" sz="1200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, L. (2007). Doing the things we do: A grounded theory of academic procrastination. </a:t>
            </a:r>
            <a:r>
              <a:rPr lang="en-GB" sz="1200" i="1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Journal of Educational psychology</a:t>
            </a:r>
            <a:r>
              <a:rPr lang="en-GB" sz="1200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, </a:t>
            </a:r>
            <a:r>
              <a:rPr lang="en-GB" sz="1200" i="1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99</a:t>
            </a:r>
            <a:r>
              <a:rPr lang="en-GB" sz="1200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(1), 12.</a:t>
            </a:r>
          </a:p>
          <a:p>
            <a:pPr lvl="0">
              <a:buClr>
                <a:srgbClr val="F496CB">
                  <a:lumMod val="75000"/>
                </a:srgbClr>
              </a:buClr>
            </a:pPr>
            <a:r>
              <a:rPr lang="en-US" sz="1200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Sirois, F. M., Melia-Gordon, M. L., &amp; </a:t>
            </a:r>
            <a:r>
              <a:rPr lang="en-US" sz="1200" dirty="0" err="1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Pychyl</a:t>
            </a:r>
            <a:r>
              <a:rPr lang="en-US" sz="1200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, T. A. (2003). “I'll look after my health, later”: An investigation of procrastination and health. </a:t>
            </a:r>
            <a:r>
              <a:rPr lang="en-US" sz="1200" i="1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Personality and Individual Differences</a:t>
            </a:r>
            <a:r>
              <a:rPr lang="en-US" sz="1200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, </a:t>
            </a:r>
            <a:r>
              <a:rPr lang="en-US" sz="1200" i="1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35</a:t>
            </a:r>
            <a:r>
              <a:rPr lang="en-US" sz="1200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(5), 1167-1184.</a:t>
            </a:r>
          </a:p>
          <a:p>
            <a:pPr lvl="0">
              <a:buClr>
                <a:srgbClr val="F496CB">
                  <a:lumMod val="75000"/>
                </a:srgbClr>
              </a:buClr>
            </a:pPr>
            <a:r>
              <a:rPr lang="en-GB" sz="1200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Solomon, L. J., &amp; </a:t>
            </a:r>
            <a:r>
              <a:rPr lang="en-GB" sz="1200" dirty="0" err="1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Rothblum</a:t>
            </a:r>
            <a:r>
              <a:rPr lang="en-GB" sz="1200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, E. D. (1984). Academic procrastination: Frequency and cognitive-</a:t>
            </a:r>
            <a:r>
              <a:rPr lang="en-GB" sz="1200" dirty="0" err="1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behavioral</a:t>
            </a:r>
            <a:r>
              <a:rPr lang="en-GB" sz="1200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correlates. </a:t>
            </a:r>
            <a:r>
              <a:rPr lang="en-GB" sz="1200" i="1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Journal of </a:t>
            </a:r>
            <a:r>
              <a:rPr lang="en-GB" sz="1200" i="1" dirty="0" err="1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counseling</a:t>
            </a:r>
            <a:r>
              <a:rPr lang="en-GB" sz="1200" i="1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psychology</a:t>
            </a:r>
            <a:r>
              <a:rPr lang="en-GB" sz="1200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, </a:t>
            </a:r>
            <a:r>
              <a:rPr lang="en-GB" sz="1200" i="1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31</a:t>
            </a:r>
            <a:r>
              <a:rPr lang="en-GB" sz="1200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(4), 503.</a:t>
            </a:r>
          </a:p>
          <a:p>
            <a:pPr lvl="0">
              <a:buClr>
                <a:srgbClr val="F496CB">
                  <a:lumMod val="75000"/>
                </a:srgbClr>
              </a:buClr>
            </a:pPr>
            <a:r>
              <a:rPr lang="en-GB" sz="1200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Steel, P. (2007). The nature of procrastination: A meta-analytic and theoretical review of quintessential self-regulatory failure. </a:t>
            </a:r>
            <a:r>
              <a:rPr lang="en-GB" sz="1200" i="1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Psychological bulletin</a:t>
            </a:r>
            <a:r>
              <a:rPr lang="en-GB" sz="1200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, </a:t>
            </a:r>
            <a:r>
              <a:rPr lang="en-GB" sz="1200" i="1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133</a:t>
            </a:r>
            <a:r>
              <a:rPr lang="en-GB" sz="1200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(1), 65.</a:t>
            </a:r>
          </a:p>
          <a:p>
            <a:pPr lvl="0">
              <a:buClr>
                <a:srgbClr val="F496CB">
                  <a:lumMod val="75000"/>
                </a:srgbClr>
              </a:buClr>
            </a:pPr>
            <a:r>
              <a:rPr lang="en-GB" sz="1200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Steel, P. (2010). Arousal, avoidant and decisional procrastinators: Do they exist?. </a:t>
            </a:r>
            <a:r>
              <a:rPr lang="en-GB" sz="1200" i="1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Personality and Individual Differences</a:t>
            </a:r>
            <a:r>
              <a:rPr lang="en-GB" sz="1200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, </a:t>
            </a:r>
            <a:r>
              <a:rPr lang="en-GB" sz="1200" i="1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48</a:t>
            </a:r>
            <a:r>
              <a:rPr lang="en-GB" sz="1200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(8), 926-934.</a:t>
            </a:r>
          </a:p>
          <a:p>
            <a:pPr lvl="0">
              <a:buClr>
                <a:srgbClr val="F496CB">
                  <a:lumMod val="75000"/>
                </a:srgbClr>
              </a:buClr>
            </a:pPr>
            <a:r>
              <a:rPr lang="en-US" sz="1200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Steel, P., &amp; König, C. (2006). Integrating Theories of Motivation. </a:t>
            </a:r>
            <a:r>
              <a:rPr lang="en-US" sz="1200" i="1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The Academy of Management Review,</a:t>
            </a:r>
            <a:r>
              <a:rPr lang="en-US" sz="1200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1200" i="1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31</a:t>
            </a:r>
            <a:r>
              <a:rPr lang="en-US" sz="1200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(4), 889-913.</a:t>
            </a:r>
          </a:p>
          <a:p>
            <a:pPr lvl="0">
              <a:buClr>
                <a:srgbClr val="F496CB">
                  <a:lumMod val="75000"/>
                </a:srgbClr>
              </a:buClr>
            </a:pPr>
            <a:r>
              <a:rPr lang="en-GB" sz="1200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Young, S. (2005). Coping strategies used by adults with ADHD. </a:t>
            </a:r>
            <a:r>
              <a:rPr lang="en-GB" sz="1200" i="1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Personality and Individual Differences</a:t>
            </a:r>
            <a:r>
              <a:rPr lang="en-GB" sz="1200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, </a:t>
            </a:r>
            <a:r>
              <a:rPr lang="en-GB" sz="1200" i="1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38</a:t>
            </a:r>
            <a:r>
              <a:rPr lang="en-GB" sz="1200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(4), 809-816.</a:t>
            </a:r>
          </a:p>
        </p:txBody>
      </p:sp>
    </p:spTree>
    <p:extLst>
      <p:ext uri="{BB962C8B-B14F-4D97-AF65-F5344CB8AC3E}">
        <p14:creationId xmlns:p14="http://schemas.microsoft.com/office/powerpoint/2010/main" val="1767707513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F496CB"/>
      </a:accent1>
      <a:accent2>
        <a:srgbClr val="BC356F"/>
      </a:accent2>
      <a:accent3>
        <a:srgbClr val="E65331"/>
      </a:accent3>
      <a:accent4>
        <a:srgbClr val="F27E19"/>
      </a:accent4>
      <a:accent5>
        <a:srgbClr val="F2AC19"/>
      </a:accent5>
      <a:accent6>
        <a:srgbClr val="BC80E0"/>
      </a:accent6>
      <a:hlink>
        <a:srgbClr val="EF5285"/>
      </a:hlink>
      <a:folHlink>
        <a:srgbClr val="F77F90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23659B44-6E34-4CE8-8F0D-387DA7996826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1304</TotalTime>
  <Words>1393</Words>
  <Application>Microsoft Office PowerPoint</Application>
  <PresentationFormat>Widescreen</PresentationFormat>
  <Paragraphs>127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Arial</vt:lpstr>
      <vt:lpstr>Times New Roman</vt:lpstr>
      <vt:lpstr>Trebuchet MS</vt:lpstr>
      <vt:lpstr>Wingdings 3</vt:lpstr>
      <vt:lpstr>Facet</vt:lpstr>
      <vt:lpstr>An exploration of media, impulsiveness, and procrastination in an adult sample.</vt:lpstr>
      <vt:lpstr>Definitions.</vt:lpstr>
      <vt:lpstr>Theories.</vt:lpstr>
      <vt:lpstr>Literature review.</vt:lpstr>
      <vt:lpstr>Rationale.     Hypotheses.</vt:lpstr>
      <vt:lpstr>Methodology.</vt:lpstr>
      <vt:lpstr>Results.</vt:lpstr>
      <vt:lpstr>Discussion.</vt:lpstr>
      <vt:lpstr>Limitations.</vt:lpstr>
      <vt:lpstr>References.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 exploration of media, impulsiveness, and procrastination in an adult sample.</dc:title>
  <dc:creator>mission control</dc:creator>
  <cp:lastModifiedBy>mission control</cp:lastModifiedBy>
  <cp:revision>65</cp:revision>
  <dcterms:created xsi:type="dcterms:W3CDTF">2019-05-13T10:38:34Z</dcterms:created>
  <dcterms:modified xsi:type="dcterms:W3CDTF">2019-05-23T12:47:25Z</dcterms:modified>
</cp:coreProperties>
</file>