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0" r:id="rId1"/>
  </p:sldMasterIdLst>
  <p:notesMasterIdLst>
    <p:notesMasterId r:id="rId43"/>
  </p:notesMasterIdLst>
  <p:sldIdLst>
    <p:sldId id="258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56" r:id="rId41"/>
    <p:sldId id="298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EF4750-359A-475F-BCE5-4EB917C835B2}" v="13" dt="2026-10-25T10:42:56.8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1041" autoAdjust="0"/>
  </p:normalViewPr>
  <p:slideViewPr>
    <p:cSldViewPr snapToGrid="0">
      <p:cViewPr varScale="1">
        <p:scale>
          <a:sx n="54" d="100"/>
          <a:sy n="54" d="100"/>
        </p:scale>
        <p:origin x="46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872A1-F9F3-4828-92EA-6DAA22A9D75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F13BE-0D13-4DB1-B8FE-C23C5387B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dirty="0"/>
              <a:t>Human Capital Management </a:t>
            </a:r>
          </a:p>
          <a:p>
            <a:r>
              <a:rPr dirty="0"/>
              <a:t>Week </a:t>
            </a:r>
            <a:r>
              <a:rPr lang="en-GB" dirty="0"/>
              <a:t>5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 sz="2200"/>
            </a:pPr>
            <a:r>
              <a:rPr sz="2800" b="1" dirty="0">
                <a:solidFill>
                  <a:srgbClr val="FFFF00"/>
                </a:solidFill>
              </a:rPr>
              <a:t>Diversity, Equality, Inclusion (DEI)</a:t>
            </a:r>
            <a:r>
              <a:rPr lang="en-GB" sz="2800" b="1" dirty="0">
                <a:solidFill>
                  <a:srgbClr val="FFFF00"/>
                </a:solidFill>
              </a:rPr>
              <a:t>;</a:t>
            </a:r>
            <a:r>
              <a:rPr sz="2800" b="1" dirty="0">
                <a:solidFill>
                  <a:srgbClr val="FFFF00"/>
                </a:solidFill>
              </a:rPr>
              <a:t> </a:t>
            </a:r>
            <a:r>
              <a:rPr lang="en-GB" sz="2800" b="1" dirty="0">
                <a:solidFill>
                  <a:srgbClr val="FFFF00"/>
                </a:solidFill>
              </a:rPr>
              <a:t>Ethics </a:t>
            </a:r>
            <a:r>
              <a:rPr sz="2800" b="1" dirty="0">
                <a:solidFill>
                  <a:srgbClr val="FFFF00"/>
                </a:solidFill>
              </a:rPr>
              <a:t>and Professionalism in Contemporary </a:t>
            </a:r>
            <a:r>
              <a:rPr sz="2800" b="1" dirty="0" err="1">
                <a:solidFill>
                  <a:srgbClr val="FFFF00"/>
                </a:solidFill>
              </a:rPr>
              <a:t>Organisations</a:t>
            </a:r>
            <a:br>
              <a:rPr dirty="0"/>
            </a:br>
            <a:br>
              <a:rPr dirty="0"/>
            </a:br>
            <a:endParaRPr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OPENING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Learning outcomes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OBJECTIVES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Distinguish equality, equity, diversity, inclusion and belonging with workplace examples.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Diagnose barriers across recruitment, progression and global teamwork; propose measurable HR actions.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Apply utilitarianism, deontology, virtue ethics and fairness to difficult HR decisions.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02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FOUNDATIONS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Four terms that HR must distinguish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TEACH &amp; DISCUSS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Diversity asks who is represented: identity, experience, background and perspective.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Equality asks whether people receive fair treatment and lawful opportunities; equity addresses avoidable barriers to access.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Inclusion asks whose voice matters; belonging describes the experience of being respected and accepted.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04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EQUITY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Equality and equity: not identical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TEACH &amp; DISCUSS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Equality applies fair, job-relevant rules consistently—for example, common scoring criteria for all candidates.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Equity identifies differences in access—for example, accessible interviews or shift-friendly assessment times.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Different support can advance fairness; HR must assess actual needs, proportionality and lawful practice.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05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EQUITY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Equality Act 2010: HR implications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UK LEGAL CONTEXT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UK employers must avoid unlawful discrimination in recruitment, pay, development, promotion and dismissal.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The nine protected characteristics include age, disability, race, sex, religion or belief and five others.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An observed outcome gap is a reason to investigate; it is not by itself proof of unlawful discrimination.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06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EQUITY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Nine protected characteristics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UK LEGAL CONTEXT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Age; disability; gender reassignment; marriage and civil partnership; pregnancy and maternity.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Race; religion or belief; sex; sexual orientation.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Ask: Could our policy disadvantage a protected group, and have we examined the evidence and legal duties?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07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EQUITY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Where inequity enters the employee journey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TEACH &amp; DISCUSS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Recruitment: referral-only vacancies may exclude applicants beyond existing networks.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Development: informal acting-up opportunities may advantage staff close to managers.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Promotion and reward: opaque criteria can allow inconsistent decisions and unexplained pay differences.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08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EQUITY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Diagnosing inequity with evidence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PRACTICAL METHOD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Compare eligibility, applications, selection rates and development access—not percentages without denominators.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Combine HR data with interviews, employee feedback and a review of the actual process.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Separate facts from hypotheses; assign an owner and set a review date for each proposed change.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09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EQUITY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CASE 1 | Westbridge Services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CASE PACK | 18 MIN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458587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rPr dirty="0"/>
              <a:t>Use the Equity case from your existing case-study pack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Key facts: 1,200 staff; 70% of management roles filled through referrals; limited clarity on progression.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Challenge: improve fair promotion and acting-up access without buying a new HR system.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EQUITY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CASE 1 | Group task and debrief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CASE PACK | 18 MIN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0–3 min: distinguish facts, assumptions and three barriers; 3–9 min: propose two feasible changes and owners.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9–14 min: identify a six-month metric and evidence gaps; 14–18 min: deliver a 90-second briefing.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Debrief prompts: central vacancy advertising, transparent scoring, recorded acting-up assignments.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11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DIVERSITY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Diversity: beyond visible difference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TEACH &amp; DISCUSS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Diversity encompasses identity, background, education, career routes and ways of thinking.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Visible and less visible characteristics may shape workplace experience; avoid reducing individuals to categories.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Representation is important, but it does not automatically produce inclusion or superior performance.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12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DIVERSITY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Why diversity matters to organisations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TEACH &amp; DISCUSS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Different lived and professional experiences can reveal overlooked customer or service needs.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Varied viewpoints may improve challenge and innovation when teams have constructive discussion norms.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The ethical case—dignity, fairness and access—matters even when commercial benefits are uncertain.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13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DIVERSITY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Common barriers to diverse hiring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TEACH &amp; DISCUSS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Prestige-degree requirements may screen out capable applicants without a clear job-related reason.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Narrow recruitment channels reproduce familiar networks and restrict the applicant pool.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Unstructured interviews can reward similarity or “chemistry” rather than demonstrated competence.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14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DIVERSITY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Inclusive recruitment: a practical redesign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HR TOOLKIT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Define essential skills and remove unnecessary qualifications or experience thresholds.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Advertise through multiple channels and provide accessible application and assessment formats.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Use structured interviews and work samples, with documented, job-relevant scoring criteria.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15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DIVERSITY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AI recruitment: opportunity and risk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CONTEMPORARY ISSUE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AI may reduce administration and support consistent processing when implemented responsibly.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Historical training data or proxy variables can reproduce exclusion even without explicit demographic fields.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Keep human accountability: validate tools, audit outcomes, explain decisions and offer review routes.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16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DIVERSITY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CASE 2 | BrightPath Digital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CASE PACK | 18 MIN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Use the Diversity case from your existing case-study pack.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Key facts: a 350-person analytics firm needs 20 analysts; adverts require elite degrees and five years’ experience.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Unstructured “team chemistry” interviews exclude career changers; redesign the recruitment journey.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17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DIVERSITY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CASE 2 | Group task and debrief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CASE PACK | 18 MIN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0–3 min: find four exclusion points; 3–10 min: redesign advert, sourcing, shortlist and interviews.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10–15 min: choose two indicators and one safeguard; 15–18 min: pitch your solution.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Debrief: skills-based criteria, scored work samples, structured interviews and stage-by-stage metrics.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18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INCLUSION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Inclusion: representation is not enough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TEACH &amp; DISCUSS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A workforce can be diverse while meetings and decisions remain dominated by a small group.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Inclusion means employees can participate, contribute ideas and influence decisions respectfully.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Ask not only “Who is here?” but also “Who is heard, trusted and given opportunity?”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19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INCLUSION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Belonging and psychological safety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TEACH &amp; DISCUSS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Belonging is the experience of being accepted without having to conceal relevant aspects of oneself.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Psychological safety allows questions, concerns and constructive disagreement without humiliation.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Safety does not mean avoiding accountability: leaders can maintain high standards and welcome challenge.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20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INCLUSION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Inclusive leadership in practice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MANAGER BEHAVIOURS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Invite dissent before a decision is fixed and use structured turn-taking to hear quieter voices.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Rotate high-visibility assignments and explain how opportunities are allocated.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Intervene promptly when interruptions, stereotypes or dismissive jokes silence colleagues.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21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INCLUSION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Global and hybrid teams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TEACH &amp; DISCUSS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Headquarters time zones can systematically exclude colleagues in other regions.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Communication differences should not automatically be interpreted as low commitment or competence.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Publish agendas, rotate meeting times and record decisions so absent colleagues can contribute.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22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INCLUSION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Accessibility and neurodiversity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TEACH &amp; DISCUSS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Reasonable adjustments help remove barriers for disabled employees where legal duties apply.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Offer clear instructions, flexible communication formats and appropriate workplace adjustments.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Ask individuals what supports them rather than assuming that all neurodivergent staff have the same needs.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23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INCLUSION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CASE 3 | Global Project Team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CASE PACK | 18 MIN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Use the Inclusion case from your existing case-study pack.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Key facts: a UK-led team has dominant voices, withdrawn remote colleagues and London-centric meetings.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Design a 30-day plan that increases participation, transparency and accountability.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24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INCLUSION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CASE 3 | Group task and debrief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CASE PACK | 18 MIN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0–3 min: separate observed behavior from cultural assumptions; 3–10 min: redesign meeting and decision rules.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10–15 min: choose owners and two indicators; 15–18 min: present a short team-lead briefing.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Debrief: rotate meeting times, gather written input, maintain a decision log and review inclusion feedback.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25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INTEGRATION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One HR system: diversity, equity, inclusion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SYNTHESIS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Diversity: broaden who can enter and progress; examine representation and selection-stage data.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Equity: remove avoidable barriers; review access to development, assessment and promotion.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Inclusion: make participation meaningful; track employee voice, retention and decision involvement.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26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ETHICS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What is ethics in HR?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CORE DEFINITION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Ethics examines what ought to be done when duties, consequences and values conflict.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HR decisions affect livelihoods, dignity, privacy and trust—not just organisational efficiency.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A decision can comply with a minimum legal rule yet still raise serious ethical concerns.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27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ETHICS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Utilitarianism | Consequences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ETHICAL THEORY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8433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rPr dirty="0"/>
              <a:t>Definition: judge an action by its overall consequences; seek the greatest net well-being or benefit across those affected</a:t>
            </a:r>
            <a:r>
              <a:rPr lang="en-GB" dirty="0"/>
              <a:t> </a:t>
            </a:r>
            <a:r>
              <a:rPr lang="en-GB" sz="2500" dirty="0">
                <a:solidFill>
                  <a:srgbClr val="142339"/>
                </a:solidFill>
                <a:latin typeface="Aptos"/>
              </a:rPr>
              <a:t>Bentham (1789); Mill (1863)</a:t>
            </a:r>
            <a:r>
              <a:rPr dirty="0"/>
              <a:t>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HR example: assess how a rapid redundancy plan affects employees, customers, survivors and business continuity.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Limitation: an aggregate benefit does not automatically justify unfair treatment of a minority.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28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ETHICS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Deontology | Duties and rules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ETHICAL THEORY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22802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rPr dirty="0"/>
              <a:t>Definition: judge conduct by moral duties, principles and respect for persons—not only by desirable outcomes.</a:t>
            </a:r>
            <a:r>
              <a:rPr lang="en-GB" sz="2500" dirty="0">
                <a:solidFill>
                  <a:srgbClr val="142339"/>
                </a:solidFill>
                <a:latin typeface="Aptos"/>
              </a:rPr>
              <a:t>Kant (1785).</a:t>
            </a:r>
          </a:p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endParaRPr dirty="0"/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HR example: apply transparent selection criteria and protect confidential information even under time pressure.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Limitation: duties may conflict, requiring careful justification rather than mechanical rule-following.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29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ETHICS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Virtue ethics | Professional character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ETHICAL THEORY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8433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rPr dirty="0"/>
              <a:t>Definition: focus on the qualities of a good decision-maker, such as integrity, courage, fairness and compassion.</a:t>
            </a:r>
            <a:r>
              <a:rPr lang="en-GB" sz="2500" dirty="0">
                <a:solidFill>
                  <a:srgbClr val="142339"/>
                </a:solidFill>
                <a:latin typeface="Aptos"/>
              </a:rPr>
              <a:t> Aristotle (c. 350 BCE)</a:t>
            </a:r>
            <a:endParaRPr dirty="0"/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HR example: challenge a senior manager’s favoritism respectfully and refuse to manipulate evidence.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Limitation: virtues guide judgement but may not specify one unique action in a difficult trade-off.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30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ETHICS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Rights-based ethics | Human dignity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ETHICAL THEORY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22802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rPr dirty="0"/>
              <a:t>Definition: evaluate whether a decision respects fundamental rights and legitimate individual entitlements.</a:t>
            </a:r>
            <a:r>
              <a:rPr lang="en-GB" sz="2500" dirty="0">
                <a:solidFill>
                  <a:srgbClr val="142339"/>
                </a:solidFill>
                <a:latin typeface="Aptos"/>
              </a:rPr>
              <a:t>Locke (1690); Kant (1785)</a:t>
            </a:r>
          </a:p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endParaRPr dirty="0"/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HR example: respect privacy, non-discrimination, due process and the right to raise concerns.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Key question: Whose rights are affected, and can the action be justified without disregarding them?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31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ETHICS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Justice and fairness | Distribution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ETHICAL THEORY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22802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rPr dirty="0"/>
              <a:t>Definition: examine whether benefits, burdens, procedures and opportunities are allocated fairly.</a:t>
            </a:r>
            <a:r>
              <a:rPr lang="en-GB" sz="2500" dirty="0">
                <a:solidFill>
                  <a:srgbClr val="142339"/>
                </a:solidFill>
                <a:latin typeface="Aptos"/>
              </a:rPr>
              <a:t> Rawls (1971)</a:t>
            </a:r>
          </a:p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endParaRPr dirty="0"/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Distributive justice concerns outcomes; procedural justice concerns transparent, consistent decision processes.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HR example: explain promotion criteria and offer a fair opportunity to challenge an assessment.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32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ETHICS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Stakeholder ethics | Wider responsibilities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ETHICAL THEORY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8433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rPr dirty="0"/>
              <a:t>Definition: consider the legitimate interests of groups affected by </a:t>
            </a:r>
            <a:r>
              <a:rPr dirty="0" err="1"/>
              <a:t>organisational</a:t>
            </a:r>
            <a:r>
              <a:rPr dirty="0"/>
              <a:t> decisions.</a:t>
            </a:r>
            <a:r>
              <a:rPr lang="en-GB" sz="2500" dirty="0">
                <a:solidFill>
                  <a:srgbClr val="142339"/>
                </a:solidFill>
                <a:latin typeface="Aptos"/>
              </a:rPr>
              <a:t> Freeman (1984)</a:t>
            </a:r>
            <a:endParaRPr dirty="0"/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HR must weigh employees, applicants, managers, customers, owners, regulators and wider society.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Ask who bears the costs, whose voice is missing and how conflicting interests can be justified.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33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ETHICS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Compare theories | The friend-hiring dilemma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APPLIED COMPARISON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Utilitarianism: what are the likely effects on performance, trust and unsuccessful applicants?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Deontology and justice: were declared conflicts, scoring rules and fair procedures respected?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Virtue and rights: would an HR professional with integrity challenge favoritism and protect applicants?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34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PROFESSIONALISM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What is HR professionalism?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CORE DEFINITION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8433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rPr dirty="0"/>
              <a:t>Professionalism means applying specialist competence with integrity, objectivity and accountability.</a:t>
            </a:r>
            <a:r>
              <a:rPr lang="en-GB" sz="2500" dirty="0">
                <a:solidFill>
                  <a:srgbClr val="142339"/>
                </a:solidFill>
                <a:latin typeface="Aptos"/>
              </a:rPr>
              <a:t> (Ardagh, 2007)</a:t>
            </a:r>
            <a:endParaRPr dirty="0"/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It includes confidentiality, reliable evidence, respectful conduct and willingness to challenge poor practice.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Being technically capable is not enough if decisions are biased, opaque or improperly influenced.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35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PROFESSIONALISM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CIPD Profession Map | Behaviours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PROFESSIONAL FRAMEWORK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Ethical practice: act consistently with professional standards and challenge unethical conduct.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Valuing people and professional courage: respect individuals while speaking up when necessary.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Evidence-based practice and commercial understanding: use sound evidence and understand organisational context.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36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PROFESSIONALISM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Confidentiality and investigations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WORKED PRACTICE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Employee information should be accessed and shared only for legitimate, appropriate purposes.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If data is misdirected, contain and document the issue; escalate for a proportionate privacy assessment.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Investigations require impartial fact-finding, protection from retaliation and a clear record of reasons.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37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PROFESSIONALISM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A six-step ethical decision process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PLUG-AND-PLAY TOOL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1. Identify the dilemma and applicable law or policy; 2. Gather reliable facts and identify missing evidence.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3. Map stakeholders, rights and potential harms; 4. Compare options through ethical lenses.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5. Decide, justify and document the action; 6. Assign responsibility and review consequences.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38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PROFESSIONALISM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AI, monitoring and redundancy | Mini debate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DISCUSSION | 4 MIN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Scenario: an algorithm recommends employees for redundancy using productivity and absence data.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Discuss: could disability-related absence distort scores? Is the model explainable and contestable?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HR recommendation: independent review, lawful criteria, human accountability and documented safeguards.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39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CLOSE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Week 5 | Summary and transfer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KEY TAKEAWAYS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Diversity concerns representation; equity concerns access; inclusion concerns meaningful voice.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Utilitarianism, deontology, virtue, rights and justice offer complementary tests for HR dilemmas.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Professional HR recommendations name an action, accountable owner, evidence and review point.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40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91440"/>
          </a:xfrm>
          <a:prstGeom prst="rect">
            <a:avLst/>
          </a:prstGeom>
          <a:solidFill>
            <a:srgbClr val="0084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21792" y="274320"/>
            <a:ext cx="8229600" cy="32004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defRPr sz="1300" b="1">
                <a:solidFill>
                  <a:srgbClr val="00848C"/>
                </a:solidFill>
              </a:defRPr>
            </a:pPr>
            <a:r>
              <a:t>LCMB7023  /  WEEK 5  /  SELECTED READING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758952"/>
            <a:ext cx="9144000" cy="64008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defRPr sz="3600" b="1">
                <a:solidFill>
                  <a:srgbClr val="15263D"/>
                </a:solidFill>
              </a:defRPr>
            </a:pPr>
            <a:r>
              <a:t>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1609344"/>
            <a:ext cx="10881360" cy="111556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defRPr sz="1750" b="0">
                <a:solidFill>
                  <a:srgbClr val="15263D"/>
                </a:solidFill>
              </a:defRPr>
            </a:pPr>
            <a:r>
              <a:t>Ardagh, D. (2007) ‘The ethical basis for HRM professionalism and codes of conduct’, in Pinnington, A.H., Macklin, R. and Campbell, T. (eds.) Human Resource Management: Ethics and Employment. Oxford: Oxford University Press, pp. 152–170.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2816352"/>
            <a:ext cx="10881360" cy="59436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defRPr sz="1800" b="0">
                <a:solidFill>
                  <a:srgbClr val="15263D"/>
                </a:solidFill>
              </a:defRPr>
            </a:pPr>
            <a:r>
              <a:t>CIPD (n.d.) The Profession Map. London: Chartered Institute of Personnel and Development.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502152"/>
            <a:ext cx="10881360" cy="59436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defRPr sz="1800" b="0">
                <a:solidFill>
                  <a:srgbClr val="15263D"/>
                </a:solidFill>
              </a:defRPr>
            </a:pPr>
            <a:r>
              <a:t>Crane, A. and Matten, D. (2016) Business Ethics. 4th edn. Oxford: Oxford University Press.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4160520"/>
            <a:ext cx="10881360" cy="59436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defRPr sz="1800" b="0">
                <a:solidFill>
                  <a:srgbClr val="15263D"/>
                </a:solidFill>
              </a:defRPr>
            </a:pPr>
            <a:r>
              <a:t>Great Britain (2010) Equality Act 2010. London: The Stationery Office.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49808" y="4800600"/>
            <a:ext cx="10881360" cy="59436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defRPr sz="1800" b="0">
                <a:solidFill>
                  <a:srgbClr val="15263D"/>
                </a:solidFill>
              </a:defRPr>
            </a:pPr>
            <a:r>
              <a:t>Kirton, G. and Greene, A.-M. (2015) The Dynamics of Managing Diversity. 4th edn. Abingdon: Routledge.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49808" y="5321808"/>
            <a:ext cx="10881360" cy="667512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defRPr sz="1800" b="0">
                <a:solidFill>
                  <a:srgbClr val="15263D"/>
                </a:solidFill>
              </a:defRPr>
            </a:pPr>
            <a:r>
              <a:rPr dirty="0"/>
              <a:t>Thomas, D.A. and Ely, R.J. (1996) ‘Making differences matter’, Harvard Business Review, 74(5), pp. 79–90.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6583680"/>
            <a:ext cx="12191695" cy="274320"/>
          </a:xfrm>
          <a:prstGeom prst="rect">
            <a:avLst/>
          </a:prstGeom>
          <a:solidFill>
            <a:srgbClr val="E8F3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21792" y="6620256"/>
            <a:ext cx="9144000" cy="20116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defRPr sz="1000" b="1">
                <a:solidFill>
                  <a:srgbClr val="415564"/>
                </a:solidFill>
              </a:defRPr>
            </a:pPr>
            <a:r>
              <a:t>EQUALITY  •  DIVERSITY  •  INCLUSION  •  ETHICS  •  PROFESSIONALISM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292608"/>
            <a:ext cx="7315200" cy="32004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LCMB7023   /   WEEK 5   /   CLOSE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04672"/>
            <a:ext cx="11064240" cy="914400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3700" b="1">
                <a:solidFill>
                  <a:srgbClr val="142339"/>
                </a:solidFill>
                <a:latin typeface="Aptos"/>
              </a:defRPr>
            </a:pPr>
            <a:r>
              <a:t>Exit reflection | Apply this next week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719072"/>
            <a:ext cx="2057400" cy="59436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509760" y="365760"/>
            <a:ext cx="2103120" cy="292608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4D5D6B"/>
                </a:solidFill>
                <a:latin typeface="Aptos"/>
              </a:defRPr>
            </a:pPr>
            <a:r>
              <a:t>EXIT | 5 MIN</a:t>
            </a:r>
          </a:p>
        </p:txBody>
      </p:sp>
      <p:sp>
        <p:nvSpPr>
          <p:cNvPr id="7" name="Rectangle 6"/>
          <p:cNvSpPr/>
          <p:nvPr/>
        </p:nvSpPr>
        <p:spPr>
          <a:xfrm>
            <a:off x="685800" y="214884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41832" y="202996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Name one HR process you would redesign and the barrier that change would remove.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338328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41832" y="326440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Select one ethical lens that changes how you would justify an HR decision.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5800" y="4617720"/>
            <a:ext cx="109728" cy="109728"/>
          </a:xfrm>
          <a:prstGeom prst="rect">
            <a:avLst/>
          </a:prstGeom>
          <a:solidFill>
            <a:srgbClr val="0083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1832" y="4498848"/>
            <a:ext cx="10469880" cy="112471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2500" b="0">
                <a:solidFill>
                  <a:srgbClr val="142339"/>
                </a:solidFill>
                <a:latin typeface="Aptos"/>
              </a:defRPr>
            </a:pPr>
            <a:r>
              <a:t>State one metric, accountable owner and review date; bring a real workplace dilemma next week.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01384"/>
            <a:ext cx="12191695" cy="356616"/>
          </a:xfrm>
          <a:prstGeom prst="rect">
            <a:avLst/>
          </a:prstGeom>
          <a:solidFill>
            <a:srgbClr val="EDF6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12648" y="6556248"/>
            <a:ext cx="9875520" cy="219456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000" b="1">
                <a:solidFill>
                  <a:srgbClr val="4D5D6B"/>
                </a:solidFill>
                <a:latin typeface="Aptos"/>
              </a:defRPr>
            </a:pPr>
            <a:r>
              <a:t>EQUALITY   •   DIVERSITY   •   INCLUSION   •   ETHICS   •   PROFESSIONALISM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0" y="6528816"/>
            <a:ext cx="640080" cy="256032"/>
          </a:xfrm>
          <a:prstGeom prst="rect">
            <a:avLst/>
          </a:prstGeom>
          <a:noFill/>
        </p:spPr>
        <p:txBody>
          <a:bodyPr wrap="square" lIns="36576" tIns="27432" rIns="36576">
            <a:spAutoFit/>
          </a:bodyPr>
          <a:lstStyle/>
          <a:p>
            <a:pPr>
              <a:defRPr sz="1200" b="1">
                <a:solidFill>
                  <a:srgbClr val="008387"/>
                </a:solidFill>
                <a:latin typeface="Aptos"/>
              </a:defRPr>
            </a:pPr>
            <a:r>
              <a:t>42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3002</Words>
  <Application>Microsoft Office PowerPoint</Application>
  <PresentationFormat>Widescreen</PresentationFormat>
  <Paragraphs>324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Myriad Pro</vt:lpstr>
      <vt:lpstr>Aptos</vt:lpstr>
      <vt:lpstr>Arial</vt:lpstr>
      <vt:lpstr>20140311PresentationUWTSDTemplate</vt:lpstr>
      <vt:lpstr>Human Capital Management  Week 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Gladius David Kulothungan</cp:lastModifiedBy>
  <cp:revision>5</cp:revision>
  <dcterms:created xsi:type="dcterms:W3CDTF">2023-09-20T11:13:31Z</dcterms:created>
  <dcterms:modified xsi:type="dcterms:W3CDTF">2026-10-25T10:44:18Z</dcterms:modified>
</cp:coreProperties>
</file>