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6" r:id="rId3"/>
    <p:sldId id="291" r:id="rId4"/>
    <p:sldId id="293" r:id="rId5"/>
    <p:sldId id="257" r:id="rId6"/>
    <p:sldId id="282" r:id="rId7"/>
    <p:sldId id="284" r:id="rId8"/>
    <p:sldId id="279" r:id="rId9"/>
    <p:sldId id="283" r:id="rId10"/>
    <p:sldId id="280" r:id="rId11"/>
    <p:sldId id="285" r:id="rId12"/>
    <p:sldId id="294" r:id="rId13"/>
    <p:sldId id="295" r:id="rId14"/>
    <p:sldId id="296" r:id="rId15"/>
    <p:sldId id="297" r:id="rId16"/>
    <p:sldId id="258" r:id="rId17"/>
    <p:sldId id="281" r:id="rId18"/>
    <p:sldId id="269" r:id="rId19"/>
    <p:sldId id="270" r:id="rId20"/>
    <p:sldId id="259" r:id="rId21"/>
    <p:sldId id="260" r:id="rId22"/>
    <p:sldId id="261" r:id="rId23"/>
    <p:sldId id="264" r:id="rId24"/>
    <p:sldId id="271" r:id="rId25"/>
    <p:sldId id="298" r:id="rId26"/>
    <p:sldId id="272" r:id="rId27"/>
    <p:sldId id="273" r:id="rId28"/>
    <p:sldId id="299" r:id="rId29"/>
    <p:sldId id="274" r:id="rId30"/>
    <p:sldId id="300" r:id="rId31"/>
    <p:sldId id="275" r:id="rId32"/>
    <p:sldId id="276" r:id="rId33"/>
    <p:sldId id="265" r:id="rId34"/>
    <p:sldId id="266" r:id="rId35"/>
    <p:sldId id="278" r:id="rId36"/>
    <p:sldId id="267" r:id="rId37"/>
    <p:sldId id="268" r:id="rId38"/>
    <p:sldId id="277"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1" d="100"/>
          <a:sy n="61" d="100"/>
        </p:scale>
        <p:origin x="1434" y="2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83429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fundsforngos.org/tag/employmen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755775"/>
          </a:xfrm>
        </p:spPr>
        <p:txBody>
          <a:bodyPr>
            <a:normAutofit fontScale="90000"/>
          </a:bodyPr>
          <a:lstStyle/>
          <a:p>
            <a:r>
              <a:rPr lang="en-GB" b="1" dirty="0"/>
              <a:t>Independent Project: LCLM 6005</a:t>
            </a:r>
            <a:br>
              <a:rPr lang="en-GB" dirty="0"/>
            </a:br>
            <a:r>
              <a:rPr lang="en-GB" sz="4000" dirty="0"/>
              <a:t>Developing your Chapter 1:</a:t>
            </a:r>
            <a:br>
              <a:rPr lang="en-GB" sz="4000" dirty="0"/>
            </a:br>
            <a:r>
              <a:rPr lang="en-GB" sz="3600" dirty="0"/>
              <a:t>A</a:t>
            </a:r>
            <a:r>
              <a:rPr sz="3600" dirty="0"/>
              <a:t> Business Problem Statement</a:t>
            </a:r>
            <a:r>
              <a:rPr lang="en-GB" sz="3600" dirty="0"/>
              <a:t>.</a:t>
            </a:r>
            <a:endParaRPr sz="3600" dirty="0"/>
          </a:p>
        </p:txBody>
      </p:sp>
      <p:sp>
        <p:nvSpPr>
          <p:cNvPr id="3" name="Subtitle 2"/>
          <p:cNvSpPr>
            <a:spLocks noGrp="1"/>
          </p:cNvSpPr>
          <p:nvPr>
            <p:ph type="subTitle" idx="1"/>
          </p:nvPr>
        </p:nvSpPr>
        <p:spPr/>
        <p:txBody>
          <a:bodyPr>
            <a:normAutofit/>
          </a:bodyPr>
          <a:lstStyle/>
          <a:p>
            <a:r>
              <a:rPr lang="en-GB" sz="5400" b="1" dirty="0"/>
              <a:t>WEEK 1</a:t>
            </a:r>
            <a:endParaRPr sz="5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AC9EC-2730-BD49-7596-F7D7E72C29E4}"/>
              </a:ext>
            </a:extLst>
          </p:cNvPr>
          <p:cNvSpPr>
            <a:spLocks noGrp="1"/>
          </p:cNvSpPr>
          <p:nvPr>
            <p:ph type="title"/>
          </p:nvPr>
        </p:nvSpPr>
        <p:spPr/>
        <p:txBody>
          <a:bodyPr/>
          <a:lstStyle/>
          <a:p>
            <a:r>
              <a:rPr lang="en-GB" b="1" dirty="0">
                <a:highlight>
                  <a:srgbClr val="FFFF00"/>
                </a:highlight>
              </a:rPr>
              <a:t>Teaching team</a:t>
            </a:r>
          </a:p>
        </p:txBody>
      </p:sp>
      <p:sp>
        <p:nvSpPr>
          <p:cNvPr id="4" name="Subtitle 4">
            <a:extLst>
              <a:ext uri="{FF2B5EF4-FFF2-40B4-BE49-F238E27FC236}">
                <a16:creationId xmlns:a16="http://schemas.microsoft.com/office/drawing/2014/main" id="{DAA5F607-F128-C270-64A6-41A38CFAB0F3}"/>
              </a:ext>
            </a:extLst>
          </p:cNvPr>
          <p:cNvSpPr txBox="1">
            <a:spLocks/>
          </p:cNvSpPr>
          <p:nvPr/>
        </p:nvSpPr>
        <p:spPr>
          <a:xfrm>
            <a:off x="2009670" y="2085130"/>
            <a:ext cx="5406014" cy="3049578"/>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5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Courier New" panose="02070309020205020404" pitchFamily="49"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b="1" dirty="0"/>
              <a:t>Module Leader and Weekend Lecturer:</a:t>
            </a:r>
          </a:p>
          <a:p>
            <a:pPr algn="l"/>
            <a:r>
              <a:rPr lang="en-US" b="1" dirty="0"/>
              <a:t>Samuel Ofori</a:t>
            </a:r>
          </a:p>
          <a:p>
            <a:pPr algn="l"/>
            <a:r>
              <a:rPr lang="en-US" b="1" dirty="0"/>
              <a:t>S.ofori@uwtsd.ac.uk</a:t>
            </a:r>
          </a:p>
          <a:p>
            <a:pPr algn="l"/>
            <a:endParaRPr lang="en-US" b="1" dirty="0"/>
          </a:p>
          <a:p>
            <a:pPr algn="l"/>
            <a:r>
              <a:rPr lang="en-US" b="1" dirty="0"/>
              <a:t>Weekday lecturer</a:t>
            </a:r>
          </a:p>
          <a:p>
            <a:pPr algn="l"/>
            <a:r>
              <a:rPr lang="en-US" b="1" dirty="0"/>
              <a:t>Dian Mayasari</a:t>
            </a:r>
          </a:p>
          <a:p>
            <a:pPr algn="l"/>
            <a:r>
              <a:rPr lang="en-US" b="1" dirty="0"/>
              <a:t>D.mayasari@uwtsd.ac.uk</a:t>
            </a:r>
          </a:p>
        </p:txBody>
      </p:sp>
    </p:spTree>
    <p:extLst>
      <p:ext uri="{BB962C8B-B14F-4D97-AF65-F5344CB8AC3E}">
        <p14:creationId xmlns:p14="http://schemas.microsoft.com/office/powerpoint/2010/main" val="2238065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685800" y="762000"/>
            <a:ext cx="7772400" cy="914400"/>
          </a:xfrm>
        </p:spPr>
        <p:txBody>
          <a:bodyPr anchor="t">
            <a:noAutofit/>
          </a:bodyPr>
          <a:lstStyle/>
          <a:p>
            <a:r>
              <a:rPr lang="en-US" sz="4800" b="1" dirty="0">
                <a:highlight>
                  <a:srgbClr val="FFFF00"/>
                </a:highlight>
              </a:rPr>
              <a:t>Over to you..</a:t>
            </a:r>
          </a:p>
        </p:txBody>
      </p:sp>
      <p:sp>
        <p:nvSpPr>
          <p:cNvPr id="5" name="Subtitle 4">
            <a:extLst>
              <a:ext uri="{FF2B5EF4-FFF2-40B4-BE49-F238E27FC236}">
                <a16:creationId xmlns:a16="http://schemas.microsoft.com/office/drawing/2014/main" id="{2DD3D2E1-29BB-41CB-0D0B-C8DABC1B1B4D}"/>
              </a:ext>
            </a:extLst>
          </p:cNvPr>
          <p:cNvSpPr>
            <a:spLocks noGrp="1"/>
          </p:cNvSpPr>
          <p:nvPr>
            <p:ph type="subTitle" idx="1"/>
          </p:nvPr>
        </p:nvSpPr>
        <p:spPr>
          <a:xfrm>
            <a:off x="533400" y="1981200"/>
            <a:ext cx="7543800" cy="3274088"/>
          </a:xfrm>
        </p:spPr>
        <p:txBody>
          <a:bodyPr>
            <a:normAutofit fontScale="92500" lnSpcReduction="10000"/>
          </a:bodyPr>
          <a:lstStyle/>
          <a:p>
            <a:pPr algn="l"/>
            <a:r>
              <a:rPr lang="en-US" sz="3900" b="1" dirty="0">
                <a:solidFill>
                  <a:schemeClr val="tx1"/>
                </a:solidFill>
              </a:rPr>
              <a:t>Introduce yourself:</a:t>
            </a:r>
          </a:p>
          <a:p>
            <a:pPr algn="l"/>
            <a:r>
              <a:rPr lang="en-US" sz="2000" dirty="0">
                <a:solidFill>
                  <a:schemeClr val="tx1"/>
                </a:solidFill>
              </a:rPr>
              <a:t>(name, research topic, why are you interested in that topic)</a:t>
            </a:r>
          </a:p>
          <a:p>
            <a:pPr algn="l"/>
            <a:endParaRPr lang="en-US" sz="2000" dirty="0">
              <a:solidFill>
                <a:schemeClr val="tx1"/>
              </a:solidFill>
            </a:endParaRPr>
          </a:p>
          <a:p>
            <a:pPr algn="l"/>
            <a:endParaRPr lang="en-US" sz="2000" dirty="0">
              <a:solidFill>
                <a:schemeClr val="tx1"/>
              </a:solidFill>
            </a:endParaRPr>
          </a:p>
          <a:p>
            <a:pPr algn="l"/>
            <a:r>
              <a:rPr lang="en-US" sz="3600" b="1" dirty="0">
                <a:solidFill>
                  <a:schemeClr val="tx1"/>
                </a:solidFill>
              </a:rPr>
              <a:t>Share your idea: </a:t>
            </a:r>
          </a:p>
          <a:p>
            <a:pPr algn="l"/>
            <a:r>
              <a:rPr lang="en-US" sz="3600" b="1" dirty="0">
                <a:solidFill>
                  <a:schemeClr val="tx1"/>
                </a:solidFill>
              </a:rPr>
              <a:t>What makes this module a success?</a:t>
            </a:r>
          </a:p>
          <a:p>
            <a:pPr algn="l"/>
            <a:r>
              <a:rPr lang="en-US" sz="3000" dirty="0">
                <a:solidFill>
                  <a:schemeClr val="tx1"/>
                </a:solidFill>
              </a:rPr>
              <a:t>(The workshop + supervisions)</a:t>
            </a:r>
            <a:endParaRPr lang="en-US" sz="3500" dirty="0">
              <a:solidFill>
                <a:schemeClr val="tx1"/>
              </a:solidFill>
            </a:endParaRPr>
          </a:p>
        </p:txBody>
      </p:sp>
    </p:spTree>
    <p:extLst>
      <p:ext uri="{BB962C8B-B14F-4D97-AF65-F5344CB8AC3E}">
        <p14:creationId xmlns:p14="http://schemas.microsoft.com/office/powerpoint/2010/main" val="45617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DAA5AA7-ED10-4016-A974-6D5B01978A19}"/>
              </a:ext>
            </a:extLst>
          </p:cNvPr>
          <p:cNvSpPr>
            <a:spLocks noGrp="1"/>
          </p:cNvSpPr>
          <p:nvPr/>
        </p:nvSpPr>
        <p:spPr>
          <a:xfrm>
            <a:off x="457200" y="457200"/>
            <a:ext cx="8229600" cy="63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highlight>
                  <a:srgbClr val="FFFF00"/>
                </a:highlight>
              </a:rPr>
              <a:t>In the classroom</a:t>
            </a:r>
          </a:p>
        </p:txBody>
      </p:sp>
      <p:sp>
        <p:nvSpPr>
          <p:cNvPr id="5" name="Content Placeholder 2">
            <a:extLst>
              <a:ext uri="{FF2B5EF4-FFF2-40B4-BE49-F238E27FC236}">
                <a16:creationId xmlns:a16="http://schemas.microsoft.com/office/drawing/2014/main" id="{D78708A7-C4C3-4B95-A970-42331F701328}"/>
              </a:ext>
            </a:extLst>
          </p:cNvPr>
          <p:cNvSpPr>
            <a:spLocks noGrp="1"/>
          </p:cNvSpPr>
          <p:nvPr/>
        </p:nvSpPr>
        <p:spPr>
          <a:xfrm>
            <a:off x="127427" y="1447800"/>
            <a:ext cx="9016573" cy="36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to the last minute (assessments, etc.)</a:t>
            </a:r>
          </a:p>
          <a:p>
            <a:pPr>
              <a:buClr>
                <a:srgbClr val="0070C0"/>
              </a:buClr>
              <a:buFont typeface="Wingdings" panose="05000000000000000000" pitchFamily="2" charset="2"/>
              <a:buChar char="q"/>
            </a:pPr>
            <a:r>
              <a:rPr lang="en-GB" sz="2800" dirty="0"/>
              <a:t> Always here to help- please ask if you need any support.</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504832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highlight>
                  <a:srgbClr val="FFFF00"/>
                </a:highlight>
              </a:rPr>
              <a:t>Workshop Overview</a:t>
            </a:r>
          </a:p>
        </p:txBody>
      </p:sp>
      <p:sp>
        <p:nvSpPr>
          <p:cNvPr id="3" name="Content Placeholder 2"/>
          <p:cNvSpPr>
            <a:spLocks noGrp="1"/>
          </p:cNvSpPr>
          <p:nvPr>
            <p:ph idx="1"/>
          </p:nvPr>
        </p:nvSpPr>
        <p:spPr>
          <a:xfrm>
            <a:off x="221064" y="1440247"/>
            <a:ext cx="8465736" cy="4525963"/>
          </a:xfrm>
        </p:spPr>
        <p:txBody>
          <a:bodyPr>
            <a:normAutofit/>
          </a:bodyPr>
          <a:lstStyle/>
          <a:p>
            <a:r>
              <a:rPr sz="2800" dirty="0"/>
              <a:t>Objectives:</a:t>
            </a:r>
          </a:p>
          <a:p>
            <a:pPr marL="0" indent="0">
              <a:buNone/>
            </a:pPr>
            <a:r>
              <a:rPr lang="en-GB" sz="2800" dirty="0"/>
              <a:t>	</a:t>
            </a:r>
            <a:r>
              <a:rPr sz="2400" dirty="0"/>
              <a:t>- Understand how to identify a business or management issue.</a:t>
            </a:r>
          </a:p>
          <a:p>
            <a:pPr marL="0" indent="0">
              <a:buNone/>
            </a:pPr>
            <a:r>
              <a:rPr lang="en-GB" sz="2400" dirty="0"/>
              <a:t>	</a:t>
            </a:r>
            <a:r>
              <a:rPr sz="2400" dirty="0"/>
              <a:t>- Learn how to structure a strong problem statement.</a:t>
            </a:r>
          </a:p>
          <a:p>
            <a:pPr marL="0" indent="0">
              <a:buNone/>
            </a:pPr>
            <a:r>
              <a:rPr lang="en-GB" sz="2400" dirty="0"/>
              <a:t>	</a:t>
            </a:r>
            <a:r>
              <a:rPr sz="2400" dirty="0"/>
              <a:t>- Analy</a:t>
            </a:r>
            <a:r>
              <a:rPr lang="en-GB" sz="2400" dirty="0"/>
              <a:t>s</a:t>
            </a:r>
            <a:r>
              <a:rPr sz="2400" dirty="0"/>
              <a:t>e real-world business challenges through case studies.</a:t>
            </a:r>
          </a:p>
          <a:p>
            <a:pPr marL="0" indent="0">
              <a:buNone/>
            </a:pPr>
            <a:r>
              <a:rPr lang="en-GB" sz="2400" dirty="0"/>
              <a:t>	</a:t>
            </a:r>
            <a:r>
              <a:rPr sz="2400" dirty="0"/>
              <a:t>- Develop a problem statement for your dissertation.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0CF27-9C1D-54A3-5990-AD2230747163}"/>
              </a:ext>
            </a:extLst>
          </p:cNvPr>
          <p:cNvSpPr>
            <a:spLocks noGrp="1"/>
          </p:cNvSpPr>
          <p:nvPr>
            <p:ph type="title"/>
          </p:nvPr>
        </p:nvSpPr>
        <p:spPr/>
        <p:txBody>
          <a:bodyPr/>
          <a:lstStyle/>
          <a:p>
            <a:r>
              <a:rPr lang="en-GB" dirty="0">
                <a:highlight>
                  <a:srgbClr val="FFFF00"/>
                </a:highlight>
              </a:rPr>
              <a:t>What we’ll cover today:</a:t>
            </a:r>
          </a:p>
        </p:txBody>
      </p:sp>
      <p:sp>
        <p:nvSpPr>
          <p:cNvPr id="3" name="Content Placeholder 2">
            <a:extLst>
              <a:ext uri="{FF2B5EF4-FFF2-40B4-BE49-F238E27FC236}">
                <a16:creationId xmlns:a16="http://schemas.microsoft.com/office/drawing/2014/main" id="{92C5D98A-62FE-7F84-E6DF-AAC4DAA27C0A}"/>
              </a:ext>
            </a:extLst>
          </p:cNvPr>
          <p:cNvSpPr>
            <a:spLocks noGrp="1"/>
          </p:cNvSpPr>
          <p:nvPr>
            <p:ph idx="1"/>
          </p:nvPr>
        </p:nvSpPr>
        <p:spPr/>
        <p:txBody>
          <a:bodyPr/>
          <a:lstStyle/>
          <a:p>
            <a:r>
              <a:rPr lang="en-GB" dirty="0"/>
              <a:t>Assessment brief</a:t>
            </a:r>
          </a:p>
          <a:p>
            <a:r>
              <a:rPr lang="en-GB" dirty="0"/>
              <a:t>Ethics form – how to fill in the ethics form</a:t>
            </a:r>
          </a:p>
          <a:p>
            <a:r>
              <a:rPr lang="en-GB" dirty="0"/>
              <a:t>Introduce the dissertation template</a:t>
            </a:r>
          </a:p>
          <a:p>
            <a:r>
              <a:rPr lang="en-GB" dirty="0"/>
              <a:t>Dissertation Chapter 1 </a:t>
            </a:r>
          </a:p>
        </p:txBody>
      </p:sp>
    </p:spTree>
    <p:extLst>
      <p:ext uri="{BB962C8B-B14F-4D97-AF65-F5344CB8AC3E}">
        <p14:creationId xmlns:p14="http://schemas.microsoft.com/office/powerpoint/2010/main" val="1605922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B10AC-E47C-3F31-C5D6-D4D12F2C47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A4A184-B044-49AF-7233-1C39B1EB4D5A}"/>
              </a:ext>
            </a:extLst>
          </p:cNvPr>
          <p:cNvSpPr>
            <a:spLocks noGrp="1"/>
          </p:cNvSpPr>
          <p:nvPr>
            <p:ph type="title"/>
          </p:nvPr>
        </p:nvSpPr>
        <p:spPr/>
        <p:txBody>
          <a:bodyPr>
            <a:normAutofit/>
          </a:bodyPr>
          <a:lstStyle/>
          <a:p>
            <a:r>
              <a:rPr lang="en-GB" b="1" dirty="0">
                <a:highlight>
                  <a:srgbClr val="FFFF00"/>
                </a:highlight>
              </a:rPr>
              <a:t>Assessment brief</a:t>
            </a:r>
          </a:p>
        </p:txBody>
      </p:sp>
      <p:sp>
        <p:nvSpPr>
          <p:cNvPr id="3" name="Content Placeholder 2">
            <a:extLst>
              <a:ext uri="{FF2B5EF4-FFF2-40B4-BE49-F238E27FC236}">
                <a16:creationId xmlns:a16="http://schemas.microsoft.com/office/drawing/2014/main" id="{C70B2C93-79E5-1215-945E-EBF98EAA31B4}"/>
              </a:ext>
            </a:extLst>
          </p:cNvPr>
          <p:cNvSpPr>
            <a:spLocks noGrp="1"/>
          </p:cNvSpPr>
          <p:nvPr>
            <p:ph idx="1"/>
          </p:nvPr>
        </p:nvSpPr>
        <p:spPr/>
        <p:txBody>
          <a:bodyPr/>
          <a:lstStyle/>
          <a:p>
            <a:r>
              <a:rPr lang="en-GB" dirty="0"/>
              <a:t>Download/ See the assessment brief from Moodle</a:t>
            </a:r>
          </a:p>
          <a:p>
            <a:r>
              <a:rPr lang="en-GB" dirty="0"/>
              <a:t>Deadline Elements 1, 2 and 3 </a:t>
            </a:r>
          </a:p>
          <a:p>
            <a:pPr marL="0" indent="0">
              <a:buNone/>
            </a:pPr>
            <a:r>
              <a:rPr lang="en-GB" dirty="0"/>
              <a:t>	</a:t>
            </a:r>
            <a:r>
              <a:rPr lang="en-GB" b="1" dirty="0">
                <a:solidFill>
                  <a:srgbClr val="FF0000"/>
                </a:solidFill>
              </a:rPr>
              <a:t>27</a:t>
            </a:r>
            <a:r>
              <a:rPr lang="en-GB" b="1" baseline="30000" dirty="0">
                <a:solidFill>
                  <a:srgbClr val="FF0000"/>
                </a:solidFill>
              </a:rPr>
              <a:t>th</a:t>
            </a:r>
            <a:r>
              <a:rPr lang="en-GB" b="1" dirty="0">
                <a:solidFill>
                  <a:srgbClr val="FF0000"/>
                </a:solidFill>
              </a:rPr>
              <a:t> July 2026 – 2PM</a:t>
            </a:r>
          </a:p>
          <a:p>
            <a:pPr marL="0" indent="0">
              <a:buNone/>
            </a:pPr>
            <a:endParaRPr lang="en-GB" dirty="0"/>
          </a:p>
        </p:txBody>
      </p:sp>
    </p:spTree>
    <p:extLst>
      <p:ext uri="{BB962C8B-B14F-4D97-AF65-F5344CB8AC3E}">
        <p14:creationId xmlns:p14="http://schemas.microsoft.com/office/powerpoint/2010/main" val="4014708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4E9C764-AE75-1DC2-1F60-BD903DEAAA31}"/>
              </a:ext>
            </a:extLst>
          </p:cNvPr>
          <p:cNvGraphicFramePr>
            <a:graphicFrameLocks noGrp="1"/>
          </p:cNvGraphicFramePr>
          <p:nvPr>
            <p:extLst>
              <p:ext uri="{D42A27DB-BD31-4B8C-83A1-F6EECF244321}">
                <p14:modId xmlns:p14="http://schemas.microsoft.com/office/powerpoint/2010/main" val="3579323823"/>
              </p:ext>
            </p:extLst>
          </p:nvPr>
        </p:nvGraphicFramePr>
        <p:xfrm>
          <a:off x="426998" y="545648"/>
          <a:ext cx="8191708" cy="5978297"/>
        </p:xfrm>
        <a:graphic>
          <a:graphicData uri="http://schemas.openxmlformats.org/drawingml/2006/table">
            <a:tbl>
              <a:tblPr firstRow="1" firstCol="1" bandRow="1">
                <a:tableStyleId>{5C22544A-7EE6-4342-B048-85BDC9FD1C3A}</a:tableStyleId>
              </a:tblPr>
              <a:tblGrid>
                <a:gridCol w="2073011">
                  <a:extLst>
                    <a:ext uri="{9D8B030D-6E8A-4147-A177-3AD203B41FA5}">
                      <a16:colId xmlns:a16="http://schemas.microsoft.com/office/drawing/2014/main" val="1429165165"/>
                    </a:ext>
                  </a:extLst>
                </a:gridCol>
                <a:gridCol w="3920591">
                  <a:extLst>
                    <a:ext uri="{9D8B030D-6E8A-4147-A177-3AD203B41FA5}">
                      <a16:colId xmlns:a16="http://schemas.microsoft.com/office/drawing/2014/main" val="1210808982"/>
                    </a:ext>
                  </a:extLst>
                </a:gridCol>
                <a:gridCol w="2198106">
                  <a:extLst>
                    <a:ext uri="{9D8B030D-6E8A-4147-A177-3AD203B41FA5}">
                      <a16:colId xmlns:a16="http://schemas.microsoft.com/office/drawing/2014/main" val="1494739130"/>
                    </a:ext>
                  </a:extLst>
                </a:gridCol>
              </a:tblGrid>
              <a:tr h="268580">
                <a:tc>
                  <a:txBody>
                    <a:bodyPr/>
                    <a:lstStyle/>
                    <a:p>
                      <a:pPr algn="just">
                        <a:lnSpc>
                          <a:spcPct val="115000"/>
                        </a:lnSpc>
                        <a:buNone/>
                      </a:pPr>
                      <a:r>
                        <a:rPr lang="en-GB" sz="900">
                          <a:effectLst/>
                        </a:rPr>
                        <a:t>Elements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Portfolio elements’ overview</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 of the total word count</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734307135"/>
                  </a:ext>
                </a:extLst>
              </a:tr>
              <a:tr h="176927">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309327890"/>
                  </a:ext>
                </a:extLst>
              </a:tr>
              <a:tr h="176927">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900">
                          <a:effectLst/>
                        </a:rPr>
                        <a:t> </a:t>
                      </a:r>
                      <a:endParaRPr lang="en-GB" sz="9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156527223"/>
                  </a:ext>
                </a:extLst>
              </a:tr>
              <a:tr h="554653">
                <a:tc rowSpan="7">
                  <a:txBody>
                    <a:bodyPr/>
                    <a:lstStyle/>
                    <a:p>
                      <a:pPr algn="just">
                        <a:lnSpc>
                          <a:spcPct val="115000"/>
                        </a:lnSpc>
                        <a:buNone/>
                      </a:pPr>
                      <a:r>
                        <a:rPr lang="en-GB" sz="1200" dirty="0">
                          <a:effectLst/>
                        </a:rPr>
                        <a:t>Element 1: </a:t>
                      </a:r>
                    </a:p>
                    <a:p>
                      <a:pPr algn="just">
                        <a:lnSpc>
                          <a:spcPct val="115000"/>
                        </a:lnSpc>
                        <a:buNone/>
                      </a:pPr>
                      <a:r>
                        <a:rPr lang="en-GB" sz="1200" dirty="0">
                          <a:effectLst/>
                        </a:rPr>
                        <a:t>Dissertation document </a:t>
                      </a:r>
                    </a:p>
                    <a:p>
                      <a:pPr algn="just">
                        <a:lnSpc>
                          <a:spcPct val="115000"/>
                        </a:lnSpc>
                        <a:buNone/>
                      </a:pPr>
                      <a:r>
                        <a:rPr lang="en-GB" sz="1200" dirty="0">
                          <a:effectLst/>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Submit an independent project/Dissertation of 9,000 words (± 10%) in a Word document, including the following parts of the project: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90% (9,000 words) in total </a:t>
                      </a:r>
                    </a:p>
                    <a:p>
                      <a:pPr algn="just">
                        <a:lnSpc>
                          <a:spcPct val="115000"/>
                        </a:lnSpc>
                        <a:buNone/>
                      </a:pPr>
                      <a:r>
                        <a:rPr lang="en-GB" sz="1200">
                          <a:effectLst/>
                        </a:rPr>
                        <a:t>(suggested word counts)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3055390024"/>
                  </a:ext>
                </a:extLst>
              </a:tr>
              <a:tr h="365790">
                <a:tc vMerge="1">
                  <a:txBody>
                    <a:bodyPr/>
                    <a:lstStyle/>
                    <a:p>
                      <a:endParaRPr lang="en-GB"/>
                    </a:p>
                  </a:txBody>
                  <a:tcPr/>
                </a:tc>
                <a:tc>
                  <a:txBody>
                    <a:bodyPr/>
                    <a:lstStyle/>
                    <a:p>
                      <a:pPr algn="just">
                        <a:lnSpc>
                          <a:spcPct val="115000"/>
                        </a:lnSpc>
                        <a:buNone/>
                      </a:pPr>
                      <a:r>
                        <a:rPr lang="en-GB" sz="1200">
                          <a:effectLst/>
                        </a:rPr>
                        <a:t>CHAPTER 1: Introduction </a:t>
                      </a:r>
                    </a:p>
                    <a:p>
                      <a:pPr marL="252095"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1,000 words</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901063377"/>
                  </a:ext>
                </a:extLst>
              </a:tr>
              <a:tr h="365790">
                <a:tc vMerge="1">
                  <a:txBody>
                    <a:bodyPr/>
                    <a:lstStyle/>
                    <a:p>
                      <a:endParaRPr lang="en-GB"/>
                    </a:p>
                  </a:txBody>
                  <a:tcPr/>
                </a:tc>
                <a:tc>
                  <a:txBody>
                    <a:bodyPr/>
                    <a:lstStyle/>
                    <a:p>
                      <a:pPr algn="just">
                        <a:lnSpc>
                          <a:spcPct val="115000"/>
                        </a:lnSpc>
                        <a:buNone/>
                      </a:pPr>
                      <a:r>
                        <a:rPr lang="en-GB" sz="1200">
                          <a:effectLst/>
                        </a:rPr>
                        <a:t>CHAPTER 2: Literature Review </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2,000 words</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901391818"/>
                  </a:ext>
                </a:extLst>
              </a:tr>
              <a:tr h="365790">
                <a:tc vMerge="1">
                  <a:txBody>
                    <a:bodyPr/>
                    <a:lstStyle/>
                    <a:p>
                      <a:endParaRPr lang="en-GB"/>
                    </a:p>
                  </a:txBody>
                  <a:tcPr/>
                </a:tc>
                <a:tc>
                  <a:txBody>
                    <a:bodyPr/>
                    <a:lstStyle/>
                    <a:p>
                      <a:pPr algn="just">
                        <a:lnSpc>
                          <a:spcPct val="115000"/>
                        </a:lnSpc>
                        <a:buNone/>
                      </a:pPr>
                      <a:r>
                        <a:rPr lang="en-GB" sz="1200">
                          <a:effectLst/>
                        </a:rPr>
                        <a:t>CHAPTER 3: Methodology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1,000 words</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373903761"/>
                  </a:ext>
                </a:extLst>
              </a:tr>
              <a:tr h="365790">
                <a:tc vMerge="1">
                  <a:txBody>
                    <a:bodyPr/>
                    <a:lstStyle/>
                    <a:p>
                      <a:endParaRPr lang="en-GB"/>
                    </a:p>
                  </a:txBody>
                  <a:tcPr/>
                </a:tc>
                <a:tc>
                  <a:txBody>
                    <a:bodyPr/>
                    <a:lstStyle/>
                    <a:p>
                      <a:pPr algn="just">
                        <a:lnSpc>
                          <a:spcPct val="115000"/>
                        </a:lnSpc>
                        <a:buNone/>
                      </a:pPr>
                      <a:r>
                        <a:rPr lang="en-GB" sz="1200">
                          <a:effectLst/>
                        </a:rPr>
                        <a:t>CHAPTER 4: Results and Discussion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4,000 words</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2918383531"/>
                  </a:ext>
                </a:extLst>
              </a:tr>
              <a:tr h="365790">
                <a:tc vMerge="1">
                  <a:txBody>
                    <a:bodyPr/>
                    <a:lstStyle/>
                    <a:p>
                      <a:endParaRPr lang="en-GB"/>
                    </a:p>
                  </a:txBody>
                  <a:tcPr/>
                </a:tc>
                <a:tc>
                  <a:txBody>
                    <a:bodyPr/>
                    <a:lstStyle/>
                    <a:p>
                      <a:pPr>
                        <a:lnSpc>
                          <a:spcPct val="115000"/>
                        </a:lnSpc>
                        <a:buNone/>
                      </a:pPr>
                      <a:r>
                        <a:rPr lang="en-GB" sz="1200">
                          <a:effectLst/>
                        </a:rPr>
                        <a:t>CHAPTER 5: Recommendations, Conclusion and limitations of the research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1,000 words</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2281998400"/>
                  </a:ext>
                </a:extLst>
              </a:tr>
              <a:tr h="365790">
                <a:tc vMerge="1">
                  <a:txBody>
                    <a:bodyPr/>
                    <a:lstStyle/>
                    <a:p>
                      <a:endParaRPr lang="en-GB"/>
                    </a:p>
                  </a:txBody>
                  <a:tcPr/>
                </a:tc>
                <a:tc>
                  <a:txBody>
                    <a:bodyPr/>
                    <a:lstStyle/>
                    <a:p>
                      <a:pPr algn="just">
                        <a:lnSpc>
                          <a:spcPct val="115000"/>
                        </a:lnSpc>
                        <a:buNone/>
                      </a:pPr>
                      <a:r>
                        <a:rPr lang="en-GB" sz="1200">
                          <a:effectLst/>
                        </a:rPr>
                        <a:t>References  and Appendices (if needed)</a:t>
                      </a:r>
                    </a:p>
                    <a:p>
                      <a:pPr algn="just">
                        <a:lnSpc>
                          <a:spcPct val="115000"/>
                        </a:lnSpc>
                        <a:buNone/>
                      </a:pPr>
                      <a:r>
                        <a:rPr lang="en-GB" sz="1200">
                          <a:effectLst/>
                        </a:rPr>
                        <a:t> </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Excluded from word count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1394945773"/>
                  </a:ext>
                </a:extLst>
              </a:tr>
              <a:tr h="554653">
                <a:tc>
                  <a:txBody>
                    <a:bodyPr/>
                    <a:lstStyle/>
                    <a:p>
                      <a:pPr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200" dirty="0">
                          <a:effectLst/>
                        </a:rPr>
                        <a:t>Element 2: </a:t>
                      </a:r>
                    </a:p>
                    <a:p>
                      <a:pPr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200" dirty="0">
                          <a:effectLst/>
                        </a:rPr>
                        <a:t>Research Process Reflection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marR="69850"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200" dirty="0">
                          <a:effectLst/>
                        </a:rPr>
                        <a:t>Use ONE established reflective model (such as Gibb’s Reflective Cycle or Kolb’s Learning Cycle) to write a reflective essay.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a:effectLst/>
                        </a:rPr>
                        <a:t>5% (500 words)±10%</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2777590073"/>
                  </a:ext>
                </a:extLst>
              </a:tr>
              <a:tr h="1479374">
                <a:tc>
                  <a:txBody>
                    <a:bodyPr/>
                    <a:lstStyle/>
                    <a:p>
                      <a:pPr algn="just">
                        <a:lnSpc>
                          <a:spcPct val="115000"/>
                        </a:lnSpc>
                        <a:buNone/>
                      </a:pPr>
                      <a:r>
                        <a:rPr lang="en-GB" sz="1200" dirty="0">
                          <a:effectLst/>
                        </a:rPr>
                        <a:t>Element 3: </a:t>
                      </a:r>
                    </a:p>
                    <a:p>
                      <a:pPr algn="just">
                        <a:lnSpc>
                          <a:spcPct val="115000"/>
                        </a:lnSpc>
                        <a:buNone/>
                      </a:pPr>
                      <a:r>
                        <a:rPr lang="en-GB" sz="1200" dirty="0">
                          <a:effectLst/>
                        </a:rPr>
                        <a:t>Methodology poster </a:t>
                      </a:r>
                    </a:p>
                    <a:p>
                      <a:pPr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400" dirty="0">
                          <a:effectLst/>
                        </a:rPr>
                        <a:t>Poster Submission with summary research process (Methodology) and findings (Research Output)- 500 words equivalent (5% of Overall Module Contribution)</a:t>
                      </a:r>
                      <a:endParaRPr lang="en-GB" sz="1200" dirty="0">
                        <a:effectLst/>
                      </a:endParaRPr>
                    </a:p>
                    <a:p>
                      <a:pPr algn="just">
                        <a:lnSpc>
                          <a:spcPct val="115000"/>
                        </a:lnSpc>
                        <a:buNone/>
                      </a:pPr>
                      <a:r>
                        <a:rPr lang="en-GB" sz="1200" dirty="0">
                          <a:effectLst/>
                        </a:rPr>
                        <a:t> </a:t>
                      </a:r>
                    </a:p>
                    <a:p>
                      <a:pPr marR="69850"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rPr>
                        <a:t> </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a:txBody>
                    <a:bodyPr/>
                    <a:lstStyle/>
                    <a:p>
                      <a:pPr algn="just">
                        <a:lnSpc>
                          <a:spcPct val="115000"/>
                        </a:lnSpc>
                        <a:buNone/>
                      </a:pPr>
                      <a:r>
                        <a:rPr lang="en-GB" sz="1200" dirty="0">
                          <a:effectLst/>
                        </a:rPr>
                        <a:t>5% (500 words equivalent)</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3214967874"/>
                  </a:ext>
                </a:extLst>
              </a:tr>
              <a:tr h="176927">
                <a:tc gridSpan="2">
                  <a:txBody>
                    <a:bodyPr/>
                    <a:lstStyle/>
                    <a:p>
                      <a:pPr algn="just">
                        <a:lnSpc>
                          <a:spcPct val="115000"/>
                        </a:lnSpc>
                        <a:buNone/>
                        <a:tabLst>
                          <a:tab pos="457200" algn="l"/>
                          <a:tab pos="1371600" algn="l"/>
                          <a:tab pos="1828800" algn="l"/>
                          <a:tab pos="2286000" algn="l"/>
                          <a:tab pos="2743200" algn="l"/>
                          <a:tab pos="3200400" algn="l"/>
                          <a:tab pos="3657600" algn="l"/>
                          <a:tab pos="4114800" algn="l"/>
                          <a:tab pos="4572000" algn="l"/>
                          <a:tab pos="5029200" algn="l"/>
                          <a:tab pos="5486400" algn="l"/>
                        </a:tabLst>
                      </a:pPr>
                      <a:r>
                        <a:rPr lang="en-GB" sz="1200">
                          <a:effectLst/>
                        </a:rPr>
                        <a:t>Total word count</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tc hMerge="1">
                  <a:txBody>
                    <a:bodyPr/>
                    <a:lstStyle/>
                    <a:p>
                      <a:endParaRPr lang="en-GB"/>
                    </a:p>
                  </a:txBody>
                  <a:tcPr/>
                </a:tc>
                <a:tc>
                  <a:txBody>
                    <a:bodyPr/>
                    <a:lstStyle/>
                    <a:p>
                      <a:pPr algn="just">
                        <a:lnSpc>
                          <a:spcPct val="115000"/>
                        </a:lnSpc>
                        <a:buNone/>
                      </a:pPr>
                      <a:r>
                        <a:rPr lang="en-GB" sz="1200" dirty="0">
                          <a:effectLst/>
                        </a:rPr>
                        <a:t>100% (10,000 words)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9669" marR="59669" marT="0" marB="0"/>
                </a:tc>
                <a:extLst>
                  <a:ext uri="{0D108BD9-81ED-4DB2-BD59-A6C34878D82A}">
                    <a16:rowId xmlns:a16="http://schemas.microsoft.com/office/drawing/2014/main" val="2125326543"/>
                  </a:ext>
                </a:extLst>
              </a:tr>
            </a:tbl>
          </a:graphicData>
        </a:graphic>
      </p:graphicFrame>
    </p:spTree>
    <p:extLst>
      <p:ext uri="{BB962C8B-B14F-4D97-AF65-F5344CB8AC3E}">
        <p14:creationId xmlns:p14="http://schemas.microsoft.com/office/powerpoint/2010/main" val="932201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F70B8-AF55-B7FE-70B4-CF71803C99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0B8D9A-A150-4E18-CAEC-EF10C9DEC5B6}"/>
              </a:ext>
            </a:extLst>
          </p:cNvPr>
          <p:cNvSpPr>
            <a:spLocks noGrp="1"/>
          </p:cNvSpPr>
          <p:nvPr>
            <p:ph type="title"/>
          </p:nvPr>
        </p:nvSpPr>
        <p:spPr/>
        <p:txBody>
          <a:bodyPr/>
          <a:lstStyle/>
          <a:p>
            <a:r>
              <a:rPr lang="en-GB" b="1" dirty="0">
                <a:highlight>
                  <a:srgbClr val="FFFF00"/>
                </a:highlight>
              </a:rPr>
              <a:t>Ethics form</a:t>
            </a:r>
          </a:p>
        </p:txBody>
      </p:sp>
      <p:sp>
        <p:nvSpPr>
          <p:cNvPr id="3" name="Content Placeholder 2">
            <a:extLst>
              <a:ext uri="{FF2B5EF4-FFF2-40B4-BE49-F238E27FC236}">
                <a16:creationId xmlns:a16="http://schemas.microsoft.com/office/drawing/2014/main" id="{7DB5920E-38DF-C7BB-B666-1E4EF1B49CF0}"/>
              </a:ext>
            </a:extLst>
          </p:cNvPr>
          <p:cNvSpPr>
            <a:spLocks noGrp="1"/>
          </p:cNvSpPr>
          <p:nvPr>
            <p:ph idx="1"/>
          </p:nvPr>
        </p:nvSpPr>
        <p:spPr/>
        <p:txBody>
          <a:bodyPr/>
          <a:lstStyle/>
          <a:p>
            <a:r>
              <a:rPr lang="en-GB" dirty="0"/>
              <a:t>Have you completed the ethics form?</a:t>
            </a:r>
          </a:p>
          <a:p>
            <a:r>
              <a:rPr lang="en-GB" dirty="0"/>
              <a:t>Download the ethics form on Moodle </a:t>
            </a:r>
          </a:p>
          <a:p>
            <a:r>
              <a:rPr lang="en-GB" dirty="0"/>
              <a:t>We will fill that out as much as we can  today</a:t>
            </a:r>
          </a:p>
        </p:txBody>
      </p:sp>
    </p:spTree>
    <p:extLst>
      <p:ext uri="{BB962C8B-B14F-4D97-AF65-F5344CB8AC3E}">
        <p14:creationId xmlns:p14="http://schemas.microsoft.com/office/powerpoint/2010/main" val="2189051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FA624B-ECF8-3D4C-8B34-12F5426A5C3D}"/>
              </a:ext>
            </a:extLst>
          </p:cNvPr>
          <p:cNvSpPr>
            <a:spLocks noGrp="1"/>
          </p:cNvSpPr>
          <p:nvPr>
            <p:ph idx="1"/>
          </p:nvPr>
        </p:nvSpPr>
        <p:spPr>
          <a:xfrm>
            <a:off x="1147864" y="359923"/>
            <a:ext cx="5885234" cy="6352162"/>
          </a:xfrm>
        </p:spPr>
        <p:txBody>
          <a:bodyPr>
            <a:noAutofit/>
          </a:bodyPr>
          <a:lstStyle/>
          <a:p>
            <a:pPr marL="0" indent="0">
              <a:lnSpc>
                <a:spcPct val="120000"/>
              </a:lnSpc>
              <a:spcBef>
                <a:spcPts val="0"/>
              </a:spcBef>
              <a:buNone/>
            </a:pPr>
            <a:r>
              <a:rPr lang="en-GB" sz="1050" dirty="0"/>
              <a:t>DECLARATION………………………………………………………………………….. </a:t>
            </a:r>
          </a:p>
          <a:p>
            <a:pPr marL="0" indent="0">
              <a:lnSpc>
                <a:spcPct val="120000"/>
              </a:lnSpc>
              <a:spcBef>
                <a:spcPts val="0"/>
              </a:spcBef>
              <a:buNone/>
            </a:pPr>
            <a:r>
              <a:rPr lang="en-GB" sz="1050" dirty="0"/>
              <a:t>TITLE PAGE………………………………………………………………………………. </a:t>
            </a:r>
          </a:p>
          <a:p>
            <a:pPr marL="0" indent="0">
              <a:lnSpc>
                <a:spcPct val="120000"/>
              </a:lnSpc>
              <a:spcBef>
                <a:spcPts val="0"/>
              </a:spcBef>
              <a:buNone/>
            </a:pPr>
            <a:r>
              <a:rPr lang="en-GB" sz="1050" dirty="0"/>
              <a:t> ACKNOWLEDGEMENTS……………………………………………………………….. </a:t>
            </a:r>
          </a:p>
          <a:p>
            <a:pPr marL="0" indent="0">
              <a:lnSpc>
                <a:spcPct val="120000"/>
              </a:lnSpc>
              <a:spcBef>
                <a:spcPts val="0"/>
              </a:spcBef>
              <a:buNone/>
            </a:pPr>
            <a:r>
              <a:rPr lang="en-GB" sz="1050" dirty="0"/>
              <a:t> </a:t>
            </a:r>
          </a:p>
          <a:p>
            <a:pPr marL="0" indent="0">
              <a:lnSpc>
                <a:spcPct val="120000"/>
              </a:lnSpc>
              <a:spcBef>
                <a:spcPts val="0"/>
              </a:spcBef>
              <a:buNone/>
            </a:pPr>
            <a:r>
              <a:rPr lang="en-GB" sz="1050" dirty="0"/>
              <a:t>CHAPTER 1: INTRODUCTION………………………………………………………….</a:t>
            </a:r>
          </a:p>
          <a:p>
            <a:pPr marL="0" indent="0">
              <a:lnSpc>
                <a:spcPct val="120000"/>
              </a:lnSpc>
              <a:spcBef>
                <a:spcPts val="0"/>
              </a:spcBef>
              <a:buNone/>
            </a:pPr>
            <a:r>
              <a:rPr lang="en-GB" sz="1050" dirty="0"/>
              <a:t>1.1 Introduction……………………………………………………………………………. </a:t>
            </a:r>
          </a:p>
          <a:p>
            <a:pPr marL="0" indent="0">
              <a:lnSpc>
                <a:spcPct val="120000"/>
              </a:lnSpc>
              <a:spcBef>
                <a:spcPts val="0"/>
              </a:spcBef>
              <a:buNone/>
            </a:pPr>
            <a:r>
              <a:rPr lang="en-GB" sz="1050" dirty="0"/>
              <a:t>1.2 Background ……………………………………………………………......................                    </a:t>
            </a:r>
          </a:p>
          <a:p>
            <a:pPr marL="0" indent="0">
              <a:lnSpc>
                <a:spcPct val="120000"/>
              </a:lnSpc>
              <a:spcBef>
                <a:spcPts val="0"/>
              </a:spcBef>
              <a:buNone/>
            </a:pPr>
            <a:r>
              <a:rPr lang="en-GB" sz="1050" dirty="0"/>
              <a:t>1.3 Research Aim…………………………………………………………………………</a:t>
            </a:r>
          </a:p>
          <a:p>
            <a:pPr marL="0" indent="0">
              <a:lnSpc>
                <a:spcPct val="120000"/>
              </a:lnSpc>
              <a:spcBef>
                <a:spcPts val="0"/>
              </a:spcBef>
              <a:buNone/>
            </a:pPr>
            <a:r>
              <a:rPr lang="en-GB" sz="1050" dirty="0"/>
              <a:t>1.4 Research Objectives………………………………………………………………… </a:t>
            </a:r>
          </a:p>
          <a:p>
            <a:pPr marL="0" indent="0">
              <a:lnSpc>
                <a:spcPct val="120000"/>
              </a:lnSpc>
              <a:spcBef>
                <a:spcPts val="0"/>
              </a:spcBef>
              <a:buNone/>
            </a:pPr>
            <a:r>
              <a:rPr lang="en-GB" sz="1050" dirty="0"/>
              <a:t>1.5Research Questions</a:t>
            </a:r>
          </a:p>
          <a:p>
            <a:pPr marL="0" indent="0">
              <a:lnSpc>
                <a:spcPct val="120000"/>
              </a:lnSpc>
              <a:spcBef>
                <a:spcPts val="0"/>
              </a:spcBef>
              <a:buNone/>
            </a:pPr>
            <a:r>
              <a:rPr lang="en-GB" sz="1050" dirty="0"/>
              <a:t>1.6 Chapter Summary……………………………………………………………………  </a:t>
            </a:r>
          </a:p>
          <a:p>
            <a:pPr marL="0" indent="0">
              <a:lnSpc>
                <a:spcPct val="120000"/>
              </a:lnSpc>
              <a:spcBef>
                <a:spcPts val="0"/>
              </a:spcBef>
              <a:buNone/>
            </a:pPr>
            <a:r>
              <a:rPr lang="en-GB" sz="1050" dirty="0"/>
              <a:t> </a:t>
            </a:r>
          </a:p>
          <a:p>
            <a:pPr marL="0" indent="0">
              <a:lnSpc>
                <a:spcPct val="120000"/>
              </a:lnSpc>
              <a:spcBef>
                <a:spcPts val="0"/>
              </a:spcBef>
              <a:buNone/>
            </a:pPr>
            <a:r>
              <a:rPr lang="en-GB" sz="1050" dirty="0"/>
              <a:t>CHAPTER 2: Literature Review……………………………………………………….. </a:t>
            </a:r>
          </a:p>
          <a:p>
            <a:pPr marL="0" indent="0">
              <a:lnSpc>
                <a:spcPct val="120000"/>
              </a:lnSpc>
              <a:spcBef>
                <a:spcPts val="0"/>
              </a:spcBef>
              <a:buNone/>
            </a:pPr>
            <a:r>
              <a:rPr lang="en-GB" sz="1050" dirty="0"/>
              <a:t> </a:t>
            </a:r>
          </a:p>
          <a:p>
            <a:pPr marL="0" indent="0">
              <a:lnSpc>
                <a:spcPct val="120000"/>
              </a:lnSpc>
              <a:spcBef>
                <a:spcPts val="0"/>
              </a:spcBef>
              <a:buNone/>
            </a:pPr>
            <a:r>
              <a:rPr lang="en-GB" sz="1050" dirty="0"/>
              <a:t>CHAPTER 3: Methodology………………………………………………………………</a:t>
            </a:r>
          </a:p>
          <a:p>
            <a:pPr marL="0" indent="0">
              <a:lnSpc>
                <a:spcPct val="120000"/>
              </a:lnSpc>
              <a:spcBef>
                <a:spcPts val="0"/>
              </a:spcBef>
              <a:buNone/>
            </a:pPr>
            <a:r>
              <a:rPr lang="en-GB" sz="1050" dirty="0"/>
              <a:t>3.1 Systematic Literature Review (SLR)………………………………………………. </a:t>
            </a:r>
          </a:p>
          <a:p>
            <a:pPr marL="0" indent="0">
              <a:lnSpc>
                <a:spcPct val="120000"/>
              </a:lnSpc>
              <a:spcBef>
                <a:spcPts val="0"/>
              </a:spcBef>
              <a:buNone/>
            </a:pPr>
            <a:r>
              <a:rPr lang="en-GB" sz="1050" dirty="0"/>
              <a:t> 3.2 Search Strategy……………………………………………………………………… </a:t>
            </a:r>
          </a:p>
          <a:p>
            <a:pPr marL="0" indent="0">
              <a:lnSpc>
                <a:spcPct val="120000"/>
              </a:lnSpc>
              <a:spcBef>
                <a:spcPts val="0"/>
              </a:spcBef>
              <a:buNone/>
            </a:pPr>
            <a:r>
              <a:rPr lang="en-GB" sz="1050" dirty="0"/>
              <a:t> 3.3 Search terms………………………………………………………………………… </a:t>
            </a:r>
          </a:p>
          <a:p>
            <a:pPr marL="0" indent="0">
              <a:lnSpc>
                <a:spcPct val="120000"/>
              </a:lnSpc>
              <a:spcBef>
                <a:spcPts val="0"/>
              </a:spcBef>
              <a:buNone/>
            </a:pPr>
            <a:r>
              <a:rPr lang="en-GB" sz="1050" dirty="0"/>
              <a:t> 3.4 Key Words……………………………………………………………………………. </a:t>
            </a:r>
          </a:p>
          <a:p>
            <a:pPr marL="0" indent="0">
              <a:lnSpc>
                <a:spcPct val="120000"/>
              </a:lnSpc>
              <a:spcBef>
                <a:spcPts val="0"/>
              </a:spcBef>
              <a:buNone/>
            </a:pPr>
            <a:r>
              <a:rPr lang="en-GB" sz="1050" dirty="0"/>
              <a:t> 3.5 Databases……………………………………………………………………………. </a:t>
            </a:r>
          </a:p>
          <a:p>
            <a:pPr marL="0" indent="0">
              <a:lnSpc>
                <a:spcPct val="120000"/>
              </a:lnSpc>
              <a:spcBef>
                <a:spcPts val="0"/>
              </a:spcBef>
              <a:buNone/>
            </a:pPr>
            <a:r>
              <a:rPr lang="en-GB" sz="1050" dirty="0"/>
              <a:t> 3.6 Inclusion/Exclusion Criteria………………………………………………………….  </a:t>
            </a:r>
          </a:p>
          <a:p>
            <a:pPr marL="0" indent="0">
              <a:lnSpc>
                <a:spcPct val="120000"/>
              </a:lnSpc>
              <a:spcBef>
                <a:spcPts val="0"/>
              </a:spcBef>
              <a:buNone/>
            </a:pPr>
            <a:r>
              <a:rPr lang="en-GB" sz="1050" dirty="0"/>
              <a:t> 	3.6.1 Inclusion Criteria……………………………………………</a:t>
            </a:r>
          </a:p>
          <a:p>
            <a:pPr marL="0" indent="0">
              <a:lnSpc>
                <a:spcPct val="120000"/>
              </a:lnSpc>
              <a:spcBef>
                <a:spcPts val="0"/>
              </a:spcBef>
              <a:buNone/>
            </a:pPr>
            <a:r>
              <a:rPr lang="en-GB" sz="1050" dirty="0"/>
              <a:t>	3.6.2 Exclusion Criteria………………………………………</a:t>
            </a:r>
          </a:p>
          <a:p>
            <a:pPr marL="0" indent="0">
              <a:lnSpc>
                <a:spcPct val="120000"/>
              </a:lnSpc>
              <a:spcBef>
                <a:spcPts val="0"/>
              </a:spcBef>
              <a:buNone/>
            </a:pPr>
            <a:r>
              <a:rPr lang="en-GB" sz="1050" dirty="0"/>
              <a:t> 3.7 Search Results………………………………………………………………………. </a:t>
            </a:r>
          </a:p>
          <a:p>
            <a:pPr marL="0" indent="0">
              <a:lnSpc>
                <a:spcPct val="120000"/>
              </a:lnSpc>
              <a:spcBef>
                <a:spcPts val="0"/>
              </a:spcBef>
              <a:buNone/>
            </a:pPr>
            <a:r>
              <a:rPr lang="en-GB" sz="1050" dirty="0"/>
              <a:t> 3.8 Ethical Considerations………………………………………………………………  </a:t>
            </a:r>
          </a:p>
          <a:p>
            <a:pPr marL="0" indent="0">
              <a:lnSpc>
                <a:spcPct val="120000"/>
              </a:lnSpc>
              <a:spcBef>
                <a:spcPts val="0"/>
              </a:spcBef>
              <a:buNone/>
            </a:pPr>
            <a:r>
              <a:rPr lang="en-GB" sz="1050" dirty="0"/>
              <a:t> 3.9 Chapter Summary…………………………………………………………………… </a:t>
            </a:r>
          </a:p>
          <a:p>
            <a:pPr marL="0" indent="0">
              <a:lnSpc>
                <a:spcPct val="120000"/>
              </a:lnSpc>
              <a:spcBef>
                <a:spcPts val="0"/>
              </a:spcBef>
              <a:buNone/>
            </a:pPr>
            <a:r>
              <a:rPr lang="en-GB" sz="1050" dirty="0"/>
              <a:t> </a:t>
            </a:r>
          </a:p>
          <a:p>
            <a:pPr marL="0" indent="0">
              <a:lnSpc>
                <a:spcPct val="120000"/>
              </a:lnSpc>
              <a:spcBef>
                <a:spcPts val="0"/>
              </a:spcBef>
              <a:buNone/>
            </a:pPr>
            <a:r>
              <a:rPr lang="en-GB" sz="1050" dirty="0"/>
              <a:t>CHAPTER 4: </a:t>
            </a:r>
          </a:p>
          <a:p>
            <a:pPr marL="0" indent="0">
              <a:lnSpc>
                <a:spcPct val="120000"/>
              </a:lnSpc>
              <a:spcBef>
                <a:spcPts val="0"/>
              </a:spcBef>
              <a:buNone/>
            </a:pPr>
            <a:r>
              <a:rPr lang="en-GB" sz="1050" dirty="0"/>
              <a:t>Findings and Discussions………………………………………………………….. </a:t>
            </a:r>
          </a:p>
          <a:p>
            <a:pPr marL="0" indent="0">
              <a:lnSpc>
                <a:spcPct val="120000"/>
              </a:lnSpc>
              <a:spcBef>
                <a:spcPts val="0"/>
              </a:spcBef>
              <a:buNone/>
            </a:pPr>
            <a:r>
              <a:rPr lang="en-GB" sz="1050" dirty="0"/>
              <a:t> </a:t>
            </a:r>
          </a:p>
          <a:p>
            <a:pPr marL="0" indent="0">
              <a:lnSpc>
                <a:spcPct val="120000"/>
              </a:lnSpc>
              <a:spcBef>
                <a:spcPts val="0"/>
              </a:spcBef>
              <a:buNone/>
            </a:pPr>
            <a:r>
              <a:rPr lang="en-GB" sz="1050" dirty="0"/>
              <a:t>CHAPTER 5: </a:t>
            </a:r>
          </a:p>
          <a:p>
            <a:pPr marL="0" indent="0">
              <a:lnSpc>
                <a:spcPct val="120000"/>
              </a:lnSpc>
              <a:spcBef>
                <a:spcPts val="0"/>
              </a:spcBef>
              <a:buNone/>
            </a:pPr>
            <a:r>
              <a:rPr lang="en-GB" sz="1050" dirty="0"/>
              <a:t>Recommendations, Conclusion and limitations of the research …………………………………..  </a:t>
            </a:r>
          </a:p>
          <a:p>
            <a:pPr marL="0" indent="0">
              <a:lnSpc>
                <a:spcPct val="120000"/>
              </a:lnSpc>
              <a:spcBef>
                <a:spcPts val="0"/>
              </a:spcBef>
              <a:buNone/>
            </a:pPr>
            <a:r>
              <a:rPr lang="en-GB" sz="1050" dirty="0"/>
              <a:t> </a:t>
            </a:r>
          </a:p>
          <a:p>
            <a:pPr marL="0" indent="0">
              <a:lnSpc>
                <a:spcPct val="120000"/>
              </a:lnSpc>
              <a:spcBef>
                <a:spcPts val="0"/>
              </a:spcBef>
              <a:buNone/>
            </a:pPr>
            <a:endParaRPr lang="en-GB" sz="1050" dirty="0"/>
          </a:p>
        </p:txBody>
      </p:sp>
      <p:sp>
        <p:nvSpPr>
          <p:cNvPr id="2" name="Content Placeholder 2">
            <a:extLst>
              <a:ext uri="{FF2B5EF4-FFF2-40B4-BE49-F238E27FC236}">
                <a16:creationId xmlns:a16="http://schemas.microsoft.com/office/drawing/2014/main" id="{1142C797-E5F6-EA2D-79C5-4945152536F1}"/>
              </a:ext>
            </a:extLst>
          </p:cNvPr>
          <p:cNvSpPr txBox="1">
            <a:spLocks/>
          </p:cNvSpPr>
          <p:nvPr/>
        </p:nvSpPr>
        <p:spPr>
          <a:xfrm>
            <a:off x="5707464" y="2793442"/>
            <a:ext cx="2984361" cy="1657978"/>
          </a:xfrm>
          <a:prstGeom prst="rect">
            <a:avLst/>
          </a:prstGeom>
        </p:spPr>
        <p:txBody>
          <a:bodyPr vert="horz" lIns="91440" tIns="45720" rIns="91440" bIns="45720" rtlCol="0">
            <a:normAutofit fontScale="70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400" b="1" dirty="0">
                <a:highlight>
                  <a:srgbClr val="FFFF00"/>
                </a:highlight>
              </a:rPr>
              <a:t>Suggested structure of your dissertation</a:t>
            </a:r>
          </a:p>
          <a:p>
            <a:endParaRPr lang="en-GB" dirty="0">
              <a:highlight>
                <a:srgbClr val="FFFF00"/>
              </a:highlight>
            </a:endParaRPr>
          </a:p>
          <a:p>
            <a:pPr marL="0" indent="0" algn="r">
              <a:buNone/>
            </a:pPr>
            <a:r>
              <a:rPr lang="en-GB" sz="2900" i="1" dirty="0">
                <a:highlight>
                  <a:srgbClr val="FFFF00"/>
                </a:highlight>
              </a:rPr>
              <a:t>This template is also available on Moodle</a:t>
            </a:r>
          </a:p>
        </p:txBody>
      </p:sp>
    </p:spTree>
    <p:extLst>
      <p:ext uri="{BB962C8B-B14F-4D97-AF65-F5344CB8AC3E}">
        <p14:creationId xmlns:p14="http://schemas.microsoft.com/office/powerpoint/2010/main" val="1992952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A407C-E781-0125-2D41-D51B1D887E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AD1642-06B1-6737-FD29-EF84B2BF412C}"/>
              </a:ext>
            </a:extLst>
          </p:cNvPr>
          <p:cNvSpPr>
            <a:spLocks noGrp="1"/>
          </p:cNvSpPr>
          <p:nvPr>
            <p:ph type="title"/>
          </p:nvPr>
        </p:nvSpPr>
        <p:spPr/>
        <p:txBody>
          <a:bodyPr/>
          <a:lstStyle/>
          <a:p>
            <a:endParaRPr lang="en-GB" b="1" dirty="0"/>
          </a:p>
        </p:txBody>
      </p:sp>
      <p:sp>
        <p:nvSpPr>
          <p:cNvPr id="3" name="Content Placeholder 2">
            <a:extLst>
              <a:ext uri="{FF2B5EF4-FFF2-40B4-BE49-F238E27FC236}">
                <a16:creationId xmlns:a16="http://schemas.microsoft.com/office/drawing/2014/main" id="{FFD546CC-DE9A-688C-BE7A-20A18CA99F4E}"/>
              </a:ext>
            </a:extLst>
          </p:cNvPr>
          <p:cNvSpPr>
            <a:spLocks noGrp="1"/>
          </p:cNvSpPr>
          <p:nvPr>
            <p:ph idx="1"/>
          </p:nvPr>
        </p:nvSpPr>
        <p:spPr/>
        <p:txBody>
          <a:bodyPr>
            <a:normAutofit/>
          </a:bodyPr>
          <a:lstStyle/>
          <a:p>
            <a:pPr algn="ctr"/>
            <a:r>
              <a:rPr lang="en-GB" sz="7200" b="1" dirty="0"/>
              <a:t>Break 20 min</a:t>
            </a:r>
          </a:p>
        </p:txBody>
      </p:sp>
    </p:spTree>
    <p:extLst>
      <p:ext uri="{BB962C8B-B14F-4D97-AF65-F5344CB8AC3E}">
        <p14:creationId xmlns:p14="http://schemas.microsoft.com/office/powerpoint/2010/main" val="3723081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35336-F307-8F2D-165B-9E98C12E24B4}"/>
              </a:ext>
            </a:extLst>
          </p:cNvPr>
          <p:cNvSpPr>
            <a:spLocks noGrp="1"/>
          </p:cNvSpPr>
          <p:nvPr>
            <p:ph type="title"/>
          </p:nvPr>
        </p:nvSpPr>
        <p:spPr/>
        <p:txBody>
          <a:bodyPr/>
          <a:lstStyle/>
          <a:p>
            <a:r>
              <a:rPr lang="en-GB" b="1" dirty="0">
                <a:highlight>
                  <a:srgbClr val="FFFF00"/>
                </a:highlight>
              </a:rPr>
              <a:t>Dissertation Chapter 1</a:t>
            </a:r>
          </a:p>
        </p:txBody>
      </p:sp>
      <p:sp>
        <p:nvSpPr>
          <p:cNvPr id="3" name="Content Placeholder 2">
            <a:extLst>
              <a:ext uri="{FF2B5EF4-FFF2-40B4-BE49-F238E27FC236}">
                <a16:creationId xmlns:a16="http://schemas.microsoft.com/office/drawing/2014/main" id="{DDDEE91F-921B-47D9-FBF2-D4045CB7C6A0}"/>
              </a:ext>
            </a:extLst>
          </p:cNvPr>
          <p:cNvSpPr>
            <a:spLocks noGrp="1"/>
          </p:cNvSpPr>
          <p:nvPr>
            <p:ph idx="1"/>
          </p:nvPr>
        </p:nvSpPr>
        <p:spPr>
          <a:xfrm>
            <a:off x="457200" y="1600200"/>
            <a:ext cx="8229600" cy="2539721"/>
          </a:xfrm>
        </p:spPr>
        <p:txBody>
          <a:bodyPr>
            <a:normAutofit fontScale="70000" lnSpcReduction="20000"/>
          </a:bodyPr>
          <a:lstStyle/>
          <a:p>
            <a:pPr marL="0" indent="0">
              <a:lnSpc>
                <a:spcPct val="120000"/>
              </a:lnSpc>
              <a:spcBef>
                <a:spcPts val="0"/>
              </a:spcBef>
              <a:buNone/>
            </a:pPr>
            <a:r>
              <a:rPr lang="en-GB" dirty="0"/>
              <a:t>CHAPTER 1: INTRODUCTION………………………………………………………….</a:t>
            </a:r>
          </a:p>
          <a:p>
            <a:pPr marL="0" indent="0">
              <a:lnSpc>
                <a:spcPct val="120000"/>
              </a:lnSpc>
              <a:spcBef>
                <a:spcPts val="0"/>
              </a:spcBef>
              <a:buNone/>
            </a:pPr>
            <a:r>
              <a:rPr lang="en-GB" dirty="0"/>
              <a:t>1.1 Introduction……………………………………………………………………………. </a:t>
            </a:r>
          </a:p>
          <a:p>
            <a:pPr marL="0" indent="0">
              <a:lnSpc>
                <a:spcPct val="120000"/>
              </a:lnSpc>
              <a:spcBef>
                <a:spcPts val="0"/>
              </a:spcBef>
              <a:buNone/>
            </a:pPr>
            <a:r>
              <a:rPr lang="en-GB" dirty="0"/>
              <a:t>1.2 Background ……………………………………………………………......................                    </a:t>
            </a:r>
          </a:p>
          <a:p>
            <a:pPr marL="0" indent="0">
              <a:lnSpc>
                <a:spcPct val="120000"/>
              </a:lnSpc>
              <a:spcBef>
                <a:spcPts val="0"/>
              </a:spcBef>
              <a:buNone/>
            </a:pPr>
            <a:r>
              <a:rPr lang="en-GB" dirty="0"/>
              <a:t>1.3 Research Aim…………………………………………………………………………</a:t>
            </a:r>
          </a:p>
          <a:p>
            <a:pPr marL="0" indent="0">
              <a:lnSpc>
                <a:spcPct val="120000"/>
              </a:lnSpc>
              <a:spcBef>
                <a:spcPts val="0"/>
              </a:spcBef>
              <a:buNone/>
            </a:pPr>
            <a:r>
              <a:rPr lang="en-GB" dirty="0"/>
              <a:t>1.4 Research Objectives………………………………………………………………… </a:t>
            </a:r>
          </a:p>
          <a:p>
            <a:pPr marL="0" indent="0">
              <a:lnSpc>
                <a:spcPct val="120000"/>
              </a:lnSpc>
              <a:spcBef>
                <a:spcPts val="0"/>
              </a:spcBef>
              <a:buNone/>
            </a:pPr>
            <a:r>
              <a:rPr lang="en-GB" dirty="0"/>
              <a:t>1.5Research Questions</a:t>
            </a:r>
          </a:p>
          <a:p>
            <a:pPr marL="0" indent="0">
              <a:lnSpc>
                <a:spcPct val="120000"/>
              </a:lnSpc>
              <a:spcBef>
                <a:spcPts val="0"/>
              </a:spcBef>
              <a:buNone/>
            </a:pPr>
            <a:r>
              <a:rPr lang="en-GB" dirty="0"/>
              <a:t>1.6 Chapter Summary……………………………………………………………………  </a:t>
            </a:r>
          </a:p>
          <a:p>
            <a:pPr marL="0" indent="0">
              <a:buNone/>
            </a:pPr>
            <a:endParaRPr lang="en-GB" dirty="0"/>
          </a:p>
        </p:txBody>
      </p:sp>
      <p:sp>
        <p:nvSpPr>
          <p:cNvPr id="4" name="Content Placeholder 2">
            <a:extLst>
              <a:ext uri="{FF2B5EF4-FFF2-40B4-BE49-F238E27FC236}">
                <a16:creationId xmlns:a16="http://schemas.microsoft.com/office/drawing/2014/main" id="{4EF332D4-0547-D95A-D647-128937E6CA74}"/>
              </a:ext>
            </a:extLst>
          </p:cNvPr>
          <p:cNvSpPr txBox="1">
            <a:spLocks/>
          </p:cNvSpPr>
          <p:nvPr/>
        </p:nvSpPr>
        <p:spPr>
          <a:xfrm>
            <a:off x="2609223" y="4493287"/>
            <a:ext cx="5660571" cy="152902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lnSpc>
                <a:spcPct val="120000"/>
              </a:lnSpc>
              <a:spcBef>
                <a:spcPts val="0"/>
              </a:spcBef>
              <a:buFont typeface="Arial"/>
              <a:buNone/>
            </a:pPr>
            <a:r>
              <a:rPr lang="en-GB" b="1" dirty="0"/>
              <a:t>What do you think the content of each Subsection would be?</a:t>
            </a:r>
          </a:p>
          <a:p>
            <a:pPr marL="0" indent="0">
              <a:buFont typeface="Arial"/>
              <a:buNone/>
            </a:pPr>
            <a:endParaRPr lang="en-GB" dirty="0"/>
          </a:p>
        </p:txBody>
      </p:sp>
    </p:spTree>
    <p:extLst>
      <p:ext uri="{BB962C8B-B14F-4D97-AF65-F5344CB8AC3E}">
        <p14:creationId xmlns:p14="http://schemas.microsoft.com/office/powerpoint/2010/main" val="1851723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5AB90-8519-8011-BFD8-15F15B26A0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9187F-D696-7894-8629-5EBBF657B4F6}"/>
              </a:ext>
            </a:extLst>
          </p:cNvPr>
          <p:cNvSpPr>
            <a:spLocks noGrp="1"/>
          </p:cNvSpPr>
          <p:nvPr>
            <p:ph type="title"/>
          </p:nvPr>
        </p:nvSpPr>
        <p:spPr/>
        <p:txBody>
          <a:bodyPr/>
          <a:lstStyle/>
          <a:p>
            <a:r>
              <a:rPr lang="en-GB" b="1" dirty="0">
                <a:highlight>
                  <a:srgbClr val="FFFF00"/>
                </a:highlight>
              </a:rPr>
              <a:t>Dissertation Chapter 1</a:t>
            </a:r>
          </a:p>
        </p:txBody>
      </p:sp>
      <p:sp>
        <p:nvSpPr>
          <p:cNvPr id="3" name="Content Placeholder 2">
            <a:extLst>
              <a:ext uri="{FF2B5EF4-FFF2-40B4-BE49-F238E27FC236}">
                <a16:creationId xmlns:a16="http://schemas.microsoft.com/office/drawing/2014/main" id="{F40C7220-A0F2-3BC3-9F0D-25B37365D666}"/>
              </a:ext>
            </a:extLst>
          </p:cNvPr>
          <p:cNvSpPr>
            <a:spLocks noGrp="1"/>
          </p:cNvSpPr>
          <p:nvPr>
            <p:ph idx="1"/>
          </p:nvPr>
        </p:nvSpPr>
        <p:spPr>
          <a:xfrm>
            <a:off x="457200" y="1600200"/>
            <a:ext cx="8229600" cy="4983162"/>
          </a:xfrm>
        </p:spPr>
        <p:txBody>
          <a:bodyPr>
            <a:normAutofit fontScale="47500" lnSpcReduction="20000"/>
          </a:bodyPr>
          <a:lstStyle/>
          <a:p>
            <a:pPr marL="0" indent="0">
              <a:lnSpc>
                <a:spcPct val="120000"/>
              </a:lnSpc>
              <a:spcBef>
                <a:spcPts val="0"/>
              </a:spcBef>
              <a:buNone/>
            </a:pPr>
            <a:r>
              <a:rPr lang="en-GB" dirty="0"/>
              <a:t>CHAPTER 1: INTRODUCTION</a:t>
            </a:r>
          </a:p>
          <a:p>
            <a:pPr marL="0" indent="0">
              <a:lnSpc>
                <a:spcPct val="120000"/>
              </a:lnSpc>
              <a:spcBef>
                <a:spcPts val="0"/>
              </a:spcBef>
              <a:buNone/>
            </a:pPr>
            <a:r>
              <a:rPr lang="en-GB" dirty="0"/>
              <a:t>1.1 Introduction: </a:t>
            </a:r>
          </a:p>
          <a:p>
            <a:pPr marL="0" indent="0">
              <a:lnSpc>
                <a:spcPct val="120000"/>
              </a:lnSpc>
              <a:spcBef>
                <a:spcPts val="0"/>
              </a:spcBef>
              <a:buNone/>
            </a:pPr>
            <a:r>
              <a:rPr lang="en-GB" dirty="0"/>
              <a:t>	To introduce your research: What do you want to study? Where? When? How?</a:t>
            </a:r>
          </a:p>
          <a:p>
            <a:pPr marL="0" indent="0">
              <a:lnSpc>
                <a:spcPct val="120000"/>
              </a:lnSpc>
              <a:spcBef>
                <a:spcPts val="0"/>
              </a:spcBef>
              <a:buNone/>
            </a:pPr>
            <a:endParaRPr lang="en-GB" dirty="0"/>
          </a:p>
          <a:p>
            <a:pPr marL="0" indent="0">
              <a:lnSpc>
                <a:spcPct val="120000"/>
              </a:lnSpc>
              <a:spcBef>
                <a:spcPts val="0"/>
              </a:spcBef>
              <a:buNone/>
            </a:pPr>
            <a:r>
              <a:rPr lang="en-GB" dirty="0"/>
              <a:t>1.2 Background</a:t>
            </a:r>
          </a:p>
          <a:p>
            <a:pPr marL="0" indent="0">
              <a:lnSpc>
                <a:spcPct val="120000"/>
              </a:lnSpc>
              <a:spcBef>
                <a:spcPts val="0"/>
              </a:spcBef>
              <a:buNone/>
            </a:pPr>
            <a:r>
              <a:rPr lang="en-GB" dirty="0"/>
              <a:t>	Setting the rationale of your research: What is the problem here (Practical/ 	theoretical gap)? What is the impact of the problem? Why is it important to be researched? </a:t>
            </a:r>
          </a:p>
          <a:p>
            <a:pPr marL="0" indent="0">
              <a:lnSpc>
                <a:spcPct val="120000"/>
              </a:lnSpc>
              <a:spcBef>
                <a:spcPts val="0"/>
              </a:spcBef>
              <a:buNone/>
            </a:pPr>
            <a:endParaRPr lang="en-GB" dirty="0"/>
          </a:p>
          <a:p>
            <a:pPr marL="0" indent="0">
              <a:lnSpc>
                <a:spcPct val="120000"/>
              </a:lnSpc>
              <a:spcBef>
                <a:spcPts val="0"/>
              </a:spcBef>
              <a:buNone/>
            </a:pPr>
            <a:r>
              <a:rPr lang="en-GB" dirty="0"/>
              <a:t>1.3 Research Aim</a:t>
            </a:r>
          </a:p>
          <a:p>
            <a:pPr marL="0" indent="0">
              <a:lnSpc>
                <a:spcPct val="120000"/>
              </a:lnSpc>
              <a:spcBef>
                <a:spcPts val="0"/>
              </a:spcBef>
              <a:buNone/>
            </a:pPr>
            <a:r>
              <a:rPr lang="en-GB" dirty="0"/>
              <a:t>	One broad statement about </a:t>
            </a:r>
            <a:r>
              <a:rPr lang="en-GB" b="1" dirty="0"/>
              <a:t>WHAT </a:t>
            </a:r>
            <a:r>
              <a:rPr lang="en-GB" dirty="0"/>
              <a:t>you want to research</a:t>
            </a:r>
          </a:p>
          <a:p>
            <a:pPr marL="0" indent="0">
              <a:lnSpc>
                <a:spcPct val="120000"/>
              </a:lnSpc>
              <a:spcBef>
                <a:spcPts val="0"/>
              </a:spcBef>
              <a:buNone/>
            </a:pPr>
            <a:endParaRPr lang="en-GB" b="1" dirty="0"/>
          </a:p>
          <a:p>
            <a:pPr marL="0" indent="0">
              <a:lnSpc>
                <a:spcPct val="120000"/>
              </a:lnSpc>
              <a:spcBef>
                <a:spcPts val="0"/>
              </a:spcBef>
              <a:buNone/>
            </a:pPr>
            <a:r>
              <a:rPr lang="en-GB" dirty="0"/>
              <a:t>1.4 Research Objectives</a:t>
            </a:r>
          </a:p>
          <a:p>
            <a:pPr marL="0" indent="0">
              <a:lnSpc>
                <a:spcPct val="120000"/>
              </a:lnSpc>
              <a:spcBef>
                <a:spcPts val="0"/>
              </a:spcBef>
              <a:buNone/>
            </a:pPr>
            <a:r>
              <a:rPr lang="en-GB" dirty="0"/>
              <a:t>	Specific steps of </a:t>
            </a:r>
            <a:r>
              <a:rPr lang="en-GB" b="1" dirty="0"/>
              <a:t>HOW </a:t>
            </a:r>
            <a:r>
              <a:rPr lang="en-GB" dirty="0"/>
              <a:t>you will achieve your research aims, with more specific actions. Use words such as identify, analyse, or evaluate.</a:t>
            </a:r>
          </a:p>
          <a:p>
            <a:pPr marL="0" indent="0">
              <a:lnSpc>
                <a:spcPct val="120000"/>
              </a:lnSpc>
              <a:spcBef>
                <a:spcPts val="0"/>
              </a:spcBef>
              <a:buNone/>
            </a:pPr>
            <a:r>
              <a:rPr lang="en-GB" dirty="0"/>
              <a:t>  </a:t>
            </a:r>
          </a:p>
          <a:p>
            <a:pPr marL="0" indent="0">
              <a:lnSpc>
                <a:spcPct val="120000"/>
              </a:lnSpc>
              <a:spcBef>
                <a:spcPts val="0"/>
              </a:spcBef>
              <a:buNone/>
            </a:pPr>
            <a:r>
              <a:rPr lang="en-GB" dirty="0"/>
              <a:t>1.5 Research Questions</a:t>
            </a:r>
          </a:p>
          <a:p>
            <a:pPr marL="0" indent="0">
              <a:lnSpc>
                <a:spcPct val="120000"/>
              </a:lnSpc>
              <a:spcBef>
                <a:spcPts val="0"/>
              </a:spcBef>
              <a:buNone/>
            </a:pPr>
            <a:r>
              <a:rPr lang="en-GB" dirty="0"/>
              <a:t>	Precise question(s) to guide your research</a:t>
            </a:r>
          </a:p>
          <a:p>
            <a:pPr marL="0" indent="0">
              <a:lnSpc>
                <a:spcPct val="120000"/>
              </a:lnSpc>
              <a:spcBef>
                <a:spcPts val="0"/>
              </a:spcBef>
              <a:buNone/>
            </a:pPr>
            <a:endParaRPr lang="en-GB" dirty="0"/>
          </a:p>
          <a:p>
            <a:pPr marL="0" indent="0">
              <a:lnSpc>
                <a:spcPct val="120000"/>
              </a:lnSpc>
              <a:spcBef>
                <a:spcPts val="0"/>
              </a:spcBef>
              <a:buNone/>
            </a:pPr>
            <a:r>
              <a:rPr lang="en-GB" dirty="0"/>
              <a:t>1.6 Chapter Summary</a:t>
            </a:r>
          </a:p>
          <a:p>
            <a:pPr marL="0" indent="0">
              <a:lnSpc>
                <a:spcPct val="120000"/>
              </a:lnSpc>
              <a:spcBef>
                <a:spcPts val="0"/>
              </a:spcBef>
              <a:buNone/>
            </a:pPr>
            <a:r>
              <a:rPr lang="en-GB" dirty="0"/>
              <a:t>	Re-emphasise topics, introduce dissertation structure</a:t>
            </a:r>
          </a:p>
          <a:p>
            <a:pPr marL="0" indent="0">
              <a:buNone/>
            </a:pPr>
            <a:endParaRPr lang="en-GB" dirty="0"/>
          </a:p>
        </p:txBody>
      </p:sp>
    </p:spTree>
    <p:extLst>
      <p:ext uri="{BB962C8B-B14F-4D97-AF65-F5344CB8AC3E}">
        <p14:creationId xmlns:p14="http://schemas.microsoft.com/office/powerpoint/2010/main" val="2126940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47096-D8CA-DBED-A185-8DBE99E93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6E7DB-3DB5-487C-5747-BBE5AFD2DC62}"/>
              </a:ext>
            </a:extLst>
          </p:cNvPr>
          <p:cNvSpPr>
            <a:spLocks noGrp="1"/>
          </p:cNvSpPr>
          <p:nvPr>
            <p:ph type="title"/>
          </p:nvPr>
        </p:nvSpPr>
        <p:spPr/>
        <p:txBody>
          <a:bodyPr>
            <a:normAutofit/>
          </a:bodyPr>
          <a:lstStyle/>
          <a:p>
            <a:r>
              <a:rPr lang="en-GB" b="1" dirty="0">
                <a:highlight>
                  <a:srgbClr val="FFFF00"/>
                </a:highlight>
              </a:rPr>
              <a:t>Subsection 1.1 – Introduction</a:t>
            </a:r>
            <a:endParaRPr lang="en-GB" dirty="0">
              <a:highlight>
                <a:srgbClr val="FFFF00"/>
              </a:highlight>
            </a:endParaRPr>
          </a:p>
        </p:txBody>
      </p:sp>
      <p:sp>
        <p:nvSpPr>
          <p:cNvPr id="3" name="Content Placeholder 2">
            <a:extLst>
              <a:ext uri="{FF2B5EF4-FFF2-40B4-BE49-F238E27FC236}">
                <a16:creationId xmlns:a16="http://schemas.microsoft.com/office/drawing/2014/main" id="{22E93D12-A32E-0583-C295-6C9846DAC5ED}"/>
              </a:ext>
            </a:extLst>
          </p:cNvPr>
          <p:cNvSpPr>
            <a:spLocks noGrp="1"/>
          </p:cNvSpPr>
          <p:nvPr>
            <p:ph idx="1"/>
          </p:nvPr>
        </p:nvSpPr>
        <p:spPr>
          <a:xfrm>
            <a:off x="457200" y="1600200"/>
            <a:ext cx="8229600" cy="4983162"/>
          </a:xfrm>
        </p:spPr>
        <p:txBody>
          <a:bodyPr>
            <a:normAutofit/>
          </a:bodyPr>
          <a:lstStyle/>
          <a:p>
            <a:pPr marL="0" indent="0">
              <a:lnSpc>
                <a:spcPct val="120000"/>
              </a:lnSpc>
              <a:spcBef>
                <a:spcPts val="0"/>
              </a:spcBef>
              <a:buNone/>
            </a:pPr>
            <a:r>
              <a:rPr lang="en-GB" dirty="0"/>
              <a:t>Write in a paper or device  </a:t>
            </a:r>
            <a:r>
              <a:rPr lang="en-GB" b="1" dirty="0"/>
              <a:t>60- 100 words</a:t>
            </a:r>
            <a:r>
              <a:rPr lang="en-GB" dirty="0"/>
              <a:t>: </a:t>
            </a:r>
          </a:p>
          <a:p>
            <a:pPr marL="0" indent="0">
              <a:lnSpc>
                <a:spcPct val="120000"/>
              </a:lnSpc>
              <a:spcBef>
                <a:spcPts val="0"/>
              </a:spcBef>
              <a:buNone/>
            </a:pPr>
            <a:r>
              <a:rPr lang="en-GB" dirty="0"/>
              <a:t>	What do you want to study? Where? When? 	How (method)?</a:t>
            </a:r>
          </a:p>
          <a:p>
            <a:pPr marL="0" indent="0">
              <a:lnSpc>
                <a:spcPct val="120000"/>
              </a:lnSpc>
              <a:spcBef>
                <a:spcPts val="0"/>
              </a:spcBef>
              <a:buNone/>
            </a:pPr>
            <a:endParaRPr lang="en-GB" dirty="0"/>
          </a:p>
          <a:p>
            <a:pPr marL="0" indent="0">
              <a:lnSpc>
                <a:spcPct val="120000"/>
              </a:lnSpc>
              <a:spcBef>
                <a:spcPts val="0"/>
              </a:spcBef>
              <a:buNone/>
            </a:pPr>
            <a:r>
              <a:rPr lang="en-GB" dirty="0">
                <a:highlight>
                  <a:srgbClr val="FFFF00"/>
                </a:highlight>
              </a:rPr>
              <a:t>10 minutes</a:t>
            </a:r>
            <a:endParaRPr lang="en-GB" dirty="0"/>
          </a:p>
          <a:p>
            <a:pPr marL="0" indent="0">
              <a:lnSpc>
                <a:spcPct val="120000"/>
              </a:lnSpc>
              <a:spcBef>
                <a:spcPts val="0"/>
              </a:spcBef>
              <a:buNone/>
            </a:pPr>
            <a:endParaRPr lang="en-GB" dirty="0"/>
          </a:p>
          <a:p>
            <a:pPr marL="0" indent="0">
              <a:buNone/>
            </a:pPr>
            <a:endParaRPr lang="en-GB" dirty="0"/>
          </a:p>
        </p:txBody>
      </p:sp>
    </p:spTree>
    <p:extLst>
      <p:ext uri="{BB962C8B-B14F-4D97-AF65-F5344CB8AC3E}">
        <p14:creationId xmlns:p14="http://schemas.microsoft.com/office/powerpoint/2010/main" val="2509223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97D19-6279-1C8F-CB07-832CF7ADC5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4DE1CB-D4FD-DB79-8B23-266428E36072}"/>
              </a:ext>
            </a:extLst>
          </p:cNvPr>
          <p:cNvSpPr>
            <a:spLocks noGrp="1"/>
          </p:cNvSpPr>
          <p:nvPr>
            <p:ph type="title"/>
          </p:nvPr>
        </p:nvSpPr>
        <p:spPr/>
        <p:txBody>
          <a:bodyPr/>
          <a:lstStyle/>
          <a:p>
            <a:r>
              <a:rPr lang="en-GB" b="1" dirty="0">
                <a:highlight>
                  <a:srgbClr val="FFFF00"/>
                </a:highlight>
              </a:rPr>
              <a:t>Subsection 1.2 - Background </a:t>
            </a:r>
          </a:p>
        </p:txBody>
      </p:sp>
      <p:sp>
        <p:nvSpPr>
          <p:cNvPr id="3" name="Content Placeholder 2">
            <a:extLst>
              <a:ext uri="{FF2B5EF4-FFF2-40B4-BE49-F238E27FC236}">
                <a16:creationId xmlns:a16="http://schemas.microsoft.com/office/drawing/2014/main" id="{AA3863CA-B239-41E3-716E-443CFB53220B}"/>
              </a:ext>
            </a:extLst>
          </p:cNvPr>
          <p:cNvSpPr>
            <a:spLocks noGrp="1"/>
          </p:cNvSpPr>
          <p:nvPr>
            <p:ph idx="1"/>
          </p:nvPr>
        </p:nvSpPr>
        <p:spPr>
          <a:xfrm>
            <a:off x="457200" y="1600200"/>
            <a:ext cx="8229600" cy="4983162"/>
          </a:xfrm>
        </p:spPr>
        <p:txBody>
          <a:bodyPr>
            <a:normAutofit/>
          </a:bodyPr>
          <a:lstStyle/>
          <a:p>
            <a:pPr>
              <a:lnSpc>
                <a:spcPct val="120000"/>
              </a:lnSpc>
              <a:spcBef>
                <a:spcPts val="0"/>
              </a:spcBef>
            </a:pPr>
            <a:r>
              <a:rPr lang="en-GB" dirty="0"/>
              <a:t>Business/ Research Problem Statement(s)</a:t>
            </a:r>
          </a:p>
          <a:p>
            <a:pPr>
              <a:lnSpc>
                <a:spcPct val="120000"/>
              </a:lnSpc>
              <a:spcBef>
                <a:spcPts val="0"/>
              </a:spcBef>
            </a:pPr>
            <a:r>
              <a:rPr lang="en-GB" dirty="0"/>
              <a:t>Rationale</a:t>
            </a:r>
          </a:p>
          <a:p>
            <a:pPr marL="0" indent="0">
              <a:lnSpc>
                <a:spcPct val="120000"/>
              </a:lnSpc>
              <a:spcBef>
                <a:spcPts val="0"/>
              </a:spcBef>
              <a:buNone/>
            </a:pPr>
            <a:endParaRPr lang="en-GB" dirty="0"/>
          </a:p>
          <a:p>
            <a:pPr marL="0" indent="0">
              <a:buNone/>
            </a:pPr>
            <a:endParaRPr lang="en-GB" dirty="0"/>
          </a:p>
        </p:txBody>
      </p:sp>
    </p:spTree>
    <p:extLst>
      <p:ext uri="{BB962C8B-B14F-4D97-AF65-F5344CB8AC3E}">
        <p14:creationId xmlns:p14="http://schemas.microsoft.com/office/powerpoint/2010/main" val="575114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What is a Business Problem Statement?</a:t>
            </a:r>
          </a:p>
        </p:txBody>
      </p:sp>
      <p:sp>
        <p:nvSpPr>
          <p:cNvPr id="3" name="Content Placeholder 2"/>
          <p:cNvSpPr>
            <a:spLocks noGrp="1"/>
          </p:cNvSpPr>
          <p:nvPr>
            <p:ph idx="1"/>
          </p:nvPr>
        </p:nvSpPr>
        <p:spPr/>
        <p:txBody>
          <a:bodyPr>
            <a:normAutofit fontScale="85000" lnSpcReduction="20000"/>
          </a:bodyPr>
          <a:lstStyle/>
          <a:p>
            <a:r>
              <a:rPr lang="en-GB" dirty="0"/>
              <a:t>A business problem statement is a concise, clear description of an issue, threat, or opportunity that negatively impacts an organisation’s ability to achieve its goals</a:t>
            </a:r>
          </a:p>
          <a:p>
            <a:pPr marL="0" indent="0">
              <a:buNone/>
            </a:pPr>
            <a:endParaRPr lang="en-GB" dirty="0"/>
          </a:p>
          <a:p>
            <a:r>
              <a:rPr dirty="0"/>
              <a:t>Key Elements:</a:t>
            </a:r>
          </a:p>
          <a:p>
            <a:pPr marL="400050" lvl="1" indent="0">
              <a:buNone/>
            </a:pPr>
            <a:r>
              <a:rPr dirty="0"/>
              <a:t>1. Context – Background of the issue</a:t>
            </a:r>
            <a:r>
              <a:rPr lang="en-GB" dirty="0"/>
              <a:t>/ what is the business doing</a:t>
            </a:r>
            <a:endParaRPr dirty="0"/>
          </a:p>
          <a:p>
            <a:pPr marL="400050" lvl="1" indent="0">
              <a:buNone/>
            </a:pPr>
            <a:r>
              <a:rPr dirty="0"/>
              <a:t>2. Problem – What is wrong or needs improvement?</a:t>
            </a:r>
          </a:p>
          <a:p>
            <a:pPr marL="400050" lvl="1" indent="0">
              <a:buNone/>
            </a:pPr>
            <a:r>
              <a:rPr dirty="0"/>
              <a:t>3. Impact – Why does it matter? Who is affected?</a:t>
            </a:r>
          </a:p>
          <a:p>
            <a:pPr marL="400050" lvl="1" indent="0">
              <a:buNone/>
            </a:pPr>
            <a:r>
              <a:rPr dirty="0"/>
              <a:t>4. Evidence – Data and research supporting the problem</a:t>
            </a:r>
            <a:r>
              <a:rPr lang="en-GB" dirty="0"/>
              <a:t> (time, money, percentage, number?)</a:t>
            </a:r>
            <a:r>
              <a:rPr dirty="0"/>
              <a:t>.</a:t>
            </a:r>
          </a:p>
        </p:txBody>
      </p:sp>
    </p:spTree>
    <p:extLst>
      <p:ext uri="{BB962C8B-B14F-4D97-AF65-F5344CB8AC3E}">
        <p14:creationId xmlns:p14="http://schemas.microsoft.com/office/powerpoint/2010/main" val="3402075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8FB0E-2569-6B81-94CE-44AED19D4CB7}"/>
              </a:ext>
            </a:extLst>
          </p:cNvPr>
          <p:cNvSpPr>
            <a:spLocks noGrp="1"/>
          </p:cNvSpPr>
          <p:nvPr>
            <p:ph type="title"/>
          </p:nvPr>
        </p:nvSpPr>
        <p:spPr/>
        <p:txBody>
          <a:bodyPr/>
          <a:lstStyle/>
          <a:p>
            <a:r>
              <a:rPr lang="en-GB" dirty="0"/>
              <a:t>Some examples*:</a:t>
            </a:r>
          </a:p>
        </p:txBody>
      </p:sp>
      <p:sp>
        <p:nvSpPr>
          <p:cNvPr id="3" name="Content Placeholder 2">
            <a:extLst>
              <a:ext uri="{FF2B5EF4-FFF2-40B4-BE49-F238E27FC236}">
                <a16:creationId xmlns:a16="http://schemas.microsoft.com/office/drawing/2014/main" id="{6F200058-A817-74F8-3EEC-0F4847FB311F}"/>
              </a:ext>
            </a:extLst>
          </p:cNvPr>
          <p:cNvSpPr>
            <a:spLocks noGrp="1"/>
          </p:cNvSpPr>
          <p:nvPr>
            <p:ph idx="1"/>
          </p:nvPr>
        </p:nvSpPr>
        <p:spPr>
          <a:xfrm>
            <a:off x="457200" y="1228410"/>
            <a:ext cx="8229600" cy="4599633"/>
          </a:xfrm>
        </p:spPr>
        <p:txBody>
          <a:bodyPr>
            <a:normAutofit fontScale="47500" lnSpcReduction="20000"/>
          </a:bodyPr>
          <a:lstStyle/>
          <a:p>
            <a:pPr marL="0" indent="0">
              <a:buNone/>
            </a:pPr>
            <a:r>
              <a:rPr lang="en-GB" b="1" dirty="0">
                <a:highlight>
                  <a:srgbClr val="00FFFF"/>
                </a:highlight>
              </a:rPr>
              <a:t>Background/ context </a:t>
            </a:r>
            <a:r>
              <a:rPr lang="en-GB" b="1" dirty="0"/>
              <a:t> </a:t>
            </a:r>
            <a:r>
              <a:rPr lang="en-GB" b="1" dirty="0">
                <a:highlight>
                  <a:srgbClr val="FF0000"/>
                </a:highlight>
              </a:rPr>
              <a:t>Problem </a:t>
            </a:r>
            <a:r>
              <a:rPr lang="en-GB" b="1" dirty="0"/>
              <a:t> </a:t>
            </a:r>
            <a:r>
              <a:rPr lang="en-GB" b="1" dirty="0">
                <a:highlight>
                  <a:srgbClr val="FFFF00"/>
                </a:highlight>
              </a:rPr>
              <a:t>Impact</a:t>
            </a:r>
            <a:r>
              <a:rPr lang="en-GB" b="1" dirty="0"/>
              <a:t>  </a:t>
            </a:r>
            <a:r>
              <a:rPr lang="en-GB" b="1" dirty="0">
                <a:highlight>
                  <a:srgbClr val="00FF00"/>
                </a:highlight>
              </a:rPr>
              <a:t>Evidence</a:t>
            </a:r>
          </a:p>
          <a:p>
            <a:pPr marL="0" indent="0">
              <a:buNone/>
            </a:pPr>
            <a:endParaRPr lang="en-GB" b="1" dirty="0"/>
          </a:p>
          <a:p>
            <a:pPr marL="514350" indent="-514350">
              <a:buAutoNum type="arabicPeriod"/>
            </a:pPr>
            <a:r>
              <a:rPr lang="en-GB" dirty="0"/>
              <a:t>“</a:t>
            </a:r>
            <a:r>
              <a:rPr lang="en-GB" dirty="0">
                <a:highlight>
                  <a:srgbClr val="00FFFF"/>
                </a:highlight>
              </a:rPr>
              <a:t>There are only 5 buses in this village that go to the city centre, and no other options such as a tram or a train</a:t>
            </a:r>
            <a:r>
              <a:rPr lang="en-GB" dirty="0"/>
              <a:t>. </a:t>
            </a:r>
            <a:r>
              <a:rPr lang="en-GB" dirty="0">
                <a:highlight>
                  <a:srgbClr val="FF0000"/>
                </a:highlight>
              </a:rPr>
              <a:t>Inadequate public transportation options</a:t>
            </a:r>
            <a:r>
              <a:rPr lang="en-GB" dirty="0"/>
              <a:t> </a:t>
            </a:r>
            <a:r>
              <a:rPr lang="en-GB" dirty="0">
                <a:highlight>
                  <a:srgbClr val="FFFF00"/>
                </a:highlight>
              </a:rPr>
              <a:t>limit access to </a:t>
            </a:r>
            <a:r>
              <a:rPr lang="en-GB" dirty="0">
                <a:highlight>
                  <a:srgbClr val="FFFF00"/>
                </a:highlight>
                <a:hlinkClick r:id="rId2" tooltip="employment"/>
              </a:rPr>
              <a:t>employment</a:t>
            </a:r>
            <a:r>
              <a:rPr lang="en-GB" dirty="0">
                <a:highlight>
                  <a:srgbClr val="FFFF00"/>
                </a:highlight>
              </a:rPr>
              <a:t> opportunities for low-income residents</a:t>
            </a:r>
            <a:r>
              <a:rPr lang="en-GB" dirty="0">
                <a:highlight>
                  <a:srgbClr val="00FFFF"/>
                </a:highlight>
              </a:rPr>
              <a:t>. I</a:t>
            </a:r>
            <a:r>
              <a:rPr lang="en-GB" dirty="0">
                <a:highlight>
                  <a:srgbClr val="00FF00"/>
                </a:highlight>
              </a:rPr>
              <a:t>n 2025, the job centre revealed that 5 residents missed the job interview</a:t>
            </a:r>
            <a:r>
              <a:rPr lang="en-GB" dirty="0"/>
              <a:t> because the bus was delayed or not in operation for various reasons ”</a:t>
            </a:r>
          </a:p>
          <a:p>
            <a:pPr marL="514350" indent="-514350">
              <a:buAutoNum type="arabicPeriod"/>
            </a:pPr>
            <a:endParaRPr lang="en-GB" dirty="0"/>
          </a:p>
          <a:p>
            <a:pPr marL="514350" indent="-514350">
              <a:buAutoNum type="arabicPeriod"/>
            </a:pPr>
            <a:r>
              <a:rPr lang="en-GB" dirty="0"/>
              <a:t> “</a:t>
            </a:r>
            <a:r>
              <a:rPr lang="en-GB" dirty="0">
                <a:highlight>
                  <a:srgbClr val="00FFFF"/>
                </a:highlight>
              </a:rPr>
              <a:t>The customer support team currently uses manual spreadsheet tracking for tickets, resulting in an average response time of 48 hours—twice our 24-hour goal. </a:t>
            </a:r>
            <a:r>
              <a:rPr lang="en-GB" dirty="0">
                <a:highlight>
                  <a:srgbClr val="FF0000"/>
                </a:highlight>
              </a:rPr>
              <a:t>This inefficiency has caused a </a:t>
            </a:r>
            <a:r>
              <a:rPr lang="en-GB" dirty="0">
                <a:highlight>
                  <a:srgbClr val="00FF00"/>
                </a:highlight>
              </a:rPr>
              <a:t>20% </a:t>
            </a:r>
            <a:r>
              <a:rPr lang="en-GB" dirty="0">
                <a:highlight>
                  <a:srgbClr val="FF0000"/>
                </a:highlight>
              </a:rPr>
              <a:t>increase in support tickets and a 10% drop in customer satisfaction scores</a:t>
            </a:r>
            <a:r>
              <a:rPr lang="en-GB" dirty="0"/>
              <a:t> </a:t>
            </a:r>
            <a:r>
              <a:rPr lang="en-GB" dirty="0">
                <a:highlight>
                  <a:srgbClr val="00FF00"/>
                </a:highlight>
              </a:rPr>
              <a:t>over the last quarter</a:t>
            </a:r>
            <a:r>
              <a:rPr lang="en-GB" dirty="0"/>
              <a:t>, </a:t>
            </a:r>
            <a:r>
              <a:rPr lang="en-GB" dirty="0">
                <a:highlight>
                  <a:srgbClr val="FFFF00"/>
                </a:highlight>
              </a:rPr>
              <a:t>resulting in increased customer churn.”</a:t>
            </a:r>
          </a:p>
          <a:p>
            <a:pPr marL="514350" indent="-514350">
              <a:buAutoNum type="arabicPeriod"/>
            </a:pPr>
            <a:endParaRPr lang="en-GB" dirty="0">
              <a:highlight>
                <a:srgbClr val="FFFF00"/>
              </a:highlight>
            </a:endParaRPr>
          </a:p>
          <a:p>
            <a:pPr marL="514350" indent="-514350">
              <a:buAutoNum type="arabicPeriod"/>
            </a:pPr>
            <a:r>
              <a:rPr lang="en-GB" dirty="0">
                <a:highlight>
                  <a:srgbClr val="00FFFF"/>
                </a:highlight>
              </a:rPr>
              <a:t>“The company plans to recruit more employees. </a:t>
            </a:r>
            <a:r>
              <a:rPr lang="en-GB" dirty="0"/>
              <a:t>Not because the business is growing but because </a:t>
            </a:r>
            <a:r>
              <a:rPr lang="en-GB" dirty="0">
                <a:highlight>
                  <a:srgbClr val="FF0000"/>
                </a:highlight>
              </a:rPr>
              <a:t>employee turnover rates have risen by </a:t>
            </a:r>
            <a:r>
              <a:rPr lang="en-GB" dirty="0">
                <a:highlight>
                  <a:srgbClr val="00FF00"/>
                </a:highlight>
              </a:rPr>
              <a:t>25% in the past year,</a:t>
            </a:r>
            <a:r>
              <a:rPr lang="en-GB" dirty="0"/>
              <a:t> </a:t>
            </a:r>
            <a:r>
              <a:rPr lang="en-GB" dirty="0">
                <a:highlight>
                  <a:srgbClr val="FFFF00"/>
                </a:highlight>
              </a:rPr>
              <a:t>negatively impacting team morale and productivity.”</a:t>
            </a:r>
          </a:p>
          <a:p>
            <a:pPr marL="0" indent="0">
              <a:buNone/>
            </a:pPr>
            <a:endParaRPr lang="en-GB" dirty="0">
              <a:highlight>
                <a:srgbClr val="FFFF00"/>
              </a:highlight>
            </a:endParaRPr>
          </a:p>
          <a:p>
            <a:pPr marL="0" indent="0">
              <a:buNone/>
            </a:pPr>
            <a:endParaRPr lang="en-GB" dirty="0">
              <a:highlight>
                <a:srgbClr val="FFFF00"/>
              </a:highlight>
            </a:endParaRPr>
          </a:p>
          <a:p>
            <a:pPr>
              <a:buFont typeface="Arial" panose="020B0604020202020204" pitchFamily="34" charset="0"/>
              <a:buChar char="•"/>
            </a:pPr>
            <a:r>
              <a:rPr lang="en-GB" i="1" u="sng" dirty="0"/>
              <a:t>They are only simplified examples. </a:t>
            </a:r>
            <a:r>
              <a:rPr lang="en-GB" dirty="0"/>
              <a:t>For your independent project/ dissertation, you expand the problem statement by up to +/- 200 words by adding more evidence, contextual factors, and a critical discussion of the situation/ impact. </a:t>
            </a:r>
          </a:p>
          <a:p>
            <a:pPr>
              <a:buFont typeface="Arial" panose="020B0604020202020204" pitchFamily="34" charset="0"/>
              <a:buChar char="•"/>
            </a:pPr>
            <a:r>
              <a:rPr lang="en-GB" dirty="0"/>
              <a:t>Problem statement goes to the subsection </a:t>
            </a:r>
            <a:r>
              <a:rPr lang="en-GB" b="1" dirty="0"/>
              <a:t>1.2 Background</a:t>
            </a:r>
            <a:r>
              <a:rPr lang="en-GB" dirty="0"/>
              <a:t> on your dissertation</a:t>
            </a:r>
          </a:p>
        </p:txBody>
      </p:sp>
    </p:spTree>
    <p:extLst>
      <p:ext uri="{BB962C8B-B14F-4D97-AF65-F5344CB8AC3E}">
        <p14:creationId xmlns:p14="http://schemas.microsoft.com/office/powerpoint/2010/main" val="2178429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4F995-A733-04FF-662C-941081EA8C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A4382-339A-8771-A1A4-33FEF1A7B41B}"/>
              </a:ext>
            </a:extLst>
          </p:cNvPr>
          <p:cNvSpPr>
            <a:spLocks noGrp="1"/>
          </p:cNvSpPr>
          <p:nvPr>
            <p:ph type="title"/>
          </p:nvPr>
        </p:nvSpPr>
        <p:spPr/>
        <p:txBody>
          <a:bodyPr>
            <a:noAutofit/>
          </a:bodyPr>
          <a:lstStyle/>
          <a:p>
            <a:r>
              <a:rPr lang="en-GB" sz="3200" b="1" dirty="0">
                <a:highlight>
                  <a:srgbClr val="FFFF00"/>
                </a:highlight>
              </a:rPr>
              <a:t>Identifying the (Business) Research Problem</a:t>
            </a:r>
            <a:endParaRPr sz="3200" b="1" dirty="0">
              <a:highlight>
                <a:srgbClr val="FFFF00"/>
              </a:highlight>
            </a:endParaRPr>
          </a:p>
        </p:txBody>
      </p:sp>
      <p:sp>
        <p:nvSpPr>
          <p:cNvPr id="3" name="Content Placeholder 2">
            <a:extLst>
              <a:ext uri="{FF2B5EF4-FFF2-40B4-BE49-F238E27FC236}">
                <a16:creationId xmlns:a16="http://schemas.microsoft.com/office/drawing/2014/main" id="{4CAA7D08-1B7E-892B-AB76-A0D766094354}"/>
              </a:ext>
            </a:extLst>
          </p:cNvPr>
          <p:cNvSpPr>
            <a:spLocks noGrp="1"/>
          </p:cNvSpPr>
          <p:nvPr>
            <p:ph idx="1"/>
          </p:nvPr>
        </p:nvSpPr>
        <p:spPr/>
        <p:txBody>
          <a:bodyPr>
            <a:normAutofit fontScale="62500" lnSpcReduction="20000"/>
          </a:bodyPr>
          <a:lstStyle/>
          <a:p>
            <a:r>
              <a:rPr lang="en-GB" dirty="0"/>
              <a:t>A research problem is a concise, precise declaration or expression of the (business) problem that needs to be solved or the issue that needs to be addressed in theory, literature, or practice in the chosen area of concern.</a:t>
            </a:r>
          </a:p>
          <a:p>
            <a:endParaRPr lang="en-GB" dirty="0"/>
          </a:p>
          <a:p>
            <a:r>
              <a:rPr lang="en-GB" dirty="0"/>
              <a:t>Select a topic that interests you and/or of which you have some knowledge. Then identify a business problem related to that topic by reading previous studies and reflecting on current issues being discussed in the media, on campus or at work</a:t>
            </a:r>
          </a:p>
          <a:p>
            <a:pPr marL="0" indent="0">
              <a:buNone/>
            </a:pPr>
            <a:endParaRPr lang="en-GB" dirty="0"/>
          </a:p>
          <a:p>
            <a:r>
              <a:rPr lang="en-GB" dirty="0"/>
              <a:t>Researchers articulate their research problem with supporting evidence.</a:t>
            </a:r>
          </a:p>
          <a:p>
            <a:pPr marL="0" indent="0">
              <a:buNone/>
            </a:pPr>
            <a:endParaRPr lang="en-GB" dirty="0"/>
          </a:p>
          <a:p>
            <a:pPr>
              <a:buFont typeface="Arial" panose="020B0604020202020204" pitchFamily="34" charset="0"/>
              <a:buChar char="•"/>
            </a:pPr>
            <a:r>
              <a:rPr lang="en-GB" dirty="0"/>
              <a:t>What makes a strong research problem?</a:t>
            </a:r>
          </a:p>
          <a:p>
            <a:pPr lvl="1">
              <a:buFont typeface="Arial" panose="020B0604020202020204" pitchFamily="34" charset="0"/>
              <a:buChar char="•"/>
            </a:pPr>
            <a:r>
              <a:rPr lang="en-GB" dirty="0"/>
              <a:t>Using academic and industry sources for evidence</a:t>
            </a:r>
          </a:p>
          <a:p>
            <a:pPr lvl="1">
              <a:buFont typeface="Arial" panose="020B0604020202020204" pitchFamily="34" charset="0"/>
              <a:buChar char="•"/>
            </a:pPr>
            <a:r>
              <a:rPr lang="en-GB" dirty="0"/>
              <a:t>Critical discussion &amp; contextual factors</a:t>
            </a:r>
          </a:p>
          <a:p>
            <a:endParaRPr dirty="0"/>
          </a:p>
        </p:txBody>
      </p:sp>
    </p:spTree>
    <p:extLst>
      <p:ext uri="{BB962C8B-B14F-4D97-AF65-F5344CB8AC3E}">
        <p14:creationId xmlns:p14="http://schemas.microsoft.com/office/powerpoint/2010/main" val="2388514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E2C-DA6D-7280-057B-CFD906A7B868}"/>
              </a:ext>
            </a:extLst>
          </p:cNvPr>
          <p:cNvSpPr>
            <a:spLocks noGrp="1"/>
          </p:cNvSpPr>
          <p:nvPr>
            <p:ph type="title"/>
          </p:nvPr>
        </p:nvSpPr>
        <p:spPr/>
        <p:txBody>
          <a:bodyPr/>
          <a:lstStyle/>
          <a:p>
            <a:r>
              <a:rPr lang="en-GB" b="1" dirty="0">
                <a:highlight>
                  <a:srgbClr val="FFFF00"/>
                </a:highlight>
              </a:rPr>
              <a:t>Activity – 15 minutes</a:t>
            </a:r>
          </a:p>
        </p:txBody>
      </p:sp>
      <p:sp>
        <p:nvSpPr>
          <p:cNvPr id="3" name="Content Placeholder 2">
            <a:extLst>
              <a:ext uri="{FF2B5EF4-FFF2-40B4-BE49-F238E27FC236}">
                <a16:creationId xmlns:a16="http://schemas.microsoft.com/office/drawing/2014/main" id="{C21965F8-F8ED-1724-5DCE-533BBA04FAFD}"/>
              </a:ext>
            </a:extLst>
          </p:cNvPr>
          <p:cNvSpPr>
            <a:spLocks noGrp="1"/>
          </p:cNvSpPr>
          <p:nvPr>
            <p:ph idx="1"/>
          </p:nvPr>
        </p:nvSpPr>
        <p:spPr/>
        <p:txBody>
          <a:bodyPr>
            <a:normAutofit fontScale="92500" lnSpcReduction="20000"/>
          </a:bodyPr>
          <a:lstStyle/>
          <a:p>
            <a:pPr marL="0" indent="0">
              <a:buNone/>
            </a:pPr>
            <a:endParaRPr lang="en-GB" dirty="0"/>
          </a:p>
          <a:p>
            <a:pPr>
              <a:buFont typeface="+mj-lt"/>
              <a:buAutoNum type="arabicPeriod"/>
            </a:pPr>
            <a:r>
              <a:rPr lang="en-GB" dirty="0"/>
              <a:t>List your </a:t>
            </a:r>
            <a:r>
              <a:rPr lang="en-GB" b="1" dirty="0"/>
              <a:t>research problem </a:t>
            </a:r>
            <a:r>
              <a:rPr lang="en-GB" dirty="0"/>
              <a:t>(from your proposal).</a:t>
            </a:r>
          </a:p>
          <a:p>
            <a:pPr>
              <a:buFont typeface="+mj-lt"/>
              <a:buAutoNum type="arabicPeriod"/>
            </a:pPr>
            <a:r>
              <a:rPr lang="en-GB" dirty="0"/>
              <a:t>Research the </a:t>
            </a:r>
            <a:r>
              <a:rPr lang="en-GB" b="1" dirty="0"/>
              <a:t>impact (of the problem) in the business world</a:t>
            </a:r>
            <a:r>
              <a:rPr lang="en-GB" dirty="0"/>
              <a:t> (using academic sources).</a:t>
            </a:r>
          </a:p>
          <a:p>
            <a:pPr>
              <a:buFont typeface="+mj-lt"/>
              <a:buAutoNum type="arabicPeriod"/>
            </a:pPr>
            <a:r>
              <a:rPr lang="en-GB" dirty="0"/>
              <a:t>Formulate a complete research problem statement (see slides 5 and 6)</a:t>
            </a:r>
          </a:p>
          <a:p>
            <a:pPr>
              <a:buFont typeface="+mj-lt"/>
              <a:buAutoNum type="arabicPeriod"/>
            </a:pPr>
            <a:r>
              <a:rPr lang="en-GB" dirty="0"/>
              <a:t>Small-group discussion</a:t>
            </a:r>
            <a:r>
              <a:rPr lang="en-GB" b="1" dirty="0"/>
              <a:t>:</a:t>
            </a:r>
            <a:r>
              <a:rPr lang="en-GB" dirty="0"/>
              <a:t> Peer feedback on problem clarity – Ask people next to you (right and left), see if the research problem statement makes sense for them</a:t>
            </a:r>
          </a:p>
          <a:p>
            <a:endParaRPr lang="en-GB" dirty="0"/>
          </a:p>
        </p:txBody>
      </p:sp>
    </p:spTree>
    <p:extLst>
      <p:ext uri="{BB962C8B-B14F-4D97-AF65-F5344CB8AC3E}">
        <p14:creationId xmlns:p14="http://schemas.microsoft.com/office/powerpoint/2010/main" val="1247255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Case Study 1 – Declining Employee Engagement in Remote Work</a:t>
            </a:r>
          </a:p>
        </p:txBody>
      </p:sp>
      <p:sp>
        <p:nvSpPr>
          <p:cNvPr id="3" name="Content Placeholder 2"/>
          <p:cNvSpPr>
            <a:spLocks noGrp="1"/>
          </p:cNvSpPr>
          <p:nvPr>
            <p:ph idx="1"/>
          </p:nvPr>
        </p:nvSpPr>
        <p:spPr/>
        <p:txBody>
          <a:bodyPr>
            <a:normAutofit/>
          </a:bodyPr>
          <a:lstStyle/>
          <a:p>
            <a:r>
              <a:rPr dirty="0"/>
              <a:t>Example: Remote Work Challenges</a:t>
            </a:r>
          </a:p>
          <a:p>
            <a:pPr marL="400050" lvl="1" indent="0">
              <a:buNone/>
            </a:pPr>
            <a:r>
              <a:rPr dirty="0"/>
              <a:t>- Many companies report declining employee engagement post-pandemic (Bloom et al., 2021).</a:t>
            </a:r>
          </a:p>
          <a:p>
            <a:pPr marL="400050" lvl="1" indent="0">
              <a:buNone/>
            </a:pPr>
            <a:r>
              <a:rPr dirty="0"/>
              <a:t>- Issues include communication barriers, lack of motivation, and work-life balance struggles.</a:t>
            </a:r>
          </a:p>
          <a:p>
            <a:pPr marL="400050" lvl="1" indent="0">
              <a:buNone/>
            </a:pPr>
            <a:r>
              <a:rPr dirty="0"/>
              <a:t>- How does this impact business performance and leadership strategies?</a:t>
            </a:r>
          </a:p>
          <a:p>
            <a:r>
              <a:rPr b="1" dirty="0"/>
              <a:t>Activity: Write a problem statement for this issue.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Case Study 2 – Ethical Concerns in AI Hiring</a:t>
            </a:r>
          </a:p>
        </p:txBody>
      </p:sp>
      <p:sp>
        <p:nvSpPr>
          <p:cNvPr id="3" name="Content Placeholder 2"/>
          <p:cNvSpPr>
            <a:spLocks noGrp="1"/>
          </p:cNvSpPr>
          <p:nvPr>
            <p:ph idx="1"/>
          </p:nvPr>
        </p:nvSpPr>
        <p:spPr/>
        <p:txBody>
          <a:bodyPr>
            <a:normAutofit fontScale="92500" lnSpcReduction="10000"/>
          </a:bodyPr>
          <a:lstStyle/>
          <a:p>
            <a:r>
              <a:rPr dirty="0"/>
              <a:t>Example: Bias in AI Recruitment (Amazon’s AI Issue)</a:t>
            </a:r>
          </a:p>
          <a:p>
            <a:pPr marL="400050" lvl="1" indent="0">
              <a:buNone/>
            </a:pPr>
            <a:r>
              <a:rPr dirty="0"/>
              <a:t>- Amazon’s AI recruitment tool discriminated against women (Dastin, 2018).</a:t>
            </a:r>
          </a:p>
          <a:p>
            <a:pPr marL="400050" lvl="1" indent="0">
              <a:buNone/>
            </a:pPr>
            <a:r>
              <a:rPr dirty="0"/>
              <a:t>- Ethical concerns over AI decision-making and bias in hiring practices.</a:t>
            </a:r>
          </a:p>
          <a:p>
            <a:pPr marL="400050" lvl="1" indent="0">
              <a:buNone/>
            </a:pPr>
            <a:r>
              <a:rPr dirty="0"/>
              <a:t>- Why does this matter for HR managers and business leaders?</a:t>
            </a:r>
          </a:p>
          <a:p>
            <a:r>
              <a:rPr b="1" dirty="0"/>
              <a:t>Activity: Formulate a research problem based on this scenario.</a:t>
            </a:r>
          </a:p>
          <a:p>
            <a:pPr marL="0" indent="0">
              <a:buNone/>
            </a:pP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Case Study 3 – Customer Trust in Sustainable Fashion</a:t>
            </a:r>
          </a:p>
        </p:txBody>
      </p:sp>
      <p:sp>
        <p:nvSpPr>
          <p:cNvPr id="3" name="Content Placeholder 2"/>
          <p:cNvSpPr>
            <a:spLocks noGrp="1"/>
          </p:cNvSpPr>
          <p:nvPr>
            <p:ph idx="1"/>
          </p:nvPr>
        </p:nvSpPr>
        <p:spPr/>
        <p:txBody>
          <a:bodyPr>
            <a:normAutofit fontScale="92500" lnSpcReduction="10000"/>
          </a:bodyPr>
          <a:lstStyle/>
          <a:p>
            <a:r>
              <a:rPr dirty="0"/>
              <a:t>Example: Greenwashing in Retail (H&amp;M vs. Patagonia)</a:t>
            </a:r>
          </a:p>
          <a:p>
            <a:pPr marL="400050" lvl="1" indent="0">
              <a:buNone/>
            </a:pPr>
            <a:r>
              <a:rPr dirty="0"/>
              <a:t>- Consumers are skeptical of sustainability claims (Delmas and </a:t>
            </a:r>
            <a:r>
              <a:rPr dirty="0" err="1"/>
              <a:t>Burbano</a:t>
            </a:r>
            <a:r>
              <a:rPr dirty="0"/>
              <a:t>, 2019).</a:t>
            </a:r>
          </a:p>
          <a:p>
            <a:pPr marL="400050" lvl="1" indent="0">
              <a:buNone/>
            </a:pPr>
            <a:r>
              <a:rPr dirty="0"/>
              <a:t>- H&amp;M faces criticism, whereas Patagonia is seen as an ethical leader.</a:t>
            </a:r>
          </a:p>
          <a:p>
            <a:pPr marL="400050" lvl="1" indent="0">
              <a:buNone/>
            </a:pPr>
            <a:r>
              <a:rPr dirty="0"/>
              <a:t>- How does greenwashing affect consumer trust and business reputation?</a:t>
            </a:r>
          </a:p>
          <a:p>
            <a:r>
              <a:rPr b="1" dirty="0"/>
              <a:t>Activity: Identify a research problem related to consumer trust and sustainability.</a:t>
            </a:r>
          </a:p>
          <a:p>
            <a:pPr marL="0" indent="0">
              <a:buNone/>
            </a:pP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Common Mistakes to Avoid</a:t>
            </a:r>
          </a:p>
        </p:txBody>
      </p:sp>
      <p:sp>
        <p:nvSpPr>
          <p:cNvPr id="3" name="Content Placeholder 2"/>
          <p:cNvSpPr>
            <a:spLocks noGrp="1"/>
          </p:cNvSpPr>
          <p:nvPr>
            <p:ph idx="1"/>
          </p:nvPr>
        </p:nvSpPr>
        <p:spPr/>
        <p:txBody>
          <a:bodyPr/>
          <a:lstStyle/>
          <a:p>
            <a:r>
              <a:t>- Defining a problem too broadly or vaguely.</a:t>
            </a:r>
          </a:p>
          <a:p>
            <a:r>
              <a:t>- Lack of academic or industry evidence.</a:t>
            </a:r>
          </a:p>
          <a:p>
            <a:r>
              <a:t>- Not explaining the business impact.</a:t>
            </a:r>
          </a:p>
          <a:p>
            <a:r>
              <a:t>- Poor alignment with dissertation objectives.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E80F-E514-6BAF-C1D4-80E057F6FAEA}"/>
              </a:ext>
            </a:extLst>
          </p:cNvPr>
          <p:cNvSpPr>
            <a:spLocks noGrp="1"/>
          </p:cNvSpPr>
          <p:nvPr>
            <p:ph type="title"/>
          </p:nvPr>
        </p:nvSpPr>
        <p:spPr/>
        <p:txBody>
          <a:bodyPr/>
          <a:lstStyle/>
          <a:p>
            <a:r>
              <a:rPr lang="en-GB" b="1" dirty="0">
                <a:highlight>
                  <a:srgbClr val="FFFF00"/>
                </a:highlight>
              </a:rPr>
              <a:t>Developing the Rationale</a:t>
            </a:r>
          </a:p>
        </p:txBody>
      </p:sp>
      <p:sp>
        <p:nvSpPr>
          <p:cNvPr id="3" name="Content Placeholder 2">
            <a:extLst>
              <a:ext uri="{FF2B5EF4-FFF2-40B4-BE49-F238E27FC236}">
                <a16:creationId xmlns:a16="http://schemas.microsoft.com/office/drawing/2014/main" id="{925AE57D-AC41-D5C2-ECA2-3E518D60EDB8}"/>
              </a:ext>
            </a:extLst>
          </p:cNvPr>
          <p:cNvSpPr>
            <a:spLocks noGrp="1"/>
          </p:cNvSpPr>
          <p:nvPr>
            <p:ph idx="1"/>
          </p:nvPr>
        </p:nvSpPr>
        <p:spPr/>
        <p:txBody>
          <a:bodyPr>
            <a:normAutofit fontScale="85000" lnSpcReduction="10000"/>
          </a:bodyPr>
          <a:lstStyle/>
          <a:p>
            <a:r>
              <a:rPr lang="en-GB" dirty="0"/>
              <a:t>Research Rationale is built upon the background</a:t>
            </a:r>
          </a:p>
          <a:p>
            <a:r>
              <a:rPr lang="en-GB" b="1" dirty="0"/>
              <a:t>Objective of rationale:</a:t>
            </a:r>
            <a:r>
              <a:rPr lang="en-GB" dirty="0"/>
              <a:t> To justify why the research is important and who benefits.</a:t>
            </a:r>
          </a:p>
          <a:p>
            <a:r>
              <a:rPr lang="en-GB" dirty="0"/>
              <a:t>What could be included in the rationale:</a:t>
            </a:r>
          </a:p>
          <a:p>
            <a:pPr lvl="1"/>
            <a:r>
              <a:rPr lang="en-US" altLang="en-US" b="1" dirty="0">
                <a:latin typeface="Arial" panose="020B0604020202020204" pitchFamily="34" charset="0"/>
              </a:rPr>
              <a:t>Context</a:t>
            </a:r>
            <a:r>
              <a:rPr lang="en-US" altLang="en-US" dirty="0">
                <a:latin typeface="Arial" panose="020B0604020202020204" pitchFamily="34" charset="0"/>
              </a:rPr>
              <a:t> — Briefly introduce the business environment or trend.</a:t>
            </a:r>
          </a:p>
          <a:p>
            <a:pPr lvl="1" defTabSz="914400" eaLnBrk="0" fontAlgn="base" hangingPunct="0">
              <a:spcBef>
                <a:spcPct val="0"/>
              </a:spcBef>
              <a:spcAft>
                <a:spcPct val="0"/>
              </a:spcAft>
            </a:pPr>
            <a:r>
              <a:rPr lang="en-US" altLang="en-US" b="1" dirty="0">
                <a:latin typeface="Arial" panose="020B0604020202020204" pitchFamily="34" charset="0"/>
              </a:rPr>
              <a:t>Problem</a:t>
            </a:r>
            <a:r>
              <a:rPr lang="en-US" altLang="en-US" dirty="0">
                <a:latin typeface="Arial" panose="020B0604020202020204" pitchFamily="34" charset="0"/>
              </a:rPr>
              <a:t> — What issue or challenge exists?</a:t>
            </a:r>
          </a:p>
          <a:p>
            <a:pPr lvl="1" defTabSz="914400" eaLnBrk="0" fontAlgn="base" hangingPunct="0">
              <a:spcBef>
                <a:spcPct val="0"/>
              </a:spcBef>
              <a:spcAft>
                <a:spcPct val="0"/>
              </a:spcAft>
            </a:pPr>
            <a:r>
              <a:rPr lang="en-US" altLang="en-US" b="1" dirty="0">
                <a:latin typeface="Arial" panose="020B0604020202020204" pitchFamily="34" charset="0"/>
              </a:rPr>
              <a:t>Gap</a:t>
            </a:r>
            <a:r>
              <a:rPr lang="en-US" altLang="en-US" dirty="0">
                <a:latin typeface="Arial" panose="020B0604020202020204" pitchFamily="34" charset="0"/>
              </a:rPr>
              <a:t> — What previous research has not addressed.</a:t>
            </a:r>
          </a:p>
          <a:p>
            <a:pPr lvl="1" defTabSz="914400" eaLnBrk="0" fontAlgn="base" hangingPunct="0">
              <a:spcBef>
                <a:spcPct val="0"/>
              </a:spcBef>
              <a:spcAft>
                <a:spcPct val="0"/>
              </a:spcAft>
            </a:pPr>
            <a:r>
              <a:rPr lang="en-US" altLang="en-US" b="1" dirty="0">
                <a:latin typeface="Arial" panose="020B0604020202020204" pitchFamily="34" charset="0"/>
              </a:rPr>
              <a:t>Importance</a:t>
            </a:r>
            <a:r>
              <a:rPr lang="en-US" altLang="en-US" dirty="0">
                <a:latin typeface="Arial" panose="020B0604020202020204" pitchFamily="34" charset="0"/>
              </a:rPr>
              <a:t> — Why this matters for businesses, society, or theory. Who benefits from this research</a:t>
            </a:r>
          </a:p>
          <a:p>
            <a:pPr lvl="1" defTabSz="914400" eaLnBrk="0" fontAlgn="base" hangingPunct="0">
              <a:spcBef>
                <a:spcPct val="0"/>
              </a:spcBef>
              <a:spcAft>
                <a:spcPct val="0"/>
              </a:spcAft>
            </a:pPr>
            <a:r>
              <a:rPr lang="en-US" altLang="en-US" b="1" dirty="0">
                <a:latin typeface="Arial" panose="020B0604020202020204" pitchFamily="34" charset="0"/>
              </a:rPr>
              <a:t>Aim</a:t>
            </a:r>
            <a:r>
              <a:rPr lang="en-US" altLang="en-US" dirty="0">
                <a:latin typeface="Arial" panose="020B0604020202020204" pitchFamily="34" charset="0"/>
              </a:rPr>
              <a:t> — What your study will do to address the gap.</a:t>
            </a:r>
          </a:p>
          <a:p>
            <a:endParaRPr lang="en-GB" dirty="0"/>
          </a:p>
          <a:p>
            <a:endParaRPr lang="en-GB" dirty="0"/>
          </a:p>
        </p:txBody>
      </p:sp>
    </p:spTree>
    <p:extLst>
      <p:ext uri="{BB962C8B-B14F-4D97-AF65-F5344CB8AC3E}">
        <p14:creationId xmlns:p14="http://schemas.microsoft.com/office/powerpoint/2010/main" val="3531236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74561-450D-3153-DA59-5E74C7715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C1A034-A778-5FE3-BBCF-D0F26B172A50}"/>
              </a:ext>
            </a:extLst>
          </p:cNvPr>
          <p:cNvSpPr>
            <a:spLocks noGrp="1"/>
          </p:cNvSpPr>
          <p:nvPr>
            <p:ph type="title"/>
          </p:nvPr>
        </p:nvSpPr>
        <p:spPr/>
        <p:txBody>
          <a:bodyPr/>
          <a:lstStyle/>
          <a:p>
            <a:r>
              <a:rPr lang="en-GB" b="1" dirty="0">
                <a:highlight>
                  <a:srgbClr val="FFFF00"/>
                </a:highlight>
              </a:rPr>
              <a:t>Developing the Rationale</a:t>
            </a:r>
          </a:p>
        </p:txBody>
      </p:sp>
      <p:sp>
        <p:nvSpPr>
          <p:cNvPr id="3" name="Content Placeholder 2">
            <a:extLst>
              <a:ext uri="{FF2B5EF4-FFF2-40B4-BE49-F238E27FC236}">
                <a16:creationId xmlns:a16="http://schemas.microsoft.com/office/drawing/2014/main" id="{570F06B5-40E0-3C05-F619-FBFF122001A9}"/>
              </a:ext>
            </a:extLst>
          </p:cNvPr>
          <p:cNvSpPr>
            <a:spLocks noGrp="1"/>
          </p:cNvSpPr>
          <p:nvPr>
            <p:ph idx="1"/>
          </p:nvPr>
        </p:nvSpPr>
        <p:spPr/>
        <p:txBody>
          <a:bodyPr>
            <a:normAutofit fontScale="92500"/>
          </a:bodyPr>
          <a:lstStyle/>
          <a:p>
            <a:pPr marL="0" indent="0">
              <a:buNone/>
            </a:pPr>
            <a:r>
              <a:rPr lang="en-GB" b="1" dirty="0"/>
              <a:t>Real-World Example: Sustainability in Fast Fashion (H&amp;M vs. Patagonia)</a:t>
            </a:r>
          </a:p>
          <a:p>
            <a:r>
              <a:rPr lang="en-GB" dirty="0"/>
              <a:t> </a:t>
            </a:r>
            <a:r>
              <a:rPr lang="en-GB" b="1" dirty="0"/>
              <a:t>Scenario:</a:t>
            </a:r>
            <a:br>
              <a:rPr lang="en-GB" dirty="0"/>
            </a:br>
            <a:r>
              <a:rPr lang="en-GB" dirty="0"/>
              <a:t>H&amp;M launched a sustainability campaign claiming its products use recycled materials. However, reports suggest </a:t>
            </a:r>
            <a:r>
              <a:rPr lang="en-GB" b="1" dirty="0"/>
              <a:t>"greenwashing"—misleading sustainability claims</a:t>
            </a:r>
            <a:r>
              <a:rPr lang="en-GB" dirty="0"/>
              <a:t>—are common in the industry. Meanwhile, Patagonia prioritises ethical sourcing and transparent supply chains. </a:t>
            </a:r>
          </a:p>
          <a:p>
            <a:endParaRPr lang="en-GB" dirty="0"/>
          </a:p>
        </p:txBody>
      </p:sp>
    </p:spTree>
    <p:extLst>
      <p:ext uri="{BB962C8B-B14F-4D97-AF65-F5344CB8AC3E}">
        <p14:creationId xmlns:p14="http://schemas.microsoft.com/office/powerpoint/2010/main" val="3438878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1385A-0BE9-29AA-D0E3-9C1AB7451B51}"/>
              </a:ext>
            </a:extLst>
          </p:cNvPr>
          <p:cNvSpPr>
            <a:spLocks noGrp="1"/>
          </p:cNvSpPr>
          <p:nvPr>
            <p:ph type="title"/>
          </p:nvPr>
        </p:nvSpPr>
        <p:spPr/>
        <p:txBody>
          <a:bodyPr/>
          <a:lstStyle/>
          <a:p>
            <a:r>
              <a:rPr lang="en-GB" b="1" dirty="0">
                <a:highlight>
                  <a:srgbClr val="FFFF00"/>
                </a:highlight>
              </a:rPr>
              <a:t>Developing the Rationale</a:t>
            </a:r>
            <a:endParaRPr lang="en-GB" dirty="0"/>
          </a:p>
        </p:txBody>
      </p:sp>
      <p:sp>
        <p:nvSpPr>
          <p:cNvPr id="4" name="Rectangle 1">
            <a:extLst>
              <a:ext uri="{FF2B5EF4-FFF2-40B4-BE49-F238E27FC236}">
                <a16:creationId xmlns:a16="http://schemas.microsoft.com/office/drawing/2014/main" id="{49F10BC0-9D5B-B01F-34CC-B3037F202FEE}"/>
              </a:ext>
            </a:extLst>
          </p:cNvPr>
          <p:cNvSpPr>
            <a:spLocks noGrp="1" noChangeArrowheads="1"/>
          </p:cNvSpPr>
          <p:nvPr>
            <p:ph idx="1"/>
          </p:nvPr>
        </p:nvSpPr>
        <p:spPr bwMode="auto">
          <a:xfrm>
            <a:off x="457200" y="1750257"/>
            <a:ext cx="7923125"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defTabSz="914400" eaLnBrk="0" fontAlgn="base" hangingPunct="0">
              <a:spcBef>
                <a:spcPct val="0"/>
              </a:spcBef>
              <a:spcAft>
                <a:spcPct val="0"/>
              </a:spcAft>
              <a:buNone/>
            </a:pPr>
            <a:r>
              <a:rPr lang="en-GB" sz="2400" b="1" dirty="0">
                <a:latin typeface="+mj-lt"/>
              </a:rPr>
              <a:t>Build your rationale to research sustainability  in Fast Fashion by answering these questions:</a:t>
            </a:r>
          </a:p>
          <a:p>
            <a:pPr marL="0" indent="0" defTabSz="914400" eaLnBrk="0" fontAlgn="base" hangingPunct="0">
              <a:spcBef>
                <a:spcPct val="0"/>
              </a:spcBef>
              <a:spcAft>
                <a:spcPct val="0"/>
              </a:spcAft>
              <a:buNone/>
            </a:pPr>
            <a:endParaRPr lang="en-GB" sz="2400" b="1" dirty="0">
              <a:latin typeface="+mj-lt"/>
            </a:endParaRPr>
          </a:p>
          <a:p>
            <a:pPr defTabSz="914400" eaLnBrk="0" fontAlgn="base" hangingPunct="0">
              <a:spcBef>
                <a:spcPct val="0"/>
              </a:spcBef>
              <a:spcAft>
                <a:spcPct val="0"/>
              </a:spcAft>
            </a:pPr>
            <a:r>
              <a:rPr lang="en-GB" sz="2400" b="1" dirty="0">
                <a:latin typeface="+mj-lt"/>
              </a:rPr>
              <a:t>Do consumers really care about sustainability, or is it just a marketing trend?</a:t>
            </a:r>
            <a:endParaRPr lang="en-GB" sz="2400" dirty="0">
              <a:latin typeface="+mj-lt"/>
            </a:endParaRPr>
          </a:p>
          <a:p>
            <a:pPr defTabSz="914400"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mj-lt"/>
              </a:rPr>
              <a:t>Why is this issue </a:t>
            </a:r>
            <a:r>
              <a:rPr kumimoji="0" lang="en-US" altLang="en-US" sz="2400" b="1" i="0" u="none" strike="noStrike" cap="none" normalizeH="0" baseline="0" dirty="0">
                <a:ln>
                  <a:noFill/>
                </a:ln>
                <a:solidFill>
                  <a:schemeClr val="tx1"/>
                </a:solidFill>
                <a:effectLst/>
                <a:latin typeface="+mj-lt"/>
              </a:rPr>
              <a:t>important</a:t>
            </a:r>
            <a:r>
              <a:rPr kumimoji="0" lang="en-US" altLang="en-US" sz="2400" b="0" i="0" u="none" strike="noStrike" cap="none" normalizeH="0" baseline="0" dirty="0">
                <a:ln>
                  <a:noFill/>
                </a:ln>
                <a:solidFill>
                  <a:schemeClr val="tx1"/>
                </a:solidFill>
                <a:effectLst/>
                <a:latin typeface="+mj-lt"/>
              </a:rPr>
              <a:t> for businesses and society?</a:t>
            </a:r>
          </a:p>
          <a:p>
            <a:pPr defTabSz="914400"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mj-lt"/>
              </a:rPr>
              <a:t>Who benefits from research on </a:t>
            </a:r>
            <a:r>
              <a:rPr kumimoji="0" lang="en-US" altLang="en-US" sz="2400" b="1" i="0" u="none" strike="noStrike" cap="none" normalizeH="0" baseline="0" dirty="0">
                <a:ln>
                  <a:noFill/>
                </a:ln>
                <a:solidFill>
                  <a:schemeClr val="tx1"/>
                </a:solidFill>
                <a:effectLst/>
                <a:latin typeface="+mj-lt"/>
              </a:rPr>
              <a:t>consumer perception of greenwashing</a:t>
            </a:r>
            <a:r>
              <a:rPr kumimoji="0" lang="en-US" altLang="en-US" sz="2400" b="0" i="0" u="none" strike="noStrike" cap="none" normalizeH="0" baseline="0" dirty="0">
                <a:ln>
                  <a:noFill/>
                </a:ln>
                <a:solidFill>
                  <a:schemeClr val="tx1"/>
                </a:solidFill>
                <a:effectLst/>
                <a:latin typeface="+mj-lt"/>
              </a:rPr>
              <a:t>?</a:t>
            </a:r>
          </a:p>
          <a:p>
            <a:pPr defTabSz="914400"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mj-lt"/>
              </a:rPr>
              <a:t>How does this research contribute to existing knowledge gaps?</a:t>
            </a:r>
          </a:p>
        </p:txBody>
      </p:sp>
    </p:spTree>
    <p:extLst>
      <p:ext uri="{BB962C8B-B14F-4D97-AF65-F5344CB8AC3E}">
        <p14:creationId xmlns:p14="http://schemas.microsoft.com/office/powerpoint/2010/main" val="2840352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23BE-EEC2-CB59-DE69-42364C84BD1B}"/>
              </a:ext>
            </a:extLst>
          </p:cNvPr>
          <p:cNvSpPr>
            <a:spLocks noGrp="1"/>
          </p:cNvSpPr>
          <p:nvPr>
            <p:ph type="title"/>
          </p:nvPr>
        </p:nvSpPr>
        <p:spPr/>
        <p:txBody>
          <a:bodyPr/>
          <a:lstStyle/>
          <a:p>
            <a:r>
              <a:rPr lang="en-GB" b="1" dirty="0">
                <a:highlight>
                  <a:srgbClr val="FFFF00"/>
                </a:highlight>
              </a:rPr>
              <a:t>Activity</a:t>
            </a:r>
          </a:p>
        </p:txBody>
      </p:sp>
      <p:sp>
        <p:nvSpPr>
          <p:cNvPr id="4" name="Rectangle 1">
            <a:extLst>
              <a:ext uri="{FF2B5EF4-FFF2-40B4-BE49-F238E27FC236}">
                <a16:creationId xmlns:a16="http://schemas.microsoft.com/office/drawing/2014/main" id="{BF563A6F-0B25-4E54-EF4E-84CB91BF6299}"/>
              </a:ext>
            </a:extLst>
          </p:cNvPr>
          <p:cNvSpPr>
            <a:spLocks noGrp="1" noChangeArrowheads="1"/>
          </p:cNvSpPr>
          <p:nvPr>
            <p:ph idx="1"/>
          </p:nvPr>
        </p:nvSpPr>
        <p:spPr bwMode="auto">
          <a:xfrm>
            <a:off x="865856" y="1536174"/>
            <a:ext cx="7820944"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b="0" i="0" u="none" strike="noStrike" cap="none" normalizeH="0" baseline="0" dirty="0">
                <a:ln>
                  <a:noFill/>
                </a:ln>
                <a:solidFill>
                  <a:schemeClr val="tx1"/>
                </a:solidFill>
                <a:effectLst/>
                <a:latin typeface="Arial" panose="020B0604020202020204" pitchFamily="34" charset="0"/>
              </a:rPr>
              <a:t>Write </a:t>
            </a:r>
            <a:r>
              <a:rPr kumimoji="0" lang="en-US" altLang="en-US" b="1" i="0" u="none" strike="noStrike" cap="none" normalizeH="0" baseline="0" dirty="0">
                <a:ln>
                  <a:noFill/>
                </a:ln>
                <a:solidFill>
                  <a:schemeClr val="tx1"/>
                </a:solidFill>
                <a:effectLst/>
                <a:latin typeface="Arial" panose="020B0604020202020204" pitchFamily="34" charset="0"/>
              </a:rPr>
              <a:t>one paragraph</a:t>
            </a:r>
            <a:r>
              <a:rPr kumimoji="0" lang="en-US" altLang="en-US" b="0" i="0" u="none" strike="noStrike" cap="none" normalizeH="0" baseline="0" dirty="0">
                <a:ln>
                  <a:noFill/>
                </a:ln>
                <a:solidFill>
                  <a:schemeClr val="tx1"/>
                </a:solidFill>
                <a:effectLst/>
                <a:latin typeface="Arial" panose="020B0604020202020204" pitchFamily="34" charset="0"/>
              </a:rPr>
              <a:t> outlining the rationale for studying your chosen topic.</a:t>
            </a:r>
          </a:p>
          <a:p>
            <a:pPr marL="0" indent="0" defTabSz="914400" eaLnBrk="0" fontAlgn="base" hangingPunct="0">
              <a:spcBef>
                <a:spcPct val="0"/>
              </a:spcBef>
              <a:spcAft>
                <a:spcPct val="0"/>
              </a:spcAft>
              <a:buNone/>
            </a:pPr>
            <a:endParaRPr lang="en-US" altLang="en-US" dirty="0">
              <a:latin typeface="Arial" panose="020B0604020202020204" pitchFamily="34" charset="0"/>
            </a:endParaRPr>
          </a:p>
          <a:p>
            <a:pPr defTabSz="914400" eaLnBrk="0" fontAlgn="base" hangingPunct="0">
              <a:spcBef>
                <a:spcPct val="0"/>
              </a:spcBef>
              <a:spcAft>
                <a:spcPct val="0"/>
              </a:spcAft>
            </a:pPr>
            <a:r>
              <a:rPr kumimoji="0" lang="en-US" altLang="en-US" b="0" i="0" u="none" strike="noStrike" cap="none" normalizeH="0" baseline="0" dirty="0">
                <a:ln>
                  <a:noFill/>
                </a:ln>
                <a:solidFill>
                  <a:schemeClr val="tx1"/>
                </a:solidFill>
                <a:effectLst/>
                <a:latin typeface="Arial" panose="020B0604020202020204" pitchFamily="34" charset="0"/>
              </a:rPr>
              <a:t>Pair discussion: </a:t>
            </a:r>
          </a:p>
          <a:p>
            <a:pPr marL="400050" lvl="1" indent="0" defTabSz="914400" eaLnBrk="0" fontAlgn="base" hangingPunct="0">
              <a:spcBef>
                <a:spcPct val="0"/>
              </a:spcBef>
              <a:spcAft>
                <a:spcPct val="0"/>
              </a:spcAft>
              <a:buNone/>
            </a:pPr>
            <a:r>
              <a:rPr kumimoji="0" lang="en-US" altLang="en-US" b="0" i="0" u="none" strike="noStrike" cap="none" normalizeH="0" baseline="0" dirty="0">
                <a:ln>
                  <a:noFill/>
                </a:ln>
                <a:solidFill>
                  <a:schemeClr val="tx1"/>
                </a:solidFill>
                <a:effectLst/>
                <a:latin typeface="Arial" panose="020B0604020202020204" pitchFamily="34" charset="0"/>
              </a:rPr>
              <a:t>Ask people next to you if the rationale clearly justifies the study’s </a:t>
            </a:r>
            <a:r>
              <a:rPr kumimoji="0" lang="en-US" altLang="en-US" b="1" i="0" u="none" strike="noStrike" cap="none" normalizeH="0" baseline="0" dirty="0">
                <a:ln>
                  <a:noFill/>
                </a:ln>
                <a:solidFill>
                  <a:schemeClr val="tx1"/>
                </a:solidFill>
                <a:effectLst/>
                <a:latin typeface="Arial" panose="020B0604020202020204" pitchFamily="34" charset="0"/>
              </a:rPr>
              <a:t>importance and impact</a:t>
            </a:r>
            <a:r>
              <a:rPr kumimoji="0" lang="en-US" altLang="en-US" b="0" i="0" u="none" strike="noStrike" cap="none" normalizeH="0" baseline="0" dirty="0">
                <a:ln>
                  <a:noFill/>
                </a:ln>
                <a:solidFill>
                  <a:schemeClr val="tx1"/>
                </a:solidFill>
                <a:effectLst/>
                <a:latin typeface="Arial" panose="020B0604020202020204" pitchFamily="34" charset="0"/>
              </a:rPr>
              <a:t>.</a:t>
            </a:r>
          </a:p>
          <a:p>
            <a:pPr marL="400050" lvl="1" indent="0" defTabSz="914400" eaLnBrk="0" fontAlgn="base" hangingPunct="0">
              <a:spcBef>
                <a:spcPct val="0"/>
              </a:spcBef>
              <a:spcAft>
                <a:spcPct val="0"/>
              </a:spcAft>
              <a:buNone/>
            </a:pPr>
            <a:endParaRPr lang="en-US" altLang="en-US" dirty="0">
              <a:latin typeface="Arial" panose="020B0604020202020204" pitchFamily="34" charset="0"/>
            </a:endParaRPr>
          </a:p>
          <a:p>
            <a:pPr marL="400050" lvl="1" indent="0" defTabSz="914400" eaLnBrk="0" fontAlgn="base" hangingPunct="0">
              <a:spcBef>
                <a:spcPct val="0"/>
              </a:spcBef>
              <a:spcAft>
                <a:spcPct val="0"/>
              </a:spcAft>
              <a:buNone/>
            </a:pPr>
            <a:r>
              <a:rPr kumimoji="0" lang="en-US" altLang="en-US" b="1" i="0" u="none" strike="noStrike" cap="none" normalizeH="0" baseline="0" dirty="0">
                <a:ln>
                  <a:noFill/>
                </a:ln>
                <a:solidFill>
                  <a:schemeClr val="tx1"/>
                </a:solidFill>
                <a:effectLst/>
                <a:highlight>
                  <a:srgbClr val="FFFF00"/>
                </a:highlight>
                <a:latin typeface="Arial" panose="020B0604020202020204" pitchFamily="34" charset="0"/>
              </a:rPr>
              <a:t>10 min</a:t>
            </a:r>
          </a:p>
        </p:txBody>
      </p:sp>
    </p:spTree>
    <p:extLst>
      <p:ext uri="{BB962C8B-B14F-4D97-AF65-F5344CB8AC3E}">
        <p14:creationId xmlns:p14="http://schemas.microsoft.com/office/powerpoint/2010/main" val="4285908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94D58-8448-5080-B297-3E713ACC30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2FF6B4-FF5A-D2D3-CCD6-49149ADCF5FE}"/>
              </a:ext>
            </a:extLst>
          </p:cNvPr>
          <p:cNvSpPr>
            <a:spLocks noGrp="1"/>
          </p:cNvSpPr>
          <p:nvPr>
            <p:ph idx="1"/>
          </p:nvPr>
        </p:nvSpPr>
        <p:spPr/>
        <p:txBody>
          <a:bodyPr/>
          <a:lstStyle/>
          <a:p>
            <a:r>
              <a:rPr lang="en-GB" sz="8800" b="1" dirty="0"/>
              <a:t>Break 20 min</a:t>
            </a:r>
          </a:p>
          <a:p>
            <a:endParaRPr lang="en-GB" dirty="0"/>
          </a:p>
        </p:txBody>
      </p:sp>
    </p:spTree>
    <p:extLst>
      <p:ext uri="{BB962C8B-B14F-4D97-AF65-F5344CB8AC3E}">
        <p14:creationId xmlns:p14="http://schemas.microsoft.com/office/powerpoint/2010/main" val="3108729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B57A-EDA3-BD5B-3E72-179DFBACF465}"/>
              </a:ext>
            </a:extLst>
          </p:cNvPr>
          <p:cNvSpPr>
            <a:spLocks noGrp="1"/>
          </p:cNvSpPr>
          <p:nvPr>
            <p:ph type="title"/>
          </p:nvPr>
        </p:nvSpPr>
        <p:spPr/>
        <p:txBody>
          <a:bodyPr>
            <a:normAutofit fontScale="90000"/>
          </a:bodyPr>
          <a:lstStyle/>
          <a:p>
            <a:r>
              <a:rPr lang="en-GB" b="1" dirty="0">
                <a:highlight>
                  <a:srgbClr val="FFFF00"/>
                </a:highlight>
              </a:rPr>
              <a:t>Research Aim, Objectives &amp; Questions</a:t>
            </a:r>
          </a:p>
        </p:txBody>
      </p:sp>
      <p:sp>
        <p:nvSpPr>
          <p:cNvPr id="3" name="Content Placeholder 2">
            <a:extLst>
              <a:ext uri="{FF2B5EF4-FFF2-40B4-BE49-F238E27FC236}">
                <a16:creationId xmlns:a16="http://schemas.microsoft.com/office/drawing/2014/main" id="{D63D5D57-7411-9CB3-764C-CD17C3F3E4B8}"/>
              </a:ext>
            </a:extLst>
          </p:cNvPr>
          <p:cNvSpPr>
            <a:spLocks noGrp="1"/>
          </p:cNvSpPr>
          <p:nvPr>
            <p:ph idx="1"/>
          </p:nvPr>
        </p:nvSpPr>
        <p:spPr/>
        <p:txBody>
          <a:bodyPr>
            <a:normAutofit fontScale="92500" lnSpcReduction="20000"/>
          </a:bodyPr>
          <a:lstStyle/>
          <a:p>
            <a:pPr marL="0" indent="0">
              <a:lnSpc>
                <a:spcPct val="120000"/>
              </a:lnSpc>
              <a:spcBef>
                <a:spcPts val="0"/>
              </a:spcBef>
              <a:buNone/>
            </a:pPr>
            <a:r>
              <a:rPr lang="en-GB" dirty="0"/>
              <a:t>1.3 </a:t>
            </a:r>
            <a:r>
              <a:rPr lang="en-GB" b="1" dirty="0"/>
              <a:t>Research Aim</a:t>
            </a:r>
          </a:p>
          <a:p>
            <a:pPr marL="400050" lvl="1" indent="0">
              <a:lnSpc>
                <a:spcPct val="120000"/>
              </a:lnSpc>
              <a:spcBef>
                <a:spcPts val="0"/>
              </a:spcBef>
              <a:buNone/>
            </a:pPr>
            <a:r>
              <a:rPr lang="en-GB" dirty="0"/>
              <a:t>	One broad statement about </a:t>
            </a:r>
            <a:r>
              <a:rPr lang="en-GB" b="1" dirty="0"/>
              <a:t>WHAT </a:t>
            </a:r>
            <a:r>
              <a:rPr lang="en-GB" dirty="0"/>
              <a:t>you want to research</a:t>
            </a:r>
          </a:p>
          <a:p>
            <a:pPr marL="0" indent="0">
              <a:lnSpc>
                <a:spcPct val="120000"/>
              </a:lnSpc>
              <a:spcBef>
                <a:spcPts val="0"/>
              </a:spcBef>
              <a:buNone/>
            </a:pPr>
            <a:endParaRPr lang="en-GB" b="1" dirty="0"/>
          </a:p>
          <a:p>
            <a:pPr marL="0" indent="0">
              <a:lnSpc>
                <a:spcPct val="120000"/>
              </a:lnSpc>
              <a:spcBef>
                <a:spcPts val="0"/>
              </a:spcBef>
              <a:buNone/>
            </a:pPr>
            <a:r>
              <a:rPr lang="en-GB" dirty="0"/>
              <a:t>1.4 </a:t>
            </a:r>
            <a:r>
              <a:rPr lang="en-GB" b="1" dirty="0"/>
              <a:t>Research Objectives</a:t>
            </a:r>
          </a:p>
          <a:p>
            <a:pPr marL="400050" lvl="1" indent="0">
              <a:lnSpc>
                <a:spcPct val="120000"/>
              </a:lnSpc>
              <a:spcBef>
                <a:spcPts val="0"/>
              </a:spcBef>
              <a:buNone/>
            </a:pPr>
            <a:r>
              <a:rPr lang="en-GB" dirty="0"/>
              <a:t>Specific steps of </a:t>
            </a:r>
            <a:r>
              <a:rPr lang="en-GB" b="1" dirty="0"/>
              <a:t>HOW </a:t>
            </a:r>
            <a:r>
              <a:rPr lang="en-GB" dirty="0"/>
              <a:t>you will achieve your research aims, with more specific actions. Use words such as identify, analyse, or evaluate.</a:t>
            </a:r>
          </a:p>
          <a:p>
            <a:pPr marL="400050" lvl="1" indent="0">
              <a:lnSpc>
                <a:spcPct val="120000"/>
              </a:lnSpc>
              <a:spcBef>
                <a:spcPts val="0"/>
              </a:spcBef>
              <a:buNone/>
            </a:pPr>
            <a:r>
              <a:rPr lang="en-GB" dirty="0"/>
              <a:t>  </a:t>
            </a:r>
          </a:p>
          <a:p>
            <a:pPr marL="0" indent="0">
              <a:lnSpc>
                <a:spcPct val="120000"/>
              </a:lnSpc>
              <a:spcBef>
                <a:spcPts val="0"/>
              </a:spcBef>
              <a:buNone/>
            </a:pPr>
            <a:r>
              <a:rPr lang="en-GB" dirty="0"/>
              <a:t>1.5 </a:t>
            </a:r>
            <a:r>
              <a:rPr lang="en-GB" b="1" dirty="0"/>
              <a:t>Research Questions</a:t>
            </a:r>
          </a:p>
          <a:p>
            <a:pPr marL="400050" lvl="1" indent="0">
              <a:lnSpc>
                <a:spcPct val="120000"/>
              </a:lnSpc>
              <a:spcBef>
                <a:spcPts val="0"/>
              </a:spcBef>
              <a:buNone/>
            </a:pPr>
            <a:r>
              <a:rPr lang="en-GB" dirty="0"/>
              <a:t>Precise question(s) to guide your research</a:t>
            </a:r>
          </a:p>
          <a:p>
            <a:pPr marL="0" indent="0">
              <a:buNone/>
            </a:pPr>
            <a:endParaRPr lang="en-GB" dirty="0"/>
          </a:p>
        </p:txBody>
      </p:sp>
    </p:spTree>
    <p:extLst>
      <p:ext uri="{BB962C8B-B14F-4D97-AF65-F5344CB8AC3E}">
        <p14:creationId xmlns:p14="http://schemas.microsoft.com/office/powerpoint/2010/main" val="2970749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3A6F1-B014-6344-8ACD-C17ACEF915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B55332-B393-2ED4-6FCD-CC89691A0A5D}"/>
              </a:ext>
            </a:extLst>
          </p:cNvPr>
          <p:cNvSpPr>
            <a:spLocks noGrp="1"/>
          </p:cNvSpPr>
          <p:nvPr>
            <p:ph type="title"/>
          </p:nvPr>
        </p:nvSpPr>
        <p:spPr/>
        <p:txBody>
          <a:bodyPr>
            <a:normAutofit fontScale="90000"/>
          </a:bodyPr>
          <a:lstStyle/>
          <a:p>
            <a:r>
              <a:rPr lang="en-GB" b="1" dirty="0">
                <a:highlight>
                  <a:srgbClr val="FFFF00"/>
                </a:highlight>
              </a:rPr>
              <a:t>Subsection 1.3; 1.4; 1.5</a:t>
            </a:r>
            <a:br>
              <a:rPr lang="en-GB" b="1" dirty="0">
                <a:highlight>
                  <a:srgbClr val="FFFF00"/>
                </a:highlight>
              </a:rPr>
            </a:br>
            <a:r>
              <a:rPr lang="en-GB" b="1" dirty="0">
                <a:highlight>
                  <a:srgbClr val="FFFF00"/>
                </a:highlight>
              </a:rPr>
              <a:t>Research Aim, Objectives &amp; Questions</a:t>
            </a:r>
          </a:p>
        </p:txBody>
      </p:sp>
      <p:sp>
        <p:nvSpPr>
          <p:cNvPr id="3" name="Content Placeholder 2">
            <a:extLst>
              <a:ext uri="{FF2B5EF4-FFF2-40B4-BE49-F238E27FC236}">
                <a16:creationId xmlns:a16="http://schemas.microsoft.com/office/drawing/2014/main" id="{9BF80637-F79B-D8DD-2BCE-F4B250824185}"/>
              </a:ext>
            </a:extLst>
          </p:cNvPr>
          <p:cNvSpPr>
            <a:spLocks noGrp="1"/>
          </p:cNvSpPr>
          <p:nvPr>
            <p:ph idx="1"/>
          </p:nvPr>
        </p:nvSpPr>
        <p:spPr/>
        <p:txBody>
          <a:bodyPr>
            <a:normAutofit fontScale="77500" lnSpcReduction="20000"/>
          </a:bodyPr>
          <a:lstStyle/>
          <a:p>
            <a:r>
              <a:rPr lang="en-GB" b="1" dirty="0"/>
              <a:t>Real-World Example: Artificial Intelligence in Hiring (Amazon’s AI Bias Issue)</a:t>
            </a:r>
          </a:p>
          <a:p>
            <a:pPr marL="0" indent="0">
              <a:buNone/>
            </a:pPr>
            <a:r>
              <a:rPr lang="en-GB" dirty="0"/>
              <a:t> </a:t>
            </a:r>
            <a:r>
              <a:rPr lang="en-GB" b="1" dirty="0"/>
              <a:t>Scenario:</a:t>
            </a:r>
            <a:br>
              <a:rPr lang="en-GB" dirty="0"/>
            </a:br>
            <a:r>
              <a:rPr lang="en-GB" dirty="0"/>
              <a:t>Amazon developed an AI recruitment system that unintentionally </a:t>
            </a:r>
            <a:r>
              <a:rPr lang="en-GB" b="1" dirty="0"/>
              <a:t>discriminated against female applicants</a:t>
            </a:r>
            <a:r>
              <a:rPr lang="en-GB" dirty="0"/>
              <a:t> due to biased historical data. This raised concerns about </a:t>
            </a:r>
            <a:r>
              <a:rPr lang="en-GB" b="1" dirty="0"/>
              <a:t>AI ethics and fairness in hiring practices</a:t>
            </a:r>
            <a:r>
              <a:rPr lang="en-GB" dirty="0"/>
              <a:t>.</a:t>
            </a:r>
          </a:p>
          <a:p>
            <a:pPr marL="0" indent="0">
              <a:buNone/>
            </a:pPr>
            <a:r>
              <a:rPr lang="en-GB" b="1" dirty="0"/>
              <a:t>Task:</a:t>
            </a:r>
            <a:endParaRPr lang="en-GB" dirty="0"/>
          </a:p>
          <a:p>
            <a:pPr>
              <a:buFont typeface="+mj-lt"/>
              <a:buAutoNum type="arabicPeriod"/>
            </a:pPr>
            <a:r>
              <a:rPr lang="en-GB" dirty="0"/>
              <a:t>Develop a </a:t>
            </a:r>
            <a:r>
              <a:rPr lang="en-GB" b="1" dirty="0"/>
              <a:t>research aim</a:t>
            </a:r>
            <a:r>
              <a:rPr lang="en-GB" dirty="0"/>
              <a:t> addressing AI bias in recruitment.</a:t>
            </a:r>
          </a:p>
          <a:p>
            <a:pPr>
              <a:buFont typeface="+mj-lt"/>
              <a:buAutoNum type="arabicPeriod"/>
            </a:pPr>
            <a:r>
              <a:rPr lang="en-GB" dirty="0"/>
              <a:t>List </a:t>
            </a:r>
            <a:r>
              <a:rPr lang="en-GB" b="1" dirty="0"/>
              <a:t>3-5 research objectives</a:t>
            </a:r>
            <a:r>
              <a:rPr lang="en-GB" dirty="0"/>
              <a:t> exploring different aspects (e.g., fairness, ethical implications, business adoption).</a:t>
            </a:r>
          </a:p>
          <a:p>
            <a:pPr>
              <a:buFont typeface="+mj-lt"/>
              <a:buAutoNum type="arabicPeriod"/>
            </a:pPr>
            <a:r>
              <a:rPr lang="en-GB" dirty="0"/>
              <a:t>Formulate </a:t>
            </a:r>
            <a:r>
              <a:rPr lang="en-GB" b="1" dirty="0"/>
              <a:t>2-3 research questions</a:t>
            </a:r>
            <a:r>
              <a:rPr lang="en-GB" dirty="0"/>
              <a:t> guiding the study.</a:t>
            </a:r>
          </a:p>
          <a:p>
            <a:endParaRPr lang="en-GB" dirty="0"/>
          </a:p>
        </p:txBody>
      </p:sp>
    </p:spTree>
    <p:extLst>
      <p:ext uri="{BB962C8B-B14F-4D97-AF65-F5344CB8AC3E}">
        <p14:creationId xmlns:p14="http://schemas.microsoft.com/office/powerpoint/2010/main" val="5354074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07E2-4421-6E1A-E6A5-7FFCB202F05E}"/>
              </a:ext>
            </a:extLst>
          </p:cNvPr>
          <p:cNvSpPr>
            <a:spLocks noGrp="1"/>
          </p:cNvSpPr>
          <p:nvPr>
            <p:ph type="title"/>
          </p:nvPr>
        </p:nvSpPr>
        <p:spPr/>
        <p:txBody>
          <a:bodyPr/>
          <a:lstStyle/>
          <a:p>
            <a:r>
              <a:rPr lang="en-GB" b="1" dirty="0">
                <a:highlight>
                  <a:srgbClr val="FFFF00"/>
                </a:highlight>
              </a:rPr>
              <a:t>Activity</a:t>
            </a:r>
          </a:p>
        </p:txBody>
      </p:sp>
      <p:sp>
        <p:nvSpPr>
          <p:cNvPr id="4" name="Rectangle 1">
            <a:extLst>
              <a:ext uri="{FF2B5EF4-FFF2-40B4-BE49-F238E27FC236}">
                <a16:creationId xmlns:a16="http://schemas.microsoft.com/office/drawing/2014/main" id="{94BCA04B-39BC-59D4-7423-F0D1A4FCC4D0}"/>
              </a:ext>
            </a:extLst>
          </p:cNvPr>
          <p:cNvSpPr>
            <a:spLocks noGrp="1" noChangeArrowheads="1"/>
          </p:cNvSpPr>
          <p:nvPr>
            <p:ph idx="1"/>
          </p:nvPr>
        </p:nvSpPr>
        <p:spPr bwMode="auto">
          <a:xfrm>
            <a:off x="457200" y="1175908"/>
            <a:ext cx="822960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Draft your research aim, objectives, and questions.</a:t>
            </a: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Pair Discussion:</a:t>
            </a:r>
            <a:r>
              <a:rPr kumimoji="0" lang="en-US" altLang="en-US" b="0" i="0" u="none" strike="noStrike" cap="none" normalizeH="0" baseline="0" dirty="0">
                <a:ln>
                  <a:noFill/>
                </a:ln>
                <a:solidFill>
                  <a:schemeClr val="tx1"/>
                </a:solidFill>
                <a:effectLst/>
                <a:latin typeface="Arial" panose="020B0604020202020204" pitchFamily="34" charset="0"/>
              </a:rPr>
              <a:t> Does each research question align with the objectives?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chemeClr val="tx1"/>
                </a:solidFill>
                <a:effectLst/>
                <a:highlight>
                  <a:srgbClr val="FFFF00"/>
                </a:highlight>
                <a:latin typeface="Arial" panose="020B0604020202020204" pitchFamily="34" charset="0"/>
              </a:rPr>
              <a:t>10 min</a:t>
            </a:r>
          </a:p>
        </p:txBody>
      </p:sp>
    </p:spTree>
    <p:extLst>
      <p:ext uri="{BB962C8B-B14F-4D97-AF65-F5344CB8AC3E}">
        <p14:creationId xmlns:p14="http://schemas.microsoft.com/office/powerpoint/2010/main" val="4119431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C790E-C9FD-4DA5-7EA1-BC4E9C35CCAB}"/>
              </a:ext>
            </a:extLst>
          </p:cNvPr>
          <p:cNvSpPr>
            <a:spLocks noGrp="1"/>
          </p:cNvSpPr>
          <p:nvPr>
            <p:ph type="title"/>
          </p:nvPr>
        </p:nvSpPr>
        <p:spPr/>
        <p:txBody>
          <a:bodyPr>
            <a:normAutofit fontScale="90000"/>
          </a:bodyPr>
          <a:lstStyle/>
          <a:p>
            <a:r>
              <a:rPr lang="en-GB" b="1" dirty="0">
                <a:highlight>
                  <a:srgbClr val="FFFF00"/>
                </a:highlight>
              </a:rPr>
              <a:t>Practical Application &amp; Peer Review</a:t>
            </a:r>
          </a:p>
        </p:txBody>
      </p:sp>
      <p:sp>
        <p:nvSpPr>
          <p:cNvPr id="3" name="Content Placeholder 2">
            <a:extLst>
              <a:ext uri="{FF2B5EF4-FFF2-40B4-BE49-F238E27FC236}">
                <a16:creationId xmlns:a16="http://schemas.microsoft.com/office/drawing/2014/main" id="{6FCAA54E-648C-8842-579C-457D499C27D5}"/>
              </a:ext>
            </a:extLst>
          </p:cNvPr>
          <p:cNvSpPr>
            <a:spLocks noGrp="1"/>
          </p:cNvSpPr>
          <p:nvPr>
            <p:ph idx="1"/>
          </p:nvPr>
        </p:nvSpPr>
        <p:spPr/>
        <p:txBody>
          <a:bodyPr>
            <a:normAutofit fontScale="92500" lnSpcReduction="20000"/>
          </a:bodyPr>
          <a:lstStyle/>
          <a:p>
            <a:r>
              <a:rPr lang="en-GB" b="1" dirty="0"/>
              <a:t>Objective:</a:t>
            </a:r>
            <a:r>
              <a:rPr lang="en-GB" dirty="0"/>
              <a:t> Students apply learning to their own dissertation topics.</a:t>
            </a:r>
          </a:p>
          <a:p>
            <a:r>
              <a:rPr lang="en-GB" dirty="0"/>
              <a:t> </a:t>
            </a:r>
            <a:r>
              <a:rPr lang="en-GB" b="1" dirty="0"/>
              <a:t>Activity:</a:t>
            </a:r>
            <a:endParaRPr lang="en-GB" dirty="0"/>
          </a:p>
          <a:p>
            <a:pPr>
              <a:buFont typeface="+mj-lt"/>
              <a:buAutoNum type="arabicPeriod"/>
            </a:pPr>
            <a:r>
              <a:rPr lang="en-GB" dirty="0"/>
              <a:t>Students </a:t>
            </a:r>
            <a:r>
              <a:rPr lang="en-GB" b="1" dirty="0"/>
              <a:t>write the introduction</a:t>
            </a:r>
            <a:r>
              <a:rPr lang="en-GB" dirty="0"/>
              <a:t> for their dissertation using the </a:t>
            </a:r>
            <a:r>
              <a:rPr lang="en-GB" b="1" dirty="0"/>
              <a:t>three components learned</a:t>
            </a:r>
            <a:r>
              <a:rPr lang="en-GB" dirty="0"/>
              <a:t>.</a:t>
            </a:r>
          </a:p>
          <a:p>
            <a:pPr>
              <a:buFont typeface="+mj-lt"/>
              <a:buAutoNum type="arabicPeriod"/>
            </a:pPr>
            <a:r>
              <a:rPr lang="en-GB" b="1" dirty="0"/>
              <a:t>Peer review session</a:t>
            </a:r>
            <a:r>
              <a:rPr lang="en-GB" dirty="0"/>
              <a:t>:</a:t>
            </a:r>
          </a:p>
          <a:p>
            <a:pPr marL="742950" lvl="1" indent="-285750">
              <a:buFont typeface="+mj-lt"/>
              <a:buAutoNum type="arabicPeriod"/>
            </a:pPr>
            <a:r>
              <a:rPr lang="en-GB" dirty="0"/>
              <a:t>Is the research problem clearly stated?</a:t>
            </a:r>
          </a:p>
          <a:p>
            <a:pPr marL="742950" lvl="1" indent="-285750">
              <a:buFont typeface="+mj-lt"/>
              <a:buAutoNum type="arabicPeriod"/>
            </a:pPr>
            <a:r>
              <a:rPr lang="en-GB" dirty="0"/>
              <a:t>Does the rationale justify the study’s importance?</a:t>
            </a:r>
          </a:p>
          <a:p>
            <a:pPr marL="742950" lvl="1" indent="-285750">
              <a:buFont typeface="+mj-lt"/>
              <a:buAutoNum type="arabicPeriod"/>
            </a:pPr>
            <a:r>
              <a:rPr lang="en-GB" dirty="0"/>
              <a:t>Are the research aim, objectives, and questions aligned?</a:t>
            </a:r>
          </a:p>
          <a:p>
            <a:endParaRPr lang="en-GB" dirty="0"/>
          </a:p>
        </p:txBody>
      </p:sp>
    </p:spTree>
    <p:extLst>
      <p:ext uri="{BB962C8B-B14F-4D97-AF65-F5344CB8AC3E}">
        <p14:creationId xmlns:p14="http://schemas.microsoft.com/office/powerpoint/2010/main" val="197085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highlight>
                  <a:srgbClr val="FFFF00"/>
                </a:highlight>
              </a:rPr>
              <a:t>Wrap-Up &amp; Next Steps</a:t>
            </a:r>
          </a:p>
        </p:txBody>
      </p:sp>
      <p:sp>
        <p:nvSpPr>
          <p:cNvPr id="3" name="Content Placeholder 2"/>
          <p:cNvSpPr>
            <a:spLocks noGrp="1"/>
          </p:cNvSpPr>
          <p:nvPr>
            <p:ph idx="1"/>
          </p:nvPr>
        </p:nvSpPr>
        <p:spPr/>
        <p:txBody>
          <a:bodyPr/>
          <a:lstStyle/>
          <a:p>
            <a:r>
              <a:rPr dirty="0"/>
              <a:t>Refine your business problem statement.</a:t>
            </a:r>
          </a:p>
          <a:p>
            <a:r>
              <a:rPr dirty="0"/>
              <a:t>Use academic literature to strengthen your argument.</a:t>
            </a:r>
          </a:p>
          <a:p>
            <a:r>
              <a:rPr dirty="0"/>
              <a:t> </a:t>
            </a:r>
            <a:r>
              <a:rPr lang="en-GB" dirty="0"/>
              <a:t>If needed, b</a:t>
            </a:r>
            <a:r>
              <a:rPr dirty="0" err="1"/>
              <a:t>ook</a:t>
            </a:r>
            <a:r>
              <a:rPr dirty="0"/>
              <a:t> a 1-to-1 consultation for further guidance.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Q&amp;A </a:t>
            </a:r>
          </a:p>
        </p:txBody>
      </p:sp>
      <p:sp>
        <p:nvSpPr>
          <p:cNvPr id="3" name="Content Placeholder 2"/>
          <p:cNvSpPr>
            <a:spLocks noGrp="1"/>
          </p:cNvSpPr>
          <p:nvPr>
            <p:ph idx="1"/>
          </p:nvPr>
        </p:nvSpPr>
        <p:spPr/>
        <p:txBody>
          <a:bodyPr/>
          <a:lstStyle/>
          <a:p>
            <a:pPr marL="0" indent="0">
              <a:buNone/>
            </a:pPr>
            <a:endParaRPr dirty="0"/>
          </a:p>
          <a:p>
            <a:pPr marL="0" indent="0">
              <a:buNone/>
            </a:pP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341695"/>
            <a:ext cx="9144271" cy="781562"/>
          </a:xfrm>
          <a:prstGeom prst="rect">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3200" b="1">
                <a:solidFill>
                  <a:srgbClr val="FFFFFF"/>
                </a:solidFill>
              </a:defRPr>
            </a:pPr>
            <a:r>
              <a:rPr sz="2735"/>
              <a:t>Poster Presentation: Research Methodology</a:t>
            </a:r>
          </a:p>
        </p:txBody>
      </p:sp>
      <p:sp>
        <p:nvSpPr>
          <p:cNvPr id="3" name="TextBox 2"/>
          <p:cNvSpPr txBox="1"/>
          <p:nvPr/>
        </p:nvSpPr>
        <p:spPr>
          <a:xfrm>
            <a:off x="390781" y="1279570"/>
            <a:ext cx="1620828" cy="302840"/>
          </a:xfrm>
          <a:prstGeom prst="rect">
            <a:avLst/>
          </a:prstGeom>
          <a:noFill/>
        </p:spPr>
        <p:txBody>
          <a:bodyPr wrap="none">
            <a:spAutoFit/>
          </a:bodyPr>
          <a:lstStyle/>
          <a:p>
            <a:pPr>
              <a:defRPr sz="1600" b="1">
                <a:solidFill>
                  <a:srgbClr val="003366"/>
                </a:solidFill>
              </a:defRPr>
            </a:pPr>
            <a:r>
              <a:rPr sz="1368"/>
              <a:t>Title of Dissertation</a:t>
            </a:r>
          </a:p>
        </p:txBody>
      </p:sp>
      <p:sp>
        <p:nvSpPr>
          <p:cNvPr id="4" name="TextBox 3"/>
          <p:cNvSpPr txBox="1"/>
          <p:nvPr/>
        </p:nvSpPr>
        <p:spPr>
          <a:xfrm>
            <a:off x="547094" y="1592195"/>
            <a:ext cx="4437433" cy="276551"/>
          </a:xfrm>
          <a:prstGeom prst="rect">
            <a:avLst/>
          </a:prstGeom>
          <a:noFill/>
        </p:spPr>
        <p:txBody>
          <a:bodyPr wrap="none">
            <a:spAutoFit/>
          </a:bodyPr>
          <a:lstStyle/>
          <a:p>
            <a:pPr>
              <a:defRPr sz="1400">
                <a:solidFill>
                  <a:srgbClr val="000000"/>
                </a:solidFill>
              </a:defRPr>
            </a:pPr>
            <a:r>
              <a:rPr sz="1197"/>
              <a:t>“The Impact of Remote Work on Employee Productivity in UK SMEs”</a:t>
            </a:r>
          </a:p>
        </p:txBody>
      </p:sp>
      <p:sp>
        <p:nvSpPr>
          <p:cNvPr id="5" name="TextBox 4"/>
          <p:cNvSpPr txBox="1"/>
          <p:nvPr/>
        </p:nvSpPr>
        <p:spPr>
          <a:xfrm>
            <a:off x="390781" y="2373756"/>
            <a:ext cx="1743298" cy="302840"/>
          </a:xfrm>
          <a:prstGeom prst="rect">
            <a:avLst/>
          </a:prstGeom>
          <a:noFill/>
        </p:spPr>
        <p:txBody>
          <a:bodyPr wrap="none">
            <a:spAutoFit/>
          </a:bodyPr>
          <a:lstStyle/>
          <a:p>
            <a:pPr>
              <a:defRPr sz="1600" b="1">
                <a:solidFill>
                  <a:srgbClr val="003366"/>
                </a:solidFill>
              </a:defRPr>
            </a:pPr>
            <a:r>
              <a:rPr sz="1368"/>
              <a:t>1. Research Paradigm</a:t>
            </a:r>
          </a:p>
        </p:txBody>
      </p:sp>
      <p:sp>
        <p:nvSpPr>
          <p:cNvPr id="6" name="TextBox 5"/>
          <p:cNvSpPr txBox="1"/>
          <p:nvPr/>
        </p:nvSpPr>
        <p:spPr>
          <a:xfrm>
            <a:off x="547094" y="2686381"/>
            <a:ext cx="3966150" cy="644985"/>
          </a:xfrm>
          <a:prstGeom prst="rect">
            <a:avLst/>
          </a:prstGeom>
          <a:noFill/>
        </p:spPr>
        <p:txBody>
          <a:bodyPr wrap="none">
            <a:spAutoFit/>
          </a:bodyPr>
          <a:lstStyle/>
          <a:p>
            <a:pPr>
              <a:defRPr sz="1400">
                <a:solidFill>
                  <a:srgbClr val="000000"/>
                </a:solidFill>
              </a:defRPr>
            </a:pPr>
            <a:r>
              <a:rPr sz="1197" dirty="0"/>
              <a:t>Approach: Interpretivist</a:t>
            </a:r>
            <a:br>
              <a:rPr sz="1197" dirty="0"/>
            </a:br>
            <a:r>
              <a:rPr sz="1197" dirty="0"/>
              <a:t>Reason: Understands </a:t>
            </a:r>
            <a:r>
              <a:rPr sz="1197" dirty="0" err="1"/>
              <a:t>behav</a:t>
            </a:r>
            <a:r>
              <a:rPr lang="en-GB" sz="1197" dirty="0" err="1"/>
              <a:t>iou</a:t>
            </a:r>
            <a:r>
              <a:rPr sz="1197" dirty="0"/>
              <a:t>r in real-life business contexts</a:t>
            </a:r>
            <a:br>
              <a:rPr sz="1197" dirty="0"/>
            </a:br>
            <a:endParaRPr sz="1197" dirty="0"/>
          </a:p>
        </p:txBody>
      </p:sp>
      <p:sp>
        <p:nvSpPr>
          <p:cNvPr id="7" name="TextBox 6"/>
          <p:cNvSpPr txBox="1"/>
          <p:nvPr/>
        </p:nvSpPr>
        <p:spPr>
          <a:xfrm>
            <a:off x="390782" y="3467942"/>
            <a:ext cx="1548565" cy="302840"/>
          </a:xfrm>
          <a:prstGeom prst="rect">
            <a:avLst/>
          </a:prstGeom>
          <a:noFill/>
        </p:spPr>
        <p:txBody>
          <a:bodyPr wrap="none">
            <a:spAutoFit/>
          </a:bodyPr>
          <a:lstStyle/>
          <a:p>
            <a:pPr>
              <a:defRPr sz="1600" b="1">
                <a:solidFill>
                  <a:srgbClr val="003366"/>
                </a:solidFill>
              </a:defRPr>
            </a:pPr>
            <a:r>
              <a:rPr sz="1368"/>
              <a:t>2. Research Design</a:t>
            </a:r>
          </a:p>
        </p:txBody>
      </p:sp>
      <p:sp>
        <p:nvSpPr>
          <p:cNvPr id="8" name="TextBox 7"/>
          <p:cNvSpPr txBox="1"/>
          <p:nvPr/>
        </p:nvSpPr>
        <p:spPr>
          <a:xfrm>
            <a:off x="547094" y="3780567"/>
            <a:ext cx="2066591" cy="644985"/>
          </a:xfrm>
          <a:prstGeom prst="rect">
            <a:avLst/>
          </a:prstGeom>
          <a:noFill/>
        </p:spPr>
        <p:txBody>
          <a:bodyPr wrap="none">
            <a:spAutoFit/>
          </a:bodyPr>
          <a:lstStyle/>
          <a:p>
            <a:pPr>
              <a:defRPr sz="1400">
                <a:solidFill>
                  <a:srgbClr val="000000"/>
                </a:solidFill>
              </a:defRPr>
            </a:pPr>
            <a:r>
              <a:rPr sz="1197" dirty="0"/>
              <a:t>Type: Qualitative research</a:t>
            </a:r>
            <a:br>
              <a:rPr sz="1197" dirty="0"/>
            </a:br>
            <a:r>
              <a:rPr sz="1197" dirty="0"/>
              <a:t>Strategy: Case study approach</a:t>
            </a:r>
            <a:br>
              <a:rPr sz="1197" dirty="0"/>
            </a:br>
            <a:endParaRPr sz="1197" dirty="0"/>
          </a:p>
        </p:txBody>
      </p:sp>
      <p:sp>
        <p:nvSpPr>
          <p:cNvPr id="9" name="TextBox 8"/>
          <p:cNvSpPr txBox="1"/>
          <p:nvPr/>
        </p:nvSpPr>
        <p:spPr>
          <a:xfrm>
            <a:off x="390781" y="4562129"/>
            <a:ext cx="2166234" cy="302840"/>
          </a:xfrm>
          <a:prstGeom prst="rect">
            <a:avLst/>
          </a:prstGeom>
          <a:noFill/>
        </p:spPr>
        <p:txBody>
          <a:bodyPr wrap="none">
            <a:spAutoFit/>
          </a:bodyPr>
          <a:lstStyle/>
          <a:p>
            <a:pPr>
              <a:defRPr sz="1600" b="1">
                <a:solidFill>
                  <a:srgbClr val="003366"/>
                </a:solidFill>
              </a:defRPr>
            </a:pPr>
            <a:r>
              <a:rPr sz="1368"/>
              <a:t>3. Data Collection Methods</a:t>
            </a:r>
          </a:p>
        </p:txBody>
      </p:sp>
      <p:sp>
        <p:nvSpPr>
          <p:cNvPr id="10" name="TextBox 9"/>
          <p:cNvSpPr txBox="1"/>
          <p:nvPr/>
        </p:nvSpPr>
        <p:spPr>
          <a:xfrm>
            <a:off x="547094" y="4874754"/>
            <a:ext cx="3004349" cy="644985"/>
          </a:xfrm>
          <a:prstGeom prst="rect">
            <a:avLst/>
          </a:prstGeom>
          <a:noFill/>
        </p:spPr>
        <p:txBody>
          <a:bodyPr wrap="none">
            <a:spAutoFit/>
          </a:bodyPr>
          <a:lstStyle/>
          <a:p>
            <a:pPr>
              <a:defRPr sz="1400">
                <a:solidFill>
                  <a:srgbClr val="000000"/>
                </a:solidFill>
              </a:defRPr>
            </a:pPr>
            <a:r>
              <a:rPr sz="1197" dirty="0"/>
              <a:t>Method: Semi-structured interviews</a:t>
            </a:r>
            <a:br>
              <a:rPr sz="1197" dirty="0"/>
            </a:br>
            <a:r>
              <a:rPr sz="1197" dirty="0"/>
              <a:t>Participants: 8–10 SME employees/managers</a:t>
            </a:r>
            <a:br>
              <a:rPr sz="1197" dirty="0"/>
            </a:br>
            <a:endParaRPr sz="1197" dirty="0"/>
          </a:p>
        </p:txBody>
      </p:sp>
      <p:sp>
        <p:nvSpPr>
          <p:cNvPr id="11" name="TextBox 10"/>
          <p:cNvSpPr txBox="1"/>
          <p:nvPr/>
        </p:nvSpPr>
        <p:spPr>
          <a:xfrm>
            <a:off x="390781" y="5656315"/>
            <a:ext cx="1672702" cy="302840"/>
          </a:xfrm>
          <a:prstGeom prst="rect">
            <a:avLst/>
          </a:prstGeom>
          <a:noFill/>
        </p:spPr>
        <p:txBody>
          <a:bodyPr wrap="none">
            <a:spAutoFit/>
          </a:bodyPr>
          <a:lstStyle/>
          <a:p>
            <a:pPr>
              <a:defRPr sz="1600" b="1">
                <a:solidFill>
                  <a:srgbClr val="003366"/>
                </a:solidFill>
              </a:defRPr>
            </a:pPr>
            <a:r>
              <a:rPr sz="1368"/>
              <a:t>4. Sampling Strategy</a:t>
            </a:r>
          </a:p>
        </p:txBody>
      </p:sp>
      <p:sp>
        <p:nvSpPr>
          <p:cNvPr id="12" name="TextBox 11"/>
          <p:cNvSpPr txBox="1"/>
          <p:nvPr/>
        </p:nvSpPr>
        <p:spPr>
          <a:xfrm>
            <a:off x="547093" y="5968940"/>
            <a:ext cx="3853940" cy="644985"/>
          </a:xfrm>
          <a:prstGeom prst="rect">
            <a:avLst/>
          </a:prstGeom>
          <a:noFill/>
        </p:spPr>
        <p:txBody>
          <a:bodyPr wrap="none">
            <a:spAutoFit/>
          </a:bodyPr>
          <a:lstStyle/>
          <a:p>
            <a:pPr>
              <a:defRPr sz="1400">
                <a:solidFill>
                  <a:srgbClr val="000000"/>
                </a:solidFill>
              </a:defRPr>
            </a:pPr>
            <a:r>
              <a:rPr sz="1197" dirty="0"/>
              <a:t>Sampling: Purposive</a:t>
            </a:r>
            <a:br>
              <a:rPr sz="1197" dirty="0"/>
            </a:br>
            <a:r>
              <a:rPr sz="1197" dirty="0"/>
              <a:t>Sample: 8–10 participants working remotely for 6+ months</a:t>
            </a:r>
            <a:br>
              <a:rPr sz="1197" dirty="0"/>
            </a:br>
            <a:endParaRPr sz="1197" dirty="0"/>
          </a:p>
        </p:txBody>
      </p:sp>
      <p:sp>
        <p:nvSpPr>
          <p:cNvPr id="13" name="TextBox 12"/>
          <p:cNvSpPr txBox="1"/>
          <p:nvPr/>
        </p:nvSpPr>
        <p:spPr>
          <a:xfrm>
            <a:off x="390781" y="6935884"/>
            <a:ext cx="1337610" cy="302840"/>
          </a:xfrm>
          <a:prstGeom prst="rect">
            <a:avLst/>
          </a:prstGeom>
          <a:noFill/>
        </p:spPr>
        <p:txBody>
          <a:bodyPr wrap="none">
            <a:spAutoFit/>
          </a:bodyPr>
          <a:lstStyle/>
          <a:p>
            <a:pPr>
              <a:defRPr sz="1600" b="1">
                <a:solidFill>
                  <a:srgbClr val="003366"/>
                </a:solidFill>
              </a:defRPr>
            </a:pPr>
            <a:r>
              <a:rPr sz="1368"/>
              <a:t>5. Data Analysis</a:t>
            </a:r>
          </a:p>
        </p:txBody>
      </p:sp>
      <p:sp>
        <p:nvSpPr>
          <p:cNvPr id="14" name="TextBox 13"/>
          <p:cNvSpPr txBox="1"/>
          <p:nvPr/>
        </p:nvSpPr>
        <p:spPr>
          <a:xfrm>
            <a:off x="547094" y="7248509"/>
            <a:ext cx="2018501" cy="644985"/>
          </a:xfrm>
          <a:prstGeom prst="rect">
            <a:avLst/>
          </a:prstGeom>
          <a:noFill/>
        </p:spPr>
        <p:txBody>
          <a:bodyPr wrap="none">
            <a:spAutoFit/>
          </a:bodyPr>
          <a:lstStyle/>
          <a:p>
            <a:pPr>
              <a:defRPr sz="1400">
                <a:solidFill>
                  <a:srgbClr val="000000"/>
                </a:solidFill>
              </a:defRPr>
            </a:pPr>
            <a:r>
              <a:rPr sz="1197"/>
              <a:t>Method: Thematic analysis</a:t>
            </a:r>
            <a:br>
              <a:rPr sz="1197"/>
            </a:br>
            <a:r>
              <a:rPr sz="1197"/>
              <a:t>Tool: NVivo or manual coding</a:t>
            </a:r>
            <a:br>
              <a:rPr sz="1197"/>
            </a:br>
            <a:r>
              <a:rPr sz="1197"/>
              <a:t>(Braun &amp; Clarke, 2006)</a:t>
            </a:r>
          </a:p>
        </p:txBody>
      </p:sp>
      <p:sp>
        <p:nvSpPr>
          <p:cNvPr id="15" name="TextBox 14"/>
          <p:cNvSpPr txBox="1"/>
          <p:nvPr/>
        </p:nvSpPr>
        <p:spPr>
          <a:xfrm>
            <a:off x="390781" y="8030071"/>
            <a:ext cx="1969385" cy="302840"/>
          </a:xfrm>
          <a:prstGeom prst="rect">
            <a:avLst/>
          </a:prstGeom>
          <a:noFill/>
        </p:spPr>
        <p:txBody>
          <a:bodyPr wrap="none">
            <a:spAutoFit/>
          </a:bodyPr>
          <a:lstStyle/>
          <a:p>
            <a:pPr>
              <a:defRPr sz="1600" b="1">
                <a:solidFill>
                  <a:srgbClr val="003366"/>
                </a:solidFill>
              </a:defRPr>
            </a:pPr>
            <a:r>
              <a:rPr sz="1368"/>
              <a:t>6. Ethical Considerations</a:t>
            </a:r>
          </a:p>
        </p:txBody>
      </p:sp>
      <p:sp>
        <p:nvSpPr>
          <p:cNvPr id="16" name="TextBox 15"/>
          <p:cNvSpPr txBox="1"/>
          <p:nvPr/>
        </p:nvSpPr>
        <p:spPr>
          <a:xfrm>
            <a:off x="547094" y="8342695"/>
            <a:ext cx="4150495" cy="644985"/>
          </a:xfrm>
          <a:prstGeom prst="rect">
            <a:avLst/>
          </a:prstGeom>
          <a:noFill/>
        </p:spPr>
        <p:txBody>
          <a:bodyPr wrap="none">
            <a:spAutoFit/>
          </a:bodyPr>
          <a:lstStyle/>
          <a:p>
            <a:pPr>
              <a:defRPr sz="1400">
                <a:solidFill>
                  <a:srgbClr val="000000"/>
                </a:solidFill>
              </a:defRPr>
            </a:pPr>
            <a:r>
              <a:rPr sz="1197"/>
              <a:t>Informed consent, anonymity, confidentiality, right to withdraw</a:t>
            </a:r>
            <a:br>
              <a:rPr sz="1197"/>
            </a:br>
            <a:r>
              <a:rPr sz="1197"/>
              <a:t>Stored data securely</a:t>
            </a:r>
            <a:br>
              <a:rPr sz="1197"/>
            </a:br>
            <a:r>
              <a:rPr sz="1197"/>
              <a:t>(BERA, 2018)</a:t>
            </a:r>
          </a:p>
        </p:txBody>
      </p:sp>
      <p:sp>
        <p:nvSpPr>
          <p:cNvPr id="17" name="TextBox 16"/>
          <p:cNvSpPr txBox="1"/>
          <p:nvPr/>
        </p:nvSpPr>
        <p:spPr>
          <a:xfrm>
            <a:off x="390781" y="9124257"/>
            <a:ext cx="1170385" cy="302840"/>
          </a:xfrm>
          <a:prstGeom prst="rect">
            <a:avLst/>
          </a:prstGeom>
          <a:noFill/>
        </p:spPr>
        <p:txBody>
          <a:bodyPr wrap="none">
            <a:spAutoFit/>
          </a:bodyPr>
          <a:lstStyle/>
          <a:p>
            <a:pPr>
              <a:defRPr sz="1600" b="1">
                <a:solidFill>
                  <a:srgbClr val="003366"/>
                </a:solidFill>
              </a:defRPr>
            </a:pPr>
            <a:r>
              <a:rPr sz="1368"/>
              <a:t>7. Limitations</a:t>
            </a:r>
          </a:p>
        </p:txBody>
      </p:sp>
      <p:sp>
        <p:nvSpPr>
          <p:cNvPr id="18" name="TextBox 17"/>
          <p:cNvSpPr txBox="1"/>
          <p:nvPr/>
        </p:nvSpPr>
        <p:spPr>
          <a:xfrm>
            <a:off x="547094" y="9436882"/>
            <a:ext cx="1739579" cy="644985"/>
          </a:xfrm>
          <a:prstGeom prst="rect">
            <a:avLst/>
          </a:prstGeom>
          <a:noFill/>
        </p:spPr>
        <p:txBody>
          <a:bodyPr wrap="none">
            <a:spAutoFit/>
          </a:bodyPr>
          <a:lstStyle/>
          <a:p>
            <a:pPr>
              <a:defRPr sz="1400">
                <a:solidFill>
                  <a:srgbClr val="000000"/>
                </a:solidFill>
              </a:defRPr>
            </a:pPr>
            <a:r>
              <a:rPr sz="1197"/>
              <a:t>Small sample size</a:t>
            </a:r>
            <a:br>
              <a:rPr sz="1197"/>
            </a:br>
            <a:r>
              <a:rPr sz="1197"/>
              <a:t>Subjective interpretation</a:t>
            </a:r>
            <a:br>
              <a:rPr sz="1197"/>
            </a:br>
            <a:r>
              <a:rPr sz="1197"/>
              <a:t>Time-consuming</a:t>
            </a:r>
          </a:p>
        </p:txBody>
      </p:sp>
      <p:sp>
        <p:nvSpPr>
          <p:cNvPr id="19" name="TextBox 18"/>
          <p:cNvSpPr txBox="1"/>
          <p:nvPr/>
        </p:nvSpPr>
        <p:spPr>
          <a:xfrm>
            <a:off x="390781" y="10218443"/>
            <a:ext cx="1288301" cy="302840"/>
          </a:xfrm>
          <a:prstGeom prst="rect">
            <a:avLst/>
          </a:prstGeom>
          <a:noFill/>
        </p:spPr>
        <p:txBody>
          <a:bodyPr wrap="none">
            <a:spAutoFit/>
          </a:bodyPr>
          <a:lstStyle/>
          <a:p>
            <a:pPr>
              <a:defRPr sz="1600" b="1">
                <a:solidFill>
                  <a:srgbClr val="003366"/>
                </a:solidFill>
              </a:defRPr>
            </a:pPr>
            <a:r>
              <a:rPr sz="1368"/>
              <a:t>Key References</a:t>
            </a:r>
          </a:p>
        </p:txBody>
      </p:sp>
      <p:sp>
        <p:nvSpPr>
          <p:cNvPr id="20" name="TextBox 19"/>
          <p:cNvSpPr txBox="1"/>
          <p:nvPr/>
        </p:nvSpPr>
        <p:spPr>
          <a:xfrm>
            <a:off x="547093" y="10531068"/>
            <a:ext cx="3230372" cy="1013419"/>
          </a:xfrm>
          <a:prstGeom prst="rect">
            <a:avLst/>
          </a:prstGeom>
          <a:noFill/>
        </p:spPr>
        <p:txBody>
          <a:bodyPr wrap="none">
            <a:spAutoFit/>
          </a:bodyPr>
          <a:lstStyle/>
          <a:p>
            <a:pPr>
              <a:defRPr sz="1400">
                <a:solidFill>
                  <a:srgbClr val="000000"/>
                </a:solidFill>
              </a:defRPr>
            </a:pPr>
            <a:r>
              <a:rPr sz="1197"/>
              <a:t>Braun, V. and Clarke, V. (2006)...</a:t>
            </a:r>
            <a:br>
              <a:rPr sz="1197"/>
            </a:br>
            <a:r>
              <a:rPr sz="1197"/>
              <a:t>Bryman, A. and Bell, E. (2015)...</a:t>
            </a:r>
            <a:br>
              <a:rPr sz="1197"/>
            </a:br>
            <a:r>
              <a:rPr sz="1197"/>
              <a:t>Etikan, I., Musa, S. A. and Alkassim, R. S. (2016)...</a:t>
            </a:r>
            <a:br>
              <a:rPr sz="1197"/>
            </a:br>
            <a:r>
              <a:rPr sz="1197"/>
              <a:t>Saunders, M., Lewis, P. and Thornhill, A. (2019)...</a:t>
            </a:r>
            <a:br>
              <a:rPr sz="1197"/>
            </a:br>
            <a:r>
              <a:rPr sz="1197"/>
              <a:t>Yin, R. K. (2018)...</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1BD92-48AF-1AB5-EA20-54A8ED5D945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5820B56-8CD0-B027-C29E-ED74920DB9F6}"/>
              </a:ext>
            </a:extLst>
          </p:cNvPr>
          <p:cNvSpPr>
            <a:spLocks noGrp="1"/>
          </p:cNvSpPr>
          <p:nvPr>
            <p:ph idx="1"/>
          </p:nvPr>
        </p:nvSpPr>
        <p:spPr/>
        <p:txBody>
          <a:bodyPr/>
          <a:lstStyle/>
          <a:p>
            <a:pPr marL="0" indent="0">
              <a:buNone/>
            </a:pPr>
            <a:endParaRPr lang="en-GB" dirty="0"/>
          </a:p>
          <a:p>
            <a:r>
              <a:rPr lang="en-GB" dirty="0"/>
              <a:t>Dastin, J. (2018) Reuters, 10 October.</a:t>
            </a:r>
          </a:p>
          <a:p>
            <a:r>
              <a:rPr lang="en-GB" dirty="0"/>
              <a:t>Binns, R. (2020) ACM Conference on Fairness, Accountability, and Transparency.</a:t>
            </a:r>
          </a:p>
          <a:p>
            <a:pPr marL="0" indent="0">
              <a:buNone/>
            </a:pPr>
            <a:r>
              <a:rPr lang="en-GB" dirty="0"/>
              <a:t> Bloom, N., Han, R., and Liang, J. (2021) Harvard Business Review, 99(6), pp. 23-32.</a:t>
            </a:r>
          </a:p>
          <a:p>
            <a:endParaRPr lang="en-GB" dirty="0"/>
          </a:p>
          <a:p>
            <a:endParaRPr lang="en-GB" dirty="0"/>
          </a:p>
        </p:txBody>
      </p:sp>
    </p:spTree>
    <p:extLst>
      <p:ext uri="{BB962C8B-B14F-4D97-AF65-F5344CB8AC3E}">
        <p14:creationId xmlns:p14="http://schemas.microsoft.com/office/powerpoint/2010/main" val="3903120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8B0B4-46BE-9124-AB39-8DB06D68EC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A5D3EA-8E2B-B931-D066-DF6586371062}"/>
              </a:ext>
            </a:extLst>
          </p:cNvPr>
          <p:cNvSpPr>
            <a:spLocks noGrp="1"/>
          </p:cNvSpPr>
          <p:nvPr>
            <p:ph idx="1"/>
          </p:nvPr>
        </p:nvSpPr>
        <p:spPr/>
        <p:txBody>
          <a:bodyPr>
            <a:normAutofit/>
          </a:bodyPr>
          <a:lstStyle/>
          <a:p>
            <a:r>
              <a:rPr lang="en-GB" dirty="0"/>
              <a:t>Delmas, M. A. and </a:t>
            </a:r>
            <a:r>
              <a:rPr lang="en-GB" dirty="0" err="1"/>
              <a:t>Burbano</a:t>
            </a:r>
            <a:r>
              <a:rPr lang="en-GB" dirty="0"/>
              <a:t>, V. C. (2019) California Management Review, 54(1), pp. 64-87.</a:t>
            </a:r>
          </a:p>
          <a:p>
            <a:r>
              <a:rPr lang="en-GB" dirty="0"/>
              <a:t>García-Torres, S., </a:t>
            </a:r>
            <a:r>
              <a:rPr lang="en-GB" dirty="0" err="1"/>
              <a:t>Albareda</a:t>
            </a:r>
            <a:r>
              <a:rPr lang="en-GB" dirty="0"/>
              <a:t>, L., and Baldo, M. D. (2021) Business Strategy and the Environment, 30(3), pp. 1389-1401.</a:t>
            </a:r>
          </a:p>
          <a:p>
            <a:endParaRPr lang="en-GB" dirty="0"/>
          </a:p>
          <a:p>
            <a:endParaRPr lang="en-GB" dirty="0"/>
          </a:p>
        </p:txBody>
      </p:sp>
    </p:spTree>
    <p:extLst>
      <p:ext uri="{BB962C8B-B14F-4D97-AF65-F5344CB8AC3E}">
        <p14:creationId xmlns:p14="http://schemas.microsoft.com/office/powerpoint/2010/main" val="4007022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C950-A4B3-C62F-0D90-8194425ADC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A635E8-05CB-1A0C-7E04-3C3F431C79F8}"/>
              </a:ext>
            </a:extLst>
          </p:cNvPr>
          <p:cNvSpPr>
            <a:spLocks noGrp="1"/>
          </p:cNvSpPr>
          <p:nvPr>
            <p:ph idx="1"/>
          </p:nvPr>
        </p:nvSpPr>
        <p:spPr/>
        <p:txBody>
          <a:bodyPr>
            <a:normAutofit lnSpcReduction="10000"/>
          </a:bodyPr>
          <a:lstStyle/>
          <a:p>
            <a:r>
              <a:rPr lang="en-GB" dirty="0"/>
              <a:t>Johnson, M. (2022) 'The future of streaming services: Challenges and opportunities', </a:t>
            </a:r>
            <a:r>
              <a:rPr lang="en-GB" i="1" dirty="0"/>
              <a:t>Harvard Business Review</a:t>
            </a:r>
            <a:r>
              <a:rPr lang="en-GB" dirty="0"/>
              <a:t>, 98(4), pp. 112-119.</a:t>
            </a:r>
          </a:p>
          <a:p>
            <a:r>
              <a:rPr lang="en-GB" dirty="0"/>
              <a:t>Saunders, M., Lewis, P., and Thornhill, A. (2019) Research methods for business students. 8th </a:t>
            </a:r>
            <a:r>
              <a:rPr lang="en-GB" dirty="0" err="1"/>
              <a:t>edn</a:t>
            </a:r>
            <a:r>
              <a:rPr lang="en-GB" dirty="0"/>
              <a:t>. Harlow: Pearson.</a:t>
            </a:r>
          </a:p>
          <a:p>
            <a:pPr marL="0" indent="0">
              <a:buNone/>
            </a:pPr>
            <a:r>
              <a:rPr lang="en-GB" dirty="0" err="1"/>
              <a:t>Vogels</a:t>
            </a:r>
            <a:r>
              <a:rPr lang="en-GB" dirty="0"/>
              <a:t>, E. (2023) 'Consumer perceptions of ad-supported streaming models', </a:t>
            </a:r>
            <a:r>
              <a:rPr lang="en-GB" i="1" dirty="0"/>
              <a:t>Journal of Digital Media Research</a:t>
            </a:r>
            <a:r>
              <a:rPr lang="en-GB" dirty="0"/>
              <a:t>, 45(2), pp. 89-103.</a:t>
            </a:r>
          </a:p>
          <a:p>
            <a:endParaRPr lang="en-GB" dirty="0"/>
          </a:p>
        </p:txBody>
      </p:sp>
    </p:spTree>
    <p:extLst>
      <p:ext uri="{BB962C8B-B14F-4D97-AF65-F5344CB8AC3E}">
        <p14:creationId xmlns:p14="http://schemas.microsoft.com/office/powerpoint/2010/main" val="335520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791</TotalTime>
  <Words>2564</Words>
  <Application>Microsoft Office PowerPoint</Application>
  <PresentationFormat>On-screen Show (4:3)</PresentationFormat>
  <Paragraphs>316</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Times New Roman</vt:lpstr>
      <vt:lpstr>Wingdings</vt:lpstr>
      <vt:lpstr>Office Theme</vt:lpstr>
      <vt:lpstr>Independent Project: LCLM 6005 Developing your Chapter 1: A Business Problem Statement.</vt:lpstr>
      <vt:lpstr>Teaching team</vt:lpstr>
      <vt:lpstr>Over to you..</vt:lpstr>
      <vt:lpstr>PowerPoint Presentation</vt:lpstr>
      <vt:lpstr>Workshop Overview</vt:lpstr>
      <vt:lpstr>What we’ll cover today:</vt:lpstr>
      <vt:lpstr>Assessment brief</vt:lpstr>
      <vt:lpstr>PowerPoint Presentation</vt:lpstr>
      <vt:lpstr>Ethics form</vt:lpstr>
      <vt:lpstr>PowerPoint Presentation</vt:lpstr>
      <vt:lpstr>PowerPoint Presentation</vt:lpstr>
      <vt:lpstr>Dissertation Chapter 1</vt:lpstr>
      <vt:lpstr>Dissertation Chapter 1</vt:lpstr>
      <vt:lpstr>Subsection 1.1 – Introduction</vt:lpstr>
      <vt:lpstr>Subsection 1.2 - Background </vt:lpstr>
      <vt:lpstr>What is a Business Problem Statement?</vt:lpstr>
      <vt:lpstr>Some examples*:</vt:lpstr>
      <vt:lpstr>Identifying the (Business) Research Problem</vt:lpstr>
      <vt:lpstr>Activity – 15 minutes</vt:lpstr>
      <vt:lpstr>Case Study 1 – Declining Employee Engagement in Remote Work</vt:lpstr>
      <vt:lpstr>Case Study 2 – Ethical Concerns in AI Hiring</vt:lpstr>
      <vt:lpstr>Case Study 3 – Customer Trust in Sustainable Fashion</vt:lpstr>
      <vt:lpstr>Common Mistakes to Avoid</vt:lpstr>
      <vt:lpstr>Developing the Rationale</vt:lpstr>
      <vt:lpstr>Developing the Rationale</vt:lpstr>
      <vt:lpstr>Developing the Rationale</vt:lpstr>
      <vt:lpstr>Activity</vt:lpstr>
      <vt:lpstr>PowerPoint Presentation</vt:lpstr>
      <vt:lpstr>Research Aim, Objectives &amp; Questions</vt:lpstr>
      <vt:lpstr>Subsection 1.3; 1.4; 1.5 Research Aim, Objectives &amp; Questions</vt:lpstr>
      <vt:lpstr>Activity</vt:lpstr>
      <vt:lpstr>Practical Application &amp; Peer Review</vt:lpstr>
      <vt:lpstr>Wrap-Up &amp; Next Steps</vt:lpstr>
      <vt:lpstr>Q&amp;A </vt:lpstr>
      <vt:lpstr>PowerPoint Presentation</vt:lpstr>
      <vt:lpstr>References</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Dian Mayasari</cp:lastModifiedBy>
  <cp:revision>159</cp:revision>
  <dcterms:created xsi:type="dcterms:W3CDTF">2013-01-27T09:14:16Z</dcterms:created>
  <dcterms:modified xsi:type="dcterms:W3CDTF">2026-05-14T16:10:18Z</dcterms:modified>
  <cp:category/>
</cp:coreProperties>
</file>