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351" r:id="rId3"/>
    <p:sldId id="499" r:id="rId4"/>
    <p:sldId id="375" r:id="rId5"/>
    <p:sldId id="500" r:id="rId6"/>
    <p:sldId id="693" r:id="rId7"/>
    <p:sldId id="395" r:id="rId8"/>
    <p:sldId id="366" r:id="rId9"/>
    <p:sldId id="397" r:id="rId10"/>
    <p:sldId id="381" r:id="rId11"/>
    <p:sldId id="372" r:id="rId12"/>
    <p:sldId id="377" r:id="rId13"/>
    <p:sldId id="694" r:id="rId14"/>
    <p:sldId id="695" r:id="rId15"/>
    <p:sldId id="287" r:id="rId16"/>
    <p:sldId id="356" r:id="rId17"/>
    <p:sldId id="378" r:id="rId18"/>
    <p:sldId id="399" r:id="rId19"/>
    <p:sldId id="382" r:id="rId20"/>
    <p:sldId id="306" r:id="rId21"/>
    <p:sldId id="495" r:id="rId22"/>
    <p:sldId id="296" r:id="rId23"/>
    <p:sldId id="380" r:id="rId24"/>
    <p:sldId id="401" r:id="rId25"/>
    <p:sldId id="330" r:id="rId26"/>
    <p:sldId id="387" r:id="rId27"/>
    <p:sldId id="258" r:id="rId28"/>
    <p:sldId id="259" r:id="rId29"/>
    <p:sldId id="260" r:id="rId30"/>
    <p:sldId id="371"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CF620D-D36F-4359-8262-0F313F9846F6}" v="75" dt="2025-05-01T09:34:48.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3DF90C2-40B0-42B2-BE54-7E7D47E23CE4}" type="datetimeFigureOut">
              <a:rPr lang="en-GB" smtClean="0"/>
              <a:t>06/05/2025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2342307-A14C-4A5F-B3ED-4C8B81146240}" type="slidenum">
              <a:rPr lang="en-GB" smtClean="0"/>
              <a:t>‹#›</a:t>
            </a:fld>
            <a:endParaRPr lang="en-GB"/>
          </a:p>
        </p:txBody>
      </p:sp>
    </p:spTree>
    <p:extLst>
      <p:ext uri="{BB962C8B-B14F-4D97-AF65-F5344CB8AC3E}">
        <p14:creationId xmlns:p14="http://schemas.microsoft.com/office/powerpoint/2010/main" val="1689006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stemeducationjournal.springeropen.com/articles/10.1186/s40594-018-0140-5#ref-CR1" TargetMode="External"/><Relationship Id="rId13" Type="http://schemas.openxmlformats.org/officeDocument/2006/relationships/hyperlink" Target="https://stemeducationjournal.springeropen.com/articles/10.1186/s40594-018-0140-5#ref-CR16" TargetMode="External"/><Relationship Id="rId18" Type="http://schemas.openxmlformats.org/officeDocument/2006/relationships/hyperlink" Target="https://stemeducationjournal.springeropen.com/articles/10.1186/s40594-018-0140-5#ref-CR48" TargetMode="External"/><Relationship Id="rId3" Type="http://schemas.openxmlformats.org/officeDocument/2006/relationships/hyperlink" Target="https://documents.manchester.ac.uk/display.aspx?DocID=57599" TargetMode="External"/><Relationship Id="rId21" Type="http://schemas.openxmlformats.org/officeDocument/2006/relationships/hyperlink" Target="https://stemeducationjournal.springeropen.com/articles/10.1186/s40594-018-0140-5#ref-CR45" TargetMode="External"/><Relationship Id="rId7" Type="http://schemas.openxmlformats.org/officeDocument/2006/relationships/hyperlink" Target="https://stemeducationjournal.springeropen.com/articles/10.1186/s40594-018-0140-5#ref-CR4" TargetMode="External"/><Relationship Id="rId12" Type="http://schemas.openxmlformats.org/officeDocument/2006/relationships/hyperlink" Target="https://stemeducationjournal.springeropen.com/articles/10.1186/s40594-018-0140-5#ref-CR32" TargetMode="External"/><Relationship Id="rId17" Type="http://schemas.openxmlformats.org/officeDocument/2006/relationships/hyperlink" Target="https://stemeducationjournal.springeropen.com/articles/10.1186/s40594-018-0140-5#ref-CR46" TargetMode="External"/><Relationship Id="rId2" Type="http://schemas.openxmlformats.org/officeDocument/2006/relationships/slide" Target="../slides/slide3.xml"/><Relationship Id="rId16" Type="http://schemas.openxmlformats.org/officeDocument/2006/relationships/hyperlink" Target="https://stemeducationjournal.springeropen.com/articles/10.1186/s40594-018-0140-5#ref-CR25" TargetMode="External"/><Relationship Id="rId20" Type="http://schemas.openxmlformats.org/officeDocument/2006/relationships/hyperlink" Target="https://stemeducationjournal.springeropen.com/articles/10.1186/s40594-018-0140-5#ref-CR20" TargetMode="External"/><Relationship Id="rId1" Type="http://schemas.openxmlformats.org/officeDocument/2006/relationships/notesMaster" Target="../notesMasters/notesMaster1.xml"/><Relationship Id="rId6" Type="http://schemas.openxmlformats.org/officeDocument/2006/relationships/hyperlink" Target="https://stemeducationjournal.springeropen.com/articles/10.1186/s40594-018-0140-5#ref-CR12" TargetMode="External"/><Relationship Id="rId11" Type="http://schemas.openxmlformats.org/officeDocument/2006/relationships/hyperlink" Target="https://stemeducationjournal.springeropen.com/articles/10.1186/s40594-018-0140-5#ref-CR43" TargetMode="External"/><Relationship Id="rId24" Type="http://schemas.openxmlformats.org/officeDocument/2006/relationships/hyperlink" Target="https://www.tandfonline.com/doi/full/10.1080/03057267.2024.2412456#abstract" TargetMode="External"/><Relationship Id="rId5" Type="http://schemas.openxmlformats.org/officeDocument/2006/relationships/hyperlink" Target="https://stemeducationjournal.springeropen.com/articles/10.1186/s40594-018-0140-5" TargetMode="External"/><Relationship Id="rId15" Type="http://schemas.openxmlformats.org/officeDocument/2006/relationships/hyperlink" Target="https://stemeducationjournal.springeropen.com/articles/10.1186/s40594-018-0140-5#ref-CR13" TargetMode="External"/><Relationship Id="rId23" Type="http://schemas.openxmlformats.org/officeDocument/2006/relationships/hyperlink" Target="https://stemeducationjournal.springeropen.com/articles/10.1186/s40594-018-0140-5#ref-CR17" TargetMode="External"/><Relationship Id="rId10" Type="http://schemas.openxmlformats.org/officeDocument/2006/relationships/hyperlink" Target="https://stemeducationjournal.springeropen.com/articles/10.1186/s40594-018-0140-5#ref-CR41" TargetMode="External"/><Relationship Id="rId19" Type="http://schemas.openxmlformats.org/officeDocument/2006/relationships/hyperlink" Target="https://stemeducationjournal.springeropen.com/articles/10.1186/s40594-018-0140-5#ref-CR7" TargetMode="External"/><Relationship Id="rId4" Type="http://schemas.openxmlformats.org/officeDocument/2006/relationships/hyperlink" Target="https://www.tandfonline.com/doi/full/10.1080/09500693.2024.2361172?scroll=top&amp;needAccess=true" TargetMode="External"/><Relationship Id="rId9" Type="http://schemas.openxmlformats.org/officeDocument/2006/relationships/hyperlink" Target="https://stemeducationjournal.springeropen.com/articles/10.1186/s40594-018-0140-5#ref-CR29" TargetMode="External"/><Relationship Id="rId14" Type="http://schemas.openxmlformats.org/officeDocument/2006/relationships/hyperlink" Target="https://stemeducationjournal.springeropen.com/articles/10.1186/s40594-018-0140-5#ref-CR19" TargetMode="External"/><Relationship Id="rId22" Type="http://schemas.openxmlformats.org/officeDocument/2006/relationships/hyperlink" Target="https://stemeducationjournal.springeropen.com/articles/10.1186/s40594-018-0140-5#ref-CR2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chievebrowncounty.org/2021/05/defining-equity-equality-and-justic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psychologytoday.com/us/blog/empathy-and-relationships/201706/what-is-justice-and-when-is-it-served"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temeducationjournal.springeropen.com/articles/10.1186/s40594-018-0140-5"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stemeducationjournal.springeropen.com/articles/10.1186/s40594-018-0140-5#ref-CR43" TargetMode="External"/><Relationship Id="rId5" Type="http://schemas.openxmlformats.org/officeDocument/2006/relationships/hyperlink" Target="https://stemeducationjournal.springeropen.com/articles/10.1186/s40594-018-0140-5#ref-CR41" TargetMode="External"/><Relationship Id="rId4" Type="http://schemas.openxmlformats.org/officeDocument/2006/relationships/hyperlink" Target="https://stemeducationjournal.springeropen.com/articles/10.1186/s40594-018-0140-5#ref-CR29"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cienceinschool.org/article/2022/mystery-box-challenge/#1"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scienceinschool.org/article/2022/mystery-box-challenge/#2"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A1C427-4DCA-4720-AD82-3315D71B48DA}" type="slidenum">
              <a:rPr lang="en-GB" smtClean="0"/>
              <a:t>1</a:t>
            </a:fld>
            <a:endParaRPr lang="en-GB"/>
          </a:p>
        </p:txBody>
      </p:sp>
    </p:spTree>
    <p:extLst>
      <p:ext uri="{BB962C8B-B14F-4D97-AF65-F5344CB8AC3E}">
        <p14:creationId xmlns:p14="http://schemas.microsoft.com/office/powerpoint/2010/main" val="3719265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does this mean to you? What key words are you drawn to? Why?</a:t>
            </a:r>
          </a:p>
          <a:p>
            <a:endParaRPr lang="en-GB" dirty="0"/>
          </a:p>
        </p:txBody>
      </p:sp>
    </p:spTree>
    <p:extLst>
      <p:ext uri="{BB962C8B-B14F-4D97-AF65-F5344CB8AC3E}">
        <p14:creationId xmlns:p14="http://schemas.microsoft.com/office/powerpoint/2010/main" val="415379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linked to Lynne Bianchi article</a:t>
            </a:r>
          </a:p>
          <a:p>
            <a:r>
              <a:rPr lang="en-GB" dirty="0"/>
              <a:t>https://documents.manchester.ac.uk/display.aspx?DocID=57599   </a:t>
            </a:r>
            <a:r>
              <a:rPr lang="en-GB" dirty="0">
                <a:hlinkClick r:id="rId3"/>
              </a:rPr>
              <a:t>display.aspx</a:t>
            </a:r>
            <a:endParaRPr lang="en-GB" dirty="0"/>
          </a:p>
          <a:p>
            <a:endParaRPr lang="en-GB" dirty="0"/>
          </a:p>
          <a:p>
            <a:r>
              <a:rPr lang="en-GB" dirty="0"/>
              <a:t>Other research: </a:t>
            </a:r>
            <a:r>
              <a:rPr lang="en-GB" dirty="0">
                <a:hlinkClick r:id="rId4"/>
              </a:rPr>
              <a:t>Predictors of science identity in primary school: epistemological beliefs, competency beliefs, and science learning experiences: International Journal of Science Education: Vol 0, No 0 - Get Access</a:t>
            </a:r>
            <a:endParaRPr lang="en-GB" dirty="0"/>
          </a:p>
          <a:p>
            <a:endParaRPr lang="en-GB" dirty="0"/>
          </a:p>
          <a:p>
            <a:r>
              <a:rPr lang="en-GB" dirty="0">
                <a:hlinkClick r:id="rId5"/>
              </a:rPr>
              <a:t>The nature of science identity and its role as the driver of student choices | International Journal of STEM Education | Full Text</a:t>
            </a:r>
            <a:endParaRPr lang="en-GB" dirty="0"/>
          </a:p>
          <a:p>
            <a:endParaRPr lang="en-GB" dirty="0"/>
          </a:p>
          <a:p>
            <a:pPr algn="l">
              <a:spcBef>
                <a:spcPts val="1800"/>
              </a:spcBef>
              <a:spcAft>
                <a:spcPts val="600"/>
              </a:spcAft>
              <a:buNone/>
            </a:pPr>
            <a:r>
              <a:rPr lang="en-GB" b="0" i="0" dirty="0">
                <a:solidFill>
                  <a:srgbClr val="222222"/>
                </a:solidFill>
                <a:effectLst/>
                <a:latin typeface="-apple-system"/>
              </a:rPr>
              <a:t>The nature of science identity</a:t>
            </a:r>
          </a:p>
          <a:p>
            <a:pPr algn="l">
              <a:buNone/>
            </a:pPr>
            <a:r>
              <a:rPr lang="en-GB" b="0" i="0" dirty="0">
                <a:solidFill>
                  <a:srgbClr val="333333"/>
                </a:solidFill>
                <a:effectLst/>
                <a:latin typeface="Georgia" panose="02040502050405020303" pitchFamily="18" charset="0"/>
              </a:rPr>
              <a:t>Researchers have presented three conceptualizations for what drives science identity: (1) </a:t>
            </a:r>
            <a:r>
              <a:rPr lang="en-GB" b="0" i="1" dirty="0">
                <a:solidFill>
                  <a:srgbClr val="333333"/>
                </a:solidFill>
                <a:effectLst/>
                <a:latin typeface="Georgia" panose="02040502050405020303" pitchFamily="18" charset="0"/>
              </a:rPr>
              <a:t>a sense of community and affiliation</a:t>
            </a:r>
            <a:r>
              <a:rPr lang="en-GB" b="0" i="0" dirty="0">
                <a:solidFill>
                  <a:srgbClr val="333333"/>
                </a:solidFill>
                <a:effectLst/>
                <a:latin typeface="Georgia" panose="02040502050405020303" pitchFamily="18" charset="0"/>
              </a:rPr>
              <a:t> (Carlone and Johnson </a:t>
            </a:r>
            <a:r>
              <a:rPr lang="en-GB" b="0" i="0" dirty="0">
                <a:solidFill>
                  <a:srgbClr val="004B83"/>
                </a:solidFill>
                <a:effectLst/>
                <a:latin typeface="Georgia" panose="02040502050405020303" pitchFamily="18" charset="0"/>
                <a:hlinkClick r:id="rId6" tooltip="Carlone, H.B., &amp; Johnson, A. (2007). Understanding the science experiences of successful women of color: science identity as an analytic lens. Journal of Research in Science Teaching, 44(8), 1187–1218"/>
              </a:rPr>
              <a:t>2007</a:t>
            </a:r>
            <a:r>
              <a:rPr lang="en-GB" b="0" i="0" dirty="0">
                <a:solidFill>
                  <a:srgbClr val="333333"/>
                </a:solidFill>
                <a:effectLst/>
                <a:latin typeface="Georgia" panose="02040502050405020303" pitchFamily="18" charset="0"/>
              </a:rPr>
              <a:t>); (2) </a:t>
            </a:r>
            <a:r>
              <a:rPr lang="en-GB" b="0" i="1" dirty="0">
                <a:solidFill>
                  <a:srgbClr val="333333"/>
                </a:solidFill>
                <a:effectLst/>
                <a:latin typeface="Georgia" panose="02040502050405020303" pitchFamily="18" charset="0"/>
              </a:rPr>
              <a:t>built by consistent extrinsic and intrinsic attitudinal factors</a:t>
            </a:r>
            <a:r>
              <a:rPr lang="en-GB" b="0" i="0" dirty="0">
                <a:solidFill>
                  <a:srgbClr val="333333"/>
                </a:solidFill>
                <a:effectLst/>
                <a:latin typeface="Georgia" panose="02040502050405020303" pitchFamily="18" charset="0"/>
              </a:rPr>
              <a:t> (Aschbacher et al. </a:t>
            </a:r>
            <a:r>
              <a:rPr lang="en-GB" b="0" i="0" dirty="0">
                <a:solidFill>
                  <a:srgbClr val="004B83"/>
                </a:solidFill>
                <a:effectLst/>
                <a:latin typeface="Georgia" panose="02040502050405020303" pitchFamily="18" charset="0"/>
                <a:hlinkClick r:id="rId7" tooltip="Aschbacher, P. R., Li, E., &amp; Roth, E. J. (2010). Is science me? High school students' identities, participation and aspirations in science, engineering, and medicine. Journal of Research in Science Teaching, 47(5), 564–582. &#10;                    https://doi.org/10.1002/tea.20353&#10;                    &#10;                  ."/>
              </a:rPr>
              <a:t>2010</a:t>
            </a:r>
            <a:r>
              <a:rPr lang="en-GB" b="0" i="0" dirty="0">
                <a:solidFill>
                  <a:srgbClr val="333333"/>
                </a:solidFill>
                <a:effectLst/>
                <a:latin typeface="Georgia" panose="02040502050405020303" pitchFamily="18" charset="0"/>
              </a:rPr>
              <a:t>); (3) a </a:t>
            </a:r>
            <a:r>
              <a:rPr lang="en-GB" b="0" i="1" dirty="0">
                <a:solidFill>
                  <a:srgbClr val="333333"/>
                </a:solidFill>
                <a:effectLst/>
                <a:latin typeface="Georgia" panose="02040502050405020303" pitchFamily="18" charset="0"/>
              </a:rPr>
              <a:t>match between school science and real science</a:t>
            </a:r>
            <a:r>
              <a:rPr lang="en-GB" b="0" i="0" dirty="0">
                <a:solidFill>
                  <a:srgbClr val="333333"/>
                </a:solidFill>
                <a:effectLst/>
                <a:latin typeface="Georgia" panose="02040502050405020303" pitchFamily="18" charset="0"/>
              </a:rPr>
              <a:t> (Archer et al. </a:t>
            </a:r>
            <a:r>
              <a:rPr lang="en-GB" b="0" i="0" dirty="0">
                <a:solidFill>
                  <a:srgbClr val="004B83"/>
                </a:solidFill>
                <a:effectLst/>
                <a:latin typeface="Georgia" panose="02040502050405020303" pitchFamily="18" charset="0"/>
                <a:hlinkClick r:id="rId8" tooltip="Archer, L., DeWitt, J., Osborne, J., Dillon, J., Willis, B., &amp; Wong, B. (2010). “Doing” science versus ‘being’ a scientist: examining 10/11-year-old schoolchildren’s constructions of science through the lens of identity. Science Education, 94(4), 617–639. &#10;                    https://doi.org/10.1002/sce.20399&#10;                    &#10;                  ."/>
              </a:rPr>
              <a:t>2010</a:t>
            </a:r>
            <a:r>
              <a:rPr lang="en-GB" b="0" i="0" dirty="0">
                <a:solidFill>
                  <a:srgbClr val="333333"/>
                </a:solidFill>
                <a:effectLst/>
                <a:latin typeface="Georgia" panose="02040502050405020303" pitchFamily="18" charset="0"/>
              </a:rPr>
              <a:t>).</a:t>
            </a:r>
          </a:p>
          <a:p>
            <a:pPr algn="l">
              <a:spcBef>
                <a:spcPts val="1800"/>
              </a:spcBef>
              <a:spcAft>
                <a:spcPts val="600"/>
              </a:spcAft>
              <a:buNone/>
            </a:pPr>
            <a:r>
              <a:rPr lang="en-GB" b="1" i="0" dirty="0">
                <a:solidFill>
                  <a:srgbClr val="222222"/>
                </a:solidFill>
                <a:effectLst/>
                <a:latin typeface="-apple-system"/>
              </a:rPr>
              <a:t>A sense of community and affiliation</a:t>
            </a:r>
          </a:p>
          <a:p>
            <a:pPr algn="l">
              <a:buNone/>
            </a:pPr>
            <a:r>
              <a:rPr lang="en-GB" b="0" i="0" dirty="0">
                <a:solidFill>
                  <a:srgbClr val="333333"/>
                </a:solidFill>
                <a:effectLst/>
                <a:latin typeface="Georgia" panose="02040502050405020303" pitchFamily="18" charset="0"/>
              </a:rPr>
              <a:t>Youth development can involve a tension between differentiation (how am I different?) and fitting-in (do I match group norms?), especially during adolescence (Kroger </a:t>
            </a:r>
            <a:r>
              <a:rPr lang="en-GB" b="0" i="0" dirty="0">
                <a:solidFill>
                  <a:srgbClr val="004B83"/>
                </a:solidFill>
                <a:effectLst/>
                <a:latin typeface="Georgia" panose="02040502050405020303" pitchFamily="18" charset="0"/>
                <a:hlinkClick r:id="rId9" tooltip="Kroger, J. (2003). Identity development during adolescence. In Blackwell Handbook of Adolescence (pp. 205–226)."/>
              </a:rPr>
              <a:t>2003</a:t>
            </a:r>
            <a:r>
              <a:rPr lang="en-GB" b="0" i="0" dirty="0">
                <a:solidFill>
                  <a:srgbClr val="333333"/>
                </a:solidFill>
                <a:effectLst/>
                <a:latin typeface="Georgia" panose="02040502050405020303" pitchFamily="18" charset="0"/>
              </a:rPr>
              <a:t>). Many contextual factors shape these interactions, including stereotypes rooted in historical inequities (</a:t>
            </a:r>
            <a:r>
              <a:rPr lang="en-GB" b="0" i="0" dirty="0" err="1">
                <a:solidFill>
                  <a:srgbClr val="333333"/>
                </a:solidFill>
                <a:effectLst/>
                <a:latin typeface="Georgia" panose="02040502050405020303" pitchFamily="18" charset="0"/>
              </a:rPr>
              <a:t>Schiebinger</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10" tooltip="Schiebinger, L. (2000). Has feminism changed science? Signs: Journal of Women in Culture and Society, 25(4), 1171–1175. &#10;                    https://doi.org/10.1086/495540&#10;                    &#10;                  ."/>
              </a:rPr>
              <a:t>2000</a:t>
            </a:r>
            <a:r>
              <a:rPr lang="en-GB" b="0" i="0" dirty="0">
                <a:solidFill>
                  <a:srgbClr val="333333"/>
                </a:solidFill>
                <a:effectLst/>
                <a:latin typeface="Georgia" panose="02040502050405020303" pitchFamily="18" charset="0"/>
              </a:rPr>
              <a:t>). Further, understanding the role of science identity in persistence involves understanding how people negotiate the cultural norms within their community communities and in turn become affiliated with or alienated from science (Stets et al. </a:t>
            </a:r>
            <a:r>
              <a:rPr lang="en-GB" b="0" i="0" dirty="0">
                <a:solidFill>
                  <a:srgbClr val="004B83"/>
                </a:solidFill>
                <a:effectLst/>
                <a:latin typeface="Georgia" panose="02040502050405020303" pitchFamily="18" charset="0"/>
                <a:hlinkClick r:id="rId11" tooltip="Stets, J. E., Brenner, P. S., Burke, P. J., &amp; Serpe, R. T. (2017). The science identity and entering a science occupation. Social Science Research, 64, 1–14. &#10;                    https://doi.org/10.1016/j.ssresearch.2016.10.016&#10;                    &#10;                  ."/>
              </a:rPr>
              <a:t>2017</a:t>
            </a:r>
            <a:r>
              <a:rPr lang="en-GB" b="0" i="0" dirty="0">
                <a:solidFill>
                  <a:srgbClr val="333333"/>
                </a:solidFill>
                <a:effectLst/>
                <a:latin typeface="Georgia" panose="02040502050405020303" pitchFamily="18" charset="0"/>
              </a:rPr>
              <a:t>). The perceived interactions with others are likely critical in influencing identity development and internalization, particularly via perceptions of how others view them and how these views are built on these systemic inequities. Influential others (family, friends, and teachers/mentors) can play a large role in providing a feeling of community and affiliation, which then shapes identity, especially in early adolescence. An open question, though, is whether this perception of whether influential others view the individual defines their identity or simply acts as one of many attitudes, beliefs, and experiences that influence identity development overall.</a:t>
            </a:r>
          </a:p>
          <a:p>
            <a:pPr algn="l">
              <a:spcBef>
                <a:spcPts val="1800"/>
              </a:spcBef>
              <a:spcAft>
                <a:spcPts val="600"/>
              </a:spcAft>
              <a:buNone/>
            </a:pPr>
            <a:r>
              <a:rPr lang="en-GB" b="1" i="0" dirty="0">
                <a:solidFill>
                  <a:srgbClr val="222222"/>
                </a:solidFill>
                <a:effectLst/>
                <a:latin typeface="-apple-system"/>
              </a:rPr>
              <a:t>Built by consistent extrinsic and intrinsic attitudinal factors</a:t>
            </a:r>
          </a:p>
          <a:p>
            <a:pPr algn="l">
              <a:buNone/>
            </a:pPr>
            <a:r>
              <a:rPr lang="en-GB" b="0" i="0" dirty="0">
                <a:solidFill>
                  <a:srgbClr val="333333"/>
                </a:solidFill>
                <a:effectLst/>
                <a:latin typeface="Georgia" panose="02040502050405020303" pitchFamily="18" charset="0"/>
              </a:rPr>
              <a:t>Several attitudinal constructs have been linked to science identity. Most commonly, interest (intrinsic motivation) has been linked as a primary driver of science identity: the bigger the science interest, the more solidified the science identity (Maltese and Tai </a:t>
            </a:r>
            <a:r>
              <a:rPr lang="en-GB" b="0" i="0" dirty="0">
                <a:solidFill>
                  <a:srgbClr val="004B83"/>
                </a:solidFill>
                <a:effectLst/>
                <a:latin typeface="Georgia" panose="02040502050405020303" pitchFamily="18" charset="0"/>
                <a:hlinkClick r:id="rId12" tooltip="Maltese, A. V., &amp; Tai, R. H. (2010). Eyeballs in the fridge: sources of early interest in science. International Journal of Science Education, 32(5), 669–685. &#10;                    https://doi.org/10.1080/09500690902792385&#10;                    &#10;                  ."/>
              </a:rPr>
              <a:t>2010</a:t>
            </a:r>
            <a:r>
              <a:rPr lang="en-GB" b="0" i="0" dirty="0">
                <a:solidFill>
                  <a:srgbClr val="333333"/>
                </a:solidFill>
                <a:effectLst/>
                <a:latin typeface="Georgia" panose="02040502050405020303" pitchFamily="18" charset="0"/>
              </a:rPr>
              <a:t>). Other conceptualizations assume that when interest leads to participation in science pathways and this participation leads to the development of career goals, then a science identity exists (Crowley et al. </a:t>
            </a:r>
            <a:r>
              <a:rPr lang="en-GB" b="0" i="0" dirty="0">
                <a:solidFill>
                  <a:srgbClr val="004B83"/>
                </a:solidFill>
                <a:effectLst/>
                <a:latin typeface="Georgia" panose="02040502050405020303" pitchFamily="18" charset="0"/>
                <a:hlinkClick r:id="rId13" tooltip="Crowley, K., Barron, B.J., Knutson, K., &amp; Martin, C.K. (2015). Interest and the development of pathways to science. Interest in mathematics and science learning and related activity. Washington, DC: American Educational Research Association."/>
              </a:rPr>
              <a:t>2015</a:t>
            </a:r>
            <a:r>
              <a:rPr lang="en-GB" b="0" i="0" dirty="0">
                <a:solidFill>
                  <a:srgbClr val="333333"/>
                </a:solidFill>
                <a:effectLst/>
                <a:latin typeface="Georgia" panose="02040502050405020303" pitchFamily="18" charset="0"/>
              </a:rPr>
              <a:t>). Furthermore, under the expectancy-value theory, science identity can lead to science-related choices when the learner also has strong perceptions about the (extrinsic) value of science and high levels of science self-efficacy or competency beliefs (Eccles et al. </a:t>
            </a:r>
            <a:r>
              <a:rPr lang="en-GB" b="0" i="0" dirty="0">
                <a:solidFill>
                  <a:srgbClr val="004B83"/>
                </a:solidFill>
                <a:effectLst/>
                <a:latin typeface="Georgia" panose="02040502050405020303" pitchFamily="18" charset="0"/>
                <a:hlinkClick r:id="rId14" tooltip="Eccles, J. S., Fredricks, J. A., &amp; Baay, P. (2015). Expectancies, values, identities, and self-regulation. In G. Oettingen &amp; P. M. Gollwitzer (Eds.), The Jacobs Foundation Series on Adolescence (pp. 30–56). Cambridge: Cambridge University Press."/>
              </a:rPr>
              <a:t>2015</a:t>
            </a:r>
            <a:r>
              <a:rPr lang="en-GB" b="0" i="0" dirty="0">
                <a:solidFill>
                  <a:srgbClr val="333333"/>
                </a:solidFill>
                <a:effectLst/>
                <a:latin typeface="Georgia" panose="02040502050405020303" pitchFamily="18" charset="0"/>
              </a:rPr>
              <a:t>).</a:t>
            </a:r>
          </a:p>
          <a:p>
            <a:pPr algn="l">
              <a:buNone/>
            </a:pPr>
            <a:r>
              <a:rPr lang="en-GB" b="0" i="0" dirty="0">
                <a:solidFill>
                  <a:srgbClr val="333333"/>
                </a:solidFill>
                <a:effectLst/>
                <a:latin typeface="Georgia" panose="02040502050405020303" pitchFamily="18" charset="0"/>
              </a:rPr>
              <a:t>However, it is important to note that there is disagreement whether the related attitudinal constructs drive identity development or whether these other attitudinal constructs are part of identity. For example, measures of identity often included items closely associated with these other concepts (Chang et al. </a:t>
            </a:r>
            <a:r>
              <a:rPr lang="en-GB" b="0" i="0" dirty="0">
                <a:solidFill>
                  <a:srgbClr val="004B83"/>
                </a:solidFill>
                <a:effectLst/>
                <a:latin typeface="Georgia" panose="02040502050405020303" pitchFamily="18" charset="0"/>
                <a:hlinkClick r:id="rId15" tooltip="Chang, M. J., Eagan, M. K., Lin, M. H., &amp; Hurtado, S. (2016). Considering the impact of racial stigmas and science identity: persistence among biomedical and behavioral science aspirants. The Journal of Higher Education, 82(5), 564–596. &#10;                    https://doi.org/10.1080/00221546.2011.11777218&#10;                    &#10;                  ."/>
              </a:rPr>
              <a:t>2016</a:t>
            </a:r>
            <a:r>
              <a:rPr lang="en-GB" b="0" i="0" dirty="0">
                <a:solidFill>
                  <a:srgbClr val="333333"/>
                </a:solidFill>
                <a:effectLst/>
                <a:latin typeface="Georgia" panose="02040502050405020303" pitchFamily="18" charset="0"/>
              </a:rPr>
              <a:t>; Hazari et al. </a:t>
            </a:r>
            <a:r>
              <a:rPr lang="en-GB" b="0" i="0" dirty="0">
                <a:solidFill>
                  <a:srgbClr val="004B83"/>
                </a:solidFill>
                <a:effectLst/>
                <a:latin typeface="Georgia" panose="02040502050405020303" pitchFamily="18" charset="0"/>
                <a:hlinkClick r:id="rId16" tooltip="Hazari, Z., Sadler, P. M., &amp; Sonnert, G. (2013). The science identity of college students: exploring the intersection of gender, race, and ethnicity. Journal of College Science Teaching, 42(5), 82–91. &#10;                    https://doi.org/10.2307/43631586&#10;                    &#10;                  ."/>
              </a:rPr>
              <a:t>2013</a:t>
            </a:r>
            <a:r>
              <a:rPr lang="en-GB" b="0" i="0" dirty="0">
                <a:solidFill>
                  <a:srgbClr val="333333"/>
                </a:solidFill>
                <a:effectLst/>
                <a:latin typeface="Georgia" panose="02040502050405020303" pitchFamily="18" charset="0"/>
              </a:rPr>
              <a:t>; Trujillo and Tanner </a:t>
            </a:r>
            <a:r>
              <a:rPr lang="en-GB" b="0" i="0" dirty="0">
                <a:solidFill>
                  <a:srgbClr val="004B83"/>
                </a:solidFill>
                <a:effectLst/>
                <a:latin typeface="Georgia" panose="02040502050405020303" pitchFamily="18" charset="0"/>
                <a:hlinkClick r:id="rId17" tooltip="Trujillo, G., &amp; Tanner, K. D. (2014). Considering the role of affect in learning: monitoring students’ self-efficacy, sense of belonging, and science identity. CBE-Life Sciences Education, 13(1), 6–15. &#10;                    https://doi.org/10.1187/cbe.13-12-0241&#10;                    &#10;                  ."/>
              </a:rPr>
              <a:t>2014</a:t>
            </a:r>
            <a:r>
              <a:rPr lang="en-GB" b="0" i="0" dirty="0">
                <a:solidFill>
                  <a:srgbClr val="333333"/>
                </a:solidFill>
                <a:effectLst/>
                <a:latin typeface="Georgia" panose="02040502050405020303" pitchFamily="18" charset="0"/>
              </a:rPr>
              <a:t>). This raises an important question regarding the nature of science identity: is science identity different from these other attitudinal constructs in that students can be high or low on science identity independently of being high or low on these other attitudes?</a:t>
            </a:r>
          </a:p>
          <a:p>
            <a:pPr algn="l">
              <a:spcBef>
                <a:spcPts val="1800"/>
              </a:spcBef>
              <a:spcAft>
                <a:spcPts val="600"/>
              </a:spcAft>
              <a:buNone/>
            </a:pPr>
            <a:r>
              <a:rPr lang="en-GB" b="1" i="0" dirty="0">
                <a:solidFill>
                  <a:srgbClr val="222222"/>
                </a:solidFill>
                <a:effectLst/>
                <a:latin typeface="-apple-system"/>
              </a:rPr>
              <a:t>Match between school science and real science</a:t>
            </a:r>
          </a:p>
          <a:p>
            <a:pPr algn="l">
              <a:buNone/>
            </a:pPr>
            <a:r>
              <a:rPr lang="en-GB" b="0" i="0" dirty="0">
                <a:solidFill>
                  <a:srgbClr val="333333"/>
                </a:solidFill>
                <a:effectLst/>
                <a:latin typeface="Georgia" panose="02040502050405020303" pitchFamily="18" charset="0"/>
              </a:rPr>
              <a:t>Learners may form a topical identity (e.g., science identity) by comparing their own performance/characteristics with the perceived characteristics of adults associated with the topic (e.g., scientists). The experiences youth have with science in school shape the perceptions they have about their performance/ characteristics. Unfortunately, many students perceive a mismatch between what it means to do science in the classroom and what science in real life entails (Zhai et al. </a:t>
            </a:r>
            <a:r>
              <a:rPr lang="en-GB" b="0" i="0" dirty="0">
                <a:solidFill>
                  <a:srgbClr val="004B83"/>
                </a:solidFill>
                <a:effectLst/>
                <a:latin typeface="Georgia" panose="02040502050405020303" pitchFamily="18" charset="0"/>
                <a:hlinkClick r:id="rId18" tooltip="Zhai, J., Jocz, J. A., &amp; Tan, A.-L. (2013). “Am I like a scientist?”: primary children’s images of doing science in school. International Journal of Science Education, 36(4), 553–576. &#10;                    https://doi.org/10.1080/09500693.2013.791958&#10;                    &#10;                  ."/>
              </a:rPr>
              <a:t>2013</a:t>
            </a:r>
            <a:r>
              <a:rPr lang="en-GB" b="0" i="0" dirty="0">
                <a:solidFill>
                  <a:srgbClr val="333333"/>
                </a:solidFill>
                <a:effectLst/>
                <a:latin typeface="Georgia" panose="02040502050405020303" pitchFamily="18" charset="0"/>
              </a:rPr>
              <a:t>), and this mismatch influences identity development (Braund and Driver </a:t>
            </a:r>
            <a:r>
              <a:rPr lang="en-GB" b="0" i="0" dirty="0">
                <a:solidFill>
                  <a:srgbClr val="004B83"/>
                </a:solidFill>
                <a:effectLst/>
                <a:latin typeface="Georgia" panose="02040502050405020303" pitchFamily="18" charset="0"/>
                <a:hlinkClick r:id="rId19" tooltip="Braund, M., &amp; Driver, M. (2005). Pupils’ perceptions of practical science in primary and secondary school: implications for improving progression and continuity of learning. Educational Research, 47(1), 77–91. &#10;                    https://doi.org/10.1080/0013188042000337578&#10;                    &#10;                  ."/>
              </a:rPr>
              <a:t>2005</a:t>
            </a:r>
            <a:r>
              <a:rPr lang="en-GB" b="0" i="0" dirty="0">
                <a:solidFill>
                  <a:srgbClr val="333333"/>
                </a:solidFill>
                <a:effectLst/>
                <a:latin typeface="Georgia" panose="02040502050405020303" pitchFamily="18" charset="0"/>
              </a:rPr>
              <a:t>; </a:t>
            </a:r>
            <a:r>
              <a:rPr lang="en-GB" b="0" i="0" dirty="0" err="1">
                <a:solidFill>
                  <a:srgbClr val="333333"/>
                </a:solidFill>
                <a:effectLst/>
                <a:latin typeface="Georgia" panose="02040502050405020303" pitchFamily="18" charset="0"/>
              </a:rPr>
              <a:t>Emvalotis</a:t>
            </a:r>
            <a:r>
              <a:rPr lang="en-GB" b="0" i="0" dirty="0">
                <a:solidFill>
                  <a:srgbClr val="333333"/>
                </a:solidFill>
                <a:effectLst/>
                <a:latin typeface="Georgia" panose="02040502050405020303" pitchFamily="18" charset="0"/>
              </a:rPr>
              <a:t> and </a:t>
            </a:r>
            <a:r>
              <a:rPr lang="en-GB" b="0" i="0" dirty="0" err="1">
                <a:solidFill>
                  <a:srgbClr val="333333"/>
                </a:solidFill>
                <a:effectLst/>
                <a:latin typeface="Georgia" panose="02040502050405020303" pitchFamily="18" charset="0"/>
              </a:rPr>
              <a:t>Koutsianou</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20" tooltip="Emvalotis, A., &amp; Koutsianou, A. (2017). Greek primary school students’ images of scientists and their work: has anything changed? Research in Science &amp; Technological Education, 36(1), 69–85. &#10;                    https://doi.org/10.1080/02635143.2017.1366899&#10;                    &#10;                  ."/>
              </a:rPr>
              <a:t>2017</a:t>
            </a:r>
            <a:r>
              <a:rPr lang="en-GB" b="0" i="0" dirty="0">
                <a:solidFill>
                  <a:srgbClr val="333333"/>
                </a:solidFill>
                <a:effectLst/>
                <a:latin typeface="Georgia" panose="02040502050405020303" pitchFamily="18" charset="0"/>
              </a:rPr>
              <a:t>; Tan et al. </a:t>
            </a:r>
            <a:r>
              <a:rPr lang="en-GB" b="0" i="0" dirty="0">
                <a:solidFill>
                  <a:srgbClr val="004B83"/>
                </a:solidFill>
                <a:effectLst/>
                <a:latin typeface="Georgia" panose="02040502050405020303" pitchFamily="18" charset="0"/>
                <a:hlinkClick r:id="rId21" tooltip="Tan, A.-L., Jocz, J. A., &amp; Zhai, J. (2015). Spiderman and science: how students’ perceptions of scientists are shaped by popular media. Public Understanding of Science, 26(5), 520–530. &#10;                    https://doi.org/10.1177/0963662515615086&#10;                    &#10;                  ."/>
              </a:rPr>
              <a:t>2015</a:t>
            </a:r>
            <a:r>
              <a:rPr lang="en-GB" b="0" i="0" dirty="0">
                <a:solidFill>
                  <a:srgbClr val="333333"/>
                </a:solidFill>
                <a:effectLst/>
                <a:latin typeface="Georgia" panose="02040502050405020303" pitchFamily="18" charset="0"/>
              </a:rPr>
              <a:t>; Zhai et al. </a:t>
            </a:r>
            <a:r>
              <a:rPr lang="en-GB" b="0" i="0" dirty="0">
                <a:solidFill>
                  <a:srgbClr val="004B83"/>
                </a:solidFill>
                <a:effectLst/>
                <a:latin typeface="Georgia" panose="02040502050405020303" pitchFamily="18" charset="0"/>
                <a:hlinkClick r:id="rId18" tooltip="Zhai, J., Jocz, J. A., &amp; Tan, A.-L. (2013). “Am I like a scientist?”: primary children’s images of doing science in school. International Journal of Science Education, 36(4), 553–576. &#10;                    https://doi.org/10.1080/09500693.2013.791958&#10;                    &#10;                  ."/>
              </a:rPr>
              <a:t>2013</a:t>
            </a:r>
            <a:r>
              <a:rPr lang="en-GB" b="0" i="0" dirty="0">
                <a:solidFill>
                  <a:srgbClr val="333333"/>
                </a:solidFill>
                <a:effectLst/>
                <a:latin typeface="Georgia" panose="02040502050405020303" pitchFamily="18" charset="0"/>
              </a:rPr>
              <a:t>).</a:t>
            </a:r>
          </a:p>
          <a:p>
            <a:pPr algn="l"/>
            <a:r>
              <a:rPr lang="en-GB" b="0" i="0" dirty="0">
                <a:solidFill>
                  <a:srgbClr val="333333"/>
                </a:solidFill>
                <a:effectLst/>
                <a:latin typeface="Georgia" panose="02040502050405020303" pitchFamily="18" charset="0"/>
              </a:rPr>
              <a:t>More importantly, most science experiences at this age will come from formal environments rather than informal environments. Informal environments can provide minoritized students with specific opportunities to understand themselves as scientists and have a more realistic experience of how science works (Farland-Smith </a:t>
            </a:r>
            <a:r>
              <a:rPr lang="en-GB" b="0" i="0" dirty="0">
                <a:solidFill>
                  <a:srgbClr val="004B83"/>
                </a:solidFill>
                <a:effectLst/>
                <a:latin typeface="Georgia" panose="02040502050405020303" pitchFamily="18" charset="0"/>
                <a:hlinkClick r:id="rId22" tooltip="Farland-Smith, D. (2012). Development and Field Test of the Modified Draw-a-Scientist Test and the Drawa-Scientist Rubric. School Science and Mathematics, 112(2), 109–116."/>
              </a:rPr>
              <a:t>2012</a:t>
            </a:r>
            <a:r>
              <a:rPr lang="en-GB" b="0" i="0" dirty="0">
                <a:solidFill>
                  <a:srgbClr val="333333"/>
                </a:solidFill>
                <a:effectLst/>
                <a:latin typeface="Georgia" panose="02040502050405020303" pitchFamily="18" charset="0"/>
              </a:rPr>
              <a:t>). However, there are important concerns about access when it comes to informal environments (Dawson </a:t>
            </a:r>
            <a:r>
              <a:rPr lang="en-GB" b="0" i="0" dirty="0">
                <a:solidFill>
                  <a:srgbClr val="004B83"/>
                </a:solidFill>
                <a:effectLst/>
                <a:latin typeface="Georgia" panose="02040502050405020303" pitchFamily="18" charset="0"/>
                <a:hlinkClick r:id="rId23" tooltip="Dawson, E. (2014). “Not designed for us”: How science museums and science centers socially exclude lowincome, minority ethnic groups. Science education, 98(6), 981–1008."/>
              </a:rPr>
              <a:t>2014</a:t>
            </a:r>
            <a:r>
              <a:rPr lang="en-GB" b="0" i="0" dirty="0">
                <a:solidFill>
                  <a:srgbClr val="333333"/>
                </a:solidFill>
                <a:effectLst/>
                <a:latin typeface="Georgia" panose="02040502050405020303" pitchFamily="18" charset="0"/>
              </a:rPr>
              <a:t>) in the sense that there is not equal access by demographic variables as well as optional experiences producing positive feedback loops that accentuate initially small differences. Thus, it is important to understand the ways in which identity connects to participation in optional experiences (e.g., how robustly is it connected to participation across contexts?).</a:t>
            </a:r>
          </a:p>
          <a:p>
            <a:endParaRPr lang="en-GB" dirty="0"/>
          </a:p>
          <a:p>
            <a:r>
              <a:rPr lang="en-GB" dirty="0">
                <a:hlinkClick r:id="rId24"/>
              </a:rPr>
              <a:t>Full article: Students’ values in science education: a scoping review</a:t>
            </a:r>
            <a:r>
              <a:rPr lang="en-GB" dirty="0"/>
              <a:t> (</a:t>
            </a:r>
            <a:r>
              <a:rPr lang="en-GB"/>
              <a:t>excellent article)</a:t>
            </a:r>
            <a:endParaRPr lang="en-GB" dirty="0"/>
          </a:p>
          <a:p>
            <a:endParaRPr lang="en-GB" dirty="0"/>
          </a:p>
        </p:txBody>
      </p:sp>
      <p:sp>
        <p:nvSpPr>
          <p:cNvPr id="4" name="Slide Number Placeholder 3"/>
          <p:cNvSpPr>
            <a:spLocks noGrp="1"/>
          </p:cNvSpPr>
          <p:nvPr>
            <p:ph type="sldNum" sz="quarter" idx="5"/>
          </p:nvPr>
        </p:nvSpPr>
        <p:spPr/>
        <p:txBody>
          <a:bodyPr/>
          <a:lstStyle/>
          <a:p>
            <a:fld id="{82342307-A14C-4A5F-B3ED-4C8B81146240}" type="slidenum">
              <a:rPr lang="en-GB" smtClean="0"/>
              <a:t>3</a:t>
            </a:fld>
            <a:endParaRPr lang="en-GB"/>
          </a:p>
        </p:txBody>
      </p:sp>
    </p:spTree>
    <p:extLst>
      <p:ext uri="{BB962C8B-B14F-4D97-AF65-F5344CB8AC3E}">
        <p14:creationId xmlns:p14="http://schemas.microsoft.com/office/powerpoint/2010/main" val="1201995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1975" y="877888"/>
            <a:ext cx="7791450" cy="43830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(IOP) knows that many young people are put off studying physics after the age of 16, not because of a lack of ability or interest in the subject, but because of prevailing social attitudes that discourage them. There is a widespread misconception that physics is a subject for other people, perhaps people who they think are cleverer, or who come from more privileged backgrounds or particular social and ethnic groups. This leads to many young people deciding that ‘physics is not for them’. This view is picked up from all around – be it the education system, from parents and family, and from among local communities and wider society. This must change. Limit Less is the campaign that aims to encourage and support young people to change the world and fulfil their potential by doing physics. It seeks to challenge the misconceptions and stereotypes about the subject and remove the barriers to young people doing physics beyond the age of 16.</a:t>
            </a:r>
            <a:endParaRPr lang="en-GB" dirty="0"/>
          </a:p>
          <a:p>
            <a:endParaRPr lang="en-GB" dirty="0"/>
          </a:p>
        </p:txBody>
      </p:sp>
    </p:spTree>
    <p:extLst>
      <p:ext uri="{BB962C8B-B14F-4D97-AF65-F5344CB8AC3E}">
        <p14:creationId xmlns:p14="http://schemas.microsoft.com/office/powerpoint/2010/main" val="3201562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 Starts exploring where sustainability is in Welsh curriculum – could do this as an activity in small groups with these slides as handouts?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9E1908-0136-45A8-9757-2936956E146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5733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7</a:t>
            </a:fld>
            <a:endParaRPr lang="en-GB"/>
          </a:p>
        </p:txBody>
      </p:sp>
    </p:spTree>
    <p:extLst>
      <p:ext uri="{BB962C8B-B14F-4D97-AF65-F5344CB8AC3E}">
        <p14:creationId xmlns:p14="http://schemas.microsoft.com/office/powerpoint/2010/main" val="3736449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r>
              <a:rPr lang="en-GB" dirty="0"/>
              <a:t>Synthesising ideas from previous definitions here.</a:t>
            </a:r>
          </a:p>
          <a:p>
            <a:r>
              <a:rPr lang="en-GB" dirty="0"/>
              <a:t>How does this link back to the snow cartoon?</a:t>
            </a:r>
          </a:p>
        </p:txBody>
      </p:sp>
    </p:spTree>
    <p:extLst>
      <p:ext uri="{BB962C8B-B14F-4D97-AF65-F5344CB8AC3E}">
        <p14:creationId xmlns:p14="http://schemas.microsoft.com/office/powerpoint/2010/main" val="1940379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implies treating everybody equally. But not everyone starts from the same starting point, experiences or have same constraints.</a:t>
            </a:r>
          </a:p>
          <a:p>
            <a:r>
              <a:rPr lang="en-GB" dirty="0"/>
              <a:t>Treating everyone equally can exacerbate social inequalities.</a:t>
            </a:r>
          </a:p>
          <a:p>
            <a:endParaRPr lang="en-GB" dirty="0"/>
          </a:p>
          <a:p>
            <a:r>
              <a:rPr lang="en-GB" dirty="0"/>
              <a:t>Will be looking at ‘Killing curiosity?’ research paper on factors that can influence (for good or otherwise) pupil engagement in lessons </a:t>
            </a:r>
            <a:r>
              <a:rPr lang="en-GB"/>
              <a:t>next session. </a:t>
            </a:r>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9</a:t>
            </a:fld>
            <a:endParaRPr lang="en-GB"/>
          </a:p>
        </p:txBody>
      </p:sp>
    </p:spTree>
    <p:extLst>
      <p:ext uri="{BB962C8B-B14F-4D97-AF65-F5344CB8AC3E}">
        <p14:creationId xmlns:p14="http://schemas.microsoft.com/office/powerpoint/2010/main" val="2458726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Defining: Equity, Equality and Justice | Achieve Brown County</a:t>
            </a:r>
            <a:endParaRPr lang="en-GB" dirty="0"/>
          </a:p>
          <a:p>
            <a:endParaRPr lang="en-GB" dirty="0"/>
          </a:p>
          <a:p>
            <a:pPr algn="l"/>
            <a:r>
              <a:rPr lang="en-GB" b="0" i="0" dirty="0">
                <a:solidFill>
                  <a:srgbClr val="181818"/>
                </a:solidFill>
                <a:effectLst/>
                <a:latin typeface="Roboto" panose="02000000000000000000" pitchFamily="2" charset="0"/>
              </a:rPr>
              <a:t>Even though Equity and Equality sound similar the differences between them matter. Societal structures place people of certain status such as race or socioeconomic status at differing points of advantage or disadvantage with structural barriers. </a:t>
            </a:r>
          </a:p>
          <a:p>
            <a:pPr algn="l"/>
            <a:r>
              <a:rPr lang="en-GB" sz="1800" b="1" i="0" dirty="0">
                <a:solidFill>
                  <a:srgbClr val="181818"/>
                </a:solidFill>
                <a:effectLst/>
                <a:latin typeface="Roboto" panose="02000000000000000000" pitchFamily="2" charset="0"/>
              </a:rPr>
              <a:t>What is Equity?</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Equity is not only dividing resources fairly and equally, but also factoring in differences amongst people. Differences such as race and socioeconomic status that would require different support to ensure the same opportunity of success. This can be shown in the image below by the different height of the boxes. The person on the right has a taller box because the barrier appears  higher on their side. Whereas the other people have no or smaller boxes because they have a shorter distance to reach to see over the barrier. They have different sized boxes to make sure they are all able to see and participate in the game.</a:t>
            </a:r>
          </a:p>
          <a:p>
            <a:pPr algn="l"/>
            <a:r>
              <a:rPr lang="en-GB" sz="1800" b="1" i="0" dirty="0">
                <a:solidFill>
                  <a:srgbClr val="181818"/>
                </a:solidFill>
                <a:effectLst/>
                <a:latin typeface="Roboto" panose="02000000000000000000" pitchFamily="2" charset="0"/>
              </a:rPr>
              <a:t>What is Equality?</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Equality is dividing resources equally but does not factor differences in need and ability. Everybody is given the exact same quantity of resources. As seen in the image, all people are given the same size boxes not factoring in differences of access –  leading to one person not able to access the game.</a:t>
            </a:r>
          </a:p>
          <a:p>
            <a:pPr algn="l"/>
            <a:r>
              <a:rPr lang="en-GB" sz="1800" b="1" i="0" dirty="0">
                <a:solidFill>
                  <a:srgbClr val="181818"/>
                </a:solidFill>
                <a:effectLst/>
                <a:latin typeface="Roboto" panose="02000000000000000000" pitchFamily="2" charset="0"/>
              </a:rPr>
              <a:t>What is Justice?</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Justice is long-term equity. It looks to create equity in systems as well as individuals. “Justice can take equity one step further by fixing the systems in a way that leads to long-term, sustainable, equitable access for generations to come.” </a:t>
            </a:r>
            <a:r>
              <a:rPr lang="en-GB" b="0" i="0" dirty="0">
                <a:solidFill>
                  <a:srgbClr val="000000"/>
                </a:solidFill>
                <a:effectLst/>
                <a:latin typeface="Roboto Slab"/>
              </a:rPr>
              <a:t>Justice ensures that all people are treated fairly and with respect.</a:t>
            </a:r>
          </a:p>
          <a:p>
            <a:pPr algn="l"/>
            <a:r>
              <a:rPr lang="en-GB" sz="1800" b="0" i="0" dirty="0">
                <a:solidFill>
                  <a:srgbClr val="787878"/>
                </a:solidFill>
                <a:effectLst/>
                <a:latin typeface="Open Sans" panose="020B0606030504020204" pitchFamily="34" charset="0"/>
              </a:rPr>
              <a:t>The definition of justice is a set of values and principles. There are </a:t>
            </a:r>
            <a:r>
              <a:rPr lang="en-GB" sz="1800" b="0" i="0" u="none" strike="noStrike" dirty="0">
                <a:solidFill>
                  <a:srgbClr val="428BCA"/>
                </a:solidFill>
                <a:effectLst/>
                <a:latin typeface="Open Sans" panose="020B0606030504020204" pitchFamily="34" charset="0"/>
                <a:hlinkClick r:id="rId4"/>
              </a:rPr>
              <a:t>many different ways to think about justice</a:t>
            </a:r>
            <a:r>
              <a:rPr lang="en-GB" sz="1800" b="0" i="0" dirty="0">
                <a:solidFill>
                  <a:srgbClr val="787878"/>
                </a:solidFill>
                <a:effectLst/>
                <a:latin typeface="Open Sans" panose="020B0606030504020204" pitchFamily="34" charset="0"/>
              </a:rPr>
              <a:t>. Justice can be an ideal, a social goal, a process, a principle or even just a state of mind. It’s important to distinguish between equality and equity because they are not the same thing as justice.</a:t>
            </a:r>
          </a:p>
          <a:p>
            <a:pPr algn="l"/>
            <a:endParaRPr lang="en-GB" b="0" i="0" dirty="0">
              <a:solidFill>
                <a:srgbClr val="181818"/>
              </a:solidFill>
              <a:effectLst/>
              <a:latin typeface="Roboto" panose="02000000000000000000" pitchFamily="2" charset="0"/>
            </a:endParaRPr>
          </a:p>
          <a:p>
            <a:pPr algn="l"/>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[1] </a:t>
            </a:r>
            <a:r>
              <a:rPr lang="en-GB" b="0" i="1" dirty="0">
                <a:solidFill>
                  <a:srgbClr val="181818"/>
                </a:solidFill>
                <a:effectLst/>
                <a:latin typeface="Roboto" panose="02000000000000000000" pitchFamily="2" charset="0"/>
              </a:rPr>
              <a:t>What’s the difference between equity and equality?</a:t>
            </a:r>
            <a:r>
              <a:rPr lang="en-GB" b="0" i="0" dirty="0">
                <a:solidFill>
                  <a:srgbClr val="181818"/>
                </a:solidFill>
                <a:effectLst/>
                <a:latin typeface="Roboto" panose="02000000000000000000" pitchFamily="2" charset="0"/>
              </a:rPr>
              <a:t> Mental Floss. (2020, June 11). https://www.mentalfloss.com/article/625404/equity-vs-equality-what-is-the-difference.</a:t>
            </a:r>
          </a:p>
          <a:p>
            <a:pPr algn="l"/>
            <a:r>
              <a:rPr lang="en-GB" b="0" i="0" dirty="0">
                <a:solidFill>
                  <a:srgbClr val="181818"/>
                </a:solidFill>
                <a:effectLst/>
                <a:latin typeface="Roboto" panose="02000000000000000000" pitchFamily="2" charset="0"/>
              </a:rPr>
              <a:t>[2] World Health Organization. (2011, June 8). </a:t>
            </a:r>
            <a:r>
              <a:rPr lang="en-GB" b="0" i="1" dirty="0">
                <a:solidFill>
                  <a:srgbClr val="181818"/>
                </a:solidFill>
                <a:effectLst/>
                <a:latin typeface="Roboto" panose="02000000000000000000" pitchFamily="2" charset="0"/>
              </a:rPr>
              <a:t>Equity</a:t>
            </a:r>
            <a:r>
              <a:rPr lang="en-GB" b="0" i="0" dirty="0">
                <a:solidFill>
                  <a:srgbClr val="181818"/>
                </a:solidFill>
                <a:effectLst/>
                <a:latin typeface="Roboto" panose="02000000000000000000" pitchFamily="2" charset="0"/>
              </a:rPr>
              <a:t>. World Health Organization. https://www.who.int/healthsystems/topics/equity/en/#:~:text=Equity%20is%20the%20absence%20of,economically%2C%20demographically%2C%20or%20geographically.</a:t>
            </a:r>
          </a:p>
          <a:p>
            <a:pPr algn="l"/>
            <a:r>
              <a:rPr lang="en-GB" b="0" i="0" dirty="0">
                <a:solidFill>
                  <a:srgbClr val="181818"/>
                </a:solidFill>
                <a:effectLst/>
                <a:latin typeface="Roboto" panose="02000000000000000000" pitchFamily="2" charset="0"/>
              </a:rPr>
              <a:t>[3] Sally McMahon (2021, January 29). Medical news. http://www.medicalnews.md/01/equality-vs-equity-in-healthcare-outcomes/#:~:text=Paula%20Dressel%20of%20Race%20Matters,justly%20according%20to%20their%20circumstances.%E2%80%</a:t>
            </a:r>
          </a:p>
          <a:p>
            <a:pPr algn="l"/>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10</a:t>
            </a:fld>
            <a:endParaRPr lang="en-GB"/>
          </a:p>
        </p:txBody>
      </p:sp>
    </p:spTree>
    <p:extLst>
      <p:ext uri="{BB962C8B-B14F-4D97-AF65-F5344CB8AC3E}">
        <p14:creationId xmlns:p14="http://schemas.microsoft.com/office/powerpoint/2010/main" val="954637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our goals – to increase the proportion of learners who connect with, feel an identity, a relevance and a belonging with Physics, science and STEM as part of the learning community and as a scientific literate citizen for life.</a:t>
            </a:r>
          </a:p>
          <a:p>
            <a:endParaRPr lang="en-GB" dirty="0"/>
          </a:p>
          <a:p>
            <a:r>
              <a:rPr lang="en-GB" dirty="0"/>
              <a:t>SCTA – reflective framework that involves making small tweaks to existing practice to re-orientate science lessons in ways to better connect with the reality of students’ lives and experiences – highlighting, valuing, linking with and providing relevance.</a:t>
            </a:r>
          </a:p>
          <a:p>
            <a:endParaRPr lang="en-GB" dirty="0"/>
          </a:p>
          <a:p>
            <a:r>
              <a:rPr lang="en-GB" dirty="0"/>
              <a:t>From National Mission WG 2017 – ‘geography, deprivation or childhood experiences should not prevent learners from reaching their potential. Our learners will be resilient, imaginative, compassionate and ambitious – they will aim high and achieve their goals’</a:t>
            </a:r>
          </a:p>
          <a:p>
            <a:endParaRPr lang="en-GB" dirty="0"/>
          </a:p>
          <a:p>
            <a:r>
              <a:rPr lang="en-GB" dirty="0"/>
              <a:t>From: </a:t>
            </a:r>
            <a:r>
              <a:rPr lang="en-GB" dirty="0">
                <a:hlinkClick r:id="rId3"/>
              </a:rPr>
              <a:t>The nature of science identity and its role as the driver of student choices | International Journal of STEM Education | Full Text</a:t>
            </a:r>
            <a:endParaRPr lang="en-GB" dirty="0"/>
          </a:p>
          <a:p>
            <a:pPr algn="l">
              <a:spcBef>
                <a:spcPts val="1800"/>
              </a:spcBef>
              <a:spcAft>
                <a:spcPts val="600"/>
              </a:spcAft>
              <a:buNone/>
            </a:pPr>
            <a:r>
              <a:rPr lang="en-GB" b="1" i="0" dirty="0">
                <a:solidFill>
                  <a:srgbClr val="222222"/>
                </a:solidFill>
                <a:effectLst/>
                <a:latin typeface="-apple-system"/>
              </a:rPr>
              <a:t>A sense of community and affiliation</a:t>
            </a:r>
          </a:p>
          <a:p>
            <a:pPr algn="l"/>
            <a:r>
              <a:rPr lang="en-GB" b="0" i="0" dirty="0">
                <a:solidFill>
                  <a:srgbClr val="333333"/>
                </a:solidFill>
                <a:effectLst/>
                <a:latin typeface="Georgia" panose="02040502050405020303" pitchFamily="18" charset="0"/>
              </a:rPr>
              <a:t>Youth development can involve a tension between differentiation (how am I different?) and fitting-in (do I match group norms?), especially during adolescence (Kroger </a:t>
            </a:r>
            <a:r>
              <a:rPr lang="en-GB" b="0" i="0" dirty="0">
                <a:solidFill>
                  <a:srgbClr val="004B83"/>
                </a:solidFill>
                <a:effectLst/>
                <a:latin typeface="Georgia" panose="02040502050405020303" pitchFamily="18" charset="0"/>
                <a:hlinkClick r:id="rId4" tooltip="Kroger, J. (2003). Identity development during adolescence. In Blackwell Handbook of Adolescence (pp. 205–226)."/>
              </a:rPr>
              <a:t>2003</a:t>
            </a:r>
            <a:r>
              <a:rPr lang="en-GB" b="0" i="0" dirty="0">
                <a:solidFill>
                  <a:srgbClr val="333333"/>
                </a:solidFill>
                <a:effectLst/>
                <a:latin typeface="Georgia" panose="02040502050405020303" pitchFamily="18" charset="0"/>
              </a:rPr>
              <a:t>). Many contextual factors shape these interactions, including stereotypes rooted in historical inequities (</a:t>
            </a:r>
            <a:r>
              <a:rPr lang="en-GB" b="0" i="0" dirty="0" err="1">
                <a:solidFill>
                  <a:srgbClr val="333333"/>
                </a:solidFill>
                <a:effectLst/>
                <a:latin typeface="Georgia" panose="02040502050405020303" pitchFamily="18" charset="0"/>
              </a:rPr>
              <a:t>Schiebinger</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5" tooltip="Schiebinger, L. (2000). Has feminism changed science? Signs: Journal of Women in Culture and Society, 25(4), 1171–1175. &#10;                    https://doi.org/10.1086/495540&#10;                    &#10;                  ."/>
              </a:rPr>
              <a:t>2000</a:t>
            </a:r>
            <a:r>
              <a:rPr lang="en-GB" b="0" i="0" dirty="0">
                <a:solidFill>
                  <a:srgbClr val="333333"/>
                </a:solidFill>
                <a:effectLst/>
                <a:latin typeface="Georgia" panose="02040502050405020303" pitchFamily="18" charset="0"/>
              </a:rPr>
              <a:t>). Further, understanding the role of science identity in persistence involves understanding how people negotiate the cultural norms within their community communities and in turn become affiliated with or alienated from science (Stets et al. </a:t>
            </a:r>
            <a:r>
              <a:rPr lang="en-GB" b="0" i="0" dirty="0">
                <a:solidFill>
                  <a:srgbClr val="004B83"/>
                </a:solidFill>
                <a:effectLst/>
                <a:latin typeface="Georgia" panose="02040502050405020303" pitchFamily="18" charset="0"/>
                <a:hlinkClick r:id="rId6" tooltip="Stets, J. E., Brenner, P. S., Burke, P. J., &amp; Serpe, R. T. (2017). The science identity and entering a science occupation. Social Science Research, 64, 1–14. &#10;                    https://doi.org/10.1016/j.ssresearch.2016.10.016&#10;                    &#10;                  ."/>
              </a:rPr>
              <a:t>2017</a:t>
            </a:r>
            <a:r>
              <a:rPr lang="en-GB" b="0" i="0" dirty="0">
                <a:solidFill>
                  <a:srgbClr val="333333"/>
                </a:solidFill>
                <a:effectLst/>
                <a:latin typeface="Georgia" panose="02040502050405020303" pitchFamily="18" charset="0"/>
              </a:rPr>
              <a:t>). The perceived interactions with others are likely critical in influencing identity development and internalization, particularly via perceptions of how others view them and how these views are built on these systemic inequities. Influential others (family, friends, and teachers/mentors) can play a large role in providing a feeling of community and affiliation, which then shapes identity, especially in early adolescence. An open question, though, is whether this perception of whether influential others view the individual defines their identity or simply acts as one of many attitudes, beliefs, and experiences that influence identity development overall.</a:t>
            </a:r>
          </a:p>
          <a:p>
            <a:endParaRPr lang="en-GB" dirty="0"/>
          </a:p>
          <a:p>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11</a:t>
            </a:fld>
            <a:endParaRPr lang="en-GB"/>
          </a:p>
        </p:txBody>
      </p:sp>
    </p:spTree>
    <p:extLst>
      <p:ext uri="{BB962C8B-B14F-4D97-AF65-F5344CB8AC3E}">
        <p14:creationId xmlns:p14="http://schemas.microsoft.com/office/powerpoint/2010/main" val="1360976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Way of encapsulating all the science related knowledge, attitudes, experiences and social contacts that an individual may nave.</a:t>
            </a:r>
          </a:p>
          <a:p>
            <a:r>
              <a:rPr lang="en-GB" dirty="0"/>
              <a:t>Eight dimensions of science capital A student’s science capital can be grouped into eight dimensions: 1. Scientific literacy: a student’s knowledge and understanding about science and how science works. This also includes their confidence in feeling that they know about science. 2. Science-related attitudes, values and dispositions: the extent to which a student sees science as relevant to their everyday life. 3. Knowledge about the transferability of science: understanding the utility and broad application of scientific skills, knowledge and qualifications. 4. Science media consumption: the extent to which a student engages with science-related media including television, books, magazines and internet content. 5. Participation in out-of-school science learning contexts: how often a student participates in informal science learning contexts, such as at science museums, science clubs and fairs. 6. Family science skills, knowledge and qualifications: the extent to which a student’s family have science-related skills, qualifications, jobs and interests. 7. Knowing people in science-related roles: the people a student knows (in a meaningful way) among their wider family, friends, peers and community circles who work in </a:t>
            </a:r>
            <a:r>
              <a:rPr lang="en-GB" dirty="0" err="1"/>
              <a:t>sciencerelated</a:t>
            </a:r>
            <a:r>
              <a:rPr lang="en-GB" dirty="0"/>
              <a:t> roles. 8. Talking about science in everyday life: how often a student talks about science with key people in their lives (e.g., friends, siblings, parents, neighbours, community members)</a:t>
            </a:r>
          </a:p>
          <a:p>
            <a:endParaRPr lang="en-GB" dirty="0"/>
          </a:p>
          <a:p>
            <a:r>
              <a:rPr lang="en-GB" dirty="0"/>
              <a:t>Reported benefits of the approach:</a:t>
            </a:r>
          </a:p>
          <a:p>
            <a:pPr marL="171450" indent="-171450">
              <a:buFontTx/>
              <a:buChar char="-"/>
            </a:pPr>
            <a:r>
              <a:rPr lang="en-GB" dirty="0"/>
              <a:t>Improves students’ understanding and recall of science content</a:t>
            </a:r>
          </a:p>
          <a:p>
            <a:pPr marL="171450" indent="-171450">
              <a:buFontTx/>
              <a:buChar char="-"/>
            </a:pPr>
            <a:r>
              <a:rPr lang="en-GB" dirty="0"/>
              <a:t>Helps students find science more personally relevant</a:t>
            </a:r>
          </a:p>
          <a:p>
            <a:pPr marL="171450" indent="-171450">
              <a:buFontTx/>
              <a:buChar char="-"/>
            </a:pPr>
            <a:r>
              <a:rPr lang="en-GB" dirty="0"/>
              <a:t>Deepens students’ appreciation of science</a:t>
            </a:r>
          </a:p>
          <a:p>
            <a:pPr marL="171450" indent="-171450">
              <a:buFontTx/>
              <a:buChar char="-"/>
            </a:pPr>
            <a:r>
              <a:rPr lang="en-GB" dirty="0"/>
              <a:t>Widens and increases students’ engagement with science in lessons</a:t>
            </a:r>
          </a:p>
          <a:p>
            <a:pPr marL="171450" indent="-171450">
              <a:buFontTx/>
              <a:buChar char="-"/>
            </a:pPr>
            <a:r>
              <a:rPr lang="en-GB" dirty="0"/>
              <a:t>Improves student behaviour during science lessons</a:t>
            </a:r>
          </a:p>
          <a:p>
            <a:pPr marL="171450" indent="-171450">
              <a:buFontTx/>
              <a:buChar char="-"/>
            </a:pPr>
            <a:r>
              <a:rPr lang="en-GB" dirty="0"/>
              <a:t>Increases the proportion of students seeing themselves as ‘</a:t>
            </a:r>
            <a:r>
              <a:rPr lang="en-GB" dirty="0" err="1"/>
              <a:t>science’y</a:t>
            </a:r>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12</a:t>
            </a:fld>
            <a:endParaRPr lang="en-GB"/>
          </a:p>
        </p:txBody>
      </p:sp>
    </p:spTree>
    <p:extLst>
      <p:ext uri="{BB962C8B-B14F-4D97-AF65-F5344CB8AC3E}">
        <p14:creationId xmlns:p14="http://schemas.microsoft.com/office/powerpoint/2010/main" val="4147972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F8305F-86FA-4ED6-B5C8-56A526D07D3B}" type="slidenum">
              <a:rPr lang="en-GB" smtClean="0"/>
              <a:t>14</a:t>
            </a:fld>
            <a:endParaRPr lang="en-GB"/>
          </a:p>
        </p:txBody>
      </p:sp>
    </p:spTree>
    <p:extLst>
      <p:ext uri="{BB962C8B-B14F-4D97-AF65-F5344CB8AC3E}">
        <p14:creationId xmlns:p14="http://schemas.microsoft.com/office/powerpoint/2010/main" val="1963038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 at 16 secs</a:t>
            </a:r>
          </a:p>
        </p:txBody>
      </p:sp>
      <p:sp>
        <p:nvSpPr>
          <p:cNvPr id="4" name="Slide Number Placeholder 3"/>
          <p:cNvSpPr>
            <a:spLocks noGrp="1"/>
          </p:cNvSpPr>
          <p:nvPr>
            <p:ph type="sldNum" sz="quarter" idx="5"/>
          </p:nvPr>
        </p:nvSpPr>
        <p:spPr/>
        <p:txBody>
          <a:bodyPr/>
          <a:lstStyle/>
          <a:p>
            <a:fld id="{AF56562A-85DD-4C4C-B05C-F3E7F719598C}" type="slidenum">
              <a:rPr lang="en-GB" smtClean="0"/>
              <a:t>15</a:t>
            </a:fld>
            <a:endParaRPr lang="en-GB"/>
          </a:p>
        </p:txBody>
      </p:sp>
    </p:spTree>
    <p:extLst>
      <p:ext uri="{BB962C8B-B14F-4D97-AF65-F5344CB8AC3E}">
        <p14:creationId xmlns:p14="http://schemas.microsoft.com/office/powerpoint/2010/main" val="2204088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pPr marL="158750" indent="0">
              <a:buNone/>
            </a:pPr>
            <a:r>
              <a:rPr lang="en-GB" dirty="0"/>
              <a:t>Student engagement is shaped by what students bring with them (interests, dispositions, own values, past experiences) and what is expected, supported and valued within the classroom (and school)</a:t>
            </a:r>
          </a:p>
          <a:p>
            <a:endParaRPr lang="en-GB" dirty="0"/>
          </a:p>
          <a:p>
            <a:pPr marL="158750" indent="0">
              <a:buNone/>
            </a:pPr>
            <a:endParaRPr lang="en-GB" dirty="0"/>
          </a:p>
          <a:p>
            <a:pPr marL="158750" indent="0">
              <a:buNone/>
            </a:pPr>
            <a:r>
              <a:rPr lang="en-GB" dirty="0"/>
              <a:t>Candle analogy:</a:t>
            </a:r>
          </a:p>
          <a:p>
            <a:r>
              <a:rPr lang="en-GB" dirty="0"/>
              <a:t>Flame – represents students engagement. How well it burns and whether it flickers or is constant varies across contexts and time</a:t>
            </a:r>
          </a:p>
          <a:p>
            <a:r>
              <a:rPr lang="en-GB" dirty="0"/>
              <a:t>Candle body – represents student’s attitudes, dispositions and capital (CAPITAL – the social, cultural and economic resources that an individual may have and able to use to ‘get on’ in life.</a:t>
            </a:r>
          </a:p>
          <a:p>
            <a:r>
              <a:rPr lang="en-GB" dirty="0"/>
              <a:t>Science capital is part of this – 8 parts to this: scientific literacy (knowing about science), science related attitudes, values and dispositions (extent sci is seen as relevant personally), knowledge about transferability of sci (utilising knowledge, skills, quals), science media consumption, participation in out of school science learning contexts, family science skills, knowledge and background; wider contacts (knowing people in science related roles), talking about science in everyday life</a:t>
            </a:r>
          </a:p>
          <a:p>
            <a:r>
              <a:rPr lang="en-GB" dirty="0"/>
              <a:t>How do we ignite the flame in the first place – teacher is critical to this or a science encounter</a:t>
            </a:r>
          </a:p>
          <a:p>
            <a:r>
              <a:rPr lang="en-GB" dirty="0"/>
              <a:t>Conditions and environment surrounding the candle determine whether the flame stays lit, how brightly it burns – directly under OUR control as teachers: range of expectations and opportunities available to a student, whether or not the students own resources, experiences ways of thinking etc are valued </a:t>
            </a:r>
          </a:p>
        </p:txBody>
      </p:sp>
    </p:spTree>
    <p:extLst>
      <p:ext uri="{BB962C8B-B14F-4D97-AF65-F5344CB8AC3E}">
        <p14:creationId xmlns:p14="http://schemas.microsoft.com/office/powerpoint/2010/main" val="3210689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1975" y="877888"/>
            <a:ext cx="7791450" cy="4383087"/>
          </a:xfrm>
        </p:spPr>
      </p:sp>
      <p:sp>
        <p:nvSpPr>
          <p:cNvPr id="3" name="Notes Placeholder 2"/>
          <p:cNvSpPr>
            <a:spLocks noGrp="1"/>
          </p:cNvSpPr>
          <p:nvPr>
            <p:ph type="body" idx="1"/>
          </p:nvPr>
        </p:nvSpPr>
        <p:spPr/>
        <p:txBody>
          <a:bodyPr/>
          <a:lstStyle/>
          <a:p>
            <a:r>
              <a:rPr lang="en-GB" dirty="0"/>
              <a:t>This is a continual theme which will run through our work and approach</a:t>
            </a:r>
          </a:p>
          <a:p>
            <a:r>
              <a:rPr lang="en-GB" dirty="0"/>
              <a:t>Our approach to mitigating barriers is underpinned by Science capital teaching approach co developed by researches from KCL and teachers over 4 years. Teaching mindset, doesn’t involve new materials or big changes to existing curricular but tweaks to teaching approaches and pedagogy to support and promote inclusion and relevance.</a:t>
            </a:r>
          </a:p>
          <a:p>
            <a:r>
              <a:rPr lang="en-GB" dirty="0"/>
              <a:t>We will be looking at how to start to develop the various pillars between now and March and the first aspect we will concentrate on is ‘broadening what counts’.</a:t>
            </a:r>
          </a:p>
          <a:p>
            <a:r>
              <a:rPr lang="en-GB" dirty="0"/>
              <a:t>In the link I will send out I’ve included a short video overview (2 and half minutes long) of the basics of the approach and also a short pdf summary document Science capital made clear</a:t>
            </a:r>
          </a:p>
          <a:p>
            <a:endParaRPr lang="en-GB" dirty="0"/>
          </a:p>
          <a:p>
            <a:r>
              <a:rPr lang="en-GB" dirty="0"/>
              <a:t>As a network we can collaborate and share the impact of these approaches in our own science classrooms and how these approaches have wider implications across school and for wider learning. This is the basis of our proposed collaborative endeavours</a:t>
            </a:r>
          </a:p>
        </p:txBody>
      </p:sp>
    </p:spTree>
    <p:extLst>
      <p:ext uri="{BB962C8B-B14F-4D97-AF65-F5344CB8AC3E}">
        <p14:creationId xmlns:p14="http://schemas.microsoft.com/office/powerpoint/2010/main" val="690780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child: </a:t>
            </a:r>
          </a:p>
          <a:p>
            <a:pPr marL="171450" indent="-171450">
              <a:buFont typeface="Arial" panose="020B0604020202020204" pitchFamily="34" charset="0"/>
              <a:buChar char="•"/>
            </a:pPr>
            <a:r>
              <a:rPr lang="en-GB" dirty="0"/>
              <a:t>Reinforces the value of learner-centred teaching and learning and helps bring it to the forefront of your thinking and planning</a:t>
            </a:r>
          </a:p>
          <a:p>
            <a:pPr marL="171450" indent="-171450">
              <a:buFont typeface="Arial" panose="020B0604020202020204" pitchFamily="34" charset="0"/>
              <a:buChar char="•"/>
            </a:pPr>
            <a:r>
              <a:rPr lang="en-GB" dirty="0"/>
              <a:t>You will intuitively consider your children’s needs but the pressures of covering content can sometimes hinder child-centred learning. Focusing on how children experience lesson content rather than primarily thinking about what content is to be delivered can make lessons more meaningful and all involved/inclusive.</a:t>
            </a:r>
          </a:p>
          <a:p>
            <a:pPr marL="171450" indent="-171450">
              <a:buFont typeface="Arial" panose="020B0604020202020204" pitchFamily="34" charset="0"/>
              <a:buChar char="•"/>
            </a:pPr>
            <a:r>
              <a:rPr lang="en-GB" dirty="0"/>
              <a:t>Starting with the child also means explicitly recognising the unique contributions each student can bring to a class and considering how you can value and address this through your teaching</a:t>
            </a:r>
          </a:p>
          <a:p>
            <a:pPr marL="171450" indent="-171450">
              <a:buFont typeface="Arial" panose="020B0604020202020204" pitchFamily="34" charset="0"/>
              <a:buChar char="•"/>
            </a:pPr>
            <a:r>
              <a:rPr lang="en-GB" dirty="0"/>
              <a:t>In order to plan lessons from pupil perspective, it may be that you will need to learn more about your learners’ needs and individual interests. This will take time initially but is an important investment. Building a positive relationship with science early on will help children engage with, attain in and persist with science as they grow older</a:t>
            </a:r>
          </a:p>
        </p:txBody>
      </p:sp>
      <p:sp>
        <p:nvSpPr>
          <p:cNvPr id="4" name="Slide Number Placeholder 3"/>
          <p:cNvSpPr>
            <a:spLocks noGrp="1"/>
          </p:cNvSpPr>
          <p:nvPr>
            <p:ph type="sldNum" sz="quarter" idx="5"/>
          </p:nvPr>
        </p:nvSpPr>
        <p:spPr/>
        <p:txBody>
          <a:bodyPr/>
          <a:lstStyle/>
          <a:p>
            <a:fld id="{ED0334AC-AE5D-4533-B39D-5786BB4008CC}" type="slidenum">
              <a:rPr lang="en-GB" smtClean="0"/>
              <a:t>18</a:t>
            </a:fld>
            <a:endParaRPr lang="en-GB"/>
          </a:p>
        </p:txBody>
      </p:sp>
    </p:spTree>
    <p:extLst>
      <p:ext uri="{BB962C8B-B14F-4D97-AF65-F5344CB8AC3E}">
        <p14:creationId xmlns:p14="http://schemas.microsoft.com/office/powerpoint/2010/main" val="3805747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child: </a:t>
            </a:r>
          </a:p>
          <a:p>
            <a:pPr marL="171450" indent="-171450">
              <a:buFont typeface="Arial" panose="020B0604020202020204" pitchFamily="34" charset="0"/>
              <a:buChar char="•"/>
            </a:pPr>
            <a:r>
              <a:rPr lang="en-GB" dirty="0"/>
              <a:t>Reinforces the value of learner-centred teaching and learning and helps bring it to the forefront of your thinking and planning</a:t>
            </a:r>
          </a:p>
          <a:p>
            <a:pPr marL="171450" indent="-171450">
              <a:buFont typeface="Arial" panose="020B0604020202020204" pitchFamily="34" charset="0"/>
              <a:buChar char="•"/>
            </a:pPr>
            <a:r>
              <a:rPr lang="en-GB" dirty="0"/>
              <a:t>You will intuitively consider your children’s needs but the pressures of covering content can sometimes hinder child-centred learning. Focusing on how children experience lesson content rather than primarily thinking about what content is to be delivered can make lessons more meaningful and all involved/inclusive.</a:t>
            </a:r>
          </a:p>
          <a:p>
            <a:pPr marL="171450" indent="-171450">
              <a:buFont typeface="Arial" panose="020B0604020202020204" pitchFamily="34" charset="0"/>
              <a:buChar char="•"/>
            </a:pPr>
            <a:r>
              <a:rPr lang="en-GB" dirty="0"/>
              <a:t>Starting with the child also means explicitly recognising the unique contributions each student can bring to a class and considering how you can value and address this through your teaching</a:t>
            </a:r>
          </a:p>
          <a:p>
            <a:pPr marL="171450" indent="-171450">
              <a:buFont typeface="Arial" panose="020B0604020202020204" pitchFamily="34" charset="0"/>
              <a:buChar char="•"/>
            </a:pPr>
            <a:r>
              <a:rPr lang="en-GB" dirty="0"/>
              <a:t>In order to plan lessons from pupil perspective, it may be that you will need to learn more about your learners’ needs and individual interests. This will take time initially but is an important investment. Building a positive relationship with science early on will help children engage with, attain in and persist with science as they grow older</a:t>
            </a:r>
          </a:p>
          <a:p>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19</a:t>
            </a:fld>
            <a:endParaRPr lang="en-GB"/>
          </a:p>
        </p:txBody>
      </p:sp>
    </p:spTree>
    <p:extLst>
      <p:ext uri="{BB962C8B-B14F-4D97-AF65-F5344CB8AC3E}">
        <p14:creationId xmlns:p14="http://schemas.microsoft.com/office/powerpoint/2010/main" val="1086700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activity you might like to try to introduce variables, values and relationships.</a:t>
            </a:r>
          </a:p>
          <a:p>
            <a:r>
              <a:rPr lang="en-GB" dirty="0"/>
              <a:t>Some prior work to establish what we mean by variables (something that changes), values (a description of the variables) and relationship (how the variables work together) may be needed e.g. as from CASE 1 – what varies.</a:t>
            </a:r>
          </a:p>
          <a:p>
            <a:r>
              <a:rPr lang="en-GB" dirty="0"/>
              <a:t>You may wish to unpick what info the speech bubbles in the diagram are providing – starting point of metacognition is sense making – and so modelling this is useful. The idea here is that two ‘dongles’ have been identified. The students have to figure out which other is a Dongle. Essentially they need to consider what variables and associated values (features) the two identified Dongles have in common. Do not provide them with a strategy but allow learners to share the strategy they are using. When learners suggest an answer, invite them to justify the decisions they have made – invite other learners/groups to challenge thinking also rather than you do so.</a:t>
            </a:r>
          </a:p>
        </p:txBody>
      </p:sp>
      <p:sp>
        <p:nvSpPr>
          <p:cNvPr id="4" name="Slide Number Placeholder 3"/>
          <p:cNvSpPr>
            <a:spLocks noGrp="1"/>
          </p:cNvSpPr>
          <p:nvPr>
            <p:ph type="sldNum" sz="quarter" idx="5"/>
          </p:nvPr>
        </p:nvSpPr>
        <p:spPr/>
        <p:txBody>
          <a:bodyPr/>
          <a:lstStyle/>
          <a:p>
            <a:fld id="{469E1908-0136-45A8-9757-2936956E146D}" type="slidenum">
              <a:rPr lang="en-GB" smtClean="0"/>
              <a:t>20</a:t>
            </a:fld>
            <a:endParaRPr lang="en-GB"/>
          </a:p>
        </p:txBody>
      </p:sp>
    </p:spTree>
    <p:extLst>
      <p:ext uri="{BB962C8B-B14F-4D97-AF65-F5344CB8AC3E}">
        <p14:creationId xmlns:p14="http://schemas.microsoft.com/office/powerpoint/2010/main" val="2107730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A1A1A"/>
                </a:solidFill>
                <a:effectLst/>
                <a:latin typeface="Titillium Web" panose="020B0604020202020204" pitchFamily="2" charset="0"/>
              </a:rPr>
              <a:t>How do we make informed decisions based on scientific evidence? Learning about the nature of science can help us with that challenge. The nature of science describes the values and underlying assumptions that are intrinsic to scientiﬁc knowledge. As such, understanding the nature of science is considered to be the core of scientific literacy.</a:t>
            </a:r>
            <a:r>
              <a:rPr lang="en-GB" b="0" i="0" baseline="30000" dirty="0">
                <a:solidFill>
                  <a:srgbClr val="1A1A1A"/>
                </a:solidFill>
                <a:effectLst/>
                <a:latin typeface="Titillium Web" panose="020B0604020202020204" pitchFamily="2" charset="0"/>
              </a:rPr>
              <a:t>[</a:t>
            </a:r>
            <a:r>
              <a:rPr lang="en-GB" b="0" i="0" u="none" strike="noStrike" baseline="30000" dirty="0">
                <a:solidFill>
                  <a:srgbClr val="0088BA"/>
                </a:solidFill>
                <a:effectLst/>
                <a:latin typeface="Titillium Web" panose="020B0604020202020204" pitchFamily="2" charset="0"/>
                <a:hlinkClick r:id="rId3"/>
              </a:rPr>
              <a:t>1</a:t>
            </a:r>
            <a:r>
              <a:rPr lang="en-GB" b="0" i="0" baseline="30000" dirty="0">
                <a:solidFill>
                  <a:srgbClr val="1A1A1A"/>
                </a:solidFill>
                <a:effectLst/>
                <a:latin typeface="Titillium Web" panose="020B0604020202020204" pitchFamily="2" charset="0"/>
              </a:rPr>
              <a:t>]</a:t>
            </a:r>
            <a:endParaRPr lang="en-GB" b="0" i="0" dirty="0">
              <a:solidFill>
                <a:srgbClr val="1A1A1A"/>
              </a:solidFill>
              <a:effectLst/>
              <a:latin typeface="Titillium Web" panose="020B0604020202020204" pitchFamily="2" charset="0"/>
            </a:endParaRPr>
          </a:p>
          <a:p>
            <a:pPr algn="l"/>
            <a:r>
              <a:rPr lang="en-GB" b="0" i="0" dirty="0">
                <a:solidFill>
                  <a:srgbClr val="1A1A1A"/>
                </a:solidFill>
                <a:effectLst/>
                <a:latin typeface="Titillium Web" panose="020B0604020202020204" pitchFamily="2" charset="0"/>
              </a:rPr>
              <a:t>Research shows that different aspects of the nature of science are important for high-school students and should be taught explicitly.</a:t>
            </a:r>
            <a:r>
              <a:rPr lang="en-GB" b="0" i="0" baseline="30000" dirty="0">
                <a:solidFill>
                  <a:srgbClr val="1A1A1A"/>
                </a:solidFill>
                <a:effectLst/>
                <a:latin typeface="Titillium Web" panose="020B0604020202020204" pitchFamily="2" charset="0"/>
              </a:rPr>
              <a:t>[</a:t>
            </a:r>
            <a:r>
              <a:rPr lang="en-GB" b="0" i="0" u="none" strike="noStrike" baseline="30000" dirty="0">
                <a:solidFill>
                  <a:srgbClr val="0088BA"/>
                </a:solidFill>
                <a:effectLst/>
                <a:latin typeface="Titillium Web" panose="020B0604020202020204" pitchFamily="2" charset="0"/>
                <a:hlinkClick r:id="rId4"/>
              </a:rPr>
              <a:t>2,3</a:t>
            </a:r>
            <a:r>
              <a:rPr lang="en-GB" b="0" i="0" baseline="30000" dirty="0">
                <a:solidFill>
                  <a:srgbClr val="1A1A1A"/>
                </a:solidFill>
                <a:effectLst/>
                <a:latin typeface="Titillium Web" panose="020B0604020202020204" pitchFamily="2" charset="0"/>
              </a:rPr>
              <a:t>]</a:t>
            </a:r>
            <a:endParaRPr lang="en-GB" b="0" i="0" dirty="0">
              <a:solidFill>
                <a:srgbClr val="1A1A1A"/>
              </a:solidFill>
              <a:effectLst/>
              <a:latin typeface="Titillium Web" panose="020B0604020202020204" pitchFamily="2" charset="0"/>
            </a:endParaRPr>
          </a:p>
          <a:p>
            <a:pPr algn="l"/>
            <a:r>
              <a:rPr lang="en-GB" b="0" i="0" dirty="0">
                <a:solidFill>
                  <a:srgbClr val="1A1A1A"/>
                </a:solidFill>
                <a:effectLst/>
                <a:latin typeface="Titillium Web" panose="020B0604020202020204" pitchFamily="2" charset="0"/>
              </a:rPr>
              <a:t>This activity teaches students the following:</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scientific explorations are guided by scientific theories;</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empirical and inferential;</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creative;</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tentative;</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a social endeavour.</a:t>
            </a:r>
          </a:p>
          <a:p>
            <a:pPr algn="l"/>
            <a:r>
              <a:rPr lang="en-GB" b="0" i="0" dirty="0">
                <a:solidFill>
                  <a:srgbClr val="1A1A1A"/>
                </a:solidFill>
                <a:effectLst/>
                <a:latin typeface="Titillium Web" panose="020B0604020202020204" pitchFamily="2" charset="0"/>
              </a:rPr>
              <a:t>Mystery-box activities are a powerful educational tool for teaching nature-of-science concepts</a:t>
            </a:r>
          </a:p>
          <a:p>
            <a:endParaRPr lang="en-GB" dirty="0"/>
          </a:p>
        </p:txBody>
      </p:sp>
      <p:sp>
        <p:nvSpPr>
          <p:cNvPr id="4" name="Slide Number Placeholder 3"/>
          <p:cNvSpPr>
            <a:spLocks noGrp="1"/>
          </p:cNvSpPr>
          <p:nvPr>
            <p:ph type="sldNum" sz="quarter" idx="5"/>
          </p:nvPr>
        </p:nvSpPr>
        <p:spPr/>
        <p:txBody>
          <a:bodyPr/>
          <a:lstStyle/>
          <a:p>
            <a:fld id="{469E1908-0136-45A8-9757-2936956E146D}" type="slidenum">
              <a:rPr lang="en-GB" smtClean="0"/>
              <a:t>21</a:t>
            </a:fld>
            <a:endParaRPr lang="en-GB"/>
          </a:p>
        </p:txBody>
      </p:sp>
    </p:spTree>
    <p:extLst>
      <p:ext uri="{BB962C8B-B14F-4D97-AF65-F5344CB8AC3E}">
        <p14:creationId xmlns:p14="http://schemas.microsoft.com/office/powerpoint/2010/main" val="25159905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BA3500-F49C-4960-B019-B474C7DAEDE8}" type="slidenum">
              <a:rPr lang="en-GB" altLang="en-US"/>
              <a:pPr/>
              <a:t>22</a:t>
            </a:fld>
            <a:endParaRPr lang="en-GB" alt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pPr>
              <a:lnSpc>
                <a:spcPct val="90000"/>
              </a:lnSpc>
            </a:pPr>
            <a:r>
              <a:rPr lang="en-GB" altLang="en-US" sz="1000" dirty="0"/>
              <a:t>This is an activity you could use at any point in the proceedings.  You may wish to use it to exemplify how difficult metacognition can be for learners (and teachers alike!) in terms of how to take a peer through a thought process or tracking back over actions over a period of time.  Within this INSET on Skills Framework, colleagues can do the activity and then deconstruct it in terms of what principles it hits (from DT or DC or both depending on time).  It is useful to allow </a:t>
            </a:r>
            <a:r>
              <a:rPr lang="en-GB" altLang="en-US" sz="1000" dirty="0" err="1"/>
              <a:t>practioners</a:t>
            </a:r>
            <a:r>
              <a:rPr lang="en-GB" altLang="en-US" sz="1000" dirty="0"/>
              <a:t> to experience first-hand what is being expected of learners.  You could invite colleagues to use a particular form of scaffolding for metacognition that has been introduced (</a:t>
            </a:r>
            <a:r>
              <a:rPr lang="en-GB" altLang="en-US" sz="1000" dirty="0" err="1"/>
              <a:t>eg</a:t>
            </a:r>
            <a:r>
              <a:rPr lang="en-GB" altLang="en-US" sz="1000" dirty="0"/>
              <a:t> reflection triangles, caterpillars etc) to see how it allows learners to deconstruct the learning.  You may also choose to model how to guide and scaffold metacognition through questioning using the activity practically (this also links into the next slide on ‘what makes a good question?’).</a:t>
            </a:r>
          </a:p>
          <a:p>
            <a:pPr>
              <a:lnSpc>
                <a:spcPct val="90000"/>
              </a:lnSpc>
            </a:pPr>
            <a:r>
              <a:rPr lang="en-GB" altLang="en-US" sz="1000" dirty="0"/>
              <a:t>Suggested format for activity – invite colleagues to work in threes.  Do not tell colleagues what they have to do – just show slide and ask them to ‘think-pair-share’ what they may have to do (this models metacognition related to making sense of the task).  Deconstruct with colleagues how they arrived at their decision of ‘what they have to do’.  Focus in on strategies used such as locating key words, linking pictures to text, use of headings, use of questions (how do you know it is a question?) etc.  The task actually calls for colleagues to work out which picture does not fit the story.  Allow colleagues time to decide how they will do this (do not guide towards sequencing – let them devise their own method and ask them to justify).  By stopping and asking colleagues to reflect on possible methods of working as they go along, you will be modelling ‘strong’ metacognition (you may wish to simulate the difficulty of leaving metacognition to the end of the task if you wish and ask learners to reflect over everything done during the task! This is likely to cause much confusion regarding ‘what’ they are reflecting on, with complaints that they can’t remember some steps in the process they may have used! This is a very powerful way of showing the problems of end-loading metacognition).</a:t>
            </a:r>
          </a:p>
          <a:p>
            <a:pPr>
              <a:lnSpc>
                <a:spcPct val="90000"/>
              </a:lnSpc>
            </a:pPr>
            <a:r>
              <a:rPr lang="en-GB" altLang="en-US" sz="1000" dirty="0"/>
              <a:t> </a:t>
            </a:r>
          </a:p>
          <a:p>
            <a:pPr>
              <a:lnSpc>
                <a:spcPct val="90000"/>
              </a:lnSpc>
            </a:pPr>
            <a:endParaRPr lang="en-GB" altLang="en-US" sz="1000" dirty="0"/>
          </a:p>
        </p:txBody>
      </p:sp>
    </p:spTree>
    <p:extLst>
      <p:ext uri="{BB962C8B-B14F-4D97-AF65-F5344CB8AC3E}">
        <p14:creationId xmlns:p14="http://schemas.microsoft.com/office/powerpoint/2010/main" val="2097575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23</a:t>
            </a:fld>
            <a:endParaRPr lang="en-GB"/>
          </a:p>
        </p:txBody>
      </p:sp>
    </p:spTree>
    <p:extLst>
      <p:ext uri="{BB962C8B-B14F-4D97-AF65-F5344CB8AC3E}">
        <p14:creationId xmlns:p14="http://schemas.microsoft.com/office/powerpoint/2010/main" val="1156893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everyday language:</a:t>
            </a:r>
          </a:p>
          <a:p>
            <a:r>
              <a:rPr lang="en-GB" dirty="0"/>
              <a:t>Low confidence learners can be intimidated by technical jargon. Avoid it and make sure that you only introduce technical language or equations once the context is understood. </a:t>
            </a:r>
          </a:p>
          <a:p>
            <a:endParaRPr lang="en-GB" dirty="0"/>
          </a:p>
          <a:p>
            <a:r>
              <a:rPr lang="en-GB" dirty="0"/>
              <a:t>Allow time for pair or group discussions</a:t>
            </a:r>
          </a:p>
          <a:p>
            <a:r>
              <a:rPr lang="en-GB" dirty="0"/>
              <a:t>Give time for students to discuss answers to challenging questions before asking them to share ideas with the class. </a:t>
            </a:r>
          </a:p>
          <a:p>
            <a:endParaRPr lang="en-GB" dirty="0"/>
          </a:p>
          <a:p>
            <a:r>
              <a:rPr lang="en-GB" dirty="0"/>
              <a:t>Avoid asking for volunteers</a:t>
            </a:r>
          </a:p>
          <a:p>
            <a:r>
              <a:rPr lang="en-GB" dirty="0"/>
              <a:t>Some groups may be more likely to raise their hands, call out answers and volunteer to take part in activities. Other techniques, such as individual whiteboards or selecting students at random, can broaden the range of students participating</a:t>
            </a:r>
          </a:p>
          <a:p>
            <a:endParaRPr lang="en-GB" dirty="0"/>
          </a:p>
          <a:p>
            <a:r>
              <a:rPr lang="en-GB" dirty="0"/>
              <a:t>Use examples that show how your subject links to their experience</a:t>
            </a:r>
          </a:p>
          <a:p>
            <a:r>
              <a:rPr lang="en-GB" dirty="0"/>
              <a:t>this is useful for all students, but research shows that girls in particular tend to appreciate context and seeing the bigger picture.</a:t>
            </a:r>
          </a:p>
          <a:p>
            <a:endParaRPr lang="en-GB" dirty="0"/>
          </a:p>
          <a:p>
            <a:r>
              <a:rPr lang="en-GB" dirty="0"/>
              <a:t>Avoid stereotyped contexts</a:t>
            </a:r>
          </a:p>
          <a:p>
            <a:r>
              <a:rPr lang="en-GB" dirty="0"/>
              <a:t>Try to avoid using examples that focus on stereotypically male or female hobbies or interests</a:t>
            </a:r>
          </a:p>
          <a:p>
            <a:endParaRPr lang="en-GB" dirty="0"/>
          </a:p>
          <a:p>
            <a:r>
              <a:rPr lang="en-GB" dirty="0"/>
              <a:t>Ensure that your students are exposed to a diverse range of role models in your subject</a:t>
            </a:r>
          </a:p>
          <a:p>
            <a:r>
              <a:rPr lang="en-GB" dirty="0"/>
              <a:t>Be wary of giving your students the impression that only some people can do your subject. Emphasise that everyone can do it, irrespective of their background.</a:t>
            </a:r>
          </a:p>
          <a:p>
            <a:endParaRPr lang="en-GB" dirty="0"/>
          </a:p>
          <a:p>
            <a:r>
              <a:rPr lang="en-GB" dirty="0"/>
              <a:t>Challenge discriminatory language</a:t>
            </a:r>
          </a:p>
          <a:p>
            <a:r>
              <a:rPr lang="en-GB" dirty="0"/>
              <a:t>School should be welcoming to everyone. Always treat sexist language as unacceptable, and tackle the attitudes behind it.</a:t>
            </a:r>
          </a:p>
          <a:p>
            <a:endParaRPr lang="en-GB" dirty="0"/>
          </a:p>
          <a:p>
            <a:r>
              <a:rPr lang="en-GB" dirty="0"/>
              <a:t>Regularly refer to a range of careers that use skills from your subject</a:t>
            </a:r>
          </a:p>
          <a:p>
            <a:r>
              <a:rPr lang="en-GB" dirty="0"/>
              <a:t>Girls are more likely to consider their future career when choosing their options. Emphasise the transferable skills that studying your subject helps to develop.</a:t>
            </a:r>
          </a:p>
          <a:p>
            <a:endParaRPr lang="en-GB" dirty="0"/>
          </a:p>
          <a:p>
            <a:r>
              <a:rPr lang="en-GB" dirty="0"/>
              <a:t>All of these tips help to provide the foundations for increasing Science capital which then can be </a:t>
            </a:r>
            <a:r>
              <a:rPr lang="en-GB" dirty="0" err="1"/>
              <a:t>deepended</a:t>
            </a:r>
            <a:r>
              <a:rPr lang="en-GB" dirty="0"/>
              <a:t> further through the 3 pillars to SCTA</a:t>
            </a:r>
          </a:p>
          <a:p>
            <a:endParaRPr lang="en-GB" dirty="0"/>
          </a:p>
          <a:p>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24</a:t>
            </a:fld>
            <a:endParaRPr lang="en-GB"/>
          </a:p>
        </p:txBody>
      </p:sp>
    </p:spTree>
    <p:extLst>
      <p:ext uri="{BB962C8B-B14F-4D97-AF65-F5344CB8AC3E}">
        <p14:creationId xmlns:p14="http://schemas.microsoft.com/office/powerpoint/2010/main" val="14850246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25</a:t>
            </a:fld>
            <a:endParaRPr lang="en-GB"/>
          </a:p>
        </p:txBody>
      </p:sp>
    </p:spTree>
    <p:extLst>
      <p:ext uri="{BB962C8B-B14F-4D97-AF65-F5344CB8AC3E}">
        <p14:creationId xmlns:p14="http://schemas.microsoft.com/office/powerpoint/2010/main" val="400761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26</a:t>
            </a:fld>
            <a:endParaRPr lang="en-GB"/>
          </a:p>
        </p:txBody>
      </p:sp>
    </p:spTree>
    <p:extLst>
      <p:ext uri="{BB962C8B-B14F-4D97-AF65-F5344CB8AC3E}">
        <p14:creationId xmlns:p14="http://schemas.microsoft.com/office/powerpoint/2010/main" val="2721269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27</a:t>
            </a:fld>
            <a:endParaRPr lang="en-GB"/>
          </a:p>
        </p:txBody>
      </p:sp>
    </p:spTree>
    <p:extLst>
      <p:ext uri="{BB962C8B-B14F-4D97-AF65-F5344CB8AC3E}">
        <p14:creationId xmlns:p14="http://schemas.microsoft.com/office/powerpoint/2010/main" val="19596766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28</a:t>
            </a:fld>
            <a:endParaRPr lang="en-GB"/>
          </a:p>
        </p:txBody>
      </p:sp>
    </p:spTree>
    <p:extLst>
      <p:ext uri="{BB962C8B-B14F-4D97-AF65-F5344CB8AC3E}">
        <p14:creationId xmlns:p14="http://schemas.microsoft.com/office/powerpoint/2010/main" val="2455536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29</a:t>
            </a:fld>
            <a:endParaRPr lang="en-GB"/>
          </a:p>
        </p:txBody>
      </p:sp>
    </p:spTree>
    <p:extLst>
      <p:ext uri="{BB962C8B-B14F-4D97-AF65-F5344CB8AC3E}">
        <p14:creationId xmlns:p14="http://schemas.microsoft.com/office/powerpoint/2010/main" val="703275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Inclusion happens where people believe in it and where they really want it to happen. Successful inclusion exists when everyone has a positive can-do attitude and when people –staff, volunteers, young people and the community truly work together to ensure that everyone is respected, valued and included. Access is more than physical in nature. It is an approach, a mindset that requires honest self assessment and often a degree of personal and organisational challenge. Developing Inclusive Youth work requires no extra special sets of skills, but in the case of working with children and young people who are deaf this would require learning Sign Language. In fact there’s nothing ‘special’ going on at all. Inclusion is just good practice. it is a ongoing process and not an end in itself. The first step is deciding to be proactive and reach out to those young people that do not “show up.” using the Inclusion Toolkit will help youth groups explore some of the issues and actions they need to take.</a:t>
            </a:r>
          </a:p>
          <a:p>
            <a:pPr marL="158750" indent="0">
              <a:buNone/>
            </a:pPr>
            <a:r>
              <a:rPr lang="en-GB" dirty="0"/>
              <a:t>From  NI disability inclusion toolkit page 3</a:t>
            </a:r>
          </a:p>
        </p:txBody>
      </p:sp>
    </p:spTree>
    <p:extLst>
      <p:ext uri="{BB962C8B-B14F-4D97-AF65-F5344CB8AC3E}">
        <p14:creationId xmlns:p14="http://schemas.microsoft.com/office/powerpoint/2010/main" val="1513187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5B59A-9306-D8A5-A782-0BF361A4AE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2C475E-C4C5-5D0F-9355-70F277E41E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FE56F-818F-C34C-4F8D-6D5B9A7B9494}"/>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E959697E-6FA7-9932-7933-D02BF93E6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7D234-2A8D-6F83-9A95-A291DA680194}"/>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721302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07539-9A34-BDF3-A3F5-D3E31E941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0E4753-3D2F-AA24-5FE7-7C221262FF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C5EDF-CF09-93AD-03E1-88CFD7B6A3C3}"/>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8E468450-A226-4A0A-5171-CE7CC3ECC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F5D25B-FE22-4245-A7A4-EB5746E860D8}"/>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45796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03832-B811-B13D-D827-96EC908C7A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C8782-4D7E-7425-867C-754F6C92B0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03850A-A4DF-871A-E5AB-6AA67FD8E7AC}"/>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65C9430E-F1C2-4191-914D-0D1BEEF4A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D68AC-AFAA-A61A-F516-3E64ECE0A63B}"/>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246989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97E1-55B9-9424-AF6D-22D2A17FD7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CAECB-A58D-A3C3-FFFF-9E9DC63D69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D1EEFB-07DA-2075-60AA-D398A2558B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894C31-9C12-C3A5-06D1-5BEEC41CAC55}"/>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6" name="Footer Placeholder 5">
            <a:extLst>
              <a:ext uri="{FF2B5EF4-FFF2-40B4-BE49-F238E27FC236}">
                <a16:creationId xmlns:a16="http://schemas.microsoft.com/office/drawing/2014/main" id="{E6E09266-460D-CF8C-997A-F861FCE62B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5DFB53-28E1-D2DF-9E43-58EAAC66F00E}"/>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231517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29E86-C3D9-739B-BE89-BAB7AADA47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314B75-F2A4-98F5-768E-8525D8FBD2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CAFD25-A2A9-4E97-2585-4308FE566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6EF543-AB36-99E7-A985-39BA1604E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5A9E54-79D8-5674-2DC8-2490BBCED1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0E206C-9AC4-8962-32D5-D3FE58DCEB3F}"/>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8" name="Footer Placeholder 7">
            <a:extLst>
              <a:ext uri="{FF2B5EF4-FFF2-40B4-BE49-F238E27FC236}">
                <a16:creationId xmlns:a16="http://schemas.microsoft.com/office/drawing/2014/main" id="{A05CE72D-9D27-62BD-C869-1F1A9E3C7C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6A6488-93EE-37E1-752D-0978FA257676}"/>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1438201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AB3FB-5C5D-9CFB-688E-D0DAB3AC8E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004379-5229-F09A-F954-40B5484C278B}"/>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4" name="Footer Placeholder 3">
            <a:extLst>
              <a:ext uri="{FF2B5EF4-FFF2-40B4-BE49-F238E27FC236}">
                <a16:creationId xmlns:a16="http://schemas.microsoft.com/office/drawing/2014/main" id="{7C96F656-9AAE-C4FD-8E22-C1DF27D4D0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A816C-820C-C2D2-4B87-4159E76DC899}"/>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301961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3C74B4-B200-6C3E-73BC-8D2A24EFE1EA}"/>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3" name="Footer Placeholder 2">
            <a:extLst>
              <a:ext uri="{FF2B5EF4-FFF2-40B4-BE49-F238E27FC236}">
                <a16:creationId xmlns:a16="http://schemas.microsoft.com/office/drawing/2014/main" id="{2C7037FD-2AC7-F1D2-E938-CF348E4A17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ED8270-83D6-5BD8-72A2-C8A7F0185B61}"/>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564240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E2FF-0050-31ED-8A0C-E4A7E0EC5B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0262C0-2D39-FF97-788A-74D0B55236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7D010C-4DBB-C842-3A7F-0AC5410B26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44740-9E73-0269-5FCB-9BF61D1E4D3C}"/>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6" name="Footer Placeholder 5">
            <a:extLst>
              <a:ext uri="{FF2B5EF4-FFF2-40B4-BE49-F238E27FC236}">
                <a16:creationId xmlns:a16="http://schemas.microsoft.com/office/drawing/2014/main" id="{0FC03CCC-F165-E485-4B8F-9E17B41F27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16FC16-8871-AEA0-084A-584E807AFFA6}"/>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524474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1467-1D12-D034-C17D-3ADEF4A7BC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733EF7-06E2-697A-E133-3E8ECD264E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DCE833-87E7-C3D9-BEF7-5A145D3203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552A38-D3EB-C20A-9084-45A131AA6BEC}"/>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6" name="Footer Placeholder 5">
            <a:extLst>
              <a:ext uri="{FF2B5EF4-FFF2-40B4-BE49-F238E27FC236}">
                <a16:creationId xmlns:a16="http://schemas.microsoft.com/office/drawing/2014/main" id="{73DA582E-208F-7225-DFE8-2789913358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42F79-003D-FF91-35F0-52C5A10A9425}"/>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888491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7D96-C1C3-129E-5CE6-7094FAB587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11423-F8FC-0A36-5532-D19A3917AD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94F7D-FEA1-58C8-75A6-A2AB0C28EA71}"/>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678B383F-437E-615F-BDB1-F00699D75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894CD-27AD-E0AA-DCFF-CC3D77187B29}"/>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453535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3714FB-6D21-88C1-E16B-11FB2695B2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281F55-14E2-0DA3-7FA5-D053FFFEC7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62B75-CEC2-D8DC-074E-0B722BB57A8D}"/>
              </a:ext>
            </a:extLst>
          </p:cNvPr>
          <p:cNvSpPr>
            <a:spLocks noGrp="1"/>
          </p:cNvSpPr>
          <p:nvPr>
            <p:ph type="dt" sz="half" idx="10"/>
          </p:nvPr>
        </p:nvSpPr>
        <p:spPr/>
        <p:txBody>
          <a:body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DAEEEAF5-7639-C85F-D20B-2565172A4A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FB2E2F-5CE3-E649-ED5B-3A43839BD1E4}"/>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108771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General)">
    <p:spTree>
      <p:nvGrpSpPr>
        <p:cNvPr id="1" name=""/>
        <p:cNvGrpSpPr/>
        <p:nvPr/>
      </p:nvGrpSpPr>
      <p:grpSpPr>
        <a:xfrm>
          <a:off x="0" y="0"/>
          <a:ext cx="0" cy="0"/>
          <a:chOff x="0" y="0"/>
          <a:chExt cx="0" cy="0"/>
        </a:xfrm>
      </p:grpSpPr>
      <p:sp>
        <p:nvSpPr>
          <p:cNvPr id="2" name="Rectangle 1"/>
          <p:cNvSpPr/>
          <p:nvPr userDrawn="1"/>
        </p:nvSpPr>
        <p:spPr>
          <a:xfrm>
            <a:off x="0" y="1"/>
            <a:ext cx="12192000" cy="372978"/>
          </a:xfrm>
          <a:prstGeom prst="rect">
            <a:avLst/>
          </a:prstGeom>
          <a:solidFill>
            <a:srgbClr val="ED1C24"/>
          </a:solidFill>
          <a:ln>
            <a:solidFill>
              <a:srgbClr val="ED1C2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3" name="Subtitle 2">
            <a:extLst>
              <a:ext uri="{FF2B5EF4-FFF2-40B4-BE49-F238E27FC236}">
                <a16:creationId xmlns:a16="http://schemas.microsoft.com/office/drawing/2014/main" id="{3F4B94C8-97F6-BD49-A011-F5602E172017}"/>
              </a:ext>
            </a:extLst>
          </p:cNvPr>
          <p:cNvSpPr>
            <a:spLocks noGrp="1"/>
          </p:cNvSpPr>
          <p:nvPr>
            <p:ph type="subTitle" idx="1" hasCustomPrompt="1"/>
          </p:nvPr>
        </p:nvSpPr>
        <p:spPr>
          <a:xfrm>
            <a:off x="378914" y="1364502"/>
            <a:ext cx="11432086" cy="4556589"/>
          </a:xfrm>
          <a:prstGeom prst="rect">
            <a:avLst/>
          </a:prstGeom>
        </p:spPr>
        <p:txBody>
          <a:bodyPr lIns="0" tIns="0" rIns="0" bIns="0">
            <a:noAutofit/>
          </a:bodyPr>
          <a:lstStyle>
            <a:lvl1pPr marL="0" indent="0" algn="l">
              <a:lnSpc>
                <a:spcPct val="100000"/>
              </a:lnSpc>
              <a:buNone/>
              <a:defRPr sz="2400" baseline="0">
                <a:solidFill>
                  <a:schemeClr val="tx1"/>
                </a:solidFill>
                <a:latin typeface="+mn-lt"/>
                <a:cs typeface="Calibri"/>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dirty="0"/>
              <a:t>Click to add text</a:t>
            </a:r>
          </a:p>
        </p:txBody>
      </p:sp>
      <p:pic>
        <p:nvPicPr>
          <p:cNvPr id="6" name="Picture 2">
            <a:extLst>
              <a:ext uri="{FF2B5EF4-FFF2-40B4-BE49-F238E27FC236}">
                <a16:creationId xmlns:a16="http://schemas.microsoft.com/office/drawing/2014/main" id="{54387397-68F6-460E-997F-D6371B7E658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5791" y="399425"/>
            <a:ext cx="3500370" cy="69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a:extLst>
              <a:ext uri="{FF2B5EF4-FFF2-40B4-BE49-F238E27FC236}">
                <a16:creationId xmlns:a16="http://schemas.microsoft.com/office/drawing/2014/main" id="{49586DE8-7CA2-4820-A10E-04EB8A66BBEA}"/>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411097" y="461597"/>
            <a:ext cx="1577274" cy="530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5472AE84-4EAC-4978-BCD7-75CA71DD2100}"/>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473429" y="461596"/>
            <a:ext cx="3152412" cy="480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4145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General)">
    <p:spTree>
      <p:nvGrpSpPr>
        <p:cNvPr id="1" name=""/>
        <p:cNvGrpSpPr/>
        <p:nvPr/>
      </p:nvGrpSpPr>
      <p:grpSpPr>
        <a:xfrm>
          <a:off x="0" y="0"/>
          <a:ext cx="0" cy="0"/>
          <a:chOff x="0" y="0"/>
          <a:chExt cx="0" cy="0"/>
        </a:xfrm>
      </p:grpSpPr>
      <p:sp>
        <p:nvSpPr>
          <p:cNvPr id="2" name="Rectangle 1"/>
          <p:cNvSpPr/>
          <p:nvPr userDrawn="1"/>
        </p:nvSpPr>
        <p:spPr>
          <a:xfrm>
            <a:off x="0" y="1"/>
            <a:ext cx="12192000" cy="372978"/>
          </a:xfrm>
          <a:prstGeom prst="rect">
            <a:avLst/>
          </a:prstGeom>
          <a:solidFill>
            <a:srgbClr val="ED1C24"/>
          </a:solidFill>
          <a:ln>
            <a:solidFill>
              <a:srgbClr val="ED1C2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3" name="Subtitle 2">
            <a:extLst>
              <a:ext uri="{FF2B5EF4-FFF2-40B4-BE49-F238E27FC236}">
                <a16:creationId xmlns:a16="http://schemas.microsoft.com/office/drawing/2014/main" id="{3F4B94C8-97F6-BD49-A011-F5602E172017}"/>
              </a:ext>
            </a:extLst>
          </p:cNvPr>
          <p:cNvSpPr>
            <a:spLocks noGrp="1"/>
          </p:cNvSpPr>
          <p:nvPr>
            <p:ph type="subTitle" idx="1" hasCustomPrompt="1"/>
          </p:nvPr>
        </p:nvSpPr>
        <p:spPr>
          <a:xfrm>
            <a:off x="378914" y="1219318"/>
            <a:ext cx="11432086" cy="5029082"/>
          </a:xfrm>
          <a:prstGeom prst="rect">
            <a:avLst/>
          </a:prstGeom>
        </p:spPr>
        <p:txBody>
          <a:bodyPr lIns="0" tIns="0" rIns="0" bIns="0">
            <a:noAutofit/>
          </a:bodyPr>
          <a:lstStyle>
            <a:lvl1pPr marL="0" indent="0" algn="l">
              <a:lnSpc>
                <a:spcPct val="100000"/>
              </a:lnSpc>
              <a:buNone/>
              <a:defRPr sz="2400" baseline="0">
                <a:solidFill>
                  <a:schemeClr val="tx1"/>
                </a:solidFill>
                <a:latin typeface="+mn-lt"/>
                <a:cs typeface="Calibri"/>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dirty="0"/>
              <a:t>Click to add text</a:t>
            </a:r>
          </a:p>
        </p:txBody>
      </p:sp>
    </p:spTree>
    <p:extLst>
      <p:ext uri="{BB962C8B-B14F-4D97-AF65-F5344CB8AC3E}">
        <p14:creationId xmlns:p14="http://schemas.microsoft.com/office/powerpoint/2010/main" val="27083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C55C5F-2C64-34D6-1952-C06B86D209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51743B-9ED7-D043-EA45-3C3C2A47F7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82165-1868-57E9-2756-7728E7136D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CD3B4B-999B-4366-9CD0-84C19AA670A9}" type="datetimeFigureOut">
              <a:rPr lang="en-GB" smtClean="0"/>
              <a:t>06/05/2025</a:t>
            </a:fld>
            <a:endParaRPr lang="en-GB"/>
          </a:p>
        </p:txBody>
      </p:sp>
      <p:sp>
        <p:nvSpPr>
          <p:cNvPr id="5" name="Footer Placeholder 4">
            <a:extLst>
              <a:ext uri="{FF2B5EF4-FFF2-40B4-BE49-F238E27FC236}">
                <a16:creationId xmlns:a16="http://schemas.microsoft.com/office/drawing/2014/main" id="{4134F1BA-431C-79E1-4FFA-C3C1D0F678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55211A-2C9B-EAED-CAE9-AA2201435E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7028A3-0659-4AE8-90DC-2A658C0D13EA}" type="slidenum">
              <a:rPr lang="en-GB" smtClean="0"/>
              <a:t>‹#›</a:t>
            </a:fld>
            <a:endParaRPr lang="en-GB"/>
          </a:p>
        </p:txBody>
      </p:sp>
    </p:spTree>
    <p:extLst>
      <p:ext uri="{BB962C8B-B14F-4D97-AF65-F5344CB8AC3E}">
        <p14:creationId xmlns:p14="http://schemas.microsoft.com/office/powerpoint/2010/main" val="1188732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png"/><Relationship Id="rId7" Type="http://schemas.openxmlformats.org/officeDocument/2006/relationships/hyperlink" Target="https://www.freepngimg.com/png/64770-computer-email-icons-free-hd-imag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mailto:Julia.Jenkins@IOP.org" TargetMode="External"/><Relationship Id="rId10" Type="http://schemas.openxmlformats.org/officeDocument/2006/relationships/image" Target="../media/image8.png"/><Relationship Id="rId4" Type="http://schemas.openxmlformats.org/officeDocument/2006/relationships/image" Target="../media/image5.jpeg"/><Relationship Id="rId9" Type="http://schemas.openxmlformats.org/officeDocument/2006/relationships/hyperlink" Target="http://www.pngall.com/twitter-pn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openclipart.org/detail/860/boy-face-cartoon-by-gerald_g-860." TargetMode="External"/><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pixabay.com/en/girl-face-happy-smiling-cheerful-31148/" TargetMode="External"/><Relationship Id="rId5" Type="http://schemas.openxmlformats.org/officeDocument/2006/relationships/image" Target="../media/image11.png"/><Relationship Id="rId4" Type="http://schemas.openxmlformats.org/officeDocument/2006/relationships/hyperlink" Target="https://openclipart.org/detail/859/boy-face-carto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telegraph.co.uk/business/ready-and-enabled/stem-skills-shortage/" TargetMode="Externa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hyperlink" Target="mailto:https://pisa-framework.oecd.org/science-2025/cym_cym/"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hwb.gov.wales/cwricwlwm-i-gymru/gwyddoniaeth-a-thechnoleg/cynllunio-eich-cwricwlwm"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80/20020317.2020.1729587"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achievebrowncounty.org/2021/05/defining-equity-equality-and-justic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cuments.manchester.ac.uk/display.aspx?DocID=57599" TargetMode="External"/><Relationship Id="rId2" Type="http://schemas.openxmlformats.org/officeDocument/2006/relationships/hyperlink" Target="https://educationendowmentfoundation.org.uk/education-evidence/guidance-reports/primary-science-ks1-ks2?mc_cid=27f7110d8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annual-report.estyn.gov.wal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hyperlink" Target="https://estyn.gov.wales/improvement-resources/science-and-design-and-technology-at-key-stage-2/" TargetMode="External"/><Relationship Id="rId4" Type="http://schemas.openxmlformats.org/officeDocument/2006/relationships/hyperlink" Target="https://www.estyn.llyw.cymru/adnoddau-gwella/gwyddoniaeth-a-dylunio-a-thechnoleg-yng-nghyfnod-allweddol-2/"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en.wikipedia.org/wiki/Candl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inschool.org/article/2022/mystery-box-challenge/"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24.png"/><Relationship Id="rId5" Type="http://schemas.openxmlformats.org/officeDocument/2006/relationships/hyperlink" Target="https://learning.sciencemuseumgroup.org.uk/wp-content/uploads/2020/04/SMG-Academy-Mystery-Boxes.pdf" TargetMode="External"/><Relationship Id="rId4" Type="http://schemas.openxmlformats.org/officeDocument/2006/relationships/hyperlink" Target="https://youtu.be/hud8SPCcfu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freepngimg.com/png/77530-emoticon-thinking-thought-world-whatsapp-day-emoji"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iop.org/sites/default/files/2019-07/IGB-10-tips-whole-school-poster.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hyperlink" Target="https://neonfutures.org.uk/case-study/electrical-engineer-philex-ming-yan-fan/"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neonfutures.org.uk/case-study/electrical-engineer-josh-brough/" TargetMode="External"/><Relationship Id="rId4" Type="http://schemas.openxmlformats.org/officeDocument/2006/relationships/hyperlink" Target="https://neonfutures.org.uk/case-study/electrical-engineer-steve-larg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energisingfutures.co.uk/careers-connections/" TargetMode="External"/><Relationship Id="rId5" Type="http://schemas.openxmlformats.org/officeDocument/2006/relationships/hyperlink" Target="https://energisingfutures.co.uk/levels/primary-resources/" TargetMode="Externa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8" Type="http://schemas.openxmlformats.org/officeDocument/2006/relationships/hyperlink" Target="https://www.stem.org.uk/secondary/careers/resources" TargetMode="External"/><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stem.org.uk/primary/resources/stem-careers" TargetMode="External"/><Relationship Id="rId5" Type="http://schemas.openxmlformats.org/officeDocument/2006/relationships/image" Target="../media/image32.png"/><Relationship Id="rId4" Type="http://schemas.openxmlformats.org/officeDocument/2006/relationships/hyperlink" Target="https://www.stem.org.uk/primary/resources" TargetMode="External"/><Relationship Id="rId9" Type="http://schemas.openxmlformats.org/officeDocument/2006/relationships/hyperlink" Target="https://www.stem.org.uk/secondar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pstt.org.uk/unique-resources/a-scientist-just-like-me/" TargetMode="External"/><Relationship Id="rId4" Type="http://schemas.openxmlformats.org/officeDocument/2006/relationships/hyperlink" Target="https://pstt.org.uk/resource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romodels.org/cy"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mailto:Julia@romodels.org" TargetMode="External"/><Relationship Id="rId5" Type="http://schemas.openxmlformats.org/officeDocument/2006/relationships/image" Target="../media/image36.png"/><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787/9789264073234-en"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430611-6989-4B66-B66A-8D2600E6BCC1}"/>
              </a:ext>
            </a:extLst>
          </p:cNvPr>
          <p:cNvPicPr>
            <a:picLocks noChangeAspect="1"/>
          </p:cNvPicPr>
          <p:nvPr/>
        </p:nvPicPr>
        <p:blipFill>
          <a:blip r:embed="rId3"/>
          <a:stretch>
            <a:fillRect/>
          </a:stretch>
        </p:blipFill>
        <p:spPr>
          <a:xfrm>
            <a:off x="0" y="1171138"/>
            <a:ext cx="1610962" cy="2281816"/>
          </a:xfrm>
          <a:prstGeom prst="rect">
            <a:avLst/>
          </a:prstGeom>
        </p:spPr>
      </p:pic>
      <p:pic>
        <p:nvPicPr>
          <p:cNvPr id="7" name="Picture 6" descr="WG_Funded_land_mono.jpg">
            <a:extLst>
              <a:ext uri="{FF2B5EF4-FFF2-40B4-BE49-F238E27FC236}">
                <a16:creationId xmlns:a16="http://schemas.microsoft.com/office/drawing/2014/main" id="{D5B9D0A5-0707-4F16-B393-42F633FFF8EC}"/>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56208" y="4053624"/>
            <a:ext cx="2498808" cy="776284"/>
          </a:xfrm>
          <a:prstGeom prst="rect">
            <a:avLst/>
          </a:prstGeom>
          <a:noFill/>
          <a:ln>
            <a:noFill/>
          </a:ln>
        </p:spPr>
      </p:pic>
      <p:sp>
        <p:nvSpPr>
          <p:cNvPr id="2" name="TextBox 1">
            <a:extLst>
              <a:ext uri="{FF2B5EF4-FFF2-40B4-BE49-F238E27FC236}">
                <a16:creationId xmlns:a16="http://schemas.microsoft.com/office/drawing/2014/main" id="{0AA99772-5023-4CC6-B4F3-2AE6A1B3FB75}"/>
              </a:ext>
            </a:extLst>
          </p:cNvPr>
          <p:cNvSpPr txBox="1"/>
          <p:nvPr/>
        </p:nvSpPr>
        <p:spPr>
          <a:xfrm>
            <a:off x="4982308" y="5451231"/>
            <a:ext cx="4884671" cy="369332"/>
          </a:xfrm>
          <a:prstGeom prst="rect">
            <a:avLst/>
          </a:prstGeom>
          <a:noFill/>
        </p:spPr>
        <p:txBody>
          <a:bodyPr wrap="none" rtlCol="0">
            <a:spAutoFit/>
          </a:bodyPr>
          <a:lstStyle/>
          <a:p>
            <a:r>
              <a:rPr lang="en-GB" dirty="0">
                <a:hlinkClick r:id="rId5"/>
              </a:rPr>
              <a:t>Julia.Jenkins@IOP.org</a:t>
            </a:r>
            <a:r>
              <a:rPr lang="en-GB" dirty="0"/>
              <a:t>                          </a:t>
            </a:r>
            <a:r>
              <a:rPr lang="en-GB" dirty="0">
                <a:solidFill>
                  <a:srgbClr val="00B0F0"/>
                </a:solidFill>
              </a:rPr>
              <a:t>@Juliajenk26 </a:t>
            </a:r>
          </a:p>
        </p:txBody>
      </p:sp>
      <p:pic>
        <p:nvPicPr>
          <p:cNvPr id="8" name="Picture 7" descr="Icon&#10;&#10;Description automatically generated">
            <a:extLst>
              <a:ext uri="{FF2B5EF4-FFF2-40B4-BE49-F238E27FC236}">
                <a16:creationId xmlns:a16="http://schemas.microsoft.com/office/drawing/2014/main" id="{DF57D888-B412-42C3-AB33-B3BE7A0AA44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15000" y="5831710"/>
            <a:ext cx="762000" cy="762000"/>
          </a:xfrm>
          <a:prstGeom prst="rect">
            <a:avLst/>
          </a:prstGeom>
        </p:spPr>
      </p:pic>
      <p:pic>
        <p:nvPicPr>
          <p:cNvPr id="11" name="Picture 10" descr="Logo, icon&#10;&#10;Description automatically generated">
            <a:extLst>
              <a:ext uri="{FF2B5EF4-FFF2-40B4-BE49-F238E27FC236}">
                <a16:creationId xmlns:a16="http://schemas.microsoft.com/office/drawing/2014/main" id="{4F224FD5-75F7-4FB3-9699-7FA8620B8EF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593015" y="5808894"/>
            <a:ext cx="762001" cy="762001"/>
          </a:xfrm>
          <a:prstGeom prst="rect">
            <a:avLst/>
          </a:prstGeom>
        </p:spPr>
      </p:pic>
      <p:pic>
        <p:nvPicPr>
          <p:cNvPr id="3" name="Picture 2">
            <a:extLst>
              <a:ext uri="{FF2B5EF4-FFF2-40B4-BE49-F238E27FC236}">
                <a16:creationId xmlns:a16="http://schemas.microsoft.com/office/drawing/2014/main" id="{B8374D62-B06D-04D9-7294-5D798EFDA8DF}"/>
              </a:ext>
            </a:extLst>
          </p:cNvPr>
          <p:cNvPicPr>
            <a:picLocks noChangeAspect="1"/>
          </p:cNvPicPr>
          <p:nvPr/>
        </p:nvPicPr>
        <p:blipFill>
          <a:blip r:embed="rId10"/>
          <a:stretch>
            <a:fillRect/>
          </a:stretch>
        </p:blipFill>
        <p:spPr>
          <a:xfrm>
            <a:off x="1662600" y="1098413"/>
            <a:ext cx="3282129" cy="4588449"/>
          </a:xfrm>
          <a:prstGeom prst="rect">
            <a:avLst/>
          </a:prstGeom>
        </p:spPr>
      </p:pic>
      <p:sp>
        <p:nvSpPr>
          <p:cNvPr id="9" name="Title 8">
            <a:extLst>
              <a:ext uri="{FF2B5EF4-FFF2-40B4-BE49-F238E27FC236}">
                <a16:creationId xmlns:a16="http://schemas.microsoft.com/office/drawing/2014/main" id="{9963BDF1-11BF-2107-F47E-C822E65691ED}"/>
              </a:ext>
            </a:extLst>
          </p:cNvPr>
          <p:cNvSpPr>
            <a:spLocks noGrp="1"/>
          </p:cNvSpPr>
          <p:nvPr>
            <p:ph type="ctrTitle"/>
          </p:nvPr>
        </p:nvSpPr>
        <p:spPr>
          <a:xfrm>
            <a:off x="5393933" y="757617"/>
            <a:ext cx="6602710" cy="2387600"/>
          </a:xfrm>
        </p:spPr>
        <p:txBody>
          <a:bodyPr>
            <a:normAutofit/>
          </a:bodyPr>
          <a:lstStyle/>
          <a:p>
            <a:r>
              <a:rPr lang="en-GB" sz="4000" dirty="0"/>
              <a:t>        </a:t>
            </a:r>
            <a:r>
              <a:rPr lang="cy-GB" sz="4000" dirty="0"/>
              <a:t>Cyflwyniad i Ddull Addysgu Cyfalaf Gwyddoniaeth</a:t>
            </a:r>
            <a:br>
              <a:rPr lang="cy-GB" sz="4000" dirty="0"/>
            </a:br>
            <a:r>
              <a:rPr lang="cy-GB" sz="4000" dirty="0"/>
              <a:t> Cynradd (</a:t>
            </a:r>
            <a:r>
              <a:rPr lang="en-GB" sz="4000" dirty="0"/>
              <a:t>PSCTA)</a:t>
            </a:r>
          </a:p>
        </p:txBody>
      </p:sp>
    </p:spTree>
    <p:extLst>
      <p:ext uri="{BB962C8B-B14F-4D97-AF65-F5344CB8AC3E}">
        <p14:creationId xmlns:p14="http://schemas.microsoft.com/office/powerpoint/2010/main" val="3782241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71F400B-05BB-4035-8CFA-92FF62606C07}"/>
              </a:ext>
            </a:extLst>
          </p:cNvPr>
          <p:cNvSpPr>
            <a:spLocks noGrp="1"/>
          </p:cNvSpPr>
          <p:nvPr>
            <p:ph type="subTitle" idx="4294967295"/>
          </p:nvPr>
        </p:nvSpPr>
        <p:spPr>
          <a:xfrm>
            <a:off x="0" y="1150938"/>
            <a:ext cx="4570413" cy="3113087"/>
          </a:xfrm>
        </p:spPr>
        <p:txBody>
          <a:bodyPr/>
          <a:lstStyle/>
          <a:p>
            <a:pPr marL="342900" indent="-342900">
              <a:buFont typeface="Arial" panose="020B0604020202020204" pitchFamily="34" charset="0"/>
              <a:buChar char="•"/>
            </a:pPr>
            <a:r>
              <a:rPr lang="cy-GB" dirty="0">
                <a:solidFill>
                  <a:srgbClr val="18376A"/>
                </a:solidFill>
                <a:cs typeface="+mn-ea"/>
              </a:rPr>
              <a:t>Beth mae’r cartŵn yn ei awgrymu</a:t>
            </a:r>
            <a:r>
              <a:rPr lang="cy-GB" dirty="0">
                <a:solidFill>
                  <a:srgbClr val="18376A"/>
                </a:solidFill>
              </a:rPr>
              <a:t>?</a:t>
            </a:r>
          </a:p>
          <a:p>
            <a:pPr marL="114300" indent="0">
              <a:buNone/>
            </a:pPr>
            <a:endParaRPr lang="en-GB" dirty="0">
              <a:solidFill>
                <a:srgbClr val="18376A"/>
              </a:solidFill>
            </a:endParaRPr>
          </a:p>
          <a:p>
            <a:pPr marL="355600" indent="-241300">
              <a:buFont typeface="Arial" panose="020B0604020202020204" pitchFamily="34" charset="0"/>
              <a:buChar char="•"/>
            </a:pPr>
            <a:r>
              <a:rPr lang="cy-GB" dirty="0">
                <a:solidFill>
                  <a:srgbClr val="18376A"/>
                </a:solidFill>
              </a:rPr>
              <a:t>Sut allwn ni gymhwyso’r neges hon i’n haddysgu?</a:t>
            </a:r>
          </a:p>
          <a:p>
            <a:endParaRPr lang="en-GB" dirty="0"/>
          </a:p>
        </p:txBody>
      </p:sp>
      <p:pic>
        <p:nvPicPr>
          <p:cNvPr id="4" name="image1.png">
            <a:extLst>
              <a:ext uri="{FF2B5EF4-FFF2-40B4-BE49-F238E27FC236}">
                <a16:creationId xmlns:a16="http://schemas.microsoft.com/office/drawing/2014/main" id="{AD22EEE7-6423-4281-97D6-525CE09D0912}"/>
              </a:ext>
            </a:extLst>
          </p:cNvPr>
          <p:cNvPicPr/>
          <p:nvPr/>
        </p:nvPicPr>
        <p:blipFill>
          <a:blip r:embed="rId3"/>
          <a:srcRect/>
          <a:stretch>
            <a:fillRect/>
          </a:stretch>
        </p:blipFill>
        <p:spPr>
          <a:xfrm>
            <a:off x="6234112" y="111284"/>
            <a:ext cx="5553075" cy="6635432"/>
          </a:xfrm>
          <a:prstGeom prst="rect">
            <a:avLst/>
          </a:prstGeom>
          <a:ln/>
        </p:spPr>
      </p:pic>
      <p:sp>
        <p:nvSpPr>
          <p:cNvPr id="2" name="Rectangle 1">
            <a:extLst>
              <a:ext uri="{FF2B5EF4-FFF2-40B4-BE49-F238E27FC236}">
                <a16:creationId xmlns:a16="http://schemas.microsoft.com/office/drawing/2014/main" id="{BAEB2BFC-A115-8D8C-3BBF-FFD6ACDD69F9}"/>
              </a:ext>
            </a:extLst>
          </p:cNvPr>
          <p:cNvSpPr/>
          <p:nvPr/>
        </p:nvSpPr>
        <p:spPr>
          <a:xfrm>
            <a:off x="6096000" y="5732855"/>
            <a:ext cx="5393635" cy="10138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589C11A-E769-3114-37FB-D350AAAA4B8A}"/>
              </a:ext>
            </a:extLst>
          </p:cNvPr>
          <p:cNvSpPr txBox="1"/>
          <p:nvPr/>
        </p:nvSpPr>
        <p:spPr>
          <a:xfrm>
            <a:off x="130196" y="4263242"/>
            <a:ext cx="6103916" cy="1938992"/>
          </a:xfrm>
          <a:prstGeom prst="rect">
            <a:avLst/>
          </a:prstGeom>
          <a:solidFill>
            <a:srgbClr val="FFFF00"/>
          </a:solidFill>
        </p:spPr>
        <p:txBody>
          <a:bodyPr wrap="square">
            <a:spAutoFit/>
          </a:bodyPr>
          <a:lstStyle/>
          <a:p>
            <a:pPr>
              <a:buNone/>
              <a:defRPr/>
            </a:pPr>
            <a:r>
              <a:rPr lang="en-GB" sz="2400" dirty="0"/>
              <a:t>“</a:t>
            </a:r>
            <a:r>
              <a:rPr lang="cy-GB" sz="2400" dirty="0"/>
              <a:t>Dylen ni i gyd wybod bod amrywiaeth yn creu tapestri cyfoethog, a rhaid inni ddeall bod holl edau’r tapestri yn gyfartal o ran gwerth ni waeth beth.”</a:t>
            </a:r>
          </a:p>
          <a:p>
            <a:pPr marL="0" indent="0">
              <a:buNone/>
              <a:defRPr/>
            </a:pPr>
            <a:r>
              <a:rPr lang="en-GB" sz="2400" dirty="0"/>
              <a:t>Maya Angelou</a:t>
            </a:r>
          </a:p>
        </p:txBody>
      </p:sp>
    </p:spTree>
    <p:extLst>
      <p:ext uri="{BB962C8B-B14F-4D97-AF65-F5344CB8AC3E}">
        <p14:creationId xmlns:p14="http://schemas.microsoft.com/office/powerpoint/2010/main" val="328003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4681EB-C198-4546-B627-92D0B1D0CE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8768" y="1003956"/>
            <a:ext cx="1438613" cy="1646481"/>
          </a:xfrm>
          <a:prstGeom prst="rect">
            <a:avLst/>
          </a:prstGeom>
        </p:spPr>
      </p:pic>
      <p:sp>
        <p:nvSpPr>
          <p:cNvPr id="6" name="TextBox 5">
            <a:extLst>
              <a:ext uri="{FF2B5EF4-FFF2-40B4-BE49-F238E27FC236}">
                <a16:creationId xmlns:a16="http://schemas.microsoft.com/office/drawing/2014/main" id="{02DEB69E-8637-DDF7-4856-62078921159F}"/>
              </a:ext>
            </a:extLst>
          </p:cNvPr>
          <p:cNvSpPr txBox="1"/>
          <p:nvPr/>
        </p:nvSpPr>
        <p:spPr>
          <a:xfrm>
            <a:off x="2362888" y="1312918"/>
            <a:ext cx="7981262" cy="1631216"/>
          </a:xfrm>
          <a:prstGeom prst="rect">
            <a:avLst/>
          </a:prstGeom>
          <a:noFill/>
          <a:ln>
            <a:solidFill>
              <a:srgbClr val="FF0000"/>
            </a:solidFill>
          </a:ln>
        </p:spPr>
        <p:txBody>
          <a:bodyPr wrap="square" rtlCol="0">
            <a:spAutoFit/>
          </a:bodyPr>
          <a:lstStyle/>
          <a:p>
            <a:r>
              <a:rPr lang="cy-GB" sz="2000" dirty="0"/>
              <a:t>Dw i’n dwlu ar bêl-droed, Harry Wilson yw fy arwr. Dw i eisiau bod yn chwaraewr pêl-droed fel fe neu drwsio ceir fel fy nhad pan dw i’n tyfu i fyny. Mae </a:t>
            </a:r>
            <a:r>
              <a:rPr lang="cy-GB" sz="2000" dirty="0" err="1"/>
              <a:t>e’n</a:t>
            </a:r>
            <a:r>
              <a:rPr lang="cy-GB" sz="2000" dirty="0"/>
              <a:t> </a:t>
            </a:r>
            <a:r>
              <a:rPr lang="cy-GB" sz="2000" dirty="0" err="1"/>
              <a:t>fecanydd</a:t>
            </a:r>
            <a:r>
              <a:rPr lang="cy-GB" sz="2000" dirty="0"/>
              <a:t> mewn garej. Does neb dwi’n ei adnabod sydd â swydd yn ymwneud â gwyddoniaeth. Dw i ddim yn gweld y pwynt o astudio gwyddoniaeth. </a:t>
            </a:r>
          </a:p>
        </p:txBody>
      </p:sp>
      <p:pic>
        <p:nvPicPr>
          <p:cNvPr id="8" name="Picture 7">
            <a:extLst>
              <a:ext uri="{FF2B5EF4-FFF2-40B4-BE49-F238E27FC236}">
                <a16:creationId xmlns:a16="http://schemas.microsoft.com/office/drawing/2014/main" id="{C7193378-9262-B272-FD67-E48AE844FF2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62770" y="2625037"/>
            <a:ext cx="2181429" cy="1824191"/>
          </a:xfrm>
          <a:prstGeom prst="rect">
            <a:avLst/>
          </a:prstGeom>
        </p:spPr>
      </p:pic>
      <p:sp>
        <p:nvSpPr>
          <p:cNvPr id="10" name="TextBox 9">
            <a:extLst>
              <a:ext uri="{FF2B5EF4-FFF2-40B4-BE49-F238E27FC236}">
                <a16:creationId xmlns:a16="http://schemas.microsoft.com/office/drawing/2014/main" id="{21CDF693-DF67-C675-9B36-C7A5B8B31A6A}"/>
              </a:ext>
            </a:extLst>
          </p:cNvPr>
          <p:cNvSpPr txBox="1"/>
          <p:nvPr/>
        </p:nvSpPr>
        <p:spPr>
          <a:xfrm>
            <a:off x="1318074" y="3061293"/>
            <a:ext cx="8689751" cy="1323439"/>
          </a:xfrm>
          <a:prstGeom prst="rect">
            <a:avLst/>
          </a:prstGeom>
          <a:noFill/>
          <a:ln>
            <a:solidFill>
              <a:srgbClr val="FF0000"/>
            </a:solidFill>
          </a:ln>
        </p:spPr>
        <p:txBody>
          <a:bodyPr wrap="none" rtlCol="0">
            <a:spAutoFit/>
          </a:bodyPr>
          <a:lstStyle/>
          <a:p>
            <a:r>
              <a:rPr lang="cy-GB" sz="2000" dirty="0"/>
              <a:t>Dw i’n dwlu ar wyddoniaeth yn yr ysgol, yn enwedig y gofod.</a:t>
            </a:r>
          </a:p>
          <a:p>
            <a:r>
              <a:rPr lang="cy-GB" sz="2000" dirty="0"/>
              <a:t>Byddwn i wrth fy modd i fod yn ofodwr, ond dw i ddim yn gallu gwneud hynny</a:t>
            </a:r>
          </a:p>
          <a:p>
            <a:r>
              <a:rPr lang="cy-GB" sz="2000" dirty="0"/>
              <a:t>achos dw i’n ferch ac yn ddu a dw i’n dod o Gaerdydd. Ond dw i’n gwybod ei </a:t>
            </a:r>
          </a:p>
          <a:p>
            <a:r>
              <a:rPr lang="cy-GB" sz="2000" dirty="0"/>
              <a:t>bod yn freuddwyd ffôl achos dydy pobl fel fi ddim yn gwneud hyn. </a:t>
            </a:r>
          </a:p>
        </p:txBody>
      </p:sp>
      <p:pic>
        <p:nvPicPr>
          <p:cNvPr id="12" name="Picture 11">
            <a:extLst>
              <a:ext uri="{FF2B5EF4-FFF2-40B4-BE49-F238E27FC236}">
                <a16:creationId xmlns:a16="http://schemas.microsoft.com/office/drawing/2014/main" id="{B2F1980D-AAE7-7BF6-5C2D-D7D027468F2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78287" y="4970805"/>
            <a:ext cx="1618354" cy="1646481"/>
          </a:xfrm>
          <a:prstGeom prst="rect">
            <a:avLst/>
          </a:prstGeom>
        </p:spPr>
      </p:pic>
      <p:sp>
        <p:nvSpPr>
          <p:cNvPr id="13" name="TextBox 12">
            <a:extLst>
              <a:ext uri="{FF2B5EF4-FFF2-40B4-BE49-F238E27FC236}">
                <a16:creationId xmlns:a16="http://schemas.microsoft.com/office/drawing/2014/main" id="{7FF46873-B671-305D-A0BD-76096FDDB93A}"/>
              </a:ext>
            </a:extLst>
          </p:cNvPr>
          <p:cNvSpPr txBox="1"/>
          <p:nvPr/>
        </p:nvSpPr>
        <p:spPr>
          <a:xfrm>
            <a:off x="1833191" y="4860084"/>
            <a:ext cx="9016443" cy="1938992"/>
          </a:xfrm>
          <a:prstGeom prst="rect">
            <a:avLst/>
          </a:prstGeom>
          <a:noFill/>
          <a:ln>
            <a:solidFill>
              <a:srgbClr val="FF0000"/>
            </a:solidFill>
          </a:ln>
        </p:spPr>
        <p:txBody>
          <a:bodyPr wrap="none" rtlCol="0">
            <a:spAutoFit/>
          </a:bodyPr>
          <a:lstStyle/>
          <a:p>
            <a:r>
              <a:rPr lang="cy-GB" sz="2000" dirty="0"/>
              <a:t>Dw i ddim yn dda yn wyddoniaeth, dw i ddim yn dda yn ddarllen neu</a:t>
            </a:r>
          </a:p>
          <a:p>
            <a:r>
              <a:rPr lang="cy-GB" sz="2000" dirty="0"/>
              <a:t>Fathemateg chwaith. Dw i’n hoffi </a:t>
            </a:r>
            <a:r>
              <a:rPr lang="cy-GB" sz="2000" dirty="0" err="1"/>
              <a:t>lego</a:t>
            </a:r>
            <a:r>
              <a:rPr lang="cy-GB" sz="2000" dirty="0"/>
              <a:t> a bod yn dawel. Adeiladais i</a:t>
            </a:r>
          </a:p>
          <a:p>
            <a:r>
              <a:rPr lang="cy-GB" sz="2000" dirty="0"/>
              <a:t>Robot o </a:t>
            </a:r>
            <a:r>
              <a:rPr lang="cy-GB" sz="2000" dirty="0" err="1"/>
              <a:t>lego</a:t>
            </a:r>
            <a:r>
              <a:rPr lang="cy-GB" sz="2000" dirty="0"/>
              <a:t> a gweithiodd e. Dw i ddim yn cynnig atebion pan fydd yr </a:t>
            </a:r>
          </a:p>
          <a:p>
            <a:r>
              <a:rPr lang="cy-GB" sz="2000" dirty="0"/>
              <a:t>athro yn gofyn rhag ofn fy mod i’n anghywir a bydd y plant eraill yn chwerthin. </a:t>
            </a:r>
          </a:p>
          <a:p>
            <a:r>
              <a:rPr lang="cy-GB" sz="2000" dirty="0"/>
              <a:t>Ond weithiau, dw i’n gwybod yr atebion. Does neb yn meddwl fy mod i’n glyfar </a:t>
            </a:r>
          </a:p>
          <a:p>
            <a:r>
              <a:rPr lang="cy-GB" sz="2000" dirty="0"/>
              <a:t>neu yn dda yn unrhyw beth, beth bynnag.</a:t>
            </a:r>
          </a:p>
        </p:txBody>
      </p:sp>
      <p:sp>
        <p:nvSpPr>
          <p:cNvPr id="15" name="TextBox 14">
            <a:extLst>
              <a:ext uri="{FF2B5EF4-FFF2-40B4-BE49-F238E27FC236}">
                <a16:creationId xmlns:a16="http://schemas.microsoft.com/office/drawing/2014/main" id="{D1E5AA99-A339-37AC-21B9-9B09DA18EF8E}"/>
              </a:ext>
            </a:extLst>
          </p:cNvPr>
          <p:cNvSpPr txBox="1"/>
          <p:nvPr/>
        </p:nvSpPr>
        <p:spPr>
          <a:xfrm>
            <a:off x="598768" y="134402"/>
            <a:ext cx="11869003" cy="1077218"/>
          </a:xfrm>
          <a:prstGeom prst="rect">
            <a:avLst/>
          </a:prstGeom>
          <a:noFill/>
        </p:spPr>
        <p:txBody>
          <a:bodyPr wrap="square">
            <a:spAutoFit/>
          </a:bodyPr>
          <a:lstStyle/>
          <a:p>
            <a:r>
              <a:rPr lang="cy-GB" sz="3200" b="1" kern="1200" dirty="0">
                <a:solidFill>
                  <a:schemeClr val="tx1"/>
                </a:solidFill>
                <a:latin typeface="+mj-lt"/>
                <a:ea typeface="+mj-ea"/>
                <a:cs typeface="+mj-cs"/>
              </a:rPr>
              <a:t>Beth allai ddigwydd pan </a:t>
            </a:r>
            <a:r>
              <a:rPr lang="cy-GB" sz="3200" b="1" kern="1200" dirty="0" err="1">
                <a:solidFill>
                  <a:schemeClr val="tx1"/>
                </a:solidFill>
                <a:latin typeface="+mj-lt"/>
                <a:ea typeface="+mj-ea"/>
                <a:cs typeface="+mj-cs"/>
              </a:rPr>
              <a:t>and</a:t>
            </a:r>
            <a:r>
              <a:rPr lang="cy-GB" sz="3200" b="1" kern="1200" dirty="0">
                <a:solidFill>
                  <a:schemeClr val="tx1"/>
                </a:solidFill>
                <a:latin typeface="+mj-lt"/>
                <a:ea typeface="+mj-ea"/>
                <a:cs typeface="+mj-cs"/>
              </a:rPr>
              <a:t> yw cyfalaf gwyddoniaeth/STEM yn cael ei gydnabod</a:t>
            </a:r>
            <a:r>
              <a:rPr lang="cy-GB" sz="3200" b="1" dirty="0">
                <a:latin typeface="+mj-lt"/>
                <a:ea typeface="+mj-ea"/>
                <a:cs typeface="+mj-cs"/>
              </a:rPr>
              <a:t>? </a:t>
            </a:r>
            <a:endParaRPr lang="cy-GB" sz="3200" dirty="0"/>
          </a:p>
        </p:txBody>
      </p:sp>
      <p:sp>
        <p:nvSpPr>
          <p:cNvPr id="16" name="TextBox 15">
            <a:extLst>
              <a:ext uri="{FF2B5EF4-FFF2-40B4-BE49-F238E27FC236}">
                <a16:creationId xmlns:a16="http://schemas.microsoft.com/office/drawing/2014/main" id="{F831F02A-64F4-5C87-1826-28F02342CB40}"/>
              </a:ext>
            </a:extLst>
          </p:cNvPr>
          <p:cNvSpPr txBox="1"/>
          <p:nvPr/>
        </p:nvSpPr>
        <p:spPr>
          <a:xfrm>
            <a:off x="11039685" y="1574527"/>
            <a:ext cx="655179" cy="400110"/>
          </a:xfrm>
          <a:prstGeom prst="rect">
            <a:avLst/>
          </a:prstGeom>
          <a:noFill/>
        </p:spPr>
        <p:txBody>
          <a:bodyPr wrap="none" rtlCol="0">
            <a:spAutoFit/>
          </a:bodyPr>
          <a:lstStyle/>
          <a:p>
            <a:r>
              <a:rPr lang="en-GB" sz="2000" b="1" dirty="0"/>
              <a:t>Levi</a:t>
            </a:r>
          </a:p>
        </p:txBody>
      </p:sp>
      <p:sp>
        <p:nvSpPr>
          <p:cNvPr id="17" name="TextBox 16">
            <a:extLst>
              <a:ext uri="{FF2B5EF4-FFF2-40B4-BE49-F238E27FC236}">
                <a16:creationId xmlns:a16="http://schemas.microsoft.com/office/drawing/2014/main" id="{FF92D797-BC8D-5E4A-CFE8-A63424A0CE4F}"/>
              </a:ext>
            </a:extLst>
          </p:cNvPr>
          <p:cNvSpPr txBox="1"/>
          <p:nvPr/>
        </p:nvSpPr>
        <p:spPr>
          <a:xfrm>
            <a:off x="178287" y="3252010"/>
            <a:ext cx="930063" cy="400110"/>
          </a:xfrm>
          <a:prstGeom prst="rect">
            <a:avLst/>
          </a:prstGeom>
          <a:noFill/>
        </p:spPr>
        <p:txBody>
          <a:bodyPr wrap="none" rtlCol="0">
            <a:spAutoFit/>
          </a:bodyPr>
          <a:lstStyle/>
          <a:p>
            <a:r>
              <a:rPr lang="en-GB" sz="2000" b="1" dirty="0"/>
              <a:t>Amani</a:t>
            </a:r>
          </a:p>
        </p:txBody>
      </p:sp>
      <p:sp>
        <p:nvSpPr>
          <p:cNvPr id="18" name="TextBox 17">
            <a:extLst>
              <a:ext uri="{FF2B5EF4-FFF2-40B4-BE49-F238E27FC236}">
                <a16:creationId xmlns:a16="http://schemas.microsoft.com/office/drawing/2014/main" id="{8487C270-BC53-DA26-2095-1498B8886514}"/>
              </a:ext>
            </a:extLst>
          </p:cNvPr>
          <p:cNvSpPr txBox="1"/>
          <p:nvPr/>
        </p:nvSpPr>
        <p:spPr>
          <a:xfrm>
            <a:off x="10790220" y="5393935"/>
            <a:ext cx="713144" cy="400110"/>
          </a:xfrm>
          <a:prstGeom prst="rect">
            <a:avLst/>
          </a:prstGeom>
          <a:noFill/>
        </p:spPr>
        <p:txBody>
          <a:bodyPr wrap="none" rtlCol="0">
            <a:spAutoFit/>
          </a:bodyPr>
          <a:lstStyle/>
          <a:p>
            <a:r>
              <a:rPr lang="en-GB" sz="2000" b="1" dirty="0"/>
              <a:t>Rafa</a:t>
            </a:r>
          </a:p>
        </p:txBody>
      </p:sp>
    </p:spTree>
    <p:extLst>
      <p:ext uri="{BB962C8B-B14F-4D97-AF65-F5344CB8AC3E}">
        <p14:creationId xmlns:p14="http://schemas.microsoft.com/office/powerpoint/2010/main" val="46951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F022-7EC2-4EAA-9EC8-1D764966EC2C}"/>
              </a:ext>
            </a:extLst>
          </p:cNvPr>
          <p:cNvSpPr>
            <a:spLocks noGrp="1"/>
          </p:cNvSpPr>
          <p:nvPr>
            <p:ph type="title"/>
          </p:nvPr>
        </p:nvSpPr>
        <p:spPr>
          <a:xfrm>
            <a:off x="838200" y="96052"/>
            <a:ext cx="4438650" cy="1325563"/>
          </a:xfrm>
        </p:spPr>
        <p:txBody>
          <a:bodyPr>
            <a:normAutofit/>
          </a:bodyPr>
          <a:lstStyle/>
          <a:p>
            <a:r>
              <a:rPr lang="cy-GB" sz="3600" b="1" dirty="0"/>
              <a:t>Pam? Y materion hirdymor </a:t>
            </a:r>
          </a:p>
        </p:txBody>
      </p:sp>
      <p:sp>
        <p:nvSpPr>
          <p:cNvPr id="3" name="Text Placeholder 2">
            <a:extLst>
              <a:ext uri="{FF2B5EF4-FFF2-40B4-BE49-F238E27FC236}">
                <a16:creationId xmlns:a16="http://schemas.microsoft.com/office/drawing/2014/main" id="{8814679B-9206-4584-AED9-222F24BC72BF}"/>
              </a:ext>
            </a:extLst>
          </p:cNvPr>
          <p:cNvSpPr>
            <a:spLocks noGrp="1"/>
          </p:cNvSpPr>
          <p:nvPr>
            <p:ph type="body" idx="1"/>
          </p:nvPr>
        </p:nvSpPr>
        <p:spPr>
          <a:xfrm>
            <a:off x="83276" y="1343182"/>
            <a:ext cx="5707924" cy="3324351"/>
          </a:xfrm>
          <a:solidFill>
            <a:srgbClr val="FFFF00"/>
          </a:solidFill>
          <a:ln>
            <a:solidFill>
              <a:srgbClr val="FF0000"/>
            </a:solidFill>
          </a:ln>
        </p:spPr>
        <p:txBody>
          <a:bodyPr>
            <a:normAutofit fontScale="25000" lnSpcReduction="20000"/>
          </a:bodyPr>
          <a:lstStyle/>
          <a:p>
            <a:pPr marL="114300" indent="0">
              <a:buNone/>
            </a:pPr>
            <a:r>
              <a:rPr lang="cy-GB" sz="11200" i="1" dirty="0"/>
              <a:t>Mae rhwystrau i </a:t>
            </a:r>
            <a:r>
              <a:rPr lang="cy-GB" sz="11200" i="1" dirty="0" err="1"/>
              <a:t>ymgystlltiad</a:t>
            </a:r>
            <a:r>
              <a:rPr lang="cy-GB" sz="11200" i="1" dirty="0"/>
              <a:t>, cynhwysiant a chyfleoedd cyfartal yn arwain at ddiffyg amrywiaeth a </a:t>
            </a:r>
            <a:r>
              <a:rPr lang="cy-GB" sz="11200" i="1" dirty="0" err="1"/>
              <a:t>thangynrychiolaeth</a:t>
            </a:r>
            <a:r>
              <a:rPr lang="cy-GB" sz="11200" i="1" dirty="0"/>
              <a:t> o grwpiau penodol mewn Ffiseg a STEM</a:t>
            </a:r>
          </a:p>
          <a:p>
            <a:pPr marL="114300" indent="0">
              <a:buNone/>
            </a:pPr>
            <a:endParaRPr lang="en-GB" i="1" dirty="0"/>
          </a:p>
          <a:p>
            <a:pPr marL="114300" indent="0">
              <a:buNone/>
            </a:pPr>
            <a:r>
              <a:rPr lang="en-GB" i="1" dirty="0"/>
              <a:t>                                                  </a:t>
            </a:r>
            <a:r>
              <a:rPr lang="en-GB" sz="8000" i="1" dirty="0"/>
              <a:t>IOP, BSA, Tomorrow’s Engineers, RSC,  RSB</a:t>
            </a:r>
          </a:p>
          <a:p>
            <a:pPr marL="114300" indent="0">
              <a:buNone/>
            </a:pPr>
            <a:r>
              <a:rPr lang="en-GB" sz="8000" i="1" dirty="0"/>
              <a:t>                  IOP Limit Less Campaign, </a:t>
            </a:r>
          </a:p>
          <a:p>
            <a:pPr marL="114300" indent="0">
              <a:buNone/>
            </a:pPr>
            <a:r>
              <a:rPr lang="en-GB" sz="8000" i="1" dirty="0"/>
              <a:t>                   Tomorrow’s Engineers Code</a:t>
            </a:r>
          </a:p>
          <a:p>
            <a:pPr marL="114300" indent="0">
              <a:buNone/>
            </a:pPr>
            <a:r>
              <a:rPr lang="en-GB" sz="8000" i="1" dirty="0"/>
              <a:t>                                         </a:t>
            </a:r>
            <a:endParaRPr lang="en-GB" sz="8000" dirty="0"/>
          </a:p>
        </p:txBody>
      </p:sp>
      <p:sp>
        <p:nvSpPr>
          <p:cNvPr id="4" name="Arrow: Right 3">
            <a:extLst>
              <a:ext uri="{FF2B5EF4-FFF2-40B4-BE49-F238E27FC236}">
                <a16:creationId xmlns:a16="http://schemas.microsoft.com/office/drawing/2014/main" id="{AB830CDC-0DC9-48A1-A63E-F74D53D6B357}"/>
              </a:ext>
            </a:extLst>
          </p:cNvPr>
          <p:cNvSpPr/>
          <p:nvPr/>
        </p:nvSpPr>
        <p:spPr>
          <a:xfrm>
            <a:off x="267402" y="3943417"/>
            <a:ext cx="795746" cy="2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54F9477-9E73-4EB8-9050-53E3FD5F19E9}"/>
              </a:ext>
            </a:extLst>
          </p:cNvPr>
          <p:cNvSpPr/>
          <p:nvPr/>
        </p:nvSpPr>
        <p:spPr>
          <a:xfrm>
            <a:off x="306337" y="3069239"/>
            <a:ext cx="795746" cy="2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32EA9C0-CA8D-491A-8527-7752BBED0872}"/>
              </a:ext>
            </a:extLst>
          </p:cNvPr>
          <p:cNvSpPr txBox="1"/>
          <p:nvPr/>
        </p:nvSpPr>
        <p:spPr>
          <a:xfrm>
            <a:off x="5791200" y="96052"/>
            <a:ext cx="6400800" cy="2339102"/>
          </a:xfrm>
          <a:prstGeom prst="rect">
            <a:avLst/>
          </a:prstGeom>
          <a:solidFill>
            <a:schemeClr val="accent4">
              <a:lumMod val="40000"/>
              <a:lumOff val="60000"/>
            </a:schemeClr>
          </a:solidFill>
        </p:spPr>
        <p:txBody>
          <a:bodyPr wrap="square">
            <a:spAutoFit/>
          </a:bodyPr>
          <a:lstStyle/>
          <a:p>
            <a:pPr marL="114300" indent="0">
              <a:buNone/>
            </a:pPr>
            <a:r>
              <a:rPr lang="cy-GB" i="1" dirty="0"/>
              <a:t>Yn enwedig</a:t>
            </a:r>
            <a:r>
              <a:rPr lang="cy-GB" sz="1800" i="1" dirty="0"/>
              <a:t>:</a:t>
            </a:r>
          </a:p>
          <a:p>
            <a:pPr marL="457200" lvl="0" indent="-342900" algn="l" rtl="0">
              <a:lnSpc>
                <a:spcPct val="100000"/>
              </a:lnSpc>
              <a:spcBef>
                <a:spcPts val="360"/>
              </a:spcBef>
              <a:spcAft>
                <a:spcPts val="0"/>
              </a:spcAft>
              <a:buClr>
                <a:schemeClr val="dk1"/>
              </a:buClr>
              <a:buSzPts val="1800"/>
              <a:buChar char="•"/>
            </a:pPr>
            <a:r>
              <a:rPr lang="cy-GB" dirty="0"/>
              <a:t>Merched</a:t>
            </a:r>
            <a:endParaRPr lang="cy-GB" sz="1800" dirty="0">
              <a:solidFill>
                <a:schemeClr val="tx1"/>
              </a:solidFill>
            </a:endParaRPr>
          </a:p>
          <a:p>
            <a:pPr marL="457200" lvl="0" indent="-342900" algn="l" rtl="0">
              <a:lnSpc>
                <a:spcPct val="100000"/>
              </a:lnSpc>
              <a:spcBef>
                <a:spcPts val="360"/>
              </a:spcBef>
              <a:spcAft>
                <a:spcPts val="0"/>
              </a:spcAft>
              <a:buClr>
                <a:schemeClr val="dk1"/>
              </a:buClr>
              <a:buSzPts val="1800"/>
              <a:buChar char="•"/>
            </a:pPr>
            <a:r>
              <a:rPr lang="cy-GB" sz="1800" dirty="0">
                <a:solidFill>
                  <a:schemeClr val="tx1"/>
                </a:solidFill>
              </a:rPr>
              <a:t>Rhai myfyrwyr o grwpiau Du, Asiaidd ac ethnig lleiafrifol</a:t>
            </a:r>
          </a:p>
          <a:p>
            <a:pPr marL="457200" lvl="0" indent="-342900" algn="l" rtl="0">
              <a:lnSpc>
                <a:spcPct val="100000"/>
              </a:lnSpc>
              <a:spcBef>
                <a:spcPts val="360"/>
              </a:spcBef>
              <a:spcAft>
                <a:spcPts val="0"/>
              </a:spcAft>
              <a:buClr>
                <a:schemeClr val="dk1"/>
              </a:buClr>
              <a:buSzPts val="1800"/>
              <a:buChar char="•"/>
            </a:pPr>
            <a:r>
              <a:rPr lang="cy-GB" dirty="0"/>
              <a:t>Y sawl sy’n gymwys am brydau bwyd am ddim </a:t>
            </a:r>
          </a:p>
          <a:p>
            <a:pPr marL="457200" lvl="0" indent="-342900" algn="l" rtl="0">
              <a:lnSpc>
                <a:spcPct val="100000"/>
              </a:lnSpc>
              <a:spcBef>
                <a:spcPts val="360"/>
              </a:spcBef>
              <a:spcAft>
                <a:spcPts val="0"/>
              </a:spcAft>
              <a:buClr>
                <a:schemeClr val="dk1"/>
              </a:buClr>
              <a:buSzPts val="1800"/>
              <a:buChar char="•"/>
            </a:pPr>
            <a:r>
              <a:rPr lang="cy-GB" sz="1800" dirty="0">
                <a:solidFill>
                  <a:schemeClr val="tx1"/>
                </a:solidFill>
              </a:rPr>
              <a:t>Y sawl sydd ag anableddau </a:t>
            </a:r>
          </a:p>
          <a:p>
            <a:pPr marL="457200" lvl="0" indent="-342900" algn="l" rtl="0">
              <a:lnSpc>
                <a:spcPct val="100000"/>
              </a:lnSpc>
              <a:spcBef>
                <a:spcPts val="360"/>
              </a:spcBef>
              <a:spcAft>
                <a:spcPts val="0"/>
              </a:spcAft>
              <a:buClr>
                <a:schemeClr val="dk1"/>
              </a:buClr>
              <a:buSzPts val="1800"/>
              <a:buChar char="•"/>
            </a:pPr>
            <a:r>
              <a:rPr lang="cy-GB" dirty="0"/>
              <a:t>Y gymuned</a:t>
            </a:r>
            <a:r>
              <a:rPr lang="cy-GB" sz="1800" dirty="0">
                <a:solidFill>
                  <a:schemeClr val="tx1"/>
                </a:solidFill>
              </a:rPr>
              <a:t> LGBTQ+</a:t>
            </a:r>
          </a:p>
          <a:p>
            <a:pPr marL="457200" lvl="0" indent="-342900" algn="l" rtl="0">
              <a:lnSpc>
                <a:spcPct val="100000"/>
              </a:lnSpc>
              <a:spcBef>
                <a:spcPts val="360"/>
              </a:spcBef>
              <a:spcAft>
                <a:spcPts val="0"/>
              </a:spcAft>
              <a:buClr>
                <a:schemeClr val="dk1"/>
              </a:buClr>
              <a:buSzPts val="1800"/>
              <a:buChar char="•"/>
            </a:pPr>
            <a:r>
              <a:rPr lang="cy-GB" sz="1800" dirty="0">
                <a:solidFill>
                  <a:schemeClr val="tx1"/>
                </a:solidFill>
              </a:rPr>
              <a:t>Darpariaeth Cyfrwng Cymraeg</a:t>
            </a:r>
          </a:p>
        </p:txBody>
      </p:sp>
      <p:sp>
        <p:nvSpPr>
          <p:cNvPr id="6" name="Rectangle 5">
            <a:extLst>
              <a:ext uri="{FF2B5EF4-FFF2-40B4-BE49-F238E27FC236}">
                <a16:creationId xmlns:a16="http://schemas.microsoft.com/office/drawing/2014/main" id="{B507F5A3-EA98-7C66-F53A-09EC865968EC}"/>
              </a:ext>
            </a:extLst>
          </p:cNvPr>
          <p:cNvSpPr/>
          <p:nvPr/>
        </p:nvSpPr>
        <p:spPr>
          <a:xfrm>
            <a:off x="188557" y="5125439"/>
            <a:ext cx="10309936" cy="156518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16D4276-BB29-20D8-7FB5-7A023EC994FA}"/>
              </a:ext>
            </a:extLst>
          </p:cNvPr>
          <p:cNvPicPr>
            <a:picLocks noChangeAspect="1"/>
          </p:cNvPicPr>
          <p:nvPr/>
        </p:nvPicPr>
        <p:blipFill>
          <a:blip r:embed="rId3"/>
          <a:stretch>
            <a:fillRect/>
          </a:stretch>
        </p:blipFill>
        <p:spPr>
          <a:xfrm>
            <a:off x="4092746" y="5276176"/>
            <a:ext cx="6330607" cy="1364694"/>
          </a:xfrm>
          <a:prstGeom prst="rect">
            <a:avLst/>
          </a:prstGeom>
        </p:spPr>
      </p:pic>
      <p:pic>
        <p:nvPicPr>
          <p:cNvPr id="8" name="Picture 7">
            <a:extLst>
              <a:ext uri="{FF2B5EF4-FFF2-40B4-BE49-F238E27FC236}">
                <a16:creationId xmlns:a16="http://schemas.microsoft.com/office/drawing/2014/main" id="{188EACE7-6928-2ED2-C0F1-E54C35A3ED82}"/>
              </a:ext>
            </a:extLst>
          </p:cNvPr>
          <p:cNvPicPr>
            <a:picLocks noChangeAspect="1"/>
          </p:cNvPicPr>
          <p:nvPr/>
        </p:nvPicPr>
        <p:blipFill>
          <a:blip r:embed="rId4"/>
          <a:stretch>
            <a:fillRect/>
          </a:stretch>
        </p:blipFill>
        <p:spPr>
          <a:xfrm>
            <a:off x="756793" y="5345783"/>
            <a:ext cx="1798415" cy="392667"/>
          </a:xfrm>
          <a:prstGeom prst="rect">
            <a:avLst/>
          </a:prstGeom>
        </p:spPr>
      </p:pic>
      <p:sp>
        <p:nvSpPr>
          <p:cNvPr id="10" name="TextBox 9">
            <a:extLst>
              <a:ext uri="{FF2B5EF4-FFF2-40B4-BE49-F238E27FC236}">
                <a16:creationId xmlns:a16="http://schemas.microsoft.com/office/drawing/2014/main" id="{905D21CA-6B6F-58C1-C86C-1AD1930A245D}"/>
              </a:ext>
            </a:extLst>
          </p:cNvPr>
          <p:cNvSpPr txBox="1"/>
          <p:nvPr/>
        </p:nvSpPr>
        <p:spPr>
          <a:xfrm>
            <a:off x="561566" y="5896203"/>
            <a:ext cx="3442043" cy="738664"/>
          </a:xfrm>
          <a:prstGeom prst="rect">
            <a:avLst/>
          </a:prstGeom>
          <a:noFill/>
        </p:spPr>
        <p:txBody>
          <a:bodyPr wrap="square">
            <a:spAutoFit/>
          </a:bodyPr>
          <a:lstStyle/>
          <a:p>
            <a:r>
              <a:rPr lang="en-GB" sz="1400" dirty="0">
                <a:hlinkClick r:id="rId5"/>
              </a:rPr>
              <a:t>https://www.telegraph.co.uk/business/ready-and-enabled/stem-skills-shortage/</a:t>
            </a:r>
            <a:endParaRPr lang="en-GB" sz="1400" dirty="0"/>
          </a:p>
          <a:p>
            <a:endParaRPr lang="en-GB" sz="1400" dirty="0"/>
          </a:p>
        </p:txBody>
      </p:sp>
      <p:sp>
        <p:nvSpPr>
          <p:cNvPr id="15" name="TextBox 14">
            <a:extLst>
              <a:ext uri="{FF2B5EF4-FFF2-40B4-BE49-F238E27FC236}">
                <a16:creationId xmlns:a16="http://schemas.microsoft.com/office/drawing/2014/main" id="{D4BBF244-3F6D-F9FD-C7A8-BD2933B0E21F}"/>
              </a:ext>
            </a:extLst>
          </p:cNvPr>
          <p:cNvSpPr txBox="1"/>
          <p:nvPr/>
        </p:nvSpPr>
        <p:spPr>
          <a:xfrm>
            <a:off x="5891214" y="2634363"/>
            <a:ext cx="6097554" cy="2554545"/>
          </a:xfrm>
          <a:prstGeom prst="rect">
            <a:avLst/>
          </a:prstGeom>
          <a:noFill/>
          <a:ln>
            <a:solidFill>
              <a:srgbClr val="FFC000"/>
            </a:solidFill>
          </a:ln>
        </p:spPr>
        <p:txBody>
          <a:bodyPr wrap="square">
            <a:spAutoFit/>
          </a:bodyPr>
          <a:lstStyle/>
          <a:p>
            <a:pPr algn="l"/>
            <a:r>
              <a:rPr lang="en-GB" sz="1600" b="1" i="0" dirty="0">
                <a:solidFill>
                  <a:srgbClr val="333333"/>
                </a:solidFill>
                <a:effectLst/>
                <a:latin typeface="lato" panose="020F0502020204030203" pitchFamily="34" charset="0"/>
              </a:rPr>
              <a:t>‘</a:t>
            </a:r>
            <a:r>
              <a:rPr lang="cy-GB" sz="1600" b="1" dirty="0">
                <a:solidFill>
                  <a:srgbClr val="333333"/>
                </a:solidFill>
                <a:latin typeface="lato" panose="020F0502020204030203" pitchFamily="34" charset="0"/>
              </a:rPr>
              <a:t>M</a:t>
            </a:r>
            <a:r>
              <a:rPr lang="cy-GB" sz="1600" b="1" i="0" dirty="0">
                <a:solidFill>
                  <a:srgbClr val="333333"/>
                </a:solidFill>
                <a:effectLst/>
                <a:latin typeface="lato" panose="020F0502020204030203" pitchFamily="34" charset="0"/>
              </a:rPr>
              <a:t>ae’r data diweddaraf o arolwg o bron 4,000 o fyfyrwyr 16-23 oed yn ei ddangos heddiw bod y mwyafrif o fyfyrwyr yn y</a:t>
            </a:r>
            <a:r>
              <a:rPr lang="cy-GB" sz="1600" b="1" dirty="0">
                <a:solidFill>
                  <a:srgbClr val="333333"/>
                </a:solidFill>
                <a:latin typeface="lato" panose="020F0502020204030203" pitchFamily="34" charset="0"/>
              </a:rPr>
              <a:t> DU</a:t>
            </a:r>
            <a:r>
              <a:rPr lang="cy-GB" sz="1600" b="1" i="0" dirty="0">
                <a:solidFill>
                  <a:srgbClr val="333333"/>
                </a:solidFill>
                <a:effectLst/>
                <a:latin typeface="lato" panose="020F0502020204030203" pitchFamily="34" charset="0"/>
              </a:rPr>
              <a:t> yn teimlo nad oes gwybodaeth ganddynt am swyddi gwyrdd yn y dyfodol a allai fod ar gael iddynt</a:t>
            </a:r>
            <a:r>
              <a:rPr lang="cy-GB" sz="1600" b="1" dirty="0">
                <a:solidFill>
                  <a:srgbClr val="333333"/>
                </a:solidFill>
                <a:latin typeface="lato" panose="020F0502020204030203" pitchFamily="34" charset="0"/>
              </a:rPr>
              <a:t>.</a:t>
            </a:r>
            <a:r>
              <a:rPr lang="cy-GB" sz="1600" b="1" i="0" dirty="0">
                <a:solidFill>
                  <a:srgbClr val="333333"/>
                </a:solidFill>
                <a:effectLst/>
                <a:latin typeface="lato" panose="020F0502020204030203" pitchFamily="34" charset="0"/>
              </a:rPr>
              <a:t> </a:t>
            </a:r>
          </a:p>
          <a:p>
            <a:pPr algn="l"/>
            <a:r>
              <a:rPr lang="cy-GB" sz="1600" b="0" i="0" dirty="0">
                <a:solidFill>
                  <a:schemeClr val="tx1"/>
                </a:solidFill>
                <a:effectLst/>
                <a:latin typeface="lato" panose="020F0502020204030203" pitchFamily="34" charset="0"/>
              </a:rPr>
              <a:t>Mae bron </a:t>
            </a:r>
            <a:r>
              <a:rPr lang="cy-GB" sz="1600" dirty="0">
                <a:latin typeface="lato" panose="020F0502020204030203" pitchFamily="34" charset="0"/>
              </a:rPr>
              <a:t>t</a:t>
            </a:r>
            <a:r>
              <a:rPr lang="cy-GB" sz="1600" b="0" i="0" dirty="0">
                <a:solidFill>
                  <a:schemeClr val="tx1"/>
                </a:solidFill>
                <a:effectLst/>
                <a:latin typeface="lato" panose="020F0502020204030203" pitchFamily="34" charset="0"/>
              </a:rPr>
              <a:t>ri chwarter (73%)</a:t>
            </a:r>
            <a:r>
              <a:rPr lang="cy-GB" sz="1600" dirty="0">
                <a:latin typeface="lato" panose="020F0502020204030203" pitchFamily="34" charset="0"/>
              </a:rPr>
              <a:t> yn teimlo nad oes ganddynt wybodaeth o’r cyfleodd gyrfa werdd y gallent eu dilyn o bosibl pan fyddant yn ymgeisio am swyddi. Mae hyn yn tynnu sylw at addewid y Llywodraeth i greu dwy filiwn o swyddi gwyrdd erbyn 2030’. </a:t>
            </a:r>
            <a:endParaRPr lang="en-GB" sz="1600" dirty="0">
              <a:solidFill>
                <a:schemeClr val="tx1"/>
              </a:solidFill>
              <a:latin typeface="lato" panose="020F0502020204030203" pitchFamily="34" charset="0"/>
            </a:endParaRPr>
          </a:p>
          <a:p>
            <a:pPr algn="l"/>
            <a:r>
              <a:rPr lang="en-GB" sz="1600" b="0" i="0" dirty="0" err="1">
                <a:solidFill>
                  <a:schemeClr val="tx1"/>
                </a:solidFill>
                <a:effectLst/>
                <a:latin typeface="lato" panose="020F0502020204030203" pitchFamily="34" charset="0"/>
              </a:rPr>
              <a:t>BusinessNewsWales</a:t>
            </a:r>
            <a:r>
              <a:rPr lang="en-GB" sz="1600" b="0" i="0" dirty="0">
                <a:solidFill>
                  <a:schemeClr val="tx1"/>
                </a:solidFill>
                <a:effectLst/>
                <a:latin typeface="lato" panose="020F0502020204030203" pitchFamily="34" charset="0"/>
              </a:rPr>
              <a:t>, 2023</a:t>
            </a:r>
          </a:p>
        </p:txBody>
      </p:sp>
    </p:spTree>
    <p:extLst>
      <p:ext uri="{BB962C8B-B14F-4D97-AF65-F5344CB8AC3E}">
        <p14:creationId xmlns:p14="http://schemas.microsoft.com/office/powerpoint/2010/main" val="2575564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F623F7-FE58-92EC-A2FA-14A6864EB5C5}"/>
              </a:ext>
            </a:extLst>
          </p:cNvPr>
          <p:cNvSpPr txBox="1"/>
          <p:nvPr/>
        </p:nvSpPr>
        <p:spPr>
          <a:xfrm>
            <a:off x="2059912" y="894304"/>
            <a:ext cx="7404656" cy="461665"/>
          </a:xfrm>
          <a:prstGeom prst="rect">
            <a:avLst/>
          </a:prstGeom>
          <a:noFill/>
        </p:spPr>
        <p:txBody>
          <a:bodyPr wrap="none" rtlCol="0">
            <a:spAutoFit/>
          </a:bodyPr>
          <a:lstStyle/>
          <a:p>
            <a:r>
              <a:rPr lang="en-GB" sz="2400" b="1" dirty="0"/>
              <a:t>Sut </a:t>
            </a:r>
            <a:r>
              <a:rPr lang="cy-GB" sz="2400" b="1" dirty="0"/>
              <a:t>olwg sydd ar ‘dinesydd gwyddonol lythrennog</a:t>
            </a:r>
            <a:r>
              <a:rPr lang="en-GB" sz="2400" b="1" dirty="0"/>
              <a:t>’? ‘</a:t>
            </a:r>
          </a:p>
        </p:txBody>
      </p:sp>
      <p:sp>
        <p:nvSpPr>
          <p:cNvPr id="5" name="TextBox 4">
            <a:extLst>
              <a:ext uri="{FF2B5EF4-FFF2-40B4-BE49-F238E27FC236}">
                <a16:creationId xmlns:a16="http://schemas.microsoft.com/office/drawing/2014/main" id="{B9419F85-B0A6-07B9-7598-5A23725097A7}"/>
              </a:ext>
            </a:extLst>
          </p:cNvPr>
          <p:cNvSpPr txBox="1"/>
          <p:nvPr/>
        </p:nvSpPr>
        <p:spPr>
          <a:xfrm>
            <a:off x="393608" y="1439371"/>
            <a:ext cx="7199022" cy="738664"/>
          </a:xfrm>
          <a:prstGeom prst="rect">
            <a:avLst/>
          </a:prstGeom>
          <a:noFill/>
        </p:spPr>
        <p:txBody>
          <a:bodyPr wrap="none" rtlCol="0">
            <a:spAutoFit/>
          </a:bodyPr>
          <a:lstStyle/>
          <a:p>
            <a:r>
              <a:rPr lang="cy-GB" sz="2400" dirty="0"/>
              <a:t>Diffiniodd yr OECD lythrennol gwyddonol fel y ganlyn</a:t>
            </a:r>
            <a:r>
              <a:rPr lang="en-GB" sz="2400" dirty="0"/>
              <a:t>:</a:t>
            </a:r>
          </a:p>
          <a:p>
            <a:endParaRPr lang="en-GB" dirty="0"/>
          </a:p>
        </p:txBody>
      </p:sp>
      <p:sp>
        <p:nvSpPr>
          <p:cNvPr id="6" name="TextBox 5">
            <a:extLst>
              <a:ext uri="{FF2B5EF4-FFF2-40B4-BE49-F238E27FC236}">
                <a16:creationId xmlns:a16="http://schemas.microsoft.com/office/drawing/2014/main" id="{3D587F5B-E7CF-2A39-5BA6-033ED066E8BD}"/>
              </a:ext>
            </a:extLst>
          </p:cNvPr>
          <p:cNvSpPr txBox="1"/>
          <p:nvPr/>
        </p:nvSpPr>
        <p:spPr>
          <a:xfrm>
            <a:off x="230870" y="2186966"/>
            <a:ext cx="10721846" cy="800219"/>
          </a:xfrm>
          <a:prstGeom prst="rect">
            <a:avLst/>
          </a:prstGeom>
          <a:solidFill>
            <a:srgbClr val="FFFF00"/>
          </a:solidFill>
        </p:spPr>
        <p:txBody>
          <a:bodyPr wrap="none" rtlCol="0">
            <a:spAutoFit/>
          </a:bodyPr>
          <a:lstStyle/>
          <a:p>
            <a:r>
              <a:rPr lang="cy-GB" sz="2400" dirty="0"/>
              <a:t>‘</a:t>
            </a:r>
            <a:r>
              <a:rPr lang="cy-GB" sz="2200" dirty="0"/>
              <a:t>y gallu i ymgysylltu â materion yn ymwneud â gwyddoniaeth a syniadau gwyddoniaeth ,</a:t>
            </a:r>
          </a:p>
          <a:p>
            <a:r>
              <a:rPr lang="cy-GB" sz="2200" dirty="0"/>
              <a:t>fel dinesydd adfyfyriol’</a:t>
            </a:r>
          </a:p>
        </p:txBody>
      </p:sp>
      <p:sp>
        <p:nvSpPr>
          <p:cNvPr id="8" name="TextBox 7">
            <a:extLst>
              <a:ext uri="{FF2B5EF4-FFF2-40B4-BE49-F238E27FC236}">
                <a16:creationId xmlns:a16="http://schemas.microsoft.com/office/drawing/2014/main" id="{68CAF8A8-2C14-B14E-12FC-33AD3630F641}"/>
              </a:ext>
            </a:extLst>
          </p:cNvPr>
          <p:cNvSpPr txBox="1"/>
          <p:nvPr/>
        </p:nvSpPr>
        <p:spPr>
          <a:xfrm>
            <a:off x="886767" y="3101365"/>
            <a:ext cx="10518112" cy="2585323"/>
          </a:xfrm>
          <a:prstGeom prst="rect">
            <a:avLst/>
          </a:prstGeom>
          <a:solidFill>
            <a:srgbClr val="FFC000"/>
          </a:solidFill>
        </p:spPr>
        <p:txBody>
          <a:bodyPr wrap="square">
            <a:spAutoFit/>
          </a:bodyPr>
          <a:lstStyle/>
          <a:p>
            <a:r>
              <a:rPr lang="cy-GB" dirty="0"/>
              <a:t>Mae </a:t>
            </a:r>
            <a:r>
              <a:rPr lang="cy-GB" dirty="0">
                <a:hlinkClick r:id="rId2"/>
              </a:rPr>
              <a:t>Fframwaith Gwyddoniaeth PISA 2025 (oecd.org</a:t>
            </a:r>
            <a:r>
              <a:rPr lang="cy-GB" dirty="0"/>
              <a:t>) </a:t>
            </a:r>
            <a:r>
              <a:rPr lang="cy-GB" sz="1800" dirty="0"/>
              <a:t> yn ehangu’r cysyniad hwn </a:t>
            </a:r>
            <a:r>
              <a:rPr lang="cy-GB" dirty="0"/>
              <a:t>i</a:t>
            </a:r>
            <a:r>
              <a:rPr lang="cy-GB" sz="1800" dirty="0"/>
              <a:t> gwmpasu cronfa o cymwyseddau gwyddonol – (1) Esbonio ffenomenau mewn modd gwyddonol i arddangos sut mae’r byd yn gweithio (2) Llunio a gwerthuso ymholiad gwyddonol, </a:t>
            </a:r>
            <a:r>
              <a:rPr lang="cy-GB" dirty="0"/>
              <a:t>dehongli data gwyddonol a thystiolaeth yn feirniadol </a:t>
            </a:r>
            <a:r>
              <a:rPr lang="cy-GB" sz="1800" dirty="0"/>
              <a:t> (3) Ymchwilio, gwerthuso a defnyddio gwybodaeth wyddonol i wneud penderfyniadau a gweithredu</a:t>
            </a:r>
            <a:r>
              <a:rPr lang="cy-GB" dirty="0"/>
              <a:t> –</a:t>
            </a:r>
            <a:r>
              <a:rPr lang="cy-GB" sz="1800" dirty="0"/>
              <a:t> </a:t>
            </a:r>
            <a:r>
              <a:rPr lang="cy-GB" sz="1800" b="1" i="1" dirty="0"/>
              <a:t>gwybodaeth</a:t>
            </a:r>
            <a:r>
              <a:rPr lang="cy-GB" sz="1800" dirty="0"/>
              <a:t> (</a:t>
            </a:r>
            <a:r>
              <a:rPr lang="cy-GB" dirty="0"/>
              <a:t>sy’n cwmpasu gwybodaeth, gweithdrefnol ac </a:t>
            </a:r>
            <a:r>
              <a:rPr lang="cy-GB" dirty="0" err="1"/>
              <a:t>epistemig</a:t>
            </a:r>
            <a:r>
              <a:rPr lang="cy-GB" dirty="0"/>
              <a:t>) a </a:t>
            </a:r>
            <a:r>
              <a:rPr lang="cy-GB" b="1" i="1" dirty="0"/>
              <a:t>hunaniaeth wyddonol </a:t>
            </a:r>
            <a:r>
              <a:rPr lang="cy-GB" dirty="0"/>
              <a:t>(gweld gwerth safbwyntiau a dulliau gwyddonol o ymdrin ag ymholiad, elfennau affeithiol hunaniaeth wyddoniaeth ac ymwybyddiaeth, pryder a gweithredu amgylcheddol). </a:t>
            </a:r>
          </a:p>
          <a:p>
            <a:r>
              <a:rPr lang="cy-GB" dirty="0"/>
              <a:t>Yn ogystal, mae </a:t>
            </a:r>
            <a:r>
              <a:rPr lang="cy-GB" dirty="0">
                <a:hlinkClick r:id="rId2"/>
              </a:rPr>
              <a:t>Fframwaith Gwyddoniaeth PISA 2025 (oecd.org</a:t>
            </a:r>
            <a:r>
              <a:rPr lang="cy-GB" dirty="0"/>
              <a:t>)</a:t>
            </a:r>
            <a:r>
              <a:rPr lang="cy-GB" sz="1800" dirty="0"/>
              <a:t> yn diffinio set o gymwyseddau gwyddoniaeth amgylcheddol y mae gwybodaeth a hunaniaeth gwyddoniaeth yn dylanwadu arnynt. </a:t>
            </a:r>
            <a:endParaRPr lang="en-GB" sz="1800" dirty="0"/>
          </a:p>
        </p:txBody>
      </p:sp>
    </p:spTree>
    <p:extLst>
      <p:ext uri="{BB962C8B-B14F-4D97-AF65-F5344CB8AC3E}">
        <p14:creationId xmlns:p14="http://schemas.microsoft.com/office/powerpoint/2010/main" val="268042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6A45F00-C016-2DA9-DD12-121C0B456242}"/>
              </a:ext>
            </a:extLst>
          </p:cNvPr>
          <p:cNvPicPr>
            <a:picLocks noChangeAspect="1"/>
          </p:cNvPicPr>
          <p:nvPr/>
        </p:nvPicPr>
        <p:blipFill>
          <a:blip r:embed="rId3"/>
          <a:stretch>
            <a:fillRect/>
          </a:stretch>
        </p:blipFill>
        <p:spPr>
          <a:xfrm>
            <a:off x="3462328" y="400693"/>
            <a:ext cx="9062181" cy="6401196"/>
          </a:xfrm>
          <a:prstGeom prst="rect">
            <a:avLst/>
          </a:prstGeom>
        </p:spPr>
      </p:pic>
      <p:sp>
        <p:nvSpPr>
          <p:cNvPr id="10" name="Rectangle 9">
            <a:extLst>
              <a:ext uri="{FF2B5EF4-FFF2-40B4-BE49-F238E27FC236}">
                <a16:creationId xmlns:a16="http://schemas.microsoft.com/office/drawing/2014/main" id="{C6EA82E0-1966-DE0E-0B4F-B3FE1EFFE8F7}"/>
              </a:ext>
            </a:extLst>
          </p:cNvPr>
          <p:cNvSpPr/>
          <p:nvPr/>
        </p:nvSpPr>
        <p:spPr>
          <a:xfrm>
            <a:off x="9533806" y="400693"/>
            <a:ext cx="3520611" cy="6365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997F394-C365-AE5E-0D50-28263B4C4358}"/>
              </a:ext>
            </a:extLst>
          </p:cNvPr>
          <p:cNvSpPr/>
          <p:nvPr/>
        </p:nvSpPr>
        <p:spPr>
          <a:xfrm>
            <a:off x="9223816" y="6401196"/>
            <a:ext cx="2806175" cy="328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8E3A81B-FB64-7F7A-2D70-1A26AB779F8B}"/>
              </a:ext>
            </a:extLst>
          </p:cNvPr>
          <p:cNvSpPr/>
          <p:nvPr/>
        </p:nvSpPr>
        <p:spPr>
          <a:xfrm>
            <a:off x="2932420" y="456804"/>
            <a:ext cx="2806175" cy="580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4777607-49A5-37EA-5C72-B2B89907D1DE}"/>
              </a:ext>
            </a:extLst>
          </p:cNvPr>
          <p:cNvSpPr txBox="1"/>
          <p:nvPr/>
        </p:nvSpPr>
        <p:spPr>
          <a:xfrm>
            <a:off x="33530" y="544991"/>
            <a:ext cx="5233164" cy="4801314"/>
          </a:xfrm>
          <a:prstGeom prst="rect">
            <a:avLst/>
          </a:prstGeom>
          <a:noFill/>
        </p:spPr>
        <p:txBody>
          <a:bodyPr wrap="none" rtlCol="0">
            <a:spAutoFit/>
          </a:bodyPr>
          <a:lstStyle/>
          <a:p>
            <a:r>
              <a:rPr lang="cy-GB" dirty="0"/>
              <a:t>‘</a:t>
            </a:r>
            <a:r>
              <a:rPr lang="cy-GB" b="0" i="0" dirty="0">
                <a:solidFill>
                  <a:srgbClr val="1F1F1F"/>
                </a:solidFill>
                <a:effectLst/>
                <a:latin typeface="Arial" panose="020B0604020202020204" pitchFamily="34" charset="0"/>
              </a:rPr>
              <a:t>Nid oes modd gorbwysleisio pwysigrwydd </a:t>
            </a:r>
          </a:p>
          <a:p>
            <a:r>
              <a:rPr lang="cy-GB" b="0" i="0" dirty="0">
                <a:solidFill>
                  <a:srgbClr val="1F1F1F"/>
                </a:solidFill>
                <a:effectLst/>
                <a:latin typeface="Arial" panose="020B0604020202020204" pitchFamily="34" charset="0"/>
              </a:rPr>
              <a:t>gwyddoniaeth a thechnoleg yn ein byd modern. </a:t>
            </a:r>
          </a:p>
          <a:p>
            <a:r>
              <a:rPr lang="cy-GB" b="0" i="0" dirty="0">
                <a:solidFill>
                  <a:srgbClr val="1F1F1F"/>
                </a:solidFill>
                <a:effectLst/>
                <a:latin typeface="Arial" panose="020B0604020202020204" pitchFamily="34" charset="0"/>
              </a:rPr>
              <a:t>Mae datblygiadau yn y meysydd hyn wedi bod</a:t>
            </a:r>
          </a:p>
          <a:p>
            <a:r>
              <a:rPr lang="cy-GB" b="0" i="0" dirty="0">
                <a:solidFill>
                  <a:srgbClr val="1F1F1F"/>
                </a:solidFill>
                <a:effectLst/>
                <a:latin typeface="Arial" panose="020B0604020202020204" pitchFamily="34" charset="0"/>
              </a:rPr>
              <a:t> yn gyfrifol am arwain newid yn ein cymdeithas</a:t>
            </a:r>
          </a:p>
          <a:p>
            <a:r>
              <a:rPr lang="cy-GB" b="0" i="0" dirty="0">
                <a:solidFill>
                  <a:srgbClr val="1F1F1F"/>
                </a:solidFill>
                <a:effectLst/>
                <a:latin typeface="Arial" panose="020B0604020202020204" pitchFamily="34" charset="0"/>
              </a:rPr>
              <a:t> erioed. Mae’r rhain yn sail i arloesi ac yn effeithio</a:t>
            </a:r>
          </a:p>
          <a:p>
            <a:r>
              <a:rPr lang="cy-GB" b="0" i="0" dirty="0">
                <a:solidFill>
                  <a:srgbClr val="1F1F1F"/>
                </a:solidFill>
                <a:effectLst/>
                <a:latin typeface="Arial" panose="020B0604020202020204" pitchFamily="34" charset="0"/>
              </a:rPr>
              <a:t> ar fywyd pob un, yn economaidd, yn </a:t>
            </a:r>
          </a:p>
          <a:p>
            <a:r>
              <a:rPr lang="cy-GB" b="0" i="0" dirty="0">
                <a:solidFill>
                  <a:srgbClr val="1F1F1F"/>
                </a:solidFill>
                <a:effectLst/>
                <a:latin typeface="Arial" panose="020B0604020202020204" pitchFamily="34" charset="0"/>
              </a:rPr>
              <a:t>ddiwylliannol ac yn amgylcheddol.</a:t>
            </a:r>
            <a:endParaRPr lang="cy-GB" dirty="0"/>
          </a:p>
          <a:p>
            <a:endParaRPr lang="en-GB" dirty="0"/>
          </a:p>
          <a:p>
            <a:r>
              <a:rPr lang="cy-GB" dirty="0"/>
              <a:t>Drwy werthuso tystiolaeth wyddonol</a:t>
            </a:r>
          </a:p>
          <a:p>
            <a:r>
              <a:rPr lang="cy-GB" dirty="0"/>
              <a:t> a thechnolegol mewn ffordd gadarn</a:t>
            </a:r>
          </a:p>
          <a:p>
            <a:r>
              <a:rPr lang="cy-GB" dirty="0"/>
              <a:t> a chyson, gall dysgwyr ddod yn</a:t>
            </a:r>
          </a:p>
          <a:p>
            <a:r>
              <a:rPr lang="cy-GB" dirty="0"/>
              <a:t> ddinasyddion egwyddorol,</a:t>
            </a:r>
          </a:p>
          <a:p>
            <a:r>
              <a:rPr lang="cy-GB" dirty="0"/>
              <a:t> gwybodus yng Nghymru a’r byd, </a:t>
            </a:r>
          </a:p>
          <a:p>
            <a:r>
              <a:rPr lang="cy-GB" dirty="0"/>
              <a:t>a fydd yn gallu gwneud</a:t>
            </a:r>
          </a:p>
          <a:p>
            <a:r>
              <a:rPr lang="cy-GB" dirty="0"/>
              <a:t>penderfyniadau gwybodus am </a:t>
            </a:r>
          </a:p>
          <a:p>
            <a:r>
              <a:rPr lang="cy-GB" dirty="0"/>
              <a:t>eu gweithredoedd yn y dyfodol’ </a:t>
            </a:r>
          </a:p>
          <a:p>
            <a:r>
              <a:rPr lang="en-GB" dirty="0"/>
              <a:t> </a:t>
            </a:r>
          </a:p>
        </p:txBody>
      </p:sp>
      <p:sp>
        <p:nvSpPr>
          <p:cNvPr id="4" name="TextBox 3">
            <a:extLst>
              <a:ext uri="{FF2B5EF4-FFF2-40B4-BE49-F238E27FC236}">
                <a16:creationId xmlns:a16="http://schemas.microsoft.com/office/drawing/2014/main" id="{1B89F03B-4793-9AA0-2669-86C60318C8BF}"/>
              </a:ext>
            </a:extLst>
          </p:cNvPr>
          <p:cNvSpPr txBox="1"/>
          <p:nvPr/>
        </p:nvSpPr>
        <p:spPr>
          <a:xfrm>
            <a:off x="0" y="5767602"/>
            <a:ext cx="6553200" cy="369332"/>
          </a:xfrm>
          <a:prstGeom prst="rect">
            <a:avLst/>
          </a:prstGeom>
          <a:noFill/>
        </p:spPr>
        <p:txBody>
          <a:bodyPr wrap="square">
            <a:spAutoFit/>
          </a:bodyPr>
          <a:lstStyle/>
          <a:p>
            <a:r>
              <a:rPr lang="en-GB" dirty="0" err="1">
                <a:hlinkClick r:id="rId4"/>
              </a:rPr>
              <a:t>Gwyddoniaeth</a:t>
            </a:r>
            <a:r>
              <a:rPr lang="en-GB" dirty="0">
                <a:hlinkClick r:id="rId4"/>
              </a:rPr>
              <a:t> a </a:t>
            </a:r>
            <a:r>
              <a:rPr lang="en-GB" dirty="0" err="1">
                <a:hlinkClick r:id="rId4"/>
              </a:rPr>
              <a:t>Thechnoleg</a:t>
            </a:r>
            <a:r>
              <a:rPr lang="en-GB" dirty="0">
                <a:hlinkClick r:id="rId4"/>
              </a:rPr>
              <a:t>: </a:t>
            </a:r>
            <a:r>
              <a:rPr lang="en-GB" dirty="0" err="1">
                <a:hlinkClick r:id="rId4"/>
              </a:rPr>
              <a:t>Cyflwyniad</a:t>
            </a:r>
            <a:r>
              <a:rPr lang="en-GB" dirty="0">
                <a:hlinkClick r:id="rId4"/>
              </a:rPr>
              <a:t> - Hwb</a:t>
            </a:r>
            <a:endParaRPr lang="en-GB" dirty="0"/>
          </a:p>
        </p:txBody>
      </p:sp>
    </p:spTree>
    <p:extLst>
      <p:ext uri="{BB962C8B-B14F-4D97-AF65-F5344CB8AC3E}">
        <p14:creationId xmlns:p14="http://schemas.microsoft.com/office/powerpoint/2010/main" val="195676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A8A60D-CBA4-E4E6-E6A9-F0D705B13B2A}"/>
              </a:ext>
            </a:extLst>
          </p:cNvPr>
          <p:cNvSpPr txBox="1"/>
          <p:nvPr/>
        </p:nvSpPr>
        <p:spPr>
          <a:xfrm>
            <a:off x="722269" y="258902"/>
            <a:ext cx="11123243" cy="4124206"/>
          </a:xfrm>
          <a:prstGeom prst="rect">
            <a:avLst/>
          </a:prstGeom>
          <a:noFill/>
        </p:spPr>
        <p:txBody>
          <a:bodyPr wrap="square">
            <a:spAutoFit/>
          </a:bodyPr>
          <a:lstStyle/>
          <a:p>
            <a:r>
              <a:rPr lang="cy-GB" sz="3200" b="1" dirty="0"/>
              <a:t>Pam mae angen i wyddoniaeth yn yr ysgol gynradd fod yn gymdeithasol gyfiawn? </a:t>
            </a:r>
          </a:p>
          <a:p>
            <a:endParaRPr lang="cy-GB" b="1" dirty="0"/>
          </a:p>
          <a:p>
            <a:r>
              <a:rPr lang="cy-GB" dirty="0"/>
              <a:t>Mae addysg Wyddoniaeth yn chwarae rôl hanfodol wrth baratoi pobl ifanc ar gyfer y dyfodol. Gall ei helpu i fod yn ddinasyddion weithredol, defnyddwyr beirniadol a chynhyrchwyr gwyddoniaeth, gan eu galluogi i wneud penderfyniadau gwybodus am eu hiechyd a’u llesiant eu hunain, a’r blaned. Mae merched, pobl dosbarth gweithiol a rhai grwpiau ethnig lleiafrifol wedi’u tangynrychioli’n barhaus ym meysydd gwyddoniaeth, technoleg, peirianneg a mathemateg (STEM) o ganlyniad i anghydraddoldebau cymdeithasol o fewn gwersi gwyddoniaeth yn yr ysgol a’r tu hwnt iddi. Mae’r diffyg hwn o amrywiaeth yn cyfyngu cyflawniadau a datblygiadau yn y gymuned wyddonol, yn rhwystro llythrennedd gwyddonol a gall atal pobl ifanc rhag dilyn gyrfaoedd STEM. Mae addysgu gwyddoniaeth yn yr ysgol gynradd yn arbennig o bwysig. Mae ymchwil wedi dangos bod canfyddiadau pobl ifanc o wyddoniaeth yn aml yn cael eu ffurfio cyn iddynt gyrraedd 11 oed ac mae llawer o blant cynradd yn meddwl erbyn hyn nad yw gwyddoniaeth yn bwysig iddynt. </a:t>
            </a:r>
          </a:p>
        </p:txBody>
      </p:sp>
      <p:sp>
        <p:nvSpPr>
          <p:cNvPr id="6" name="TextBox 5">
            <a:extLst>
              <a:ext uri="{FF2B5EF4-FFF2-40B4-BE49-F238E27FC236}">
                <a16:creationId xmlns:a16="http://schemas.microsoft.com/office/drawing/2014/main" id="{2AD153AC-45A7-C28A-7BB7-6DEA8FE64616}"/>
              </a:ext>
            </a:extLst>
          </p:cNvPr>
          <p:cNvSpPr txBox="1"/>
          <p:nvPr/>
        </p:nvSpPr>
        <p:spPr>
          <a:xfrm>
            <a:off x="7187787" y="4692732"/>
            <a:ext cx="4657725" cy="1754326"/>
          </a:xfrm>
          <a:prstGeom prst="rect">
            <a:avLst/>
          </a:prstGeom>
          <a:solidFill>
            <a:srgbClr val="FFFF00"/>
          </a:solidFill>
          <a:ln>
            <a:solidFill>
              <a:srgbClr val="FFFF00"/>
            </a:solidFill>
          </a:ln>
        </p:spPr>
        <p:txBody>
          <a:bodyPr wrap="square">
            <a:spAutoFit/>
          </a:bodyPr>
          <a:lstStyle/>
          <a:p>
            <a:r>
              <a:rPr lang="cy-GB" dirty="0"/>
              <a:t>Mae’r PSCTA wedi seilio ar syniadau o gydraddoldeb a chyfiawnder cymdeithasol – wrth ei wraidd, mae’r dull yn ymwneud â newid arfer er mwyn cefnogi plant yn well a herio anghyfiawnderau, yn hytrach na cheisio newid y plentyn. </a:t>
            </a:r>
          </a:p>
        </p:txBody>
      </p:sp>
      <p:sp>
        <p:nvSpPr>
          <p:cNvPr id="10" name="TextBox 9">
            <a:extLst>
              <a:ext uri="{FF2B5EF4-FFF2-40B4-BE49-F238E27FC236}">
                <a16:creationId xmlns:a16="http://schemas.microsoft.com/office/drawing/2014/main" id="{95843B3E-7B71-DC26-34D0-632B2DD2843B}"/>
              </a:ext>
            </a:extLst>
          </p:cNvPr>
          <p:cNvSpPr txBox="1"/>
          <p:nvPr/>
        </p:nvSpPr>
        <p:spPr>
          <a:xfrm>
            <a:off x="534378" y="4692732"/>
            <a:ext cx="6096000" cy="2031325"/>
          </a:xfrm>
          <a:prstGeom prst="rect">
            <a:avLst/>
          </a:prstGeom>
          <a:solidFill>
            <a:srgbClr val="FFC000"/>
          </a:solidFill>
        </p:spPr>
        <p:txBody>
          <a:bodyPr wrap="square">
            <a:spAutoFit/>
          </a:bodyPr>
          <a:lstStyle/>
          <a:p>
            <a:r>
              <a:rPr lang="cy-GB" dirty="0"/>
              <a:t>Er gall gwyddoniaeth fod yn ddiddorol ac yn bleserus, mae tystiolaeth yn dangos bod llawer o blant yn teimlo bod gwyddoniaeth yn yr ysgol yn haniaethol, datgysylltiedig ac yn amherthnasol i’w bywydau. O ganlyniad mae llawer o blant yn gweld gwyddoniaeth fel rhywbeth ‘nad yw’n berthnasol i mi’. Mae astudiaethau’n dangos y gall y canfyddiadau hyn ddechrau’n gynnar yn ystod gyrfa ysgol gynradd plentyn. </a:t>
            </a:r>
          </a:p>
        </p:txBody>
      </p:sp>
    </p:spTree>
    <p:extLst>
      <p:ext uri="{BB962C8B-B14F-4D97-AF65-F5344CB8AC3E}">
        <p14:creationId xmlns:p14="http://schemas.microsoft.com/office/powerpoint/2010/main" val="3998332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BA5C369-7E38-4660-B259-E43EB258302D}"/>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cy-GB" sz="4800" dirty="0">
                <a:solidFill>
                  <a:srgbClr val="FFFFFF"/>
                </a:solidFill>
              </a:rPr>
              <a:t>Addysg Gynhwysol</a:t>
            </a:r>
            <a:endParaRPr lang="cy-GB" sz="48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63779A37-832C-409B-87B5-012DE554584D}"/>
              </a:ext>
            </a:extLst>
          </p:cNvPr>
          <p:cNvSpPr>
            <a:spLocks noGrp="1"/>
          </p:cNvSpPr>
          <p:nvPr>
            <p:ph type="body" idx="1"/>
          </p:nvPr>
        </p:nvSpPr>
        <p:spPr>
          <a:xfrm>
            <a:off x="1350682" y="4702629"/>
            <a:ext cx="10005951" cy="1626453"/>
          </a:xfrm>
        </p:spPr>
        <p:txBody>
          <a:bodyPr vert="horz" lIns="91440" tIns="45720" rIns="91440" bIns="45720" rtlCol="0" anchor="ctr">
            <a:normAutofit/>
          </a:bodyPr>
          <a:lstStyle/>
          <a:p>
            <a:r>
              <a:rPr lang="cy-GB" sz="1100" kern="1200" dirty="0">
                <a:solidFill>
                  <a:schemeClr val="tx1"/>
                </a:solidFill>
                <a:latin typeface="+mn-lt"/>
                <a:ea typeface="+mn-ea"/>
                <a:cs typeface="+mn-cs"/>
              </a:rPr>
              <a:t>Diffyniad gan </a:t>
            </a:r>
            <a:r>
              <a:rPr lang="cy-GB" sz="1100" kern="1200" dirty="0" err="1">
                <a:solidFill>
                  <a:schemeClr val="tx1"/>
                </a:solidFill>
                <a:latin typeface="+mn-lt"/>
                <a:ea typeface="+mn-ea"/>
                <a:cs typeface="+mn-cs"/>
              </a:rPr>
              <a:t>Ainscow</a:t>
            </a:r>
            <a:r>
              <a:rPr lang="cy-GB" sz="1100" kern="1200" dirty="0">
                <a:solidFill>
                  <a:schemeClr val="tx1"/>
                </a:solidFill>
                <a:latin typeface="+mn-lt"/>
                <a:ea typeface="+mn-ea"/>
                <a:cs typeface="+mn-cs"/>
              </a:rPr>
              <a:t>, 2020</a:t>
            </a:r>
          </a:p>
          <a:p>
            <a:r>
              <a:rPr lang="cy-GB" sz="1100" kern="1200" dirty="0">
                <a:solidFill>
                  <a:schemeClr val="tx1"/>
                </a:solidFill>
                <a:latin typeface="+mn-lt"/>
                <a:ea typeface="+mn-ea"/>
                <a:cs typeface="+mn-cs"/>
              </a:rPr>
              <a:t>‘</a:t>
            </a:r>
            <a:r>
              <a:rPr lang="cy-GB" sz="1100" kern="1200" dirty="0" err="1">
                <a:solidFill>
                  <a:schemeClr val="tx1"/>
                </a:solidFill>
                <a:latin typeface="+mn-lt"/>
                <a:ea typeface="+mn-ea"/>
                <a:cs typeface="+mn-cs"/>
              </a:rPr>
              <a:t>Involves</a:t>
            </a:r>
            <a:r>
              <a:rPr lang="cy-GB" sz="1100" kern="1200" dirty="0">
                <a:solidFill>
                  <a:schemeClr val="tx1"/>
                </a:solidFill>
                <a:latin typeface="+mn-lt"/>
                <a:ea typeface="+mn-ea"/>
                <a:cs typeface="+mn-cs"/>
              </a:rPr>
              <a:t> a </a:t>
            </a:r>
            <a:r>
              <a:rPr lang="cy-GB" sz="1100" kern="1200" dirty="0" err="1">
                <a:solidFill>
                  <a:schemeClr val="tx1"/>
                </a:solidFill>
                <a:latin typeface="+mn-lt"/>
                <a:ea typeface="+mn-ea"/>
                <a:cs typeface="+mn-cs"/>
              </a:rPr>
              <a:t>process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that</a:t>
            </a:r>
            <a:r>
              <a:rPr lang="cy-GB" sz="1100" kern="1200" dirty="0">
                <a:solidFill>
                  <a:schemeClr val="tx1"/>
                </a:solidFill>
                <a:latin typeface="+mn-lt"/>
                <a:ea typeface="+mn-ea"/>
                <a:cs typeface="+mn-cs"/>
              </a:rPr>
              <a:t> is </a:t>
            </a:r>
            <a:r>
              <a:rPr lang="cy-GB" sz="1100" kern="1200" dirty="0" err="1">
                <a:solidFill>
                  <a:schemeClr val="tx1"/>
                </a:solidFill>
                <a:latin typeface="+mn-lt"/>
                <a:ea typeface="+mn-ea"/>
                <a:cs typeface="+mn-cs"/>
              </a:rPr>
              <a:t>concerned</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with</a:t>
            </a:r>
            <a:r>
              <a:rPr lang="cy-GB" sz="1100" kern="1200" dirty="0">
                <a:solidFill>
                  <a:schemeClr val="tx1"/>
                </a:solidFill>
                <a:latin typeface="+mn-lt"/>
                <a:ea typeface="+mn-ea"/>
                <a:cs typeface="+mn-cs"/>
              </a:rPr>
              <a:t> the </a:t>
            </a:r>
            <a:r>
              <a:rPr lang="cy-GB" sz="1100" kern="1200" dirty="0" err="1">
                <a:solidFill>
                  <a:schemeClr val="tx1"/>
                </a:solidFill>
                <a:latin typeface="+mn-lt"/>
                <a:ea typeface="+mn-ea"/>
                <a:cs typeface="+mn-cs"/>
              </a:rPr>
              <a:t>identification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and</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removal</a:t>
            </a:r>
            <a:r>
              <a:rPr lang="cy-GB" sz="1100" kern="1200" dirty="0">
                <a:solidFill>
                  <a:schemeClr val="tx1"/>
                </a:solidFill>
                <a:latin typeface="+mn-lt"/>
                <a:ea typeface="+mn-ea"/>
                <a:cs typeface="+mn-cs"/>
              </a:rPr>
              <a:t> of </a:t>
            </a:r>
            <a:r>
              <a:rPr lang="cy-GB" sz="1100" kern="1200" dirty="0" err="1">
                <a:solidFill>
                  <a:schemeClr val="tx1"/>
                </a:solidFill>
                <a:latin typeface="+mn-lt"/>
                <a:ea typeface="+mn-ea"/>
                <a:cs typeface="+mn-cs"/>
              </a:rPr>
              <a:t>barriers</a:t>
            </a:r>
            <a:r>
              <a:rPr lang="cy-GB" sz="1100" kern="1200" dirty="0">
                <a:solidFill>
                  <a:schemeClr val="tx1"/>
                </a:solidFill>
                <a:latin typeface="+mn-lt"/>
                <a:ea typeface="+mn-ea"/>
                <a:cs typeface="+mn-cs"/>
              </a:rPr>
              <a:t> to the </a:t>
            </a:r>
            <a:r>
              <a:rPr lang="cy-GB" sz="1100" kern="1200" dirty="0" err="1">
                <a:solidFill>
                  <a:schemeClr val="tx1"/>
                </a:solidFill>
                <a:latin typeface="+mn-lt"/>
                <a:ea typeface="+mn-ea"/>
                <a:cs typeface="+mn-cs"/>
              </a:rPr>
              <a:t>presence</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participation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and</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achievement</a:t>
            </a:r>
            <a:r>
              <a:rPr lang="cy-GB" sz="1100" kern="1200" dirty="0">
                <a:solidFill>
                  <a:schemeClr val="tx1"/>
                </a:solidFill>
                <a:latin typeface="+mn-lt"/>
                <a:ea typeface="+mn-ea"/>
                <a:cs typeface="+mn-cs"/>
              </a:rPr>
              <a:t> of all </a:t>
            </a:r>
            <a:r>
              <a:rPr lang="cy-GB" sz="1100" kern="1200" dirty="0" err="1">
                <a:solidFill>
                  <a:schemeClr val="tx1"/>
                </a:solidFill>
                <a:latin typeface="+mn-lt"/>
                <a:ea typeface="+mn-ea"/>
                <a:cs typeface="+mn-cs"/>
              </a:rPr>
              <a:t>students</a:t>
            </a:r>
            <a:r>
              <a:rPr lang="cy-GB" sz="1100" kern="1200" dirty="0">
                <a:solidFill>
                  <a:schemeClr val="tx1"/>
                </a:solidFill>
                <a:latin typeface="+mn-lt"/>
                <a:ea typeface="+mn-ea"/>
                <a:cs typeface="+mn-cs"/>
              </a:rPr>
              <a:t>.</a:t>
            </a:r>
          </a:p>
          <a:p>
            <a:r>
              <a:rPr lang="cy-GB" sz="1100" kern="1200" dirty="0">
                <a:solidFill>
                  <a:schemeClr val="tx1"/>
                </a:solidFill>
                <a:latin typeface="+mn-lt"/>
                <a:ea typeface="+mn-ea"/>
                <a:cs typeface="+mn-cs"/>
              </a:rPr>
              <a:t>At the </a:t>
            </a:r>
            <a:r>
              <a:rPr lang="cy-GB" sz="1100" kern="1200" dirty="0" err="1">
                <a:solidFill>
                  <a:schemeClr val="tx1"/>
                </a:solidFill>
                <a:latin typeface="+mn-lt"/>
                <a:ea typeface="+mn-ea"/>
                <a:cs typeface="+mn-cs"/>
              </a:rPr>
              <a:t>same</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time</a:t>
            </a:r>
            <a:r>
              <a:rPr lang="cy-GB" sz="1100" kern="1200" dirty="0">
                <a:solidFill>
                  <a:schemeClr val="tx1"/>
                </a:solidFill>
                <a:latin typeface="+mn-lt"/>
                <a:ea typeface="+mn-ea"/>
                <a:cs typeface="+mn-cs"/>
              </a:rPr>
              <a:t>, it </a:t>
            </a:r>
            <a:r>
              <a:rPr lang="cy-GB" sz="1100" kern="1200" dirty="0" err="1">
                <a:solidFill>
                  <a:schemeClr val="tx1"/>
                </a:solidFill>
                <a:latin typeface="+mn-lt"/>
                <a:ea typeface="+mn-ea"/>
                <a:cs typeface="+mn-cs"/>
              </a:rPr>
              <a:t>involves</a:t>
            </a:r>
            <a:r>
              <a:rPr lang="cy-GB" sz="1100" kern="1200" dirty="0">
                <a:solidFill>
                  <a:schemeClr val="tx1"/>
                </a:solidFill>
                <a:latin typeface="+mn-lt"/>
                <a:ea typeface="+mn-ea"/>
                <a:cs typeface="+mn-cs"/>
              </a:rPr>
              <a:t> a </a:t>
            </a:r>
            <a:r>
              <a:rPr lang="cy-GB" sz="1100" kern="1200" dirty="0" err="1">
                <a:solidFill>
                  <a:schemeClr val="tx1"/>
                </a:solidFill>
                <a:latin typeface="+mn-lt"/>
                <a:ea typeface="+mn-ea"/>
                <a:cs typeface="+mn-cs"/>
              </a:rPr>
              <a:t>particular</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emphasis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those</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groups</a:t>
            </a:r>
            <a:r>
              <a:rPr lang="cy-GB" sz="1100" kern="1200" dirty="0">
                <a:solidFill>
                  <a:schemeClr val="tx1"/>
                </a:solidFill>
                <a:latin typeface="+mn-lt"/>
                <a:ea typeface="+mn-ea"/>
                <a:cs typeface="+mn-cs"/>
              </a:rPr>
              <a:t> of </a:t>
            </a:r>
            <a:r>
              <a:rPr lang="cy-GB" sz="1100" kern="1200" dirty="0" err="1">
                <a:solidFill>
                  <a:schemeClr val="tx1"/>
                </a:solidFill>
                <a:latin typeface="+mn-lt"/>
                <a:ea typeface="+mn-ea"/>
                <a:cs typeface="+mn-cs"/>
              </a:rPr>
              <a:t>learners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who</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may</a:t>
            </a:r>
            <a:r>
              <a:rPr lang="cy-GB" sz="1100" kern="1200" dirty="0">
                <a:solidFill>
                  <a:schemeClr val="tx1"/>
                </a:solidFill>
                <a:latin typeface="+mn-lt"/>
                <a:ea typeface="+mn-ea"/>
                <a:cs typeface="+mn-cs"/>
              </a:rPr>
              <a:t> be at </a:t>
            </a:r>
            <a:r>
              <a:rPr lang="cy-GB" sz="1100" kern="1200" dirty="0" err="1">
                <a:solidFill>
                  <a:schemeClr val="tx1"/>
                </a:solidFill>
                <a:latin typeface="+mn-lt"/>
                <a:ea typeface="+mn-ea"/>
                <a:cs typeface="+mn-cs"/>
              </a:rPr>
              <a:t>risk</a:t>
            </a:r>
            <a:r>
              <a:rPr lang="cy-GB" sz="1100" kern="1200" dirty="0">
                <a:solidFill>
                  <a:schemeClr val="tx1"/>
                </a:solidFill>
                <a:latin typeface="+mn-lt"/>
                <a:ea typeface="+mn-ea"/>
                <a:cs typeface="+mn-cs"/>
              </a:rPr>
              <a:t> of </a:t>
            </a:r>
            <a:r>
              <a:rPr lang="cy-GB" sz="1100" kern="1200" dirty="0" err="1">
                <a:solidFill>
                  <a:schemeClr val="tx1"/>
                </a:solidFill>
                <a:latin typeface="+mn-lt"/>
                <a:ea typeface="+mn-ea"/>
                <a:cs typeface="+mn-cs"/>
              </a:rPr>
              <a:t>marginalization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exclusion</a:t>
            </a:r>
            <a:r>
              <a:rPr lang="cy-GB" sz="1100" kern="1200" dirty="0">
                <a:solidFill>
                  <a:schemeClr val="tx1"/>
                </a:solidFill>
                <a:latin typeface="+mn-lt"/>
                <a:ea typeface="+mn-ea"/>
                <a:cs typeface="+mn-cs"/>
              </a:rPr>
              <a:t> or </a:t>
            </a:r>
            <a:r>
              <a:rPr lang="cy-GB" sz="1100" kern="1200" dirty="0" err="1">
                <a:solidFill>
                  <a:schemeClr val="tx1"/>
                </a:solidFill>
                <a:latin typeface="+mn-lt"/>
                <a:ea typeface="+mn-ea"/>
                <a:cs typeface="+mn-cs"/>
              </a:rPr>
              <a:t>underachievement</a:t>
            </a:r>
            <a:r>
              <a:rPr lang="cy-GB" sz="1100" kern="1200" dirty="0">
                <a:solidFill>
                  <a:schemeClr val="tx1"/>
                </a:solidFill>
                <a:latin typeface="+mn-lt"/>
                <a:ea typeface="+mn-ea"/>
                <a:cs typeface="+mn-cs"/>
              </a:rPr>
              <a:t>.’</a:t>
            </a:r>
          </a:p>
          <a:p>
            <a:r>
              <a:rPr lang="cy-GB" sz="1100" kern="1200" dirty="0">
                <a:solidFill>
                  <a:schemeClr val="tx1"/>
                </a:solidFill>
                <a:latin typeface="+mn-lt"/>
                <a:ea typeface="+mn-ea"/>
                <a:cs typeface="+mn-cs"/>
              </a:rPr>
              <a:t>Mel </a:t>
            </a:r>
            <a:r>
              <a:rPr lang="cy-GB" sz="1100" kern="1200" dirty="0" err="1">
                <a:solidFill>
                  <a:schemeClr val="tx1"/>
                </a:solidFill>
                <a:latin typeface="+mn-lt"/>
                <a:ea typeface="+mn-ea"/>
                <a:cs typeface="+mn-cs"/>
              </a:rPr>
              <a:t>Ainscow</a:t>
            </a:r>
            <a:r>
              <a:rPr lang="cy-GB" sz="1100" kern="1200" dirty="0">
                <a:solidFill>
                  <a:schemeClr val="tx1"/>
                </a:solidFill>
                <a:latin typeface="+mn-lt"/>
                <a:ea typeface="+mn-ea"/>
                <a:cs typeface="+mn-cs"/>
              </a:rPr>
              <a:t> (2020) </a:t>
            </a:r>
            <a:r>
              <a:rPr lang="cy-GB" sz="1100" kern="1200" dirty="0" err="1">
                <a:solidFill>
                  <a:schemeClr val="tx1"/>
                </a:solidFill>
                <a:latin typeface="+mn-lt"/>
                <a:ea typeface="+mn-ea"/>
                <a:cs typeface="+mn-cs"/>
              </a:rPr>
              <a:t>Promoting</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inclusion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and</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equity</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in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education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lessons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from</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international</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experiences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Nordic</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Journal</a:t>
            </a:r>
            <a:r>
              <a:rPr lang="cy-GB" sz="1100" kern="1200" dirty="0">
                <a:solidFill>
                  <a:schemeClr val="tx1"/>
                </a:solidFill>
                <a:latin typeface="+mn-lt"/>
                <a:ea typeface="+mn-ea"/>
                <a:cs typeface="+mn-cs"/>
              </a:rPr>
              <a:t> of </a:t>
            </a:r>
            <a:r>
              <a:rPr lang="cy-GB" sz="1100" kern="1200" dirty="0" err="1">
                <a:solidFill>
                  <a:schemeClr val="tx1"/>
                </a:solidFill>
                <a:latin typeface="+mn-lt"/>
                <a:ea typeface="+mn-ea"/>
                <a:cs typeface="+mn-cs"/>
              </a:rPr>
              <a:t>Studies</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in</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Educational</a:t>
            </a:r>
            <a:r>
              <a:rPr lang="cy-GB" sz="1100" kern="1200" dirty="0">
                <a:solidFill>
                  <a:schemeClr val="tx1"/>
                </a:solidFill>
                <a:latin typeface="+mn-lt"/>
                <a:ea typeface="+mn-ea"/>
                <a:cs typeface="+mn-cs"/>
              </a:rPr>
              <a:t> </a:t>
            </a:r>
            <a:r>
              <a:rPr lang="cy-GB" sz="1100" kern="1200" dirty="0" err="1">
                <a:solidFill>
                  <a:schemeClr val="tx1"/>
                </a:solidFill>
                <a:latin typeface="+mn-lt"/>
                <a:ea typeface="+mn-ea"/>
                <a:cs typeface="+mn-cs"/>
              </a:rPr>
              <a:t>Policy</a:t>
            </a:r>
            <a:r>
              <a:rPr lang="cy-GB" sz="1100" kern="1200" dirty="0">
                <a:solidFill>
                  <a:schemeClr val="tx1"/>
                </a:solidFill>
                <a:latin typeface="+mn-lt"/>
                <a:ea typeface="+mn-ea"/>
                <a:cs typeface="+mn-cs"/>
              </a:rPr>
              <a:t>, 6:1, 7-16</a:t>
            </a:r>
          </a:p>
          <a:p>
            <a:r>
              <a:rPr lang="cy-GB" sz="1100" kern="1200" dirty="0">
                <a:solidFill>
                  <a:schemeClr val="tx1"/>
                </a:solidFill>
                <a:latin typeface="+mn-lt"/>
                <a:ea typeface="+mn-ea"/>
                <a:cs typeface="+mn-cs"/>
                <a:hlinkClick r:id="rId3"/>
              </a:rPr>
              <a:t>https://doi.org/10.1080/20020317.2020.1729587</a:t>
            </a:r>
            <a:endParaRPr lang="cy-GB" sz="1100" kern="1200" dirty="0">
              <a:solidFill>
                <a:schemeClr val="tx1"/>
              </a:solidFill>
              <a:latin typeface="+mn-lt"/>
              <a:ea typeface="+mn-ea"/>
              <a:cs typeface="+mn-cs"/>
            </a:endParaRPr>
          </a:p>
          <a:p>
            <a:endParaRPr lang="en-US" sz="1100" kern="1200" dirty="0">
              <a:solidFill>
                <a:schemeClr val="tx1"/>
              </a:solidFill>
              <a:latin typeface="+mn-lt"/>
              <a:ea typeface="+mn-ea"/>
              <a:cs typeface="+mn-cs"/>
            </a:endParaRPr>
          </a:p>
        </p:txBody>
      </p:sp>
    </p:spTree>
    <p:extLst>
      <p:ext uri="{BB962C8B-B14F-4D97-AF65-F5344CB8AC3E}">
        <p14:creationId xmlns:p14="http://schemas.microsoft.com/office/powerpoint/2010/main" val="1847441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FF7DD4-111B-8D1E-9433-715D5C4D772C}"/>
              </a:ext>
            </a:extLst>
          </p:cNvPr>
          <p:cNvSpPr txBox="1"/>
          <p:nvPr/>
        </p:nvSpPr>
        <p:spPr>
          <a:xfrm>
            <a:off x="548640" y="594360"/>
            <a:ext cx="9657580" cy="584775"/>
          </a:xfrm>
          <a:prstGeom prst="rect">
            <a:avLst/>
          </a:prstGeom>
          <a:noFill/>
        </p:spPr>
        <p:txBody>
          <a:bodyPr wrap="none" rtlCol="0">
            <a:spAutoFit/>
          </a:bodyPr>
          <a:lstStyle/>
          <a:p>
            <a:r>
              <a:rPr lang="cy-GB" sz="3200" dirty="0"/>
              <a:t>Onid yw cynhwysiant yn golygu trin pawb yn gyfartal?</a:t>
            </a:r>
          </a:p>
        </p:txBody>
      </p:sp>
      <p:sp>
        <p:nvSpPr>
          <p:cNvPr id="3" name="Blwch Testun 2">
            <a:extLst>
              <a:ext uri="{FF2B5EF4-FFF2-40B4-BE49-F238E27FC236}">
                <a16:creationId xmlns:a16="http://schemas.microsoft.com/office/drawing/2014/main" id="{25AD7F04-6EF4-80AC-EDD9-6EC05EA0051F}"/>
              </a:ext>
            </a:extLst>
          </p:cNvPr>
          <p:cNvSpPr txBox="1"/>
          <p:nvPr/>
        </p:nvSpPr>
        <p:spPr>
          <a:xfrm>
            <a:off x="2128185" y="1299286"/>
            <a:ext cx="7354017" cy="5262979"/>
          </a:xfrm>
          <a:prstGeom prst="rect">
            <a:avLst/>
          </a:prstGeom>
          <a:solidFill>
            <a:schemeClr val="accent1">
              <a:lumMod val="40000"/>
              <a:lumOff val="60000"/>
            </a:schemeClr>
          </a:solidFill>
        </p:spPr>
        <p:txBody>
          <a:bodyPr wrap="square" rtlCol="0">
            <a:spAutoFit/>
          </a:bodyPr>
          <a:lstStyle/>
          <a:p>
            <a:r>
              <a:rPr lang="cy-GB" sz="1600" i="1" dirty="0"/>
              <a:t>“Roeddwn i’n teimlo’n nerfus ynglŷn â’r posibilrwydd o drin plant yn fy nosbarth mewn gwahanol ffyrdd, yn lle rhoi’r un cyfleoedd a phrofiadau yn union iddynt. Yn fy marn, roedd cynhwysiad erioed wedi bod yn ymwneud â sicrhau nad oedd unrhyw blentyn yn cael ei adael allan a wnaeth e ddim mynd ymhellach na hynny mewn gwirionedd.</a:t>
            </a:r>
          </a:p>
          <a:p>
            <a:endParaRPr lang="cy-GB" sz="1600" i="1" dirty="0"/>
          </a:p>
          <a:p>
            <a:r>
              <a:rPr lang="cy-GB" sz="1600" i="1" dirty="0"/>
              <a:t>Yn araf, dechreuodd hyn newid ar ôl i mi glywed am wersi llwyddiannus a gafodd eu dysgu gan athrawon eraill yn defnyddio’r dull hwn. Roedd un wers yn cynnwys dewis ffocysu ar gwpwl o blant yn y dosbarth – y rhai – a oedd wedi’u hymgysylltu lleiaf ac nad oeddent yn teimlo bod ganddynt lawer i’w cyfrannu. Roedd hyn yn newid mor fach, ond fe wnaeth wahaniaeth mawr!</a:t>
            </a:r>
          </a:p>
          <a:p>
            <a:endParaRPr lang="cy-GB" sz="1600" i="1" dirty="0"/>
          </a:p>
          <a:p>
            <a:r>
              <a:rPr lang="cy-GB" sz="1600" i="1" dirty="0"/>
              <a:t>Roedd hyn wedi fy arwain at adfyfyrio ar fy nosbarth fy hun. Roedd cymaint o blant yn fy nosbarth gyda rhieni a roddodd ddigon o brofiadau gwyddonol cyfoethog iddynt. Rwyf nawr yn gweld y byddai’r plant hynny’n dominyddu fy ngwersi oherwydd bod ganddynt wybodaeth a phrofiad o’r pwnc yn barod. Mewn cyferbyniad, mae plant eraill angen cymaint yn fwy o gefnogaeth. Fy nod nawr yw gweithio ar ffyrdd i sicrhau chwarae teg i bawb fel y gall pob un o’r plant rannu eu profiadau a bod yn hyderus i wneud hynny. </a:t>
            </a:r>
          </a:p>
          <a:p>
            <a:endParaRPr lang="cy-GB" sz="1600" i="1" dirty="0"/>
          </a:p>
          <a:p>
            <a:r>
              <a:rPr lang="cy-GB" sz="1600" i="1" dirty="0"/>
              <a:t>Athro Blwyddyn 3, Canolbarth Lloegr</a:t>
            </a:r>
          </a:p>
        </p:txBody>
      </p:sp>
    </p:spTree>
    <p:extLst>
      <p:ext uri="{BB962C8B-B14F-4D97-AF65-F5344CB8AC3E}">
        <p14:creationId xmlns:p14="http://schemas.microsoft.com/office/powerpoint/2010/main" val="970840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E000FF-ED3E-7B75-E014-2ED889D3BE28}"/>
              </a:ext>
            </a:extLst>
          </p:cNvPr>
          <p:cNvPicPr>
            <a:picLocks noChangeAspect="1"/>
          </p:cNvPicPr>
          <p:nvPr/>
        </p:nvPicPr>
        <p:blipFill>
          <a:blip r:embed="rId3"/>
          <a:stretch>
            <a:fillRect/>
          </a:stretch>
        </p:blipFill>
        <p:spPr>
          <a:xfrm>
            <a:off x="1494713" y="1690697"/>
            <a:ext cx="8905875" cy="4890002"/>
          </a:xfrm>
          <a:prstGeom prst="rect">
            <a:avLst/>
          </a:prstGeom>
        </p:spPr>
      </p:pic>
      <p:sp>
        <p:nvSpPr>
          <p:cNvPr id="3" name="TextBox 2">
            <a:extLst>
              <a:ext uri="{FF2B5EF4-FFF2-40B4-BE49-F238E27FC236}">
                <a16:creationId xmlns:a16="http://schemas.microsoft.com/office/drawing/2014/main" id="{83C4B180-06AF-07FD-D409-3128F40A9781}"/>
              </a:ext>
            </a:extLst>
          </p:cNvPr>
          <p:cNvSpPr txBox="1"/>
          <p:nvPr/>
        </p:nvSpPr>
        <p:spPr>
          <a:xfrm>
            <a:off x="317090" y="1044366"/>
            <a:ext cx="6100916" cy="646331"/>
          </a:xfrm>
          <a:prstGeom prst="rect">
            <a:avLst/>
          </a:prstGeom>
          <a:noFill/>
        </p:spPr>
        <p:txBody>
          <a:bodyPr wrap="square">
            <a:spAutoFit/>
          </a:bodyPr>
          <a:lstStyle/>
          <a:p>
            <a:r>
              <a:rPr lang="en-GB" dirty="0" err="1">
                <a:hlinkClick r:id="rId4"/>
              </a:rPr>
              <a:t>Diffinio</a:t>
            </a:r>
            <a:r>
              <a:rPr lang="en-GB" dirty="0">
                <a:hlinkClick r:id="rId4"/>
              </a:rPr>
              <a:t>: </a:t>
            </a:r>
            <a:r>
              <a:rPr lang="en-GB" dirty="0" err="1">
                <a:hlinkClick r:id="rId4"/>
              </a:rPr>
              <a:t>Tegwch</a:t>
            </a:r>
            <a:r>
              <a:rPr lang="en-GB" dirty="0">
                <a:hlinkClick r:id="rId4"/>
              </a:rPr>
              <a:t>, </a:t>
            </a:r>
            <a:r>
              <a:rPr lang="en-GB" dirty="0" err="1">
                <a:hlinkClick r:id="rId4"/>
              </a:rPr>
              <a:t>Cydraddoldeb</a:t>
            </a:r>
            <a:r>
              <a:rPr lang="en-GB" dirty="0">
                <a:hlinkClick r:id="rId4"/>
              </a:rPr>
              <a:t> a </a:t>
            </a:r>
            <a:r>
              <a:rPr lang="en-GB" dirty="0" err="1">
                <a:hlinkClick r:id="rId4"/>
              </a:rPr>
              <a:t>Chyfiawnder</a:t>
            </a:r>
            <a:r>
              <a:rPr lang="en-GB" dirty="0">
                <a:hlinkClick r:id="rId4"/>
              </a:rPr>
              <a:t> | Achieve Brown County</a:t>
            </a:r>
            <a:endParaRPr lang="en-GB" dirty="0"/>
          </a:p>
        </p:txBody>
      </p:sp>
      <p:sp>
        <p:nvSpPr>
          <p:cNvPr id="2" name="Blwch Testun 1">
            <a:extLst>
              <a:ext uri="{FF2B5EF4-FFF2-40B4-BE49-F238E27FC236}">
                <a16:creationId xmlns:a16="http://schemas.microsoft.com/office/drawing/2014/main" id="{3E03D0E8-8F59-7B50-BF66-255A84C8F310}"/>
              </a:ext>
            </a:extLst>
          </p:cNvPr>
          <p:cNvSpPr txBox="1"/>
          <p:nvPr/>
        </p:nvSpPr>
        <p:spPr>
          <a:xfrm>
            <a:off x="2463196" y="2068179"/>
            <a:ext cx="1808704" cy="369332"/>
          </a:xfrm>
          <a:prstGeom prst="rect">
            <a:avLst/>
          </a:prstGeom>
          <a:solidFill>
            <a:schemeClr val="bg1"/>
          </a:solidFill>
        </p:spPr>
        <p:txBody>
          <a:bodyPr wrap="square" rtlCol="0">
            <a:spAutoFit/>
          </a:bodyPr>
          <a:lstStyle/>
          <a:p>
            <a:r>
              <a:rPr lang="cy-GB" dirty="0"/>
              <a:t>Cydraddoldeb</a:t>
            </a:r>
            <a:r>
              <a:rPr lang="en-GB" dirty="0"/>
              <a:t> </a:t>
            </a:r>
            <a:endParaRPr lang="cy-GB" dirty="0"/>
          </a:p>
        </p:txBody>
      </p:sp>
      <p:sp>
        <p:nvSpPr>
          <p:cNvPr id="5" name="Blwch Testun 4">
            <a:extLst>
              <a:ext uri="{FF2B5EF4-FFF2-40B4-BE49-F238E27FC236}">
                <a16:creationId xmlns:a16="http://schemas.microsoft.com/office/drawing/2014/main" id="{A10684D9-1238-4C1D-8FB8-A64795A5F157}"/>
              </a:ext>
            </a:extLst>
          </p:cNvPr>
          <p:cNvSpPr txBox="1"/>
          <p:nvPr/>
        </p:nvSpPr>
        <p:spPr>
          <a:xfrm>
            <a:off x="5191648" y="2030000"/>
            <a:ext cx="1808704" cy="369332"/>
          </a:xfrm>
          <a:prstGeom prst="rect">
            <a:avLst/>
          </a:prstGeom>
          <a:solidFill>
            <a:schemeClr val="bg1"/>
          </a:solidFill>
        </p:spPr>
        <p:txBody>
          <a:bodyPr wrap="square" rtlCol="0">
            <a:spAutoFit/>
          </a:bodyPr>
          <a:lstStyle/>
          <a:p>
            <a:r>
              <a:rPr lang="cy-GB" dirty="0"/>
              <a:t>Tegwch</a:t>
            </a:r>
            <a:r>
              <a:rPr lang="en-GB" dirty="0"/>
              <a:t> </a:t>
            </a:r>
            <a:endParaRPr lang="cy-GB" dirty="0"/>
          </a:p>
        </p:txBody>
      </p:sp>
      <p:sp>
        <p:nvSpPr>
          <p:cNvPr id="6" name="Blwch Testun 5">
            <a:extLst>
              <a:ext uri="{FF2B5EF4-FFF2-40B4-BE49-F238E27FC236}">
                <a16:creationId xmlns:a16="http://schemas.microsoft.com/office/drawing/2014/main" id="{C0F461FE-9EE9-AB0C-BA0F-B58A5F50295F}"/>
              </a:ext>
            </a:extLst>
          </p:cNvPr>
          <p:cNvSpPr txBox="1"/>
          <p:nvPr/>
        </p:nvSpPr>
        <p:spPr>
          <a:xfrm>
            <a:off x="8037006" y="2068179"/>
            <a:ext cx="1808704" cy="369332"/>
          </a:xfrm>
          <a:prstGeom prst="rect">
            <a:avLst/>
          </a:prstGeom>
          <a:solidFill>
            <a:schemeClr val="bg1"/>
          </a:solidFill>
        </p:spPr>
        <p:txBody>
          <a:bodyPr wrap="square" rtlCol="0">
            <a:spAutoFit/>
          </a:bodyPr>
          <a:lstStyle/>
          <a:p>
            <a:r>
              <a:rPr lang="cy-GB" dirty="0"/>
              <a:t>Cyfiawnder</a:t>
            </a:r>
          </a:p>
        </p:txBody>
      </p:sp>
      <p:sp>
        <p:nvSpPr>
          <p:cNvPr id="8" name="Blwch Testun 7">
            <a:extLst>
              <a:ext uri="{FF2B5EF4-FFF2-40B4-BE49-F238E27FC236}">
                <a16:creationId xmlns:a16="http://schemas.microsoft.com/office/drawing/2014/main" id="{3A01F27F-911D-2DC1-CDAF-46DF1414A58B}"/>
              </a:ext>
            </a:extLst>
          </p:cNvPr>
          <p:cNvSpPr txBox="1"/>
          <p:nvPr/>
        </p:nvSpPr>
        <p:spPr>
          <a:xfrm>
            <a:off x="1989572" y="5074970"/>
            <a:ext cx="2401557" cy="830997"/>
          </a:xfrm>
          <a:prstGeom prst="rect">
            <a:avLst/>
          </a:prstGeom>
          <a:solidFill>
            <a:schemeClr val="bg1"/>
          </a:solidFill>
        </p:spPr>
        <p:txBody>
          <a:bodyPr wrap="square" rtlCol="0">
            <a:spAutoFit/>
          </a:bodyPr>
          <a:lstStyle/>
          <a:p>
            <a:r>
              <a:rPr lang="cy-GB" sz="1600" dirty="0"/>
              <a:t>Y gred yw bod </a:t>
            </a:r>
            <a:r>
              <a:rPr lang="cy-GB" sz="1600" dirty="0">
                <a:solidFill>
                  <a:srgbClr val="00B0F0"/>
                </a:solidFill>
              </a:rPr>
              <a:t>pawb yn elwa o’r un cymorth</a:t>
            </a:r>
            <a:r>
              <a:rPr lang="cy-GB" sz="1600" dirty="0"/>
              <a:t>. Dyma driniaeth gyfartal. </a:t>
            </a:r>
          </a:p>
        </p:txBody>
      </p:sp>
      <p:sp>
        <p:nvSpPr>
          <p:cNvPr id="9" name="Blwch Testun 8">
            <a:extLst>
              <a:ext uri="{FF2B5EF4-FFF2-40B4-BE49-F238E27FC236}">
                <a16:creationId xmlns:a16="http://schemas.microsoft.com/office/drawing/2014/main" id="{B6927E1D-52F1-88B0-52B2-39D7F8E4B25E}"/>
              </a:ext>
            </a:extLst>
          </p:cNvPr>
          <p:cNvSpPr txBox="1"/>
          <p:nvPr/>
        </p:nvSpPr>
        <p:spPr>
          <a:xfrm>
            <a:off x="4893546" y="5074970"/>
            <a:ext cx="2401557" cy="1200329"/>
          </a:xfrm>
          <a:prstGeom prst="rect">
            <a:avLst/>
          </a:prstGeom>
          <a:solidFill>
            <a:schemeClr val="bg1"/>
          </a:solidFill>
        </p:spPr>
        <p:txBody>
          <a:bodyPr wrap="square" rtlCol="0">
            <a:spAutoFit/>
          </a:bodyPr>
          <a:lstStyle/>
          <a:p>
            <a:r>
              <a:rPr lang="en-GB" sz="1600" dirty="0">
                <a:solidFill>
                  <a:srgbClr val="00B050"/>
                </a:solidFill>
              </a:rPr>
              <a:t>M</a:t>
            </a:r>
            <a:r>
              <a:rPr lang="cy-GB" sz="1600" dirty="0" err="1">
                <a:solidFill>
                  <a:srgbClr val="00B050"/>
                </a:solidFill>
              </a:rPr>
              <a:t>ae</a:t>
            </a:r>
            <a:r>
              <a:rPr lang="cy-GB" sz="1600" dirty="0">
                <a:solidFill>
                  <a:srgbClr val="00B050"/>
                </a:solidFill>
              </a:rPr>
              <a:t> pawb yn cael y cymorth y maent eu hangen </a:t>
            </a:r>
            <a:r>
              <a:rPr lang="cy-GB" sz="1200" dirty="0"/>
              <a:t>(dyma gysyniad “gweithredu cadarnhaol”, sy’n cynhyrchu tegwch). </a:t>
            </a:r>
          </a:p>
        </p:txBody>
      </p:sp>
      <p:sp>
        <p:nvSpPr>
          <p:cNvPr id="10" name="Blwch Testun 9">
            <a:extLst>
              <a:ext uri="{FF2B5EF4-FFF2-40B4-BE49-F238E27FC236}">
                <a16:creationId xmlns:a16="http://schemas.microsoft.com/office/drawing/2014/main" id="{D99E5D56-D881-D917-6211-65EE5E545FFB}"/>
              </a:ext>
            </a:extLst>
          </p:cNvPr>
          <p:cNvSpPr txBox="1"/>
          <p:nvPr/>
        </p:nvSpPr>
        <p:spPr>
          <a:xfrm>
            <a:off x="7546311" y="4862950"/>
            <a:ext cx="2401557" cy="1815882"/>
          </a:xfrm>
          <a:prstGeom prst="rect">
            <a:avLst/>
          </a:prstGeom>
          <a:solidFill>
            <a:schemeClr val="bg1"/>
          </a:solidFill>
        </p:spPr>
        <p:txBody>
          <a:bodyPr wrap="square" rtlCol="0">
            <a:spAutoFit/>
          </a:bodyPr>
          <a:lstStyle/>
          <a:p>
            <a:r>
              <a:rPr lang="cy-GB" sz="1600" dirty="0"/>
              <a:t>Gall pob un o’r tri weld y gêm heb gymorth neu addasiadau oherwydd bod </a:t>
            </a:r>
            <a:r>
              <a:rPr lang="cy-GB" sz="1600" dirty="0">
                <a:solidFill>
                  <a:srgbClr val="FF0000"/>
                </a:solidFill>
              </a:rPr>
              <a:t>achos(</a:t>
            </a:r>
            <a:r>
              <a:rPr lang="cy-GB" sz="1600" dirty="0" err="1">
                <a:solidFill>
                  <a:srgbClr val="FF0000"/>
                </a:solidFill>
              </a:rPr>
              <a:t>ion</a:t>
            </a:r>
            <a:r>
              <a:rPr lang="cy-GB" sz="1600" dirty="0">
                <a:solidFill>
                  <a:srgbClr val="FF0000"/>
                </a:solidFill>
              </a:rPr>
              <a:t>) yr anghydraddoldeb wedi’u datrys</a:t>
            </a:r>
            <a:r>
              <a:rPr lang="cy-GB" sz="1600" dirty="0"/>
              <a:t>. Mae’r rhwystr systemig wedi’u dileu.  </a:t>
            </a:r>
          </a:p>
        </p:txBody>
      </p:sp>
    </p:spTree>
    <p:extLst>
      <p:ext uri="{BB962C8B-B14F-4D97-AF65-F5344CB8AC3E}">
        <p14:creationId xmlns:p14="http://schemas.microsoft.com/office/powerpoint/2010/main" val="2605201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2FF532-0EB0-9DE4-45EC-FE6FDAB51545}"/>
              </a:ext>
            </a:extLst>
          </p:cNvPr>
          <p:cNvPicPr>
            <a:picLocks noChangeAspect="1"/>
          </p:cNvPicPr>
          <p:nvPr/>
        </p:nvPicPr>
        <p:blipFill>
          <a:blip r:embed="rId3"/>
          <a:stretch>
            <a:fillRect/>
          </a:stretch>
        </p:blipFill>
        <p:spPr>
          <a:xfrm>
            <a:off x="6902557" y="0"/>
            <a:ext cx="5145284" cy="6858000"/>
          </a:xfrm>
          <a:prstGeom prst="rect">
            <a:avLst/>
          </a:prstGeom>
        </p:spPr>
      </p:pic>
      <p:sp>
        <p:nvSpPr>
          <p:cNvPr id="5" name="TextBox 4">
            <a:extLst>
              <a:ext uri="{FF2B5EF4-FFF2-40B4-BE49-F238E27FC236}">
                <a16:creationId xmlns:a16="http://schemas.microsoft.com/office/drawing/2014/main" id="{362F3539-96C8-C3ED-EC2F-6E2C4CE1587B}"/>
              </a:ext>
            </a:extLst>
          </p:cNvPr>
          <p:cNvSpPr txBox="1"/>
          <p:nvPr/>
        </p:nvSpPr>
        <p:spPr>
          <a:xfrm>
            <a:off x="679604" y="995934"/>
            <a:ext cx="3929281" cy="1200329"/>
          </a:xfrm>
          <a:prstGeom prst="rect">
            <a:avLst/>
          </a:prstGeom>
          <a:noFill/>
        </p:spPr>
        <p:txBody>
          <a:bodyPr wrap="none" rtlCol="0">
            <a:spAutoFit/>
          </a:bodyPr>
          <a:lstStyle/>
          <a:p>
            <a:r>
              <a:rPr lang="en-GB" sz="7200" dirty="0"/>
              <a:t># </a:t>
            </a:r>
            <a:r>
              <a:rPr lang="cy-GB" sz="7200" dirty="0"/>
              <a:t>Cynefin</a:t>
            </a:r>
          </a:p>
        </p:txBody>
      </p:sp>
      <p:sp>
        <p:nvSpPr>
          <p:cNvPr id="7" name="TextBox 6">
            <a:extLst>
              <a:ext uri="{FF2B5EF4-FFF2-40B4-BE49-F238E27FC236}">
                <a16:creationId xmlns:a16="http://schemas.microsoft.com/office/drawing/2014/main" id="{979FD29E-7A3B-A10D-841F-A2E31E062999}"/>
              </a:ext>
            </a:extLst>
          </p:cNvPr>
          <p:cNvSpPr txBox="1"/>
          <p:nvPr/>
        </p:nvSpPr>
        <p:spPr>
          <a:xfrm>
            <a:off x="532120" y="2332791"/>
            <a:ext cx="6097978" cy="954107"/>
          </a:xfrm>
          <a:prstGeom prst="rect">
            <a:avLst/>
          </a:prstGeom>
          <a:noFill/>
        </p:spPr>
        <p:txBody>
          <a:bodyPr wrap="square">
            <a:spAutoFit/>
          </a:bodyPr>
          <a:lstStyle/>
          <a:p>
            <a:r>
              <a:rPr lang="en-GB" sz="2800" dirty="0"/>
              <a:t>@IOPCymru</a:t>
            </a:r>
          </a:p>
          <a:p>
            <a:r>
              <a:rPr lang="en-GB" sz="2800" dirty="0"/>
              <a:t>#Rhwydwaithcynhwysiantathegwch</a:t>
            </a:r>
          </a:p>
        </p:txBody>
      </p:sp>
      <p:sp>
        <p:nvSpPr>
          <p:cNvPr id="2" name="Arrow: Right 1">
            <a:extLst>
              <a:ext uri="{FF2B5EF4-FFF2-40B4-BE49-F238E27FC236}">
                <a16:creationId xmlns:a16="http://schemas.microsoft.com/office/drawing/2014/main" id="{991A1991-D285-E2EA-7995-A6754B8586E2}"/>
              </a:ext>
            </a:extLst>
          </p:cNvPr>
          <p:cNvSpPr/>
          <p:nvPr/>
        </p:nvSpPr>
        <p:spPr>
          <a:xfrm>
            <a:off x="532120" y="3451836"/>
            <a:ext cx="1406412" cy="10772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Trwy</a:t>
            </a:r>
            <a:endParaRPr lang="en-GB" dirty="0"/>
          </a:p>
        </p:txBody>
      </p:sp>
      <p:sp>
        <p:nvSpPr>
          <p:cNvPr id="6" name="TextBox 5">
            <a:extLst>
              <a:ext uri="{FF2B5EF4-FFF2-40B4-BE49-F238E27FC236}">
                <a16:creationId xmlns:a16="http://schemas.microsoft.com/office/drawing/2014/main" id="{E0F37053-4D2B-74D7-8BCD-0C82A0ACA3B9}"/>
              </a:ext>
            </a:extLst>
          </p:cNvPr>
          <p:cNvSpPr txBox="1"/>
          <p:nvPr/>
        </p:nvSpPr>
        <p:spPr>
          <a:xfrm>
            <a:off x="2054431" y="3571103"/>
            <a:ext cx="6096000" cy="1569660"/>
          </a:xfrm>
          <a:prstGeom prst="rect">
            <a:avLst/>
          </a:prstGeom>
          <a:noFill/>
        </p:spPr>
        <p:txBody>
          <a:bodyPr wrap="square">
            <a:spAutoFit/>
          </a:bodyPr>
          <a:lstStyle/>
          <a:p>
            <a:r>
              <a:rPr lang="cy-GB" sz="3200" dirty="0"/>
              <a:t>Dull Addysgu Cyfalaf Gwyddoniaeth</a:t>
            </a:r>
          </a:p>
          <a:p>
            <a:r>
              <a:rPr lang="cy-GB" sz="3200" dirty="0"/>
              <a:t>Cynradd</a:t>
            </a:r>
          </a:p>
        </p:txBody>
      </p:sp>
      <p:sp>
        <p:nvSpPr>
          <p:cNvPr id="8" name="TextBox 7">
            <a:extLst>
              <a:ext uri="{FF2B5EF4-FFF2-40B4-BE49-F238E27FC236}">
                <a16:creationId xmlns:a16="http://schemas.microsoft.com/office/drawing/2014/main" id="{A9D64939-FA49-7E59-E575-7C1F2C45DD80}"/>
              </a:ext>
            </a:extLst>
          </p:cNvPr>
          <p:cNvSpPr txBox="1"/>
          <p:nvPr/>
        </p:nvSpPr>
        <p:spPr>
          <a:xfrm>
            <a:off x="221394" y="5261901"/>
            <a:ext cx="6681163" cy="1323439"/>
          </a:xfrm>
          <a:prstGeom prst="rect">
            <a:avLst/>
          </a:prstGeom>
          <a:solidFill>
            <a:srgbClr val="FFFF00"/>
          </a:solidFill>
        </p:spPr>
        <p:txBody>
          <a:bodyPr wrap="square" rtlCol="0">
            <a:spAutoFit/>
          </a:bodyPr>
          <a:lstStyle/>
          <a:p>
            <a:pPr marL="285750" indent="-285750">
              <a:buFontTx/>
              <a:buChar char="-"/>
            </a:pPr>
            <a:r>
              <a:rPr lang="cy-GB" sz="1600" dirty="0"/>
              <a:t>Ymgysylltu pobl ifanc â gwyddoniaeth a hyrwyddo cyfiawnder cymdeithasol</a:t>
            </a:r>
          </a:p>
          <a:p>
            <a:pPr marL="285750" indent="-285750">
              <a:buFontTx/>
              <a:buChar char="-"/>
            </a:pPr>
            <a:r>
              <a:rPr lang="cy-GB" sz="1600" dirty="0"/>
              <a:t>Darparu tegwch drwy fod yn deg ac yn cynnwys pawb</a:t>
            </a:r>
          </a:p>
          <a:p>
            <a:pPr marL="285750" indent="-285750">
              <a:buFontTx/>
              <a:buChar char="-"/>
            </a:pPr>
            <a:r>
              <a:rPr lang="cy-GB" sz="1600" dirty="0"/>
              <a:t>Adnabod a chael gwared ar rwystrau i bresenoldeb, cyfranogiad a chyflawniad pob myfyriwr</a:t>
            </a:r>
          </a:p>
        </p:txBody>
      </p:sp>
      <p:sp>
        <p:nvSpPr>
          <p:cNvPr id="3" name="Blwch Testun 2">
            <a:extLst>
              <a:ext uri="{FF2B5EF4-FFF2-40B4-BE49-F238E27FC236}">
                <a16:creationId xmlns:a16="http://schemas.microsoft.com/office/drawing/2014/main" id="{43935847-50C5-CA34-A50F-8556B2EC514F}"/>
              </a:ext>
            </a:extLst>
          </p:cNvPr>
          <p:cNvSpPr txBox="1"/>
          <p:nvPr/>
        </p:nvSpPr>
        <p:spPr>
          <a:xfrm>
            <a:off x="8269793" y="513613"/>
            <a:ext cx="2220686" cy="707886"/>
          </a:xfrm>
          <a:prstGeom prst="rect">
            <a:avLst/>
          </a:prstGeom>
          <a:solidFill>
            <a:schemeClr val="bg1"/>
          </a:solidFill>
        </p:spPr>
        <p:txBody>
          <a:bodyPr wrap="square" rtlCol="0">
            <a:spAutoFit/>
          </a:bodyPr>
          <a:lstStyle/>
          <a:p>
            <a:pPr algn="ctr"/>
            <a:r>
              <a:rPr lang="cy-GB" sz="2000" b="1" dirty="0"/>
              <a:t>Deall Cynhwysiant</a:t>
            </a:r>
          </a:p>
        </p:txBody>
      </p:sp>
      <p:sp>
        <p:nvSpPr>
          <p:cNvPr id="9" name="Blwch Testun 8">
            <a:extLst>
              <a:ext uri="{FF2B5EF4-FFF2-40B4-BE49-F238E27FC236}">
                <a16:creationId xmlns:a16="http://schemas.microsoft.com/office/drawing/2014/main" id="{31F5716D-9722-23FF-3153-30B25CCDFA33}"/>
              </a:ext>
            </a:extLst>
          </p:cNvPr>
          <p:cNvSpPr txBox="1"/>
          <p:nvPr/>
        </p:nvSpPr>
        <p:spPr>
          <a:xfrm>
            <a:off x="8661678" y="1334488"/>
            <a:ext cx="2381460" cy="523220"/>
          </a:xfrm>
          <a:prstGeom prst="rect">
            <a:avLst/>
          </a:prstGeom>
          <a:solidFill>
            <a:schemeClr val="bg1"/>
          </a:solidFill>
        </p:spPr>
        <p:txBody>
          <a:bodyPr wrap="square" rtlCol="0">
            <a:spAutoFit/>
          </a:bodyPr>
          <a:lstStyle/>
          <a:p>
            <a:pPr algn="ctr"/>
            <a:r>
              <a:rPr lang="en-GB" sz="1400" b="1" dirty="0">
                <a:solidFill>
                  <a:srgbClr val="FF0000"/>
                </a:solidFill>
              </a:rPr>
              <a:t>C</a:t>
            </a:r>
            <a:r>
              <a:rPr lang="cy-GB" sz="1400" b="1" dirty="0" err="1">
                <a:solidFill>
                  <a:srgbClr val="FF0000"/>
                </a:solidFill>
              </a:rPr>
              <a:t>ydraddoldeb</a:t>
            </a:r>
            <a:r>
              <a:rPr lang="cy-GB" sz="1400" b="1" dirty="0">
                <a:solidFill>
                  <a:srgbClr val="FF0000"/>
                </a:solidFill>
              </a:rPr>
              <a:t> </a:t>
            </a:r>
            <a:r>
              <a:rPr lang="cy-GB" sz="1400" b="1" dirty="0"/>
              <a:t>yw pan fydd pawb yn cael yr un llyfr .</a:t>
            </a:r>
          </a:p>
        </p:txBody>
      </p:sp>
      <p:sp>
        <p:nvSpPr>
          <p:cNvPr id="10" name="Blwch Testun 9">
            <a:extLst>
              <a:ext uri="{FF2B5EF4-FFF2-40B4-BE49-F238E27FC236}">
                <a16:creationId xmlns:a16="http://schemas.microsoft.com/office/drawing/2014/main" id="{956ECA78-C2CC-01C4-5FE8-754B2B0E44A4}"/>
              </a:ext>
            </a:extLst>
          </p:cNvPr>
          <p:cNvSpPr txBox="1"/>
          <p:nvPr/>
        </p:nvSpPr>
        <p:spPr>
          <a:xfrm>
            <a:off x="8520164" y="1951820"/>
            <a:ext cx="2664488" cy="738664"/>
          </a:xfrm>
          <a:prstGeom prst="rect">
            <a:avLst/>
          </a:prstGeom>
          <a:solidFill>
            <a:schemeClr val="bg1"/>
          </a:solidFill>
        </p:spPr>
        <p:txBody>
          <a:bodyPr wrap="square" rtlCol="0">
            <a:spAutoFit/>
          </a:bodyPr>
          <a:lstStyle/>
          <a:p>
            <a:pPr algn="ctr"/>
            <a:r>
              <a:rPr lang="cy-GB" sz="1400" b="1" dirty="0">
                <a:solidFill>
                  <a:srgbClr val="FFC000"/>
                </a:solidFill>
              </a:rPr>
              <a:t>Amrywiaeth</a:t>
            </a:r>
            <a:r>
              <a:rPr lang="cy-GB" sz="1400" b="1" dirty="0"/>
              <a:t> yw pan fydd pawb yn cael mathau gwahanol o lyfrau. </a:t>
            </a:r>
          </a:p>
        </p:txBody>
      </p:sp>
      <p:sp>
        <p:nvSpPr>
          <p:cNvPr id="11" name="Blwch Testun 10">
            <a:extLst>
              <a:ext uri="{FF2B5EF4-FFF2-40B4-BE49-F238E27FC236}">
                <a16:creationId xmlns:a16="http://schemas.microsoft.com/office/drawing/2014/main" id="{AE291D33-36E7-81E8-A93A-DF521B580F44}"/>
              </a:ext>
            </a:extLst>
          </p:cNvPr>
          <p:cNvSpPr txBox="1"/>
          <p:nvPr/>
        </p:nvSpPr>
        <p:spPr>
          <a:xfrm>
            <a:off x="8661678" y="2851124"/>
            <a:ext cx="2381460" cy="738664"/>
          </a:xfrm>
          <a:prstGeom prst="rect">
            <a:avLst/>
          </a:prstGeom>
          <a:solidFill>
            <a:schemeClr val="bg1"/>
          </a:solidFill>
        </p:spPr>
        <p:txBody>
          <a:bodyPr wrap="square" rtlCol="0">
            <a:spAutoFit/>
          </a:bodyPr>
          <a:lstStyle/>
          <a:p>
            <a:pPr algn="ctr"/>
            <a:r>
              <a:rPr lang="cy-GB" sz="1400" b="1" dirty="0">
                <a:solidFill>
                  <a:schemeClr val="accent2">
                    <a:lumMod val="75000"/>
                  </a:schemeClr>
                </a:solidFill>
              </a:rPr>
              <a:t>Tegwch</a:t>
            </a:r>
            <a:r>
              <a:rPr lang="cy-GB" sz="1400" b="1" dirty="0">
                <a:solidFill>
                  <a:srgbClr val="FFFF00"/>
                </a:solidFill>
              </a:rPr>
              <a:t> </a:t>
            </a:r>
            <a:r>
              <a:rPr lang="cy-GB" sz="1400" b="1" dirty="0"/>
              <a:t>yw pan fydd pawb yn cael y llyfr sy’n iawn iddynt. </a:t>
            </a:r>
          </a:p>
        </p:txBody>
      </p:sp>
      <p:sp>
        <p:nvSpPr>
          <p:cNvPr id="12" name="Blwch Testun 11">
            <a:extLst>
              <a:ext uri="{FF2B5EF4-FFF2-40B4-BE49-F238E27FC236}">
                <a16:creationId xmlns:a16="http://schemas.microsoft.com/office/drawing/2014/main" id="{FD2C8E78-8F6B-9AD9-CBDB-1241B3814FF3}"/>
              </a:ext>
            </a:extLst>
          </p:cNvPr>
          <p:cNvSpPr txBox="1"/>
          <p:nvPr/>
        </p:nvSpPr>
        <p:spPr>
          <a:xfrm>
            <a:off x="8661678" y="3758578"/>
            <a:ext cx="2381460" cy="1015663"/>
          </a:xfrm>
          <a:prstGeom prst="rect">
            <a:avLst/>
          </a:prstGeom>
          <a:solidFill>
            <a:schemeClr val="bg1"/>
          </a:solidFill>
        </p:spPr>
        <p:txBody>
          <a:bodyPr wrap="square" rtlCol="0">
            <a:spAutoFit/>
          </a:bodyPr>
          <a:lstStyle/>
          <a:p>
            <a:pPr algn="ctr"/>
            <a:r>
              <a:rPr lang="cy-GB" sz="1500" b="1" dirty="0">
                <a:solidFill>
                  <a:srgbClr val="00B050"/>
                </a:solidFill>
              </a:rPr>
              <a:t>Derbyn</a:t>
            </a:r>
            <a:r>
              <a:rPr lang="cy-GB" sz="1500" b="1" dirty="0"/>
              <a:t> yw’r dealltwriaeth bod pawb yn darllen mathau gwahanol o lyfrau</a:t>
            </a:r>
            <a:r>
              <a:rPr lang="cy-GB" sz="1400" b="1" dirty="0"/>
              <a:t>. </a:t>
            </a:r>
          </a:p>
        </p:txBody>
      </p:sp>
      <p:sp>
        <p:nvSpPr>
          <p:cNvPr id="13" name="Blwch Testun 12">
            <a:extLst>
              <a:ext uri="{FF2B5EF4-FFF2-40B4-BE49-F238E27FC236}">
                <a16:creationId xmlns:a16="http://schemas.microsoft.com/office/drawing/2014/main" id="{B75825E0-44B0-6443-46A3-19A834BAED85}"/>
              </a:ext>
            </a:extLst>
          </p:cNvPr>
          <p:cNvSpPr txBox="1"/>
          <p:nvPr/>
        </p:nvSpPr>
        <p:spPr>
          <a:xfrm>
            <a:off x="8520164" y="4835886"/>
            <a:ext cx="2381460" cy="1015663"/>
          </a:xfrm>
          <a:prstGeom prst="rect">
            <a:avLst/>
          </a:prstGeom>
          <a:solidFill>
            <a:schemeClr val="bg1"/>
          </a:solidFill>
        </p:spPr>
        <p:txBody>
          <a:bodyPr wrap="square" rtlCol="0">
            <a:spAutoFit/>
          </a:bodyPr>
          <a:lstStyle/>
          <a:p>
            <a:pPr algn="ctr"/>
            <a:r>
              <a:rPr lang="cy-GB" sz="1500" b="1" dirty="0">
                <a:solidFill>
                  <a:srgbClr val="0070C0"/>
                </a:solidFill>
              </a:rPr>
              <a:t>Perthyn</a:t>
            </a:r>
            <a:r>
              <a:rPr lang="cy-GB" sz="1500" b="1" dirty="0">
                <a:solidFill>
                  <a:srgbClr val="00B050"/>
                </a:solidFill>
              </a:rPr>
              <a:t> </a:t>
            </a:r>
            <a:r>
              <a:rPr lang="cy-GB" sz="1500" b="1" dirty="0"/>
              <a:t>yw darllen unrhyw lyfr rydych ei eisiau heb ofni cael eich barnu.</a:t>
            </a:r>
            <a:endParaRPr lang="cy-GB" sz="1400" b="1" dirty="0"/>
          </a:p>
        </p:txBody>
      </p:sp>
      <p:sp>
        <p:nvSpPr>
          <p:cNvPr id="15" name="Blwch Testun 14">
            <a:extLst>
              <a:ext uri="{FF2B5EF4-FFF2-40B4-BE49-F238E27FC236}">
                <a16:creationId xmlns:a16="http://schemas.microsoft.com/office/drawing/2014/main" id="{D4CC7E1E-9121-A219-2F2B-F778B3B9EE83}"/>
              </a:ext>
            </a:extLst>
          </p:cNvPr>
          <p:cNvSpPr txBox="1"/>
          <p:nvPr/>
        </p:nvSpPr>
        <p:spPr>
          <a:xfrm>
            <a:off x="8608061" y="5986089"/>
            <a:ext cx="2381460" cy="738664"/>
          </a:xfrm>
          <a:prstGeom prst="rect">
            <a:avLst/>
          </a:prstGeom>
          <a:solidFill>
            <a:schemeClr val="bg1"/>
          </a:solidFill>
        </p:spPr>
        <p:txBody>
          <a:bodyPr wrap="square" rtlCol="0">
            <a:spAutoFit/>
          </a:bodyPr>
          <a:lstStyle/>
          <a:p>
            <a:pPr algn="ctr"/>
            <a:r>
              <a:rPr lang="cy-GB" sz="1400" b="1" dirty="0">
                <a:solidFill>
                  <a:srgbClr val="7030A0"/>
                </a:solidFill>
              </a:rPr>
              <a:t>Cyfiawnde</a:t>
            </a:r>
            <a:r>
              <a:rPr lang="cy-GB" sz="1400" b="1" dirty="0">
                <a:solidFill>
                  <a:schemeClr val="accent2">
                    <a:lumMod val="75000"/>
                  </a:schemeClr>
                </a:solidFill>
              </a:rPr>
              <a:t>r</a:t>
            </a:r>
            <a:r>
              <a:rPr lang="en-GB" sz="1400" b="1" dirty="0">
                <a:solidFill>
                  <a:schemeClr val="accent2">
                    <a:lumMod val="75000"/>
                  </a:schemeClr>
                </a:solidFill>
              </a:rPr>
              <a:t> </a:t>
            </a:r>
            <a:r>
              <a:rPr lang="cy-GB" sz="1400" b="1" dirty="0"/>
              <a:t>yw ymladd i sicrhau bod gan bawb fynediad at lyfrau.</a:t>
            </a:r>
          </a:p>
        </p:txBody>
      </p:sp>
    </p:spTree>
    <p:extLst>
      <p:ext uri="{BB962C8B-B14F-4D97-AF65-F5344CB8AC3E}">
        <p14:creationId xmlns:p14="http://schemas.microsoft.com/office/powerpoint/2010/main" val="1835240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4A6415-ED48-493D-A7BE-E8A7B5A5A614}"/>
              </a:ext>
            </a:extLst>
          </p:cNvPr>
          <p:cNvPicPr/>
          <p:nvPr/>
        </p:nvPicPr>
        <p:blipFill rotWithShape="1">
          <a:blip r:embed="rId3"/>
          <a:srcRect l="1874" r="-2" b="-2"/>
          <a:stretch/>
        </p:blipFill>
        <p:spPr>
          <a:xfrm>
            <a:off x="0" y="220632"/>
            <a:ext cx="5131983" cy="4986395"/>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2" name="Title 1">
            <a:extLst>
              <a:ext uri="{FF2B5EF4-FFF2-40B4-BE49-F238E27FC236}">
                <a16:creationId xmlns:a16="http://schemas.microsoft.com/office/drawing/2014/main" id="{CD5CB290-BE17-4585-92E2-81C1A2D1E181}"/>
              </a:ext>
            </a:extLst>
          </p:cNvPr>
          <p:cNvSpPr>
            <a:spLocks noGrp="1"/>
          </p:cNvSpPr>
          <p:nvPr>
            <p:ph type="title"/>
          </p:nvPr>
        </p:nvSpPr>
        <p:spPr>
          <a:xfrm>
            <a:off x="6905665" y="407244"/>
            <a:ext cx="5214800" cy="1325563"/>
          </a:xfrm>
        </p:spPr>
        <p:txBody>
          <a:bodyPr>
            <a:normAutofit fontScale="90000"/>
          </a:bodyPr>
          <a:lstStyle/>
          <a:p>
            <a:r>
              <a:rPr lang="cy-GB" dirty="0"/>
              <a:t>Saith nodwedd craidd cyfalaf gwyddoniaeth cynradd </a:t>
            </a:r>
          </a:p>
        </p:txBody>
      </p:sp>
      <p:sp>
        <p:nvSpPr>
          <p:cNvPr id="3" name="Text Placeholder 2">
            <a:extLst>
              <a:ext uri="{FF2B5EF4-FFF2-40B4-BE49-F238E27FC236}">
                <a16:creationId xmlns:a16="http://schemas.microsoft.com/office/drawing/2014/main" id="{DEF5A383-D7DE-4BDB-AF4E-EE4774091C5C}"/>
              </a:ext>
            </a:extLst>
          </p:cNvPr>
          <p:cNvSpPr>
            <a:spLocks noGrp="1"/>
          </p:cNvSpPr>
          <p:nvPr>
            <p:ph type="body" idx="1"/>
          </p:nvPr>
        </p:nvSpPr>
        <p:spPr>
          <a:xfrm>
            <a:off x="6702251" y="2165822"/>
            <a:ext cx="4772967" cy="2959372"/>
          </a:xfrm>
        </p:spPr>
        <p:txBody>
          <a:bodyPr anchor="t">
            <a:normAutofit/>
          </a:bodyPr>
          <a:lstStyle/>
          <a:p>
            <a:pPr marL="85725" indent="-85725"/>
            <a:r>
              <a:rPr lang="en-GB" sz="1700" dirty="0"/>
              <a:t>   </a:t>
            </a:r>
            <a:r>
              <a:rPr lang="cy-GB" sz="2100" dirty="0"/>
              <a:t>Llythrennedd gwyddonol</a:t>
            </a:r>
          </a:p>
          <a:p>
            <a:r>
              <a:rPr lang="cy-GB" sz="2100" dirty="0"/>
              <a:t>Gwerthfawrogi gwyddoniaeth</a:t>
            </a:r>
          </a:p>
          <a:p>
            <a:r>
              <a:rPr lang="cy-GB" sz="2100" dirty="0"/>
              <a:t>Diddordeb mewn gwyddoniaeth</a:t>
            </a:r>
          </a:p>
          <a:p>
            <a:r>
              <a:rPr lang="cy-GB" sz="2100" dirty="0"/>
              <a:t>Hunaniaeth gwyddoniaeth</a:t>
            </a:r>
          </a:p>
          <a:p>
            <a:r>
              <a:rPr lang="cy-GB" sz="2100" dirty="0"/>
              <a:t>Gwyddoniaeth yn y teulu</a:t>
            </a:r>
          </a:p>
          <a:p>
            <a:r>
              <a:rPr lang="cy-GB" sz="2100" dirty="0"/>
              <a:t>Gwyddoniaeth y tu allan i wersi</a:t>
            </a:r>
          </a:p>
          <a:p>
            <a:r>
              <a:rPr lang="cy-GB" sz="2100" dirty="0"/>
              <a:t>Gwyddoniaeth y tu allan i’r cartref</a:t>
            </a:r>
          </a:p>
          <a:p>
            <a:pPr marL="0" indent="0">
              <a:buNone/>
            </a:pPr>
            <a:endParaRPr lang="en-GB" sz="2100" dirty="0"/>
          </a:p>
        </p:txBody>
      </p:sp>
      <p:sp>
        <p:nvSpPr>
          <p:cNvPr id="4" name="TextBox 3">
            <a:extLst>
              <a:ext uri="{FF2B5EF4-FFF2-40B4-BE49-F238E27FC236}">
                <a16:creationId xmlns:a16="http://schemas.microsoft.com/office/drawing/2014/main" id="{9B0D6A9C-353B-AECC-442E-0448E2BA4CB4}"/>
              </a:ext>
            </a:extLst>
          </p:cNvPr>
          <p:cNvSpPr txBox="1"/>
          <p:nvPr/>
        </p:nvSpPr>
        <p:spPr>
          <a:xfrm>
            <a:off x="354752" y="5300333"/>
            <a:ext cx="9544023" cy="1200329"/>
          </a:xfrm>
          <a:prstGeom prst="rect">
            <a:avLst/>
          </a:prstGeom>
          <a:solidFill>
            <a:srgbClr val="FFFF00"/>
          </a:solidFill>
          <a:ln>
            <a:solidFill>
              <a:srgbClr val="FFFF00"/>
            </a:solidFill>
          </a:ln>
        </p:spPr>
        <p:txBody>
          <a:bodyPr wrap="none" rtlCol="0">
            <a:spAutoFit/>
          </a:bodyPr>
          <a:lstStyle/>
          <a:p>
            <a:r>
              <a:rPr lang="cy-GB" u="sng" dirty="0"/>
              <a:t>Prif Gysyniad</a:t>
            </a:r>
            <a:r>
              <a:rPr lang="cy-GB" dirty="0"/>
              <a:t>: </a:t>
            </a:r>
            <a:r>
              <a:rPr lang="cy-GB" b="1" dirty="0"/>
              <a:t>Nid</a:t>
            </a:r>
            <a:r>
              <a:rPr lang="cy-GB" dirty="0"/>
              <a:t> yw cyfalaf gwyddoniaeth yn sefydlog! </a:t>
            </a:r>
          </a:p>
          <a:p>
            <a:r>
              <a:rPr lang="cy-GB" dirty="0"/>
              <a:t>Mae ei werth a’i botensial yn dibynnu ar gyd-destun.</a:t>
            </a:r>
          </a:p>
          <a:p>
            <a:r>
              <a:rPr lang="cy-GB" dirty="0"/>
              <a:t>Po fwyaf y caiff ei ddatblygu a'i werthfawrogi, y mwyaf tebygol yw y bydd plant yn uniaethu ag ef </a:t>
            </a:r>
          </a:p>
          <a:p>
            <a:r>
              <a:rPr lang="cy-GB" dirty="0"/>
              <a:t> ac yn teimlo 'mae ar fy nghyfer i'.</a:t>
            </a:r>
          </a:p>
        </p:txBody>
      </p:sp>
    </p:spTree>
    <p:extLst>
      <p:ext uri="{BB962C8B-B14F-4D97-AF65-F5344CB8AC3E}">
        <p14:creationId xmlns:p14="http://schemas.microsoft.com/office/powerpoint/2010/main" val="852398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4A3807-8E9F-30F6-7582-5718E37EAF75}"/>
              </a:ext>
            </a:extLst>
          </p:cNvPr>
          <p:cNvSpPr txBox="1"/>
          <p:nvPr/>
        </p:nvSpPr>
        <p:spPr>
          <a:xfrm>
            <a:off x="396858" y="1447769"/>
            <a:ext cx="10969375" cy="1446550"/>
          </a:xfrm>
          <a:prstGeom prst="rect">
            <a:avLst/>
          </a:prstGeom>
          <a:solidFill>
            <a:srgbClr val="FFFF00"/>
          </a:solidFill>
        </p:spPr>
        <p:txBody>
          <a:bodyPr wrap="square" rtlCol="0">
            <a:spAutoFit/>
          </a:bodyPr>
          <a:lstStyle/>
          <a:p>
            <a:pPr marL="285750" indent="-285750">
              <a:buFont typeface="Arial" panose="020B0604020202020204" pitchFamily="34" charset="0"/>
              <a:buChar char="•"/>
            </a:pPr>
            <a:r>
              <a:rPr lang="en-GB" sz="2200" dirty="0"/>
              <a:t>4</a:t>
            </a:r>
            <a:r>
              <a:rPr lang="en-GB" sz="2200" b="1" u="sng" dirty="0">
                <a:solidFill>
                  <a:schemeClr val="tx2">
                    <a:lumMod val="90000"/>
                    <a:lumOff val="10000"/>
                  </a:schemeClr>
                </a:solidFill>
              </a:rPr>
              <a:t>. </a:t>
            </a:r>
            <a:r>
              <a:rPr lang="en-GB" sz="2200" b="1" u="sng" dirty="0" err="1">
                <a:solidFill>
                  <a:schemeClr val="tx2">
                    <a:lumMod val="90000"/>
                    <a:lumOff val="10000"/>
                  </a:schemeClr>
                </a:solidFill>
              </a:rPr>
              <a:t>Cysylltu</a:t>
            </a:r>
            <a:r>
              <a:rPr lang="en-GB" sz="2200" b="1" u="sng" dirty="0">
                <a:solidFill>
                  <a:schemeClr val="tx2">
                    <a:lumMod val="90000"/>
                    <a:lumOff val="10000"/>
                  </a:schemeClr>
                </a:solidFill>
              </a:rPr>
              <a:t> </a:t>
            </a:r>
            <a:r>
              <a:rPr lang="en-GB" sz="2200" b="1" u="sng" dirty="0" err="1">
                <a:solidFill>
                  <a:schemeClr val="tx2">
                    <a:lumMod val="90000"/>
                    <a:lumOff val="10000"/>
                  </a:schemeClr>
                </a:solidFill>
              </a:rPr>
              <a:t>dysgu</a:t>
            </a:r>
            <a:r>
              <a:rPr lang="en-GB" sz="2200" b="1" u="sng" dirty="0">
                <a:solidFill>
                  <a:schemeClr val="tx2">
                    <a:lumMod val="90000"/>
                    <a:lumOff val="10000"/>
                  </a:schemeClr>
                </a:solidFill>
              </a:rPr>
              <a:t> </a:t>
            </a:r>
            <a:r>
              <a:rPr lang="en-GB" sz="2200" b="1" u="sng" dirty="0" err="1">
                <a:solidFill>
                  <a:schemeClr val="tx2">
                    <a:lumMod val="90000"/>
                    <a:lumOff val="10000"/>
                  </a:schemeClr>
                </a:solidFill>
              </a:rPr>
              <a:t>newydd</a:t>
            </a:r>
            <a:r>
              <a:rPr lang="en-GB" sz="2200" b="1" u="sng" dirty="0">
                <a:solidFill>
                  <a:schemeClr val="tx2">
                    <a:lumMod val="90000"/>
                    <a:lumOff val="10000"/>
                  </a:schemeClr>
                </a:solidFill>
              </a:rPr>
              <a:t> â </a:t>
            </a:r>
            <a:r>
              <a:rPr lang="en-GB" sz="2200" b="1" u="sng" dirty="0" err="1">
                <a:solidFill>
                  <a:schemeClr val="tx2">
                    <a:lumMod val="90000"/>
                    <a:lumOff val="10000"/>
                  </a:schemeClr>
                </a:solidFill>
              </a:rPr>
              <a:t>chyd-destunau</a:t>
            </a:r>
            <a:r>
              <a:rPr lang="en-GB" sz="2200" b="1" u="sng" dirty="0">
                <a:solidFill>
                  <a:schemeClr val="tx2">
                    <a:lumMod val="90000"/>
                    <a:lumOff val="10000"/>
                  </a:schemeClr>
                </a:solidFill>
              </a:rPr>
              <a:t> </a:t>
            </a:r>
            <a:r>
              <a:rPr lang="en-GB" sz="2200" b="1" u="sng" dirty="0" err="1">
                <a:solidFill>
                  <a:schemeClr val="tx2">
                    <a:lumMod val="90000"/>
                    <a:lumOff val="10000"/>
                  </a:schemeClr>
                </a:solidFill>
              </a:rPr>
              <a:t>perthnasol</a:t>
            </a:r>
            <a:r>
              <a:rPr lang="en-GB" sz="2200" b="1" u="sng" dirty="0">
                <a:solidFill>
                  <a:schemeClr val="tx2">
                    <a:lumMod val="90000"/>
                    <a:lumOff val="10000"/>
                  </a:schemeClr>
                </a:solidFill>
              </a:rPr>
              <a:t> </a:t>
            </a:r>
            <a:r>
              <a:rPr lang="en-GB" sz="2200" b="1" u="sng" dirty="0" err="1">
                <a:solidFill>
                  <a:schemeClr val="tx2">
                    <a:lumMod val="90000"/>
                    <a:lumOff val="10000"/>
                  </a:schemeClr>
                </a:solidFill>
              </a:rPr>
              <a:t>yn</a:t>
            </a:r>
            <a:r>
              <a:rPr lang="en-GB" sz="2200" b="1" u="sng" dirty="0">
                <a:solidFill>
                  <a:schemeClr val="tx2">
                    <a:lumMod val="90000"/>
                    <a:lumOff val="10000"/>
                  </a:schemeClr>
                </a:solidFill>
              </a:rPr>
              <a:t> y </a:t>
            </a:r>
            <a:r>
              <a:rPr lang="en-GB" sz="2200" b="1" u="sng" dirty="0" err="1">
                <a:solidFill>
                  <a:schemeClr val="tx2">
                    <a:lumMod val="90000"/>
                    <a:lumOff val="10000"/>
                  </a:schemeClr>
                </a:solidFill>
              </a:rPr>
              <a:t>byd</a:t>
            </a:r>
            <a:r>
              <a:rPr lang="en-GB" sz="2200" b="1" u="sng" dirty="0">
                <a:solidFill>
                  <a:schemeClr val="tx2">
                    <a:lumMod val="90000"/>
                    <a:lumOff val="10000"/>
                  </a:schemeClr>
                </a:solidFill>
              </a:rPr>
              <a:t> go </a:t>
            </a:r>
            <a:r>
              <a:rPr lang="en-GB" sz="2200" b="1" u="sng" dirty="0" err="1">
                <a:solidFill>
                  <a:schemeClr val="tx2">
                    <a:lumMod val="90000"/>
                    <a:lumOff val="10000"/>
                  </a:schemeClr>
                </a:solidFill>
              </a:rPr>
              <a:t>iawn</a:t>
            </a:r>
            <a:endParaRPr lang="cy-GB" sz="2200" b="1" u="sng" dirty="0">
              <a:solidFill>
                <a:schemeClr val="tx2">
                  <a:lumMod val="90000"/>
                  <a:lumOff val="10000"/>
                </a:schemeClr>
              </a:solidFill>
            </a:endParaRPr>
          </a:p>
          <a:p>
            <a:pPr marL="285750" indent="-285750">
              <a:buFont typeface="Arial" panose="020B0604020202020204" pitchFamily="34" charset="0"/>
              <a:buChar char="•"/>
            </a:pPr>
            <a:r>
              <a:rPr lang="cy-GB" sz="2200" dirty="0">
                <a:solidFill>
                  <a:schemeClr val="tx2">
                    <a:lumMod val="90000"/>
                    <a:lumOff val="10000"/>
                  </a:schemeClr>
                </a:solidFill>
              </a:rPr>
              <a:t>Gall cysylltu addysgu gwyddoniaeth i senarios ystyrlon a gwirioneddol neu enghreifftiau sy’n adlewyrchu natur y byd go iawn wella cyrhaeddiad mewn gwyddoniaeth ac agweddau tuag at wyddoniaeth. </a:t>
            </a:r>
            <a:endParaRPr lang="cy-GB" sz="2200" dirty="0"/>
          </a:p>
        </p:txBody>
      </p:sp>
      <p:sp>
        <p:nvSpPr>
          <p:cNvPr id="6" name="TextBox 5">
            <a:extLst>
              <a:ext uri="{FF2B5EF4-FFF2-40B4-BE49-F238E27FC236}">
                <a16:creationId xmlns:a16="http://schemas.microsoft.com/office/drawing/2014/main" id="{1D75F998-2E43-D709-FC80-526DBBA2C9DF}"/>
              </a:ext>
            </a:extLst>
          </p:cNvPr>
          <p:cNvSpPr txBox="1"/>
          <p:nvPr/>
        </p:nvSpPr>
        <p:spPr>
          <a:xfrm>
            <a:off x="755971" y="178557"/>
            <a:ext cx="9385967" cy="830997"/>
          </a:xfrm>
          <a:prstGeom prst="rect">
            <a:avLst/>
          </a:prstGeom>
          <a:noFill/>
        </p:spPr>
        <p:txBody>
          <a:bodyPr wrap="none" rtlCol="0">
            <a:spAutoFit/>
          </a:bodyPr>
          <a:lstStyle/>
          <a:p>
            <a:r>
              <a:rPr lang="cy-GB" sz="2400" b="1" dirty="0"/>
              <a:t>Sut gall SCTA gefnogi a gyrru gwelliant mewn Addysg Wyddoniaeth</a:t>
            </a:r>
          </a:p>
          <a:p>
            <a:r>
              <a:rPr lang="cy-GB" sz="2400" b="1" dirty="0"/>
              <a:t> mewn cyfnodau Cynradd?</a:t>
            </a:r>
          </a:p>
        </p:txBody>
      </p:sp>
      <p:sp>
        <p:nvSpPr>
          <p:cNvPr id="8" name="TextBox 7">
            <a:extLst>
              <a:ext uri="{FF2B5EF4-FFF2-40B4-BE49-F238E27FC236}">
                <a16:creationId xmlns:a16="http://schemas.microsoft.com/office/drawing/2014/main" id="{0A6F7192-A12B-8E1C-0596-C1B9B99DAD34}"/>
              </a:ext>
            </a:extLst>
          </p:cNvPr>
          <p:cNvSpPr txBox="1"/>
          <p:nvPr/>
        </p:nvSpPr>
        <p:spPr>
          <a:xfrm>
            <a:off x="6646237" y="665313"/>
            <a:ext cx="6100548" cy="369332"/>
          </a:xfrm>
          <a:prstGeom prst="rect">
            <a:avLst/>
          </a:prstGeom>
          <a:noFill/>
        </p:spPr>
        <p:txBody>
          <a:bodyPr wrap="square">
            <a:spAutoFit/>
          </a:bodyPr>
          <a:lstStyle/>
          <a:p>
            <a:r>
              <a:rPr lang="en-GB" dirty="0" err="1">
                <a:hlinkClick r:id="rId2"/>
              </a:rPr>
              <a:t>Gwella</a:t>
            </a:r>
            <a:r>
              <a:rPr lang="en-GB" dirty="0">
                <a:hlinkClick r:id="rId2"/>
              </a:rPr>
              <a:t> </a:t>
            </a:r>
            <a:r>
              <a:rPr lang="en-GB" dirty="0" err="1">
                <a:hlinkClick r:id="rId2"/>
              </a:rPr>
              <a:t>gwyddoniaeth</a:t>
            </a:r>
            <a:r>
              <a:rPr lang="en-GB" dirty="0">
                <a:hlinkClick r:id="rId2"/>
              </a:rPr>
              <a:t> </a:t>
            </a:r>
            <a:r>
              <a:rPr lang="en-GB" dirty="0" err="1">
                <a:hlinkClick r:id="rId2"/>
              </a:rPr>
              <a:t>gynradd</a:t>
            </a:r>
            <a:r>
              <a:rPr lang="en-GB" dirty="0">
                <a:hlinkClick r:id="rId2"/>
              </a:rPr>
              <a:t> | EEF</a:t>
            </a:r>
            <a:endParaRPr lang="en-GB" dirty="0"/>
          </a:p>
        </p:txBody>
      </p:sp>
      <p:sp>
        <p:nvSpPr>
          <p:cNvPr id="9" name="TextBox 8">
            <a:extLst>
              <a:ext uri="{FF2B5EF4-FFF2-40B4-BE49-F238E27FC236}">
                <a16:creationId xmlns:a16="http://schemas.microsoft.com/office/drawing/2014/main" id="{98FCE201-5119-ED11-580A-1B364EC38DD2}"/>
              </a:ext>
            </a:extLst>
          </p:cNvPr>
          <p:cNvSpPr txBox="1"/>
          <p:nvPr/>
        </p:nvSpPr>
        <p:spPr>
          <a:xfrm>
            <a:off x="1074952" y="2949152"/>
            <a:ext cx="9301649" cy="707886"/>
          </a:xfrm>
          <a:prstGeom prst="rect">
            <a:avLst/>
          </a:prstGeom>
          <a:noFill/>
        </p:spPr>
        <p:txBody>
          <a:bodyPr wrap="none" rtlCol="0">
            <a:spAutoFit/>
          </a:bodyPr>
          <a:lstStyle/>
          <a:p>
            <a:r>
              <a:rPr lang="en-GB" sz="2000" b="1" dirty="0"/>
              <a:t>10 </a:t>
            </a:r>
            <a:r>
              <a:rPr lang="cy-GB" sz="2000" b="1" dirty="0"/>
              <a:t>Prif fater yn ymwneud â dysgu Gwyddoniaeth i Blant mewn Ysgolion </a:t>
            </a:r>
            <a:r>
              <a:rPr lang="en-GB" sz="2000" b="1" dirty="0"/>
              <a:t>Cynradd</a:t>
            </a:r>
          </a:p>
          <a:p>
            <a:pPr algn="ctr"/>
            <a:r>
              <a:rPr lang="en-GB" sz="2000" b="1" dirty="0"/>
              <a:t> </a:t>
            </a:r>
            <a:r>
              <a:rPr lang="cy-GB" sz="2000" b="1" dirty="0"/>
              <a:t>yn Lloegr </a:t>
            </a:r>
            <a:r>
              <a:rPr lang="en-GB" sz="2000" b="1" dirty="0"/>
              <a:t>(Bianchi, Whittaker a Poole, 2021</a:t>
            </a:r>
            <a:r>
              <a:rPr lang="en-GB" dirty="0"/>
              <a:t>)</a:t>
            </a:r>
          </a:p>
        </p:txBody>
      </p:sp>
      <p:sp>
        <p:nvSpPr>
          <p:cNvPr id="10" name="TextBox 9">
            <a:extLst>
              <a:ext uri="{FF2B5EF4-FFF2-40B4-BE49-F238E27FC236}">
                <a16:creationId xmlns:a16="http://schemas.microsoft.com/office/drawing/2014/main" id="{35BFB55C-5DF8-1465-1DCE-1503F42FCF51}"/>
              </a:ext>
            </a:extLst>
          </p:cNvPr>
          <p:cNvSpPr txBox="1"/>
          <p:nvPr/>
        </p:nvSpPr>
        <p:spPr>
          <a:xfrm>
            <a:off x="131851" y="4217230"/>
            <a:ext cx="11928297" cy="2462213"/>
          </a:xfrm>
          <a:prstGeom prst="rect">
            <a:avLst/>
          </a:prstGeom>
          <a:solidFill>
            <a:srgbClr val="FFC000"/>
          </a:solidFill>
        </p:spPr>
        <p:txBody>
          <a:bodyPr wrap="square" rtlCol="0">
            <a:spAutoFit/>
          </a:bodyPr>
          <a:lstStyle/>
          <a:p>
            <a:pPr marL="285750" indent="-285750">
              <a:buFont typeface="Arial" panose="020B0604020202020204" pitchFamily="34" charset="0"/>
              <a:buChar char="•"/>
            </a:pPr>
            <a:r>
              <a:rPr lang="cy-GB" sz="2200" b="1" dirty="0"/>
              <a:t>3 Mae dysgu gwyddoniaeth i blant yn brin o her</a:t>
            </a:r>
          </a:p>
          <a:p>
            <a:pPr marL="285750" indent="-285750">
              <a:buFont typeface="Arial" panose="020B0604020202020204" pitchFamily="34" charset="0"/>
              <a:buChar char="•"/>
            </a:pPr>
            <a:r>
              <a:rPr lang="cy-GB" sz="2200" dirty="0"/>
              <a:t>Canlyniad – Nid yw plant yn cyrraedd eu potensial llawn sy'n cyfyngu ar eu cyfleoedd a'u dyheadau</a:t>
            </a:r>
          </a:p>
          <a:p>
            <a:pPr marL="285750" indent="-285750">
              <a:buFont typeface="Arial" panose="020B0604020202020204" pitchFamily="34" charset="0"/>
              <a:buChar char="•"/>
            </a:pPr>
            <a:r>
              <a:rPr lang="cy-GB" sz="2200" b="1" dirty="0"/>
              <a:t>9 Anaml y bydd plant yn gweld eu hunain, eu teuluoedd, aelodau eu cymunedau neu eu hathrawon fel gwyddonwyr </a:t>
            </a:r>
          </a:p>
          <a:p>
            <a:pPr marL="285750" indent="-285750">
              <a:buFont typeface="Arial" panose="020B0604020202020204" pitchFamily="34" charset="0"/>
              <a:buChar char="•"/>
            </a:pPr>
            <a:r>
              <a:rPr lang="cy-GB" sz="2200" dirty="0"/>
              <a:t>Canlyniad – Mae plant yn credu bod gwyddoniaeth yn ymwneud â phobl eraill sy’n gwneud gwahaniaeth – nid nhw eu hunain</a:t>
            </a:r>
          </a:p>
        </p:txBody>
      </p:sp>
      <p:sp>
        <p:nvSpPr>
          <p:cNvPr id="12" name="TextBox 11">
            <a:extLst>
              <a:ext uri="{FF2B5EF4-FFF2-40B4-BE49-F238E27FC236}">
                <a16:creationId xmlns:a16="http://schemas.microsoft.com/office/drawing/2014/main" id="{8911BA3E-3F5B-66B4-2AE4-28BAB183DB55}"/>
              </a:ext>
            </a:extLst>
          </p:cNvPr>
          <p:cNvSpPr txBox="1"/>
          <p:nvPr/>
        </p:nvSpPr>
        <p:spPr>
          <a:xfrm>
            <a:off x="755971" y="1074354"/>
            <a:ext cx="6298442" cy="369332"/>
          </a:xfrm>
          <a:prstGeom prst="rect">
            <a:avLst/>
          </a:prstGeom>
          <a:noFill/>
        </p:spPr>
        <p:txBody>
          <a:bodyPr wrap="square">
            <a:spAutoFit/>
          </a:bodyPr>
          <a:lstStyle/>
          <a:p>
            <a:r>
              <a:rPr lang="cy-GB" b="1" dirty="0"/>
              <a:t>Gwella gwyddoniaeth gynradd</a:t>
            </a:r>
            <a:r>
              <a:rPr lang="cy-GB" sz="1800" b="1" dirty="0"/>
              <a:t>  </a:t>
            </a:r>
            <a:r>
              <a:rPr lang="en-GB" sz="1800" b="1" dirty="0"/>
              <a:t>(EEF, 2023)</a:t>
            </a:r>
          </a:p>
        </p:txBody>
      </p:sp>
      <p:sp>
        <p:nvSpPr>
          <p:cNvPr id="14" name="TextBox 13">
            <a:extLst>
              <a:ext uri="{FF2B5EF4-FFF2-40B4-BE49-F238E27FC236}">
                <a16:creationId xmlns:a16="http://schemas.microsoft.com/office/drawing/2014/main" id="{39EBC6CD-E323-7BB7-A441-411CAA026719}"/>
              </a:ext>
            </a:extLst>
          </p:cNvPr>
          <p:cNvSpPr txBox="1"/>
          <p:nvPr/>
        </p:nvSpPr>
        <p:spPr>
          <a:xfrm>
            <a:off x="1510302" y="3711871"/>
            <a:ext cx="7746714" cy="369332"/>
          </a:xfrm>
          <a:prstGeom prst="rect">
            <a:avLst/>
          </a:prstGeom>
          <a:noFill/>
        </p:spPr>
        <p:txBody>
          <a:bodyPr wrap="square">
            <a:spAutoFit/>
          </a:bodyPr>
          <a:lstStyle/>
          <a:p>
            <a:r>
              <a:rPr lang="cy-GB" dirty="0">
                <a:hlinkClick r:id="rId3"/>
              </a:rPr>
              <a:t>10 prif fater yn ymwneud â gwyddoniaeth mewn Ysgolion Cynradd yn Lloegr</a:t>
            </a:r>
            <a:endParaRPr lang="cy-GB" dirty="0"/>
          </a:p>
        </p:txBody>
      </p:sp>
    </p:spTree>
    <p:extLst>
      <p:ext uri="{BB962C8B-B14F-4D97-AF65-F5344CB8AC3E}">
        <p14:creationId xmlns:p14="http://schemas.microsoft.com/office/powerpoint/2010/main" val="4236899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2F2425-D020-2FF6-A16E-8C609AA8A83B}"/>
              </a:ext>
            </a:extLst>
          </p:cNvPr>
          <p:cNvSpPr txBox="1"/>
          <p:nvPr/>
        </p:nvSpPr>
        <p:spPr>
          <a:xfrm>
            <a:off x="3403116" y="1394304"/>
            <a:ext cx="3007875" cy="369332"/>
          </a:xfrm>
          <a:prstGeom prst="rect">
            <a:avLst/>
          </a:prstGeom>
          <a:noFill/>
        </p:spPr>
        <p:txBody>
          <a:bodyPr wrap="none" rtlCol="0">
            <a:spAutoFit/>
          </a:bodyPr>
          <a:lstStyle/>
          <a:p>
            <a:r>
              <a:rPr lang="cy-GB" b="1" dirty="0"/>
              <a:t>Adroddiad Estyn </a:t>
            </a:r>
            <a:r>
              <a:rPr lang="en-GB" b="1" dirty="0"/>
              <a:t>2023-2024</a:t>
            </a:r>
          </a:p>
        </p:txBody>
      </p:sp>
      <p:sp>
        <p:nvSpPr>
          <p:cNvPr id="4" name="TextBox 3">
            <a:extLst>
              <a:ext uri="{FF2B5EF4-FFF2-40B4-BE49-F238E27FC236}">
                <a16:creationId xmlns:a16="http://schemas.microsoft.com/office/drawing/2014/main" id="{03554342-56CC-FF5A-79A2-7229238513B0}"/>
              </a:ext>
            </a:extLst>
          </p:cNvPr>
          <p:cNvSpPr txBox="1"/>
          <p:nvPr/>
        </p:nvSpPr>
        <p:spPr>
          <a:xfrm>
            <a:off x="456892" y="2136700"/>
            <a:ext cx="11754308" cy="1477328"/>
          </a:xfrm>
          <a:prstGeom prst="rect">
            <a:avLst/>
          </a:prstGeom>
          <a:solidFill>
            <a:srgbClr val="FFFF00"/>
          </a:solidFill>
        </p:spPr>
        <p:txBody>
          <a:bodyPr wrap="none" rtlCol="0">
            <a:spAutoFit/>
          </a:bodyPr>
          <a:lstStyle/>
          <a:p>
            <a:r>
              <a:rPr lang="en-GB" dirty="0"/>
              <a:t>‘</a:t>
            </a:r>
            <a:r>
              <a:rPr lang="cy-GB" b="0" i="0" dirty="0">
                <a:solidFill>
                  <a:srgbClr val="0E4163"/>
                </a:solidFill>
                <a:effectLst/>
                <a:latin typeface="Source Sans "/>
              </a:rPr>
              <a:t>Mae gweithredu’r Cwricwlwm i Gymru wedi symud ymlaen, ond nid yw llawer o ysgolion yn alinio datblygiad y cwricwlwm </a:t>
            </a:r>
          </a:p>
          <a:p>
            <a:r>
              <a:rPr lang="cy-GB" b="0" i="0" dirty="0">
                <a:solidFill>
                  <a:srgbClr val="0E4163"/>
                </a:solidFill>
                <a:effectLst/>
                <a:latin typeface="Source Sans "/>
              </a:rPr>
              <a:t>gyda strategaethau addysgu ac asesu effeithiol yn ddigon da. Mewn rhai achosion, mae cynllunio ar gyfer datblygiad yn </a:t>
            </a:r>
          </a:p>
          <a:p>
            <a:r>
              <a:rPr lang="cy-GB" b="0" i="0" dirty="0">
                <a:solidFill>
                  <a:srgbClr val="0E4163"/>
                </a:solidFill>
                <a:effectLst/>
                <a:latin typeface="Source Sans "/>
              </a:rPr>
              <a:t>dan ddatblygedig, ac mae disgwyliadau athrawon o’r hyn y gall disgyblion ei gyflawni yn rhy isel’.</a:t>
            </a:r>
            <a:endParaRPr lang="en-GB" dirty="0"/>
          </a:p>
          <a:p>
            <a:r>
              <a:rPr lang="en-GB" dirty="0"/>
              <a:t>‘</a:t>
            </a:r>
            <a:r>
              <a:rPr lang="cy-GB" b="0" i="0" dirty="0">
                <a:solidFill>
                  <a:srgbClr val="0E4163"/>
                </a:solidFill>
                <a:effectLst/>
                <a:latin typeface="Source Sans "/>
              </a:rPr>
              <a:t>O ran anfantais, er bod llawer o heriau y tu hwnt i’w rheolaeth, mae staff ysgol yn parhau i weithio’n ddiwyd i liniaru </a:t>
            </a:r>
          </a:p>
          <a:p>
            <a:r>
              <a:rPr lang="cy-GB" b="0" i="0" dirty="0">
                <a:solidFill>
                  <a:srgbClr val="0E4163"/>
                </a:solidFill>
                <a:effectLst/>
                <a:latin typeface="Source Sans "/>
              </a:rPr>
              <a:t>effaith tlodi ar gyflawniad addysgol’.</a:t>
            </a:r>
            <a:endParaRPr lang="en-GB" dirty="0"/>
          </a:p>
        </p:txBody>
      </p:sp>
      <p:sp>
        <p:nvSpPr>
          <p:cNvPr id="5" name="TextBox 4">
            <a:extLst>
              <a:ext uri="{FF2B5EF4-FFF2-40B4-BE49-F238E27FC236}">
                <a16:creationId xmlns:a16="http://schemas.microsoft.com/office/drawing/2014/main" id="{568D588B-8E28-C4AD-1144-1846D541592C}"/>
              </a:ext>
            </a:extLst>
          </p:cNvPr>
          <p:cNvSpPr txBox="1"/>
          <p:nvPr/>
        </p:nvSpPr>
        <p:spPr>
          <a:xfrm>
            <a:off x="308621" y="4238786"/>
            <a:ext cx="8590813" cy="369332"/>
          </a:xfrm>
          <a:prstGeom prst="rect">
            <a:avLst/>
          </a:prstGeom>
          <a:noFill/>
        </p:spPr>
        <p:txBody>
          <a:bodyPr wrap="none" rtlCol="0">
            <a:spAutoFit/>
          </a:bodyPr>
          <a:lstStyle/>
          <a:p>
            <a:r>
              <a:rPr lang="cy-GB" b="1" dirty="0"/>
              <a:t>Gwyddoniaeth a dylunio a thechnoleg yng Nghyfnod Allweddol 2 </a:t>
            </a:r>
            <a:r>
              <a:rPr lang="en-GB" b="1" dirty="0"/>
              <a:t>(Estyn , 2017)</a:t>
            </a:r>
          </a:p>
        </p:txBody>
      </p:sp>
      <p:sp>
        <p:nvSpPr>
          <p:cNvPr id="6" name="TextBox 5">
            <a:extLst>
              <a:ext uri="{FF2B5EF4-FFF2-40B4-BE49-F238E27FC236}">
                <a16:creationId xmlns:a16="http://schemas.microsoft.com/office/drawing/2014/main" id="{14DCE452-B9E6-3DAA-174A-AA45F5089D5E}"/>
              </a:ext>
            </a:extLst>
          </p:cNvPr>
          <p:cNvSpPr txBox="1"/>
          <p:nvPr/>
        </p:nvSpPr>
        <p:spPr>
          <a:xfrm>
            <a:off x="456892" y="5357702"/>
            <a:ext cx="10722422" cy="923330"/>
          </a:xfrm>
          <a:prstGeom prst="rect">
            <a:avLst/>
          </a:prstGeom>
          <a:solidFill>
            <a:srgbClr val="FFC000"/>
          </a:solidFill>
        </p:spPr>
        <p:txBody>
          <a:bodyPr wrap="none" rtlCol="0">
            <a:spAutoFit/>
          </a:bodyPr>
          <a:lstStyle/>
          <a:p>
            <a:r>
              <a:rPr lang="cy-GB" b="0" i="0" dirty="0">
                <a:solidFill>
                  <a:srgbClr val="0E4163"/>
                </a:solidFill>
                <a:effectLst/>
                <a:latin typeface="Source Sans 3"/>
              </a:rPr>
              <a:t>A1 Gwneud yn siŵr bod gwersi gwyddoniaeth yn herio pob disgybl, yn enwedig y rhai mwy abl, a lleihau’r bwlch </a:t>
            </a:r>
          </a:p>
          <a:p>
            <a:r>
              <a:rPr lang="cy-GB" b="0" i="0" dirty="0">
                <a:solidFill>
                  <a:srgbClr val="0E4163"/>
                </a:solidFill>
                <a:effectLst/>
                <a:latin typeface="Source Sans 3"/>
              </a:rPr>
              <a:t>rhwng cyflawniad disgyblion sy’n gymwys i gael prydau ysgol am ddim a’u cyfoedion</a:t>
            </a:r>
          </a:p>
          <a:p>
            <a:endParaRPr lang="en-GB" dirty="0"/>
          </a:p>
        </p:txBody>
      </p:sp>
      <p:sp>
        <p:nvSpPr>
          <p:cNvPr id="13" name="TextBox 12">
            <a:extLst>
              <a:ext uri="{FF2B5EF4-FFF2-40B4-BE49-F238E27FC236}">
                <a16:creationId xmlns:a16="http://schemas.microsoft.com/office/drawing/2014/main" id="{36C89BBE-C4F7-6CFA-F34C-F92D9EE9F5AC}"/>
              </a:ext>
            </a:extLst>
          </p:cNvPr>
          <p:cNvSpPr txBox="1"/>
          <p:nvPr/>
        </p:nvSpPr>
        <p:spPr>
          <a:xfrm>
            <a:off x="7079064" y="1324538"/>
            <a:ext cx="6099348" cy="369332"/>
          </a:xfrm>
          <a:prstGeom prst="rect">
            <a:avLst/>
          </a:prstGeom>
          <a:noFill/>
        </p:spPr>
        <p:txBody>
          <a:bodyPr wrap="square">
            <a:spAutoFit/>
          </a:bodyPr>
          <a:lstStyle/>
          <a:p>
            <a:r>
              <a:rPr lang="en-GB" dirty="0" err="1">
                <a:hlinkClick r:id="rId3"/>
              </a:rPr>
              <a:t>Adroddiad</a:t>
            </a:r>
            <a:r>
              <a:rPr lang="en-GB" dirty="0">
                <a:hlinkClick r:id="rId3"/>
              </a:rPr>
              <a:t> </a:t>
            </a:r>
            <a:r>
              <a:rPr lang="en-GB" dirty="0" err="1">
                <a:hlinkClick r:id="rId3"/>
              </a:rPr>
              <a:t>Blynyddol</a:t>
            </a:r>
            <a:r>
              <a:rPr lang="en-GB" dirty="0">
                <a:hlinkClick r:id="rId3"/>
              </a:rPr>
              <a:t> | Annual Report – Estyn</a:t>
            </a:r>
            <a:endParaRPr lang="en-GB" dirty="0"/>
          </a:p>
        </p:txBody>
      </p:sp>
      <p:sp>
        <p:nvSpPr>
          <p:cNvPr id="15" name="TextBox 14">
            <a:extLst>
              <a:ext uri="{FF2B5EF4-FFF2-40B4-BE49-F238E27FC236}">
                <a16:creationId xmlns:a16="http://schemas.microsoft.com/office/drawing/2014/main" id="{697C5470-77D7-692F-DEEF-B1C62E1EC995}"/>
              </a:ext>
            </a:extLst>
          </p:cNvPr>
          <p:cNvSpPr txBox="1"/>
          <p:nvPr/>
        </p:nvSpPr>
        <p:spPr>
          <a:xfrm>
            <a:off x="3204895" y="4570229"/>
            <a:ext cx="7443051" cy="338554"/>
          </a:xfrm>
          <a:prstGeom prst="rect">
            <a:avLst/>
          </a:prstGeom>
          <a:noFill/>
        </p:spPr>
        <p:txBody>
          <a:bodyPr wrap="square">
            <a:spAutoFit/>
          </a:bodyPr>
          <a:lstStyle/>
          <a:p>
            <a:r>
              <a:rPr lang="en-GB" sz="1600" dirty="0" err="1">
                <a:hlinkClick r:id="rId4"/>
              </a:rPr>
              <a:t>Gwyddoniaeth</a:t>
            </a:r>
            <a:r>
              <a:rPr lang="en-GB" sz="1600" dirty="0">
                <a:hlinkClick r:id="rId4"/>
              </a:rPr>
              <a:t> a </a:t>
            </a:r>
            <a:r>
              <a:rPr lang="en-GB" sz="1600" dirty="0" err="1">
                <a:hlinkClick r:id="rId4"/>
              </a:rPr>
              <a:t>dylunio</a:t>
            </a:r>
            <a:r>
              <a:rPr lang="en-GB" sz="1600" dirty="0">
                <a:hlinkClick r:id="rId4"/>
              </a:rPr>
              <a:t> a </a:t>
            </a:r>
            <a:r>
              <a:rPr lang="en-GB" sz="1600" dirty="0" err="1">
                <a:hlinkClick r:id="rId4"/>
              </a:rPr>
              <a:t>thechnoleg</a:t>
            </a:r>
            <a:r>
              <a:rPr lang="en-GB" sz="1600" dirty="0">
                <a:hlinkClick r:id="rId4"/>
              </a:rPr>
              <a:t> </a:t>
            </a:r>
            <a:r>
              <a:rPr lang="en-GB" sz="1600" dirty="0" err="1">
                <a:hlinkClick r:id="rId4"/>
              </a:rPr>
              <a:t>yng</a:t>
            </a:r>
            <a:r>
              <a:rPr lang="en-GB" sz="1600" dirty="0">
                <a:hlinkClick r:id="rId4"/>
              </a:rPr>
              <a:t> </a:t>
            </a:r>
            <a:r>
              <a:rPr lang="en-GB" sz="1600" dirty="0" err="1">
                <a:hlinkClick r:id="rId4"/>
              </a:rPr>
              <a:t>Nghyfnod</a:t>
            </a:r>
            <a:r>
              <a:rPr lang="en-GB" sz="1600" dirty="0">
                <a:hlinkClick r:id="rId4"/>
              </a:rPr>
              <a:t> </a:t>
            </a:r>
            <a:r>
              <a:rPr lang="en-GB" sz="1600" dirty="0" err="1">
                <a:hlinkClick r:id="rId4"/>
              </a:rPr>
              <a:t>Allweddol</a:t>
            </a:r>
            <a:r>
              <a:rPr lang="en-GB" sz="1600" dirty="0">
                <a:hlinkClick r:id="rId4"/>
              </a:rPr>
              <a:t> 2 - Esty</a:t>
            </a:r>
            <a:r>
              <a:rPr lang="en-GB" sz="1600" dirty="0">
                <a:hlinkClick r:id="rId5"/>
              </a:rPr>
              <a:t>n</a:t>
            </a:r>
            <a:endParaRPr lang="en-GB" sz="1600" dirty="0"/>
          </a:p>
        </p:txBody>
      </p:sp>
      <p:pic>
        <p:nvPicPr>
          <p:cNvPr id="1030" name="Picture 6" descr="Estyn">
            <a:extLst>
              <a:ext uri="{FF2B5EF4-FFF2-40B4-BE49-F238E27FC236}">
                <a16:creationId xmlns:a16="http://schemas.microsoft.com/office/drawing/2014/main" id="{C84954F0-6C06-439C-7126-8588592464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0726" y="1293758"/>
            <a:ext cx="1384323" cy="369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862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razy Circle Illusion!">
            <a:hlinkClick r:id="" action="ppaction://media"/>
            <a:extLst>
              <a:ext uri="{FF2B5EF4-FFF2-40B4-BE49-F238E27FC236}">
                <a16:creationId xmlns:a16="http://schemas.microsoft.com/office/drawing/2014/main" id="{6AF4B897-C746-A31F-3F8E-2E03DAEBD42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0200" y="1618399"/>
            <a:ext cx="8097203" cy="4554754"/>
          </a:xfrm>
          <a:prstGeom prst="rect">
            <a:avLst/>
          </a:prstGeom>
        </p:spPr>
      </p:pic>
    </p:spTree>
    <p:extLst>
      <p:ext uri="{BB962C8B-B14F-4D97-AF65-F5344CB8AC3E}">
        <p14:creationId xmlns:p14="http://schemas.microsoft.com/office/powerpoint/2010/main" val="238953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2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57FF-6AA9-4C67-B486-4712B45F4B24}"/>
              </a:ext>
            </a:extLst>
          </p:cNvPr>
          <p:cNvSpPr>
            <a:spLocks noGrp="1"/>
          </p:cNvSpPr>
          <p:nvPr>
            <p:ph type="title" idx="4294967295"/>
          </p:nvPr>
        </p:nvSpPr>
        <p:spPr>
          <a:xfrm>
            <a:off x="359738" y="893390"/>
            <a:ext cx="10515600" cy="1325562"/>
          </a:xfrm>
        </p:spPr>
        <p:txBody>
          <a:bodyPr>
            <a:normAutofit/>
          </a:bodyPr>
          <a:lstStyle/>
          <a:p>
            <a:r>
              <a:rPr lang="cy-GB" sz="3200" dirty="0"/>
              <a:t>Pwy a beth sy’n dylanwadu ar gyfalaf gwyddoniaeth?</a:t>
            </a:r>
          </a:p>
        </p:txBody>
      </p:sp>
      <p:pic>
        <p:nvPicPr>
          <p:cNvPr id="8" name="Picture 7" descr="A candle in a glass holder&#10;&#10;Description automatically generated with low confidence">
            <a:extLst>
              <a:ext uri="{FF2B5EF4-FFF2-40B4-BE49-F238E27FC236}">
                <a16:creationId xmlns:a16="http://schemas.microsoft.com/office/drawing/2014/main" id="{8BC3A27A-3129-4F9D-B090-8CFE5403175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40822" y="3063875"/>
            <a:ext cx="2712459" cy="3429000"/>
          </a:xfrm>
          <a:prstGeom prst="rect">
            <a:avLst/>
          </a:prstGeom>
        </p:spPr>
      </p:pic>
      <p:sp>
        <p:nvSpPr>
          <p:cNvPr id="10" name="TextBox 9">
            <a:extLst>
              <a:ext uri="{FF2B5EF4-FFF2-40B4-BE49-F238E27FC236}">
                <a16:creationId xmlns:a16="http://schemas.microsoft.com/office/drawing/2014/main" id="{B300BEAE-DD44-4842-8805-78B07F0CFF23}"/>
              </a:ext>
            </a:extLst>
          </p:cNvPr>
          <p:cNvSpPr txBox="1"/>
          <p:nvPr/>
        </p:nvSpPr>
        <p:spPr>
          <a:xfrm>
            <a:off x="7639050" y="3089166"/>
            <a:ext cx="1921360" cy="461665"/>
          </a:xfrm>
          <a:prstGeom prst="rect">
            <a:avLst/>
          </a:prstGeom>
          <a:noFill/>
        </p:spPr>
        <p:txBody>
          <a:bodyPr wrap="none" rtlCol="0">
            <a:spAutoFit/>
          </a:bodyPr>
          <a:lstStyle/>
          <a:p>
            <a:r>
              <a:rPr lang="cy-GB" sz="2400" dirty="0"/>
              <a:t>Ymgysylltiad</a:t>
            </a:r>
            <a:r>
              <a:rPr lang="en-GB" sz="2400" dirty="0"/>
              <a:t> </a:t>
            </a:r>
          </a:p>
        </p:txBody>
      </p:sp>
      <p:cxnSp>
        <p:nvCxnSpPr>
          <p:cNvPr id="12" name="Straight Arrow Connector 11">
            <a:extLst>
              <a:ext uri="{FF2B5EF4-FFF2-40B4-BE49-F238E27FC236}">
                <a16:creationId xmlns:a16="http://schemas.microsoft.com/office/drawing/2014/main" id="{564C2712-733C-4C1B-8F35-2BBF36F585CC}"/>
              </a:ext>
            </a:extLst>
          </p:cNvPr>
          <p:cNvCxnSpPr/>
          <p:nvPr/>
        </p:nvCxnSpPr>
        <p:spPr>
          <a:xfrm flipH="1">
            <a:off x="5730240" y="3380095"/>
            <a:ext cx="1908810" cy="2514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3FB97EF-1E80-4160-86C8-1FAAAEE8C9CA}"/>
              </a:ext>
            </a:extLst>
          </p:cNvPr>
          <p:cNvSpPr txBox="1"/>
          <p:nvPr/>
        </p:nvSpPr>
        <p:spPr>
          <a:xfrm>
            <a:off x="1667594" y="3829767"/>
            <a:ext cx="1241045" cy="461665"/>
          </a:xfrm>
          <a:prstGeom prst="rect">
            <a:avLst/>
          </a:prstGeom>
          <a:noFill/>
        </p:spPr>
        <p:txBody>
          <a:bodyPr wrap="none" rtlCol="0">
            <a:spAutoFit/>
          </a:bodyPr>
          <a:lstStyle/>
          <a:p>
            <a:r>
              <a:rPr lang="cy-GB" sz="2400" dirty="0"/>
              <a:t>Plentyn</a:t>
            </a:r>
            <a:r>
              <a:rPr lang="en-GB" sz="2400" dirty="0"/>
              <a:t> </a:t>
            </a:r>
          </a:p>
        </p:txBody>
      </p:sp>
      <p:cxnSp>
        <p:nvCxnSpPr>
          <p:cNvPr id="15" name="Straight Arrow Connector 14">
            <a:extLst>
              <a:ext uri="{FF2B5EF4-FFF2-40B4-BE49-F238E27FC236}">
                <a16:creationId xmlns:a16="http://schemas.microsoft.com/office/drawing/2014/main" id="{26DA829F-792A-4D61-8363-88D4A6547DBC}"/>
              </a:ext>
            </a:extLst>
          </p:cNvPr>
          <p:cNvCxnSpPr/>
          <p:nvPr/>
        </p:nvCxnSpPr>
        <p:spPr>
          <a:xfrm>
            <a:off x="2931488" y="4060600"/>
            <a:ext cx="2686050" cy="1706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A40F7D6-35F2-4A9A-99E5-8F5D628C7924}"/>
              </a:ext>
            </a:extLst>
          </p:cNvPr>
          <p:cNvSpPr txBox="1"/>
          <p:nvPr/>
        </p:nvSpPr>
        <p:spPr>
          <a:xfrm>
            <a:off x="7833361" y="4547542"/>
            <a:ext cx="903068" cy="461665"/>
          </a:xfrm>
          <a:prstGeom prst="rect">
            <a:avLst/>
          </a:prstGeom>
          <a:noFill/>
        </p:spPr>
        <p:txBody>
          <a:bodyPr wrap="none" rtlCol="0">
            <a:spAutoFit/>
          </a:bodyPr>
          <a:lstStyle/>
          <a:p>
            <a:r>
              <a:rPr lang="cy-GB" sz="2400" dirty="0"/>
              <a:t>Athro</a:t>
            </a:r>
          </a:p>
        </p:txBody>
      </p:sp>
      <p:cxnSp>
        <p:nvCxnSpPr>
          <p:cNvPr id="18" name="Straight Arrow Connector 17">
            <a:extLst>
              <a:ext uri="{FF2B5EF4-FFF2-40B4-BE49-F238E27FC236}">
                <a16:creationId xmlns:a16="http://schemas.microsoft.com/office/drawing/2014/main" id="{C1A43F93-E706-48F5-A563-FBFEF9AED3C2}"/>
              </a:ext>
            </a:extLst>
          </p:cNvPr>
          <p:cNvCxnSpPr>
            <a:cxnSpLocks/>
          </p:cNvCxnSpPr>
          <p:nvPr/>
        </p:nvCxnSpPr>
        <p:spPr>
          <a:xfrm flipH="1" flipV="1">
            <a:off x="6484620" y="4753282"/>
            <a:ext cx="1154430" cy="250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61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7D54E-4731-4FAA-924D-87539498D623}"/>
              </a:ext>
            </a:extLst>
          </p:cNvPr>
          <p:cNvSpPr>
            <a:spLocks noGrp="1"/>
          </p:cNvSpPr>
          <p:nvPr>
            <p:ph type="title"/>
          </p:nvPr>
        </p:nvSpPr>
        <p:spPr>
          <a:xfrm>
            <a:off x="226695" y="163160"/>
            <a:ext cx="11865988" cy="1325563"/>
          </a:xfrm>
        </p:spPr>
        <p:txBody>
          <a:bodyPr/>
          <a:lstStyle/>
          <a:p>
            <a:pPr algn="ctr"/>
            <a:r>
              <a:rPr lang="en-GB" dirty="0"/>
              <a:t>Dull </a:t>
            </a:r>
            <a:r>
              <a:rPr lang="cy-GB" dirty="0"/>
              <a:t>Addysgu Gwyddoniaeth mewn Ysgolion  </a:t>
            </a:r>
            <a:r>
              <a:rPr lang="en-GB" dirty="0"/>
              <a:t>Cynradd</a:t>
            </a:r>
          </a:p>
        </p:txBody>
      </p:sp>
      <p:sp>
        <p:nvSpPr>
          <p:cNvPr id="4" name="TextBox 3">
            <a:extLst>
              <a:ext uri="{FF2B5EF4-FFF2-40B4-BE49-F238E27FC236}">
                <a16:creationId xmlns:a16="http://schemas.microsoft.com/office/drawing/2014/main" id="{F64ABC69-79FC-469B-A0B6-1E151332EBC0}"/>
              </a:ext>
            </a:extLst>
          </p:cNvPr>
          <p:cNvSpPr txBox="1"/>
          <p:nvPr/>
        </p:nvSpPr>
        <p:spPr>
          <a:xfrm>
            <a:off x="6979648" y="1446285"/>
            <a:ext cx="4985657" cy="4832092"/>
          </a:xfrm>
          <a:prstGeom prst="rect">
            <a:avLst/>
          </a:prstGeom>
          <a:solidFill>
            <a:srgbClr val="FF0000"/>
          </a:solidFill>
          <a:ln>
            <a:solidFill>
              <a:schemeClr val="tx1"/>
            </a:solidFill>
          </a:ln>
        </p:spPr>
        <p:txBody>
          <a:bodyPr wrap="square" rtlCol="0">
            <a:spAutoFit/>
          </a:bodyPr>
          <a:lstStyle/>
          <a:p>
            <a:pPr marL="285750" indent="-285750">
              <a:buFontTx/>
              <a:buChar char="-"/>
            </a:pPr>
            <a:r>
              <a:rPr lang="en-GB" sz="2800" b="1" u="sng" dirty="0" err="1">
                <a:solidFill>
                  <a:schemeClr val="bg1"/>
                </a:solidFill>
              </a:rPr>
              <a:t>Perthnasedd</a:t>
            </a:r>
            <a:endParaRPr lang="en-GB" sz="2800" b="1" u="sng" dirty="0">
              <a:solidFill>
                <a:schemeClr val="bg1"/>
              </a:solidFill>
            </a:endParaRPr>
          </a:p>
          <a:p>
            <a:r>
              <a:rPr lang="en-GB" sz="2800" i="1" dirty="0"/>
              <a:t>Cyd-</a:t>
            </a:r>
            <a:r>
              <a:rPr lang="en-GB" sz="2800" i="1" dirty="0" err="1"/>
              <a:t>destunau</a:t>
            </a:r>
            <a:r>
              <a:rPr lang="en-GB" sz="2800" i="1" dirty="0"/>
              <a:t> </a:t>
            </a:r>
            <a:r>
              <a:rPr lang="en-GB" sz="2800" i="1" dirty="0" err="1"/>
              <a:t>dilys</a:t>
            </a:r>
            <a:endParaRPr lang="en-GB" sz="2800" i="1" dirty="0"/>
          </a:p>
          <a:p>
            <a:r>
              <a:rPr lang="en-GB" sz="2800" i="1" dirty="0" err="1"/>
              <a:t>Gyrfaoedd</a:t>
            </a:r>
            <a:endParaRPr lang="en-GB" sz="2800" i="1" dirty="0"/>
          </a:p>
          <a:p>
            <a:r>
              <a:rPr lang="en-GB" sz="2800" i="1" dirty="0" err="1"/>
              <a:t>Sgiliau</a:t>
            </a:r>
            <a:r>
              <a:rPr lang="en-GB" sz="2800" i="1" dirty="0"/>
              <a:t> a </a:t>
            </a:r>
            <a:r>
              <a:rPr lang="en-GB" sz="2800" i="1" dirty="0" err="1"/>
              <a:t>gwybodaeth</a:t>
            </a:r>
            <a:endParaRPr lang="en-GB" sz="2800" i="1" dirty="0"/>
          </a:p>
          <a:p>
            <a:pPr marL="285750" indent="-285750">
              <a:buFontTx/>
              <a:buChar char="-"/>
            </a:pPr>
            <a:r>
              <a:rPr lang="en-GB" sz="2800" b="1" u="sng" dirty="0" err="1">
                <a:solidFill>
                  <a:schemeClr val="bg1"/>
                </a:solidFill>
              </a:rPr>
              <a:t>Cynrychiolaeth</a:t>
            </a:r>
            <a:endParaRPr lang="en-GB" sz="2800" b="1" u="sng" dirty="0">
              <a:solidFill>
                <a:schemeClr val="bg1"/>
              </a:solidFill>
            </a:endParaRPr>
          </a:p>
          <a:p>
            <a:r>
              <a:rPr lang="en-GB" sz="2800" i="1" dirty="0" err="1"/>
              <a:t>Modelau</a:t>
            </a:r>
            <a:r>
              <a:rPr lang="en-GB" sz="2800" i="1" dirty="0"/>
              <a:t> </a:t>
            </a:r>
            <a:r>
              <a:rPr lang="en-GB" sz="2800" i="1" dirty="0" err="1"/>
              <a:t>Rôl</a:t>
            </a:r>
            <a:endParaRPr lang="en-GB" sz="2800" i="1" dirty="0"/>
          </a:p>
          <a:p>
            <a:r>
              <a:rPr lang="en-GB" sz="2800" i="1" dirty="0" err="1"/>
              <a:t>Hunaniaeth</a:t>
            </a:r>
            <a:endParaRPr lang="en-GB" sz="2800" i="1" dirty="0"/>
          </a:p>
          <a:p>
            <a:pPr marL="285750" indent="-285750">
              <a:buFontTx/>
              <a:buChar char="-"/>
            </a:pPr>
            <a:r>
              <a:rPr lang="en-GB" sz="2800" b="1" u="sng" dirty="0" err="1">
                <a:solidFill>
                  <a:schemeClr val="bg1"/>
                </a:solidFill>
              </a:rPr>
              <a:t>Perthnasoedd</a:t>
            </a:r>
            <a:endParaRPr lang="en-GB" sz="2800" b="1" u="sng" dirty="0">
              <a:solidFill>
                <a:schemeClr val="bg1"/>
              </a:solidFill>
            </a:endParaRPr>
          </a:p>
          <a:p>
            <a:r>
              <a:rPr lang="en-GB" sz="2800" i="1" dirty="0" err="1"/>
              <a:t>Cyfoed-athro</a:t>
            </a:r>
            <a:endParaRPr lang="en-GB" sz="2800" i="1" dirty="0"/>
          </a:p>
          <a:p>
            <a:r>
              <a:rPr lang="en-GB" sz="2800" i="1" dirty="0" err="1"/>
              <a:t>Cyfoed-cyfoed</a:t>
            </a:r>
            <a:endParaRPr lang="en-GB" sz="2800" i="1" dirty="0"/>
          </a:p>
          <a:p>
            <a:r>
              <a:rPr lang="en-GB" sz="2800" i="1" dirty="0" err="1"/>
              <a:t>Cartref</a:t>
            </a:r>
            <a:r>
              <a:rPr lang="en-GB" sz="2800" i="1" dirty="0"/>
              <a:t>/</a:t>
            </a:r>
            <a:r>
              <a:rPr lang="en-GB" sz="2800" i="1" dirty="0" err="1"/>
              <a:t>rhieni</a:t>
            </a:r>
            <a:r>
              <a:rPr lang="en-GB" sz="2800" i="1" dirty="0"/>
              <a:t> a </a:t>
            </a:r>
            <a:r>
              <a:rPr lang="en-GB" sz="2800" i="1" dirty="0" err="1"/>
              <a:t>gofalwyr</a:t>
            </a:r>
            <a:endParaRPr lang="en-GB" sz="2800" i="1" dirty="0"/>
          </a:p>
        </p:txBody>
      </p:sp>
      <p:sp>
        <p:nvSpPr>
          <p:cNvPr id="6" name="Arrow: Left-Right 5">
            <a:extLst>
              <a:ext uri="{FF2B5EF4-FFF2-40B4-BE49-F238E27FC236}">
                <a16:creationId xmlns:a16="http://schemas.microsoft.com/office/drawing/2014/main" id="{66F07853-AC42-4A32-A9D6-C307DB678574}"/>
              </a:ext>
            </a:extLst>
          </p:cNvPr>
          <p:cNvSpPr/>
          <p:nvPr/>
        </p:nvSpPr>
        <p:spPr>
          <a:xfrm>
            <a:off x="5763496" y="3499900"/>
            <a:ext cx="1216152" cy="7673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586A693C-D175-475C-9B52-6AEF03C94569}"/>
              </a:ext>
            </a:extLst>
          </p:cNvPr>
          <p:cNvPicPr>
            <a:picLocks noChangeAspect="1"/>
          </p:cNvPicPr>
          <p:nvPr/>
        </p:nvPicPr>
        <p:blipFill>
          <a:blip r:embed="rId3"/>
          <a:stretch>
            <a:fillRect/>
          </a:stretch>
        </p:blipFill>
        <p:spPr>
          <a:xfrm>
            <a:off x="1078167" y="1842332"/>
            <a:ext cx="4800726" cy="4436045"/>
          </a:xfrm>
          <a:prstGeom prst="rect">
            <a:avLst/>
          </a:prstGeom>
        </p:spPr>
      </p:pic>
      <p:sp>
        <p:nvSpPr>
          <p:cNvPr id="3" name="Blwch Testun 2">
            <a:extLst>
              <a:ext uri="{FF2B5EF4-FFF2-40B4-BE49-F238E27FC236}">
                <a16:creationId xmlns:a16="http://schemas.microsoft.com/office/drawing/2014/main" id="{071F0AC1-1970-5583-950D-02D4DDB40517}"/>
              </a:ext>
            </a:extLst>
          </p:cNvPr>
          <p:cNvSpPr txBox="1"/>
          <p:nvPr/>
        </p:nvSpPr>
        <p:spPr>
          <a:xfrm>
            <a:off x="2919367" y="1842332"/>
            <a:ext cx="989557" cy="430887"/>
          </a:xfrm>
          <a:prstGeom prst="rect">
            <a:avLst/>
          </a:prstGeom>
          <a:solidFill>
            <a:schemeClr val="bg1"/>
          </a:solidFill>
        </p:spPr>
        <p:txBody>
          <a:bodyPr wrap="square" rtlCol="0">
            <a:spAutoFit/>
          </a:bodyPr>
          <a:lstStyle/>
          <a:p>
            <a:r>
              <a:rPr lang="cy-GB" sz="1100" b="1" dirty="0">
                <a:solidFill>
                  <a:srgbClr val="00B0F0"/>
                </a:solidFill>
              </a:rPr>
              <a:t>ADFYFYRIO </a:t>
            </a:r>
          </a:p>
          <a:p>
            <a:r>
              <a:rPr lang="cy-GB" sz="1100" b="1" dirty="0">
                <a:solidFill>
                  <a:srgbClr val="00B0F0"/>
                </a:solidFill>
              </a:rPr>
              <a:t> ar eich arfer</a:t>
            </a:r>
          </a:p>
        </p:txBody>
      </p:sp>
      <p:sp>
        <p:nvSpPr>
          <p:cNvPr id="5" name="Blwch Testun 4">
            <a:extLst>
              <a:ext uri="{FF2B5EF4-FFF2-40B4-BE49-F238E27FC236}">
                <a16:creationId xmlns:a16="http://schemas.microsoft.com/office/drawing/2014/main" id="{73F7531A-8744-9299-41AB-1368725501CA}"/>
              </a:ext>
            </a:extLst>
          </p:cNvPr>
          <p:cNvSpPr txBox="1"/>
          <p:nvPr/>
        </p:nvSpPr>
        <p:spPr>
          <a:xfrm>
            <a:off x="2767873" y="2465379"/>
            <a:ext cx="1352064" cy="507831"/>
          </a:xfrm>
          <a:prstGeom prst="rect">
            <a:avLst/>
          </a:prstGeom>
          <a:solidFill>
            <a:schemeClr val="bg1"/>
          </a:solidFill>
        </p:spPr>
        <p:txBody>
          <a:bodyPr wrap="square" rtlCol="0">
            <a:spAutoFit/>
          </a:bodyPr>
          <a:lstStyle/>
          <a:p>
            <a:pPr algn="ctr"/>
            <a:r>
              <a:rPr lang="en-GB" sz="900" b="1" dirty="0">
                <a:solidFill>
                  <a:srgbClr val="92D050"/>
                </a:solidFill>
              </a:rPr>
              <a:t>Y</a:t>
            </a:r>
            <a:r>
              <a:rPr lang="cy-GB" sz="900" b="1" dirty="0">
                <a:solidFill>
                  <a:srgbClr val="92D050"/>
                </a:solidFill>
              </a:rPr>
              <a:t>MGYSYLLTU GWYDDONIAETH CYFARTAL</a:t>
            </a:r>
          </a:p>
        </p:txBody>
      </p:sp>
      <p:sp>
        <p:nvSpPr>
          <p:cNvPr id="8" name="Blwch Testun 7">
            <a:extLst>
              <a:ext uri="{FF2B5EF4-FFF2-40B4-BE49-F238E27FC236}">
                <a16:creationId xmlns:a16="http://schemas.microsoft.com/office/drawing/2014/main" id="{C3A67FC5-C4EB-A82B-F9A5-D42A95874085}"/>
              </a:ext>
            </a:extLst>
          </p:cNvPr>
          <p:cNvSpPr txBox="1"/>
          <p:nvPr/>
        </p:nvSpPr>
        <p:spPr>
          <a:xfrm>
            <a:off x="2332235" y="3486038"/>
            <a:ext cx="2330506" cy="239894"/>
          </a:xfrm>
          <a:prstGeom prst="rect">
            <a:avLst/>
          </a:prstGeom>
          <a:solidFill>
            <a:schemeClr val="bg1"/>
          </a:solidFill>
        </p:spPr>
        <p:txBody>
          <a:bodyPr wrap="square" rtlCol="0">
            <a:spAutoFit/>
          </a:bodyPr>
          <a:lstStyle/>
          <a:p>
            <a:pPr algn="ctr"/>
            <a:r>
              <a:rPr lang="en-GB" sz="900" b="1" dirty="0">
                <a:solidFill>
                  <a:schemeClr val="accent5">
                    <a:lumMod val="60000"/>
                    <a:lumOff val="40000"/>
                  </a:schemeClr>
                </a:solidFill>
              </a:rPr>
              <a:t>PILERI ARFER:</a:t>
            </a:r>
            <a:endParaRPr lang="cy-GB" sz="900" b="1" dirty="0">
              <a:solidFill>
                <a:schemeClr val="accent5">
                  <a:lumMod val="60000"/>
                  <a:lumOff val="40000"/>
                </a:schemeClr>
              </a:solidFill>
            </a:endParaRPr>
          </a:p>
        </p:txBody>
      </p:sp>
      <p:sp>
        <p:nvSpPr>
          <p:cNvPr id="9" name="Blwch Testun 8">
            <a:extLst>
              <a:ext uri="{FF2B5EF4-FFF2-40B4-BE49-F238E27FC236}">
                <a16:creationId xmlns:a16="http://schemas.microsoft.com/office/drawing/2014/main" id="{377706CF-340D-08AD-4917-A99A8F4D43F3}"/>
              </a:ext>
            </a:extLst>
          </p:cNvPr>
          <p:cNvSpPr txBox="1"/>
          <p:nvPr/>
        </p:nvSpPr>
        <p:spPr>
          <a:xfrm>
            <a:off x="1982911" y="3670704"/>
            <a:ext cx="936456" cy="369332"/>
          </a:xfrm>
          <a:prstGeom prst="rect">
            <a:avLst/>
          </a:prstGeom>
          <a:solidFill>
            <a:schemeClr val="bg1"/>
          </a:solidFill>
        </p:spPr>
        <p:txBody>
          <a:bodyPr wrap="square" rtlCol="0">
            <a:spAutoFit/>
          </a:bodyPr>
          <a:lstStyle/>
          <a:p>
            <a:pPr algn="ctr"/>
            <a:r>
              <a:rPr lang="cy-GB" sz="900" b="1" dirty="0">
                <a:solidFill>
                  <a:schemeClr val="accent5">
                    <a:lumMod val="60000"/>
                    <a:lumOff val="40000"/>
                  </a:schemeClr>
                </a:solidFill>
              </a:rPr>
              <a:t>Personoli a lleoli</a:t>
            </a:r>
          </a:p>
        </p:txBody>
      </p:sp>
      <p:sp>
        <p:nvSpPr>
          <p:cNvPr id="10" name="Blwch Testun 9">
            <a:extLst>
              <a:ext uri="{FF2B5EF4-FFF2-40B4-BE49-F238E27FC236}">
                <a16:creationId xmlns:a16="http://schemas.microsoft.com/office/drawing/2014/main" id="{75FBB947-7C3E-808A-5E43-2DF360FD0EDD}"/>
              </a:ext>
            </a:extLst>
          </p:cNvPr>
          <p:cNvSpPr txBox="1"/>
          <p:nvPr/>
        </p:nvSpPr>
        <p:spPr>
          <a:xfrm>
            <a:off x="2767873" y="3656803"/>
            <a:ext cx="1352064" cy="507831"/>
          </a:xfrm>
          <a:prstGeom prst="rect">
            <a:avLst/>
          </a:prstGeom>
          <a:solidFill>
            <a:schemeClr val="bg1"/>
          </a:solidFill>
        </p:spPr>
        <p:txBody>
          <a:bodyPr wrap="square" rtlCol="0">
            <a:spAutoFit/>
          </a:bodyPr>
          <a:lstStyle/>
          <a:p>
            <a:pPr algn="ctr"/>
            <a:r>
              <a:rPr lang="cy-GB" sz="900" b="1" dirty="0">
                <a:solidFill>
                  <a:schemeClr val="accent5">
                    <a:lumMod val="60000"/>
                    <a:lumOff val="40000"/>
                  </a:schemeClr>
                </a:solidFill>
              </a:rPr>
              <a:t>Ysgogi, gwerthfawrogi, cysylltu ac ymestyn </a:t>
            </a:r>
          </a:p>
        </p:txBody>
      </p:sp>
      <p:sp>
        <p:nvSpPr>
          <p:cNvPr id="11" name="Blwch Testun 10">
            <a:extLst>
              <a:ext uri="{FF2B5EF4-FFF2-40B4-BE49-F238E27FC236}">
                <a16:creationId xmlns:a16="http://schemas.microsoft.com/office/drawing/2014/main" id="{6B103723-16A2-E836-1327-9DF67F536A73}"/>
              </a:ext>
            </a:extLst>
          </p:cNvPr>
          <p:cNvSpPr txBox="1"/>
          <p:nvPr/>
        </p:nvSpPr>
        <p:spPr>
          <a:xfrm>
            <a:off x="4112399" y="3517273"/>
            <a:ext cx="985980" cy="507831"/>
          </a:xfrm>
          <a:prstGeom prst="rect">
            <a:avLst/>
          </a:prstGeom>
          <a:solidFill>
            <a:schemeClr val="bg1"/>
          </a:solidFill>
        </p:spPr>
        <p:txBody>
          <a:bodyPr wrap="square" rtlCol="0">
            <a:spAutoFit/>
          </a:bodyPr>
          <a:lstStyle/>
          <a:p>
            <a:pPr algn="ctr"/>
            <a:r>
              <a:rPr lang="cy-GB" sz="900" b="1" dirty="0">
                <a:solidFill>
                  <a:schemeClr val="accent5">
                    <a:lumMod val="60000"/>
                    <a:lumOff val="40000"/>
                  </a:schemeClr>
                </a:solidFill>
              </a:rPr>
              <a:t>Adeiladu cyfalaf gwyddoniaeth </a:t>
            </a:r>
          </a:p>
        </p:txBody>
      </p:sp>
      <p:sp>
        <p:nvSpPr>
          <p:cNvPr id="12" name="Blwch Testun 11">
            <a:extLst>
              <a:ext uri="{FF2B5EF4-FFF2-40B4-BE49-F238E27FC236}">
                <a16:creationId xmlns:a16="http://schemas.microsoft.com/office/drawing/2014/main" id="{5DCC1E53-2E2C-A919-B8E5-5969FB8C35C4}"/>
              </a:ext>
            </a:extLst>
          </p:cNvPr>
          <p:cNvSpPr txBox="1"/>
          <p:nvPr/>
        </p:nvSpPr>
        <p:spPr>
          <a:xfrm>
            <a:off x="2235914" y="4527977"/>
            <a:ext cx="2523148" cy="369332"/>
          </a:xfrm>
          <a:prstGeom prst="rect">
            <a:avLst/>
          </a:prstGeom>
          <a:solidFill>
            <a:schemeClr val="bg1"/>
          </a:solidFill>
        </p:spPr>
        <p:txBody>
          <a:bodyPr wrap="square" rtlCol="0">
            <a:spAutoFit/>
          </a:bodyPr>
          <a:lstStyle/>
          <a:p>
            <a:pPr algn="ctr"/>
            <a:r>
              <a:rPr lang="cy-GB" sz="900" b="1" dirty="0">
                <a:solidFill>
                  <a:srgbClr val="7030A0"/>
                </a:solidFill>
              </a:rPr>
              <a:t>Y SYLFAEN:</a:t>
            </a:r>
          </a:p>
          <a:p>
            <a:pPr algn="ctr"/>
            <a:r>
              <a:rPr lang="cy-GB" sz="900" b="1" dirty="0">
                <a:solidFill>
                  <a:srgbClr val="7030A0"/>
                </a:solidFill>
              </a:rPr>
              <a:t>Ehangu beth a phwy sy’n cyfrif</a:t>
            </a:r>
          </a:p>
        </p:txBody>
      </p:sp>
      <p:sp>
        <p:nvSpPr>
          <p:cNvPr id="13" name="Blwch Testun 12">
            <a:extLst>
              <a:ext uri="{FF2B5EF4-FFF2-40B4-BE49-F238E27FC236}">
                <a16:creationId xmlns:a16="http://schemas.microsoft.com/office/drawing/2014/main" id="{AF337BD0-137F-4535-4C77-7488DAB032F3}"/>
              </a:ext>
            </a:extLst>
          </p:cNvPr>
          <p:cNvSpPr txBox="1"/>
          <p:nvPr/>
        </p:nvSpPr>
        <p:spPr>
          <a:xfrm>
            <a:off x="1864007" y="4974540"/>
            <a:ext cx="936456" cy="369332"/>
          </a:xfrm>
          <a:prstGeom prst="rect">
            <a:avLst/>
          </a:prstGeom>
          <a:solidFill>
            <a:schemeClr val="bg1"/>
          </a:solidFill>
        </p:spPr>
        <p:txBody>
          <a:bodyPr wrap="square" rtlCol="0">
            <a:spAutoFit/>
          </a:bodyPr>
          <a:lstStyle/>
          <a:p>
            <a:pPr algn="ctr"/>
            <a:r>
              <a:rPr lang="en-GB" sz="900" b="1" dirty="0">
                <a:solidFill>
                  <a:srgbClr val="7030A0"/>
                </a:solidFill>
              </a:rPr>
              <a:t>D</a:t>
            </a:r>
            <a:r>
              <a:rPr lang="cy-GB" sz="900" b="1" dirty="0" err="1">
                <a:solidFill>
                  <a:srgbClr val="7030A0"/>
                </a:solidFill>
              </a:rPr>
              <a:t>echrau</a:t>
            </a:r>
            <a:r>
              <a:rPr lang="cy-GB" sz="900" b="1" dirty="0">
                <a:solidFill>
                  <a:srgbClr val="7030A0"/>
                </a:solidFill>
              </a:rPr>
              <a:t> gyda’r plentyn</a:t>
            </a:r>
          </a:p>
        </p:txBody>
      </p:sp>
      <p:sp>
        <p:nvSpPr>
          <p:cNvPr id="14" name="Blwch Testun 13">
            <a:extLst>
              <a:ext uri="{FF2B5EF4-FFF2-40B4-BE49-F238E27FC236}">
                <a16:creationId xmlns:a16="http://schemas.microsoft.com/office/drawing/2014/main" id="{C4FF9B91-96CA-4BE4-E5BE-29FD8D4324FA}"/>
              </a:ext>
            </a:extLst>
          </p:cNvPr>
          <p:cNvSpPr txBox="1"/>
          <p:nvPr/>
        </p:nvSpPr>
        <p:spPr>
          <a:xfrm>
            <a:off x="2830640" y="4859874"/>
            <a:ext cx="1078284" cy="507831"/>
          </a:xfrm>
          <a:prstGeom prst="rect">
            <a:avLst/>
          </a:prstGeom>
          <a:solidFill>
            <a:schemeClr val="bg1"/>
          </a:solidFill>
        </p:spPr>
        <p:txBody>
          <a:bodyPr wrap="square" rtlCol="0">
            <a:spAutoFit/>
          </a:bodyPr>
          <a:lstStyle/>
          <a:p>
            <a:pPr algn="ctr"/>
            <a:r>
              <a:rPr lang="cy-GB" sz="900" b="1" dirty="0">
                <a:solidFill>
                  <a:srgbClr val="7030A0"/>
                </a:solidFill>
              </a:rPr>
              <a:t>Meithrin dysgu ac addysgu cynhwysol </a:t>
            </a:r>
          </a:p>
        </p:txBody>
      </p:sp>
      <p:sp>
        <p:nvSpPr>
          <p:cNvPr id="15" name="Blwch Testun 14">
            <a:extLst>
              <a:ext uri="{FF2B5EF4-FFF2-40B4-BE49-F238E27FC236}">
                <a16:creationId xmlns:a16="http://schemas.microsoft.com/office/drawing/2014/main" id="{F8AE57EB-475A-15F4-08B4-B575EB534023}"/>
              </a:ext>
            </a:extLst>
          </p:cNvPr>
          <p:cNvSpPr txBox="1"/>
          <p:nvPr/>
        </p:nvSpPr>
        <p:spPr>
          <a:xfrm>
            <a:off x="3908924" y="4892351"/>
            <a:ext cx="1078284" cy="507831"/>
          </a:xfrm>
          <a:prstGeom prst="rect">
            <a:avLst/>
          </a:prstGeom>
          <a:solidFill>
            <a:schemeClr val="bg1"/>
          </a:solidFill>
        </p:spPr>
        <p:txBody>
          <a:bodyPr wrap="square" rtlCol="0">
            <a:spAutoFit/>
          </a:bodyPr>
          <a:lstStyle/>
          <a:p>
            <a:pPr algn="ctr"/>
            <a:r>
              <a:rPr lang="cy-GB" sz="900" b="1" dirty="0">
                <a:solidFill>
                  <a:srgbClr val="7030A0"/>
                </a:solidFill>
              </a:rPr>
              <a:t>Cefnogi llais a galluoedd y  myfyriwr</a:t>
            </a:r>
          </a:p>
        </p:txBody>
      </p:sp>
      <p:sp>
        <p:nvSpPr>
          <p:cNvPr id="16" name="Blwch Testun 15">
            <a:extLst>
              <a:ext uri="{FF2B5EF4-FFF2-40B4-BE49-F238E27FC236}">
                <a16:creationId xmlns:a16="http://schemas.microsoft.com/office/drawing/2014/main" id="{20F4F1BD-7B9A-DEC1-5990-82AB996DBF60}"/>
              </a:ext>
            </a:extLst>
          </p:cNvPr>
          <p:cNvSpPr txBox="1"/>
          <p:nvPr/>
        </p:nvSpPr>
        <p:spPr>
          <a:xfrm>
            <a:off x="2240299" y="5384459"/>
            <a:ext cx="2235914" cy="369332"/>
          </a:xfrm>
          <a:prstGeom prst="rect">
            <a:avLst/>
          </a:prstGeom>
          <a:solidFill>
            <a:schemeClr val="bg1"/>
          </a:solidFill>
        </p:spPr>
        <p:txBody>
          <a:bodyPr wrap="square" rtlCol="0">
            <a:spAutoFit/>
          </a:bodyPr>
          <a:lstStyle/>
          <a:p>
            <a:pPr algn="ctr"/>
            <a:r>
              <a:rPr lang="en-GB" sz="900" b="1" dirty="0">
                <a:solidFill>
                  <a:srgbClr val="FFC000"/>
                </a:solidFill>
              </a:rPr>
              <a:t>Y SYLFAEN:</a:t>
            </a:r>
          </a:p>
          <a:p>
            <a:pPr algn="ctr"/>
            <a:r>
              <a:rPr lang="en-GB" sz="900" b="1" dirty="0" err="1">
                <a:solidFill>
                  <a:srgbClr val="FFC000"/>
                </a:solidFill>
              </a:rPr>
              <a:t>Arfer</a:t>
            </a:r>
            <a:r>
              <a:rPr lang="en-GB" sz="900" b="1" dirty="0">
                <a:solidFill>
                  <a:srgbClr val="FFC000"/>
                </a:solidFill>
              </a:rPr>
              <a:t> da </a:t>
            </a:r>
            <a:r>
              <a:rPr lang="en-GB" sz="900" b="1" dirty="0" err="1">
                <a:solidFill>
                  <a:srgbClr val="FFC000"/>
                </a:solidFill>
              </a:rPr>
              <a:t>mewn</a:t>
            </a:r>
            <a:r>
              <a:rPr lang="en-GB" sz="900" b="1" dirty="0">
                <a:solidFill>
                  <a:srgbClr val="FFC000"/>
                </a:solidFill>
              </a:rPr>
              <a:t> </a:t>
            </a:r>
            <a:r>
              <a:rPr lang="en-GB" sz="900" b="1" dirty="0" err="1">
                <a:solidFill>
                  <a:srgbClr val="FFC000"/>
                </a:solidFill>
              </a:rPr>
              <a:t>gwyddoniaeth</a:t>
            </a:r>
            <a:r>
              <a:rPr lang="en-GB" sz="900" b="1" dirty="0">
                <a:solidFill>
                  <a:srgbClr val="FFC000"/>
                </a:solidFill>
              </a:rPr>
              <a:t> </a:t>
            </a:r>
            <a:r>
              <a:rPr lang="en-GB" sz="900" b="1" dirty="0" err="1">
                <a:solidFill>
                  <a:srgbClr val="FFC000"/>
                </a:solidFill>
              </a:rPr>
              <a:t>cynradd</a:t>
            </a:r>
            <a:r>
              <a:rPr lang="en-GB" sz="900" b="1" dirty="0">
                <a:solidFill>
                  <a:srgbClr val="FFC000"/>
                </a:solidFill>
              </a:rPr>
              <a:t> </a:t>
            </a:r>
            <a:endParaRPr lang="cy-GB" sz="900" b="1" dirty="0">
              <a:solidFill>
                <a:srgbClr val="FFC000"/>
              </a:solidFill>
            </a:endParaRPr>
          </a:p>
        </p:txBody>
      </p:sp>
      <p:sp>
        <p:nvSpPr>
          <p:cNvPr id="17" name="Blwch Testun 16">
            <a:extLst>
              <a:ext uri="{FF2B5EF4-FFF2-40B4-BE49-F238E27FC236}">
                <a16:creationId xmlns:a16="http://schemas.microsoft.com/office/drawing/2014/main" id="{2FF466C5-3AFB-0C6A-BC58-52A8C994A64F}"/>
              </a:ext>
            </a:extLst>
          </p:cNvPr>
          <p:cNvSpPr txBox="1"/>
          <p:nvPr/>
        </p:nvSpPr>
        <p:spPr>
          <a:xfrm>
            <a:off x="2800462" y="5895843"/>
            <a:ext cx="1045693" cy="507831"/>
          </a:xfrm>
          <a:prstGeom prst="rect">
            <a:avLst/>
          </a:prstGeom>
          <a:solidFill>
            <a:schemeClr val="bg1"/>
          </a:solidFill>
        </p:spPr>
        <p:txBody>
          <a:bodyPr wrap="square" rtlCol="0">
            <a:spAutoFit/>
          </a:bodyPr>
          <a:lstStyle/>
          <a:p>
            <a:pPr algn="ctr"/>
            <a:r>
              <a:rPr lang="en-GB" sz="900" b="1" dirty="0">
                <a:solidFill>
                  <a:srgbClr val="00B0F0"/>
                </a:solidFill>
              </a:rPr>
              <a:t>GWNEUD NEWIDIADAU</a:t>
            </a:r>
          </a:p>
          <a:p>
            <a:pPr algn="ctr"/>
            <a:r>
              <a:rPr lang="en-GB" sz="900" b="1" dirty="0" err="1">
                <a:solidFill>
                  <a:srgbClr val="00B0F0"/>
                </a:solidFill>
              </a:rPr>
              <a:t>i’ch</a:t>
            </a:r>
            <a:r>
              <a:rPr lang="en-GB" sz="900" b="1" dirty="0">
                <a:solidFill>
                  <a:srgbClr val="00B0F0"/>
                </a:solidFill>
              </a:rPr>
              <a:t> </a:t>
            </a:r>
            <a:r>
              <a:rPr lang="en-GB" sz="900" b="1" dirty="0" err="1">
                <a:solidFill>
                  <a:srgbClr val="00B0F0"/>
                </a:solidFill>
              </a:rPr>
              <a:t>gwersi</a:t>
            </a:r>
            <a:endParaRPr lang="cy-GB" sz="900" b="1" dirty="0">
              <a:solidFill>
                <a:srgbClr val="00B0F0"/>
              </a:solidFill>
            </a:endParaRPr>
          </a:p>
        </p:txBody>
      </p:sp>
    </p:spTree>
    <p:extLst>
      <p:ext uri="{BB962C8B-B14F-4D97-AF65-F5344CB8AC3E}">
        <p14:creationId xmlns:p14="http://schemas.microsoft.com/office/powerpoint/2010/main" val="313570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6F5BF3-EB31-B59C-5C97-A1E1BEA55710}"/>
              </a:ext>
            </a:extLst>
          </p:cNvPr>
          <p:cNvSpPr txBox="1"/>
          <p:nvPr/>
        </p:nvSpPr>
        <p:spPr>
          <a:xfrm>
            <a:off x="709127" y="1791478"/>
            <a:ext cx="11401904" cy="523220"/>
          </a:xfrm>
          <a:prstGeom prst="rect">
            <a:avLst/>
          </a:prstGeom>
          <a:noFill/>
        </p:spPr>
        <p:txBody>
          <a:bodyPr wrap="none" rtlCol="0">
            <a:spAutoFit/>
          </a:bodyPr>
          <a:lstStyle/>
          <a:p>
            <a:r>
              <a:rPr lang="cy-GB" sz="2800" dirty="0"/>
              <a:t>Ehangu pwy a beth sy'n cyfrif mewn gwyddoniaeth (a STEM yn ehangach):</a:t>
            </a:r>
          </a:p>
        </p:txBody>
      </p:sp>
      <p:sp>
        <p:nvSpPr>
          <p:cNvPr id="4" name="TextBox 3">
            <a:extLst>
              <a:ext uri="{FF2B5EF4-FFF2-40B4-BE49-F238E27FC236}">
                <a16:creationId xmlns:a16="http://schemas.microsoft.com/office/drawing/2014/main" id="{DCD93402-7C33-E0A0-4300-A2829F8791E7}"/>
              </a:ext>
            </a:extLst>
          </p:cNvPr>
          <p:cNvSpPr txBox="1"/>
          <p:nvPr/>
        </p:nvSpPr>
        <p:spPr>
          <a:xfrm>
            <a:off x="392438" y="3251718"/>
            <a:ext cx="6339364" cy="2561663"/>
          </a:xfrm>
          <a:prstGeom prst="rect">
            <a:avLst/>
          </a:prstGeom>
          <a:solidFill>
            <a:srgbClr val="FFFF00"/>
          </a:solidFill>
        </p:spPr>
        <p:txBody>
          <a:bodyPr wrap="none" rtlCol="0">
            <a:spAutoFit/>
          </a:bodyPr>
          <a:lstStyle/>
          <a:p>
            <a:pPr marL="285750" indent="-285750">
              <a:lnSpc>
                <a:spcPct val="200000"/>
              </a:lnSpc>
              <a:buFont typeface="Wingdings" panose="05000000000000000000" pitchFamily="2" charset="2"/>
              <a:buChar char="ü"/>
            </a:pPr>
            <a:r>
              <a:rPr lang="cy-GB" sz="2800" dirty="0"/>
              <a:t>Dechrau gyda’r plentyn</a:t>
            </a:r>
          </a:p>
          <a:p>
            <a:pPr marL="285750" indent="-285750">
              <a:lnSpc>
                <a:spcPct val="200000"/>
              </a:lnSpc>
              <a:buFont typeface="Wingdings" panose="05000000000000000000" pitchFamily="2" charset="2"/>
              <a:buChar char="ü"/>
            </a:pPr>
            <a:r>
              <a:rPr lang="cy-GB" sz="2800" dirty="0"/>
              <a:t>Meithrin dysgu ac addysgu cynhwysol </a:t>
            </a:r>
          </a:p>
          <a:p>
            <a:pPr marL="285750" indent="-285750">
              <a:lnSpc>
                <a:spcPct val="200000"/>
              </a:lnSpc>
              <a:buFont typeface="Wingdings" panose="05000000000000000000" pitchFamily="2" charset="2"/>
              <a:buChar char="ü"/>
            </a:pPr>
            <a:r>
              <a:rPr lang="cy-GB" sz="2800" dirty="0"/>
              <a:t>Cefnogi llais a galluoedd y myfyriwr</a:t>
            </a:r>
            <a:endParaRPr lang="cy-GB" dirty="0"/>
          </a:p>
        </p:txBody>
      </p:sp>
    </p:spTree>
    <p:extLst>
      <p:ext uri="{BB962C8B-B14F-4D97-AF65-F5344CB8AC3E}">
        <p14:creationId xmlns:p14="http://schemas.microsoft.com/office/powerpoint/2010/main" val="1294359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381B0E-CB79-BEDE-855A-BE68C58C9B6B}"/>
              </a:ext>
            </a:extLst>
          </p:cNvPr>
          <p:cNvSpPr txBox="1"/>
          <p:nvPr/>
        </p:nvSpPr>
        <p:spPr>
          <a:xfrm>
            <a:off x="96398" y="3429000"/>
            <a:ext cx="3533110" cy="1200329"/>
          </a:xfrm>
          <a:prstGeom prst="rect">
            <a:avLst/>
          </a:prstGeom>
          <a:noFill/>
        </p:spPr>
        <p:txBody>
          <a:bodyPr wrap="square" rtlCol="0">
            <a:spAutoFit/>
          </a:bodyPr>
          <a:lstStyle/>
          <a:p>
            <a:r>
              <a:rPr lang="cy-GB" dirty="0"/>
              <a:t>Sut mae hyn yn dechrau gyda’r plentyn’? </a:t>
            </a:r>
          </a:p>
          <a:p>
            <a:endParaRPr lang="cy-GB" dirty="0"/>
          </a:p>
          <a:p>
            <a:r>
              <a:rPr lang="cy-GB" dirty="0"/>
              <a:t>Beth yw’r effaith?</a:t>
            </a:r>
          </a:p>
        </p:txBody>
      </p:sp>
      <p:sp>
        <p:nvSpPr>
          <p:cNvPr id="3" name="TextBox 3">
            <a:extLst>
              <a:ext uri="{FF2B5EF4-FFF2-40B4-BE49-F238E27FC236}">
                <a16:creationId xmlns:a16="http://schemas.microsoft.com/office/drawing/2014/main" id="{0A78C9C6-DC42-4EEB-5659-164CE77AFB56}"/>
              </a:ext>
            </a:extLst>
          </p:cNvPr>
          <p:cNvSpPr txBox="1"/>
          <p:nvPr/>
        </p:nvSpPr>
        <p:spPr>
          <a:xfrm>
            <a:off x="216714" y="958036"/>
            <a:ext cx="3412794" cy="1327030"/>
          </a:xfrm>
          <a:prstGeom prst="rect">
            <a:avLst/>
          </a:prstGeom>
          <a:solidFill>
            <a:srgbClr val="FFFF00"/>
          </a:solidFill>
        </p:spPr>
        <p:txBody>
          <a:bodyPr wrap="none" rtlCol="0">
            <a:spAutoFit/>
          </a:bodyPr>
          <a:lstStyle/>
          <a:p>
            <a:pPr marL="285750" indent="-285750">
              <a:lnSpc>
                <a:spcPct val="200000"/>
              </a:lnSpc>
              <a:buFont typeface="Wingdings" panose="05000000000000000000" pitchFamily="2" charset="2"/>
              <a:buChar char="ü"/>
            </a:pPr>
            <a:r>
              <a:rPr lang="cy-GB" sz="1400" dirty="0">
                <a:solidFill>
                  <a:srgbClr val="FF0000"/>
                </a:solidFill>
              </a:rPr>
              <a:t>Dechrau gyda’r plentyn</a:t>
            </a:r>
          </a:p>
          <a:p>
            <a:pPr marL="285750" indent="-285750">
              <a:lnSpc>
                <a:spcPct val="200000"/>
              </a:lnSpc>
              <a:buFont typeface="Wingdings" panose="05000000000000000000" pitchFamily="2" charset="2"/>
              <a:buChar char="ü"/>
            </a:pPr>
            <a:r>
              <a:rPr lang="cy-GB" sz="1400" dirty="0"/>
              <a:t>Meithrin dysgu ac addysgu cynhwysol </a:t>
            </a:r>
          </a:p>
          <a:p>
            <a:pPr marL="285750" indent="-285750">
              <a:lnSpc>
                <a:spcPct val="200000"/>
              </a:lnSpc>
              <a:buFont typeface="Wingdings" panose="05000000000000000000" pitchFamily="2" charset="2"/>
              <a:buChar char="ü"/>
            </a:pPr>
            <a:r>
              <a:rPr lang="cy-GB" sz="1400" dirty="0"/>
              <a:t>Cefnogi llais a galluoedd y myfyriwr</a:t>
            </a:r>
          </a:p>
        </p:txBody>
      </p:sp>
      <p:sp>
        <p:nvSpPr>
          <p:cNvPr id="2" name="Blwch Testun 2">
            <a:extLst>
              <a:ext uri="{FF2B5EF4-FFF2-40B4-BE49-F238E27FC236}">
                <a16:creationId xmlns:a16="http://schemas.microsoft.com/office/drawing/2014/main" id="{3154D472-9E37-74A0-EA0F-504031D1D856}"/>
              </a:ext>
            </a:extLst>
          </p:cNvPr>
          <p:cNvSpPr txBox="1">
            <a:spLocks noChangeArrowheads="1"/>
          </p:cNvSpPr>
          <p:nvPr/>
        </p:nvSpPr>
        <p:spPr bwMode="auto">
          <a:xfrm>
            <a:off x="4030746" y="155301"/>
            <a:ext cx="7944540" cy="6081088"/>
          </a:xfrm>
          <a:prstGeom prst="rect">
            <a:avLst/>
          </a:prstGeom>
          <a:solidFill>
            <a:schemeClr val="accent4">
              <a:lumMod val="20000"/>
              <a:lumOff val="80000"/>
            </a:schemeClr>
          </a:solidFill>
          <a:ln w="9525">
            <a:solidFill>
              <a:srgbClr val="000000"/>
            </a:solidFill>
            <a:miter lim="800000"/>
            <a:headEnd/>
            <a:tailEnd/>
          </a:ln>
        </p:spPr>
        <p:txBody>
          <a:bodyPr rot="0" vert="horz" wrap="square" lIns="91440" tIns="45720" rIns="91440" bIns="45720" anchor="t" anchorCtr="0">
            <a:spAutoFit/>
          </a:bodyPr>
          <a:lstStyle/>
          <a:p>
            <a:pPr>
              <a:lnSpc>
                <a:spcPct val="115000"/>
              </a:lnSpc>
              <a:spcAft>
                <a:spcPts val="800"/>
              </a:spcAft>
              <a:buNone/>
            </a:pPr>
            <a:r>
              <a:rPr lang="cy-GB" sz="1500" kern="100" dirty="0">
                <a:effectLst/>
                <a:latin typeface="Aptos" panose="020B0004020202020204" pitchFamily="34" charset="0"/>
                <a:ea typeface="DengXian" panose="02010600030101010101" pitchFamily="2" charset="-122"/>
                <a:cs typeface="Arial" panose="020B0604020202020204" pitchFamily="34" charset="0"/>
              </a:rPr>
              <a:t>   </a:t>
            </a:r>
            <a:r>
              <a:rPr lang="cy-GB" sz="1500" i="1" kern="100" dirty="0">
                <a:effectLst/>
                <a:latin typeface="Aptos" panose="020B0004020202020204" pitchFamily="34" charset="0"/>
                <a:ea typeface="DengXian" panose="02010600030101010101" pitchFamily="2" charset="-122"/>
                <a:cs typeface="Arial" panose="020B0604020202020204" pitchFamily="34" charset="0"/>
              </a:rPr>
              <a:t>Esiampl</a:t>
            </a:r>
            <a:endParaRPr lang="cy-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cy-GB" sz="1500" b="1" i="1" kern="100" dirty="0">
                <a:effectLst/>
                <a:latin typeface="Aptos" panose="020B0004020202020204" pitchFamily="34" charset="0"/>
                <a:ea typeface="DengXian" panose="02010600030101010101" pitchFamily="2" charset="-122"/>
                <a:cs typeface="Arial" panose="020B0604020202020204" pitchFamily="34" charset="0"/>
              </a:rPr>
              <a:t>Ciplun o wers wyddoniaeth: gwrando ar y myfyriwr </a:t>
            </a:r>
            <a:endParaRPr lang="cy-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cy-GB" sz="1500" i="1" kern="100" dirty="0">
                <a:effectLst/>
                <a:latin typeface="Aptos" panose="020B0004020202020204" pitchFamily="34" charset="0"/>
                <a:ea typeface="DengXian" panose="02010600030101010101" pitchFamily="2" charset="-122"/>
                <a:cs typeface="Arial" panose="020B0604020202020204" pitchFamily="34" charset="0"/>
              </a:rPr>
              <a:t>Penderfynodd athrawes dosbarth blwyddyn 4 gynnwys ‘cyn-dasg’ fel ffordd o ddechrau pob pwnc newydd, er mwyn galluogi myfyrwyr i wneud cysylltiadau rhwng eu profiadau eu hunain </a:t>
            </a:r>
            <a:r>
              <a:rPr lang="cy-GB" sz="1500" i="1" kern="100" dirty="0">
                <a:latin typeface="Aptos" panose="020B0004020202020204" pitchFamily="34" charset="0"/>
                <a:ea typeface="DengXian" panose="02010600030101010101" pitchFamily="2" charset="-122"/>
                <a:cs typeface="Arial" panose="020B0604020202020204" pitchFamily="34" charset="0"/>
              </a:rPr>
              <a:t>a</a:t>
            </a:r>
            <a:r>
              <a:rPr lang="cy-GB" sz="1500" i="1" kern="100" dirty="0">
                <a:effectLst/>
                <a:latin typeface="Aptos" panose="020B0004020202020204" pitchFamily="34" charset="0"/>
                <a:ea typeface="DengXian" panose="02010600030101010101" pitchFamily="2" charset="-122"/>
                <a:cs typeface="Arial" panose="020B0604020202020204" pitchFamily="34" charset="0"/>
              </a:rPr>
              <a:t>’r pwnc newydd. Er enghraifft, cyn dechrau’r pwnc ar synau, gosododd y ‘cyn-dasg’ canlynol. “Yn ystod eich taith adref y prynhawn ‘ma, sylwch ar yr holl synau gwahanol rydych chi’n eu clywed. Ysgrifennwch restr o’r synau hyn a dewch â’r rhestr i’r ysgol yfory i’w rhannu â’r dosbarth.”</a:t>
            </a:r>
            <a:endParaRPr lang="cy-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cy-GB" sz="1500" i="1" kern="100" dirty="0">
                <a:effectLst/>
                <a:latin typeface="Aptos" panose="020B0004020202020204" pitchFamily="34" charset="0"/>
                <a:ea typeface="DengXian" panose="02010600030101010101" pitchFamily="2" charset="-122"/>
                <a:cs typeface="Arial" panose="020B0604020202020204" pitchFamily="34" charset="0"/>
              </a:rPr>
              <a:t>Dechreuodd yr athrawes y wers nesaf gydag esiamplau’r myfyrwyr a’u defnyddio i lywio’r wers. Sylwodd y plant ar bob math o synau, gan gynnwys corn car, ambiwlans, pobl yn siarad mewn ieithoedd gwahanol, cerddoriaeth yn chwarae mewn ceir, adar yn canu a chŵn yn cyfarth. Ysgrifennodd yr athrawes yr esiamplau hyn ar y bwrdd gwyn a gofynnodd i’r </a:t>
            </a:r>
            <a:r>
              <a:rPr lang="cy-GB" sz="1500" i="1" kern="100" dirty="0">
                <a:latin typeface="Aptos" panose="020B0004020202020204" pitchFamily="34" charset="0"/>
                <a:ea typeface="DengXian" panose="02010600030101010101" pitchFamily="2" charset="-122"/>
                <a:cs typeface="Arial" panose="020B0604020202020204" pitchFamily="34" charset="0"/>
              </a:rPr>
              <a:t>disgyblion</a:t>
            </a:r>
            <a:r>
              <a:rPr lang="cy-GB" sz="1500" i="1" kern="100" dirty="0">
                <a:effectLst/>
                <a:latin typeface="Aptos" panose="020B0004020202020204" pitchFamily="34" charset="0"/>
                <a:ea typeface="DengXian" panose="02010600030101010101" pitchFamily="2" charset="-122"/>
                <a:cs typeface="Arial" panose="020B0604020202020204" pitchFamily="34" charset="0"/>
              </a:rPr>
              <a:t> </a:t>
            </a:r>
            <a:r>
              <a:rPr lang="cy-GB" sz="1500" i="1" kern="100" dirty="0">
                <a:latin typeface="Aptos" panose="020B0004020202020204" pitchFamily="34" charset="0"/>
                <a:ea typeface="DengXian" panose="02010600030101010101" pitchFamily="2" charset="-122"/>
                <a:cs typeface="Arial" panose="020B0604020202020204" pitchFamily="34" charset="0"/>
              </a:rPr>
              <a:t>a</a:t>
            </a:r>
            <a:r>
              <a:rPr lang="cy-GB" sz="1500" i="1" kern="100" dirty="0">
                <a:effectLst/>
                <a:latin typeface="Aptos" panose="020B0004020202020204" pitchFamily="34" charset="0"/>
                <a:ea typeface="DengXian" panose="02010600030101010101" pitchFamily="2" charset="-122"/>
                <a:cs typeface="Arial" panose="020B0604020202020204" pitchFamily="34" charset="0"/>
              </a:rPr>
              <a:t> oeddent yn gallu meddwl am y </a:t>
            </a:r>
            <a:r>
              <a:rPr lang="cy-GB" sz="1500" i="1" kern="100" dirty="0" err="1">
                <a:effectLst/>
                <a:latin typeface="Aptos" panose="020B0004020202020204" pitchFamily="34" charset="0"/>
                <a:ea typeface="DengXian" panose="02010600030101010101" pitchFamily="2" charset="-122"/>
                <a:cs typeface="Arial" panose="020B0604020202020204" pitchFamily="34" charset="0"/>
              </a:rPr>
              <a:t>tebygrwyddau</a:t>
            </a:r>
            <a:r>
              <a:rPr lang="cy-GB" sz="1500" i="1" kern="100" dirty="0">
                <a:effectLst/>
                <a:latin typeface="Aptos" panose="020B0004020202020204" pitchFamily="34" charset="0"/>
                <a:ea typeface="DengXian" panose="02010600030101010101" pitchFamily="2" charset="-122"/>
                <a:cs typeface="Arial" panose="020B0604020202020204" pitchFamily="34" charset="0"/>
              </a:rPr>
              <a:t> a’r gwahaniaeth rhyngddynt.  </a:t>
            </a:r>
            <a:endParaRPr lang="cy-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1500" i="1" kern="100" dirty="0">
                <a:effectLst/>
                <a:latin typeface="Aptos" panose="020B0004020202020204" pitchFamily="34" charset="0"/>
                <a:ea typeface="DengXian" panose="02010600030101010101" pitchFamily="2" charset="-122"/>
                <a:cs typeface="Arial" panose="020B0604020202020204" pitchFamily="34" charset="0"/>
              </a:rPr>
              <a:t>Meddyliodd y dosbarth am syniadau creadigol – </a:t>
            </a:r>
            <a:r>
              <a:rPr lang="cy-GB" sz="1500" i="1" kern="100" dirty="0">
                <a:latin typeface="Aptos" panose="020B0004020202020204" pitchFamily="34" charset="0"/>
                <a:ea typeface="DengXian" panose="02010600030101010101" pitchFamily="2" charset="-122"/>
                <a:cs typeface="Arial" panose="020B0604020202020204" pitchFamily="34" charset="0"/>
              </a:rPr>
              <a:t>roedd</a:t>
            </a:r>
            <a:r>
              <a:rPr lang="cy-GB" sz="1500" i="1" kern="100" dirty="0">
                <a:effectLst/>
                <a:latin typeface="Aptos" panose="020B0004020202020204" pitchFamily="34" charset="0"/>
                <a:ea typeface="DengXian" panose="02010600030101010101" pitchFamily="2" charset="-122"/>
                <a:cs typeface="Arial" panose="020B0604020202020204" pitchFamily="34" charset="0"/>
              </a:rPr>
              <a:t> rhai wedi siarad am ba mor uchel oedd y synau, roedd rhai wedi disgrifio fod synau’n bleserus neu’n annifyr ac ati. Roedd y gweithgaredd hwn wedi ymgysylltu ag un ferch yn benodol a oedd fel arfer yn dawel iawn yn y dosbarth. Roedd hi wedi cael trafferth â dysgu ac yn aml yn defnyddio’r clustffonau canslo sŵn yn y dosbarth pan aeth pethau’n rhy swnllyd iddi. Cododd y ferch ei llaw a rhannu ei phrofiad o gasáu synau uchel, yn enwedig pan oedd llawer o bobl yn siarad ar yr un pryd ac esboniodd sut mae synau traffig yn aml yn aflonyddu arni. Nid oedd yr athrawes wedi rhagweld y ffyrdd diddorol yr oedd y wers wedi’u datblygu ac roedd yn falch iawn bod y plentyn penodol hwn wedi bod mor </a:t>
            </a:r>
            <a:r>
              <a:rPr lang="cy-GB" sz="1500" i="1" kern="100" dirty="0" err="1">
                <a:effectLst/>
                <a:latin typeface="Aptos" panose="020B0004020202020204" pitchFamily="34" charset="0"/>
                <a:ea typeface="DengXian" panose="02010600030101010101" pitchFamily="2" charset="-122"/>
                <a:cs typeface="Arial" panose="020B0604020202020204" pitchFamily="34" charset="0"/>
              </a:rPr>
              <a:t>ymgysylltiedig</a:t>
            </a:r>
            <a:r>
              <a:rPr lang="cy-GB" sz="1500" i="1" kern="100" dirty="0">
                <a:effectLst/>
                <a:latin typeface="Aptos" panose="020B0004020202020204" pitchFamily="34" charset="0"/>
                <a:ea typeface="DengXian" panose="02010600030101010101" pitchFamily="2" charset="-122"/>
                <a:cs typeface="Arial" panose="020B0604020202020204" pitchFamily="34" charset="0"/>
              </a:rPr>
              <a:t> a bodlon rhannu ei phrofiadau hithau o s</a:t>
            </a:r>
            <a:r>
              <a:rPr lang="cy-GB" sz="1500" i="1" kern="100" dirty="0">
                <a:latin typeface="Aptos" panose="020B0004020202020204" pitchFamily="34" charset="0"/>
                <a:ea typeface="DengXian" panose="02010600030101010101" pitchFamily="2" charset="-122"/>
                <a:cs typeface="Arial" panose="020B0604020202020204" pitchFamily="34" charset="0"/>
              </a:rPr>
              <a:t>ynau</a:t>
            </a:r>
            <a:r>
              <a:rPr lang="cy-GB" sz="1600" i="1" kern="100" dirty="0">
                <a:effectLst/>
                <a:latin typeface="Aptos" panose="020B0004020202020204" pitchFamily="34" charset="0"/>
                <a:ea typeface="DengXian" panose="02010600030101010101" pitchFamily="2" charset="-122"/>
                <a:cs typeface="Arial" panose="020B0604020202020204" pitchFamily="34" charset="0"/>
              </a:rPr>
              <a:t>. </a:t>
            </a:r>
            <a:endParaRPr lang="cy-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706403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95B21A-BD24-FA27-8114-B76D7D0C7E37}"/>
              </a:ext>
            </a:extLst>
          </p:cNvPr>
          <p:cNvPicPr>
            <a:picLocks noChangeAspect="1"/>
          </p:cNvPicPr>
          <p:nvPr/>
        </p:nvPicPr>
        <p:blipFill>
          <a:blip r:embed="rId3"/>
          <a:stretch>
            <a:fillRect/>
          </a:stretch>
        </p:blipFill>
        <p:spPr>
          <a:xfrm>
            <a:off x="5961620" y="760287"/>
            <a:ext cx="4652215" cy="5948370"/>
          </a:xfrm>
          <a:prstGeom prst="rect">
            <a:avLst/>
          </a:prstGeom>
        </p:spPr>
      </p:pic>
      <p:sp>
        <p:nvSpPr>
          <p:cNvPr id="2" name="TextBox 3">
            <a:extLst>
              <a:ext uri="{FF2B5EF4-FFF2-40B4-BE49-F238E27FC236}">
                <a16:creationId xmlns:a16="http://schemas.microsoft.com/office/drawing/2014/main" id="{45750B96-987D-31DE-038D-DFC999254D3D}"/>
              </a:ext>
            </a:extLst>
          </p:cNvPr>
          <p:cNvSpPr txBox="1"/>
          <p:nvPr/>
        </p:nvSpPr>
        <p:spPr>
          <a:xfrm>
            <a:off x="167883" y="665449"/>
            <a:ext cx="4106272" cy="4832092"/>
          </a:xfrm>
          <a:prstGeom prst="rect">
            <a:avLst/>
          </a:prstGeom>
          <a:solidFill>
            <a:srgbClr val="FF0000"/>
          </a:solidFill>
          <a:ln>
            <a:solidFill>
              <a:schemeClr val="tx1"/>
            </a:solidFill>
          </a:ln>
        </p:spPr>
        <p:txBody>
          <a:bodyPr wrap="square" rtlCol="0">
            <a:spAutoFit/>
          </a:bodyPr>
          <a:lstStyle/>
          <a:p>
            <a:pPr marL="285750" indent="-285750">
              <a:buFontTx/>
              <a:buChar char="-"/>
            </a:pPr>
            <a:r>
              <a:rPr lang="en-GB" sz="2800" b="1" u="sng" dirty="0" err="1">
                <a:solidFill>
                  <a:schemeClr val="bg1"/>
                </a:solidFill>
              </a:rPr>
              <a:t>Perthnasedd</a:t>
            </a:r>
            <a:endParaRPr lang="en-GB" sz="2800" b="1" u="sng" dirty="0">
              <a:solidFill>
                <a:schemeClr val="bg1"/>
              </a:solidFill>
            </a:endParaRPr>
          </a:p>
          <a:p>
            <a:r>
              <a:rPr lang="cy-GB" sz="2800" i="1" dirty="0"/>
              <a:t>Cyd-destunau dilys</a:t>
            </a:r>
          </a:p>
          <a:p>
            <a:r>
              <a:rPr lang="cy-GB" sz="2800" i="1" dirty="0"/>
              <a:t>Gyrfaoedd</a:t>
            </a:r>
          </a:p>
          <a:p>
            <a:r>
              <a:rPr lang="cy-GB" sz="2800" i="1" dirty="0"/>
              <a:t>Sgiliau a gwybodaeth</a:t>
            </a:r>
          </a:p>
          <a:p>
            <a:pPr marL="285750" indent="-285750">
              <a:buFontTx/>
              <a:buChar char="-"/>
            </a:pPr>
            <a:r>
              <a:rPr lang="en-GB" sz="2800" b="1" u="sng" dirty="0" err="1">
                <a:solidFill>
                  <a:schemeClr val="bg1"/>
                </a:solidFill>
              </a:rPr>
              <a:t>Cynrychiolaeth</a:t>
            </a:r>
            <a:endParaRPr lang="en-GB" sz="2800" b="1" u="sng" dirty="0">
              <a:solidFill>
                <a:schemeClr val="bg1"/>
              </a:solidFill>
            </a:endParaRPr>
          </a:p>
          <a:p>
            <a:r>
              <a:rPr lang="cy-GB" sz="2800" i="1" dirty="0"/>
              <a:t>Modelau Rôl</a:t>
            </a:r>
          </a:p>
          <a:p>
            <a:r>
              <a:rPr lang="cy-GB" sz="2800" i="1" dirty="0"/>
              <a:t>Hunaniaeth</a:t>
            </a:r>
          </a:p>
          <a:p>
            <a:pPr marL="285750" indent="-285750">
              <a:buFontTx/>
              <a:buChar char="-"/>
            </a:pPr>
            <a:r>
              <a:rPr lang="en-GB" sz="2800" b="1" u="sng" dirty="0" err="1">
                <a:solidFill>
                  <a:schemeClr val="bg1"/>
                </a:solidFill>
              </a:rPr>
              <a:t>Perthnasoedd</a:t>
            </a:r>
            <a:endParaRPr lang="en-GB" sz="2800" b="1" u="sng" dirty="0">
              <a:solidFill>
                <a:schemeClr val="bg1"/>
              </a:solidFill>
            </a:endParaRPr>
          </a:p>
          <a:p>
            <a:r>
              <a:rPr lang="cy-GB" sz="2800" i="1" dirty="0"/>
              <a:t>Cyfoed-athro</a:t>
            </a:r>
          </a:p>
          <a:p>
            <a:r>
              <a:rPr lang="cy-GB" sz="2800" i="1" dirty="0"/>
              <a:t>Cyfoed-cyfoed</a:t>
            </a:r>
          </a:p>
          <a:p>
            <a:r>
              <a:rPr lang="cy-GB" sz="2800" i="1" dirty="0"/>
              <a:t>Cartref/rhieni a gofalwyr</a:t>
            </a:r>
          </a:p>
        </p:txBody>
      </p:sp>
      <p:sp>
        <p:nvSpPr>
          <p:cNvPr id="5" name="Blwch Testun 4">
            <a:extLst>
              <a:ext uri="{FF2B5EF4-FFF2-40B4-BE49-F238E27FC236}">
                <a16:creationId xmlns:a16="http://schemas.microsoft.com/office/drawing/2014/main" id="{ECC0FD39-3D3F-46FA-F2DC-A6F3D4F297DF}"/>
              </a:ext>
            </a:extLst>
          </p:cNvPr>
          <p:cNvSpPr txBox="1"/>
          <p:nvPr/>
        </p:nvSpPr>
        <p:spPr>
          <a:xfrm>
            <a:off x="7359720" y="2811142"/>
            <a:ext cx="1325367" cy="923330"/>
          </a:xfrm>
          <a:prstGeom prst="rect">
            <a:avLst/>
          </a:prstGeom>
          <a:solidFill>
            <a:schemeClr val="bg1"/>
          </a:solidFill>
        </p:spPr>
        <p:txBody>
          <a:bodyPr wrap="square" rtlCol="0">
            <a:spAutoFit/>
          </a:bodyPr>
          <a:lstStyle/>
          <a:p>
            <a:r>
              <a:rPr lang="cy-GB" sz="900" b="1" dirty="0"/>
              <a:t>Helo, </a:t>
            </a:r>
            <a:r>
              <a:rPr lang="cy-GB" sz="900" b="1" dirty="0" err="1"/>
              <a:t>dongl</a:t>
            </a:r>
            <a:r>
              <a:rPr lang="cy-GB" sz="900" b="1" dirty="0"/>
              <a:t> ydw i, mae dau o’m ffrindiau’n </a:t>
            </a:r>
            <a:r>
              <a:rPr lang="cy-GB" sz="900" b="1" dirty="0" err="1"/>
              <a:t>ddonglau</a:t>
            </a:r>
            <a:r>
              <a:rPr lang="cy-GB" sz="900" b="1" dirty="0"/>
              <a:t> hefyd. Ydych chi’n gallu gweld yr un tawel? </a:t>
            </a:r>
          </a:p>
        </p:txBody>
      </p:sp>
      <p:sp>
        <p:nvSpPr>
          <p:cNvPr id="6" name="Blwch Testun 5">
            <a:extLst>
              <a:ext uri="{FF2B5EF4-FFF2-40B4-BE49-F238E27FC236}">
                <a16:creationId xmlns:a16="http://schemas.microsoft.com/office/drawing/2014/main" id="{A691D57B-D0C6-A46D-5D97-A132913FE110}"/>
              </a:ext>
            </a:extLst>
          </p:cNvPr>
          <p:cNvSpPr txBox="1"/>
          <p:nvPr/>
        </p:nvSpPr>
        <p:spPr>
          <a:xfrm>
            <a:off x="8917969" y="1119883"/>
            <a:ext cx="904127" cy="369332"/>
          </a:xfrm>
          <a:prstGeom prst="rect">
            <a:avLst/>
          </a:prstGeom>
          <a:solidFill>
            <a:schemeClr val="bg1"/>
          </a:solidFill>
        </p:spPr>
        <p:txBody>
          <a:bodyPr wrap="square" rtlCol="0">
            <a:spAutoFit/>
          </a:bodyPr>
          <a:lstStyle/>
          <a:p>
            <a:r>
              <a:rPr lang="cy-GB" sz="900" b="1" dirty="0" err="1"/>
              <a:t>Dongl</a:t>
            </a:r>
            <a:r>
              <a:rPr lang="cy-GB" sz="900" b="1" dirty="0"/>
              <a:t> ydw i hefyd!</a:t>
            </a:r>
          </a:p>
        </p:txBody>
      </p:sp>
    </p:spTree>
    <p:extLst>
      <p:ext uri="{BB962C8B-B14F-4D97-AF65-F5344CB8AC3E}">
        <p14:creationId xmlns:p14="http://schemas.microsoft.com/office/powerpoint/2010/main" val="3486935305"/>
      </p:ext>
    </p:extLst>
  </p:cSld>
  <p:clrMapOvr>
    <a:masterClrMapping/>
  </p:clrMapOvr>
  <mc:AlternateContent xmlns:mc="http://schemas.openxmlformats.org/markup-compatibility/2006" xmlns:p14="http://schemas.microsoft.com/office/powerpoint/2010/main">
    <mc:Choice Requires="p14">
      <p:transition spd="slow" p14:dur="2000" advTm="264736"/>
    </mc:Choice>
    <mc:Fallback xmlns="">
      <p:transition spd="slow" advTm="26473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C44D7C6-88FD-36A7-665D-DB45503CFAD1}"/>
              </a:ext>
            </a:extLst>
          </p:cNvPr>
          <p:cNvSpPr>
            <a:spLocks noGrp="1"/>
          </p:cNvSpPr>
          <p:nvPr>
            <p:ph type="subTitle" idx="1"/>
          </p:nvPr>
        </p:nvSpPr>
        <p:spPr>
          <a:xfrm>
            <a:off x="4255657" y="509646"/>
            <a:ext cx="5511248" cy="575453"/>
          </a:xfrm>
        </p:spPr>
        <p:txBody>
          <a:bodyPr/>
          <a:lstStyle/>
          <a:p>
            <a:r>
              <a:rPr lang="cy-GB" sz="2800" dirty="0"/>
              <a:t>Bocsys Dirgel</a:t>
            </a:r>
            <a:r>
              <a:rPr lang="en-GB" sz="2800" dirty="0"/>
              <a:t>!</a:t>
            </a:r>
          </a:p>
          <a:p>
            <a:endParaRPr lang="en-GB" dirty="0"/>
          </a:p>
        </p:txBody>
      </p:sp>
      <p:sp>
        <p:nvSpPr>
          <p:cNvPr id="5" name="TextBox 4">
            <a:extLst>
              <a:ext uri="{FF2B5EF4-FFF2-40B4-BE49-F238E27FC236}">
                <a16:creationId xmlns:a16="http://schemas.microsoft.com/office/drawing/2014/main" id="{67269887-0B8E-633C-7032-6FDC5E1F1A0F}"/>
              </a:ext>
            </a:extLst>
          </p:cNvPr>
          <p:cNvSpPr txBox="1"/>
          <p:nvPr/>
        </p:nvSpPr>
        <p:spPr>
          <a:xfrm>
            <a:off x="56401" y="2674913"/>
            <a:ext cx="7268796" cy="646331"/>
          </a:xfrm>
          <a:prstGeom prst="rect">
            <a:avLst/>
          </a:prstGeom>
          <a:noFill/>
        </p:spPr>
        <p:txBody>
          <a:bodyPr wrap="square">
            <a:spAutoFit/>
          </a:bodyPr>
          <a:lstStyle/>
          <a:p>
            <a:r>
              <a:rPr lang="en-GB" dirty="0">
                <a:hlinkClick r:id="rId3"/>
              </a:rPr>
              <a:t>https://www.scienceinschool.org/article/2022/mystery-box-challenge/</a:t>
            </a:r>
            <a:endParaRPr lang="en-GB" dirty="0"/>
          </a:p>
          <a:p>
            <a:endParaRPr lang="en-GB" dirty="0"/>
          </a:p>
        </p:txBody>
      </p:sp>
      <p:sp>
        <p:nvSpPr>
          <p:cNvPr id="7" name="TextBox 6">
            <a:extLst>
              <a:ext uri="{FF2B5EF4-FFF2-40B4-BE49-F238E27FC236}">
                <a16:creationId xmlns:a16="http://schemas.microsoft.com/office/drawing/2014/main" id="{17E63988-A9CF-A97D-9807-8920579114B7}"/>
              </a:ext>
            </a:extLst>
          </p:cNvPr>
          <p:cNvSpPr txBox="1"/>
          <p:nvPr/>
        </p:nvSpPr>
        <p:spPr>
          <a:xfrm>
            <a:off x="56401" y="3992406"/>
            <a:ext cx="3195560" cy="646331"/>
          </a:xfrm>
          <a:prstGeom prst="rect">
            <a:avLst/>
          </a:prstGeom>
          <a:noFill/>
        </p:spPr>
        <p:txBody>
          <a:bodyPr wrap="square">
            <a:spAutoFit/>
          </a:bodyPr>
          <a:lstStyle/>
          <a:p>
            <a:r>
              <a:rPr lang="en-GB" dirty="0">
                <a:hlinkClick r:id="rId4"/>
              </a:rPr>
              <a:t>https://youtu.be/hud8SPCcfu0</a:t>
            </a:r>
            <a:endParaRPr lang="en-GB" dirty="0"/>
          </a:p>
          <a:p>
            <a:endParaRPr lang="en-GB" dirty="0"/>
          </a:p>
        </p:txBody>
      </p:sp>
      <p:sp>
        <p:nvSpPr>
          <p:cNvPr id="8" name="TextBox 7">
            <a:extLst>
              <a:ext uri="{FF2B5EF4-FFF2-40B4-BE49-F238E27FC236}">
                <a16:creationId xmlns:a16="http://schemas.microsoft.com/office/drawing/2014/main" id="{BB4CFCF9-9CB2-345F-1B5D-E0D47D582A65}"/>
              </a:ext>
            </a:extLst>
          </p:cNvPr>
          <p:cNvSpPr txBox="1"/>
          <p:nvPr/>
        </p:nvSpPr>
        <p:spPr>
          <a:xfrm>
            <a:off x="0" y="3475525"/>
            <a:ext cx="3932487" cy="461665"/>
          </a:xfrm>
          <a:prstGeom prst="rect">
            <a:avLst/>
          </a:prstGeom>
          <a:noFill/>
        </p:spPr>
        <p:txBody>
          <a:bodyPr wrap="none" rtlCol="0">
            <a:spAutoFit/>
          </a:bodyPr>
          <a:lstStyle/>
          <a:p>
            <a:r>
              <a:rPr lang="en-GB" sz="2400" dirty="0"/>
              <a:t>Fideo – Beth </a:t>
            </a:r>
            <a:r>
              <a:rPr lang="cy-GB" sz="2400" dirty="0"/>
              <a:t>sydd yn y bocs</a:t>
            </a:r>
            <a:r>
              <a:rPr lang="en-GB" sz="2400" dirty="0"/>
              <a:t>?</a:t>
            </a:r>
          </a:p>
        </p:txBody>
      </p:sp>
      <p:sp>
        <p:nvSpPr>
          <p:cNvPr id="9" name="TextBox 8">
            <a:extLst>
              <a:ext uri="{FF2B5EF4-FFF2-40B4-BE49-F238E27FC236}">
                <a16:creationId xmlns:a16="http://schemas.microsoft.com/office/drawing/2014/main" id="{59AC07B1-82A1-6A15-8648-051733BF4EC4}"/>
              </a:ext>
            </a:extLst>
          </p:cNvPr>
          <p:cNvSpPr txBox="1"/>
          <p:nvPr/>
        </p:nvSpPr>
        <p:spPr>
          <a:xfrm>
            <a:off x="188908" y="4902418"/>
            <a:ext cx="2999924" cy="738664"/>
          </a:xfrm>
          <a:prstGeom prst="rect">
            <a:avLst/>
          </a:prstGeom>
          <a:noFill/>
        </p:spPr>
        <p:txBody>
          <a:bodyPr wrap="none" rtlCol="0">
            <a:spAutoFit/>
          </a:bodyPr>
          <a:lstStyle/>
          <a:p>
            <a:r>
              <a:rPr lang="cy-GB" sz="2400" dirty="0"/>
              <a:t>Cynllun Gwers posibl</a:t>
            </a:r>
          </a:p>
          <a:p>
            <a:endParaRPr lang="en-GB" dirty="0"/>
          </a:p>
        </p:txBody>
      </p:sp>
      <p:sp>
        <p:nvSpPr>
          <p:cNvPr id="11" name="TextBox 10">
            <a:extLst>
              <a:ext uri="{FF2B5EF4-FFF2-40B4-BE49-F238E27FC236}">
                <a16:creationId xmlns:a16="http://schemas.microsoft.com/office/drawing/2014/main" id="{0B9C520B-37E7-0061-1B90-F6F5869651DE}"/>
              </a:ext>
            </a:extLst>
          </p:cNvPr>
          <p:cNvSpPr txBox="1"/>
          <p:nvPr/>
        </p:nvSpPr>
        <p:spPr>
          <a:xfrm>
            <a:off x="188908" y="5511632"/>
            <a:ext cx="6103916" cy="646331"/>
          </a:xfrm>
          <a:prstGeom prst="rect">
            <a:avLst/>
          </a:prstGeom>
          <a:noFill/>
        </p:spPr>
        <p:txBody>
          <a:bodyPr wrap="square">
            <a:spAutoFit/>
          </a:bodyPr>
          <a:lstStyle/>
          <a:p>
            <a:r>
              <a:rPr lang="en-GB" dirty="0">
                <a:hlinkClick r:id="rId5"/>
              </a:rPr>
              <a:t>SMG-Academy-Mystery-Boxes.pdf (sciencemuseumgroup.org.uk)</a:t>
            </a:r>
            <a:endParaRPr lang="en-GB" dirty="0"/>
          </a:p>
        </p:txBody>
      </p:sp>
      <p:sp>
        <p:nvSpPr>
          <p:cNvPr id="13" name="TextBox 12">
            <a:extLst>
              <a:ext uri="{FF2B5EF4-FFF2-40B4-BE49-F238E27FC236}">
                <a16:creationId xmlns:a16="http://schemas.microsoft.com/office/drawing/2014/main" id="{C321A1A8-2B39-0A35-C407-2BC57E863DF9}"/>
              </a:ext>
            </a:extLst>
          </p:cNvPr>
          <p:cNvSpPr txBox="1"/>
          <p:nvPr/>
        </p:nvSpPr>
        <p:spPr>
          <a:xfrm>
            <a:off x="56401" y="1809273"/>
            <a:ext cx="6151418" cy="830997"/>
          </a:xfrm>
          <a:prstGeom prst="rect">
            <a:avLst/>
          </a:prstGeom>
          <a:noFill/>
        </p:spPr>
        <p:txBody>
          <a:bodyPr wrap="square">
            <a:spAutoFit/>
          </a:bodyPr>
          <a:lstStyle/>
          <a:p>
            <a:r>
              <a:rPr lang="cy-GB" sz="2400" dirty="0"/>
              <a:t>Her y bocsys dirgel – archwilio natur gwyddoniaeth</a:t>
            </a:r>
          </a:p>
        </p:txBody>
      </p:sp>
      <p:pic>
        <p:nvPicPr>
          <p:cNvPr id="14" name="Picture 13">
            <a:extLst>
              <a:ext uri="{FF2B5EF4-FFF2-40B4-BE49-F238E27FC236}">
                <a16:creationId xmlns:a16="http://schemas.microsoft.com/office/drawing/2014/main" id="{0B0EF5A2-9FF0-C1E2-BC1E-5D4178D872C1}"/>
              </a:ext>
            </a:extLst>
          </p:cNvPr>
          <p:cNvPicPr>
            <a:picLocks noChangeAspect="1"/>
          </p:cNvPicPr>
          <p:nvPr/>
        </p:nvPicPr>
        <p:blipFill>
          <a:blip r:embed="rId6"/>
          <a:stretch>
            <a:fillRect/>
          </a:stretch>
        </p:blipFill>
        <p:spPr>
          <a:xfrm>
            <a:off x="7011281" y="0"/>
            <a:ext cx="4855518" cy="6858000"/>
          </a:xfrm>
          <a:prstGeom prst="rect">
            <a:avLst/>
          </a:prstGeom>
        </p:spPr>
      </p:pic>
      <p:sp>
        <p:nvSpPr>
          <p:cNvPr id="3" name="Blwch Testun 2">
            <a:extLst>
              <a:ext uri="{FF2B5EF4-FFF2-40B4-BE49-F238E27FC236}">
                <a16:creationId xmlns:a16="http://schemas.microsoft.com/office/drawing/2014/main" id="{D76C3EA9-FEB1-2AF2-4BC6-9543E9A537CC}"/>
              </a:ext>
            </a:extLst>
          </p:cNvPr>
          <p:cNvSpPr txBox="1"/>
          <p:nvPr/>
        </p:nvSpPr>
        <p:spPr>
          <a:xfrm>
            <a:off x="7011281" y="1276832"/>
            <a:ext cx="1982912" cy="507831"/>
          </a:xfrm>
          <a:prstGeom prst="rect">
            <a:avLst/>
          </a:prstGeom>
          <a:solidFill>
            <a:schemeClr val="bg1"/>
          </a:solidFill>
        </p:spPr>
        <p:txBody>
          <a:bodyPr wrap="square" rtlCol="0">
            <a:spAutoFit/>
          </a:bodyPr>
          <a:lstStyle/>
          <a:p>
            <a:r>
              <a:rPr lang="cy-GB" dirty="0">
                <a:solidFill>
                  <a:srgbClr val="FF0000"/>
                </a:solidFill>
              </a:rPr>
              <a:t>Bocsys Dirgel</a:t>
            </a:r>
          </a:p>
          <a:p>
            <a:r>
              <a:rPr lang="cy-GB" sz="900" dirty="0">
                <a:solidFill>
                  <a:srgbClr val="FF0000"/>
                </a:solidFill>
              </a:rPr>
              <a:t>Gwnewch rai eich hun </a:t>
            </a:r>
          </a:p>
        </p:txBody>
      </p:sp>
      <p:sp>
        <p:nvSpPr>
          <p:cNvPr id="4" name="Blwch Testun 3">
            <a:extLst>
              <a:ext uri="{FF2B5EF4-FFF2-40B4-BE49-F238E27FC236}">
                <a16:creationId xmlns:a16="http://schemas.microsoft.com/office/drawing/2014/main" id="{50CA9657-400B-8D39-8851-845CD1CF735C}"/>
              </a:ext>
            </a:extLst>
          </p:cNvPr>
          <p:cNvSpPr txBox="1"/>
          <p:nvPr/>
        </p:nvSpPr>
        <p:spPr>
          <a:xfrm>
            <a:off x="7235347" y="5133250"/>
            <a:ext cx="1982912" cy="276999"/>
          </a:xfrm>
          <a:prstGeom prst="rect">
            <a:avLst/>
          </a:prstGeom>
          <a:solidFill>
            <a:schemeClr val="bg1"/>
          </a:solidFill>
        </p:spPr>
        <p:txBody>
          <a:bodyPr wrap="square" rtlCol="0">
            <a:spAutoFit/>
          </a:bodyPr>
          <a:lstStyle/>
          <a:p>
            <a:r>
              <a:rPr lang="cy-GB" sz="1200" dirty="0">
                <a:solidFill>
                  <a:srgbClr val="FF0000"/>
                </a:solidFill>
              </a:rPr>
              <a:t>Beth yw Bocsys Dirgel? </a:t>
            </a:r>
          </a:p>
        </p:txBody>
      </p:sp>
      <p:sp>
        <p:nvSpPr>
          <p:cNvPr id="6" name="Blwch Testun 5">
            <a:extLst>
              <a:ext uri="{FF2B5EF4-FFF2-40B4-BE49-F238E27FC236}">
                <a16:creationId xmlns:a16="http://schemas.microsoft.com/office/drawing/2014/main" id="{EB344FCC-80E0-183C-9F49-B2DEE43414DA}"/>
              </a:ext>
            </a:extLst>
          </p:cNvPr>
          <p:cNvSpPr txBox="1"/>
          <p:nvPr/>
        </p:nvSpPr>
        <p:spPr>
          <a:xfrm>
            <a:off x="7096286" y="5401941"/>
            <a:ext cx="4575157" cy="1338828"/>
          </a:xfrm>
          <a:prstGeom prst="rect">
            <a:avLst/>
          </a:prstGeom>
          <a:solidFill>
            <a:schemeClr val="bg1"/>
          </a:solidFill>
        </p:spPr>
        <p:txBody>
          <a:bodyPr wrap="square" rtlCol="0">
            <a:spAutoFit/>
          </a:bodyPr>
          <a:lstStyle/>
          <a:p>
            <a:r>
              <a:rPr lang="cy-GB" sz="900" dirty="0"/>
              <a:t>Yn y gweithgaredd Bocsys Dirgel, rhaid i’r disgyblion ddyfalu beth sydd y tu mewn i set o focsys heb eu hagor.</a:t>
            </a:r>
          </a:p>
          <a:p>
            <a:endParaRPr lang="cy-GB" sz="900" dirty="0"/>
          </a:p>
          <a:p>
            <a:r>
              <a:rPr lang="cy-GB" sz="900" dirty="0"/>
              <a:t>Mae’r bocsys yn gyfatebiaeth am wyddoniaeth – nid yw gwyddonwyr yn gallu ‘agor y bocs’ i ddod o hyd i ateb pendant i brofi a yw eu syniadau’n gywir neu beidio, ond yn hytrach, maent yn llunio theorïau yn seiliedig ar dystiolaeth o’u hymchwil, sydd bob amser yn agored i gael eu hadolygu’n ymhellach. </a:t>
            </a:r>
          </a:p>
          <a:p>
            <a:endParaRPr lang="cy-GB" sz="900" dirty="0"/>
          </a:p>
          <a:p>
            <a:endParaRPr lang="cy-GB" sz="900" dirty="0"/>
          </a:p>
        </p:txBody>
      </p:sp>
    </p:spTree>
    <p:extLst>
      <p:ext uri="{BB962C8B-B14F-4D97-AF65-F5344CB8AC3E}">
        <p14:creationId xmlns:p14="http://schemas.microsoft.com/office/powerpoint/2010/main" val="1396261119"/>
      </p:ext>
    </p:extLst>
  </p:cSld>
  <p:clrMapOvr>
    <a:masterClrMapping/>
  </p:clrMapOvr>
  <mc:AlternateContent xmlns:mc="http://schemas.openxmlformats.org/markup-compatibility/2006" xmlns:p14="http://schemas.microsoft.com/office/powerpoint/2010/main">
    <mc:Choice Requires="p14">
      <p:transition spd="slow" p14:dur="2000" advTm="119606"/>
    </mc:Choice>
    <mc:Fallback xmlns="">
      <p:transition spd="slow" advTm="11960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descr="c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3613" y="0"/>
            <a:ext cx="6577012" cy="6858000"/>
          </a:xfrm>
          <a:prstGeom prst="rect">
            <a:avLst/>
          </a:prstGeom>
          <a:noFill/>
          <a:extLst>
            <a:ext uri="{909E8E84-426E-40DD-AFC4-6F175D3DCCD1}">
              <a14:hiddenFill xmlns:a14="http://schemas.microsoft.com/office/drawing/2010/main">
                <a:solidFill>
                  <a:srgbClr val="FFFFFF"/>
                </a:solidFill>
              </a14:hiddenFill>
            </a:ext>
          </a:extLst>
        </p:spPr>
      </p:pic>
      <p:sp>
        <p:nvSpPr>
          <p:cNvPr id="82948" name="Text Box 4"/>
          <p:cNvSpPr txBox="1">
            <a:spLocks noChangeArrowheads="1"/>
          </p:cNvSpPr>
          <p:nvPr/>
        </p:nvSpPr>
        <p:spPr bwMode="auto">
          <a:xfrm>
            <a:off x="1539876" y="1144588"/>
            <a:ext cx="1305294" cy="369332"/>
          </a:xfrm>
          <a:prstGeom prst="rect">
            <a:avLst/>
          </a:prstGeom>
          <a:solidFill>
            <a:srgbClr val="FFCC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t>Yr </a:t>
            </a:r>
            <a:r>
              <a:rPr lang="en-GB" altLang="en-US" dirty="0" err="1"/>
              <a:t>eithriad</a:t>
            </a:r>
            <a:r>
              <a:rPr lang="en-GB" altLang="en-US" dirty="0"/>
              <a:t>?</a:t>
            </a:r>
            <a:endParaRPr lang="en-US" altLang="en-US" dirty="0"/>
          </a:p>
        </p:txBody>
      </p:sp>
      <p:sp>
        <p:nvSpPr>
          <p:cNvPr id="82949" name="Text Box 5"/>
          <p:cNvSpPr txBox="1">
            <a:spLocks noChangeArrowheads="1"/>
          </p:cNvSpPr>
          <p:nvPr/>
        </p:nvSpPr>
        <p:spPr bwMode="auto">
          <a:xfrm>
            <a:off x="164410" y="4227317"/>
            <a:ext cx="3226062" cy="1200329"/>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cy-GB" altLang="en-US" dirty="0"/>
              <a:t>Pa un o’r lluniau nad yw’n rhan o’r dilyniant?</a:t>
            </a:r>
          </a:p>
          <a:p>
            <a:r>
              <a:rPr lang="cy-GB" altLang="en-US" dirty="0"/>
              <a:t> Pam?</a:t>
            </a:r>
          </a:p>
          <a:p>
            <a:r>
              <a:rPr lang="cy-GB" altLang="en-US" dirty="0"/>
              <a:t> Sut ydych chi'n gwybod?</a:t>
            </a:r>
          </a:p>
        </p:txBody>
      </p:sp>
    </p:spTree>
    <p:extLst>
      <p:ext uri="{BB962C8B-B14F-4D97-AF65-F5344CB8AC3E}">
        <p14:creationId xmlns:p14="http://schemas.microsoft.com/office/powerpoint/2010/main" val="718528581"/>
      </p:ext>
    </p:extLst>
  </p:cSld>
  <p:clrMapOvr>
    <a:masterClrMapping/>
  </p:clrMapOvr>
  <mc:AlternateContent xmlns:mc="http://schemas.openxmlformats.org/markup-compatibility/2006" xmlns:p14="http://schemas.microsoft.com/office/powerpoint/2010/main">
    <mc:Choice Requires="p14">
      <p:transition spd="slow" p14:dur="2000" advTm="296618"/>
    </mc:Choice>
    <mc:Fallback xmlns="">
      <p:transition spd="slow" advTm="29661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2FD635-30E2-292A-7101-CEFC945FAC7F}"/>
              </a:ext>
            </a:extLst>
          </p:cNvPr>
          <p:cNvSpPr txBox="1"/>
          <p:nvPr/>
        </p:nvSpPr>
        <p:spPr>
          <a:xfrm>
            <a:off x="272955" y="1086092"/>
            <a:ext cx="3589894" cy="369332"/>
          </a:xfrm>
          <a:prstGeom prst="rect">
            <a:avLst/>
          </a:prstGeom>
          <a:noFill/>
        </p:spPr>
        <p:txBody>
          <a:bodyPr wrap="none" rtlCol="0">
            <a:spAutoFit/>
          </a:bodyPr>
          <a:lstStyle/>
          <a:p>
            <a:r>
              <a:rPr lang="cy-GB" dirty="0"/>
              <a:t>Sut mae ‘tegwch’ ar waith fan hyn?</a:t>
            </a:r>
          </a:p>
        </p:txBody>
      </p:sp>
      <p:sp>
        <p:nvSpPr>
          <p:cNvPr id="3" name="TextBox 2">
            <a:extLst>
              <a:ext uri="{FF2B5EF4-FFF2-40B4-BE49-F238E27FC236}">
                <a16:creationId xmlns:a16="http://schemas.microsoft.com/office/drawing/2014/main" id="{18B8D5F7-381D-D218-E1EC-460123A49BDB}"/>
              </a:ext>
            </a:extLst>
          </p:cNvPr>
          <p:cNvSpPr txBox="1"/>
          <p:nvPr/>
        </p:nvSpPr>
        <p:spPr>
          <a:xfrm>
            <a:off x="531947" y="3740583"/>
            <a:ext cx="3598263" cy="2031325"/>
          </a:xfrm>
          <a:prstGeom prst="rect">
            <a:avLst/>
          </a:prstGeom>
          <a:noFill/>
        </p:spPr>
        <p:txBody>
          <a:bodyPr wrap="square">
            <a:spAutoFit/>
          </a:bodyPr>
          <a:lstStyle/>
          <a:p>
            <a:pPr marL="85725" indent="-85725"/>
            <a:r>
              <a:rPr lang="cy-GB" sz="1400" dirty="0"/>
              <a:t> </a:t>
            </a:r>
            <a:r>
              <a:rPr lang="cy-GB" dirty="0"/>
              <a:t>Llythrennedd gwyddonol</a:t>
            </a:r>
            <a:endParaRPr lang="cy-GB" sz="1800" dirty="0"/>
          </a:p>
          <a:p>
            <a:r>
              <a:rPr lang="cy-GB" dirty="0"/>
              <a:t>Gwerthfawrogi gwyddoniaeth</a:t>
            </a:r>
            <a:endParaRPr lang="cy-GB" sz="1800" dirty="0"/>
          </a:p>
          <a:p>
            <a:r>
              <a:rPr lang="cy-GB" dirty="0"/>
              <a:t>Diddordeb mewn gwyddoniaeth</a:t>
            </a:r>
            <a:endParaRPr lang="cy-GB" sz="1800" dirty="0"/>
          </a:p>
          <a:p>
            <a:r>
              <a:rPr lang="cy-GB" dirty="0"/>
              <a:t>Hunaniaeth gwyddoniaeth</a:t>
            </a:r>
            <a:endParaRPr lang="cy-GB" sz="1800" dirty="0"/>
          </a:p>
          <a:p>
            <a:r>
              <a:rPr lang="cy-GB" dirty="0"/>
              <a:t>Gwyddoniaeth yn y teulu</a:t>
            </a:r>
            <a:endParaRPr lang="cy-GB" sz="1800" dirty="0"/>
          </a:p>
          <a:p>
            <a:r>
              <a:rPr lang="cy-GB" dirty="0"/>
              <a:t>Gwyddoniaeth y tu allan i wersi</a:t>
            </a:r>
            <a:endParaRPr lang="cy-GB" sz="1800" dirty="0"/>
          </a:p>
          <a:p>
            <a:r>
              <a:rPr lang="cy-GB" dirty="0"/>
              <a:t>Gwyddoniaeth y tu allan i’r cartref</a:t>
            </a:r>
          </a:p>
        </p:txBody>
      </p:sp>
      <p:sp>
        <p:nvSpPr>
          <p:cNvPr id="6" name="TextBox 5">
            <a:extLst>
              <a:ext uri="{FF2B5EF4-FFF2-40B4-BE49-F238E27FC236}">
                <a16:creationId xmlns:a16="http://schemas.microsoft.com/office/drawing/2014/main" id="{81AEF711-A438-AF8F-3E2B-79DEAED2F876}"/>
              </a:ext>
            </a:extLst>
          </p:cNvPr>
          <p:cNvSpPr txBox="1"/>
          <p:nvPr/>
        </p:nvSpPr>
        <p:spPr>
          <a:xfrm>
            <a:off x="272955" y="3220872"/>
            <a:ext cx="3761735" cy="369332"/>
          </a:xfrm>
          <a:prstGeom prst="rect">
            <a:avLst/>
          </a:prstGeom>
          <a:noFill/>
        </p:spPr>
        <p:txBody>
          <a:bodyPr wrap="none" rtlCol="0">
            <a:spAutoFit/>
          </a:bodyPr>
          <a:lstStyle/>
          <a:p>
            <a:r>
              <a:rPr lang="cy-GB" dirty="0"/>
              <a:t>Beth am dyfu cyfalaf gwyddoniaeth</a:t>
            </a:r>
            <a:r>
              <a:rPr lang="en-GB" dirty="0"/>
              <a:t>?</a:t>
            </a:r>
          </a:p>
        </p:txBody>
      </p:sp>
      <p:pic>
        <p:nvPicPr>
          <p:cNvPr id="8" name="Picture 7" descr="A yellow emoji with a finger on it&#10;&#10;AI-generated content may be incorrect.">
            <a:extLst>
              <a:ext uri="{FF2B5EF4-FFF2-40B4-BE49-F238E27FC236}">
                <a16:creationId xmlns:a16="http://schemas.microsoft.com/office/drawing/2014/main" id="{DD06279C-2D46-3FA2-7881-34278EE8DE4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39636" y="1580425"/>
            <a:ext cx="1404582" cy="1404582"/>
          </a:xfrm>
          <a:prstGeom prst="rect">
            <a:avLst/>
          </a:prstGeom>
        </p:spPr>
      </p:pic>
      <p:sp>
        <p:nvSpPr>
          <p:cNvPr id="10" name="TextBox 9">
            <a:extLst>
              <a:ext uri="{FF2B5EF4-FFF2-40B4-BE49-F238E27FC236}">
                <a16:creationId xmlns:a16="http://schemas.microsoft.com/office/drawing/2014/main" id="{1AC5FEC3-AD9E-BD23-E459-CAEF67723A16}"/>
              </a:ext>
            </a:extLst>
          </p:cNvPr>
          <p:cNvSpPr txBox="1"/>
          <p:nvPr/>
        </p:nvSpPr>
        <p:spPr>
          <a:xfrm>
            <a:off x="1092036" y="6128153"/>
            <a:ext cx="941668" cy="369332"/>
          </a:xfrm>
          <a:prstGeom prst="rect">
            <a:avLst/>
          </a:prstGeom>
          <a:noFill/>
        </p:spPr>
        <p:txBody>
          <a:bodyPr wrap="none" rtlCol="0">
            <a:spAutoFit/>
          </a:bodyPr>
          <a:lstStyle/>
          <a:p>
            <a:r>
              <a:rPr lang="cy-GB" dirty="0"/>
              <a:t>Effaith?</a:t>
            </a:r>
          </a:p>
        </p:txBody>
      </p:sp>
      <p:sp>
        <p:nvSpPr>
          <p:cNvPr id="2" name="Blwch Testun 2">
            <a:extLst>
              <a:ext uri="{FF2B5EF4-FFF2-40B4-BE49-F238E27FC236}">
                <a16:creationId xmlns:a16="http://schemas.microsoft.com/office/drawing/2014/main" id="{8F53DC18-DB7F-34D3-AB35-3F7C7AF28884}"/>
              </a:ext>
            </a:extLst>
          </p:cNvPr>
          <p:cNvSpPr txBox="1">
            <a:spLocks noChangeArrowheads="1"/>
          </p:cNvSpPr>
          <p:nvPr/>
        </p:nvSpPr>
        <p:spPr bwMode="auto">
          <a:xfrm>
            <a:off x="4949774" y="323150"/>
            <a:ext cx="5730875" cy="6424066"/>
          </a:xfrm>
          <a:prstGeom prst="rect">
            <a:avLst/>
          </a:prstGeom>
          <a:solidFill>
            <a:schemeClr val="tx2">
              <a:lumMod val="25000"/>
              <a:lumOff val="75000"/>
            </a:schemeClr>
          </a:solidFill>
          <a:ln w="9525">
            <a:solidFill>
              <a:srgbClr val="000000"/>
            </a:solidFill>
            <a:miter lim="800000"/>
            <a:headEnd/>
            <a:tailEnd/>
          </a:ln>
        </p:spPr>
        <p:txBody>
          <a:bodyPr rot="0" vert="horz" wrap="square" lIns="91440" tIns="45720" rIns="91440" bIns="45720" anchor="t" anchorCtr="0">
            <a:spAutoFit/>
          </a:bodyPr>
          <a:lstStyle/>
          <a:p>
            <a:pPr>
              <a:lnSpc>
                <a:spcPct val="115000"/>
              </a:lnSpc>
              <a:spcAft>
                <a:spcPts val="800"/>
              </a:spcAft>
              <a:buNone/>
            </a:pPr>
            <a:r>
              <a:rPr lang="cy-GB" sz="1200" i="1" kern="100" dirty="0">
                <a:effectLst/>
                <a:latin typeface="Aptos" panose="020B0004020202020204" pitchFamily="34" charset="0"/>
                <a:ea typeface="DengXian" panose="02010600030101010101" pitchFamily="2" charset="-122"/>
                <a:cs typeface="Arial" panose="020B0604020202020204" pitchFamily="34" charset="0"/>
              </a:rPr>
              <a:t>Esiampl</a:t>
            </a:r>
          </a:p>
          <a:p>
            <a:pPr>
              <a:lnSpc>
                <a:spcPct val="115000"/>
              </a:lnSpc>
              <a:spcAft>
                <a:spcPts val="800"/>
              </a:spcAft>
              <a:buNone/>
            </a:pPr>
            <a:r>
              <a:rPr lang="en-GB" sz="1200" b="1" i="1" kern="100" dirty="0">
                <a:effectLst/>
                <a:latin typeface="Aptos" panose="020B0004020202020204" pitchFamily="34" charset="0"/>
                <a:ea typeface="DengXian" panose="02010600030101010101" pitchFamily="2" charset="-122"/>
                <a:cs typeface="Arial" panose="020B0604020202020204" pitchFamily="34" charset="0"/>
              </a:rPr>
              <a:t>Stori Dylan</a:t>
            </a:r>
            <a:endParaRPr lang="cy-GB" sz="1200" i="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cy-GB" sz="1200" i="1" kern="100" dirty="0">
                <a:effectLst/>
                <a:latin typeface="Aptos" panose="020B0004020202020204" pitchFamily="34" charset="0"/>
                <a:ea typeface="DengXian" panose="02010600030101010101" pitchFamily="2" charset="-122"/>
                <a:cs typeface="Arial" panose="020B0604020202020204" pitchFamily="34" charset="0"/>
              </a:rPr>
              <a:t>Nid oedd Dylan, myfyriwr Blwyddyn 3 bron byth ag ymgysylltu mewn gwersi gwyddoniaeth. Roedd ei athrawes yn gwybod ei fod yn dioddef o ddiffyg hyder ac yn teimlo’n swil am gyfrannu i’r gwersi. Pan ddechreuodd yr athrawes ddefnyddio’r PSCTA, roedd hi’n gobeithio y byddai’r dull hwn yn helpu Dylan i ennill hyder mewn gwyddoniaeth a’i annog i gyfranogi. </a:t>
            </a:r>
          </a:p>
          <a:p>
            <a:pPr>
              <a:lnSpc>
                <a:spcPct val="115000"/>
              </a:lnSpc>
              <a:spcAft>
                <a:spcPts val="800"/>
              </a:spcAft>
              <a:buNone/>
            </a:pPr>
            <a:r>
              <a:rPr lang="cy-GB" sz="1200" i="1" kern="100" dirty="0">
                <a:effectLst/>
                <a:latin typeface="Aptos" panose="020B0004020202020204" pitchFamily="34" charset="0"/>
                <a:ea typeface="DengXian" panose="02010600030101010101" pitchFamily="2" charset="-122"/>
                <a:cs typeface="Arial" panose="020B0604020202020204" pitchFamily="34" charset="0"/>
              </a:rPr>
              <a:t>Penderfynodd yr athrawes wneud ymdrech arbennig i ddeall anghenion Dylan. Sylwodd fod Dylan yn aml yn treulio ei amser egwyl yn dyfrio blodau yng ngardd yr ysgol. Yn ystod gwersi ar blanhigion, penderfynodd ofyn i Dylan am y planhigion yr oedd </a:t>
            </a:r>
            <a:r>
              <a:rPr lang="cy-GB" sz="1200" i="1" kern="100" dirty="0">
                <a:latin typeface="Aptos" panose="020B0004020202020204" pitchFamily="34" charset="0"/>
                <a:ea typeface="DengXian" panose="02010600030101010101" pitchFamily="2" charset="-122"/>
                <a:cs typeface="Arial" panose="020B0604020202020204" pitchFamily="34" charset="0"/>
              </a:rPr>
              <a:t>yn</a:t>
            </a:r>
            <a:r>
              <a:rPr lang="cy-GB" sz="1200" i="1" kern="100" dirty="0">
                <a:effectLst/>
                <a:latin typeface="Aptos" panose="020B0004020202020204" pitchFamily="34" charset="0"/>
                <a:ea typeface="DengXian" panose="02010600030101010101" pitchFamily="2" charset="-122"/>
                <a:cs typeface="Arial" panose="020B0604020202020204" pitchFamily="34" charset="0"/>
              </a:rPr>
              <a:t> arbennig o hoff amdanynt. Er ei fod yn swil ar y dechrau, yn fuan, dechreuodd ddisgrifio’r blodau yr oedd yn ei hoffi yng ngardd ei fam-gu. Yn ogystal, soniodd ei fod yn helpu ei fam-gu </a:t>
            </a:r>
            <a:r>
              <a:rPr lang="cy-GB" sz="1200" i="1" kern="100" dirty="0">
                <a:latin typeface="Aptos" panose="020B0004020202020204" pitchFamily="34" charset="0"/>
                <a:ea typeface="DengXian" panose="02010600030101010101" pitchFamily="2" charset="-122"/>
                <a:cs typeface="Arial" panose="020B0604020202020204" pitchFamily="34" charset="0"/>
              </a:rPr>
              <a:t>i d</a:t>
            </a:r>
            <a:r>
              <a:rPr lang="cy-GB" sz="1200" i="1" kern="100" dirty="0">
                <a:effectLst/>
                <a:latin typeface="Aptos" panose="020B0004020202020204" pitchFamily="34" charset="0"/>
                <a:ea typeface="DengXian" panose="02010600030101010101" pitchFamily="2" charset="-122"/>
                <a:cs typeface="Arial" panose="020B0604020202020204" pitchFamily="34" charset="0"/>
              </a:rPr>
              <a:t>dyfrio’r planhigion yn ogystal â chwynnu. Penderfynodd yr athrawes ddefnyddio arbenigedd Dylan fel ffocws ar gyfer trafodaethau yn y dyfodol.</a:t>
            </a:r>
          </a:p>
          <a:p>
            <a:pPr>
              <a:lnSpc>
                <a:spcPct val="115000"/>
              </a:lnSpc>
              <a:spcAft>
                <a:spcPts val="800"/>
              </a:spcAft>
              <a:buNone/>
            </a:pPr>
            <a:r>
              <a:rPr lang="cy-GB" sz="1200" i="1" kern="100" dirty="0">
                <a:effectLst/>
                <a:latin typeface="Aptos" panose="020B0004020202020204" pitchFamily="34" charset="0"/>
                <a:ea typeface="DengXian" panose="02010600030101010101" pitchFamily="2" charset="-122"/>
                <a:cs typeface="Arial" panose="020B0604020202020204" pitchFamily="34" charset="0"/>
              </a:rPr>
              <a:t>Sylwodd fod myfyrwyr eraill yn ei dosbarth wedi’u synnu a’u drysu gan amlygrwydd llais Dylan yn y dosbarth. Ond cyn hir daethant i’w werthfawrogi fel rhywun a oedd gan rywbeth gwerthfawr i’w rannu. Fe wnaeth hyder newydd Dylan ymestyn i wersi eraill hefyd. Sylwodd ei athro newid sylweddol mewn ymgysylltiad Dylan ar draws pob pwnc. </a:t>
            </a:r>
          </a:p>
          <a:p>
            <a:pPr>
              <a:lnSpc>
                <a:spcPct val="115000"/>
              </a:lnSpc>
              <a:spcAft>
                <a:spcPts val="800"/>
              </a:spcAft>
              <a:buNone/>
            </a:pPr>
            <a:r>
              <a:rPr lang="cy-GB" sz="1200" i="1" kern="100" dirty="0">
                <a:effectLst/>
                <a:latin typeface="Aptos" panose="020B0004020202020204" pitchFamily="34" charset="0"/>
                <a:ea typeface="DengXian" panose="02010600030101010101" pitchFamily="2" charset="-122"/>
                <a:cs typeface="Arial" panose="020B0604020202020204" pitchFamily="34" charset="0"/>
              </a:rPr>
              <a:t>O ganlyniad i anghenion amserlenni, tynnwyd Dylan o’i wersi gwyddoniaeth er mwyn mynychu gwersi cymorth ychwanegol, ond yn fuan, dechreuodd gwyno – doedd e ddim eisiau colli ei wersi gwyddoniaeth!</a:t>
            </a:r>
          </a:p>
          <a:p>
            <a:pPr>
              <a:lnSpc>
                <a:spcPct val="115000"/>
              </a:lnSpc>
              <a:spcAft>
                <a:spcPts val="800"/>
              </a:spcAft>
              <a:buNone/>
            </a:pPr>
            <a:r>
              <a:rPr lang="cy-GB" sz="1200" b="1" kern="100" dirty="0">
                <a:effectLst/>
                <a:latin typeface="Aptos" panose="020B0004020202020204" pitchFamily="34" charset="0"/>
                <a:ea typeface="DengXian" panose="02010600030101010101" pitchFamily="2" charset="-122"/>
                <a:cs typeface="Arial" panose="020B0604020202020204" pitchFamily="34" charset="0"/>
              </a:rPr>
              <a:t> </a:t>
            </a:r>
            <a:endParaRPr lang="cy-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endParaRPr lang="cy-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endParaRPr lang="cy-GB" sz="12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680475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C190E-3F36-4CF4-9AD4-7DB335D66AFA}"/>
              </a:ext>
            </a:extLst>
          </p:cNvPr>
          <p:cNvSpPr>
            <a:spLocks noGrp="1"/>
          </p:cNvSpPr>
          <p:nvPr>
            <p:ph type="title"/>
          </p:nvPr>
        </p:nvSpPr>
        <p:spPr/>
        <p:txBody>
          <a:bodyPr>
            <a:normAutofit fontScale="90000"/>
          </a:bodyPr>
          <a:lstStyle/>
          <a:p>
            <a:r>
              <a:rPr lang="cy-GB" dirty="0"/>
              <a:t>10 gair i gall ar gyfer addysgu cynhwysol</a:t>
            </a:r>
            <a:br>
              <a:rPr lang="en-GB" dirty="0"/>
            </a:br>
            <a:r>
              <a:rPr lang="en-GB" dirty="0" err="1">
                <a:hlinkClick r:id="rId3"/>
              </a:rPr>
              <a:t>Prif</a:t>
            </a:r>
            <a:r>
              <a:rPr lang="en-GB" dirty="0">
                <a:hlinkClick r:id="rId3"/>
              </a:rPr>
              <a:t> </a:t>
            </a:r>
            <a:r>
              <a:rPr lang="en-GB" dirty="0" err="1">
                <a:hlinkClick r:id="rId3"/>
              </a:rPr>
              <a:t>awgrymiadau</a:t>
            </a:r>
            <a:r>
              <a:rPr lang="en-GB" dirty="0">
                <a:hlinkClick r:id="rId3"/>
              </a:rPr>
              <a:t> </a:t>
            </a:r>
            <a:r>
              <a:rPr lang="en-GB" dirty="0" err="1">
                <a:hlinkClick r:id="rId3"/>
              </a:rPr>
              <a:t>cynhwysol</a:t>
            </a:r>
            <a:r>
              <a:rPr lang="en-GB" dirty="0">
                <a:hlinkClick r:id="rId3"/>
              </a:rPr>
              <a:t> IOP</a:t>
            </a:r>
            <a:br>
              <a:rPr lang="en-GB" sz="4400" dirty="0"/>
            </a:br>
            <a:endParaRPr lang="en-GB" dirty="0"/>
          </a:p>
        </p:txBody>
      </p:sp>
      <p:sp>
        <p:nvSpPr>
          <p:cNvPr id="4" name="Text Placeholder 2">
            <a:extLst>
              <a:ext uri="{FF2B5EF4-FFF2-40B4-BE49-F238E27FC236}">
                <a16:creationId xmlns:a16="http://schemas.microsoft.com/office/drawing/2014/main" id="{496E7E0D-59DC-4123-A81E-AE8EF1BCA329}"/>
              </a:ext>
            </a:extLst>
          </p:cNvPr>
          <p:cNvSpPr>
            <a:spLocks noGrp="1"/>
          </p:cNvSpPr>
          <p:nvPr>
            <p:ph type="body" idx="1"/>
          </p:nvPr>
        </p:nvSpPr>
        <p:spPr>
          <a:xfrm>
            <a:off x="482600" y="1417638"/>
            <a:ext cx="7493000" cy="4525963"/>
          </a:xfrm>
          <a:noFill/>
        </p:spPr>
        <p:txBody>
          <a:bodyPr>
            <a:normAutofit fontScale="92500" lnSpcReduction="20000"/>
          </a:bodyPr>
          <a:lstStyle/>
          <a:p>
            <a:pPr>
              <a:buAutoNum type="arabicPeriod"/>
            </a:pPr>
            <a:r>
              <a:rPr lang="cy-GB" sz="2000" dirty="0"/>
              <a:t>Defnyddiwch iaith bob dydd </a:t>
            </a:r>
          </a:p>
          <a:p>
            <a:pPr>
              <a:buAutoNum type="arabicPeriod"/>
            </a:pPr>
            <a:r>
              <a:rPr lang="cy-GB" sz="2000" dirty="0"/>
              <a:t>Ceisiwch osgoi gofyn am wirfoddolwyr </a:t>
            </a:r>
          </a:p>
          <a:p>
            <a:pPr>
              <a:buAutoNum type="arabicPeriod"/>
            </a:pPr>
            <a:r>
              <a:rPr lang="cy-GB" sz="2000" dirty="0"/>
              <a:t>Neilltuwch rolau ar gyfer gwaith ymarferol </a:t>
            </a:r>
          </a:p>
          <a:p>
            <a:pPr>
              <a:buAutoNum type="arabicPeriod"/>
            </a:pPr>
            <a:r>
              <a:rPr lang="cy-GB" sz="2000" dirty="0"/>
              <a:t>Defnyddiwch enghreifftiau i ddangos sut mae’ch pwnc yn cysylltu â’u profiad</a:t>
            </a:r>
          </a:p>
          <a:p>
            <a:pPr>
              <a:buAutoNum type="arabicPeriod"/>
            </a:pPr>
            <a:r>
              <a:rPr lang="cy-GB" sz="2000" dirty="0"/>
              <a:t>Defnyddiwch gyd-destunau rhywedd-niwtral neu gynhwysol lle y bo’n bosibl – dylech osgoi cyd-destunau stereoteip</a:t>
            </a:r>
          </a:p>
          <a:p>
            <a:pPr>
              <a:buAutoNum type="arabicPeriod"/>
            </a:pPr>
            <a:r>
              <a:rPr lang="cy-GB" sz="2000" dirty="0"/>
              <a:t>Caniatewch amser ar gyfer trafodaethau pâr neu grŵp </a:t>
            </a:r>
          </a:p>
          <a:p>
            <a:pPr>
              <a:buAutoNum type="arabicPeriod"/>
            </a:pPr>
            <a:r>
              <a:rPr lang="cy-GB" sz="2000" dirty="0"/>
              <a:t>Heriwch iaith wahaniaethol </a:t>
            </a:r>
          </a:p>
          <a:p>
            <a:pPr>
              <a:buAutoNum type="arabicPeriod"/>
            </a:pPr>
            <a:r>
              <a:rPr lang="cy-GB" sz="2000" dirty="0"/>
              <a:t>Monitrwch eich rhyngweithiadau â gwahanol ddysgwyr a grwpiau o ddysgwyr </a:t>
            </a:r>
          </a:p>
          <a:p>
            <a:pPr>
              <a:buAutoNum type="arabicPeriod"/>
            </a:pPr>
            <a:r>
              <a:rPr lang="cy-GB" sz="2000" dirty="0"/>
              <a:t>Cyfeiriwch yn rheolaidd at ystod o yrfaoedd sy’n defnyddio sgiliau o’ch pwnc </a:t>
            </a:r>
          </a:p>
          <a:p>
            <a:pPr>
              <a:buAutoNum type="arabicPeriod"/>
            </a:pPr>
            <a:r>
              <a:rPr lang="cy-GB" sz="2000" dirty="0"/>
              <a:t>Sicrhewch fod eich myfyrwyr yn cael amlygiad at ystod amrywiol o fodelau rôl yn eich pwnc</a:t>
            </a:r>
          </a:p>
        </p:txBody>
      </p:sp>
      <p:pic>
        <p:nvPicPr>
          <p:cNvPr id="5" name="Picture 4">
            <a:extLst>
              <a:ext uri="{FF2B5EF4-FFF2-40B4-BE49-F238E27FC236}">
                <a16:creationId xmlns:a16="http://schemas.microsoft.com/office/drawing/2014/main" id="{CC394ACB-66C4-3D2A-94C3-D2C0C76A28F5}"/>
              </a:ext>
            </a:extLst>
          </p:cNvPr>
          <p:cNvPicPr>
            <a:picLocks noChangeAspect="1"/>
          </p:cNvPicPr>
          <p:nvPr/>
        </p:nvPicPr>
        <p:blipFill>
          <a:blip r:embed="rId4"/>
          <a:stretch>
            <a:fillRect/>
          </a:stretch>
        </p:blipFill>
        <p:spPr>
          <a:xfrm>
            <a:off x="7975601" y="1167607"/>
            <a:ext cx="3453424" cy="4815165"/>
          </a:xfrm>
          <a:prstGeom prst="rect">
            <a:avLst/>
          </a:prstGeom>
        </p:spPr>
      </p:pic>
    </p:spTree>
    <p:extLst>
      <p:ext uri="{BB962C8B-B14F-4D97-AF65-F5344CB8AC3E}">
        <p14:creationId xmlns:p14="http://schemas.microsoft.com/office/powerpoint/2010/main" val="644695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429F-9937-137D-121B-005BC7C1EA69}"/>
              </a:ext>
            </a:extLst>
          </p:cNvPr>
          <p:cNvSpPr>
            <a:spLocks noGrp="1"/>
          </p:cNvSpPr>
          <p:nvPr>
            <p:ph type="title"/>
          </p:nvPr>
        </p:nvSpPr>
        <p:spPr/>
        <p:txBody>
          <a:bodyPr>
            <a:normAutofit/>
          </a:bodyPr>
          <a:lstStyle/>
          <a:p>
            <a:r>
              <a:rPr lang="cy-GB" dirty="0"/>
              <a:t>Cyfleoedd ar gyfer codi ymwybyddiaeth</a:t>
            </a:r>
          </a:p>
        </p:txBody>
      </p:sp>
      <p:sp>
        <p:nvSpPr>
          <p:cNvPr id="5" name="TextBox 4">
            <a:extLst>
              <a:ext uri="{FF2B5EF4-FFF2-40B4-BE49-F238E27FC236}">
                <a16:creationId xmlns:a16="http://schemas.microsoft.com/office/drawing/2014/main" id="{4698FF72-6FA1-C2A6-45D0-A10284E015F5}"/>
              </a:ext>
            </a:extLst>
          </p:cNvPr>
          <p:cNvSpPr txBox="1"/>
          <p:nvPr/>
        </p:nvSpPr>
        <p:spPr>
          <a:xfrm>
            <a:off x="166036" y="1257549"/>
            <a:ext cx="3611879" cy="2431435"/>
          </a:xfrm>
          <a:prstGeom prst="rect">
            <a:avLst/>
          </a:prstGeom>
          <a:solidFill>
            <a:schemeClr val="accent2">
              <a:lumMod val="40000"/>
              <a:lumOff val="6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dirty="0">
                <a:ln>
                  <a:noFill/>
                </a:ln>
                <a:solidFill>
                  <a:prstClr val="black"/>
                </a:solidFill>
                <a:effectLst/>
                <a:uLnTx/>
                <a:uFillTx/>
                <a:latin typeface="silka"/>
                <a:ea typeface="+mn-ea"/>
                <a:cs typeface="+mn-cs"/>
                <a:hlinkClick r:id="rId3"/>
              </a:rPr>
              <a:t>Casglu egni amgylchynol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Collecting</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ambient</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energy</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Case</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Study</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 Neon -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Brilliant</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3"/>
              </a:rPr>
              <a:t>inspiration</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3"/>
              </a:rPr>
              <a:t> (neonfutures.org.uk)</a:t>
            </a:r>
            <a:endParaRPr kumimoji="0" lang="cy-GB" sz="1800" b="0" i="0" u="none" strike="noStrike" kern="1200" cap="none" spc="0" normalizeH="0" baseline="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600" b="0" i="0" u="none" strike="noStrike" kern="1200" cap="none" spc="0" normalizeH="0" baseline="0" dirty="0">
                <a:ln>
                  <a:noFill/>
                </a:ln>
                <a:solidFill>
                  <a:srgbClr val="333333"/>
                </a:solidFill>
                <a:effectLst/>
                <a:uLnTx/>
                <a:uFillTx/>
                <a:latin typeface="silka"/>
                <a:ea typeface="+mn-ea"/>
                <a:cs typeface="+mn-cs"/>
              </a:rPr>
              <a:t>Peiriannydd trydanol yw </a:t>
            </a:r>
            <a:r>
              <a:rPr kumimoji="0" lang="cy-GB" sz="1600" b="0" i="0" u="none" strike="noStrike" kern="1200" cap="none" spc="0" normalizeH="0" baseline="0" dirty="0" err="1">
                <a:ln>
                  <a:noFill/>
                </a:ln>
                <a:solidFill>
                  <a:srgbClr val="333333"/>
                </a:solidFill>
                <a:effectLst/>
                <a:uLnTx/>
                <a:uFillTx/>
                <a:latin typeface="silka"/>
                <a:ea typeface="+mn-ea"/>
                <a:cs typeface="+mn-cs"/>
              </a:rPr>
              <a:t>Philex</a:t>
            </a:r>
            <a:r>
              <a:rPr kumimoji="0" lang="cy-GB" sz="1600" b="0" i="0" u="none" strike="noStrike" kern="1200" cap="none" spc="0" normalizeH="0" baseline="0" dirty="0">
                <a:ln>
                  <a:noFill/>
                </a:ln>
                <a:solidFill>
                  <a:srgbClr val="333333"/>
                </a:solidFill>
                <a:effectLst/>
                <a:uLnTx/>
                <a:uFillTx/>
                <a:latin typeface="silka"/>
                <a:ea typeface="+mn-ea"/>
                <a:cs typeface="+mn-cs"/>
              </a:rPr>
              <a:t> sy’n gweithio mewn mas electroneg sy’n gyfeillgar i’r amgylchedd</a:t>
            </a:r>
            <a:r>
              <a:rPr lang="cy-GB" sz="1600" dirty="0">
                <a:solidFill>
                  <a:srgbClr val="333333"/>
                </a:solidFill>
                <a:latin typeface="silka"/>
              </a:rPr>
              <a:t>. Mae’n gweithio i g</a:t>
            </a:r>
            <a:r>
              <a:rPr kumimoji="0" lang="cy-GB" sz="1600" b="0" i="0" u="none" strike="noStrike" kern="1200" cap="none" spc="0" normalizeH="0" baseline="0" dirty="0">
                <a:ln>
                  <a:noFill/>
                </a:ln>
                <a:solidFill>
                  <a:srgbClr val="333333"/>
                </a:solidFill>
                <a:effectLst/>
                <a:uLnTx/>
                <a:uFillTx/>
                <a:latin typeface="silka"/>
                <a:ea typeface="+mn-ea"/>
                <a:cs typeface="+mn-cs"/>
              </a:rPr>
              <a:t>asglu egni o’r amgylchedd amgylchynol! </a:t>
            </a:r>
          </a:p>
        </p:txBody>
      </p:sp>
      <p:sp>
        <p:nvSpPr>
          <p:cNvPr id="12" name="TextBox 11">
            <a:extLst>
              <a:ext uri="{FF2B5EF4-FFF2-40B4-BE49-F238E27FC236}">
                <a16:creationId xmlns:a16="http://schemas.microsoft.com/office/drawing/2014/main" id="{EBECFBC4-B77C-33CA-1FC1-02FA55F9452A}"/>
              </a:ext>
            </a:extLst>
          </p:cNvPr>
          <p:cNvSpPr txBox="1"/>
          <p:nvPr/>
        </p:nvSpPr>
        <p:spPr>
          <a:xfrm>
            <a:off x="3849621" y="1589996"/>
            <a:ext cx="2245494" cy="4524315"/>
          </a:xfrm>
          <a:prstGeom prst="rect">
            <a:avLst/>
          </a:prstGeom>
          <a:solidFill>
            <a:srgbClr val="FFC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Charged up | Case Study | Neon - Brilliant inspiration (neonfutures.org.uk)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dirty="0">
                <a:solidFill>
                  <a:srgbClr val="333333"/>
                </a:solidFill>
                <a:latin typeface="silka"/>
              </a:rPr>
              <a:t>Roedd</a:t>
            </a:r>
            <a:r>
              <a:rPr kumimoji="0" lang="cy-GB" sz="1800" b="0" i="0" u="none" strike="noStrike" kern="1200" cap="none" spc="0" normalizeH="0" baseline="0" noProof="0" dirty="0">
                <a:ln>
                  <a:noFill/>
                </a:ln>
                <a:solidFill>
                  <a:srgbClr val="333333"/>
                </a:solidFill>
                <a:effectLst/>
                <a:uLnTx/>
                <a:uFillTx/>
                <a:latin typeface="silka"/>
                <a:ea typeface="+mn-ea"/>
                <a:cs typeface="+mn-cs"/>
              </a:rPr>
              <a:t> ceir a cherbydau ar y ffordd yn gyfrifol am bron â chwarter y nwyon tŷ gwydr yn y DU yn 2012 ac mae Steve </a:t>
            </a:r>
            <a:r>
              <a:rPr kumimoji="0" lang="cy-GB" sz="1800" b="0" i="0" u="none" strike="noStrike" kern="1200" cap="none" spc="0" normalizeH="0" baseline="0" noProof="0" dirty="0" err="1">
                <a:ln>
                  <a:noFill/>
                </a:ln>
                <a:solidFill>
                  <a:srgbClr val="333333"/>
                </a:solidFill>
                <a:effectLst/>
                <a:uLnTx/>
                <a:uFillTx/>
                <a:latin typeface="silka"/>
                <a:ea typeface="+mn-ea"/>
                <a:cs typeface="+mn-cs"/>
              </a:rPr>
              <a:t>Large</a:t>
            </a:r>
            <a:r>
              <a:rPr kumimoji="0" lang="cy-GB" sz="1800" b="0" i="0" u="none" strike="noStrike" kern="1200" cap="none" spc="0" normalizeH="0" baseline="0" noProof="0" dirty="0">
                <a:ln>
                  <a:noFill/>
                </a:ln>
                <a:solidFill>
                  <a:srgbClr val="333333"/>
                </a:solidFill>
                <a:effectLst/>
                <a:uLnTx/>
                <a:uFillTx/>
                <a:latin typeface="silka"/>
                <a:ea typeface="+mn-ea"/>
                <a:cs typeface="+mn-cs"/>
              </a:rPr>
              <a:t> yn gobeithio lleihau’r ffigur hwn yn ei waith fel peiriannydd </a:t>
            </a:r>
            <a:r>
              <a:rPr lang="cy-GB" dirty="0">
                <a:solidFill>
                  <a:srgbClr val="333333"/>
                </a:solidFill>
                <a:latin typeface="silka"/>
              </a:rPr>
              <a:t>lle mae’n</a:t>
            </a:r>
            <a:r>
              <a:rPr kumimoji="0" lang="cy-GB" sz="1800" b="0" i="0" u="none" strike="noStrike" kern="1200" cap="none" spc="0" normalizeH="0" baseline="0" noProof="0" dirty="0">
                <a:ln>
                  <a:noFill/>
                </a:ln>
                <a:solidFill>
                  <a:srgbClr val="333333"/>
                </a:solidFill>
                <a:effectLst/>
                <a:uLnTx/>
                <a:uFillTx/>
                <a:latin typeface="silka"/>
                <a:ea typeface="+mn-ea"/>
                <a:cs typeface="+mn-cs"/>
              </a:rPr>
              <a:t> creu pwyntiau gwefru ar gyfer ceir trydan. </a:t>
            </a:r>
            <a:endParaRPr kumimoji="0" lang="cy-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18956459-8DF8-54B7-B49D-8963CA0F6CA8}"/>
              </a:ext>
            </a:extLst>
          </p:cNvPr>
          <p:cNvSpPr txBox="1"/>
          <p:nvPr/>
        </p:nvSpPr>
        <p:spPr>
          <a:xfrm>
            <a:off x="291164" y="3718679"/>
            <a:ext cx="3486751" cy="3139321"/>
          </a:xfrm>
          <a:prstGeom prst="rect">
            <a:avLst/>
          </a:prstGeom>
          <a:solidFill>
            <a:srgbClr val="FFFF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solidFill>
                  <a:prstClr val="black"/>
                </a:solidFill>
                <a:latin typeface="silka"/>
                <a:hlinkClick r:id="rId5"/>
              </a:rPr>
              <a:t>Trwydded i yrru</a:t>
            </a:r>
            <a:endParaRPr kumimoji="0" lang="cy-GB" sz="1800" b="1" i="0" u="none" strike="noStrike" kern="1200" cap="none" spc="0" normalizeH="0" baseline="0" dirty="0">
              <a:ln>
                <a:noFill/>
              </a:ln>
              <a:solidFill>
                <a:prstClr val="black"/>
              </a:solidFill>
              <a:effectLst/>
              <a:uLnTx/>
              <a:uFillTx/>
              <a:latin typeface="silka"/>
              <a:ea typeface="+mn-ea"/>
              <a:cs typeface="+mn-cs"/>
              <a:hlinkClick r:id="rId5"/>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Licence</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to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drive</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Case</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Study</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 Neon -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Brilliant</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a:t>
            </a:r>
            <a:r>
              <a:rPr kumimoji="0" lang="cy-GB" sz="1800" b="0" i="0" u="none" strike="noStrike" kern="1200" cap="none" spc="0" normalizeH="0" baseline="0" dirty="0" err="1">
                <a:ln>
                  <a:noFill/>
                </a:ln>
                <a:solidFill>
                  <a:prstClr val="black"/>
                </a:solidFill>
                <a:effectLst/>
                <a:uLnTx/>
                <a:uFillTx/>
                <a:latin typeface="Calibri" panose="020F0502020204030204"/>
                <a:ea typeface="+mn-ea"/>
                <a:cs typeface="+mn-cs"/>
                <a:hlinkClick r:id="rId5"/>
              </a:rPr>
              <a:t>inspiration</a:t>
            </a:r>
            <a:r>
              <a:rPr kumimoji="0" lang="cy-GB" sz="1800" b="0" i="0" u="none" strike="noStrike" kern="1200" cap="none" spc="0" normalizeH="0" baseline="0" dirty="0">
                <a:ln>
                  <a:noFill/>
                </a:ln>
                <a:solidFill>
                  <a:prstClr val="black"/>
                </a:solidFill>
                <a:effectLst/>
                <a:uLnTx/>
                <a:uFillTx/>
                <a:latin typeface="Calibri" panose="020F0502020204030204"/>
                <a:ea typeface="+mn-ea"/>
                <a:cs typeface="+mn-cs"/>
                <a:hlinkClick r:id="rId5"/>
              </a:rPr>
              <a:t> (neonfutures.org.uk)</a:t>
            </a:r>
            <a:endParaRPr kumimoji="0" lang="cy-GB" sz="1800" b="1" i="0" u="none" strike="noStrike" kern="1200" cap="none" spc="0" normalizeH="0" baseline="0" dirty="0">
              <a:ln>
                <a:noFill/>
              </a:ln>
              <a:solidFill>
                <a:prstClr val="black"/>
              </a:solidFill>
              <a:effectLst/>
              <a:uLnTx/>
              <a:uFillTx/>
              <a:latin typeface="silka"/>
              <a:ea typeface="+mn-ea"/>
              <a:cs typeface="+mn-cs"/>
              <a:hlinkClick r:id="rId5"/>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dirty="0">
                <a:ln>
                  <a:noFill/>
                </a:ln>
                <a:solidFill>
                  <a:srgbClr val="333333"/>
                </a:solidFill>
                <a:effectLst/>
                <a:uLnTx/>
                <a:uFillTx/>
                <a:latin typeface="silka"/>
                <a:ea typeface="+mn-ea"/>
                <a:cs typeface="+mn-cs"/>
              </a:rPr>
              <a:t>Ar ôl gorffen ysgol, penderfynodd Josh </a:t>
            </a:r>
            <a:r>
              <a:rPr kumimoji="0" lang="cy-GB" sz="1800" b="0" i="0" u="none" strike="noStrike" kern="1200" cap="none" spc="0" normalizeH="0" baseline="0" dirty="0" err="1">
                <a:ln>
                  <a:noFill/>
                </a:ln>
                <a:solidFill>
                  <a:srgbClr val="333333"/>
                </a:solidFill>
                <a:effectLst/>
                <a:uLnTx/>
                <a:uFillTx/>
                <a:latin typeface="silka"/>
                <a:ea typeface="+mn-ea"/>
                <a:cs typeface="+mn-cs"/>
              </a:rPr>
              <a:t>Brough</a:t>
            </a:r>
            <a:r>
              <a:rPr kumimoji="0" lang="cy-GB" sz="1800" b="0" i="0" u="none" strike="noStrike" kern="1200" cap="none" spc="0" normalizeH="0" baseline="0" dirty="0">
                <a:ln>
                  <a:noFill/>
                </a:ln>
                <a:solidFill>
                  <a:srgbClr val="333333"/>
                </a:solidFill>
                <a:effectLst/>
                <a:uLnTx/>
                <a:uFillTx/>
                <a:latin typeface="silka"/>
                <a:ea typeface="+mn-ea"/>
                <a:cs typeface="+mn-cs"/>
              </a:rPr>
              <a:t> ei fod eisiau ennill arian a dysgu ar yr un pryd. </a:t>
            </a:r>
            <a:r>
              <a:rPr lang="cy-GB" dirty="0">
                <a:solidFill>
                  <a:srgbClr val="333333"/>
                </a:solidFill>
                <a:latin typeface="silka"/>
              </a:rPr>
              <a:t>Dechreuodd brentisiaeth gyda Siemens a nawr mae’n gweithio ar y dyfeisiau electronig a thrydanol sy’n helpu gyrru trenau </a:t>
            </a:r>
            <a:r>
              <a:rPr lang="cy-GB" dirty="0" err="1">
                <a:solidFill>
                  <a:srgbClr val="333333"/>
                </a:solidFill>
                <a:latin typeface="silka"/>
              </a:rPr>
              <a:t>rola</a:t>
            </a:r>
            <a:r>
              <a:rPr lang="cy-GB" dirty="0">
                <a:solidFill>
                  <a:srgbClr val="333333"/>
                </a:solidFill>
                <a:latin typeface="silka"/>
              </a:rPr>
              <a:t> bola! </a:t>
            </a:r>
            <a:endParaRPr kumimoji="0" lang="cy-GB" sz="1800" b="0" i="0" u="none" strike="noStrike" kern="1200" cap="none" spc="0" normalizeH="0" baseline="0" dirty="0">
              <a:ln>
                <a:noFill/>
              </a:ln>
              <a:solidFill>
                <a:srgbClr val="333333"/>
              </a:solidFill>
              <a:effectLst/>
              <a:uLnTx/>
              <a:uFillTx/>
              <a:latin typeface="silka"/>
              <a:ea typeface="+mn-ea"/>
              <a:cs typeface="+mn-cs"/>
            </a:endParaRPr>
          </a:p>
        </p:txBody>
      </p:sp>
      <p:pic>
        <p:nvPicPr>
          <p:cNvPr id="15" name="Picture 14" descr="Graphical user interface, website&#10;&#10;Description automatically generated">
            <a:extLst>
              <a:ext uri="{FF2B5EF4-FFF2-40B4-BE49-F238E27FC236}">
                <a16:creationId xmlns:a16="http://schemas.microsoft.com/office/drawing/2014/main" id="{57BA7D78-138A-DC77-0E1A-743E7FC8D8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66821" y="1413327"/>
            <a:ext cx="6025179" cy="5263381"/>
          </a:xfrm>
          <a:prstGeom prst="rect">
            <a:avLst/>
          </a:prstGeom>
        </p:spPr>
      </p:pic>
    </p:spTree>
    <p:extLst>
      <p:ext uri="{BB962C8B-B14F-4D97-AF65-F5344CB8AC3E}">
        <p14:creationId xmlns:p14="http://schemas.microsoft.com/office/powerpoint/2010/main" val="1190508807"/>
      </p:ext>
    </p:extLst>
  </p:cSld>
  <p:clrMapOvr>
    <a:masterClrMapping/>
  </p:clrMapOvr>
  <mc:AlternateContent xmlns:mc="http://schemas.openxmlformats.org/markup-compatibility/2006" xmlns:p14="http://schemas.microsoft.com/office/powerpoint/2010/main">
    <mc:Choice Requires="p14">
      <p:transition spd="slow" p14:dur="2000" advTm="127096"/>
    </mc:Choice>
    <mc:Fallback xmlns="">
      <p:transition spd="slow" advTm="12709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1F1A13-7CDD-0627-5F37-4F44411B2D5B}"/>
              </a:ext>
            </a:extLst>
          </p:cNvPr>
          <p:cNvPicPr>
            <a:picLocks noChangeAspect="1"/>
          </p:cNvPicPr>
          <p:nvPr/>
        </p:nvPicPr>
        <p:blipFill>
          <a:blip r:embed="rId3"/>
          <a:stretch>
            <a:fillRect/>
          </a:stretch>
        </p:blipFill>
        <p:spPr>
          <a:xfrm>
            <a:off x="774830" y="287607"/>
            <a:ext cx="2201411" cy="1668150"/>
          </a:xfrm>
          <a:prstGeom prst="rect">
            <a:avLst/>
          </a:prstGeom>
        </p:spPr>
      </p:pic>
      <p:pic>
        <p:nvPicPr>
          <p:cNvPr id="6" name="Picture 5">
            <a:extLst>
              <a:ext uri="{FF2B5EF4-FFF2-40B4-BE49-F238E27FC236}">
                <a16:creationId xmlns:a16="http://schemas.microsoft.com/office/drawing/2014/main" id="{380FFBE0-3CD6-C7AA-1195-C077615F5233}"/>
              </a:ext>
            </a:extLst>
          </p:cNvPr>
          <p:cNvPicPr>
            <a:picLocks noChangeAspect="1"/>
          </p:cNvPicPr>
          <p:nvPr/>
        </p:nvPicPr>
        <p:blipFill>
          <a:blip r:embed="rId4"/>
          <a:stretch>
            <a:fillRect/>
          </a:stretch>
        </p:blipFill>
        <p:spPr>
          <a:xfrm>
            <a:off x="5837129" y="95116"/>
            <a:ext cx="4479335" cy="6667768"/>
          </a:xfrm>
          <a:prstGeom prst="rect">
            <a:avLst/>
          </a:prstGeom>
        </p:spPr>
      </p:pic>
      <p:sp>
        <p:nvSpPr>
          <p:cNvPr id="8" name="TextBox 7">
            <a:extLst>
              <a:ext uri="{FF2B5EF4-FFF2-40B4-BE49-F238E27FC236}">
                <a16:creationId xmlns:a16="http://schemas.microsoft.com/office/drawing/2014/main" id="{FFC3478F-D239-D2D4-2A7B-05E96B83DE6E}"/>
              </a:ext>
            </a:extLst>
          </p:cNvPr>
          <p:cNvSpPr txBox="1"/>
          <p:nvPr/>
        </p:nvSpPr>
        <p:spPr>
          <a:xfrm>
            <a:off x="2482171" y="1586425"/>
            <a:ext cx="6093912" cy="369332"/>
          </a:xfrm>
          <a:prstGeom prst="rect">
            <a:avLst/>
          </a:prstGeom>
          <a:noFill/>
        </p:spPr>
        <p:txBody>
          <a:bodyPr wrap="square">
            <a:spAutoFit/>
          </a:bodyPr>
          <a:lstStyle/>
          <a:p>
            <a:r>
              <a:rPr lang="en-GB" dirty="0">
                <a:hlinkClick r:id="rId5"/>
              </a:rPr>
              <a:t>Primary | Energising Futures</a:t>
            </a:r>
            <a:endParaRPr lang="en-GB" dirty="0"/>
          </a:p>
        </p:txBody>
      </p:sp>
      <p:sp>
        <p:nvSpPr>
          <p:cNvPr id="10" name="TextBox 9">
            <a:extLst>
              <a:ext uri="{FF2B5EF4-FFF2-40B4-BE49-F238E27FC236}">
                <a16:creationId xmlns:a16="http://schemas.microsoft.com/office/drawing/2014/main" id="{73ACE26E-A25C-50D5-B4B9-DAA00F57200C}"/>
              </a:ext>
            </a:extLst>
          </p:cNvPr>
          <p:cNvSpPr txBox="1"/>
          <p:nvPr/>
        </p:nvSpPr>
        <p:spPr>
          <a:xfrm>
            <a:off x="156271" y="2101148"/>
            <a:ext cx="6097604" cy="1948610"/>
          </a:xfrm>
          <a:prstGeom prst="rect">
            <a:avLst/>
          </a:prstGeom>
          <a:noFill/>
        </p:spPr>
        <p:txBody>
          <a:bodyPr wrap="square">
            <a:spAutoFit/>
          </a:bodyPr>
          <a:lstStyle/>
          <a:p>
            <a:pPr algn="l">
              <a:lnSpc>
                <a:spcPts val="3900"/>
              </a:lnSpc>
              <a:spcBef>
                <a:spcPts val="1875"/>
              </a:spcBef>
            </a:pPr>
            <a:r>
              <a:rPr lang="cy-GB" b="1" dirty="0">
                <a:solidFill>
                  <a:srgbClr val="110E63"/>
                </a:solidFill>
                <a:latin typeface="poppins" panose="00000500000000000000" pitchFamily="2" charset="0"/>
              </a:rPr>
              <a:t>Cynradd</a:t>
            </a:r>
            <a:endParaRPr lang="cy-GB" b="1" i="0" dirty="0">
              <a:solidFill>
                <a:srgbClr val="110E63"/>
              </a:solidFill>
              <a:effectLst/>
              <a:latin typeface="poppins" panose="00000500000000000000" pitchFamily="2" charset="0"/>
            </a:endParaRPr>
          </a:p>
          <a:p>
            <a:pPr algn="l">
              <a:lnSpc>
                <a:spcPts val="2392"/>
              </a:lnSpc>
              <a:spcBef>
                <a:spcPts val="1125"/>
              </a:spcBef>
            </a:pPr>
            <a:r>
              <a:rPr lang="cy-GB" b="0" i="0" dirty="0">
                <a:solidFill>
                  <a:srgbClr val="110E63"/>
                </a:solidFill>
                <a:effectLst/>
                <a:latin typeface="proxima-nova"/>
              </a:rPr>
              <a:t>Adnoddau dysgu ac addysgu gwyddoniaeth </a:t>
            </a:r>
            <a:r>
              <a:rPr lang="cy-GB" dirty="0">
                <a:solidFill>
                  <a:srgbClr val="110E63"/>
                </a:solidFill>
                <a:latin typeface="proxima-nova"/>
              </a:rPr>
              <a:t>i ddisgyblion yn y DU rhwng 4 ac 11, sydd wedi’u cysylltu â’r cwricwlwm gydag adnoddau hygyrch sy’n dod â gwyddoniaeth yn fyw drwy heriau byd go iawn a dolenni i yrfaoedd. </a:t>
            </a:r>
            <a:endParaRPr lang="cy-GB" b="0" i="0" dirty="0">
              <a:solidFill>
                <a:srgbClr val="110E63"/>
              </a:solidFill>
              <a:effectLst/>
              <a:latin typeface="proxima-nova"/>
            </a:endParaRPr>
          </a:p>
        </p:txBody>
      </p:sp>
      <p:sp>
        <p:nvSpPr>
          <p:cNvPr id="2" name="TextBox 1">
            <a:extLst>
              <a:ext uri="{FF2B5EF4-FFF2-40B4-BE49-F238E27FC236}">
                <a16:creationId xmlns:a16="http://schemas.microsoft.com/office/drawing/2014/main" id="{2B5E83DF-8EC4-41A5-C419-86604127993B}"/>
              </a:ext>
            </a:extLst>
          </p:cNvPr>
          <p:cNvSpPr txBox="1"/>
          <p:nvPr/>
        </p:nvSpPr>
        <p:spPr>
          <a:xfrm>
            <a:off x="774830" y="4532912"/>
            <a:ext cx="6093724" cy="369332"/>
          </a:xfrm>
          <a:prstGeom prst="rect">
            <a:avLst/>
          </a:prstGeom>
          <a:noFill/>
        </p:spPr>
        <p:txBody>
          <a:bodyPr wrap="square">
            <a:spAutoFit/>
          </a:bodyPr>
          <a:lstStyle/>
          <a:p>
            <a:r>
              <a:rPr lang="en-GB" dirty="0">
                <a:hlinkClick r:id="rId6"/>
              </a:rPr>
              <a:t>Careers connections | Energising Futures</a:t>
            </a:r>
            <a:endParaRPr lang="en-GB" dirty="0"/>
          </a:p>
        </p:txBody>
      </p:sp>
    </p:spTree>
    <p:extLst>
      <p:ext uri="{BB962C8B-B14F-4D97-AF65-F5344CB8AC3E}">
        <p14:creationId xmlns:p14="http://schemas.microsoft.com/office/powerpoint/2010/main" val="593022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D21CBA-04BD-2C53-8115-95254F87CCB1}"/>
              </a:ext>
            </a:extLst>
          </p:cNvPr>
          <p:cNvPicPr>
            <a:picLocks noChangeAspect="1"/>
          </p:cNvPicPr>
          <p:nvPr/>
        </p:nvPicPr>
        <p:blipFill>
          <a:blip r:embed="rId3"/>
          <a:stretch>
            <a:fillRect/>
          </a:stretch>
        </p:blipFill>
        <p:spPr>
          <a:xfrm>
            <a:off x="445085" y="299413"/>
            <a:ext cx="2857500" cy="1219200"/>
          </a:xfrm>
          <a:prstGeom prst="rect">
            <a:avLst/>
          </a:prstGeom>
        </p:spPr>
      </p:pic>
      <p:sp>
        <p:nvSpPr>
          <p:cNvPr id="7" name="TextBox 6">
            <a:extLst>
              <a:ext uri="{FF2B5EF4-FFF2-40B4-BE49-F238E27FC236}">
                <a16:creationId xmlns:a16="http://schemas.microsoft.com/office/drawing/2014/main" id="{36921840-5B57-5401-D9D7-CB7D6ED8C962}"/>
              </a:ext>
            </a:extLst>
          </p:cNvPr>
          <p:cNvSpPr txBox="1"/>
          <p:nvPr/>
        </p:nvSpPr>
        <p:spPr>
          <a:xfrm>
            <a:off x="142755" y="1333947"/>
            <a:ext cx="6097604" cy="369332"/>
          </a:xfrm>
          <a:prstGeom prst="rect">
            <a:avLst/>
          </a:prstGeom>
          <a:noFill/>
        </p:spPr>
        <p:txBody>
          <a:bodyPr wrap="square">
            <a:spAutoFit/>
          </a:bodyPr>
          <a:lstStyle/>
          <a:p>
            <a:r>
              <a:rPr lang="en-GB" dirty="0" err="1">
                <a:hlinkClick r:id="rId4"/>
              </a:rPr>
              <a:t>Adnoddau</a:t>
            </a:r>
            <a:r>
              <a:rPr lang="en-GB" dirty="0">
                <a:hlinkClick r:id="rId4"/>
              </a:rPr>
              <a:t> | Cynradd</a:t>
            </a:r>
            <a:endParaRPr lang="en-GB" dirty="0"/>
          </a:p>
        </p:txBody>
      </p:sp>
      <p:sp>
        <p:nvSpPr>
          <p:cNvPr id="11" name="TextBox 10">
            <a:extLst>
              <a:ext uri="{FF2B5EF4-FFF2-40B4-BE49-F238E27FC236}">
                <a16:creationId xmlns:a16="http://schemas.microsoft.com/office/drawing/2014/main" id="{1B58D612-D988-306C-69CC-D06A758C9EFA}"/>
              </a:ext>
            </a:extLst>
          </p:cNvPr>
          <p:cNvSpPr txBox="1"/>
          <p:nvPr/>
        </p:nvSpPr>
        <p:spPr>
          <a:xfrm>
            <a:off x="6096000" y="4568041"/>
            <a:ext cx="6093912" cy="1477328"/>
          </a:xfrm>
          <a:prstGeom prst="rect">
            <a:avLst/>
          </a:prstGeom>
          <a:noFill/>
        </p:spPr>
        <p:txBody>
          <a:bodyPr wrap="square">
            <a:spAutoFit/>
          </a:bodyPr>
          <a:lstStyle/>
          <a:p>
            <a:pPr algn="l"/>
            <a:endParaRPr lang="en-GB" b="1" i="0" dirty="0">
              <a:solidFill>
                <a:srgbClr val="000000"/>
              </a:solidFill>
              <a:effectLst/>
              <a:latin typeface="Roboto Condensed" panose="02000000000000000000" pitchFamily="2" charset="0"/>
            </a:endParaRPr>
          </a:p>
          <a:p>
            <a:pPr algn="l"/>
            <a:r>
              <a:rPr lang="cy-GB" b="0" i="0" dirty="0">
                <a:solidFill>
                  <a:srgbClr val="000000"/>
                </a:solidFill>
                <a:effectLst/>
                <a:latin typeface="Roboto" panose="02000000000000000000" pitchFamily="2" charset="0"/>
              </a:rPr>
              <a:t>Mae adnoddau Dysgu STEM </a:t>
            </a:r>
            <a:r>
              <a:rPr lang="cy-GB" dirty="0">
                <a:solidFill>
                  <a:srgbClr val="000000"/>
                </a:solidFill>
                <a:latin typeface="Roboto" panose="02000000000000000000" pitchFamily="2" charset="0"/>
              </a:rPr>
              <a:t>sydd ar gael i bawb</a:t>
            </a:r>
            <a:r>
              <a:rPr lang="cy-GB" b="0" i="0" dirty="0">
                <a:solidFill>
                  <a:srgbClr val="000000"/>
                </a:solidFill>
                <a:effectLst/>
                <a:latin typeface="Roboto" panose="02000000000000000000" pitchFamily="2" charset="0"/>
              </a:rPr>
              <a:t> yn cynnwys casgliad cynhwysfawr o dros 14,000 o adnoddau addysg digidol STEM sydd wedi sicrhau ansawdd i helpu addysgu i ysbrydoli pobl ifanc am STEM.   </a:t>
            </a:r>
            <a:endParaRPr lang="en-GB" b="0" i="0" dirty="0">
              <a:solidFill>
                <a:srgbClr val="000000"/>
              </a:solidFill>
              <a:effectLst/>
              <a:latin typeface="Roboto" panose="02000000000000000000" pitchFamily="2" charset="0"/>
            </a:endParaRPr>
          </a:p>
        </p:txBody>
      </p:sp>
      <p:pic>
        <p:nvPicPr>
          <p:cNvPr id="3" name="Picture 2">
            <a:extLst>
              <a:ext uri="{FF2B5EF4-FFF2-40B4-BE49-F238E27FC236}">
                <a16:creationId xmlns:a16="http://schemas.microsoft.com/office/drawing/2014/main" id="{BC7D6FE4-9884-2E21-CB02-A330127A5EF4}"/>
              </a:ext>
            </a:extLst>
          </p:cNvPr>
          <p:cNvPicPr>
            <a:picLocks noChangeAspect="1"/>
          </p:cNvPicPr>
          <p:nvPr/>
        </p:nvPicPr>
        <p:blipFill>
          <a:blip r:embed="rId5"/>
          <a:stretch>
            <a:fillRect/>
          </a:stretch>
        </p:blipFill>
        <p:spPr>
          <a:xfrm>
            <a:off x="7001302" y="198128"/>
            <a:ext cx="3371137" cy="3551733"/>
          </a:xfrm>
          <a:prstGeom prst="rect">
            <a:avLst/>
          </a:prstGeom>
        </p:spPr>
      </p:pic>
      <p:sp>
        <p:nvSpPr>
          <p:cNvPr id="6" name="TextBox 5">
            <a:extLst>
              <a:ext uri="{FF2B5EF4-FFF2-40B4-BE49-F238E27FC236}">
                <a16:creationId xmlns:a16="http://schemas.microsoft.com/office/drawing/2014/main" id="{9E9BCDBF-521D-908E-FE6E-62A9035F72C8}"/>
              </a:ext>
            </a:extLst>
          </p:cNvPr>
          <p:cNvSpPr txBox="1"/>
          <p:nvPr/>
        </p:nvSpPr>
        <p:spPr>
          <a:xfrm>
            <a:off x="7322165" y="3579234"/>
            <a:ext cx="6100548" cy="369332"/>
          </a:xfrm>
          <a:prstGeom prst="rect">
            <a:avLst/>
          </a:prstGeom>
          <a:noFill/>
        </p:spPr>
        <p:txBody>
          <a:bodyPr wrap="square">
            <a:spAutoFit/>
          </a:bodyPr>
          <a:lstStyle/>
          <a:p>
            <a:r>
              <a:rPr lang="en-GB" dirty="0" err="1">
                <a:hlinkClick r:id="rId6"/>
              </a:rPr>
              <a:t>Gyrfaoedd</a:t>
            </a:r>
            <a:r>
              <a:rPr lang="en-GB" dirty="0">
                <a:hlinkClick r:id="rId6"/>
              </a:rPr>
              <a:t> STEM Cynradd</a:t>
            </a:r>
            <a:endParaRPr lang="en-GB" dirty="0"/>
          </a:p>
        </p:txBody>
      </p:sp>
      <p:pic>
        <p:nvPicPr>
          <p:cNvPr id="10" name="Picture 9">
            <a:extLst>
              <a:ext uri="{FF2B5EF4-FFF2-40B4-BE49-F238E27FC236}">
                <a16:creationId xmlns:a16="http://schemas.microsoft.com/office/drawing/2014/main" id="{4B852B26-F707-0590-0D93-91F76D5E07A8}"/>
              </a:ext>
            </a:extLst>
          </p:cNvPr>
          <p:cNvPicPr>
            <a:picLocks noChangeAspect="1"/>
          </p:cNvPicPr>
          <p:nvPr/>
        </p:nvPicPr>
        <p:blipFill>
          <a:blip r:embed="rId7"/>
          <a:stretch>
            <a:fillRect/>
          </a:stretch>
        </p:blipFill>
        <p:spPr>
          <a:xfrm>
            <a:off x="517746" y="3809206"/>
            <a:ext cx="5569677" cy="2222985"/>
          </a:xfrm>
          <a:prstGeom prst="rect">
            <a:avLst/>
          </a:prstGeom>
        </p:spPr>
      </p:pic>
      <p:sp>
        <p:nvSpPr>
          <p:cNvPr id="13" name="TextBox 12">
            <a:extLst>
              <a:ext uri="{FF2B5EF4-FFF2-40B4-BE49-F238E27FC236}">
                <a16:creationId xmlns:a16="http://schemas.microsoft.com/office/drawing/2014/main" id="{B16654EA-F2CE-9DF4-97D0-87047A72664C}"/>
              </a:ext>
            </a:extLst>
          </p:cNvPr>
          <p:cNvSpPr txBox="1"/>
          <p:nvPr/>
        </p:nvSpPr>
        <p:spPr>
          <a:xfrm>
            <a:off x="7168486" y="4551366"/>
            <a:ext cx="6721522" cy="369332"/>
          </a:xfrm>
          <a:prstGeom prst="rect">
            <a:avLst/>
          </a:prstGeom>
          <a:noFill/>
        </p:spPr>
        <p:txBody>
          <a:bodyPr wrap="square">
            <a:spAutoFit/>
          </a:bodyPr>
          <a:lstStyle/>
          <a:p>
            <a:r>
              <a:rPr lang="en-GB" dirty="0" err="1">
                <a:hlinkClick r:id="rId8"/>
              </a:rPr>
              <a:t>Adnoddau</a:t>
            </a:r>
            <a:r>
              <a:rPr lang="en-GB" dirty="0">
                <a:hlinkClick r:id="rId8"/>
              </a:rPr>
              <a:t> </a:t>
            </a:r>
            <a:r>
              <a:rPr lang="en-GB" dirty="0" err="1">
                <a:hlinkClick r:id="rId8"/>
              </a:rPr>
              <a:t>Gyrfa</a:t>
            </a:r>
            <a:r>
              <a:rPr lang="en-GB" dirty="0">
                <a:hlinkClick r:id="rId8"/>
              </a:rPr>
              <a:t> STEM</a:t>
            </a:r>
            <a:endParaRPr lang="en-GB" dirty="0"/>
          </a:p>
        </p:txBody>
      </p:sp>
      <p:sp>
        <p:nvSpPr>
          <p:cNvPr id="15" name="TextBox 14">
            <a:extLst>
              <a:ext uri="{FF2B5EF4-FFF2-40B4-BE49-F238E27FC236}">
                <a16:creationId xmlns:a16="http://schemas.microsoft.com/office/drawing/2014/main" id="{8CFF956B-8861-59A0-EB2E-B57C4AFDD24D}"/>
              </a:ext>
            </a:extLst>
          </p:cNvPr>
          <p:cNvSpPr txBox="1"/>
          <p:nvPr/>
        </p:nvSpPr>
        <p:spPr>
          <a:xfrm>
            <a:off x="2196246" y="1777521"/>
            <a:ext cx="6946710" cy="369332"/>
          </a:xfrm>
          <a:prstGeom prst="rect">
            <a:avLst/>
          </a:prstGeom>
          <a:noFill/>
        </p:spPr>
        <p:txBody>
          <a:bodyPr wrap="square">
            <a:spAutoFit/>
          </a:bodyPr>
          <a:lstStyle/>
          <a:p>
            <a:r>
              <a:rPr lang="en-GB" dirty="0" err="1">
                <a:hlinkClick r:id="rId9"/>
              </a:rPr>
              <a:t>Cymorth</a:t>
            </a:r>
            <a:r>
              <a:rPr lang="en-GB" dirty="0">
                <a:hlinkClick r:id="rId9"/>
              </a:rPr>
              <a:t> STEM </a:t>
            </a:r>
            <a:r>
              <a:rPr lang="en-GB" dirty="0" err="1">
                <a:hlinkClick r:id="rId9"/>
              </a:rPr>
              <a:t>i</a:t>
            </a:r>
            <a:r>
              <a:rPr lang="en-GB" dirty="0">
                <a:hlinkClick r:id="rId9"/>
              </a:rPr>
              <a:t> </a:t>
            </a:r>
            <a:r>
              <a:rPr lang="en-GB" dirty="0" err="1">
                <a:hlinkClick r:id="rId9"/>
              </a:rPr>
              <a:t>Athrawon</a:t>
            </a:r>
            <a:r>
              <a:rPr lang="en-GB" dirty="0">
                <a:hlinkClick r:id="rId9"/>
              </a:rPr>
              <a:t> </a:t>
            </a:r>
            <a:r>
              <a:rPr lang="en-GB" dirty="0" err="1">
                <a:hlinkClick r:id="rId9"/>
              </a:rPr>
              <a:t>Uwchradd</a:t>
            </a:r>
            <a:endParaRPr lang="en-GB" dirty="0"/>
          </a:p>
        </p:txBody>
      </p:sp>
    </p:spTree>
    <p:extLst>
      <p:ext uri="{BB962C8B-B14F-4D97-AF65-F5344CB8AC3E}">
        <p14:creationId xmlns:p14="http://schemas.microsoft.com/office/powerpoint/2010/main" val="4035649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5DCC91-CBD5-D827-95FB-960AD83FA7FA}"/>
              </a:ext>
            </a:extLst>
          </p:cNvPr>
          <p:cNvPicPr>
            <a:picLocks noChangeAspect="1"/>
          </p:cNvPicPr>
          <p:nvPr/>
        </p:nvPicPr>
        <p:blipFill>
          <a:blip r:embed="rId3"/>
          <a:stretch>
            <a:fillRect/>
          </a:stretch>
        </p:blipFill>
        <p:spPr>
          <a:xfrm>
            <a:off x="351478" y="288787"/>
            <a:ext cx="3495675" cy="1276350"/>
          </a:xfrm>
          <a:prstGeom prst="rect">
            <a:avLst/>
          </a:prstGeom>
        </p:spPr>
      </p:pic>
      <p:sp>
        <p:nvSpPr>
          <p:cNvPr id="8" name="TextBox 7">
            <a:extLst>
              <a:ext uri="{FF2B5EF4-FFF2-40B4-BE49-F238E27FC236}">
                <a16:creationId xmlns:a16="http://schemas.microsoft.com/office/drawing/2014/main" id="{C8298B07-36F5-D016-D98C-1076FCA24BAE}"/>
              </a:ext>
            </a:extLst>
          </p:cNvPr>
          <p:cNvSpPr txBox="1"/>
          <p:nvPr/>
        </p:nvSpPr>
        <p:spPr>
          <a:xfrm>
            <a:off x="267264" y="5555312"/>
            <a:ext cx="6093912" cy="369332"/>
          </a:xfrm>
          <a:prstGeom prst="rect">
            <a:avLst/>
          </a:prstGeom>
          <a:noFill/>
        </p:spPr>
        <p:txBody>
          <a:bodyPr wrap="square">
            <a:spAutoFit/>
          </a:bodyPr>
          <a:lstStyle/>
          <a:p>
            <a:r>
              <a:rPr lang="en-GB" dirty="0" err="1">
                <a:hlinkClick r:id="rId4"/>
              </a:rPr>
              <a:t>Adnoddau</a:t>
            </a:r>
            <a:r>
              <a:rPr lang="en-GB" dirty="0">
                <a:hlinkClick r:id="rId4"/>
              </a:rPr>
              <a:t> - Primary Science Teaching Trust</a:t>
            </a:r>
            <a:endParaRPr lang="en-GB" dirty="0"/>
          </a:p>
        </p:txBody>
      </p:sp>
      <p:sp>
        <p:nvSpPr>
          <p:cNvPr id="10" name="TextBox 9">
            <a:extLst>
              <a:ext uri="{FF2B5EF4-FFF2-40B4-BE49-F238E27FC236}">
                <a16:creationId xmlns:a16="http://schemas.microsoft.com/office/drawing/2014/main" id="{04A048DC-A0D9-0F1F-7971-8266CA528E16}"/>
              </a:ext>
            </a:extLst>
          </p:cNvPr>
          <p:cNvSpPr txBox="1"/>
          <p:nvPr/>
        </p:nvSpPr>
        <p:spPr>
          <a:xfrm>
            <a:off x="351478" y="1565137"/>
            <a:ext cx="4534421" cy="3416320"/>
          </a:xfrm>
          <a:prstGeom prst="rect">
            <a:avLst/>
          </a:prstGeom>
          <a:noFill/>
        </p:spPr>
        <p:txBody>
          <a:bodyPr wrap="square">
            <a:spAutoFit/>
          </a:bodyPr>
          <a:lstStyle/>
          <a:p>
            <a:pPr algn="l"/>
            <a:r>
              <a:rPr lang="cy-GB" b="1" dirty="0">
                <a:solidFill>
                  <a:srgbClr val="00205B"/>
                </a:solidFill>
                <a:latin typeface="Plus Jakarta Sans"/>
              </a:rPr>
              <a:t>Pam wyddoniaeth gynradd</a:t>
            </a:r>
            <a:r>
              <a:rPr lang="cy-GB" b="1" i="0" dirty="0">
                <a:solidFill>
                  <a:srgbClr val="00205B"/>
                </a:solidFill>
                <a:effectLst/>
                <a:latin typeface="Plus Jakarta Sans"/>
              </a:rPr>
              <a:t>?</a:t>
            </a:r>
            <a:endParaRPr lang="cy-GB" b="0" i="0" dirty="0">
              <a:solidFill>
                <a:srgbClr val="00205B"/>
              </a:solidFill>
              <a:effectLst/>
              <a:latin typeface="Plus Jakarta Sans"/>
            </a:endParaRPr>
          </a:p>
          <a:p>
            <a:pPr algn="l"/>
            <a:r>
              <a:rPr lang="cy-GB" b="0" i="0" dirty="0">
                <a:solidFill>
                  <a:srgbClr val="00205B"/>
                </a:solidFill>
                <a:effectLst/>
                <a:latin typeface="Plus Jakarta Sans"/>
              </a:rPr>
              <a:t>Mae ymchwil yn dangos bod diddordeb a hunaniaeth plant yn cael eu llunio cyn iddynt adael yr ysgol gynradd. </a:t>
            </a:r>
          </a:p>
          <a:p>
            <a:pPr algn="l"/>
            <a:r>
              <a:rPr lang="cy-GB" b="0" i="0" dirty="0">
                <a:solidFill>
                  <a:srgbClr val="00205B"/>
                </a:solidFill>
                <a:effectLst/>
                <a:latin typeface="Plus Jakarta Sans"/>
              </a:rPr>
              <a:t>Er na fydd pob plentyn yn dilyn gyrfa wyddonol, bydd llythrennedd gwyddonol yn dylanwadu ar eu bywydau bob dydd; er enghraifft, wrth reoli eu hiechyd, a deall materion megis newid hinsawdd. Mae addysgu </a:t>
            </a:r>
            <a:r>
              <a:rPr lang="cy-GB" dirty="0">
                <a:solidFill>
                  <a:srgbClr val="00205B"/>
                </a:solidFill>
                <a:latin typeface="Plus Jakarta Sans"/>
              </a:rPr>
              <a:t>gwyddoniaeth o safon mewn ysgolion cynradd felly, yn hanfodol i lesiant plant, eu cymunedau, a’u cenhedloedd</a:t>
            </a:r>
            <a:endParaRPr lang="cy-GB" b="0" i="0" dirty="0">
              <a:solidFill>
                <a:srgbClr val="00205B"/>
              </a:solidFill>
              <a:effectLst/>
              <a:latin typeface="Plus Jakarta Sans"/>
            </a:endParaRPr>
          </a:p>
        </p:txBody>
      </p:sp>
      <p:sp>
        <p:nvSpPr>
          <p:cNvPr id="3" name="TextBox 2">
            <a:extLst>
              <a:ext uri="{FF2B5EF4-FFF2-40B4-BE49-F238E27FC236}">
                <a16:creationId xmlns:a16="http://schemas.microsoft.com/office/drawing/2014/main" id="{53C242E1-D400-17E1-65CB-DA2953775F3A}"/>
              </a:ext>
            </a:extLst>
          </p:cNvPr>
          <p:cNvSpPr txBox="1"/>
          <p:nvPr/>
        </p:nvSpPr>
        <p:spPr>
          <a:xfrm>
            <a:off x="5527860" y="742296"/>
            <a:ext cx="6093724" cy="369332"/>
          </a:xfrm>
          <a:prstGeom prst="rect">
            <a:avLst/>
          </a:prstGeom>
          <a:noFill/>
        </p:spPr>
        <p:txBody>
          <a:bodyPr wrap="square">
            <a:spAutoFit/>
          </a:bodyPr>
          <a:lstStyle/>
          <a:p>
            <a:r>
              <a:rPr lang="en-GB" dirty="0">
                <a:hlinkClick r:id="rId5"/>
              </a:rPr>
              <a:t>A Scientist Just Like Me - Primary Science Teaching Trust</a:t>
            </a:r>
            <a:endParaRPr lang="en-GB" dirty="0"/>
          </a:p>
        </p:txBody>
      </p:sp>
      <p:sp>
        <p:nvSpPr>
          <p:cNvPr id="7" name="TextBox 6">
            <a:extLst>
              <a:ext uri="{FF2B5EF4-FFF2-40B4-BE49-F238E27FC236}">
                <a16:creationId xmlns:a16="http://schemas.microsoft.com/office/drawing/2014/main" id="{1060632B-7032-B511-AAA8-EEC754A11327}"/>
              </a:ext>
            </a:extLst>
          </p:cNvPr>
          <p:cNvSpPr txBox="1"/>
          <p:nvPr/>
        </p:nvSpPr>
        <p:spPr>
          <a:xfrm>
            <a:off x="5297987" y="1302688"/>
            <a:ext cx="6093724" cy="5016758"/>
          </a:xfrm>
          <a:prstGeom prst="rect">
            <a:avLst/>
          </a:prstGeom>
          <a:noFill/>
        </p:spPr>
        <p:txBody>
          <a:bodyPr wrap="square">
            <a:spAutoFit/>
          </a:bodyPr>
          <a:lstStyle/>
          <a:p>
            <a:pPr algn="l">
              <a:buNone/>
            </a:pPr>
            <a:r>
              <a:rPr lang="cy-GB" sz="1600" b="1" i="0" dirty="0">
                <a:solidFill>
                  <a:srgbClr val="00205B"/>
                </a:solidFill>
                <a:effectLst/>
                <a:latin typeface="Plus Jakarta Sans"/>
              </a:rPr>
              <a:t>Cyflwyno plant i ystod eang o wyddonwyr a phobl sy’n gweithio mewn swyddi yn ymwneud â gwyddoniaeth</a:t>
            </a:r>
          </a:p>
          <a:p>
            <a:pPr algn="l">
              <a:buNone/>
            </a:pPr>
            <a:r>
              <a:rPr lang="cy-GB" sz="1600" i="0" dirty="0">
                <a:solidFill>
                  <a:srgbClr val="00205B"/>
                </a:solidFill>
                <a:effectLst/>
                <a:latin typeface="Plus Jakarta Sans"/>
              </a:rPr>
              <a:t>Mae ‘</a:t>
            </a:r>
            <a:r>
              <a:rPr lang="cy-GB" sz="1600" b="0" i="0" dirty="0">
                <a:solidFill>
                  <a:srgbClr val="00205B"/>
                </a:solidFill>
                <a:effectLst/>
                <a:latin typeface="Plus Jakarta Sans"/>
              </a:rPr>
              <a:t>A </a:t>
            </a:r>
            <a:r>
              <a:rPr lang="cy-GB" sz="1600" b="0" i="0" dirty="0" err="1">
                <a:solidFill>
                  <a:srgbClr val="00205B"/>
                </a:solidFill>
                <a:effectLst/>
                <a:latin typeface="Plus Jakarta Sans"/>
              </a:rPr>
              <a:t>Scientist</a:t>
            </a:r>
            <a:r>
              <a:rPr lang="cy-GB" sz="1600" b="0" i="0" dirty="0">
                <a:solidFill>
                  <a:srgbClr val="00205B"/>
                </a:solidFill>
                <a:effectLst/>
                <a:latin typeface="Plus Jakarta Sans"/>
              </a:rPr>
              <a:t> </a:t>
            </a:r>
            <a:r>
              <a:rPr lang="cy-GB" sz="1600" b="0" i="0" dirty="0" err="1">
                <a:solidFill>
                  <a:srgbClr val="00205B"/>
                </a:solidFill>
                <a:effectLst/>
                <a:latin typeface="Plus Jakarta Sans"/>
              </a:rPr>
              <a:t>Just</a:t>
            </a:r>
            <a:r>
              <a:rPr lang="cy-GB" sz="1600" b="0" i="0" dirty="0">
                <a:solidFill>
                  <a:srgbClr val="00205B"/>
                </a:solidFill>
                <a:effectLst/>
                <a:latin typeface="Plus Jakarta Sans"/>
              </a:rPr>
              <a:t> </a:t>
            </a:r>
            <a:r>
              <a:rPr lang="cy-GB" sz="1600" b="0" i="0" dirty="0" err="1">
                <a:solidFill>
                  <a:srgbClr val="00205B"/>
                </a:solidFill>
                <a:effectLst/>
                <a:latin typeface="Plus Jakarta Sans"/>
              </a:rPr>
              <a:t>Like</a:t>
            </a:r>
            <a:r>
              <a:rPr lang="cy-GB" sz="1600" b="0" i="0" dirty="0">
                <a:solidFill>
                  <a:srgbClr val="00205B"/>
                </a:solidFill>
                <a:effectLst/>
                <a:latin typeface="Plus Jakarta Sans"/>
              </a:rPr>
              <a:t> </a:t>
            </a:r>
            <a:r>
              <a:rPr lang="cy-GB" sz="1600" b="0" i="0" dirty="0" err="1">
                <a:solidFill>
                  <a:srgbClr val="00205B"/>
                </a:solidFill>
                <a:effectLst/>
                <a:latin typeface="Plus Jakarta Sans"/>
              </a:rPr>
              <a:t>Me</a:t>
            </a:r>
            <a:r>
              <a:rPr lang="cy-GB" sz="1600" b="0" i="0" dirty="0">
                <a:solidFill>
                  <a:srgbClr val="00205B"/>
                </a:solidFill>
                <a:effectLst/>
                <a:latin typeface="Plus Jakarta Sans"/>
              </a:rPr>
              <a:t>’ wedi’i ddylunio i godi ymwybyddiaeth o amrywiaeth mewn swyddi yn ymwneud â gwyddoniaeth a darparu enghreifftiau darluniadol o ystod eang o yrfaoedd yn seiliedig ar wyddoniaeth. </a:t>
            </a:r>
          </a:p>
          <a:p>
            <a:pPr algn="l">
              <a:buNone/>
            </a:pPr>
            <a:r>
              <a:rPr lang="cy-GB" sz="1600" dirty="0">
                <a:solidFill>
                  <a:srgbClr val="00205B"/>
                </a:solidFill>
                <a:latin typeface="Plus Jakarta Sans"/>
              </a:rPr>
              <a:t>Mae’n cynnwys cyfres o sleidiau, pob un ohonynt yn ‘dweud stori’ gwyddonydd penodol neu berson sy’n gweithio mewn swydd sy’n gysylltiedig â gwyddoniaeth. </a:t>
            </a:r>
          </a:p>
          <a:p>
            <a:pPr algn="l">
              <a:buNone/>
            </a:pPr>
            <a:r>
              <a:rPr lang="cy-GB" sz="1600" dirty="0">
                <a:solidFill>
                  <a:srgbClr val="00205B"/>
                </a:solidFill>
                <a:latin typeface="Plus Jakarta Sans"/>
              </a:rPr>
              <a:t>Bwriad</a:t>
            </a:r>
            <a:r>
              <a:rPr lang="cy-GB" sz="1600" b="0" i="0" dirty="0">
                <a:solidFill>
                  <a:srgbClr val="00205B"/>
                </a:solidFill>
                <a:effectLst/>
                <a:latin typeface="Plus Jakarta Sans"/>
              </a:rPr>
              <a:t> y sleidiau yw eu defnyddio fel sbardunau ar gyfer trafodaeth a arweinir gan athro. Gellir eu defnyddio mewn ffyrdd gwahanol ac ar gyfer dibenion gwahanol, er enghraifft: </a:t>
            </a:r>
          </a:p>
          <a:p>
            <a:pPr marL="285750" indent="-285750" algn="l">
              <a:buFont typeface="Arial" panose="020B0604020202020204" pitchFamily="34" charset="0"/>
              <a:buChar char="•"/>
            </a:pPr>
            <a:r>
              <a:rPr lang="cy-GB" sz="1600" b="0" i="0" dirty="0">
                <a:solidFill>
                  <a:srgbClr val="00205B"/>
                </a:solidFill>
                <a:effectLst/>
                <a:latin typeface="Plus Jakarta Sans"/>
              </a:rPr>
              <a:t> dangos i’r plant enghraifft o rywun o gefndir ethnig yn gweithio mewn swydd wyddoniaeth</a:t>
            </a:r>
          </a:p>
          <a:p>
            <a:pPr marL="285750" indent="-285750" algn="l">
              <a:buFont typeface="Arial" panose="020B0604020202020204" pitchFamily="34" charset="0"/>
              <a:buChar char="•"/>
            </a:pPr>
            <a:r>
              <a:rPr lang="cy-GB" sz="1600" b="0" i="0" dirty="0">
                <a:solidFill>
                  <a:srgbClr val="00205B"/>
                </a:solidFill>
                <a:effectLst/>
                <a:latin typeface="Plus Jakarta Sans"/>
              </a:rPr>
              <a:t>herio stereoteipiau rhywedd yn ymwneud â swyddi gwyddoniaeth </a:t>
            </a:r>
          </a:p>
          <a:p>
            <a:pPr marL="285750" indent="-285750" algn="l">
              <a:buFont typeface="Arial" panose="020B0604020202020204" pitchFamily="34" charset="0"/>
              <a:buChar char="•"/>
            </a:pPr>
            <a:r>
              <a:rPr lang="cy-GB" sz="1600" dirty="0">
                <a:solidFill>
                  <a:srgbClr val="00205B"/>
                </a:solidFill>
                <a:latin typeface="Plus Jakarta Sans"/>
              </a:rPr>
              <a:t>yn rhan o bwnc gwyddoniaeth sy’n gysylltiedig â gwaith gwyddonydd  </a:t>
            </a:r>
          </a:p>
          <a:p>
            <a:pPr marL="285750" indent="-285750">
              <a:buFont typeface="Arial" panose="020B0604020202020204" pitchFamily="34" charset="0"/>
              <a:buChar char="•"/>
            </a:pPr>
            <a:r>
              <a:rPr lang="cy-GB" sz="1600" b="0" i="0" dirty="0">
                <a:solidFill>
                  <a:srgbClr val="00205B"/>
                </a:solidFill>
                <a:effectLst/>
                <a:latin typeface="Plus Jakarta Sans"/>
              </a:rPr>
              <a:t>gweithgareddau trafod annibynnol </a:t>
            </a:r>
            <a:r>
              <a:rPr lang="cy-GB" sz="1600" dirty="0">
                <a:solidFill>
                  <a:srgbClr val="00205B"/>
                </a:solidFill>
                <a:latin typeface="Plus Jakarta Sans"/>
              </a:rPr>
              <a:t>am b</a:t>
            </a:r>
            <a:r>
              <a:rPr lang="cy-GB" sz="1600" b="0" i="0" dirty="0">
                <a:solidFill>
                  <a:srgbClr val="00205B"/>
                </a:solidFill>
                <a:effectLst/>
                <a:latin typeface="Plus Jakarta Sans"/>
              </a:rPr>
              <a:t>ymtheg munud </a:t>
            </a:r>
          </a:p>
          <a:p>
            <a:pPr marL="285750" indent="-285750" algn="l">
              <a:buFont typeface="Arial" panose="020B0604020202020204" pitchFamily="34" charset="0"/>
              <a:buChar char="•"/>
            </a:pPr>
            <a:r>
              <a:rPr lang="cy-GB" sz="1600" dirty="0">
                <a:solidFill>
                  <a:srgbClr val="00205B"/>
                </a:solidFill>
                <a:latin typeface="Plus Jakarta Sans"/>
              </a:rPr>
              <a:t>g</a:t>
            </a:r>
            <a:r>
              <a:rPr lang="cy-GB" sz="1600" b="0" i="0" dirty="0">
                <a:solidFill>
                  <a:srgbClr val="00205B"/>
                </a:solidFill>
                <a:effectLst/>
                <a:latin typeface="Plus Jakarta Sans"/>
              </a:rPr>
              <a:t>yda grŵp bach neu’r dosbarth cyfan neu mewn gwasanaeth ysgol gyfan</a:t>
            </a:r>
          </a:p>
        </p:txBody>
      </p:sp>
    </p:spTree>
    <p:extLst>
      <p:ext uri="{BB962C8B-B14F-4D97-AF65-F5344CB8AC3E}">
        <p14:creationId xmlns:p14="http://schemas.microsoft.com/office/powerpoint/2010/main" val="567448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4CA291-E1D1-0D7D-7260-373F4D1C0EE1}"/>
              </a:ext>
            </a:extLst>
          </p:cNvPr>
          <p:cNvSpPr txBox="1"/>
          <p:nvPr/>
        </p:nvSpPr>
        <p:spPr>
          <a:xfrm>
            <a:off x="533362" y="2143596"/>
            <a:ext cx="6097604" cy="369332"/>
          </a:xfrm>
          <a:prstGeom prst="rect">
            <a:avLst/>
          </a:prstGeom>
          <a:noFill/>
        </p:spPr>
        <p:txBody>
          <a:bodyPr wrap="square">
            <a:spAutoFit/>
          </a:bodyPr>
          <a:lstStyle/>
          <a:p>
            <a:r>
              <a:rPr lang="en-GB" dirty="0" err="1">
                <a:hlinkClick r:id="rId3"/>
              </a:rPr>
              <a:t>Romodels</a:t>
            </a:r>
            <a:r>
              <a:rPr lang="en-GB" dirty="0">
                <a:hlinkClick r:id="rId3"/>
              </a:rPr>
              <a:t> | </a:t>
            </a:r>
            <a:r>
              <a:rPr lang="en-GB" dirty="0" err="1">
                <a:hlinkClick r:id="rId3"/>
              </a:rPr>
              <a:t>Modelau</a:t>
            </a:r>
            <a:r>
              <a:rPr lang="en-GB" dirty="0">
                <a:hlinkClick r:id="rId3"/>
              </a:rPr>
              <a:t> </a:t>
            </a:r>
            <a:r>
              <a:rPr lang="en-GB" dirty="0" err="1">
                <a:hlinkClick r:id="rId3"/>
              </a:rPr>
              <a:t>Rôl</a:t>
            </a:r>
            <a:endParaRPr lang="en-GB" dirty="0"/>
          </a:p>
        </p:txBody>
      </p:sp>
      <p:pic>
        <p:nvPicPr>
          <p:cNvPr id="6" name="Picture 5">
            <a:extLst>
              <a:ext uri="{FF2B5EF4-FFF2-40B4-BE49-F238E27FC236}">
                <a16:creationId xmlns:a16="http://schemas.microsoft.com/office/drawing/2014/main" id="{FFA64CD1-39DB-CF65-D999-277299E3380F}"/>
              </a:ext>
            </a:extLst>
          </p:cNvPr>
          <p:cNvPicPr>
            <a:picLocks noChangeAspect="1"/>
          </p:cNvPicPr>
          <p:nvPr/>
        </p:nvPicPr>
        <p:blipFill>
          <a:blip r:embed="rId4"/>
          <a:stretch>
            <a:fillRect/>
          </a:stretch>
        </p:blipFill>
        <p:spPr>
          <a:xfrm>
            <a:off x="298559" y="204762"/>
            <a:ext cx="3905250" cy="2028825"/>
          </a:xfrm>
          <a:prstGeom prst="rect">
            <a:avLst/>
          </a:prstGeom>
        </p:spPr>
      </p:pic>
      <p:sp>
        <p:nvSpPr>
          <p:cNvPr id="16" name="TextBox 15">
            <a:extLst>
              <a:ext uri="{FF2B5EF4-FFF2-40B4-BE49-F238E27FC236}">
                <a16:creationId xmlns:a16="http://schemas.microsoft.com/office/drawing/2014/main" id="{1D12E8E5-706A-1A6A-7345-52D4BB610EC5}"/>
              </a:ext>
            </a:extLst>
          </p:cNvPr>
          <p:cNvSpPr txBox="1"/>
          <p:nvPr/>
        </p:nvSpPr>
        <p:spPr>
          <a:xfrm>
            <a:off x="141242" y="2536075"/>
            <a:ext cx="6097604" cy="3272691"/>
          </a:xfrm>
          <a:prstGeom prst="rect">
            <a:avLst/>
          </a:prstGeom>
          <a:noFill/>
        </p:spPr>
        <p:txBody>
          <a:bodyPr wrap="square">
            <a:spAutoFit/>
          </a:bodyPr>
          <a:lstStyle/>
          <a:p>
            <a:pPr algn="l" fontAlgn="base"/>
            <a:r>
              <a:rPr lang="cy-GB" sz="1200" b="1" dirty="0">
                <a:latin typeface="futura-lt-w01-book"/>
              </a:rPr>
              <a:t>Ni allwch fod yr hyn nad ydych yn ei weld…</a:t>
            </a:r>
          </a:p>
          <a:p>
            <a:pPr algn="l" fontAlgn="base"/>
            <a:r>
              <a:rPr lang="cy-GB" sz="1200" b="0" i="0" dirty="0">
                <a:solidFill>
                  <a:srgbClr val="595959"/>
                </a:solidFill>
                <a:effectLst/>
                <a:latin typeface="helvetica-w01-roman"/>
              </a:rPr>
              <a:t>Dim ond dychmygu'r rolau yn eu bywydau o ddydd i ddydd y mae llawer o blant yn ei wneud,  nid yr holl bosibiliadau cyffrous mewn byd sy'n newid yn barhaus. Mae dyheadau gyrfaol disgyblion wedi rhewi yn ystod yr ugain mlynedd diwethaf tra bod yr economi wedi newid yn gyflym. </a:t>
            </a:r>
            <a:r>
              <a:rPr lang="cy-GB" sz="1200" b="0" i="0" dirty="0">
                <a:effectLst/>
              </a:rPr>
              <a:t> </a:t>
            </a:r>
          </a:p>
          <a:p>
            <a:pPr algn="l" fontAlgn="base"/>
            <a:r>
              <a:rPr lang="cy-GB" sz="1200" b="1" i="0" dirty="0">
                <a:effectLst/>
                <a:latin typeface="futura-lt-w01-book"/>
              </a:rPr>
              <a:t>Mae stereoteipiau’n lleihau</a:t>
            </a:r>
            <a:r>
              <a:rPr lang="cy-GB" sz="1200" b="1" dirty="0">
                <a:latin typeface="futura-lt-w01-book"/>
              </a:rPr>
              <a:t> gallu plentyn i freuddwydio</a:t>
            </a:r>
            <a:r>
              <a:rPr lang="cy-GB" sz="1200" b="1" i="0" dirty="0">
                <a:effectLst/>
                <a:latin typeface="futura-lt-w01-book"/>
              </a:rPr>
              <a:t>...</a:t>
            </a:r>
            <a:endParaRPr lang="cy-GB" sz="1200" b="1" i="0" dirty="0">
              <a:effectLst/>
            </a:endParaRPr>
          </a:p>
          <a:p>
            <a:pPr algn="l" fontAlgn="base"/>
            <a:r>
              <a:rPr lang="cy-GB" sz="1200" b="0" i="0" dirty="0">
                <a:solidFill>
                  <a:srgbClr val="595959"/>
                </a:solidFill>
                <a:effectLst/>
                <a:latin typeface="futura-lt-w01-book"/>
              </a:rPr>
              <a:t>Erbyn 6 blwydd oed, mae ymchwil yn dangos bod plant yn lleihau eu breuddwydion eu hunain ymhellach o ganlyniad i stereoteipiau ynghylch rhywedd, hil/ethnigrwydd, </a:t>
            </a:r>
            <a:r>
              <a:rPr lang="cy-GB" sz="1200" b="0" i="0" dirty="0" err="1">
                <a:solidFill>
                  <a:srgbClr val="595959"/>
                </a:solidFill>
                <a:effectLst/>
                <a:latin typeface="futura-lt-w01-book"/>
              </a:rPr>
              <a:t>niwroamrywiaeth</a:t>
            </a:r>
            <a:r>
              <a:rPr lang="cy-GB" sz="1200" b="0" i="0" dirty="0">
                <a:solidFill>
                  <a:srgbClr val="595959"/>
                </a:solidFill>
                <a:effectLst/>
                <a:latin typeface="futura-lt-w01-book"/>
              </a:rPr>
              <a:t> neu allu corfforol</a:t>
            </a:r>
            <a:r>
              <a:rPr lang="cy-GB" sz="1200" b="0" i="0" dirty="0">
                <a:effectLst/>
              </a:rPr>
              <a:t>​</a:t>
            </a:r>
          </a:p>
          <a:p>
            <a:pPr algn="l" fontAlgn="base">
              <a:lnSpc>
                <a:spcPts val="1890"/>
              </a:lnSpc>
              <a:buNone/>
            </a:pPr>
            <a:r>
              <a:rPr lang="cy-GB" sz="1200" b="1" dirty="0">
                <a:effectLst/>
                <a:latin typeface="futura-lt-w01-book"/>
              </a:rPr>
              <a:t>Mae amlygiad hwyr a chyfyngedig yn lleihau cyfleoedd.....</a:t>
            </a:r>
            <a:endParaRPr lang="cy-GB" sz="1200" b="1" dirty="0">
              <a:effectLst/>
              <a:latin typeface="helvetica-w01-roman"/>
            </a:endParaRPr>
          </a:p>
          <a:p>
            <a:pPr algn="l" fontAlgn="base">
              <a:lnSpc>
                <a:spcPts val="1680"/>
              </a:lnSpc>
            </a:pPr>
            <a:r>
              <a:rPr lang="cy-GB" sz="1200" b="0" dirty="0">
                <a:solidFill>
                  <a:srgbClr val="595959"/>
                </a:solidFill>
                <a:effectLst/>
                <a:latin typeface="futura-lt-w01-book"/>
              </a:rPr>
              <a:t>Caiff plant yn aml eu hannog i archwilio posibiliadau gyrfaol yn rhy hwyr yn eu bywyd academaidd, yn aml mewn digwyddiadau ‘</a:t>
            </a:r>
            <a:r>
              <a:rPr lang="cy-GB" sz="1200" b="0" dirty="0" err="1">
                <a:solidFill>
                  <a:srgbClr val="595959"/>
                </a:solidFill>
                <a:effectLst/>
                <a:latin typeface="futura-lt-w01-book"/>
              </a:rPr>
              <a:t>untro</a:t>
            </a:r>
            <a:r>
              <a:rPr lang="cy-GB" sz="1200" b="0" dirty="0">
                <a:solidFill>
                  <a:srgbClr val="595959"/>
                </a:solidFill>
                <a:effectLst/>
                <a:latin typeface="futura-lt-w01-book"/>
              </a:rPr>
              <a:t>', gyda'r gyrfaoedd a ddangosir iddynt wedi'u cyfyngu i'r rhai sy'n 'draddodiadol' eu natur, a hynny’n aml dan arweiniad gweithwyr proffesiynol nad ydynt yn 'edrych yn debyg’ nac yn 'swnio’n debyg’ iddyn</a:t>
            </a:r>
            <a:endParaRPr lang="cy-GB" sz="1200" b="0" dirty="0">
              <a:solidFill>
                <a:srgbClr val="333333"/>
              </a:solidFill>
              <a:effectLst/>
              <a:latin typeface="helvetica-w01-roman"/>
            </a:endParaRPr>
          </a:p>
          <a:p>
            <a:pPr algn="l" fontAlgn="base"/>
            <a:endParaRPr lang="cy-GB" sz="1200" b="0" i="0" dirty="0">
              <a:effectLst/>
            </a:endParaRPr>
          </a:p>
        </p:txBody>
      </p:sp>
      <p:pic>
        <p:nvPicPr>
          <p:cNvPr id="18" name="Picture 17">
            <a:extLst>
              <a:ext uri="{FF2B5EF4-FFF2-40B4-BE49-F238E27FC236}">
                <a16:creationId xmlns:a16="http://schemas.microsoft.com/office/drawing/2014/main" id="{B271365A-764F-8261-BB47-6C2F84FDCF95}"/>
              </a:ext>
            </a:extLst>
          </p:cNvPr>
          <p:cNvPicPr>
            <a:picLocks noChangeAspect="1"/>
          </p:cNvPicPr>
          <p:nvPr/>
        </p:nvPicPr>
        <p:blipFill>
          <a:blip r:embed="rId5"/>
          <a:stretch>
            <a:fillRect/>
          </a:stretch>
        </p:blipFill>
        <p:spPr>
          <a:xfrm>
            <a:off x="6287784" y="1109609"/>
            <a:ext cx="5605657" cy="5604939"/>
          </a:xfrm>
          <a:prstGeom prst="rect">
            <a:avLst/>
          </a:prstGeom>
        </p:spPr>
      </p:pic>
      <p:sp>
        <p:nvSpPr>
          <p:cNvPr id="3" name="TextBox 2">
            <a:extLst>
              <a:ext uri="{FF2B5EF4-FFF2-40B4-BE49-F238E27FC236}">
                <a16:creationId xmlns:a16="http://schemas.microsoft.com/office/drawing/2014/main" id="{A29625FE-1686-6E12-8140-F7A723F23992}"/>
              </a:ext>
            </a:extLst>
          </p:cNvPr>
          <p:cNvSpPr txBox="1"/>
          <p:nvPr/>
        </p:nvSpPr>
        <p:spPr>
          <a:xfrm>
            <a:off x="4414234" y="143452"/>
            <a:ext cx="6098146" cy="369332"/>
          </a:xfrm>
          <a:prstGeom prst="rect">
            <a:avLst/>
          </a:prstGeom>
          <a:noFill/>
        </p:spPr>
        <p:txBody>
          <a:bodyPr wrap="square">
            <a:spAutoFit/>
          </a:bodyPr>
          <a:lstStyle/>
          <a:p>
            <a:r>
              <a:rPr lang="en-GB" dirty="0"/>
              <a:t>https://romodels.thinkific.com/</a:t>
            </a:r>
          </a:p>
        </p:txBody>
      </p:sp>
      <p:sp>
        <p:nvSpPr>
          <p:cNvPr id="7" name="TextBox 6">
            <a:extLst>
              <a:ext uri="{FF2B5EF4-FFF2-40B4-BE49-F238E27FC236}">
                <a16:creationId xmlns:a16="http://schemas.microsoft.com/office/drawing/2014/main" id="{A2C67C2C-DC75-FBFD-C562-DEE9F41AEF2B}"/>
              </a:ext>
            </a:extLst>
          </p:cNvPr>
          <p:cNvSpPr txBox="1"/>
          <p:nvPr/>
        </p:nvSpPr>
        <p:spPr>
          <a:xfrm>
            <a:off x="8154027" y="162742"/>
            <a:ext cx="3297762" cy="923330"/>
          </a:xfrm>
          <a:prstGeom prst="rect">
            <a:avLst/>
          </a:prstGeom>
          <a:noFill/>
        </p:spPr>
        <p:txBody>
          <a:bodyPr wrap="none" rtlCol="0">
            <a:spAutoFit/>
          </a:bodyPr>
          <a:lstStyle/>
          <a:p>
            <a:r>
              <a:rPr lang="en-GB" dirty="0"/>
              <a:t>Username: </a:t>
            </a:r>
            <a:r>
              <a:rPr lang="en-GB" dirty="0">
                <a:hlinkClick r:id="rId6"/>
              </a:rPr>
              <a:t>Julia@romodels.org</a:t>
            </a:r>
            <a:endParaRPr lang="en-GB" dirty="0"/>
          </a:p>
          <a:p>
            <a:r>
              <a:rPr lang="en-GB" dirty="0"/>
              <a:t>Password: romodels2025</a:t>
            </a:r>
          </a:p>
          <a:p>
            <a:endParaRPr lang="en-GB" dirty="0"/>
          </a:p>
        </p:txBody>
      </p:sp>
      <p:sp>
        <p:nvSpPr>
          <p:cNvPr id="2" name="Blwch Testun 1">
            <a:extLst>
              <a:ext uri="{FF2B5EF4-FFF2-40B4-BE49-F238E27FC236}">
                <a16:creationId xmlns:a16="http://schemas.microsoft.com/office/drawing/2014/main" id="{3AD33E31-9108-C992-B750-20AC22467B0A}"/>
              </a:ext>
            </a:extLst>
          </p:cNvPr>
          <p:cNvSpPr txBox="1"/>
          <p:nvPr/>
        </p:nvSpPr>
        <p:spPr>
          <a:xfrm>
            <a:off x="6322741" y="1105362"/>
            <a:ext cx="5106256" cy="400110"/>
          </a:xfrm>
          <a:prstGeom prst="rect">
            <a:avLst/>
          </a:prstGeom>
          <a:solidFill>
            <a:schemeClr val="bg1"/>
          </a:solidFill>
        </p:spPr>
        <p:txBody>
          <a:bodyPr wrap="square" rtlCol="0">
            <a:spAutoFit/>
          </a:bodyPr>
          <a:lstStyle/>
          <a:p>
            <a:r>
              <a:rPr lang="cy-GB" sz="1000" dirty="0">
                <a:solidFill>
                  <a:srgbClr val="0070C0"/>
                </a:solidFill>
              </a:rPr>
              <a:t>Mae </a:t>
            </a:r>
            <a:r>
              <a:rPr lang="cy-GB" sz="1000" dirty="0" err="1">
                <a:solidFill>
                  <a:srgbClr val="0070C0"/>
                </a:solidFill>
              </a:rPr>
              <a:t>Romodels</a:t>
            </a:r>
            <a:r>
              <a:rPr lang="cy-GB" sz="1000" dirty="0">
                <a:solidFill>
                  <a:srgbClr val="0070C0"/>
                </a:solidFill>
              </a:rPr>
              <a:t> wedi’u cynllunio i godi dyheadau a hunan hyder dysgwyr a gwella hyder athrawon i ymgorffori gyrfaoedd yn eu gwersi. </a:t>
            </a:r>
          </a:p>
        </p:txBody>
      </p:sp>
      <p:sp>
        <p:nvSpPr>
          <p:cNvPr id="4" name="Blwch Testun 3">
            <a:extLst>
              <a:ext uri="{FF2B5EF4-FFF2-40B4-BE49-F238E27FC236}">
                <a16:creationId xmlns:a16="http://schemas.microsoft.com/office/drawing/2014/main" id="{127DBCF1-08C1-1AB0-0626-A62BDE177ACF}"/>
              </a:ext>
            </a:extLst>
          </p:cNvPr>
          <p:cNvSpPr txBox="1"/>
          <p:nvPr/>
        </p:nvSpPr>
        <p:spPr>
          <a:xfrm>
            <a:off x="10317322" y="2655655"/>
            <a:ext cx="1489752" cy="461665"/>
          </a:xfrm>
          <a:prstGeom prst="rect">
            <a:avLst/>
          </a:prstGeom>
          <a:solidFill>
            <a:schemeClr val="bg1"/>
          </a:solidFill>
        </p:spPr>
        <p:txBody>
          <a:bodyPr wrap="square" rtlCol="0">
            <a:spAutoFit/>
          </a:bodyPr>
          <a:lstStyle/>
          <a:p>
            <a:r>
              <a:rPr lang="cy-GB" sz="1200" dirty="0">
                <a:solidFill>
                  <a:srgbClr val="FF0000"/>
                </a:solidFill>
              </a:rPr>
              <a:t>Galla i fod</a:t>
            </a:r>
          </a:p>
          <a:p>
            <a:r>
              <a:rPr lang="cy-GB" sz="1200" dirty="0">
                <a:solidFill>
                  <a:srgbClr val="FF0000"/>
                </a:solidFill>
              </a:rPr>
              <a:t> fel hyn</a:t>
            </a:r>
          </a:p>
        </p:txBody>
      </p:sp>
      <p:sp>
        <p:nvSpPr>
          <p:cNvPr id="8" name="Blwch Testun 7">
            <a:extLst>
              <a:ext uri="{FF2B5EF4-FFF2-40B4-BE49-F238E27FC236}">
                <a16:creationId xmlns:a16="http://schemas.microsoft.com/office/drawing/2014/main" id="{59B871D3-AC0C-E3FD-20B7-8E3F0429409E}"/>
              </a:ext>
            </a:extLst>
          </p:cNvPr>
          <p:cNvSpPr txBox="1"/>
          <p:nvPr/>
        </p:nvSpPr>
        <p:spPr>
          <a:xfrm>
            <a:off x="8313156" y="2655656"/>
            <a:ext cx="1489752" cy="461665"/>
          </a:xfrm>
          <a:prstGeom prst="rect">
            <a:avLst/>
          </a:prstGeom>
          <a:solidFill>
            <a:schemeClr val="bg1"/>
          </a:solidFill>
        </p:spPr>
        <p:txBody>
          <a:bodyPr wrap="square" rtlCol="0">
            <a:spAutoFit/>
          </a:bodyPr>
          <a:lstStyle/>
          <a:p>
            <a:r>
              <a:rPr lang="cy-GB" sz="1200" dirty="0">
                <a:solidFill>
                  <a:srgbClr val="FF0000"/>
                </a:solidFill>
              </a:rPr>
              <a:t>Heriau wedi’u teilwra i’r dysgwyr </a:t>
            </a:r>
          </a:p>
        </p:txBody>
      </p:sp>
      <p:sp>
        <p:nvSpPr>
          <p:cNvPr id="9" name="Blwch Testun 8">
            <a:extLst>
              <a:ext uri="{FF2B5EF4-FFF2-40B4-BE49-F238E27FC236}">
                <a16:creationId xmlns:a16="http://schemas.microsoft.com/office/drawing/2014/main" id="{ED8F730D-7AA5-CBE2-078C-B5A80E40FC7C}"/>
              </a:ext>
            </a:extLst>
          </p:cNvPr>
          <p:cNvSpPr txBox="1"/>
          <p:nvPr/>
        </p:nvSpPr>
        <p:spPr>
          <a:xfrm>
            <a:off x="6396163" y="2725439"/>
            <a:ext cx="1489752" cy="461665"/>
          </a:xfrm>
          <a:prstGeom prst="rect">
            <a:avLst/>
          </a:prstGeom>
          <a:solidFill>
            <a:schemeClr val="bg1"/>
          </a:solidFill>
        </p:spPr>
        <p:txBody>
          <a:bodyPr wrap="square" rtlCol="0">
            <a:spAutoFit/>
          </a:bodyPr>
          <a:lstStyle/>
          <a:p>
            <a:r>
              <a:rPr lang="cy-GB" sz="1200" dirty="0">
                <a:solidFill>
                  <a:srgbClr val="FF0000"/>
                </a:solidFill>
              </a:rPr>
              <a:t>Modelau Rôl o Fywyd Go Iawn</a:t>
            </a:r>
          </a:p>
        </p:txBody>
      </p:sp>
      <p:sp>
        <p:nvSpPr>
          <p:cNvPr id="10" name="Blwch Testun 9">
            <a:extLst>
              <a:ext uri="{FF2B5EF4-FFF2-40B4-BE49-F238E27FC236}">
                <a16:creationId xmlns:a16="http://schemas.microsoft.com/office/drawing/2014/main" id="{ACC040A2-13BF-107B-FF4F-49594FA9CB02}"/>
              </a:ext>
            </a:extLst>
          </p:cNvPr>
          <p:cNvSpPr txBox="1"/>
          <p:nvPr/>
        </p:nvSpPr>
        <p:spPr>
          <a:xfrm>
            <a:off x="6350270" y="3156156"/>
            <a:ext cx="1489752" cy="923330"/>
          </a:xfrm>
          <a:prstGeom prst="rect">
            <a:avLst/>
          </a:prstGeom>
          <a:solidFill>
            <a:schemeClr val="bg1"/>
          </a:solidFill>
        </p:spPr>
        <p:txBody>
          <a:bodyPr wrap="square" rtlCol="0">
            <a:spAutoFit/>
          </a:bodyPr>
          <a:lstStyle/>
          <a:p>
            <a:r>
              <a:rPr lang="cy-GB" sz="900" dirty="0">
                <a:solidFill>
                  <a:srgbClr val="00B050"/>
                </a:solidFill>
              </a:rPr>
              <a:t>Does dim rhaid i ysgolion ddatblygu gwybodaeth ddiwydiannol ddofn, gyda’n gilydd, gallwn baratoi dygwyr ar gyfer y dyfodol. </a:t>
            </a:r>
          </a:p>
        </p:txBody>
      </p:sp>
      <p:sp>
        <p:nvSpPr>
          <p:cNvPr id="11" name="Blwch Testun 10">
            <a:extLst>
              <a:ext uri="{FF2B5EF4-FFF2-40B4-BE49-F238E27FC236}">
                <a16:creationId xmlns:a16="http://schemas.microsoft.com/office/drawing/2014/main" id="{8864DD1E-0459-0931-C4C8-7914E0C9EA67}"/>
              </a:ext>
            </a:extLst>
          </p:cNvPr>
          <p:cNvSpPr txBox="1"/>
          <p:nvPr/>
        </p:nvSpPr>
        <p:spPr>
          <a:xfrm>
            <a:off x="8137133" y="3175084"/>
            <a:ext cx="1665775" cy="507831"/>
          </a:xfrm>
          <a:prstGeom prst="rect">
            <a:avLst/>
          </a:prstGeom>
          <a:solidFill>
            <a:schemeClr val="bg1"/>
          </a:solidFill>
        </p:spPr>
        <p:txBody>
          <a:bodyPr wrap="square" rtlCol="0">
            <a:spAutoFit/>
          </a:bodyPr>
          <a:lstStyle/>
          <a:p>
            <a:r>
              <a:rPr lang="cy-GB" sz="900" dirty="0">
                <a:solidFill>
                  <a:srgbClr val="00B050"/>
                </a:solidFill>
              </a:rPr>
              <a:t>Gall athrawon ganolbwyntio llai ar gynllunio a mwy ar bersonoli.  </a:t>
            </a:r>
          </a:p>
        </p:txBody>
      </p:sp>
      <p:sp>
        <p:nvSpPr>
          <p:cNvPr id="12" name="Blwch Testun 11">
            <a:extLst>
              <a:ext uri="{FF2B5EF4-FFF2-40B4-BE49-F238E27FC236}">
                <a16:creationId xmlns:a16="http://schemas.microsoft.com/office/drawing/2014/main" id="{19FB30F1-6B5C-598C-31D6-0C483F9E3C21}"/>
              </a:ext>
            </a:extLst>
          </p:cNvPr>
          <p:cNvSpPr txBox="1"/>
          <p:nvPr/>
        </p:nvSpPr>
        <p:spPr>
          <a:xfrm>
            <a:off x="10141299" y="3342095"/>
            <a:ext cx="1665775" cy="369332"/>
          </a:xfrm>
          <a:prstGeom prst="rect">
            <a:avLst/>
          </a:prstGeom>
          <a:solidFill>
            <a:schemeClr val="bg1"/>
          </a:solidFill>
        </p:spPr>
        <p:txBody>
          <a:bodyPr wrap="square" rtlCol="0">
            <a:spAutoFit/>
          </a:bodyPr>
          <a:lstStyle/>
          <a:p>
            <a:r>
              <a:rPr lang="cy-GB" sz="900" dirty="0">
                <a:solidFill>
                  <a:srgbClr val="00B050"/>
                </a:solidFill>
              </a:rPr>
              <a:t>Gall dysgwyr weld eu hunain yn y rôl yn y dyfodol.</a:t>
            </a:r>
          </a:p>
        </p:txBody>
      </p:sp>
      <p:sp>
        <p:nvSpPr>
          <p:cNvPr id="13" name="Blwch Testun 12">
            <a:extLst>
              <a:ext uri="{FF2B5EF4-FFF2-40B4-BE49-F238E27FC236}">
                <a16:creationId xmlns:a16="http://schemas.microsoft.com/office/drawing/2014/main" id="{909A051D-DC97-9ACB-4E11-1D9381D91CF7}"/>
              </a:ext>
            </a:extLst>
          </p:cNvPr>
          <p:cNvSpPr txBox="1"/>
          <p:nvPr/>
        </p:nvSpPr>
        <p:spPr>
          <a:xfrm>
            <a:off x="6322741" y="4023918"/>
            <a:ext cx="1691102" cy="2554545"/>
          </a:xfrm>
          <a:prstGeom prst="rect">
            <a:avLst/>
          </a:prstGeom>
          <a:solidFill>
            <a:schemeClr val="bg1"/>
          </a:solidFill>
        </p:spPr>
        <p:txBody>
          <a:bodyPr wrap="square" rtlCol="0">
            <a:spAutoFit/>
          </a:bodyPr>
          <a:lstStyle/>
          <a:p>
            <a:pPr algn="l" fontAlgn="base">
              <a:buFont typeface="Arial" panose="020B0604020202020204" pitchFamily="34" charset="0"/>
              <a:buChar char="•"/>
            </a:pPr>
            <a:r>
              <a:rPr lang="cy-GB" sz="800" b="0" dirty="0">
                <a:solidFill>
                  <a:srgbClr val="595959"/>
                </a:solidFill>
                <a:effectLst/>
                <a:latin typeface="Arial" panose="020B0604020202020204" pitchFamily="34" charset="0"/>
                <a:cs typeface="Arial" panose="020B0604020202020204" pitchFamily="34" charset="0"/>
              </a:rPr>
              <a:t>Mae dysgwyr yn archwilio gyrfaoedd arloesol a datblygol mewn meysydd amrywiol megis yr economi werdd, technoleg a'r diwydiannau creadigol, gan ysbrydoli dyheadau gyrfaol mewn dysgwyr ifanc.</a:t>
            </a:r>
            <a:endParaRPr lang="cy-GB" sz="800" b="0" dirty="0">
              <a:solidFill>
                <a:srgbClr val="333333"/>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cy-GB" sz="800" b="0" dirty="0">
                <a:solidFill>
                  <a:srgbClr val="595959"/>
                </a:solidFill>
                <a:effectLst/>
                <a:latin typeface="Arial" panose="020B0604020202020204" pitchFamily="34" charset="0"/>
                <a:cs typeface="Arial" panose="020B0604020202020204" pitchFamily="34" charset="0"/>
              </a:rPr>
              <a:t>Mae modelau rôl yn dod o bob cefndir er mwyn i bob dysgwr allu gweld rhywun y maen nhw'n uniaethu â nhw.</a:t>
            </a:r>
            <a:endParaRPr lang="cy-GB" sz="800" b="0" dirty="0">
              <a:solidFill>
                <a:srgbClr val="333333"/>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cy-GB" sz="800" b="0" dirty="0">
                <a:solidFill>
                  <a:srgbClr val="595959"/>
                </a:solidFill>
                <a:effectLst/>
                <a:latin typeface="Arial" panose="020B0604020202020204" pitchFamily="34" charset="0"/>
                <a:cs typeface="Arial" panose="020B0604020202020204" pitchFamily="34" charset="0"/>
              </a:rPr>
              <a:t>Mae </a:t>
            </a:r>
            <a:r>
              <a:rPr lang="cy-GB" sz="800" b="0" dirty="0" err="1">
                <a:solidFill>
                  <a:srgbClr val="595959"/>
                </a:solidFill>
                <a:effectLst/>
                <a:latin typeface="Arial" panose="020B0604020202020204" pitchFamily="34" charset="0"/>
                <a:cs typeface="Arial" panose="020B0604020202020204" pitchFamily="34" charset="0"/>
              </a:rPr>
              <a:t>Romodels</a:t>
            </a:r>
            <a:r>
              <a:rPr lang="cy-GB" sz="800" b="0" dirty="0">
                <a:solidFill>
                  <a:srgbClr val="595959"/>
                </a:solidFill>
                <a:effectLst/>
                <a:latin typeface="Arial" panose="020B0604020202020204" pitchFamily="34" charset="0"/>
                <a:cs typeface="Arial" panose="020B0604020202020204" pitchFamily="34" charset="0"/>
              </a:rPr>
              <a:t> yn helpu dysgwyr i weld eu hunain mewn amrywiol lwybrau proffesiynol, gan annog dyheadau mewn meysydd sydd heb gynrychiolaeth ddigonol a hyrwyddo gweithlu mwy cynhwysol ar gyfer y dyfodol.</a:t>
            </a:r>
            <a:endParaRPr lang="cy-GB" sz="800" b="0" dirty="0">
              <a:solidFill>
                <a:srgbClr val="333333"/>
              </a:solidFill>
              <a:effectLst/>
              <a:latin typeface="Arial" panose="020B0604020202020204" pitchFamily="34" charset="0"/>
              <a:cs typeface="Arial" panose="020B0604020202020204" pitchFamily="34" charset="0"/>
            </a:endParaRPr>
          </a:p>
          <a:p>
            <a:endParaRPr lang="cy-GB" sz="800" dirty="0"/>
          </a:p>
        </p:txBody>
      </p:sp>
      <p:sp>
        <p:nvSpPr>
          <p:cNvPr id="14" name="Blwch Testun 13">
            <a:extLst>
              <a:ext uri="{FF2B5EF4-FFF2-40B4-BE49-F238E27FC236}">
                <a16:creationId xmlns:a16="http://schemas.microsoft.com/office/drawing/2014/main" id="{4136B8B4-E613-B94E-61AD-D797B1D403CD}"/>
              </a:ext>
            </a:extLst>
          </p:cNvPr>
          <p:cNvSpPr txBox="1"/>
          <p:nvPr/>
        </p:nvSpPr>
        <p:spPr>
          <a:xfrm>
            <a:off x="8119965" y="3711427"/>
            <a:ext cx="1691102" cy="3016210"/>
          </a:xfrm>
          <a:prstGeom prst="rect">
            <a:avLst/>
          </a:prstGeom>
          <a:solidFill>
            <a:schemeClr val="bg1"/>
          </a:solidFill>
        </p:spPr>
        <p:txBody>
          <a:bodyPr wrap="square" rtlCol="0">
            <a:spAutoFit/>
          </a:bodyPr>
          <a:lstStyle/>
          <a:p>
            <a:pPr algn="l" fontAlgn="base">
              <a:buNone/>
            </a:pPr>
            <a:r>
              <a:rPr lang="cy-GB" sz="700" b="0" dirty="0">
                <a:solidFill>
                  <a:srgbClr val="595959"/>
                </a:solidFill>
                <a:effectLst/>
                <a:latin typeface="futura-lt-w01-book"/>
              </a:rPr>
              <a:t>Trwy borth dysgu dwyieithog ar-lein rhaglen </a:t>
            </a:r>
            <a:r>
              <a:rPr lang="cy-GB" sz="700" b="0" dirty="0" err="1">
                <a:solidFill>
                  <a:srgbClr val="595959"/>
                </a:solidFill>
                <a:effectLst/>
                <a:latin typeface="futura-lt-w01-book"/>
              </a:rPr>
              <a:t>Romodels</a:t>
            </a:r>
            <a:r>
              <a:rPr lang="cy-GB" sz="700" b="0" dirty="0">
                <a:solidFill>
                  <a:srgbClr val="595959"/>
                </a:solidFill>
                <a:effectLst/>
                <a:latin typeface="futura-lt-w01-book"/>
              </a:rPr>
              <a:t>, mae athrawon yn cefnogi dysgwyr i archwilio gyrfaoedd, i herio stereoteipiau ac i ddarganfod llwybrau gyrfa cudd drwy:</a:t>
            </a:r>
            <a:r>
              <a:rPr lang="cy-GB" sz="700" b="0" dirty="0">
                <a:solidFill>
                  <a:srgbClr val="333333"/>
                </a:solidFill>
                <a:effectLst/>
                <a:latin typeface="futura-lt-w01-book"/>
              </a:rPr>
              <a:t>​</a:t>
            </a:r>
            <a:endParaRPr lang="cy-GB" sz="700" b="0" dirty="0">
              <a:solidFill>
                <a:srgbClr val="333333"/>
              </a:solidFill>
              <a:effectLst/>
              <a:latin typeface="helvetica-w01-roman"/>
            </a:endParaRPr>
          </a:p>
          <a:p>
            <a:pPr algn="l" fontAlgn="base">
              <a:buNone/>
            </a:pPr>
            <a:r>
              <a:rPr lang="cy-GB" sz="700" b="0" dirty="0">
                <a:solidFill>
                  <a:srgbClr val="333333"/>
                </a:solidFill>
                <a:effectLst/>
                <a:latin typeface="helvetica-w01-roman"/>
              </a:rPr>
              <a:t> </a:t>
            </a:r>
          </a:p>
          <a:p>
            <a:pPr algn="l" fontAlgn="base">
              <a:buFont typeface="Arial" panose="020B0604020202020204" pitchFamily="34" charset="0"/>
              <a:buChar char="•"/>
            </a:pPr>
            <a:r>
              <a:rPr lang="cy-GB" sz="700" b="0" dirty="0">
                <a:solidFill>
                  <a:srgbClr val="595959"/>
                </a:solidFill>
                <a:effectLst/>
                <a:latin typeface="futura-lt-w01-book"/>
              </a:rPr>
              <a:t>Ddewis heriau trawsgwricwlaidd go iawn ar draws y Celfyddydau Mynegiannol, Iechyd a Lles, y Dyniaethau, Iaith, Llythrennedd a Chyfathrebu, Mathemateg a Rhifedd, a Gwyddoniaeth a Thechnoleg.</a:t>
            </a:r>
            <a:endParaRPr lang="cy-GB" sz="700" b="0" dirty="0">
              <a:solidFill>
                <a:srgbClr val="333333"/>
              </a:solidFill>
              <a:effectLst/>
              <a:latin typeface="helvetica-w01-roman"/>
            </a:endParaRPr>
          </a:p>
          <a:p>
            <a:pPr algn="l" fontAlgn="base">
              <a:buFont typeface="Arial" panose="020B0604020202020204" pitchFamily="34" charset="0"/>
              <a:buChar char="•"/>
            </a:pPr>
            <a:r>
              <a:rPr lang="cy-GB" sz="700" b="0" dirty="0">
                <a:solidFill>
                  <a:srgbClr val="595959"/>
                </a:solidFill>
                <a:effectLst/>
                <a:latin typeface="futura-lt-w01-book"/>
              </a:rPr>
              <a:t>Personoli a siapio cynnwys i gwrdd â chynnydd unigryw pob dysgwr, gan sicrhau taith ddysgu ddiddorol wedi'i theilwra i'w lefel unigol.</a:t>
            </a:r>
            <a:endParaRPr lang="cy-GB" sz="700" b="0" dirty="0">
              <a:solidFill>
                <a:srgbClr val="333333"/>
              </a:solidFill>
              <a:effectLst/>
              <a:latin typeface="helvetica-w01-roman"/>
            </a:endParaRPr>
          </a:p>
          <a:p>
            <a:pPr algn="l" fontAlgn="base">
              <a:buFont typeface="Arial" panose="020B0604020202020204" pitchFamily="34" charset="0"/>
              <a:buChar char="•"/>
            </a:pPr>
            <a:r>
              <a:rPr lang="cy-GB" sz="700" b="0" dirty="0">
                <a:solidFill>
                  <a:srgbClr val="595959"/>
                </a:solidFill>
                <a:effectLst/>
                <a:latin typeface="futura-lt-w01-book"/>
              </a:rPr>
              <a:t>Arfogi dysgwyr â'r wybodaeth a'r sgiliau parod ar gyfer y dyfodol sydd eu hangen arnynt i ffynnu, gan ysbrydoli unigolion hyderus, cyfranwyr creadigol, dinasyddion moesegol, a dysgwyr uchelgeisiol sy'n barod i lwyddo. </a:t>
            </a:r>
            <a:endParaRPr lang="cy-GB" sz="700" b="0" dirty="0">
              <a:solidFill>
                <a:srgbClr val="333333"/>
              </a:solidFill>
              <a:effectLst/>
              <a:latin typeface="helvetica-w01-roman"/>
            </a:endParaRPr>
          </a:p>
          <a:p>
            <a:endParaRPr lang="cy-GB" sz="800" dirty="0"/>
          </a:p>
        </p:txBody>
      </p:sp>
      <p:sp>
        <p:nvSpPr>
          <p:cNvPr id="15" name="Blwch Testun 14">
            <a:extLst>
              <a:ext uri="{FF2B5EF4-FFF2-40B4-BE49-F238E27FC236}">
                <a16:creationId xmlns:a16="http://schemas.microsoft.com/office/drawing/2014/main" id="{3F598D64-4B5E-5028-0E1E-8A9DB0E7EF68}"/>
              </a:ext>
            </a:extLst>
          </p:cNvPr>
          <p:cNvSpPr txBox="1"/>
          <p:nvPr/>
        </p:nvSpPr>
        <p:spPr>
          <a:xfrm>
            <a:off x="10141299" y="3758450"/>
            <a:ext cx="1691102" cy="2554545"/>
          </a:xfrm>
          <a:prstGeom prst="rect">
            <a:avLst/>
          </a:prstGeom>
          <a:solidFill>
            <a:schemeClr val="bg1"/>
          </a:solidFill>
        </p:spPr>
        <p:txBody>
          <a:bodyPr wrap="square" rtlCol="0">
            <a:spAutoFit/>
          </a:bodyPr>
          <a:lstStyle/>
          <a:p>
            <a:pPr algn="l" fontAlgn="base">
              <a:buFont typeface="Arial" panose="020B0604020202020204" pitchFamily="34" charset="0"/>
              <a:buChar char="•"/>
            </a:pPr>
            <a:r>
              <a:rPr lang="cy-GB" sz="800" b="0" dirty="0">
                <a:solidFill>
                  <a:srgbClr val="595959"/>
                </a:solidFill>
                <a:effectLst/>
                <a:latin typeface="futura-lt-w01-book"/>
              </a:rPr>
              <a:t>Mae dysgwyr yn meithrin gwytnwch a hunangred trwy gymryd rhan mewn addysg gyrfaoedd ryngweithiol, gan ddod i gysylltiad cynnar â chyfleoedd gyrfaol amrywiol sy'n eu grymuso i ymgymryd â heriau'r dyfodol gyda hyder.</a:t>
            </a:r>
            <a:endParaRPr lang="cy-GB" sz="800" b="0" dirty="0">
              <a:solidFill>
                <a:srgbClr val="333333"/>
              </a:solidFill>
              <a:effectLst/>
              <a:latin typeface="helvetica-w01-roman"/>
            </a:endParaRPr>
          </a:p>
          <a:p>
            <a:pPr algn="l" fontAlgn="base">
              <a:buFont typeface="Arial" panose="020B0604020202020204" pitchFamily="34" charset="0"/>
              <a:buChar char="•"/>
            </a:pPr>
            <a:r>
              <a:rPr lang="cy-GB" sz="800" b="0" dirty="0">
                <a:solidFill>
                  <a:srgbClr val="595959"/>
                </a:solidFill>
                <a:effectLst/>
                <a:latin typeface="futura-lt-w01-book"/>
              </a:rPr>
              <a:t>Mae heriau, prosiectau annibynnol a chanllawiau myfyrio rhaglen </a:t>
            </a:r>
            <a:r>
              <a:rPr lang="cy-GB" sz="800" b="0" dirty="0" err="1">
                <a:solidFill>
                  <a:srgbClr val="595959"/>
                </a:solidFill>
                <a:effectLst/>
                <a:latin typeface="futura-lt-w01-book"/>
              </a:rPr>
              <a:t>Romodels</a:t>
            </a:r>
            <a:r>
              <a:rPr lang="cy-GB" sz="800" b="0" dirty="0">
                <a:solidFill>
                  <a:srgbClr val="595959"/>
                </a:solidFill>
                <a:effectLst/>
                <a:latin typeface="futura-lt-w01-book"/>
              </a:rPr>
              <a:t> yn helpu dysgwyr i ddeall eu cryfderau ac i ddatblygu cred ynddynt eu hunain.</a:t>
            </a:r>
            <a:endParaRPr lang="cy-GB" sz="800" b="0" dirty="0">
              <a:solidFill>
                <a:srgbClr val="333333"/>
              </a:solidFill>
              <a:effectLst/>
              <a:latin typeface="helvetica-w01-roman"/>
            </a:endParaRPr>
          </a:p>
          <a:p>
            <a:pPr algn="l" fontAlgn="base">
              <a:buFont typeface="Arial" panose="020B0604020202020204" pitchFamily="34" charset="0"/>
              <a:buChar char="•"/>
            </a:pPr>
            <a:r>
              <a:rPr lang="cy-GB" sz="800" b="0" dirty="0">
                <a:solidFill>
                  <a:srgbClr val="595959"/>
                </a:solidFill>
                <a:effectLst/>
                <a:latin typeface="futura-lt-w01-book"/>
              </a:rPr>
              <a:t>Mae ein canllawiau ‘Sut i fod yn...’ yn eu helpu i ddeall yr hyn y gallai ei olygu i gyflawni'r rôl honno yn y dyfodol.</a:t>
            </a:r>
            <a:endParaRPr lang="cy-GB" sz="800" b="0" dirty="0">
              <a:solidFill>
                <a:srgbClr val="333333"/>
              </a:solidFill>
              <a:effectLst/>
              <a:latin typeface="helvetica-w01-roman"/>
            </a:endParaRPr>
          </a:p>
          <a:p>
            <a:endParaRPr lang="cy-GB" sz="800" dirty="0"/>
          </a:p>
        </p:txBody>
      </p:sp>
    </p:spTree>
    <p:extLst>
      <p:ext uri="{BB962C8B-B14F-4D97-AF65-F5344CB8AC3E}">
        <p14:creationId xmlns:p14="http://schemas.microsoft.com/office/powerpoint/2010/main" val="36764213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D049AF2-713C-46F2-8BC8-D78EECF18178}"/>
              </a:ext>
            </a:extLst>
          </p:cNvPr>
          <p:cNvSpPr>
            <a:spLocks noGrp="1"/>
          </p:cNvSpPr>
          <p:nvPr>
            <p:ph type="subTitle" idx="4294967295"/>
          </p:nvPr>
        </p:nvSpPr>
        <p:spPr>
          <a:xfrm>
            <a:off x="379412" y="1615451"/>
            <a:ext cx="11433175" cy="4556125"/>
          </a:xfrm>
        </p:spPr>
        <p:txBody>
          <a:bodyPr>
            <a:normAutofit/>
          </a:bodyPr>
          <a:lstStyle/>
          <a:p>
            <a:pPr marL="85725" indent="0">
              <a:buNone/>
            </a:pPr>
            <a:r>
              <a:rPr lang="cy-GB" dirty="0"/>
              <a:t>Mae datblygu tegwch yn y dosbarth yn broses, nid canlyniad uniongyrchol</a:t>
            </a:r>
            <a:r>
              <a:rPr lang="en-GB" dirty="0"/>
              <a:t>. </a:t>
            </a:r>
          </a:p>
          <a:p>
            <a:pPr marL="85725" indent="0">
              <a:buNone/>
            </a:pPr>
            <a:endParaRPr lang="en-GB" dirty="0"/>
          </a:p>
          <a:p>
            <a:pPr marL="85725" indent="0">
              <a:buNone/>
            </a:pPr>
            <a:r>
              <a:rPr lang="cy-GB" dirty="0"/>
              <a:t>“Nid yn unig mae cyflawni mwy o degwch mewn addysg o reidrwydd cyfiawnder cymdeithasol, mae hefyd yn ffordd o ddefnyddio adnoddau'n fwy effeithlon, ac i gynyddu'r cyflenwad o wybodaeth a sgiliau sy'n tanio twf economaidd ac yn hyrwyddo </a:t>
            </a:r>
            <a:r>
              <a:rPr lang="cy-GB" dirty="0" err="1"/>
              <a:t>cydlyniant</a:t>
            </a:r>
            <a:r>
              <a:rPr lang="cy-GB" dirty="0"/>
              <a:t> cymdeithasol. Yn anad dim, mae sut rydym yn trin y myfyrwyr mwyaf agored i niwed yn dangos pwy ydym ni fel cymdeithas. OECD (2018)</a:t>
            </a:r>
          </a:p>
          <a:p>
            <a:pPr marL="85725" indent="0">
              <a:buNone/>
            </a:pPr>
            <a:r>
              <a:rPr lang="en-GB" sz="1650" dirty="0"/>
              <a:t>Equity in education: Breaking down barriers to social mobility </a:t>
            </a:r>
            <a:r>
              <a:rPr lang="en-GB" sz="1425" u="sng" dirty="0">
                <a:solidFill>
                  <a:srgbClr val="0000FF"/>
                </a:solidFill>
                <a:latin typeface="Calibri" panose="020F0502020204030204" pitchFamily="34" charset="0"/>
                <a:ea typeface="Times New Roman" panose="02020603050405020304" pitchFamily="18" charset="0"/>
                <a:hlinkClick r:id="rId3"/>
              </a:rPr>
              <a:t>https://doi.org/10.1787/9789264073234-en</a:t>
            </a:r>
            <a:endParaRPr lang="en-GB" sz="1425" dirty="0">
              <a:latin typeface="Calibri" panose="020F0502020204030204" pitchFamily="34" charset="0"/>
              <a:ea typeface="Calibri" panose="020F0502020204030204" pitchFamily="34" charset="0"/>
            </a:endParaRPr>
          </a:p>
          <a:p>
            <a:pPr marL="85725" indent="0">
              <a:buNone/>
            </a:pPr>
            <a:endParaRPr lang="en-GB" dirty="0"/>
          </a:p>
          <a:p>
            <a:pPr marL="85725" indent="0">
              <a:buNone/>
            </a:pPr>
            <a:endParaRPr lang="en-GB" dirty="0"/>
          </a:p>
        </p:txBody>
      </p:sp>
      <p:sp>
        <p:nvSpPr>
          <p:cNvPr id="2" name="Title 1">
            <a:extLst>
              <a:ext uri="{FF2B5EF4-FFF2-40B4-BE49-F238E27FC236}">
                <a16:creationId xmlns:a16="http://schemas.microsoft.com/office/drawing/2014/main" id="{50C14365-F77D-4A0F-A0D7-6909DCAB3CD7}"/>
              </a:ext>
            </a:extLst>
          </p:cNvPr>
          <p:cNvSpPr>
            <a:spLocks noGrp="1"/>
          </p:cNvSpPr>
          <p:nvPr>
            <p:ph type="title" idx="4294967295"/>
          </p:nvPr>
        </p:nvSpPr>
        <p:spPr>
          <a:xfrm>
            <a:off x="616450" y="399693"/>
            <a:ext cx="10515600" cy="1325563"/>
          </a:xfrm>
        </p:spPr>
        <p:txBody>
          <a:bodyPr/>
          <a:lstStyle/>
          <a:p>
            <a:r>
              <a:rPr lang="en-GB" dirty="0"/>
              <a:t>R</a:t>
            </a:r>
            <a:r>
              <a:rPr lang="cy-GB" dirty="0" err="1"/>
              <a:t>hywbeth</a:t>
            </a:r>
            <a:r>
              <a:rPr lang="cy-GB" dirty="0"/>
              <a:t> i gnoi cil arni i orffen y diwrnod</a:t>
            </a:r>
          </a:p>
        </p:txBody>
      </p:sp>
    </p:spTree>
    <p:extLst>
      <p:ext uri="{BB962C8B-B14F-4D97-AF65-F5344CB8AC3E}">
        <p14:creationId xmlns:p14="http://schemas.microsoft.com/office/powerpoint/2010/main" val="3394387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8726</Words>
  <Application>Microsoft Office PowerPoint</Application>
  <PresentationFormat>Widescreen</PresentationFormat>
  <Paragraphs>468</Paragraphs>
  <Slides>30</Slides>
  <Notes>28</Notes>
  <HiddenSlides>0</HiddenSlides>
  <MMClips>1</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30</vt:i4>
      </vt:variant>
    </vt:vector>
  </HeadingPairs>
  <TitlesOfParts>
    <vt:vector size="52" baseType="lpstr">
      <vt:lpstr>-apple-system</vt:lpstr>
      <vt:lpstr>futura-lt-w01-book</vt:lpstr>
      <vt:lpstr>helvetica-w01-roman</vt:lpstr>
      <vt:lpstr>Plus Jakarta Sans</vt:lpstr>
      <vt:lpstr>proxima-nova</vt:lpstr>
      <vt:lpstr>silka</vt:lpstr>
      <vt:lpstr>Source Sans </vt:lpstr>
      <vt:lpstr>Source Sans 3</vt:lpstr>
      <vt:lpstr>Aptos</vt:lpstr>
      <vt:lpstr>Aptos Display</vt:lpstr>
      <vt:lpstr>Arial</vt:lpstr>
      <vt:lpstr>Calibri</vt:lpstr>
      <vt:lpstr>Georgia</vt:lpstr>
      <vt:lpstr>lato</vt:lpstr>
      <vt:lpstr>Open Sans</vt:lpstr>
      <vt:lpstr>poppins</vt:lpstr>
      <vt:lpstr>Roboto</vt:lpstr>
      <vt:lpstr>Roboto Condensed</vt:lpstr>
      <vt:lpstr>Roboto Slab</vt:lpstr>
      <vt:lpstr>Titillium Web</vt:lpstr>
      <vt:lpstr>Wingdings</vt:lpstr>
      <vt:lpstr>Office Theme</vt:lpstr>
      <vt:lpstr>        Cyflwyniad i Ddull Addysgu Cyfalaf Gwyddoniaeth  Cynradd (PSCTA)</vt:lpstr>
      <vt:lpstr>PowerPoint Presentation</vt:lpstr>
      <vt:lpstr>PowerPoint Presentation</vt:lpstr>
      <vt:lpstr>Pam? Y materion hirdymor </vt:lpstr>
      <vt:lpstr>PowerPoint Presentation</vt:lpstr>
      <vt:lpstr>PowerPoint Presentation</vt:lpstr>
      <vt:lpstr>PowerPoint Presentation</vt:lpstr>
      <vt:lpstr>Addysg Gynhwysol</vt:lpstr>
      <vt:lpstr>PowerPoint Presentation</vt:lpstr>
      <vt:lpstr>PowerPoint Presentation</vt:lpstr>
      <vt:lpstr>PowerPoint Presentation</vt:lpstr>
      <vt:lpstr>Saith nodwedd craidd cyfalaf gwyddoniaeth cynradd </vt:lpstr>
      <vt:lpstr>PowerPoint Presentation</vt:lpstr>
      <vt:lpstr>PowerPoint Presentation</vt:lpstr>
      <vt:lpstr>PowerPoint Presentation</vt:lpstr>
      <vt:lpstr>Pwy a beth sy’n dylanwadu ar gyfalaf gwyddoniaeth?</vt:lpstr>
      <vt:lpstr>Dull Addysgu Gwyddoniaeth mewn Ysgolion  Cynradd</vt:lpstr>
      <vt:lpstr>PowerPoint Presentation</vt:lpstr>
      <vt:lpstr>PowerPoint Presentation</vt:lpstr>
      <vt:lpstr>PowerPoint Presentation</vt:lpstr>
      <vt:lpstr>PowerPoint Presentation</vt:lpstr>
      <vt:lpstr>PowerPoint Presentation</vt:lpstr>
      <vt:lpstr>PowerPoint Presentation</vt:lpstr>
      <vt:lpstr>10 gair i gall ar gyfer addysgu cynhwysol Prif awgrymiadau cynhwysol IOP </vt:lpstr>
      <vt:lpstr>Cyfleoedd ar gyfer codi ymwybyddiaeth</vt:lpstr>
      <vt:lpstr>PowerPoint Presentation</vt:lpstr>
      <vt:lpstr>PowerPoint Presentation</vt:lpstr>
      <vt:lpstr>PowerPoint Presentation</vt:lpstr>
      <vt:lpstr>PowerPoint Presentation</vt:lpstr>
      <vt:lpstr>Rhywbeth i gnoi cil arni i orffen y diwrnod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Jenkins</dc:creator>
  <cp:lastModifiedBy>Lilian Martin</cp:lastModifiedBy>
  <cp:revision>6</cp:revision>
  <cp:lastPrinted>2025-04-24T09:13:37Z</cp:lastPrinted>
  <dcterms:created xsi:type="dcterms:W3CDTF">2025-04-08T11:58:14Z</dcterms:created>
  <dcterms:modified xsi:type="dcterms:W3CDTF">2025-05-06T07:49:07Z</dcterms:modified>
</cp:coreProperties>
</file>