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65" r:id="rId2"/>
    <p:sldId id="256" r:id="rId3"/>
    <p:sldId id="257" r:id="rId4"/>
    <p:sldId id="258" r:id="rId5"/>
    <p:sldId id="266" r:id="rId6"/>
    <p:sldId id="259" r:id="rId7"/>
    <p:sldId id="261" r:id="rId8"/>
    <p:sldId id="262" r:id="rId9"/>
    <p:sldId id="263" r:id="rId10"/>
    <p:sldId id="264"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A52544-DF96-A40A-76B0-48B53A4C67E3}" v="38" dt="2023-12-07T13:14:38.866"/>
    <p1510:client id="{50ED7023-3420-609D-8FBD-116431E56BB2}" v="29" dt="2023-12-07T10:16:40.605"/>
    <p1510:client id="{6AEC44BC-4BEF-B0C8-80D6-03447BD1AD0A}" v="997" dt="2023-12-06T21:24:06.611"/>
    <p1510:client id="{7CEDF417-5853-41A2-9A60-3AF081BFC9D4}" v="168" dt="2023-12-06T15:24:55.446"/>
    <p1510:client id="{B8BE2849-73BA-F01E-CDCB-DED77D522126}" v="753" dt="2023-12-07T13:08:40.724"/>
    <p1510:client id="{E90831CC-2DD1-929E-1374-261C248A066B}" v="33" dt="2023-12-06T15:34:23.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5E81EC-FF00-4F63-836A-70801F2B63F4}"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US"/>
        </a:p>
      </dgm:t>
    </dgm:pt>
    <dgm:pt modelId="{526828BA-2067-416C-BE91-D5A2F57551B6}">
      <dgm:prSet phldrT="[Text]" phldr="1"/>
      <dgm:spPr/>
      <dgm:t>
        <a:bodyPr/>
        <a:lstStyle/>
        <a:p>
          <a:endParaRPr lang="en-US"/>
        </a:p>
      </dgm:t>
    </dgm:pt>
    <dgm:pt modelId="{73130332-8955-4B75-A806-DC99BD75C25C}" type="parTrans" cxnId="{6DC1E674-0E41-4AF1-AC46-8646976EFB53}">
      <dgm:prSet/>
      <dgm:spPr/>
      <dgm:t>
        <a:bodyPr/>
        <a:lstStyle/>
        <a:p>
          <a:endParaRPr lang="en-US"/>
        </a:p>
      </dgm:t>
    </dgm:pt>
    <dgm:pt modelId="{B672A951-02FF-4F67-97D4-40BFD2B11844}" type="sibTrans" cxnId="{6DC1E674-0E41-4AF1-AC46-8646976EFB53}">
      <dgm:prSet/>
      <dgm:spPr/>
      <dgm:t>
        <a:bodyPr/>
        <a:lstStyle/>
        <a:p>
          <a:endParaRPr lang="en-US"/>
        </a:p>
      </dgm:t>
    </dgm:pt>
    <dgm:pt modelId="{941E9882-3BDC-48D6-A60A-43EAD25376F2}">
      <dgm:prSet phldrT="[Text]" phldr="1"/>
      <dgm:spPr/>
      <dgm:t>
        <a:bodyPr/>
        <a:lstStyle/>
        <a:p>
          <a:endParaRPr lang="en-US"/>
        </a:p>
      </dgm:t>
    </dgm:pt>
    <dgm:pt modelId="{12D43A4B-7CE6-4593-91C1-640A03F3D3D3}" type="parTrans" cxnId="{5486C0C0-812A-40B9-882A-0BD271FCFA6E}">
      <dgm:prSet/>
      <dgm:spPr/>
      <dgm:t>
        <a:bodyPr/>
        <a:lstStyle/>
        <a:p>
          <a:endParaRPr lang="en-US"/>
        </a:p>
      </dgm:t>
    </dgm:pt>
    <dgm:pt modelId="{05D99867-A7F0-4700-BD65-A1F6C5D7C839}" type="sibTrans" cxnId="{5486C0C0-812A-40B9-882A-0BD271FCFA6E}">
      <dgm:prSet/>
      <dgm:spPr/>
      <dgm:t>
        <a:bodyPr/>
        <a:lstStyle/>
        <a:p>
          <a:endParaRPr lang="en-US"/>
        </a:p>
      </dgm:t>
    </dgm:pt>
    <dgm:pt modelId="{1A544E56-49B6-4984-99FF-32340CA62861}">
      <dgm:prSet phldrT="[Text]" phldr="1"/>
      <dgm:spPr/>
      <dgm:t>
        <a:bodyPr/>
        <a:lstStyle/>
        <a:p>
          <a:endParaRPr lang="en-US"/>
        </a:p>
      </dgm:t>
    </dgm:pt>
    <dgm:pt modelId="{951785C3-E7CF-4993-95B6-38ECDE75364B}" type="parTrans" cxnId="{F8B7F206-23BA-4FFB-B401-E694D9B71C87}">
      <dgm:prSet/>
      <dgm:spPr/>
      <dgm:t>
        <a:bodyPr/>
        <a:lstStyle/>
        <a:p>
          <a:endParaRPr lang="en-US"/>
        </a:p>
      </dgm:t>
    </dgm:pt>
    <dgm:pt modelId="{705B518F-85FD-48EC-A939-8937F67D0626}" type="sibTrans" cxnId="{F8B7F206-23BA-4FFB-B401-E694D9B71C87}">
      <dgm:prSet/>
      <dgm:spPr/>
      <dgm:t>
        <a:bodyPr/>
        <a:lstStyle/>
        <a:p>
          <a:endParaRPr lang="en-US"/>
        </a:p>
      </dgm:t>
    </dgm:pt>
    <dgm:pt modelId="{09CF4DEA-9783-490B-9CB4-528F664D928E}">
      <dgm:prSet phldrT="[Text]" phldr="1"/>
      <dgm:spPr/>
      <dgm:t>
        <a:bodyPr/>
        <a:lstStyle/>
        <a:p>
          <a:endParaRPr lang="en-US"/>
        </a:p>
      </dgm:t>
    </dgm:pt>
    <dgm:pt modelId="{C4FA238F-A7BA-46FD-8001-2338557A3162}" type="parTrans" cxnId="{AAE0BAEF-AF5B-44BA-8045-759C5C1A4D6F}">
      <dgm:prSet/>
      <dgm:spPr/>
      <dgm:t>
        <a:bodyPr/>
        <a:lstStyle/>
        <a:p>
          <a:endParaRPr lang="en-US"/>
        </a:p>
      </dgm:t>
    </dgm:pt>
    <dgm:pt modelId="{B8798B7C-3705-480E-B716-EE2E5A38CBAE}" type="sibTrans" cxnId="{AAE0BAEF-AF5B-44BA-8045-759C5C1A4D6F}">
      <dgm:prSet/>
      <dgm:spPr/>
      <dgm:t>
        <a:bodyPr/>
        <a:lstStyle/>
        <a:p>
          <a:endParaRPr lang="en-US"/>
        </a:p>
      </dgm:t>
    </dgm:pt>
    <dgm:pt modelId="{C6B2E4F0-B4C4-45B7-A62C-68203DDE8F44}">
      <dgm:prSet phldrT="[Text]" phldr="1"/>
      <dgm:spPr/>
      <dgm:t>
        <a:bodyPr/>
        <a:lstStyle/>
        <a:p>
          <a:endParaRPr lang="en-US"/>
        </a:p>
      </dgm:t>
    </dgm:pt>
    <dgm:pt modelId="{CE7829F9-35A0-4E31-8989-A5639DE358CF}" type="parTrans" cxnId="{CC559665-96B7-4EDC-8D39-D315417B32B1}">
      <dgm:prSet/>
      <dgm:spPr/>
      <dgm:t>
        <a:bodyPr/>
        <a:lstStyle/>
        <a:p>
          <a:endParaRPr lang="en-US"/>
        </a:p>
      </dgm:t>
    </dgm:pt>
    <dgm:pt modelId="{ADCDD8BA-1A47-46E8-85F0-250C25C5E04B}" type="sibTrans" cxnId="{CC559665-96B7-4EDC-8D39-D315417B32B1}">
      <dgm:prSet/>
      <dgm:spPr/>
      <dgm:t>
        <a:bodyPr/>
        <a:lstStyle/>
        <a:p>
          <a:endParaRPr lang="en-US"/>
        </a:p>
      </dgm:t>
    </dgm:pt>
    <dgm:pt modelId="{B7331976-36C9-410C-93ED-FA07365FEACD}" type="pres">
      <dgm:prSet presAssocID="{DE5E81EC-FF00-4F63-836A-70801F2B63F4}" presName="diagram" presStyleCnt="0">
        <dgm:presLayoutVars>
          <dgm:dir/>
          <dgm:resizeHandles val="exact"/>
        </dgm:presLayoutVars>
      </dgm:prSet>
      <dgm:spPr/>
    </dgm:pt>
    <dgm:pt modelId="{F8478F44-57F3-4270-A489-8AB767ED32BD}" type="pres">
      <dgm:prSet presAssocID="{526828BA-2067-416C-BE91-D5A2F57551B6}" presName="node" presStyleLbl="node1" presStyleIdx="0" presStyleCnt="5">
        <dgm:presLayoutVars>
          <dgm:bulletEnabled val="1"/>
        </dgm:presLayoutVars>
      </dgm:prSet>
      <dgm:spPr/>
    </dgm:pt>
    <dgm:pt modelId="{E06BE32E-ED38-4A0A-A8A4-EEC2A775954C}" type="pres">
      <dgm:prSet presAssocID="{B672A951-02FF-4F67-97D4-40BFD2B11844}" presName="sibTrans" presStyleCnt="0"/>
      <dgm:spPr/>
    </dgm:pt>
    <dgm:pt modelId="{5BA759B7-BBEC-46EC-96F8-4BCD3ED77A59}" type="pres">
      <dgm:prSet presAssocID="{941E9882-3BDC-48D6-A60A-43EAD25376F2}" presName="node" presStyleLbl="node1" presStyleIdx="1" presStyleCnt="5">
        <dgm:presLayoutVars>
          <dgm:bulletEnabled val="1"/>
        </dgm:presLayoutVars>
      </dgm:prSet>
      <dgm:spPr/>
    </dgm:pt>
    <dgm:pt modelId="{9F03AF69-3BF3-45D7-8C15-C98F736A55A2}" type="pres">
      <dgm:prSet presAssocID="{05D99867-A7F0-4700-BD65-A1F6C5D7C839}" presName="sibTrans" presStyleCnt="0"/>
      <dgm:spPr/>
    </dgm:pt>
    <dgm:pt modelId="{AC8A1DB1-47DF-4C35-A848-A53CAB123B72}" type="pres">
      <dgm:prSet presAssocID="{1A544E56-49B6-4984-99FF-32340CA62861}" presName="node" presStyleLbl="node1" presStyleIdx="2" presStyleCnt="5">
        <dgm:presLayoutVars>
          <dgm:bulletEnabled val="1"/>
        </dgm:presLayoutVars>
      </dgm:prSet>
      <dgm:spPr/>
    </dgm:pt>
    <dgm:pt modelId="{01E44716-75EB-410E-BAA3-69BEEBBFACB7}" type="pres">
      <dgm:prSet presAssocID="{705B518F-85FD-48EC-A939-8937F67D0626}" presName="sibTrans" presStyleCnt="0"/>
      <dgm:spPr/>
    </dgm:pt>
    <dgm:pt modelId="{96CB6D26-BB65-4689-A445-A81E5D99BB7A}" type="pres">
      <dgm:prSet presAssocID="{09CF4DEA-9783-490B-9CB4-528F664D928E}" presName="node" presStyleLbl="node1" presStyleIdx="3" presStyleCnt="5">
        <dgm:presLayoutVars>
          <dgm:bulletEnabled val="1"/>
        </dgm:presLayoutVars>
      </dgm:prSet>
      <dgm:spPr/>
    </dgm:pt>
    <dgm:pt modelId="{61E64120-8024-4734-BE50-33C0C0948F53}" type="pres">
      <dgm:prSet presAssocID="{B8798B7C-3705-480E-B716-EE2E5A38CBAE}" presName="sibTrans" presStyleCnt="0"/>
      <dgm:spPr/>
    </dgm:pt>
    <dgm:pt modelId="{2A841C14-344D-4ECC-9746-218744694E3A}" type="pres">
      <dgm:prSet presAssocID="{C6B2E4F0-B4C4-45B7-A62C-68203DDE8F44}" presName="node" presStyleLbl="node1" presStyleIdx="4" presStyleCnt="5">
        <dgm:presLayoutVars>
          <dgm:bulletEnabled val="1"/>
        </dgm:presLayoutVars>
      </dgm:prSet>
      <dgm:spPr/>
    </dgm:pt>
  </dgm:ptLst>
  <dgm:cxnLst>
    <dgm:cxn modelId="{F8B7F206-23BA-4FFB-B401-E694D9B71C87}" srcId="{DE5E81EC-FF00-4F63-836A-70801F2B63F4}" destId="{1A544E56-49B6-4984-99FF-32340CA62861}" srcOrd="2" destOrd="0" parTransId="{951785C3-E7CF-4993-95B6-38ECDE75364B}" sibTransId="{705B518F-85FD-48EC-A939-8937F67D0626}"/>
    <dgm:cxn modelId="{77EE291D-23FF-4BEA-9E63-3344BB9A7FC3}" type="presOf" srcId="{526828BA-2067-416C-BE91-D5A2F57551B6}" destId="{F8478F44-57F3-4270-A489-8AB767ED32BD}" srcOrd="0" destOrd="0" presId="urn:microsoft.com/office/officeart/2005/8/layout/default"/>
    <dgm:cxn modelId="{C5CF571D-70CE-44B1-9DCA-B3855BFC27D4}" type="presOf" srcId="{09CF4DEA-9783-490B-9CB4-528F664D928E}" destId="{96CB6D26-BB65-4689-A445-A81E5D99BB7A}" srcOrd="0" destOrd="0" presId="urn:microsoft.com/office/officeart/2005/8/layout/default"/>
    <dgm:cxn modelId="{85998C36-674E-4712-9218-47ABB47C3781}" type="presOf" srcId="{1A544E56-49B6-4984-99FF-32340CA62861}" destId="{AC8A1DB1-47DF-4C35-A848-A53CAB123B72}" srcOrd="0" destOrd="0" presId="urn:microsoft.com/office/officeart/2005/8/layout/default"/>
    <dgm:cxn modelId="{037CB93A-B751-421C-8C9B-5D9C927FF598}" type="presOf" srcId="{C6B2E4F0-B4C4-45B7-A62C-68203DDE8F44}" destId="{2A841C14-344D-4ECC-9746-218744694E3A}" srcOrd="0" destOrd="0" presId="urn:microsoft.com/office/officeart/2005/8/layout/default"/>
    <dgm:cxn modelId="{CC559665-96B7-4EDC-8D39-D315417B32B1}" srcId="{DE5E81EC-FF00-4F63-836A-70801F2B63F4}" destId="{C6B2E4F0-B4C4-45B7-A62C-68203DDE8F44}" srcOrd="4" destOrd="0" parTransId="{CE7829F9-35A0-4E31-8989-A5639DE358CF}" sibTransId="{ADCDD8BA-1A47-46E8-85F0-250C25C5E04B}"/>
    <dgm:cxn modelId="{6DC1E674-0E41-4AF1-AC46-8646976EFB53}" srcId="{DE5E81EC-FF00-4F63-836A-70801F2B63F4}" destId="{526828BA-2067-416C-BE91-D5A2F57551B6}" srcOrd="0" destOrd="0" parTransId="{73130332-8955-4B75-A806-DC99BD75C25C}" sibTransId="{B672A951-02FF-4F67-97D4-40BFD2B11844}"/>
    <dgm:cxn modelId="{729BAD56-6465-41A4-908D-54917FF62B47}" type="presOf" srcId="{DE5E81EC-FF00-4F63-836A-70801F2B63F4}" destId="{B7331976-36C9-410C-93ED-FA07365FEACD}" srcOrd="0" destOrd="0" presId="urn:microsoft.com/office/officeart/2005/8/layout/default"/>
    <dgm:cxn modelId="{BDCC87AF-53DE-4445-A371-F7DFD1E5E2D8}" type="presOf" srcId="{941E9882-3BDC-48D6-A60A-43EAD25376F2}" destId="{5BA759B7-BBEC-46EC-96F8-4BCD3ED77A59}" srcOrd="0" destOrd="0" presId="urn:microsoft.com/office/officeart/2005/8/layout/default"/>
    <dgm:cxn modelId="{5486C0C0-812A-40B9-882A-0BD271FCFA6E}" srcId="{DE5E81EC-FF00-4F63-836A-70801F2B63F4}" destId="{941E9882-3BDC-48D6-A60A-43EAD25376F2}" srcOrd="1" destOrd="0" parTransId="{12D43A4B-7CE6-4593-91C1-640A03F3D3D3}" sibTransId="{05D99867-A7F0-4700-BD65-A1F6C5D7C839}"/>
    <dgm:cxn modelId="{AAE0BAEF-AF5B-44BA-8045-759C5C1A4D6F}" srcId="{DE5E81EC-FF00-4F63-836A-70801F2B63F4}" destId="{09CF4DEA-9783-490B-9CB4-528F664D928E}" srcOrd="3" destOrd="0" parTransId="{C4FA238F-A7BA-46FD-8001-2338557A3162}" sibTransId="{B8798B7C-3705-480E-B716-EE2E5A38CBAE}"/>
    <dgm:cxn modelId="{79CC646B-24DC-451D-B985-CCF0196FE346}" type="presParOf" srcId="{B7331976-36C9-410C-93ED-FA07365FEACD}" destId="{F8478F44-57F3-4270-A489-8AB767ED32BD}" srcOrd="0" destOrd="0" presId="urn:microsoft.com/office/officeart/2005/8/layout/default"/>
    <dgm:cxn modelId="{6F596AF0-5F45-4FEA-8C30-995AC66E013B}" type="presParOf" srcId="{B7331976-36C9-410C-93ED-FA07365FEACD}" destId="{E06BE32E-ED38-4A0A-A8A4-EEC2A775954C}" srcOrd="1" destOrd="0" presId="urn:microsoft.com/office/officeart/2005/8/layout/default"/>
    <dgm:cxn modelId="{8C70D6EC-6E42-4757-B823-CA8E1399CF7C}" type="presParOf" srcId="{B7331976-36C9-410C-93ED-FA07365FEACD}" destId="{5BA759B7-BBEC-46EC-96F8-4BCD3ED77A59}" srcOrd="2" destOrd="0" presId="urn:microsoft.com/office/officeart/2005/8/layout/default"/>
    <dgm:cxn modelId="{D72EFF34-AD6A-4566-BB44-6E0129CCC256}" type="presParOf" srcId="{B7331976-36C9-410C-93ED-FA07365FEACD}" destId="{9F03AF69-3BF3-45D7-8C15-C98F736A55A2}" srcOrd="3" destOrd="0" presId="urn:microsoft.com/office/officeart/2005/8/layout/default"/>
    <dgm:cxn modelId="{3761AE36-0FC0-4500-8C5B-FCCD43D78708}" type="presParOf" srcId="{B7331976-36C9-410C-93ED-FA07365FEACD}" destId="{AC8A1DB1-47DF-4C35-A848-A53CAB123B72}" srcOrd="4" destOrd="0" presId="urn:microsoft.com/office/officeart/2005/8/layout/default"/>
    <dgm:cxn modelId="{F6A6D537-52F9-4D6B-A196-EEE054E55655}" type="presParOf" srcId="{B7331976-36C9-410C-93ED-FA07365FEACD}" destId="{01E44716-75EB-410E-BAA3-69BEEBBFACB7}" srcOrd="5" destOrd="0" presId="urn:microsoft.com/office/officeart/2005/8/layout/default"/>
    <dgm:cxn modelId="{8EE0F139-5C8F-4352-9D88-ED57FCE9FAE2}" type="presParOf" srcId="{B7331976-36C9-410C-93ED-FA07365FEACD}" destId="{96CB6D26-BB65-4689-A445-A81E5D99BB7A}" srcOrd="6" destOrd="0" presId="urn:microsoft.com/office/officeart/2005/8/layout/default"/>
    <dgm:cxn modelId="{E4640423-6F19-4BD8-8083-2E3059CD40C1}" type="presParOf" srcId="{B7331976-36C9-410C-93ED-FA07365FEACD}" destId="{61E64120-8024-4734-BE50-33C0C0948F53}" srcOrd="7" destOrd="0" presId="urn:microsoft.com/office/officeart/2005/8/layout/default"/>
    <dgm:cxn modelId="{A657E9CA-E369-40A4-BA5B-F2EC060C9751}" type="presParOf" srcId="{B7331976-36C9-410C-93ED-FA07365FEACD}" destId="{2A841C14-344D-4ECC-9746-218744694E3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78F44-57F3-4270-A489-8AB767ED32BD}">
      <dsp:nvSpPr>
        <dsp:cNvPr id="0" name=""/>
        <dsp:cNvSpPr/>
      </dsp:nvSpPr>
      <dsp:spPr>
        <a:xfrm>
          <a:off x="0" y="39687"/>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0" y="39687"/>
        <a:ext cx="3286125" cy="1971675"/>
      </dsp:txXfrm>
    </dsp:sp>
    <dsp:sp modelId="{5BA759B7-BBEC-46EC-96F8-4BCD3ED77A59}">
      <dsp:nvSpPr>
        <dsp:cNvPr id="0" name=""/>
        <dsp:cNvSpPr/>
      </dsp:nvSpPr>
      <dsp:spPr>
        <a:xfrm>
          <a:off x="3614737" y="39687"/>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3614737" y="39687"/>
        <a:ext cx="3286125" cy="1971675"/>
      </dsp:txXfrm>
    </dsp:sp>
    <dsp:sp modelId="{AC8A1DB1-47DF-4C35-A848-A53CAB123B72}">
      <dsp:nvSpPr>
        <dsp:cNvPr id="0" name=""/>
        <dsp:cNvSpPr/>
      </dsp:nvSpPr>
      <dsp:spPr>
        <a:xfrm>
          <a:off x="7229475" y="39687"/>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7229475" y="39687"/>
        <a:ext cx="3286125" cy="1971675"/>
      </dsp:txXfrm>
    </dsp:sp>
    <dsp:sp modelId="{96CB6D26-BB65-4689-A445-A81E5D99BB7A}">
      <dsp:nvSpPr>
        <dsp:cNvPr id="0" name=""/>
        <dsp:cNvSpPr/>
      </dsp:nvSpPr>
      <dsp:spPr>
        <a:xfrm>
          <a:off x="1807368" y="2339975"/>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1807368" y="2339975"/>
        <a:ext cx="3286125" cy="1971675"/>
      </dsp:txXfrm>
    </dsp:sp>
    <dsp:sp modelId="{2A841C14-344D-4ECC-9746-218744694E3A}">
      <dsp:nvSpPr>
        <dsp:cNvPr id="0" name=""/>
        <dsp:cNvSpPr/>
      </dsp:nvSpPr>
      <dsp:spPr>
        <a:xfrm>
          <a:off x="5422106" y="2339975"/>
          <a:ext cx="3286125" cy="197167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2371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31610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30887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166225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6292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7838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02724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18860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2476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8181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862911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7332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0917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7002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427886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4581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12/14/2023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8083623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ercurecardiffhollandhouse.wales-hotel.com/en/" TargetMode="External"/><Relationship Id="rId2" Type="http://schemas.openxmlformats.org/officeDocument/2006/relationships/hyperlink" Target="https://all.accor.com/hotel/6622/index.en.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7" name="Rectangle 36">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831915CF-1A2B-D8A1-A21F-1B8D02F4020B}"/>
              </a:ext>
            </a:extLst>
          </p:cNvPr>
          <p:cNvSpPr>
            <a:spLocks noGrp="1"/>
          </p:cNvSpPr>
          <p:nvPr>
            <p:ph idx="1"/>
          </p:nvPr>
        </p:nvSpPr>
        <p:spPr>
          <a:xfrm>
            <a:off x="1507067" y="4050833"/>
            <a:ext cx="7766936" cy="1096899"/>
          </a:xfrm>
        </p:spPr>
        <p:txBody>
          <a:bodyPr vert="horz" lIns="91440" tIns="45720" rIns="91440" bIns="45720" rtlCol="0" anchor="t">
            <a:normAutofit/>
          </a:bodyPr>
          <a:lstStyle/>
          <a:p>
            <a:pPr marL="0" indent="0" algn="r">
              <a:buClr>
                <a:schemeClr val="accent1"/>
              </a:buClr>
              <a:buNone/>
            </a:pPr>
            <a:r>
              <a:rPr lang="en-US">
                <a:solidFill>
                  <a:schemeClr val="tx1"/>
                </a:solidFill>
              </a:rPr>
              <a:t>By Katie Louise Evans</a:t>
            </a:r>
          </a:p>
        </p:txBody>
      </p:sp>
      <p:sp>
        <p:nvSpPr>
          <p:cNvPr id="2" name="Title 1">
            <a:extLst>
              <a:ext uri="{FF2B5EF4-FFF2-40B4-BE49-F238E27FC236}">
                <a16:creationId xmlns:a16="http://schemas.microsoft.com/office/drawing/2014/main" id="{5767C525-2852-F0B3-6165-382EDFE95E0F}"/>
              </a:ext>
            </a:extLst>
          </p:cNvPr>
          <p:cNvSpPr>
            <a:spLocks noGrp="1"/>
          </p:cNvSpPr>
          <p:nvPr>
            <p:ph type="title"/>
          </p:nvPr>
        </p:nvSpPr>
        <p:spPr>
          <a:xfrm>
            <a:off x="1507067" y="1913245"/>
            <a:ext cx="7877225" cy="2137591"/>
          </a:xfrm>
        </p:spPr>
        <p:txBody>
          <a:bodyPr vert="horz" lIns="91440" tIns="45720" rIns="91440" bIns="45720" rtlCol="0" anchor="b">
            <a:normAutofit fontScale="90000"/>
          </a:bodyPr>
          <a:lstStyle/>
          <a:p>
            <a:pPr algn="r"/>
            <a:r>
              <a:rPr lang="en-US" sz="5000">
                <a:solidFill>
                  <a:schemeClr val="accent1"/>
                </a:solidFill>
              </a:rPr>
              <a:t>The marketing </a:t>
            </a:r>
            <a:r>
              <a:rPr lang="en-US" sz="5000" err="1">
                <a:solidFill>
                  <a:schemeClr val="accent1"/>
                </a:solidFill>
              </a:rPr>
              <a:t>stratgey</a:t>
            </a:r>
            <a:r>
              <a:rPr lang="en-US" sz="5000">
                <a:solidFill>
                  <a:schemeClr val="accent1"/>
                </a:solidFill>
              </a:rPr>
              <a:t> provided by </a:t>
            </a:r>
            <a:r>
              <a:rPr lang="en-US" sz="5000" err="1">
                <a:solidFill>
                  <a:schemeClr val="accent1"/>
                </a:solidFill>
              </a:rPr>
              <a:t>Mecure</a:t>
            </a:r>
            <a:r>
              <a:rPr lang="en-US" sz="5000">
                <a:solidFill>
                  <a:schemeClr val="accent1"/>
                </a:solidFill>
              </a:rPr>
              <a:t> Holland House</a:t>
            </a:r>
          </a:p>
        </p:txBody>
      </p:sp>
    </p:spTree>
    <p:extLst>
      <p:ext uri="{BB962C8B-B14F-4D97-AF65-F5344CB8AC3E}">
        <p14:creationId xmlns:p14="http://schemas.microsoft.com/office/powerpoint/2010/main" val="326639128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19136" y="1020871"/>
            <a:ext cx="6960759" cy="2849671"/>
          </a:xfrm>
        </p:spPr>
        <p:txBody>
          <a:bodyPr>
            <a:normAutofit/>
          </a:bodyPr>
          <a:lstStyle/>
          <a:p>
            <a:pPr algn="l"/>
            <a:r>
              <a:rPr lang="en-US" sz="6000">
                <a:solidFill>
                  <a:srgbClr val="FFFFFF"/>
                </a:solidFill>
                <a:cs typeface="Calibri Light"/>
              </a:rPr>
              <a:t>Induction </a:t>
            </a:r>
          </a:p>
        </p:txBody>
      </p:sp>
      <p:sp>
        <p:nvSpPr>
          <p:cNvPr id="3" name="Subtitle 2"/>
          <p:cNvSpPr>
            <a:spLocks noGrp="1"/>
          </p:cNvSpPr>
          <p:nvPr>
            <p:ph type="subTitle" idx="1"/>
          </p:nvPr>
        </p:nvSpPr>
        <p:spPr>
          <a:xfrm>
            <a:off x="4456386" y="3962088"/>
            <a:ext cx="6203795" cy="1186108"/>
          </a:xfrm>
        </p:spPr>
        <p:txBody>
          <a:bodyPr vert="horz" lIns="91440" tIns="45720" rIns="91440" bIns="45720" rtlCol="0">
            <a:normAutofit/>
          </a:bodyPr>
          <a:lstStyle/>
          <a:p>
            <a:pPr algn="l">
              <a:lnSpc>
                <a:spcPct val="90000"/>
              </a:lnSpc>
            </a:pPr>
            <a:r>
              <a:rPr lang="en-US" sz="1300">
                <a:solidFill>
                  <a:srgbClr val="FFFFFF">
                    <a:alpha val="70000"/>
                  </a:srgbClr>
                </a:solidFill>
                <a:cs typeface="Calibri"/>
              </a:rPr>
              <a:t>The Mercure hotel is a French midscale hotel owned by accor. Which was built in France 1973. The brand came to have accor in 1975 </a:t>
            </a:r>
            <a:r>
              <a:rPr lang="en-US" sz="1300">
                <a:solidFill>
                  <a:srgbClr val="FFFFFF">
                    <a:alpha val="70000"/>
                  </a:srgbClr>
                </a:solidFill>
                <a:ea typeface="+mn-lt"/>
                <a:cs typeface="+mn-lt"/>
              </a:rPr>
              <a:t>Kudos and subsequently became a centerpiece in the company's midscale hotel business, alongside Novotel. As of 2021, the Mercure brand appears on 949 hotels in 63 countries. culture refers to a work environment where employees are recognized and appreciated for their hard work and contributions</a:t>
            </a:r>
            <a:endParaRPr lang="en-US" sz="1300">
              <a:solidFill>
                <a:srgbClr val="FFFFFF">
                  <a:alpha val="70000"/>
                </a:srgbClr>
              </a:solidFill>
              <a:cs typeface="Calibri"/>
            </a:endParaRPr>
          </a:p>
          <a:p>
            <a:pPr algn="l">
              <a:lnSpc>
                <a:spcPct val="90000"/>
              </a:lnSpc>
            </a:pPr>
            <a:endParaRPr lang="en-US" sz="1300">
              <a:solidFill>
                <a:srgbClr val="FFFFFF">
                  <a:alpha val="70000"/>
                </a:srgbClr>
              </a:solidFill>
              <a:cs typeface="Calibri"/>
            </a:endParaRP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33" descr="Hotel 3">
            <a:extLst>
              <a:ext uri="{FF2B5EF4-FFF2-40B4-BE49-F238E27FC236}">
                <a16:creationId xmlns:a16="http://schemas.microsoft.com/office/drawing/2014/main" id="{4F0D7FDA-CEA2-AE0E-9F37-E72BBB7F8657}"/>
              </a:ext>
            </a:extLst>
          </p:cNvPr>
          <p:cNvPicPr>
            <a:picLocks noChangeAspect="1"/>
          </p:cNvPicPr>
          <p:nvPr/>
        </p:nvPicPr>
        <p:blipFill rotWithShape="1">
          <a:blip r:embed="rId2"/>
          <a:srcRect t="22419" b="2595"/>
          <a:stretch/>
        </p:blipFill>
        <p:spPr>
          <a:xfrm>
            <a:off x="20" y="1282"/>
            <a:ext cx="12191980" cy="6856718"/>
          </a:xfrm>
          <a:prstGeom prst="rect">
            <a:avLst/>
          </a:prstGeom>
        </p:spPr>
      </p:pic>
      <p:graphicFrame>
        <p:nvGraphicFramePr>
          <p:cNvPr id="4" name="Content Placeholder 3">
            <a:extLst>
              <a:ext uri="{FF2B5EF4-FFF2-40B4-BE49-F238E27FC236}">
                <a16:creationId xmlns:a16="http://schemas.microsoft.com/office/drawing/2014/main" id="{60A54744-56FD-F370-9579-68BD0C3E02D2}"/>
              </a:ext>
            </a:extLst>
          </p:cNvPr>
          <p:cNvGraphicFramePr>
            <a:graphicFrameLocks noGrp="1"/>
          </p:cNvGraphicFramePr>
          <p:nvPr>
            <p:ph idx="4294967295"/>
            <p:extLst>
              <p:ext uri="{D42A27DB-BD31-4B8C-83A1-F6EECF244321}">
                <p14:modId xmlns:p14="http://schemas.microsoft.com/office/powerpoint/2010/main" val="1824668172"/>
              </p:ext>
            </p:extLst>
          </p:nvPr>
        </p:nvGraphicFramePr>
        <p:xfrm>
          <a:off x="1676400" y="1007745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364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ow to Complete a Personal SWOT Analysis | by Jodie Shaw | Thrive Global |  Medium">
            <a:extLst>
              <a:ext uri="{FF2B5EF4-FFF2-40B4-BE49-F238E27FC236}">
                <a16:creationId xmlns:a16="http://schemas.microsoft.com/office/drawing/2014/main" id="{111B239E-46A9-B352-E300-D9C2CE01B1B9}"/>
              </a:ext>
            </a:extLst>
          </p:cNvPr>
          <p:cNvPicPr>
            <a:picLocks noChangeAspect="1"/>
          </p:cNvPicPr>
          <p:nvPr/>
        </p:nvPicPr>
        <p:blipFill>
          <a:blip r:embed="rId2"/>
          <a:stretch>
            <a:fillRect/>
          </a:stretch>
        </p:blipFill>
        <p:spPr>
          <a:xfrm>
            <a:off x="2210938" y="1213939"/>
            <a:ext cx="7560860" cy="4327764"/>
          </a:xfrm>
          <a:prstGeom prst="rect">
            <a:avLst/>
          </a:prstGeom>
        </p:spPr>
      </p:pic>
    </p:spTree>
    <p:extLst>
      <p:ext uri="{BB962C8B-B14F-4D97-AF65-F5344CB8AC3E}">
        <p14:creationId xmlns:p14="http://schemas.microsoft.com/office/powerpoint/2010/main" val="1897619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6C78E-FEA4-1D73-D242-83EB058776AC}"/>
              </a:ext>
            </a:extLst>
          </p:cNvPr>
          <p:cNvSpPr txBox="1"/>
          <p:nvPr/>
        </p:nvSpPr>
        <p:spPr>
          <a:xfrm>
            <a:off x="476250" y="438651"/>
            <a:ext cx="1087855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PESTLE</a:t>
            </a:r>
          </a:p>
          <a:p>
            <a:pPr algn="l"/>
            <a:endParaRPr lang="en-US"/>
          </a:p>
          <a:p>
            <a:endParaRPr lang="en-US"/>
          </a:p>
          <a:p>
            <a:endParaRPr lang="en-US"/>
          </a:p>
          <a:p>
            <a:endParaRPr lang="en-US"/>
          </a:p>
          <a:p>
            <a:endParaRPr lang="en-US"/>
          </a:p>
          <a:p>
            <a:r>
              <a:rPr lang="en-US" b="1" err="1"/>
              <a:t>politcal</a:t>
            </a:r>
            <a:r>
              <a:rPr lang="en-US"/>
              <a:t>: </a:t>
            </a:r>
            <a:r>
              <a:rPr lang="en-US">
                <a:solidFill>
                  <a:srgbClr val="003C64"/>
                </a:solidFill>
                <a:ea typeface="+mn-lt"/>
                <a:cs typeface="+mn-lt"/>
              </a:rPr>
              <a:t>Government policies can have a significant impact on the events, travel, and hospitality industries. Changes in visa regulations and government support for the events industry are two examples of policies that can affect business. Companies need to stay informed about these policies and adapt their strategies accordingly to remain competitive and success</a:t>
            </a:r>
          </a:p>
          <a:p>
            <a:endParaRPr lang="en-US">
              <a:solidFill>
                <a:srgbClr val="003C64"/>
              </a:solidFill>
              <a:ea typeface="+mn-lt"/>
              <a:cs typeface="+mn-lt"/>
            </a:endParaRPr>
          </a:p>
          <a:p>
            <a:r>
              <a:rPr lang="en-US" b="1">
                <a:solidFill>
                  <a:srgbClr val="003C64"/>
                </a:solidFill>
                <a:ea typeface="+mn-lt"/>
                <a:cs typeface="+mn-lt"/>
              </a:rPr>
              <a:t>Economic</a:t>
            </a:r>
            <a:r>
              <a:rPr lang="en-US">
                <a:solidFill>
                  <a:srgbClr val="003C64"/>
                </a:solidFill>
                <a:ea typeface="+mn-lt"/>
                <a:cs typeface="+mn-lt"/>
              </a:rPr>
              <a:t> assess </a:t>
            </a:r>
            <a:r>
              <a:rPr lang="en-US" err="1">
                <a:solidFill>
                  <a:srgbClr val="003C64"/>
                </a:solidFill>
                <a:ea typeface="+mn-lt"/>
                <a:cs typeface="+mn-lt"/>
              </a:rPr>
              <a:t>econmic</a:t>
            </a:r>
            <a:r>
              <a:rPr lang="en-US">
                <a:solidFill>
                  <a:srgbClr val="003C64"/>
                </a:solidFill>
                <a:ea typeface="+mn-lt"/>
                <a:cs typeface="+mn-lt"/>
              </a:rPr>
              <a:t> factors such as a global economic trends exchange rates and disposable income </a:t>
            </a:r>
            <a:r>
              <a:rPr lang="en-US" err="1">
                <a:solidFill>
                  <a:srgbClr val="003C64"/>
                </a:solidFill>
                <a:ea typeface="+mn-lt"/>
                <a:cs typeface="+mn-lt"/>
              </a:rPr>
              <a:t>econmic</a:t>
            </a:r>
            <a:r>
              <a:rPr lang="en-US">
                <a:solidFill>
                  <a:srgbClr val="003C64"/>
                </a:solidFill>
                <a:ea typeface="+mn-lt"/>
                <a:cs typeface="+mn-lt"/>
              </a:rPr>
              <a:t> downturns may affects peoples </a:t>
            </a:r>
            <a:r>
              <a:rPr lang="en-US" err="1">
                <a:solidFill>
                  <a:srgbClr val="003C64"/>
                </a:solidFill>
                <a:ea typeface="+mn-lt"/>
                <a:cs typeface="+mn-lt"/>
              </a:rPr>
              <a:t>willlingness</a:t>
            </a:r>
            <a:r>
              <a:rPr lang="en-US">
                <a:solidFill>
                  <a:srgbClr val="003C64"/>
                </a:solidFill>
                <a:ea typeface="+mn-lt"/>
                <a:cs typeface="+mn-lt"/>
              </a:rPr>
              <a:t> to spend on events</a:t>
            </a:r>
          </a:p>
          <a:p>
            <a:endParaRPr lang="en-US">
              <a:solidFill>
                <a:srgbClr val="003C64"/>
              </a:solidFill>
              <a:ea typeface="+mn-lt"/>
              <a:cs typeface="+mn-lt"/>
            </a:endParaRPr>
          </a:p>
          <a:p>
            <a:r>
              <a:rPr lang="en-US" b="1" err="1">
                <a:solidFill>
                  <a:srgbClr val="003C64"/>
                </a:solidFill>
                <a:ea typeface="+mn-lt"/>
                <a:cs typeface="+mn-lt"/>
              </a:rPr>
              <a:t>Sociocultual</a:t>
            </a:r>
            <a:r>
              <a:rPr lang="en-US">
                <a:solidFill>
                  <a:srgbClr val="003C64"/>
                </a:solidFill>
                <a:ea typeface="+mn-lt"/>
                <a:cs typeface="+mn-lt"/>
              </a:rPr>
              <a:t> examine societal and cultural trends influencing events</a:t>
            </a:r>
          </a:p>
          <a:p>
            <a:endParaRPr lang="en-US">
              <a:solidFill>
                <a:srgbClr val="003C64"/>
              </a:solidFill>
              <a:ea typeface="+mn-lt"/>
              <a:cs typeface="+mn-lt"/>
            </a:endParaRPr>
          </a:p>
          <a:p>
            <a:r>
              <a:rPr lang="en-US" b="1">
                <a:solidFill>
                  <a:srgbClr val="003C64"/>
                </a:solidFill>
                <a:ea typeface="+mn-lt"/>
                <a:cs typeface="+mn-lt"/>
              </a:rPr>
              <a:t>Technological </a:t>
            </a:r>
            <a:r>
              <a:rPr lang="en-US">
                <a:solidFill>
                  <a:srgbClr val="003C64"/>
                </a:solidFill>
                <a:ea typeface="+mn-lt"/>
                <a:cs typeface="+mn-lt"/>
              </a:rPr>
              <a:t> </a:t>
            </a:r>
            <a:r>
              <a:rPr lang="en-US" err="1">
                <a:solidFill>
                  <a:srgbClr val="003C64"/>
                </a:solidFill>
                <a:ea typeface="+mn-lt"/>
                <a:cs typeface="+mn-lt"/>
              </a:rPr>
              <a:t>Tehnological</a:t>
            </a:r>
            <a:r>
              <a:rPr lang="en-US">
                <a:solidFill>
                  <a:srgbClr val="003C64"/>
                </a:solidFill>
                <a:ea typeface="+mn-lt"/>
                <a:cs typeface="+mn-lt"/>
              </a:rPr>
              <a:t> advancements impacting</a:t>
            </a:r>
          </a:p>
          <a:p>
            <a:endParaRPr lang="en-US">
              <a:solidFill>
                <a:srgbClr val="003C64"/>
              </a:solidFill>
              <a:ea typeface="+mn-lt"/>
              <a:cs typeface="+mn-lt"/>
            </a:endParaRPr>
          </a:p>
          <a:p>
            <a:r>
              <a:rPr lang="en-US" b="1">
                <a:solidFill>
                  <a:srgbClr val="003C64"/>
                </a:solidFill>
                <a:ea typeface="+mn-lt"/>
                <a:cs typeface="+mn-lt"/>
              </a:rPr>
              <a:t>Legal</a:t>
            </a:r>
            <a:r>
              <a:rPr lang="en-US">
                <a:solidFill>
                  <a:srgbClr val="003C64"/>
                </a:solidFill>
                <a:ea typeface="+mn-lt"/>
                <a:cs typeface="+mn-lt"/>
              </a:rPr>
              <a:t>  Consider legal factors such as regulation</a:t>
            </a:r>
          </a:p>
          <a:p>
            <a:endParaRPr lang="en-US">
              <a:solidFill>
                <a:srgbClr val="003C64"/>
              </a:solidFill>
              <a:ea typeface="+mn-lt"/>
              <a:cs typeface="+mn-lt"/>
            </a:endParaRPr>
          </a:p>
          <a:p>
            <a:r>
              <a:rPr lang="en-US" b="1">
                <a:solidFill>
                  <a:srgbClr val="003C64"/>
                </a:solidFill>
                <a:ea typeface="+mn-lt"/>
                <a:cs typeface="+mn-lt"/>
              </a:rPr>
              <a:t>Enviromental </a:t>
            </a:r>
            <a:r>
              <a:rPr lang="en-US">
                <a:solidFill>
                  <a:srgbClr val="003C64"/>
                </a:solidFill>
                <a:ea typeface="+mn-lt"/>
                <a:cs typeface="+mn-lt"/>
              </a:rPr>
              <a:t>increasing focus on </a:t>
            </a:r>
            <a:r>
              <a:rPr lang="en-US" err="1">
                <a:solidFill>
                  <a:srgbClr val="003C64"/>
                </a:solidFill>
                <a:ea typeface="+mn-lt"/>
                <a:cs typeface="+mn-lt"/>
              </a:rPr>
              <a:t>sustanibility</a:t>
            </a:r>
            <a:r>
              <a:rPr lang="en-US">
                <a:solidFill>
                  <a:srgbClr val="003C64"/>
                </a:solidFill>
                <a:ea typeface="+mn-lt"/>
                <a:cs typeface="+mn-lt"/>
              </a:rPr>
              <a:t> and </a:t>
            </a:r>
            <a:r>
              <a:rPr lang="en-US" err="1">
                <a:solidFill>
                  <a:srgbClr val="003C64"/>
                </a:solidFill>
                <a:ea typeface="+mn-lt"/>
                <a:cs typeface="+mn-lt"/>
              </a:rPr>
              <a:t>enviromental</a:t>
            </a:r>
            <a:r>
              <a:rPr lang="en-US">
                <a:solidFill>
                  <a:srgbClr val="003C64"/>
                </a:solidFill>
                <a:ea typeface="+mn-lt"/>
                <a:cs typeface="+mn-lt"/>
              </a:rPr>
              <a:t> considerations in event </a:t>
            </a:r>
            <a:r>
              <a:rPr lang="en-US" err="1">
                <a:solidFill>
                  <a:srgbClr val="003C64"/>
                </a:solidFill>
                <a:ea typeface="+mn-lt"/>
                <a:cs typeface="+mn-lt"/>
              </a:rPr>
              <a:t>planing</a:t>
            </a:r>
            <a:endParaRPr lang="en-US">
              <a:solidFill>
                <a:srgbClr val="003C64"/>
              </a:solidFill>
              <a:ea typeface="+mn-lt"/>
              <a:cs typeface="+mn-lt"/>
            </a:endParaRPr>
          </a:p>
          <a:p>
            <a:endParaRPr lang="en-US">
              <a:solidFill>
                <a:srgbClr val="003C64"/>
              </a:solidFill>
              <a:ea typeface="+mn-lt"/>
              <a:cs typeface="+mn-lt"/>
            </a:endParaRPr>
          </a:p>
        </p:txBody>
      </p:sp>
    </p:spTree>
    <p:extLst>
      <p:ext uri="{BB962C8B-B14F-4D97-AF65-F5344CB8AC3E}">
        <p14:creationId xmlns:p14="http://schemas.microsoft.com/office/powerpoint/2010/main" val="3522036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745FA-F3C1-0F53-1798-43935FA0718A}"/>
              </a:ext>
            </a:extLst>
          </p:cNvPr>
          <p:cNvSpPr>
            <a:spLocks noGrp="1"/>
          </p:cNvSpPr>
          <p:nvPr>
            <p:ph type="title"/>
          </p:nvPr>
        </p:nvSpPr>
        <p:spPr/>
        <p:txBody>
          <a:bodyPr/>
          <a:lstStyle/>
          <a:p>
            <a:r>
              <a:rPr lang="en-US">
                <a:cs typeface="Calibri Light"/>
              </a:rPr>
              <a:t>strengths</a:t>
            </a:r>
          </a:p>
        </p:txBody>
      </p:sp>
      <p:sp>
        <p:nvSpPr>
          <p:cNvPr id="3" name="Content Placeholder 2">
            <a:extLst>
              <a:ext uri="{FF2B5EF4-FFF2-40B4-BE49-F238E27FC236}">
                <a16:creationId xmlns:a16="http://schemas.microsoft.com/office/drawing/2014/main" id="{01B1A320-E4F5-1AD7-082E-826E49F71EC8}"/>
              </a:ext>
            </a:extLst>
          </p:cNvPr>
          <p:cNvSpPr>
            <a:spLocks noGrp="1"/>
          </p:cNvSpPr>
          <p:nvPr>
            <p:ph idx="1"/>
          </p:nvPr>
        </p:nvSpPr>
        <p:spPr/>
        <p:txBody>
          <a:bodyPr vert="horz" lIns="91440" tIns="45720" rIns="91440" bIns="45720" rtlCol="0" anchor="t">
            <a:normAutofit fontScale="92500"/>
          </a:bodyPr>
          <a:lstStyle/>
          <a:p>
            <a:pPr>
              <a:buNone/>
            </a:pPr>
            <a:r>
              <a:rPr lang="en-US">
                <a:ea typeface="+mn-lt"/>
                <a:cs typeface="+mn-lt"/>
              </a:rPr>
              <a:t>Exploring the Evolving Marketing Concept: A Case Study of Mercure Hotel</a:t>
            </a:r>
            <a:endParaRPr lang="en-US">
              <a:cs typeface="Calibri"/>
            </a:endParaRPr>
          </a:p>
          <a:p>
            <a:pPr>
              <a:buNone/>
            </a:pPr>
            <a:r>
              <a:rPr lang="en-US">
                <a:ea typeface="+mn-lt"/>
                <a:cs typeface="+mn-lt"/>
              </a:rPr>
              <a:t>Marketing has evolved from being merely a tool to promote a company's products or services to a complete art or science that creates a lasting brand image in a competitive market. The process of marketing involves formulating strategies based on the customers' needs and preferences to attract and retain them. These strategies involve a succession of activities linked to promotions, formulating marketing strategies, online promotions, broadcasting, and providing good customer service. This report delves into the marketing plan of Mercure Hotel, which includes various phases of marketing management such as SWOT analysis, different strategies, and marketing.</a:t>
            </a:r>
            <a:endParaRPr lang="en-US">
              <a:cs typeface="Calibri" panose="020F0502020204030204"/>
            </a:endParaRPr>
          </a:p>
          <a:p>
            <a:pPr marL="0" indent="0">
              <a:buNone/>
            </a:pPr>
            <a:endParaRPr lang="en-US">
              <a:cs typeface="Calibri" panose="020F0502020204030204"/>
            </a:endParaRPr>
          </a:p>
        </p:txBody>
      </p:sp>
    </p:spTree>
    <p:extLst>
      <p:ext uri="{BB962C8B-B14F-4D97-AF65-F5344CB8AC3E}">
        <p14:creationId xmlns:p14="http://schemas.microsoft.com/office/powerpoint/2010/main" val="3396141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4D95C-6460-2A19-088F-868F6431D24D}"/>
              </a:ext>
            </a:extLst>
          </p:cNvPr>
          <p:cNvSpPr>
            <a:spLocks noGrp="1"/>
          </p:cNvSpPr>
          <p:nvPr>
            <p:ph type="title"/>
          </p:nvPr>
        </p:nvSpPr>
        <p:spPr/>
        <p:txBody>
          <a:bodyPr/>
          <a:lstStyle/>
          <a:p>
            <a:r>
              <a:rPr lang="en-US">
                <a:cs typeface="Calibri Light"/>
              </a:rPr>
              <a:t>Weakness</a:t>
            </a:r>
            <a:endParaRPr lang="en-US"/>
          </a:p>
        </p:txBody>
      </p:sp>
      <p:sp>
        <p:nvSpPr>
          <p:cNvPr id="3" name="Content Placeholder 2">
            <a:extLst>
              <a:ext uri="{FF2B5EF4-FFF2-40B4-BE49-F238E27FC236}">
                <a16:creationId xmlns:a16="http://schemas.microsoft.com/office/drawing/2014/main" id="{1410FC7E-B12C-F1D7-2DEF-BC2235299C1A}"/>
              </a:ext>
            </a:extLst>
          </p:cNvPr>
          <p:cNvSpPr>
            <a:spLocks noGrp="1"/>
          </p:cNvSpPr>
          <p:nvPr>
            <p:ph idx="1"/>
          </p:nvPr>
        </p:nvSpPr>
        <p:spPr/>
        <p:txBody>
          <a:bodyPr vert="horz" lIns="91440" tIns="45720" rIns="91440" bIns="45720" rtlCol="0" anchor="t">
            <a:normAutofit/>
          </a:bodyPr>
          <a:lstStyle/>
          <a:p>
            <a:r>
              <a:rPr lang="en-US">
                <a:cs typeface="Calibri"/>
              </a:rPr>
              <a:t>The weakness to Mercure holland house can be other hotels in the area </a:t>
            </a:r>
          </a:p>
          <a:p>
            <a:r>
              <a:rPr lang="en-US">
                <a:cs typeface="Calibri"/>
              </a:rPr>
              <a:t>According to will from trip advisor was not a good stay staff were rude and not helpful room was freezing cold toilet was broken nothing was solved at hotel wrote review was contacted by hotel management with an apology also a small refund was granted.</a:t>
            </a:r>
          </a:p>
          <a:p>
            <a:endParaRPr lang="en-US">
              <a:cs typeface="Calibri"/>
            </a:endParaRPr>
          </a:p>
        </p:txBody>
      </p:sp>
    </p:spTree>
    <p:extLst>
      <p:ext uri="{BB962C8B-B14F-4D97-AF65-F5344CB8AC3E}">
        <p14:creationId xmlns:p14="http://schemas.microsoft.com/office/powerpoint/2010/main" val="3291673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01A4F-15B7-A680-FDA4-CDEB9FB20C76}"/>
              </a:ext>
            </a:extLst>
          </p:cNvPr>
          <p:cNvSpPr>
            <a:spLocks noGrp="1"/>
          </p:cNvSpPr>
          <p:nvPr>
            <p:ph type="title"/>
          </p:nvPr>
        </p:nvSpPr>
        <p:spPr/>
        <p:txBody>
          <a:bodyPr/>
          <a:lstStyle/>
          <a:p>
            <a:r>
              <a:rPr lang="en-US" err="1">
                <a:cs typeface="Calibri Light"/>
              </a:rPr>
              <a:t>Opportunites</a:t>
            </a:r>
          </a:p>
        </p:txBody>
      </p:sp>
      <p:sp>
        <p:nvSpPr>
          <p:cNvPr id="3" name="Content Placeholder 2">
            <a:extLst>
              <a:ext uri="{FF2B5EF4-FFF2-40B4-BE49-F238E27FC236}">
                <a16:creationId xmlns:a16="http://schemas.microsoft.com/office/drawing/2014/main" id="{67F47E7B-2AEC-CE1E-AEBF-163D058A8C4E}"/>
              </a:ext>
            </a:extLst>
          </p:cNvPr>
          <p:cNvSpPr>
            <a:spLocks noGrp="1"/>
          </p:cNvSpPr>
          <p:nvPr>
            <p:ph idx="1"/>
          </p:nvPr>
        </p:nvSpPr>
        <p:spPr/>
        <p:txBody>
          <a:bodyPr vert="horz" lIns="91440" tIns="45720" rIns="91440" bIns="45720" rtlCol="0" anchor="t">
            <a:normAutofit/>
          </a:bodyPr>
          <a:lstStyle/>
          <a:p>
            <a:pPr marL="0" indent="0">
              <a:buNone/>
            </a:pPr>
            <a:r>
              <a:rPr lang="en-US">
                <a:solidFill>
                  <a:srgbClr val="003C64"/>
                </a:solidFill>
                <a:ea typeface="+mn-lt"/>
                <a:cs typeface="+mn-lt"/>
              </a:rPr>
              <a:t>I</a:t>
            </a:r>
            <a:r>
              <a:rPr lang="en-US">
                <a:ea typeface="+mn-lt"/>
                <a:cs typeface="+mn-lt"/>
              </a:rPr>
              <a:t>ts Harbourside location, which is very near to the city center gives guests the opportunity to explore the many nearby attractions the city has to offer. With this in mind, this also gives them an opportunity to expand there </a:t>
            </a:r>
            <a:r>
              <a:rPr lang="en-US" err="1">
                <a:ea typeface="+mn-lt"/>
                <a:cs typeface="+mn-lt"/>
              </a:rPr>
              <a:t>clientell</a:t>
            </a:r>
            <a:r>
              <a:rPr lang="en-US">
                <a:ea typeface="+mn-lt"/>
                <a:cs typeface="+mn-lt"/>
              </a:rPr>
              <a:t> further by expanding their business in to the countryside.</a:t>
            </a:r>
            <a:endParaRPr lang="en-US">
              <a:cs typeface="Calibri"/>
            </a:endParaRPr>
          </a:p>
        </p:txBody>
      </p:sp>
    </p:spTree>
    <p:extLst>
      <p:ext uri="{BB962C8B-B14F-4D97-AF65-F5344CB8AC3E}">
        <p14:creationId xmlns:p14="http://schemas.microsoft.com/office/powerpoint/2010/main" val="1239240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718DD-4C57-EEF9-4F0F-1DD5DCBD7A84}"/>
              </a:ext>
            </a:extLst>
          </p:cNvPr>
          <p:cNvSpPr>
            <a:spLocks noGrp="1"/>
          </p:cNvSpPr>
          <p:nvPr>
            <p:ph type="title"/>
          </p:nvPr>
        </p:nvSpPr>
        <p:spPr/>
        <p:txBody>
          <a:bodyPr/>
          <a:lstStyle/>
          <a:p>
            <a:r>
              <a:rPr lang="en-US">
                <a:cs typeface="Calibri Light"/>
              </a:rPr>
              <a:t>Threats</a:t>
            </a:r>
            <a:endParaRPr lang="en-US"/>
          </a:p>
        </p:txBody>
      </p:sp>
      <p:sp>
        <p:nvSpPr>
          <p:cNvPr id="3" name="Content Placeholder 2">
            <a:extLst>
              <a:ext uri="{FF2B5EF4-FFF2-40B4-BE49-F238E27FC236}">
                <a16:creationId xmlns:a16="http://schemas.microsoft.com/office/drawing/2014/main" id="{8E7AA33D-4036-9A6B-98CF-3EEDA7D122E5}"/>
              </a:ext>
            </a:extLst>
          </p:cNvPr>
          <p:cNvSpPr>
            <a:spLocks noGrp="1"/>
          </p:cNvSpPr>
          <p:nvPr>
            <p:ph idx="1"/>
          </p:nvPr>
        </p:nvSpPr>
        <p:spPr/>
        <p:txBody>
          <a:bodyPr vert="horz" lIns="91440" tIns="45720" rIns="91440" bIns="45720" rtlCol="0" anchor="t">
            <a:normAutofit/>
          </a:bodyPr>
          <a:lstStyle/>
          <a:p>
            <a:r>
              <a:rPr lang="en-US">
                <a:cs typeface="Calibri"/>
              </a:rPr>
              <a:t>Like all hospitality business </a:t>
            </a:r>
            <a:r>
              <a:rPr lang="en-US" err="1">
                <a:cs typeface="Calibri"/>
              </a:rPr>
              <a:t>Mecure</a:t>
            </a:r>
            <a:r>
              <a:rPr lang="en-US">
                <a:cs typeface="Calibri"/>
              </a:rPr>
              <a:t> holland house are under a constant threat of other hospitality business opening near by offering cheaper or better opportunities.</a:t>
            </a:r>
          </a:p>
        </p:txBody>
      </p:sp>
    </p:spTree>
    <p:extLst>
      <p:ext uri="{BB962C8B-B14F-4D97-AF65-F5344CB8AC3E}">
        <p14:creationId xmlns:p14="http://schemas.microsoft.com/office/powerpoint/2010/main" val="190718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A835-1FBF-773F-B460-AF83FD57AC02}"/>
              </a:ext>
            </a:extLst>
          </p:cNvPr>
          <p:cNvSpPr>
            <a:spLocks noGrp="1"/>
          </p:cNvSpPr>
          <p:nvPr>
            <p:ph type="title"/>
          </p:nvPr>
        </p:nvSpPr>
        <p:spPr/>
        <p:txBody>
          <a:bodyPr/>
          <a:lstStyle/>
          <a:p>
            <a:r>
              <a:rPr lang="en-US">
                <a:cs typeface="Calibri Light"/>
              </a:rPr>
              <a:t>Conclusion</a:t>
            </a:r>
            <a:endParaRPr lang="en-US"/>
          </a:p>
        </p:txBody>
      </p:sp>
      <p:sp>
        <p:nvSpPr>
          <p:cNvPr id="3" name="Content Placeholder 2">
            <a:extLst>
              <a:ext uri="{FF2B5EF4-FFF2-40B4-BE49-F238E27FC236}">
                <a16:creationId xmlns:a16="http://schemas.microsoft.com/office/drawing/2014/main" id="{8BFBC80D-C866-79CC-78EA-36652AFF56B7}"/>
              </a:ext>
            </a:extLst>
          </p:cNvPr>
          <p:cNvSpPr>
            <a:spLocks noGrp="1"/>
          </p:cNvSpPr>
          <p:nvPr>
            <p:ph idx="1"/>
          </p:nvPr>
        </p:nvSpPr>
        <p:spPr/>
        <p:txBody>
          <a:bodyPr vert="horz" lIns="91440" tIns="45720" rIns="91440" bIns="45720" rtlCol="0" anchor="t">
            <a:normAutofit/>
          </a:bodyPr>
          <a:lstStyle/>
          <a:p>
            <a:pPr marL="0" indent="0">
              <a:buNone/>
            </a:pPr>
            <a:r>
              <a:rPr lang="en-US">
                <a:ea typeface="Calibri"/>
                <a:cs typeface="Calibri"/>
              </a:rPr>
              <a:t>Mercure hollands marketing strategies stand as a testament to its adaptability and foresight in meeting the demands of a dynamic industry by consistently delivering exceptional experiences, embracing digital innovation and maintaining a customer centric focus </a:t>
            </a:r>
            <a:r>
              <a:rPr lang="en-US" err="1">
                <a:ea typeface="Calibri"/>
                <a:cs typeface="Calibri"/>
              </a:rPr>
              <a:t>mercure</a:t>
            </a:r>
            <a:r>
              <a:rPr lang="en-US">
                <a:ea typeface="Calibri"/>
                <a:cs typeface="Calibri"/>
              </a:rPr>
              <a:t> is well positioned for continued success in ever changing landscape of the </a:t>
            </a:r>
            <a:r>
              <a:rPr lang="en-US" err="1">
                <a:ea typeface="Calibri"/>
                <a:cs typeface="Calibri"/>
              </a:rPr>
              <a:t>dutch</a:t>
            </a:r>
            <a:r>
              <a:rPr lang="en-US">
                <a:ea typeface="Calibri"/>
                <a:cs typeface="Calibri"/>
              </a:rPr>
              <a:t> hospitality market.</a:t>
            </a:r>
          </a:p>
        </p:txBody>
      </p:sp>
    </p:spTree>
    <p:extLst>
      <p:ext uri="{BB962C8B-B14F-4D97-AF65-F5344CB8AC3E}">
        <p14:creationId xmlns:p14="http://schemas.microsoft.com/office/powerpoint/2010/main" val="3193848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0C98E-F2A4-B084-C4E8-ABE6342A9506}"/>
              </a:ext>
            </a:extLst>
          </p:cNvPr>
          <p:cNvSpPr>
            <a:spLocks noGrp="1"/>
          </p:cNvSpPr>
          <p:nvPr>
            <p:ph type="title"/>
          </p:nvPr>
        </p:nvSpPr>
        <p:spPr>
          <a:xfrm>
            <a:off x="1333502" y="609600"/>
            <a:ext cx="8596668" cy="1320800"/>
          </a:xfrm>
        </p:spPr>
        <p:txBody>
          <a:bodyPr>
            <a:normAutofit/>
          </a:bodyPr>
          <a:lstStyle/>
          <a:p>
            <a:r>
              <a:rPr lang="en-US" err="1">
                <a:cs typeface="Calibri Light"/>
              </a:rPr>
              <a:t>Refrences</a:t>
            </a:r>
            <a:endParaRPr lang="en-US">
              <a:cs typeface="Calibri Light"/>
            </a:endParaRPr>
          </a:p>
        </p:txBody>
      </p:sp>
      <p:sp>
        <p:nvSpPr>
          <p:cNvPr id="41" name="Isosceles Triangle 4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Content Placeholder 2">
            <a:extLst>
              <a:ext uri="{FF2B5EF4-FFF2-40B4-BE49-F238E27FC236}">
                <a16:creationId xmlns:a16="http://schemas.microsoft.com/office/drawing/2014/main" id="{B5C8A37A-4E15-D093-8AD6-48ADE43D3CCD}"/>
              </a:ext>
            </a:extLst>
          </p:cNvPr>
          <p:cNvSpPr>
            <a:spLocks noGrp="1"/>
          </p:cNvSpPr>
          <p:nvPr>
            <p:ph idx="1"/>
          </p:nvPr>
        </p:nvSpPr>
        <p:spPr>
          <a:xfrm>
            <a:off x="1333502" y="2160589"/>
            <a:ext cx="8596668" cy="3880773"/>
          </a:xfrm>
        </p:spPr>
        <p:txBody>
          <a:bodyPr vert="horz" lIns="91440" tIns="45720" rIns="91440" bIns="45720" rtlCol="0" anchor="t">
            <a:normAutofit/>
          </a:bodyPr>
          <a:lstStyle/>
          <a:p>
            <a:r>
              <a:rPr lang="en-US"/>
              <a:t>Wordstream.com</a:t>
            </a:r>
          </a:p>
          <a:p>
            <a:pPr>
              <a:buClr>
                <a:srgbClr val="EB3D9F"/>
              </a:buClr>
            </a:pPr>
            <a:r>
              <a:rPr lang="en-US"/>
              <a:t>123helpme.com</a:t>
            </a:r>
          </a:p>
          <a:p>
            <a:pPr>
              <a:buClr>
                <a:srgbClr val="EB3D9F"/>
              </a:buClr>
            </a:pPr>
            <a:r>
              <a:rPr lang="en-US">
                <a:ea typeface="+mn-lt"/>
                <a:cs typeface="+mn-lt"/>
                <a:hlinkClick r:id="rId2"/>
              </a:rPr>
              <a:t>https://all.accor.com/hotel/6622/index.en.shtml</a:t>
            </a:r>
            <a:endParaRPr lang="en-US">
              <a:ea typeface="+mn-lt"/>
              <a:cs typeface="+mn-lt"/>
            </a:endParaRPr>
          </a:p>
          <a:p>
            <a:pPr>
              <a:buClr>
                <a:srgbClr val="EB3D9F"/>
              </a:buClr>
            </a:pPr>
            <a:r>
              <a:rPr lang="en-US">
                <a:ea typeface="+mn-lt"/>
                <a:cs typeface="+mn-lt"/>
                <a:hlinkClick r:id="rId3"/>
              </a:rPr>
              <a:t>https://mercurecardiffhollandhouse.wales-hotel.com/en/</a:t>
            </a:r>
            <a:endParaRPr lang="en-US">
              <a:ea typeface="+mn-lt"/>
              <a:cs typeface="+mn-lt"/>
            </a:endParaRPr>
          </a:p>
          <a:p>
            <a:pPr>
              <a:buClr>
                <a:srgbClr val="EB3D9F"/>
              </a:buClr>
            </a:pPr>
            <a:r>
              <a:rPr lang="en-US"/>
              <a:t>Tripadvisor.co.uk</a:t>
            </a:r>
          </a:p>
          <a:p>
            <a:pPr>
              <a:buClr>
                <a:srgbClr val="EB3D9F"/>
              </a:buClr>
            </a:pPr>
            <a:r>
              <a:rPr lang="en-US">
                <a:ea typeface="+mn-lt"/>
                <a:cs typeface="+mn-lt"/>
              </a:rPr>
              <a:t>https://mercurecardiffhollandhouse.wales-hotel.com/en/</a:t>
            </a:r>
            <a:endParaRPr lang="en-US"/>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763417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The marketing stratgey provided by Mecure Holland House</vt:lpstr>
      <vt:lpstr>Induction </vt:lpstr>
      <vt:lpstr>PowerPoint Presentation</vt:lpstr>
      <vt:lpstr>PowerPoint Presentation</vt:lpstr>
      <vt:lpstr>PowerPoint Presentation</vt:lpstr>
      <vt:lpstr>strengths</vt:lpstr>
      <vt:lpstr>Weakness</vt:lpstr>
      <vt:lpstr>Opportunites</vt:lpstr>
      <vt:lpstr>Threats</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2023-12-06T13:30:29Z</dcterms:created>
  <dcterms:modified xsi:type="dcterms:W3CDTF">2023-12-14T12:32:30Z</dcterms:modified>
</cp:coreProperties>
</file>