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56500" cy="10693400"/>
  <p:notesSz cx="6858000" cy="9144000"/>
  <p:embeddedFontLst>
    <p:embeddedFont>
      <p:font typeface="Georgia" panose="02040502050405020303" pitchFamily="18" charset="0"/>
      <p:regular r:id="rId4"/>
      <p:bold r:id="rId5"/>
      <p:italic r:id="rId6"/>
      <p:boldItalic r:id="rId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6" roundtripDataSignature="AMtx7mj5Cnv8W0+OUoKEdBsiEPiluaJ+b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28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8" Type="http://schemas.openxmlformats.org/officeDocument/2006/relationships/viewProps" Target="viewProps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customschemas.google.com/relationships/presentationmetadata" Target="meta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5" Type="http://schemas.openxmlformats.org/officeDocument/2006/relationships/font" Target="fonts/font2.fntdata"/><Relationship Id="rId19" Type="http://schemas.openxmlformats.org/officeDocument/2006/relationships/theme" Target="theme/theme1.xml"/><Relationship Id="rId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8457534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17738" y="685800"/>
            <a:ext cx="24225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8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0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0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0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1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1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2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3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market.us/report/true-wireless-stereo-earbuds-market/" TargetMode="External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image" Target="../media/image1.png"/><Relationship Id="rId10" Type="http://schemas.openxmlformats.org/officeDocument/2006/relationships/image" Target="../media/image6.png"/><Relationship Id="rId4" Type="http://schemas.openxmlformats.org/officeDocument/2006/relationships/hyperlink" Target="https://www.statista.com/statistics/1350976/leading-tech-companies-worldwide-by-market-cap/?srsltid=AfmBOor-aWJvitAx0lNk9xrrV9ljlVGcslOmH_l7BPcCmD49SpP_xIOb" TargetMode="Externa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4D4D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001942" y="7435923"/>
            <a:ext cx="4552320" cy="16417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just">
              <a:lnSpc>
                <a:spcPct val="115000"/>
              </a:lnSpc>
            </a:pPr>
            <a:r>
              <a:rPr lang="en-US" sz="11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</a:p>
          <a:p>
            <a:pPr lvl="0" algn="just">
              <a:lnSpc>
                <a:spcPct val="115000"/>
              </a:lnSpc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Apple Modular </a:t>
            </a:r>
            <a:r>
              <a:rPr lang="en-US" sz="11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AirPods</a:t>
            </a: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is the combination </a:t>
            </a:r>
          </a:p>
          <a:p>
            <a:pPr lvl="0" algn="just">
              <a:lnSpc>
                <a:spcPct val="115000"/>
              </a:lnSpc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of innovation, sustainability, and premium </a:t>
            </a:r>
          </a:p>
          <a:p>
            <a:pPr lvl="0" algn="just">
              <a:lnSpc>
                <a:spcPct val="115000"/>
              </a:lnSpc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user experience, supporting customer </a:t>
            </a:r>
          </a:p>
          <a:p>
            <a:pPr lvl="0" algn="just">
              <a:lnSpc>
                <a:spcPct val="115000"/>
              </a:lnSpc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needs and long-term environmental goals.</a:t>
            </a:r>
            <a:endParaRPr lang="en-US" sz="1100" dirty="0"/>
          </a:p>
        </p:txBody>
      </p:sp>
      <p:sp>
        <p:nvSpPr>
          <p:cNvPr id="84" name="Google Shape;84;p1"/>
          <p:cNvSpPr txBox="1"/>
          <p:nvPr/>
        </p:nvSpPr>
        <p:spPr>
          <a:xfrm>
            <a:off x="64235" y="169207"/>
            <a:ext cx="75051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2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1"/>
          <p:cNvSpPr txBox="1"/>
          <p:nvPr/>
        </p:nvSpPr>
        <p:spPr>
          <a:xfrm>
            <a:off x="12825" y="-7800"/>
            <a:ext cx="7556400" cy="723053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4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99" b="1" i="1" dirty="0">
                <a:solidFill>
                  <a:schemeClr val="bg1"/>
                </a:solidFill>
                <a:latin typeface="Georgia" pitchFamily="18" charset="0"/>
                <a:ea typeface="Libre Baskerville"/>
                <a:cs typeface="Libre Baskerville"/>
                <a:sym typeface="Libre Baskerville"/>
              </a:rPr>
              <a:t>Brand Extension: Apple Modular </a:t>
            </a:r>
            <a:r>
              <a:rPr lang="en-US" sz="2499" b="1" i="1" dirty="0" err="1">
                <a:solidFill>
                  <a:schemeClr val="bg1"/>
                </a:solidFill>
                <a:latin typeface="Georgia" pitchFamily="18" charset="0"/>
                <a:ea typeface="Libre Baskerville"/>
                <a:cs typeface="Libre Baskerville"/>
                <a:sym typeface="Libre Baskerville"/>
              </a:rPr>
              <a:t>AirPods</a:t>
            </a:r>
            <a:r>
              <a:rPr lang="en-US" sz="2499" b="1" i="1" dirty="0">
                <a:solidFill>
                  <a:schemeClr val="bg1"/>
                </a:solidFill>
                <a:latin typeface="Georgia" pitchFamily="18" charset="0"/>
                <a:ea typeface="Libre Baskerville"/>
                <a:cs typeface="Libre Baskerville"/>
                <a:sym typeface="Libre Baskerville"/>
              </a:rPr>
              <a:t> </a:t>
            </a:r>
            <a:endParaRPr sz="800" b="1" i="1" dirty="0">
              <a:solidFill>
                <a:schemeClr val="bg1"/>
              </a:solidFill>
              <a:latin typeface="Georgia" pitchFamily="18" charset="0"/>
            </a:endParaRPr>
          </a:p>
        </p:txBody>
      </p:sp>
      <p:sp>
        <p:nvSpPr>
          <p:cNvPr id="91" name="Google Shape;91;p1"/>
          <p:cNvSpPr txBox="1"/>
          <p:nvPr/>
        </p:nvSpPr>
        <p:spPr>
          <a:xfrm>
            <a:off x="-1" y="9077630"/>
            <a:ext cx="7569335" cy="1565014"/>
          </a:xfrm>
          <a:prstGeom prst="rect">
            <a:avLst/>
          </a:prstGeom>
          <a:solidFill>
            <a:srgbClr val="F4CCCC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</a:t>
            </a:r>
            <a:endParaRPr sz="13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 US, (2025). True Wireless Stereo </a:t>
            </a:r>
            <a:r>
              <a:rPr lang="en-US" sz="13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Earbuds</a:t>
            </a:r>
            <a:r>
              <a:rPr lang="en-US" sz="1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Market. Available at: </a:t>
            </a:r>
            <a:r>
              <a:rPr lang="en-US" sz="13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https://market.us/report/true-wireless-stereo-earbuds-market/</a:t>
            </a:r>
            <a:r>
              <a:rPr lang="en-US" sz="1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13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Statista</a:t>
            </a:r>
            <a:r>
              <a:rPr lang="en-US" sz="1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(2026). Leading tech companies worldwide as of July 1, 2026, by market capitalization. Available at: </a:t>
            </a:r>
            <a:r>
              <a:rPr lang="en-US" sz="1300" u="sng" dirty="0">
                <a:solidFill>
                  <a:srgbClr val="1155CC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https://www.statista.com/statistics/1350976/leading-tech-companies-worldwide-by-market-cap/?srsltid=AfmBOor-aWJvitAx0lNk9xrrV9ljlVGcslOmH_l7BPcCmD49SpP_xIOb</a:t>
            </a:r>
            <a:r>
              <a:rPr lang="en-US" sz="1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1300" dirty="0"/>
          </a:p>
        </p:txBody>
      </p:sp>
      <p:sp>
        <p:nvSpPr>
          <p:cNvPr id="92" name="Google Shape;92;p1"/>
          <p:cNvSpPr/>
          <p:nvPr/>
        </p:nvSpPr>
        <p:spPr>
          <a:xfrm>
            <a:off x="0" y="3522681"/>
            <a:ext cx="3001942" cy="2560631"/>
          </a:xfrm>
          <a:custGeom>
            <a:avLst/>
            <a:gdLst/>
            <a:ahLst/>
            <a:cxnLst/>
            <a:rect l="l" t="t" r="r" b="b"/>
            <a:pathLst>
              <a:path w="3401634" h="2105551" extrusionOk="0">
                <a:moveTo>
                  <a:pt x="0" y="0"/>
                </a:moveTo>
                <a:lnTo>
                  <a:pt x="3401634" y="0"/>
                </a:lnTo>
                <a:lnTo>
                  <a:pt x="3401634" y="2105550"/>
                </a:lnTo>
                <a:lnTo>
                  <a:pt x="0" y="210555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93" name="Google Shape;93;p1"/>
          <p:cNvSpPr/>
          <p:nvPr/>
        </p:nvSpPr>
        <p:spPr>
          <a:xfrm>
            <a:off x="4520353" y="2337969"/>
            <a:ext cx="3033910" cy="2951629"/>
          </a:xfrm>
          <a:custGeom>
            <a:avLst/>
            <a:gdLst/>
            <a:ahLst/>
            <a:cxnLst/>
            <a:rect l="l" t="t" r="r" b="b"/>
            <a:pathLst>
              <a:path w="2962320" h="1714260" extrusionOk="0">
                <a:moveTo>
                  <a:pt x="0" y="0"/>
                </a:moveTo>
                <a:lnTo>
                  <a:pt x="2962320" y="0"/>
                </a:lnTo>
                <a:lnTo>
                  <a:pt x="2962320" y="1714260"/>
                </a:lnTo>
                <a:lnTo>
                  <a:pt x="0" y="171426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94" name="Google Shape;94;p1"/>
          <p:cNvSpPr/>
          <p:nvPr/>
        </p:nvSpPr>
        <p:spPr>
          <a:xfrm>
            <a:off x="4520353" y="5289599"/>
            <a:ext cx="3033909" cy="2146324"/>
          </a:xfrm>
          <a:custGeom>
            <a:avLst/>
            <a:gdLst/>
            <a:ahLst/>
            <a:cxnLst/>
            <a:rect l="l" t="t" r="r" b="b"/>
            <a:pathLst>
              <a:path w="2041051" h="1842049" extrusionOk="0">
                <a:moveTo>
                  <a:pt x="0" y="0"/>
                </a:moveTo>
                <a:lnTo>
                  <a:pt x="2041051" y="0"/>
                </a:lnTo>
                <a:lnTo>
                  <a:pt x="2041051" y="1842049"/>
                </a:lnTo>
                <a:lnTo>
                  <a:pt x="0" y="184204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97" name="Google Shape;97;p1"/>
          <p:cNvSpPr/>
          <p:nvPr/>
        </p:nvSpPr>
        <p:spPr>
          <a:xfrm>
            <a:off x="5903731" y="7566350"/>
            <a:ext cx="1257403" cy="1384354"/>
          </a:xfrm>
          <a:custGeom>
            <a:avLst/>
            <a:gdLst/>
            <a:ahLst/>
            <a:cxnLst/>
            <a:rect l="l" t="t" r="r" b="b"/>
            <a:pathLst>
              <a:path w="1633487" h="1633487" extrusionOk="0">
                <a:moveTo>
                  <a:pt x="0" y="0"/>
                </a:moveTo>
                <a:lnTo>
                  <a:pt x="1633487" y="0"/>
                </a:lnTo>
                <a:lnTo>
                  <a:pt x="1633487" y="1633487"/>
                </a:lnTo>
                <a:lnTo>
                  <a:pt x="0" y="163348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8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IN"/>
          </a:p>
        </p:txBody>
      </p:sp>
      <p:sp>
        <p:nvSpPr>
          <p:cNvPr id="99" name="Google Shape;99;p1"/>
          <p:cNvSpPr txBox="1"/>
          <p:nvPr/>
        </p:nvSpPr>
        <p:spPr>
          <a:xfrm>
            <a:off x="-1" y="5907925"/>
            <a:ext cx="899777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" b="0" i="0" u="none" strike="noStrike" cap="none" dirty="0">
                <a:solidFill>
                  <a:srgbClr val="2E2F30"/>
                </a:solidFill>
                <a:latin typeface="Times New Roman" pitchFamily="18" charset="0"/>
                <a:ea typeface="Times New Roman"/>
                <a:cs typeface="Times New Roman" pitchFamily="18" charset="0"/>
                <a:sym typeface="Times New Roman"/>
              </a:rPr>
              <a:t>(</a:t>
            </a:r>
            <a:r>
              <a:rPr lang="en-US" sz="800" b="0" i="0" u="none" strike="noStrike" cap="none" dirty="0" err="1">
                <a:solidFill>
                  <a:srgbClr val="2E2F30"/>
                </a:solidFill>
                <a:latin typeface="Times New Roman" pitchFamily="18" charset="0"/>
                <a:ea typeface="Times New Roman"/>
                <a:cs typeface="Times New Roman" pitchFamily="18" charset="0"/>
                <a:sym typeface="Times New Roman"/>
              </a:rPr>
              <a:t>Statista</a:t>
            </a:r>
            <a:r>
              <a:rPr lang="en-US" sz="800" b="0" i="0" u="none" strike="noStrike" cap="none" dirty="0">
                <a:solidFill>
                  <a:srgbClr val="2E2F30"/>
                </a:solidFill>
                <a:latin typeface="Times New Roman" pitchFamily="18" charset="0"/>
                <a:ea typeface="Times New Roman"/>
                <a:cs typeface="Times New Roman" pitchFamily="18" charset="0"/>
                <a:sym typeface="Times New Roman"/>
              </a:rPr>
              <a:t>, 2026)</a:t>
            </a:r>
            <a:endParaRPr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2825" y="561600"/>
            <a:ext cx="2999998" cy="296108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just">
              <a:lnSpc>
                <a:spcPct val="115000"/>
              </a:lnSpc>
            </a:pPr>
            <a:r>
              <a:rPr lang="en-US" sz="11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Apple is the third-largest technology company in the world, with a market </a:t>
            </a:r>
            <a:r>
              <a:rPr lang="en-US" sz="11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capitalisation</a:t>
            </a: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of 4,249 billion US dollars as of 2026 (</a:t>
            </a:r>
            <a:r>
              <a:rPr lang="en-US" sz="11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Statista</a:t>
            </a: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2026).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Apple Modular </a:t>
            </a:r>
            <a:r>
              <a:rPr lang="en-US" sz="11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AirPods</a:t>
            </a: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is the proposed sustainable brand extension, a combination of premium audio technology with a repairable and environmentally friendly design.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  <a:buClr>
                <a:schemeClr val="dk1"/>
              </a:buClr>
              <a:buSzPts val="1300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  <a:buClr>
                <a:schemeClr val="dk1"/>
              </a:buClr>
              <a:buSzPts val="1300"/>
            </a:pPr>
            <a:endParaRPr lang="en-US" sz="1100" dirty="0"/>
          </a:p>
        </p:txBody>
      </p:sp>
      <p:sp>
        <p:nvSpPr>
          <p:cNvPr id="3" name="Rectangle 2"/>
          <p:cNvSpPr/>
          <p:nvPr/>
        </p:nvSpPr>
        <p:spPr>
          <a:xfrm>
            <a:off x="3001943" y="561600"/>
            <a:ext cx="4552320" cy="17625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just">
              <a:lnSpc>
                <a:spcPct val="115000"/>
              </a:lnSpc>
            </a:pPr>
            <a:endParaRPr lang="en-US" sz="11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</a:pPr>
            <a:r>
              <a:rPr lang="en-US" sz="11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 Extension</a:t>
            </a: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Features include replaceable batteries with modular components which can be repaired or replaced individually.</a:t>
            </a: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extended device lifespan by reducing the need for complete replacement of the product.</a:t>
            </a: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Active noise cancellation.</a:t>
            </a: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Adaptive audio and spatial audio.</a:t>
            </a: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146050" lvl="0" algn="just">
              <a:lnSpc>
                <a:spcPct val="115000"/>
              </a:lnSpc>
              <a:buClr>
                <a:schemeClr val="dk1"/>
              </a:buClr>
              <a:buSzPts val="1300"/>
            </a:pPr>
            <a:endParaRPr lang="en-US" sz="1100" dirty="0"/>
          </a:p>
        </p:txBody>
      </p:sp>
      <p:sp>
        <p:nvSpPr>
          <p:cNvPr id="4" name="Rectangle 3"/>
          <p:cNvSpPr/>
          <p:nvPr/>
        </p:nvSpPr>
        <p:spPr>
          <a:xfrm>
            <a:off x="3001942" y="2337969"/>
            <a:ext cx="1518411" cy="509795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just">
              <a:lnSpc>
                <a:spcPct val="115000"/>
              </a:lnSpc>
            </a:pPr>
            <a:r>
              <a:rPr lang="en-US" sz="11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 extension and sustainability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Battery replacement can reduce electronic waste in the Modular </a:t>
            </a:r>
            <a:r>
              <a:rPr lang="en-US" sz="11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AirPods</a:t>
            </a: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supports the circular economy and carbon reduction objective of Apple.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Demand for sustainable consumer electronics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 from right-to-repair initiatives.</a:t>
            </a: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>
              <a:latin typeface="Times New Roman"/>
              <a:cs typeface="Times New Roman"/>
              <a:sym typeface="Times New Roman"/>
            </a:endParaRPr>
          </a:p>
          <a:p>
            <a:pPr marL="457200" lvl="0" indent="-311150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endParaRPr lang="en-US" sz="1100" dirty="0"/>
          </a:p>
        </p:txBody>
      </p:sp>
      <p:sp>
        <p:nvSpPr>
          <p:cNvPr id="5" name="Rectangle 4"/>
          <p:cNvSpPr/>
          <p:nvPr/>
        </p:nvSpPr>
        <p:spPr>
          <a:xfrm>
            <a:off x="12825" y="6092591"/>
            <a:ext cx="2989117" cy="298503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just">
              <a:lnSpc>
                <a:spcPct val="115000"/>
              </a:lnSpc>
            </a:pPr>
            <a:endParaRPr lang="en-US" sz="11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</a:pPr>
            <a:endParaRPr lang="en-US" sz="11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</a:pPr>
            <a:endParaRPr lang="en-US" sz="11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</a:pPr>
            <a:endParaRPr lang="en-US" sz="11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</a:pPr>
            <a:endParaRPr lang="en-US" sz="11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</a:pPr>
            <a:endParaRPr lang="en-US" sz="1100" b="1" dirty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 algn="just">
              <a:lnSpc>
                <a:spcPct val="115000"/>
              </a:lnSpc>
            </a:pPr>
            <a:r>
              <a:rPr lang="en-US" sz="11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Brand extension and current trends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global True Wireless Stereo </a:t>
            </a:r>
            <a:r>
              <a:rPr lang="en-US" sz="11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Earbuds</a:t>
            </a: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market size is expected to grow with a CAGR of 32% to reach USD 1,322.8 Billion By 2034 (Market US, 2026).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Consumers are looking for sustainable and repairable electronic products, with increasing demand for portable audio devices. 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Environment-conscious technology users. </a:t>
            </a:r>
          </a:p>
          <a:p>
            <a:pPr marL="180975" lvl="0" indent="-180975" algn="just">
              <a:lnSpc>
                <a:spcPct val="115000"/>
              </a:lnSpc>
              <a:buClr>
                <a:schemeClr val="dk1"/>
              </a:buClr>
              <a:buSzPts val="1300"/>
              <a:buFont typeface="Times New Roman"/>
              <a:buChar char="●"/>
            </a:pPr>
            <a:r>
              <a:rPr lang="en-US" sz="11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 Z and Millennial consumers.</a:t>
            </a:r>
          </a:p>
          <a:p>
            <a:pPr marL="146050" lvl="0" algn="just">
              <a:lnSpc>
                <a:spcPct val="115000"/>
              </a:lnSpc>
              <a:buClr>
                <a:schemeClr val="dk1"/>
              </a:buClr>
              <a:buSzPts val="1300"/>
            </a:pPr>
            <a:endParaRPr lang="en-US" sz="11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3731" y="1419598"/>
            <a:ext cx="1154294" cy="79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469" y="2571875"/>
            <a:ext cx="965004" cy="914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458" y="6270768"/>
            <a:ext cx="1340413" cy="944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469" y="6215939"/>
            <a:ext cx="884574" cy="859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6988310" y="4812522"/>
            <a:ext cx="549410" cy="47707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en-US" sz="800" dirty="0">
                <a:solidFill>
                  <a:srgbClr val="2E2F30"/>
                </a:solidFill>
                <a:latin typeface="Times New Roman" pitchFamily="18" charset="0"/>
                <a:ea typeface="Times New Roman"/>
                <a:cs typeface="Times New Roman" pitchFamily="18" charset="0"/>
                <a:sym typeface="Times New Roman"/>
              </a:rPr>
              <a:t>(Market US, 2025)</a:t>
            </a:r>
            <a:endParaRPr lang="en-US" sz="800" dirty="0">
              <a:solidFill>
                <a:schemeClr val="dk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307</Words>
  <Application>Microsoft Office PowerPoint</Application>
  <PresentationFormat>Custom</PresentationFormat>
  <Paragraphs>45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Times New Roman</vt:lpstr>
      <vt:lpstr>Arial</vt:lpstr>
      <vt:lpstr>Georgia</vt:lpstr>
      <vt:lpstr>Calibri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Bending Moments</cp:lastModifiedBy>
  <cp:revision>1</cp:revision>
  <dcterms:created xsi:type="dcterms:W3CDTF">2006-08-16T00:00:00Z</dcterms:created>
  <dcterms:modified xsi:type="dcterms:W3CDTF">2026-07-31T18:15:28Z</dcterms:modified>
</cp:coreProperties>
</file>