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72" r:id="rId1"/>
  </p:sldMasterIdLst>
  <p:notesMasterIdLst>
    <p:notesMasterId r:id="rId2"/>
  </p:notesMasterIdLst>
  <p:sldIdLst>
    <p:sldId id="335" r:id="rId3"/>
    <p:sldId id="336" r:id="rId4"/>
    <p:sldId id="337" r:id="rId5"/>
    <p:sldId id="338" r:id="rId6"/>
    <p:sldId id="339" r:id="rId7"/>
    <p:sldId id="340" r:id="rId8"/>
    <p:sldId id="341" r:id="rId9"/>
    <p:sldId id="342" r:id="rId10"/>
    <p:sldId id="343" r:id="rId11"/>
    <p:sldId id="344" r:id="rId12"/>
    <p:sldId id="345" r:id="rId13"/>
    <p:sldId id="346" r:id="rId14"/>
    <p:sldId id="347" r:id="rId15"/>
    <p:sldId id="348" r:id="rId16"/>
    <p:sldId id="349" r:id="rId17"/>
    <p:sldId id="350" r:id="rId18"/>
    <p:sldId id="351" r:id="rId19"/>
    <p:sldId id="352" r:id="rId20"/>
    <p:sldId id="353" r:id="rId21"/>
    <p:sldId id="354" r:id="rId22"/>
    <p:sldId id="355" r:id="rId23"/>
    <p:sldId id="356" r:id="rId24"/>
    <p:sldId id="357" r:id="rId25"/>
    <p:sldId id="358" r:id="rId26"/>
    <p:sldId id="359" r:id="rId27"/>
    <p:sldId id="360" r:id="rId28"/>
    <p:sldId id="361" r:id="rId29"/>
    <p:sldId id="362" r:id="rId30"/>
    <p:sldId id="363" r:id="rId31"/>
    <p:sldId id="364" r:id="rId32"/>
    <p:sldId id="365" r:id="rId33"/>
    <p:sldId id="366" r:id="rId34"/>
    <p:sldId id="367" r:id="rId35"/>
    <p:sldId id="368" r:id="rId36"/>
    <p:sldId id="369" r:id="rId37"/>
    <p:sldId id="370" r:id="rId38"/>
    <p:sldId id="371" r:id="rId39"/>
  </p:sldIdLst>
  <p:sldSz type="screen16x9" cy="6858000" cx="12192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clrMru>
    <a:srgbClr val="5C1419"/>
    <a:srgbClr val="EAF4F1"/>
    <a:srgbClr val="FFF3DC"/>
    <a:srgbClr val="F9EDEF"/>
    <a:srgbClr val="F6F2EF"/>
    <a:srgbClr val="F1E5E2"/>
    <a:srgbClr val="DAE5EB"/>
    <a:srgbClr val="3A0403"/>
    <a:srgbClr val="1A1A1A"/>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p:normalViewPr>
    <p:restoredLeft sz="15620"/>
    <p:restoredTop sz="94660"/>
  </p:normalViewPr>
  <p:slideViewPr>
    <p:cSldViewPr snapToGrid="0">
      <p:cViewPr varScale="1">
        <p:scale>
          <a:sx n="90" d="100"/>
          <a:sy n="90" d="100"/>
        </p:scale>
        <p:origin x="370" y="67"/>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slide" Target="slides/slide21.xml"/><Relationship Id="rId24" Type="http://schemas.openxmlformats.org/officeDocument/2006/relationships/slide" Target="slides/slide22.xml"/><Relationship Id="rId25" Type="http://schemas.openxmlformats.org/officeDocument/2006/relationships/slide" Target="slides/slide23.xml"/><Relationship Id="rId26" Type="http://schemas.openxmlformats.org/officeDocument/2006/relationships/slide" Target="slides/slide24.xml"/><Relationship Id="rId27" Type="http://schemas.openxmlformats.org/officeDocument/2006/relationships/slide" Target="slides/slide25.xml"/><Relationship Id="rId28" Type="http://schemas.openxmlformats.org/officeDocument/2006/relationships/slide" Target="slides/slide26.xml"/><Relationship Id="rId29" Type="http://schemas.openxmlformats.org/officeDocument/2006/relationships/slide" Target="slides/slide27.xml"/><Relationship Id="rId30" Type="http://schemas.openxmlformats.org/officeDocument/2006/relationships/slide" Target="slides/slide28.xml"/><Relationship Id="rId31" Type="http://schemas.openxmlformats.org/officeDocument/2006/relationships/slide" Target="slides/slide29.xml"/><Relationship Id="rId32" Type="http://schemas.openxmlformats.org/officeDocument/2006/relationships/slide" Target="slides/slide30.xml"/><Relationship Id="rId33" Type="http://schemas.openxmlformats.org/officeDocument/2006/relationships/slide" Target="slides/slide31.xml"/><Relationship Id="rId34" Type="http://schemas.openxmlformats.org/officeDocument/2006/relationships/slide" Target="slides/slide32.xml"/><Relationship Id="rId35" Type="http://schemas.openxmlformats.org/officeDocument/2006/relationships/slide" Target="slides/slide33.xml"/><Relationship Id="rId36" Type="http://schemas.openxmlformats.org/officeDocument/2006/relationships/slide" Target="slides/slide34.xml"/><Relationship Id="rId37" Type="http://schemas.openxmlformats.org/officeDocument/2006/relationships/slide" Target="slides/slide35.xml"/><Relationship Id="rId38" Type="http://schemas.openxmlformats.org/officeDocument/2006/relationships/slide" Target="slides/slide36.xml"/><Relationship Id="rId39" Type="http://schemas.openxmlformats.org/officeDocument/2006/relationships/slide" Target="slides/slide37.xml"/><Relationship Id="rId40" Type="http://schemas.openxmlformats.org/officeDocument/2006/relationships/tableStyles" Target="tableStyles.xml"/><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 Id="rId2" Type="http://schemas.microsoft.com/office/2011/relationships/chartStyle" Target="style1.xml"/><Relationship Id="rId3" Type="http://schemas.microsoft.com/office/2011/relationships/chartColorStyle" Target="colors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dirty="0"/>
              <a:t>Physical Activity Guideline Achievement in England, 2024–25</a:t>
            </a:r>
            <a:r>
              <a:rPr lang="en-GB" dirty="0"/>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Sheet1!$B$1:$B$2</c:f>
              <c:strCache>
                <c:ptCount val="2"/>
                <c:pt idx="0">
                  <c:v>B</c:v>
                </c:pt>
                <c:pt idx="1">
                  <c:v>Percentage (%)</c:v>
                </c:pt>
              </c:strCache>
            </c:strRef>
          </c:tx>
          <c:spPr>
            <a:solidFill>
              <a:srgbClr val="600D1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Sheet1!$A$3:$A$4</c:f>
              <c:strCache>
                <c:ptCount val="2"/>
                <c:pt idx="0">
                  <c:v>Meeting guideline</c:v>
                </c:pt>
                <c:pt idx="1">
                  <c:v>Not meeting guideline</c:v>
                </c:pt>
              </c:strCache>
            </c:strRef>
          </c:cat>
          <c:val>
            <c:numRef>
              <c:f>Sheet1!$B$3:$B$4</c:f>
              <c:numCache>
                <c:formatCode>General</c:formatCode>
                <c:ptCount val="2"/>
                <c:pt idx="0">
                  <c:v>49.1</c:v>
                </c:pt>
                <c:pt idx="1">
                  <c:v>50.9</c:v>
                </c:pt>
              </c:numCache>
            </c:numRef>
          </c:val>
        </c:ser>
        <c:dLbls>
          <c:showLegendKey val="0"/>
          <c:showVal val="0"/>
          <c:showCatName val="0"/>
          <c:showSerName val="0"/>
          <c:showPercent val="0"/>
          <c:showBubbleSize val="0"/>
        </c:dLbls>
        <c:gapWidth val="219"/>
        <c:overlap val="-27"/>
        <c:axId val="889883248"/>
        <c:axId val="862933776"/>
      </c:barChart>
      <c:catAx>
        <c:axId val="889883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2933776"/>
        <c:crosses val="autoZero"/>
        <c:auto val="1"/>
        <c:lblAlgn val="ctr"/>
        <c:lblOffset val="100"/>
        <c:noMultiLvlLbl val="0"/>
      </c:catAx>
      <c:valAx>
        <c:axId val="862933776"/>
        <c:scaling>
          <c:orientation val="minMax"/>
          <c:max val="100.0"/>
          <c:min val="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988324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01" name=""/>
        <p:cNvGrpSpPr/>
        <p:nvPr/>
      </p:nvGrpSpPr>
      <p:grpSpPr>
        <a:xfrm>
          <a:off x="0" y="0"/>
          <a:ext cx="0" cy="0"/>
          <a:chOff x="0" y="0"/>
          <a:chExt cx="0" cy="0"/>
        </a:xfrm>
      </p:grpSpPr>
      <p:sp>
        <p:nvSpPr>
          <p:cNvPr id="1048779"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GB"/>
          </a:p>
        </p:txBody>
      </p:sp>
      <p:sp>
        <p:nvSpPr>
          <p:cNvPr id="1048780"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909B0F4B-3149-4EE4-A90D-31897216E376}" type="datetimeFigureOut">
              <a:rPr lang="en-GB" smtClean="0"/>
              <a:t>08/10/2026</a:t>
            </a:fld>
            <a:endParaRPr lang="en-GB"/>
          </a:p>
        </p:txBody>
      </p:sp>
      <p:sp>
        <p:nvSpPr>
          <p:cNvPr id="1048781"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GB"/>
          </a:p>
        </p:txBody>
      </p:sp>
      <p:sp>
        <p:nvSpPr>
          <p:cNvPr id="1048782"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83"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GB"/>
          </a:p>
        </p:txBody>
      </p:sp>
      <p:sp>
        <p:nvSpPr>
          <p:cNvPr id="1048784"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29538289-C1E2-4B1A-9FAC-E51F552D216C}" type="slidenum">
              <a:rPr lang="en-GB" smtClean="0"/>
              <a:t>‹#›</a:t>
            </a:fld>
            <a:endParaRPr lang="en-GB"/>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sp>
        <p:nvSpPr>
          <p:cNvPr id="1048595" name="Slide Image Placeholder 1"/>
          <p:cNvSpPr>
            <a:spLocks noChangeAspect="1" noRot="1" noGrp="1"/>
          </p:cNvSpPr>
          <p:nvPr>
            <p:ph type="sldImg"/>
          </p:nvPr>
        </p:nvSpPr>
        <p:spPr/>
        <p:txBody>
          <a:bodyPr/>
          <a:p>
            <a:endParaRPr lang="en-GB"/>
          </a:p>
        </p:txBody>
      </p:sp>
      <p:sp>
        <p:nvSpPr>
          <p:cNvPr id="1048596" name="Notes Placeholder 2"/>
          <p:cNvSpPr>
            <a:spLocks noGrp="1"/>
          </p:cNvSpPr>
          <p:nvPr>
            <p:ph type="body" idx="1"/>
          </p:nvPr>
        </p:nvSpPr>
        <p:spPr/>
        <p:txBody>
          <a:bodyPr/>
          <a:p>
            <a:endParaRPr dirty="0" lang="en-GB"/>
          </a:p>
        </p:txBody>
      </p:sp>
      <p:sp>
        <p:nvSpPr>
          <p:cNvPr id="1048597" name="Slide Number Placeholder 3"/>
          <p:cNvSpPr>
            <a:spLocks noGrp="1"/>
          </p:cNvSpPr>
          <p:nvPr>
            <p:ph type="sldNum" sz="quarter" idx="5"/>
          </p:nvPr>
        </p:nvSpPr>
        <p:spPr/>
        <p:txBody>
          <a:bodyPr/>
          <a:p>
            <a:fld id="{29538289-C1E2-4B1A-9FAC-E51F552D216C}" type="slidenum">
              <a:rPr lang="en-GB" smtClean="0"/>
              <a:t>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4" name=""/>
        <p:cNvGrpSpPr/>
        <p:nvPr/>
      </p:nvGrpSpPr>
      <p:grpSpPr>
        <a:xfrm>
          <a:off x="0" y="0"/>
          <a:ext cx="0" cy="0"/>
          <a:chOff x="0" y="0"/>
          <a:chExt cx="0" cy="0"/>
        </a:xfrm>
      </p:grpSpPr>
      <p:sp>
        <p:nvSpPr>
          <p:cNvPr id="1048581"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582" name="Subtitle 2"/>
          <p:cNvSpPr>
            <a:spLocks noGrp="1"/>
          </p:cNvSpPr>
          <p:nvPr>
            <p:ph type="subTitle" idx="1"/>
          </p:nvPr>
        </p:nvSpPr>
        <p:spPr>
          <a:xfrm>
            <a:off x="1524000" y="3602038"/>
            <a:ext cx="9144000" cy="1655762"/>
          </a:xfrm>
        </p:spPr>
        <p:txBody>
          <a:bodyPr/>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lang="en-GB"/>
          </a:p>
        </p:txBody>
      </p:sp>
      <p:sp>
        <p:nvSpPr>
          <p:cNvPr id="1048583" name="Date Placeholder 3"/>
          <p:cNvSpPr>
            <a:spLocks noGrp="1"/>
          </p:cNvSpPr>
          <p:nvPr>
            <p:ph type="dt" sz="half" idx="10"/>
          </p:nvPr>
        </p:nvSpPr>
        <p:spPr/>
        <p:txBody>
          <a:bodyPr/>
          <a:p>
            <a:fld id="{453963A7-0C97-4588-AA01-ECFD2E84BFBF}" type="datetimeFigureOut">
              <a:rPr lang="en-GB" smtClean="0"/>
              <a:t>08/10/2026</a:t>
            </a:fld>
            <a:endParaRPr lang="en-GB"/>
          </a:p>
        </p:txBody>
      </p:sp>
      <p:sp>
        <p:nvSpPr>
          <p:cNvPr id="1048584" name="Footer Placeholder 4"/>
          <p:cNvSpPr>
            <a:spLocks noGrp="1"/>
          </p:cNvSpPr>
          <p:nvPr>
            <p:ph type="ftr" sz="quarter" idx="11"/>
          </p:nvPr>
        </p:nvSpPr>
        <p:spPr/>
        <p:txBody>
          <a:bodyPr/>
          <a:p>
            <a:endParaRPr lang="en-GB"/>
          </a:p>
        </p:txBody>
      </p:sp>
      <p:sp>
        <p:nvSpPr>
          <p:cNvPr id="1048585" name="Slide Number Placeholder 5"/>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53" name=""/>
        <p:cNvGrpSpPr/>
        <p:nvPr/>
      </p:nvGrpSpPr>
      <p:grpSpPr>
        <a:xfrm>
          <a:off x="0" y="0"/>
          <a:ext cx="0" cy="0"/>
          <a:chOff x="0" y="0"/>
          <a:chExt cx="0" cy="0"/>
        </a:xfrm>
      </p:grpSpPr>
      <p:sp>
        <p:nvSpPr>
          <p:cNvPr id="1048588" name="Title 1"/>
          <p:cNvSpPr>
            <a:spLocks noGrp="1"/>
          </p:cNvSpPr>
          <p:nvPr>
            <p:ph type="title"/>
          </p:nvPr>
        </p:nvSpPr>
        <p:spPr/>
        <p:txBody>
          <a:bodyPr/>
          <a:p>
            <a:r>
              <a:rPr lang="en-US"/>
              <a:t>Click to edit Master title style</a:t>
            </a:r>
            <a:endParaRPr lang="en-GB"/>
          </a:p>
        </p:txBody>
      </p:sp>
      <p:sp>
        <p:nvSpPr>
          <p:cNvPr id="1048589"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90" name="Date Placeholder 3"/>
          <p:cNvSpPr>
            <a:spLocks noGrp="1"/>
          </p:cNvSpPr>
          <p:nvPr>
            <p:ph type="dt" sz="half" idx="10"/>
          </p:nvPr>
        </p:nvSpPr>
        <p:spPr/>
        <p:txBody>
          <a:bodyPr/>
          <a:p>
            <a:fld id="{453963A7-0C97-4588-AA01-ECFD2E84BFBF}" type="datetimeFigureOut">
              <a:rPr lang="en-GB" smtClean="0"/>
              <a:t>08/10/2026</a:t>
            </a:fld>
            <a:endParaRPr lang="en-GB"/>
          </a:p>
        </p:txBody>
      </p:sp>
      <p:sp>
        <p:nvSpPr>
          <p:cNvPr id="1048591" name="Footer Placeholder 4"/>
          <p:cNvSpPr>
            <a:spLocks noGrp="1"/>
          </p:cNvSpPr>
          <p:nvPr>
            <p:ph type="ftr" sz="quarter" idx="11"/>
          </p:nvPr>
        </p:nvSpPr>
        <p:spPr/>
        <p:txBody>
          <a:bodyPr/>
          <a:p>
            <a:endParaRPr lang="en-GB"/>
          </a:p>
        </p:txBody>
      </p:sp>
      <p:sp>
        <p:nvSpPr>
          <p:cNvPr id="1048592" name="Slide Number Placeholder 5"/>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96" name=""/>
        <p:cNvGrpSpPr/>
        <p:nvPr/>
      </p:nvGrpSpPr>
      <p:grpSpPr>
        <a:xfrm>
          <a:off x="0" y="0"/>
          <a:ext cx="0" cy="0"/>
          <a:chOff x="0" y="0"/>
          <a:chExt cx="0" cy="0"/>
        </a:xfrm>
      </p:grpSpPr>
      <p:sp>
        <p:nvSpPr>
          <p:cNvPr id="1048751"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752" name="Text Placeholder 2"/>
          <p:cNvSpPr>
            <a:spLocks noGrp="1"/>
          </p:cNvSpPr>
          <p:nvPr>
            <p:ph type="body" idx="1"/>
          </p:nvPr>
        </p:nvSpPr>
        <p:spPr>
          <a:xfrm>
            <a:off x="831850" y="4589463"/>
            <a:ext cx="10515600" cy="1500187"/>
          </a:xfrm>
        </p:spPr>
        <p:txBody>
          <a:bodyPr/>
          <a:lstStyle>
            <a:lvl1pPr indent="0" marL="0">
              <a:buNone/>
              <a:defRPr sz="2400">
                <a:solidFill>
                  <a:schemeClr val="tx1">
                    <a:tint val="82000"/>
                  </a:schemeClr>
                </a:solidFill>
              </a:defRPr>
            </a:lvl1pPr>
            <a:lvl2pPr indent="0" marL="457200">
              <a:buNone/>
              <a:defRPr sz="2000">
                <a:solidFill>
                  <a:schemeClr val="tx1">
                    <a:tint val="82000"/>
                  </a:schemeClr>
                </a:solidFill>
              </a:defRPr>
            </a:lvl2pPr>
            <a:lvl3pPr indent="0" marL="914400">
              <a:buNone/>
              <a:defRPr sz="1800">
                <a:solidFill>
                  <a:schemeClr val="tx1">
                    <a:tint val="82000"/>
                  </a:schemeClr>
                </a:solidFill>
              </a:defRPr>
            </a:lvl3pPr>
            <a:lvl4pPr indent="0" marL="1371600">
              <a:buNone/>
              <a:defRPr sz="1600">
                <a:solidFill>
                  <a:schemeClr val="tx1">
                    <a:tint val="82000"/>
                  </a:schemeClr>
                </a:solidFill>
              </a:defRPr>
            </a:lvl4pPr>
            <a:lvl5pPr indent="0" marL="1828800">
              <a:buNone/>
              <a:defRPr sz="1600">
                <a:solidFill>
                  <a:schemeClr val="tx1">
                    <a:tint val="82000"/>
                  </a:schemeClr>
                </a:solidFill>
              </a:defRPr>
            </a:lvl5pPr>
            <a:lvl6pPr indent="0" marL="2286000">
              <a:buNone/>
              <a:defRPr sz="1600">
                <a:solidFill>
                  <a:schemeClr val="tx1">
                    <a:tint val="82000"/>
                  </a:schemeClr>
                </a:solidFill>
              </a:defRPr>
            </a:lvl6pPr>
            <a:lvl7pPr indent="0" marL="2743200">
              <a:buNone/>
              <a:defRPr sz="1600">
                <a:solidFill>
                  <a:schemeClr val="tx1">
                    <a:tint val="82000"/>
                  </a:schemeClr>
                </a:solidFill>
              </a:defRPr>
            </a:lvl7pPr>
            <a:lvl8pPr indent="0" marL="3200400">
              <a:buNone/>
              <a:defRPr sz="1600">
                <a:solidFill>
                  <a:schemeClr val="tx1">
                    <a:tint val="82000"/>
                  </a:schemeClr>
                </a:solidFill>
              </a:defRPr>
            </a:lvl8pPr>
            <a:lvl9pPr indent="0" marL="3657600">
              <a:buNone/>
              <a:defRPr sz="1600">
                <a:solidFill>
                  <a:schemeClr val="tx1">
                    <a:tint val="82000"/>
                  </a:schemeClr>
                </a:solidFill>
              </a:defRPr>
            </a:lvl9pPr>
          </a:lstStyle>
          <a:p>
            <a:pPr lvl="0"/>
            <a:r>
              <a:rPr lang="en-US"/>
              <a:t>Click to edit Master text styles</a:t>
            </a:r>
          </a:p>
        </p:txBody>
      </p:sp>
      <p:sp>
        <p:nvSpPr>
          <p:cNvPr id="1048753" name="Date Placeholder 3"/>
          <p:cNvSpPr>
            <a:spLocks noGrp="1"/>
          </p:cNvSpPr>
          <p:nvPr>
            <p:ph type="dt" sz="half" idx="10"/>
          </p:nvPr>
        </p:nvSpPr>
        <p:spPr/>
        <p:txBody>
          <a:bodyPr/>
          <a:p>
            <a:fld id="{453963A7-0C97-4588-AA01-ECFD2E84BFBF}" type="datetimeFigureOut">
              <a:rPr lang="en-GB" smtClean="0"/>
              <a:t>08/10/2026</a:t>
            </a:fld>
            <a:endParaRPr lang="en-GB"/>
          </a:p>
        </p:txBody>
      </p:sp>
      <p:sp>
        <p:nvSpPr>
          <p:cNvPr id="1048754" name="Footer Placeholder 4"/>
          <p:cNvSpPr>
            <a:spLocks noGrp="1"/>
          </p:cNvSpPr>
          <p:nvPr>
            <p:ph type="ftr" sz="quarter" idx="11"/>
          </p:nvPr>
        </p:nvSpPr>
        <p:spPr/>
        <p:txBody>
          <a:bodyPr/>
          <a:p>
            <a:endParaRPr lang="en-GB"/>
          </a:p>
        </p:txBody>
      </p:sp>
      <p:sp>
        <p:nvSpPr>
          <p:cNvPr id="1048755" name="Slide Number Placeholder 5"/>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97" name=""/>
        <p:cNvGrpSpPr/>
        <p:nvPr/>
      </p:nvGrpSpPr>
      <p:grpSpPr>
        <a:xfrm>
          <a:off x="0" y="0"/>
          <a:ext cx="0" cy="0"/>
          <a:chOff x="0" y="0"/>
          <a:chExt cx="0" cy="0"/>
        </a:xfrm>
      </p:grpSpPr>
      <p:sp>
        <p:nvSpPr>
          <p:cNvPr id="1048756" name="Title 1"/>
          <p:cNvSpPr>
            <a:spLocks noGrp="1"/>
          </p:cNvSpPr>
          <p:nvPr>
            <p:ph type="title"/>
          </p:nvPr>
        </p:nvSpPr>
        <p:spPr/>
        <p:txBody>
          <a:bodyPr/>
          <a:p>
            <a:r>
              <a:rPr lang="en-US"/>
              <a:t>Click to edit Master title style</a:t>
            </a:r>
            <a:endParaRPr lang="en-GB"/>
          </a:p>
        </p:txBody>
      </p:sp>
      <p:sp>
        <p:nvSpPr>
          <p:cNvPr id="1048757" name="Content Placeholder 2"/>
          <p:cNvSpPr>
            <a:spLocks noGrp="1"/>
          </p:cNvSpPr>
          <p:nvPr>
            <p:ph sz="half" idx="1"/>
          </p:nvPr>
        </p:nvSpPr>
        <p:spPr>
          <a:xfrm>
            <a:off x="838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58" name="Content Placeholder 3"/>
          <p:cNvSpPr>
            <a:spLocks noGrp="1"/>
          </p:cNvSpPr>
          <p:nvPr>
            <p:ph sz="half" idx="2"/>
          </p:nvPr>
        </p:nvSpPr>
        <p:spPr>
          <a:xfrm>
            <a:off x="6172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59" name="Date Placeholder 4"/>
          <p:cNvSpPr>
            <a:spLocks noGrp="1"/>
          </p:cNvSpPr>
          <p:nvPr>
            <p:ph type="dt" sz="half" idx="10"/>
          </p:nvPr>
        </p:nvSpPr>
        <p:spPr/>
        <p:txBody>
          <a:bodyPr/>
          <a:p>
            <a:fld id="{453963A7-0C97-4588-AA01-ECFD2E84BFBF}" type="datetimeFigureOut">
              <a:rPr lang="en-GB" smtClean="0"/>
              <a:t>08/10/2026</a:t>
            </a:fld>
            <a:endParaRPr lang="en-GB"/>
          </a:p>
        </p:txBody>
      </p:sp>
      <p:sp>
        <p:nvSpPr>
          <p:cNvPr id="1048760" name="Footer Placeholder 5"/>
          <p:cNvSpPr>
            <a:spLocks noGrp="1"/>
          </p:cNvSpPr>
          <p:nvPr>
            <p:ph type="ftr" sz="quarter" idx="11"/>
          </p:nvPr>
        </p:nvSpPr>
        <p:spPr/>
        <p:txBody>
          <a:bodyPr/>
          <a:p>
            <a:endParaRPr lang="en-GB"/>
          </a:p>
        </p:txBody>
      </p:sp>
      <p:sp>
        <p:nvSpPr>
          <p:cNvPr id="1048761" name="Slide Number Placeholder 6"/>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98" name=""/>
        <p:cNvGrpSpPr/>
        <p:nvPr/>
      </p:nvGrpSpPr>
      <p:grpSpPr>
        <a:xfrm>
          <a:off x="0" y="0"/>
          <a:ext cx="0" cy="0"/>
          <a:chOff x="0" y="0"/>
          <a:chExt cx="0" cy="0"/>
        </a:xfrm>
      </p:grpSpPr>
      <p:sp>
        <p:nvSpPr>
          <p:cNvPr id="1048762" name="Title 1"/>
          <p:cNvSpPr>
            <a:spLocks noGrp="1"/>
          </p:cNvSpPr>
          <p:nvPr>
            <p:ph type="title"/>
          </p:nvPr>
        </p:nvSpPr>
        <p:spPr>
          <a:xfrm>
            <a:off x="839788" y="365125"/>
            <a:ext cx="10515600" cy="1325563"/>
          </a:xfrm>
        </p:spPr>
        <p:txBody>
          <a:bodyPr/>
          <a:p>
            <a:r>
              <a:rPr lang="en-US"/>
              <a:t>Click to edit Master title style</a:t>
            </a:r>
            <a:endParaRPr lang="en-GB"/>
          </a:p>
        </p:txBody>
      </p:sp>
      <p:sp>
        <p:nvSpPr>
          <p:cNvPr id="1048763" name="Text Placeholder 2"/>
          <p:cNvSpPr>
            <a:spLocks noGrp="1"/>
          </p:cNvSpPr>
          <p:nvPr>
            <p:ph type="body" idx="1"/>
          </p:nvPr>
        </p:nvSpPr>
        <p:spPr>
          <a:xfrm>
            <a:off x="839788" y="1681163"/>
            <a:ext cx="5157787"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64" name="Content Placeholder 3"/>
          <p:cNvSpPr>
            <a:spLocks noGrp="1"/>
          </p:cNvSpPr>
          <p:nvPr>
            <p:ph sz="half" idx="2"/>
          </p:nvPr>
        </p:nvSpPr>
        <p:spPr>
          <a:xfrm>
            <a:off x="839788" y="2505075"/>
            <a:ext cx="5157787"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65" name="Text Placeholder 4"/>
          <p:cNvSpPr>
            <a:spLocks noGrp="1"/>
          </p:cNvSpPr>
          <p:nvPr>
            <p:ph type="body" sz="quarter" idx="3"/>
          </p:nvPr>
        </p:nvSpPr>
        <p:spPr>
          <a:xfrm>
            <a:off x="6172200" y="1681163"/>
            <a:ext cx="5183188"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66" name="Content Placeholder 5"/>
          <p:cNvSpPr>
            <a:spLocks noGrp="1"/>
          </p:cNvSpPr>
          <p:nvPr>
            <p:ph sz="quarter" idx="4"/>
          </p:nvPr>
        </p:nvSpPr>
        <p:spPr>
          <a:xfrm>
            <a:off x="6172200" y="2505075"/>
            <a:ext cx="5183188"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67" name="Date Placeholder 6"/>
          <p:cNvSpPr>
            <a:spLocks noGrp="1"/>
          </p:cNvSpPr>
          <p:nvPr>
            <p:ph type="dt" sz="half" idx="10"/>
          </p:nvPr>
        </p:nvSpPr>
        <p:spPr/>
        <p:txBody>
          <a:bodyPr/>
          <a:p>
            <a:fld id="{453963A7-0C97-4588-AA01-ECFD2E84BFBF}" type="datetimeFigureOut">
              <a:rPr lang="en-GB" smtClean="0"/>
              <a:t>08/10/2026</a:t>
            </a:fld>
            <a:endParaRPr lang="en-GB"/>
          </a:p>
        </p:txBody>
      </p:sp>
      <p:sp>
        <p:nvSpPr>
          <p:cNvPr id="1048768" name="Footer Placeholder 7"/>
          <p:cNvSpPr>
            <a:spLocks noGrp="1"/>
          </p:cNvSpPr>
          <p:nvPr>
            <p:ph type="ftr" sz="quarter" idx="11"/>
          </p:nvPr>
        </p:nvSpPr>
        <p:spPr/>
        <p:txBody>
          <a:bodyPr/>
          <a:p>
            <a:endParaRPr lang="en-GB"/>
          </a:p>
        </p:txBody>
      </p:sp>
      <p:sp>
        <p:nvSpPr>
          <p:cNvPr id="1048769" name="Slide Number Placeholder 8"/>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92" name=""/>
        <p:cNvGrpSpPr/>
        <p:nvPr/>
      </p:nvGrpSpPr>
      <p:grpSpPr>
        <a:xfrm>
          <a:off x="0" y="0"/>
          <a:ext cx="0" cy="0"/>
          <a:chOff x="0" y="0"/>
          <a:chExt cx="0" cy="0"/>
        </a:xfrm>
      </p:grpSpPr>
      <p:sp>
        <p:nvSpPr>
          <p:cNvPr id="1048731" name="Title 1"/>
          <p:cNvSpPr>
            <a:spLocks noGrp="1"/>
          </p:cNvSpPr>
          <p:nvPr>
            <p:ph type="title"/>
          </p:nvPr>
        </p:nvSpPr>
        <p:spPr/>
        <p:txBody>
          <a:bodyPr/>
          <a:p>
            <a:r>
              <a:rPr lang="en-US"/>
              <a:t>Click to edit Master title style</a:t>
            </a:r>
            <a:endParaRPr lang="en-GB"/>
          </a:p>
        </p:txBody>
      </p:sp>
      <p:sp>
        <p:nvSpPr>
          <p:cNvPr id="1048732" name="Date Placeholder 2"/>
          <p:cNvSpPr>
            <a:spLocks noGrp="1"/>
          </p:cNvSpPr>
          <p:nvPr>
            <p:ph type="dt" sz="half" idx="10"/>
          </p:nvPr>
        </p:nvSpPr>
        <p:spPr/>
        <p:txBody>
          <a:bodyPr/>
          <a:p>
            <a:fld id="{453963A7-0C97-4588-AA01-ECFD2E84BFBF}" type="datetimeFigureOut">
              <a:rPr lang="en-GB" smtClean="0"/>
              <a:t>08/10/2026</a:t>
            </a:fld>
            <a:endParaRPr lang="en-GB"/>
          </a:p>
        </p:txBody>
      </p:sp>
      <p:sp>
        <p:nvSpPr>
          <p:cNvPr id="1048733" name="Footer Placeholder 3"/>
          <p:cNvSpPr>
            <a:spLocks noGrp="1"/>
          </p:cNvSpPr>
          <p:nvPr>
            <p:ph type="ftr" sz="quarter" idx="11"/>
          </p:nvPr>
        </p:nvSpPr>
        <p:spPr/>
        <p:txBody>
          <a:bodyPr/>
          <a:p>
            <a:endParaRPr lang="en-GB"/>
          </a:p>
        </p:txBody>
      </p:sp>
      <p:sp>
        <p:nvSpPr>
          <p:cNvPr id="1048734" name="Slide Number Placeholder 4"/>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99" name=""/>
        <p:cNvGrpSpPr/>
        <p:nvPr/>
      </p:nvGrpSpPr>
      <p:grpSpPr>
        <a:xfrm>
          <a:off x="0" y="0"/>
          <a:ext cx="0" cy="0"/>
          <a:chOff x="0" y="0"/>
          <a:chExt cx="0" cy="0"/>
        </a:xfrm>
      </p:grpSpPr>
      <p:sp>
        <p:nvSpPr>
          <p:cNvPr id="1048770" name="Date Placeholder 1"/>
          <p:cNvSpPr>
            <a:spLocks noGrp="1"/>
          </p:cNvSpPr>
          <p:nvPr>
            <p:ph type="dt" sz="half" idx="10"/>
          </p:nvPr>
        </p:nvSpPr>
        <p:spPr/>
        <p:txBody>
          <a:bodyPr/>
          <a:p>
            <a:fld id="{453963A7-0C97-4588-AA01-ECFD2E84BFBF}" type="datetimeFigureOut">
              <a:rPr lang="en-GB" smtClean="0"/>
              <a:t>08/10/2026</a:t>
            </a:fld>
            <a:endParaRPr lang="en-GB"/>
          </a:p>
        </p:txBody>
      </p:sp>
      <p:sp>
        <p:nvSpPr>
          <p:cNvPr id="1048771" name="Footer Placeholder 2"/>
          <p:cNvSpPr>
            <a:spLocks noGrp="1"/>
          </p:cNvSpPr>
          <p:nvPr>
            <p:ph type="ftr" sz="quarter" idx="11"/>
          </p:nvPr>
        </p:nvSpPr>
        <p:spPr/>
        <p:txBody>
          <a:bodyPr/>
          <a:p>
            <a:endParaRPr lang="en-GB"/>
          </a:p>
        </p:txBody>
      </p:sp>
      <p:sp>
        <p:nvSpPr>
          <p:cNvPr id="1048772" name="Slide Number Placeholder 3"/>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00" name=""/>
        <p:cNvGrpSpPr/>
        <p:nvPr/>
      </p:nvGrpSpPr>
      <p:grpSpPr>
        <a:xfrm>
          <a:off x="0" y="0"/>
          <a:ext cx="0" cy="0"/>
          <a:chOff x="0" y="0"/>
          <a:chExt cx="0" cy="0"/>
        </a:xfrm>
      </p:grpSpPr>
      <p:sp>
        <p:nvSpPr>
          <p:cNvPr id="1048773"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774"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75"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776" name="Date Placeholder 4"/>
          <p:cNvSpPr>
            <a:spLocks noGrp="1"/>
          </p:cNvSpPr>
          <p:nvPr>
            <p:ph type="dt" sz="half" idx="10"/>
          </p:nvPr>
        </p:nvSpPr>
        <p:spPr/>
        <p:txBody>
          <a:bodyPr/>
          <a:p>
            <a:fld id="{453963A7-0C97-4588-AA01-ECFD2E84BFBF}" type="datetimeFigureOut">
              <a:rPr lang="en-GB" smtClean="0"/>
              <a:t>08/10/2026</a:t>
            </a:fld>
            <a:endParaRPr lang="en-GB"/>
          </a:p>
        </p:txBody>
      </p:sp>
      <p:sp>
        <p:nvSpPr>
          <p:cNvPr id="1048777" name="Footer Placeholder 5"/>
          <p:cNvSpPr>
            <a:spLocks noGrp="1"/>
          </p:cNvSpPr>
          <p:nvPr>
            <p:ph type="ftr" sz="quarter" idx="11"/>
          </p:nvPr>
        </p:nvSpPr>
        <p:spPr/>
        <p:txBody>
          <a:bodyPr/>
          <a:p>
            <a:endParaRPr lang="en-GB"/>
          </a:p>
        </p:txBody>
      </p:sp>
      <p:sp>
        <p:nvSpPr>
          <p:cNvPr id="1048778" name="Slide Number Placeholder 6"/>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94" name=""/>
        <p:cNvGrpSpPr/>
        <p:nvPr/>
      </p:nvGrpSpPr>
      <p:grpSpPr>
        <a:xfrm>
          <a:off x="0" y="0"/>
          <a:ext cx="0" cy="0"/>
          <a:chOff x="0" y="0"/>
          <a:chExt cx="0" cy="0"/>
        </a:xfrm>
      </p:grpSpPr>
      <p:sp>
        <p:nvSpPr>
          <p:cNvPr id="1048740"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741" name="Picture Placeholder 2"/>
          <p:cNvSpPr>
            <a:spLocks noGrp="1"/>
          </p:cNvSpPr>
          <p:nvPr>
            <p:ph type="pic" idx="1"/>
          </p:nvPr>
        </p:nvSpPr>
        <p:spPr>
          <a:xfrm>
            <a:off x="5183188" y="987425"/>
            <a:ext cx="6172200" cy="4873625"/>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GB"/>
          </a:p>
        </p:txBody>
      </p:sp>
      <p:sp>
        <p:nvSpPr>
          <p:cNvPr id="1048742"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743" name="Date Placeholder 4"/>
          <p:cNvSpPr>
            <a:spLocks noGrp="1"/>
          </p:cNvSpPr>
          <p:nvPr>
            <p:ph type="dt" sz="half" idx="10"/>
          </p:nvPr>
        </p:nvSpPr>
        <p:spPr/>
        <p:txBody>
          <a:bodyPr/>
          <a:p>
            <a:fld id="{453963A7-0C97-4588-AA01-ECFD2E84BFBF}" type="datetimeFigureOut">
              <a:rPr lang="en-GB" smtClean="0"/>
              <a:t>08/10/2026</a:t>
            </a:fld>
            <a:endParaRPr lang="en-GB"/>
          </a:p>
        </p:txBody>
      </p:sp>
      <p:sp>
        <p:nvSpPr>
          <p:cNvPr id="1048744" name="Footer Placeholder 5"/>
          <p:cNvSpPr>
            <a:spLocks noGrp="1"/>
          </p:cNvSpPr>
          <p:nvPr>
            <p:ph type="ftr" sz="quarter" idx="11"/>
          </p:nvPr>
        </p:nvSpPr>
        <p:spPr/>
        <p:txBody>
          <a:bodyPr/>
          <a:p>
            <a:endParaRPr lang="en-GB"/>
          </a:p>
        </p:txBody>
      </p:sp>
      <p:sp>
        <p:nvSpPr>
          <p:cNvPr id="1048745" name="Slide Number Placeholder 6"/>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95" name=""/>
        <p:cNvGrpSpPr/>
        <p:nvPr/>
      </p:nvGrpSpPr>
      <p:grpSpPr>
        <a:xfrm>
          <a:off x="0" y="0"/>
          <a:ext cx="0" cy="0"/>
          <a:chOff x="0" y="0"/>
          <a:chExt cx="0" cy="0"/>
        </a:xfrm>
      </p:grpSpPr>
      <p:sp>
        <p:nvSpPr>
          <p:cNvPr id="1048746" name="Title 1"/>
          <p:cNvSpPr>
            <a:spLocks noGrp="1"/>
          </p:cNvSpPr>
          <p:nvPr>
            <p:ph type="title"/>
          </p:nvPr>
        </p:nvSpPr>
        <p:spPr/>
        <p:txBody>
          <a:bodyPr/>
          <a:p>
            <a:r>
              <a:rPr lang="en-US"/>
              <a:t>Click to edit Master title style</a:t>
            </a:r>
            <a:endParaRPr lang="en-GB"/>
          </a:p>
        </p:txBody>
      </p:sp>
      <p:sp>
        <p:nvSpPr>
          <p:cNvPr id="1048747"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48" name="Date Placeholder 3"/>
          <p:cNvSpPr>
            <a:spLocks noGrp="1"/>
          </p:cNvSpPr>
          <p:nvPr>
            <p:ph type="dt" sz="half" idx="10"/>
          </p:nvPr>
        </p:nvSpPr>
        <p:spPr/>
        <p:txBody>
          <a:bodyPr/>
          <a:p>
            <a:fld id="{453963A7-0C97-4588-AA01-ECFD2E84BFBF}" type="datetimeFigureOut">
              <a:rPr lang="en-GB" smtClean="0"/>
              <a:t>08/10/2026</a:t>
            </a:fld>
            <a:endParaRPr lang="en-GB"/>
          </a:p>
        </p:txBody>
      </p:sp>
      <p:sp>
        <p:nvSpPr>
          <p:cNvPr id="1048749" name="Footer Placeholder 4"/>
          <p:cNvSpPr>
            <a:spLocks noGrp="1"/>
          </p:cNvSpPr>
          <p:nvPr>
            <p:ph type="ftr" sz="quarter" idx="11"/>
          </p:nvPr>
        </p:nvSpPr>
        <p:spPr/>
        <p:txBody>
          <a:bodyPr/>
          <a:p>
            <a:endParaRPr lang="en-GB"/>
          </a:p>
        </p:txBody>
      </p:sp>
      <p:sp>
        <p:nvSpPr>
          <p:cNvPr id="1048750" name="Slide Number Placeholder 5"/>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93" name=""/>
        <p:cNvGrpSpPr/>
        <p:nvPr/>
      </p:nvGrpSpPr>
      <p:grpSpPr>
        <a:xfrm>
          <a:off x="0" y="0"/>
          <a:ext cx="0" cy="0"/>
          <a:chOff x="0" y="0"/>
          <a:chExt cx="0" cy="0"/>
        </a:xfrm>
      </p:grpSpPr>
      <p:sp>
        <p:nvSpPr>
          <p:cNvPr id="1048735" name="Vertical Title 1"/>
          <p:cNvSpPr>
            <a:spLocks noGrp="1"/>
          </p:cNvSpPr>
          <p:nvPr>
            <p:ph type="title" orient="vert"/>
          </p:nvPr>
        </p:nvSpPr>
        <p:spPr>
          <a:xfrm>
            <a:off x="8724900" y="365125"/>
            <a:ext cx="2628900" cy="5811838"/>
          </a:xfrm>
        </p:spPr>
        <p:txBody>
          <a:bodyPr vert="eaVert"/>
          <a:p>
            <a:r>
              <a:rPr lang="en-US"/>
              <a:t>Click to edit Master title style</a:t>
            </a:r>
            <a:endParaRPr lang="en-GB"/>
          </a:p>
        </p:txBody>
      </p:sp>
      <p:sp>
        <p:nvSpPr>
          <p:cNvPr id="1048736" name="Vertical Text Placeholder 2"/>
          <p:cNvSpPr>
            <a:spLocks noGrp="1"/>
          </p:cNvSpPr>
          <p:nvPr>
            <p:ph type="body" orient="vert" idx="1"/>
          </p:nvPr>
        </p:nvSpPr>
        <p:spPr>
          <a:xfrm>
            <a:off x="838200" y="365125"/>
            <a:ext cx="7734300" cy="5811838"/>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37" name="Date Placeholder 3"/>
          <p:cNvSpPr>
            <a:spLocks noGrp="1"/>
          </p:cNvSpPr>
          <p:nvPr>
            <p:ph type="dt" sz="half" idx="10"/>
          </p:nvPr>
        </p:nvSpPr>
        <p:spPr/>
        <p:txBody>
          <a:bodyPr/>
          <a:p>
            <a:fld id="{453963A7-0C97-4588-AA01-ECFD2E84BFBF}" type="datetimeFigureOut">
              <a:rPr lang="en-GB" smtClean="0"/>
              <a:t>08/10/2026</a:t>
            </a:fld>
            <a:endParaRPr lang="en-GB"/>
          </a:p>
        </p:txBody>
      </p:sp>
      <p:sp>
        <p:nvSpPr>
          <p:cNvPr id="1048738" name="Footer Placeholder 4"/>
          <p:cNvSpPr>
            <a:spLocks noGrp="1"/>
          </p:cNvSpPr>
          <p:nvPr>
            <p:ph type="ftr" sz="quarter" idx="11"/>
          </p:nvPr>
        </p:nvSpPr>
        <p:spPr/>
        <p:txBody>
          <a:bodyPr/>
          <a:p>
            <a:endParaRPr lang="en-GB"/>
          </a:p>
        </p:txBody>
      </p:sp>
      <p:sp>
        <p:nvSpPr>
          <p:cNvPr id="1048739" name="Slide Number Placeholder 5"/>
          <p:cNvSpPr>
            <a:spLocks noGrp="1"/>
          </p:cNvSpPr>
          <p:nvPr>
            <p:ph type="sldNum" sz="quarter" idx="12"/>
          </p:nvPr>
        </p:nvSpPr>
        <p:spPr/>
        <p:txBody>
          <a:bodyPr/>
          <a:p>
            <a:fld id="{A5AF04A5-F33D-4613-BAB3-356B581D8CD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p:spPr>
        <p:txBody>
          <a:bodyPr anchor="ctr" bIns="45720" lIns="91440" rIns="91440" rtlCol="0" tIns="45720" vert="horz">
            <a:normAutofit/>
          </a:bodyPr>
          <a:p>
            <a:r>
              <a:rPr lang="en-US"/>
              <a:t>Click to edit Master title style</a:t>
            </a:r>
            <a:endParaRPr lang="en-GB"/>
          </a:p>
        </p:txBody>
      </p:sp>
      <p:sp>
        <p:nvSpPr>
          <p:cNvPr id="1048577" name="Text Placeholder 2"/>
          <p:cNvSpPr>
            <a:spLocks noGrp="1"/>
          </p:cNvSpPr>
          <p:nvPr>
            <p:ph type="body" idx="1"/>
          </p:nvPr>
        </p:nvSpPr>
        <p:spPr>
          <a:xfrm>
            <a:off x="838200" y="1825625"/>
            <a:ext cx="10515600" cy="4351338"/>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78" name="Date Placeholder 3"/>
          <p:cNvSpPr>
            <a:spLocks noGrp="1"/>
          </p:cNvSpPr>
          <p:nvPr>
            <p:ph type="dt" sz="half" idx="2"/>
          </p:nvPr>
        </p:nvSpPr>
        <p:spPr>
          <a:xfrm>
            <a:off x="838200" y="6356350"/>
            <a:ext cx="2743200" cy="365125"/>
          </a:xfrm>
          <a:prstGeom prst="rect"/>
        </p:spPr>
        <p:txBody>
          <a:bodyPr anchor="ctr" bIns="45720" lIns="91440" rIns="91440" rtlCol="0" tIns="45720" vert="horz"/>
          <a:lstStyle>
            <a:lvl1pPr algn="l">
              <a:defRPr sz="1200">
                <a:solidFill>
                  <a:schemeClr val="tx1">
                    <a:tint val="82000"/>
                  </a:schemeClr>
                </a:solidFill>
              </a:defRPr>
            </a:lvl1pPr>
          </a:lstStyle>
          <a:p>
            <a:fld id="{453963A7-0C97-4588-AA01-ECFD2E84BFBF}" type="datetimeFigureOut">
              <a:rPr lang="en-GB" smtClean="0"/>
              <a:t>08/10/2026</a:t>
            </a:fld>
            <a:endParaRPr lang="en-GB"/>
          </a:p>
        </p:txBody>
      </p:sp>
      <p:sp>
        <p:nvSpPr>
          <p:cNvPr id="1048579" name="Footer Placeholder 4"/>
          <p:cNvSpPr>
            <a:spLocks noGrp="1"/>
          </p:cNvSpPr>
          <p:nvPr>
            <p:ph type="ftr" sz="quarter" idx="3"/>
          </p:nvPr>
        </p:nvSpPr>
        <p:spPr>
          <a:xfrm>
            <a:off x="4038600" y="6356350"/>
            <a:ext cx="4114800" cy="365125"/>
          </a:xfrm>
          <a:prstGeom prst="rect"/>
        </p:spPr>
        <p:txBody>
          <a:bodyPr anchor="ctr" bIns="45720" lIns="91440" rIns="91440" rtlCol="0" tIns="45720" vert="horz"/>
          <a:lstStyle>
            <a:lvl1pPr algn="ctr">
              <a:defRPr sz="1200">
                <a:solidFill>
                  <a:schemeClr val="tx1">
                    <a:tint val="82000"/>
                  </a:schemeClr>
                </a:solidFill>
              </a:defRPr>
            </a:lvl1pPr>
          </a:lstStyle>
          <a:p>
            <a:endParaRPr lang="en-GB"/>
          </a:p>
        </p:txBody>
      </p:sp>
      <p:sp>
        <p:nvSpPr>
          <p:cNvPr id="1048580" name="Slide Number Placeholder 5"/>
          <p:cNvSpPr>
            <a:spLocks noGrp="1"/>
          </p:cNvSpPr>
          <p:nvPr>
            <p:ph type="sldNum" sz="quarter" idx="4"/>
          </p:nvPr>
        </p:nvSpPr>
        <p:spPr>
          <a:xfrm>
            <a:off x="8610600" y="6356350"/>
            <a:ext cx="2743200" cy="365125"/>
          </a:xfrm>
          <a:prstGeom prst="rect"/>
        </p:spPr>
        <p:txBody>
          <a:bodyPr anchor="ctr" bIns="45720" lIns="91440" rIns="91440" rtlCol="0" tIns="45720" vert="horz"/>
          <a:lstStyle>
            <a:lvl1pPr algn="r">
              <a:defRPr sz="1200">
                <a:solidFill>
                  <a:schemeClr val="tx1">
                    <a:tint val="82000"/>
                  </a:schemeClr>
                </a:solidFill>
              </a:defRPr>
            </a:lvl1pPr>
          </a:lstStyle>
          <a:p>
            <a:fld id="{A5AF04A5-F33D-4613-BAB3-356B581D8CD6}" type="slidenum">
              <a:rPr lang="en-GB" smtClean="0"/>
              <a:t>‹#›</a:t>
            </a:fld>
            <a:endParaRPr lang="en-GB"/>
          </a:p>
        </p:txBody>
      </p:sp>
    </p:spTree>
  </p:cSld>
  <p:clrMap accent1="accent1" accent2="accent2" accent3="accent3" accent4="accent4" accent5="accent5" accent6="accent6" bg1="lt1" bg2="lt2" tx1="dk1" tx2="dk2"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eaLnBrk="1" hangingPunct="1" latinLnBrk="0" rtl="0">
        <a:lnSpc>
          <a:spcPct val="90000"/>
        </a:lnSpc>
        <a:spcBef>
          <a:spcPct val="0"/>
        </a:spcBef>
        <a:buNone/>
        <a:defRPr sz="4400" kern="12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chart" Target="../charts/chart1.xml"/><Relationship Id="rId2" Type="http://schemas.openxmlformats.org/officeDocument/2006/relationships/image" Target="../media/image5.png"/><Relationship Id="rId3"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image" Target="../media/image13.png"/><Relationship Id="rId2" Type="http://schemas.openxmlformats.org/officeDocument/2006/relationships/hyperlink" Target="https://doi.org/10.1016/j.smrv.2022.101742?utm_source=chatgpt.com" TargetMode="External"/><Relationship Id="rId3" Type="http://schemas.openxmlformats.org/officeDocument/2006/relationships/hyperlink" Target="https://www.gov.uk/government/publications/physical-activity-guidelines-uk-chief-medical-officers-report?utm_source=chatgpt.com" TargetMode="External"/><Relationship Id="rId4" Type="http://schemas.openxmlformats.org/officeDocument/2006/relationships/hyperlink" Target="https://doi.org/10.1002/jad.12367?utm_source=chatgpt.com" TargetMode="External"/><Relationship Id="rId5" Type="http://schemas.openxmlformats.org/officeDocument/2006/relationships/hyperlink" Target="https://doi.org/10.1186/s12889-024-20102-x?utm_source=chatgpt.com" TargetMode="External"/><Relationship Id="rId6" Type="http://schemas.openxmlformats.org/officeDocument/2006/relationships/hyperlink" Target="https://www.ofcom.org.uk/media-use-and-attitudes/media-habits-children/children-and-parents-media-use-and-attitudes-report-2025?utm_source=chatgpt.com" TargetMode="External"/><Relationship Id="rId7" Type="http://schemas.openxmlformats.org/officeDocument/2006/relationships/hyperlink" Target="https://www.participaction.com/blog/screen-time/how-much-screen-time-too-much-teens/" TargetMode="External"/><Relationship Id="rId8" Type="http://schemas.openxmlformats.org/officeDocument/2006/relationships/hyperlink" Target="https://doi.org/10.1186/s40359-023-01166-7?utm_source=chatgpt.com" TargetMode="External"/><Relationship Id="rId9" Type="http://schemas.openxmlformats.org/officeDocument/2006/relationships/hyperlink" Target="https://doi.org/10.1590/0102-311XEN300721" TargetMode="External"/><Relationship Id="rId10" Type="http://schemas.openxmlformats.org/officeDocument/2006/relationships/hyperlink" Target="https://www.sportengland.org/research-and-data/data/active-lives/active-lives-data-tables?utm_source=chatgpt.com" TargetMode="External"/><Relationship Id="rId11" Type="http://schemas.openxmlformats.org/officeDocument/2006/relationships/hyperlink" Target="https://www.who.int/publications/i/item/WH-1987" TargetMode="External"/><Relationship Id="rId12" Type="http://schemas.openxmlformats.org/officeDocument/2006/relationships/hyperlink" Target="https://www.who.int/publications/i/item/9789240011854" TargetMode="External"/><Relationship Id="rId13" Type="http://schemas.openxmlformats.org/officeDocument/2006/relationships/hyperlink" Target="https://www.who.int/publications/i/item/9789240015128" TargetMode="External"/><Relationship Id="rId14" Type="http://schemas.openxmlformats.org/officeDocument/2006/relationships/hyperlink" Target="https://www.canva.com/" TargetMode="External"/><Relationship Id="rId15"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image" Target="../media/image17.png"/><Relationship Id="rId2"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8.png"/><Relationship Id="rId3"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image" Target="../media/image19.png"/><Relationship Id="rId2"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image" Target="../media/image20.png"/><Relationship Id="rId2" Type="http://schemas.openxmlformats.org/officeDocument/2006/relationships/image" Target="../media/image21.png"/><Relationship Id="rId3"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image" Target="../media/image22.png"/><Relationship Id="rId2"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image" Target="../media/image20.png"/><Relationship Id="rId2" Type="http://schemas.openxmlformats.org/officeDocument/2006/relationships/hyperlink" Target="https://pubmed.ncbi.nlm.nih.gov/39693138/" TargetMode="External"/><Relationship Id="rId3" Type="http://schemas.openxmlformats.org/officeDocument/2006/relationships/hyperlink" Target="https://www.coe.int/en/web/culture-and-heritage/-/call-for-tenders-for-consultancy-services?utm_source=chatgpt.com" TargetMode="External"/><Relationship Id="rId4" Type="http://schemas.openxmlformats.org/officeDocument/2006/relationships/hyperlink" Target="https://www.fabt.co.uk/howtobook" TargetMode="External"/><Relationship Id="rId5" Type="http://schemas.openxmlformats.org/officeDocument/2006/relationships/hyperlink" Target="https://www.gov.uk/government/publications/the-magenta-book" TargetMode="External"/><Relationship Id="rId6" Type="http://schemas.openxmlformats.org/officeDocument/2006/relationships/hyperlink" Target="https://www.istockphoto.com/photos/high-school-students-learning-in-school" TargetMode="External"/><Relationship Id="rId7" Type="http://schemas.openxmlformats.org/officeDocument/2006/relationships/hyperlink" Target="https://pubmed.ncbi.nlm.nih.gov/34530867/" TargetMode="External"/><Relationship Id="rId8" Type="http://schemas.openxmlformats.org/officeDocument/2006/relationships/hyperlink" Target="https://olympia20.webnode.pt/" TargetMode="External"/><Relationship Id="rId9" Type="http://schemas.openxmlformats.org/officeDocument/2006/relationships/hyperlink" Target="https://about.roblox.com/newsroom/2024/10/roblox-announces-teen-council-to-champion-civility-and-digital-well-being" TargetMode="External"/><Relationship Id="rId10" Type="http://schemas.openxmlformats.org/officeDocument/2006/relationships/hyperlink" Target="https://www.who.int/teams/health-promotion/enhanced-wellbeing/first-global-conference" TargetMode="External"/><Relationship Id="rId11" Type="http://schemas.openxmlformats.org/officeDocument/2006/relationships/hyperlink" Target="https://www.who.int/publications/i/item/9789240015128" TargetMode="External"/><Relationship Id="rId12" Type="http://schemas.openxmlformats.org/officeDocument/2006/relationships/hyperlink" Target="https://doi.org/10.1556/2006.2025.00043?utm_source=chatgpt.com" TargetMode="External"/><Relationship Id="rId13"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image" Target="../media/image23.png"/><Relationship Id="rId2"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24.png"/><Relationship Id="rId3"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image" Target="../media/image25.png"/><Relationship Id="rId2" Type="http://schemas.openxmlformats.org/officeDocument/2006/relationships/image" Target="../media/image26.png"/><Relationship Id="rId3"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image" Target="../media/image25.png"/><Relationship Id="rId2" Type="http://schemas.openxmlformats.org/officeDocument/2006/relationships/image" Target="../media/image27.jpeg"/><Relationship Id="rId3"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image" Target="../media/image25.png"/><Relationship Id="rId2" Type="http://schemas.openxmlformats.org/officeDocument/2006/relationships/image" Target="../media/image28.jpeg"/><Relationship Id="rId3"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image" Target="../media/image25.png"/><Relationship Id="rId2" Type="http://schemas.openxmlformats.org/officeDocument/2006/relationships/image" Target="../media/image29.png"/><Relationship Id="rId3"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image" Target="../media/image30.png"/><Relationship Id="rId2"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hyperlink" Target="https://www.gettyimages.co.uk/?utm_source=chatgpt.com" TargetMode="External"/><Relationship Id="rId3" Type="http://schemas.openxmlformats.org/officeDocument/2006/relationships/hyperlink" Target="https://www.kayseri.bel.tr/haberler/buyuksehirden-cocuk-macera-parklari-ve-park-mobilyalari10998" TargetMode="External"/><Relationship Id="rId4" Type="http://schemas.openxmlformats.org/officeDocument/2006/relationships/hyperlink" Target="https://doi.org/10.1002/jad.12367?utm_source=chatgpt.com" TargetMode="External"/><Relationship Id="rId5" Type="http://schemas.openxmlformats.org/officeDocument/2006/relationships/hyperlink" Target="https://doi.org/10.1186/1748-5908-6-42?utm_source=chatgpt.com" TargetMode="External"/><Relationship Id="rId6" Type="http://schemas.openxmlformats.org/officeDocument/2006/relationships/hyperlink" Target="https://doi.org/10.4278/0890-1171-12.1.38?utm_source=chatgpt.com" TargetMode="External"/><Relationship Id="rId7" Type="http://schemas.openxmlformats.org/officeDocument/2006/relationships/hyperlink" Target="https://www.nextstepleadership.co/blog/intentionactiongap?utm_source=chatgpt.com" TargetMode="External"/><Relationship Id="rId8" Type="http://schemas.openxmlformats.org/officeDocument/2006/relationships/hyperlink" Target="https://saynotodrugsyestolife.com/" TargetMode="External"/><Relationship Id="rId9" Type="http://schemas.openxmlformats.org/officeDocument/2006/relationships/hyperlink" Target="https://doi.org/10.1186/s40359-023-01166-7?utm_source=chatgpt.com" TargetMode="External"/><Relationship Id="rId10" Type="http://schemas.openxmlformats.org/officeDocument/2006/relationships/hyperlink" Target="https://www.who.int/teams/health-promotion/enhanced-wellbeing/first-global-conference" TargetMode="External"/><Relationship Id="rId11" Type="http://schemas.openxmlformats.org/officeDocument/2006/relationships/hyperlink" Target="https://www.who.int/publications/i/item/9789240015128" TargetMode="External"/><Relationship Id="rId12"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5" name=""/>
        <p:cNvGrpSpPr/>
        <p:nvPr/>
      </p:nvGrpSpPr>
      <p:grpSpPr>
        <a:xfrm>
          <a:off x="0" y="0"/>
          <a:ext cx="0" cy="0"/>
          <a:chOff x="0" y="0"/>
          <a:chExt cx="0" cy="0"/>
        </a:xfrm>
      </p:grpSpPr>
      <p:pic>
        <p:nvPicPr>
          <p:cNvPr id="2097152" name="Picture 4" descr="A person is working at a desk, using a computer screen to check a document or presentation.  AI-generated content may be incorrect."/>
          <p:cNvPicPr>
            <a:picLocks noChangeAspect="1"/>
          </p:cNvPicPr>
          <p:nvPr/>
        </p:nvPicPr>
        <p:blipFill>
          <a:blip xmlns:r="http://schemas.openxmlformats.org/officeDocument/2006/relationships" r:embed="rId1"/>
          <a:stretch>
            <a:fillRect/>
          </a:stretch>
        </p:blipFill>
        <p:spPr>
          <a:xfrm>
            <a:off x="0" y="35356"/>
            <a:ext cx="12192000" cy="6819377"/>
          </a:xfrm>
          <a:prstGeom prst="rect"/>
        </p:spPr>
      </p:pic>
      <p:sp>
        <p:nvSpPr>
          <p:cNvPr id="1048586" name="Title 1"/>
          <p:cNvSpPr>
            <a:spLocks noGrp="1"/>
          </p:cNvSpPr>
          <p:nvPr>
            <p:ph type="ctrTitle"/>
          </p:nvPr>
        </p:nvSpPr>
        <p:spPr>
          <a:xfrm>
            <a:off x="320842" y="433137"/>
            <a:ext cx="5775158" cy="1167063"/>
          </a:xfrm>
        </p:spPr>
        <p:txBody>
          <a:bodyPr>
            <a:noAutofit/>
          </a:bodyPr>
          <a:p>
            <a:r>
              <a:rPr b="1" dirty="0" sz="2800" lang="en-GB">
                <a:solidFill>
                  <a:schemeClr val="bg1"/>
                </a:solidFill>
              </a:rPr>
              <a:t>SCREEN SMART</a:t>
            </a:r>
            <a:br>
              <a:rPr b="1" dirty="0" sz="2800" lang="en-GB">
                <a:solidFill>
                  <a:schemeClr val="bg1"/>
                </a:solidFill>
              </a:rPr>
            </a:br>
            <a:r>
              <a:rPr b="1" dirty="0" sz="2800" lang="en-GB">
                <a:solidFill>
                  <a:schemeClr val="bg1"/>
                </a:solidFill>
              </a:rPr>
              <a:t>Reducing Excessive Screen Time Among Teenagers Aged 13–18</a:t>
            </a:r>
          </a:p>
        </p:txBody>
      </p:sp>
      <p:sp>
        <p:nvSpPr>
          <p:cNvPr id="1048587" name="Subtitle 2"/>
          <p:cNvSpPr>
            <a:spLocks noGrp="1"/>
          </p:cNvSpPr>
          <p:nvPr>
            <p:ph type="subTitle" idx="1"/>
          </p:nvPr>
        </p:nvSpPr>
        <p:spPr>
          <a:xfrm>
            <a:off x="59267" y="1693333"/>
            <a:ext cx="6392333" cy="4969934"/>
          </a:xfrm>
        </p:spPr>
        <p:txBody>
          <a:bodyPr>
            <a:normAutofit lnSpcReduction="10000"/>
          </a:bodyPr>
          <a:p>
            <a:pPr>
              <a:lnSpc>
                <a:spcPct val="150000"/>
              </a:lnSpc>
            </a:pPr>
            <a:r>
              <a:rPr b="1" dirty="0" sz="1800" i="1" lang="en-GB">
                <a:solidFill>
                  <a:schemeClr val="bg1"/>
                </a:solidFill>
              </a:rPr>
              <a:t>Scroll Less • Sleep Better • Move More</a:t>
            </a:r>
            <a:endParaRPr b="1" dirty="0" sz="1800" lang="en-GB">
              <a:solidFill>
                <a:schemeClr val="bg1"/>
              </a:solidFill>
            </a:endParaRPr>
          </a:p>
          <a:p>
            <a:pPr algn="l">
              <a:lnSpc>
                <a:spcPct val="150000"/>
              </a:lnSpc>
            </a:pPr>
            <a:r>
              <a:rPr b="1" dirty="0" sz="1800" lang="en-GB">
                <a:solidFill>
                  <a:schemeClr val="bg1"/>
                </a:solidFill>
              </a:rPr>
              <a:t>Component 1: Group Presentation – Practice Intervention</a:t>
            </a:r>
            <a:endParaRPr dirty="0" sz="1800" lang="en-GB">
              <a:solidFill>
                <a:schemeClr val="bg1"/>
              </a:solidFill>
            </a:endParaRPr>
          </a:p>
          <a:p>
            <a:pPr algn="l">
              <a:lnSpc>
                <a:spcPct val="150000"/>
              </a:lnSpc>
            </a:pPr>
            <a:r>
              <a:rPr b="1" dirty="0" sz="1800" lang="en-GB">
                <a:solidFill>
                  <a:schemeClr val="bg1"/>
                </a:solidFill>
              </a:rPr>
              <a:t>Module:</a:t>
            </a:r>
            <a:r>
              <a:rPr dirty="0" sz="1800" lang="en-GB">
                <a:solidFill>
                  <a:schemeClr val="bg1"/>
                </a:solidFill>
              </a:rPr>
              <a:t> Social Epidemiology and Public Health Development</a:t>
            </a:r>
            <a:br>
              <a:rPr dirty="0" sz="1800" lang="en-GB">
                <a:solidFill>
                  <a:schemeClr val="bg1"/>
                </a:solidFill>
              </a:rPr>
            </a:br>
            <a:r>
              <a:rPr b="1" dirty="0" sz="1800" lang="en-GB">
                <a:solidFill>
                  <a:schemeClr val="bg1"/>
                </a:solidFill>
              </a:rPr>
              <a:t>Module Code:</a:t>
            </a:r>
            <a:r>
              <a:rPr dirty="0" sz="1800" lang="en-GB">
                <a:solidFill>
                  <a:schemeClr val="bg1"/>
                </a:solidFill>
              </a:rPr>
              <a:t> LCHS7000</a:t>
            </a:r>
            <a:br>
              <a:rPr dirty="0" sz="1800" lang="en-GB">
                <a:solidFill>
                  <a:schemeClr val="bg1"/>
                </a:solidFill>
              </a:rPr>
            </a:br>
            <a:r>
              <a:rPr b="1" dirty="0" sz="1800" lang="en-GB">
                <a:solidFill>
                  <a:schemeClr val="bg1"/>
                </a:solidFill>
              </a:rPr>
              <a:t>Programme:</a:t>
            </a:r>
            <a:r>
              <a:rPr dirty="0" sz="1800" lang="en-GB">
                <a:solidFill>
                  <a:schemeClr val="bg1"/>
                </a:solidFill>
              </a:rPr>
              <a:t> MSc Public Health and Social Care in Practice</a:t>
            </a:r>
            <a:br>
              <a:rPr dirty="0" sz="1800" lang="en-GB">
                <a:solidFill>
                  <a:schemeClr val="bg1"/>
                </a:solidFill>
              </a:rPr>
            </a:br>
            <a:r>
              <a:rPr b="1" dirty="0" sz="1800" lang="en-GB">
                <a:solidFill>
                  <a:schemeClr val="bg1"/>
                </a:solidFill>
              </a:rPr>
              <a:t>Lecturer:</a:t>
            </a:r>
            <a:r>
              <a:rPr dirty="0" sz="1800" lang="en-GB">
                <a:solidFill>
                  <a:schemeClr val="bg1"/>
                </a:solidFill>
              </a:rPr>
              <a:t> Dr Hamdi Hussain</a:t>
            </a:r>
          </a:p>
          <a:p>
            <a:pPr>
              <a:lnSpc>
                <a:spcPct val="150000"/>
              </a:lnSpc>
            </a:pPr>
            <a:r>
              <a:rPr b="1" dirty="0" sz="1800" lang="en-GB">
                <a:solidFill>
                  <a:schemeClr val="bg1"/>
                </a:solidFill>
              </a:rPr>
              <a:t>Presented by:</a:t>
            </a:r>
            <a:br>
              <a:rPr dirty="0" sz="1800" lang="en-GB">
                <a:solidFill>
                  <a:schemeClr val="bg1"/>
                </a:solidFill>
              </a:rPr>
            </a:br>
            <a:r>
              <a:rPr dirty="0" sz="1800" lang="en-GB">
                <a:solidFill>
                  <a:schemeClr val="bg1"/>
                </a:solidFill>
              </a:rPr>
              <a:t>Person 1: Fathema Khatun </a:t>
            </a:r>
            <a:r>
              <a:rPr b="1" dirty="0" sz="1800" lang="en-GB">
                <a:solidFill>
                  <a:schemeClr val="bg1"/>
                </a:solidFill>
              </a:rPr>
              <a:t> – [Student ID - 2215607]</a:t>
            </a:r>
            <a:br>
              <a:rPr dirty="0" sz="1800" lang="en-GB">
                <a:solidFill>
                  <a:schemeClr val="bg1"/>
                </a:solidFill>
              </a:rPr>
            </a:br>
            <a:r>
              <a:rPr dirty="0" sz="1800" lang="en-GB">
                <a:solidFill>
                  <a:schemeClr val="bg1"/>
                </a:solidFill>
              </a:rPr>
              <a:t>Person 2: Samina Gul</a:t>
            </a:r>
            <a:r>
              <a:rPr b="1" dirty="0" sz="1800" lang="en-GB">
                <a:solidFill>
                  <a:schemeClr val="bg1"/>
                </a:solidFill>
              </a:rPr>
              <a:t> – [Student ID - 2118248]</a:t>
            </a:r>
            <a:br>
              <a:rPr dirty="0" sz="1800" lang="en-GB">
                <a:solidFill>
                  <a:schemeClr val="bg1"/>
                </a:solidFill>
              </a:rPr>
            </a:br>
            <a:r>
              <a:rPr dirty="0" sz="1800" lang="en-GB">
                <a:solidFill>
                  <a:schemeClr val="bg1"/>
                </a:solidFill>
              </a:rPr>
              <a:t>Person 3: Sonia Altaf </a:t>
            </a:r>
            <a:r>
              <a:rPr b="1" dirty="0" sz="1800" lang="en-GB">
                <a:solidFill>
                  <a:schemeClr val="bg1"/>
                </a:solidFill>
              </a:rPr>
              <a:t> – [Student ID - 2209656]</a:t>
            </a:r>
            <a:br>
              <a:rPr dirty="0" sz="1800" lang="en-GB">
                <a:solidFill>
                  <a:schemeClr val="bg1"/>
                </a:solidFill>
              </a:rPr>
            </a:br>
            <a:r>
              <a:rPr b="1" dirty="0" sz="1800" lang="en-GB">
                <a:solidFill>
                  <a:schemeClr val="bg1"/>
                </a:solidFill>
              </a:rPr>
              <a:t>University of Wales Trinity Saint David</a:t>
            </a:r>
            <a:endParaRPr dirty="0" sz="1800" lang="en-GB">
              <a:solidFill>
                <a:schemeClr val="bg1"/>
              </a:solidFill>
            </a:endParaRPr>
          </a:p>
          <a:p>
            <a:pPr algn="l">
              <a:lnSpc>
                <a:spcPct val="150000"/>
              </a:lnSpc>
            </a:pPr>
            <a:endParaRPr dirty="0" sz="1800" lang="en-GB">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pic>
        <p:nvPicPr>
          <p:cNvPr id="2097153" name="Picture 4" descr="The image depicts a smartphone screen filled with various app icons, such as a camera, map, music player, and social media apps, against a minimalist black background.  AI-generated content may be incorrect."/>
          <p:cNvPicPr>
            <a:picLocks noChangeAspect="1"/>
          </p:cNvPicPr>
          <p:nvPr/>
        </p:nvPicPr>
        <p:blipFill>
          <a:blip xmlns:r="http://schemas.openxmlformats.org/officeDocument/2006/relationships" r:embed="rId1"/>
          <a:stretch>
            <a:fillRect/>
          </a:stretch>
        </p:blipFill>
        <p:spPr>
          <a:xfrm>
            <a:off x="3239" y="-32085"/>
            <a:ext cx="12185522" cy="6858000"/>
          </a:xfrm>
          <a:prstGeom prst="rect"/>
        </p:spPr>
      </p:pic>
      <p:sp>
        <p:nvSpPr>
          <p:cNvPr id="1048593" name="Content Placeholder 2"/>
          <p:cNvSpPr>
            <a:spLocks noGrp="1"/>
          </p:cNvSpPr>
          <p:nvPr>
            <p:ph idx="1"/>
          </p:nvPr>
        </p:nvSpPr>
        <p:spPr>
          <a:xfrm>
            <a:off x="114299" y="1057275"/>
            <a:ext cx="7896225" cy="5657850"/>
          </a:xfrm>
        </p:spPr>
        <p:txBody>
          <a:bodyPr>
            <a:normAutofit fontScale="92857" lnSpcReduction="20000"/>
          </a:bodyPr>
          <a:p>
            <a:pPr algn="ctr" indent="0" marL="0">
              <a:lnSpc>
                <a:spcPct val="150000"/>
              </a:lnSpc>
              <a:buNone/>
            </a:pPr>
            <a:r>
              <a:rPr b="1" dirty="0" lang="en-US">
                <a:solidFill>
                  <a:srgbClr val="5C1419"/>
                </a:solidFill>
                <a:latin typeface="Arial" panose="020B0604020202020204" pitchFamily="34" charset="0"/>
                <a:cs typeface="Arial" panose="020B0604020202020204" pitchFamily="34" charset="0"/>
              </a:rPr>
              <a:t>Overall Aim</a:t>
            </a:r>
          </a:p>
          <a:p>
            <a:pPr algn="ctr">
              <a:lnSpc>
                <a:spcPct val="150000"/>
              </a:lnSpc>
            </a:pPr>
            <a:r>
              <a:rPr b="1" dirty="0" lang="en-US">
                <a:solidFill>
                  <a:srgbClr val="1A1A1A"/>
                </a:solidFill>
                <a:latin typeface="Arial" panose="020B0604020202020204" pitchFamily="34" charset="0"/>
                <a:cs typeface="Arial" panose="020B0604020202020204" pitchFamily="34" charset="0"/>
              </a:rPr>
              <a:t>To support teenagers aged 13–18 to develop healthier screen habits by reducing recreational screen time, improving bedtime routines and increasing physical and offline activities during a 6-week campaign.</a:t>
            </a:r>
            <a:r>
              <a:rPr b="1" dirty="0" lang="en-GB">
                <a:solidFill>
                  <a:srgbClr val="1A1A1A"/>
                </a:solidFill>
                <a:latin typeface="Arial" panose="020B0604020202020204" pitchFamily="34" charset="0"/>
                <a:cs typeface="Arial" panose="020B0604020202020204" pitchFamily="34" charset="0"/>
              </a:rPr>
              <a:t> </a:t>
            </a:r>
          </a:p>
          <a:p>
            <a:pPr algn="ctr" indent="0" marL="0">
              <a:lnSpc>
                <a:spcPct val="150000"/>
              </a:lnSpc>
              <a:buNone/>
            </a:pPr>
            <a:r>
              <a:rPr b="1" dirty="0" lang="en-GB">
                <a:solidFill>
                  <a:srgbClr val="5C1419"/>
                </a:solidFill>
                <a:latin typeface="Arial" panose="020B0604020202020204" pitchFamily="34" charset="0"/>
                <a:cs typeface="Arial" panose="020B0604020202020204" pitchFamily="34" charset="0"/>
              </a:rPr>
              <a:t>Proposed campaign title</a:t>
            </a:r>
            <a:r>
              <a:rPr b="1" dirty="0" lang="en-GB">
                <a:solidFill>
                  <a:srgbClr val="1A1A1A"/>
                </a:solidFill>
                <a:latin typeface="Arial" panose="020B0604020202020204" pitchFamily="34" charset="0"/>
                <a:cs typeface="Arial" panose="020B0604020202020204" pitchFamily="34" charset="0"/>
              </a:rPr>
              <a:t>: SCREEN SMART</a:t>
            </a:r>
          </a:p>
          <a:p>
            <a:pPr algn="ctr" indent="0" marL="0">
              <a:lnSpc>
                <a:spcPct val="150000"/>
              </a:lnSpc>
              <a:buNone/>
            </a:pPr>
            <a:r>
              <a:rPr b="1" dirty="0" lang="en-GB">
                <a:solidFill>
                  <a:srgbClr val="5C1419"/>
                </a:solidFill>
                <a:latin typeface="Arial" panose="020B0604020202020204" pitchFamily="34" charset="0"/>
                <a:cs typeface="Arial" panose="020B0604020202020204" pitchFamily="34" charset="0"/>
              </a:rPr>
              <a:t>Presented By</a:t>
            </a:r>
            <a:r>
              <a:rPr b="1" dirty="0" lang="en-GB">
                <a:solidFill>
                  <a:srgbClr val="1A1A1A"/>
                </a:solidFill>
                <a:latin typeface="Arial" panose="020B0604020202020204" pitchFamily="34" charset="0"/>
                <a:cs typeface="Arial" panose="020B0604020202020204" pitchFamily="34" charset="0"/>
              </a:rPr>
              <a:t>:  Fathema Khatun (2215607)</a:t>
            </a:r>
          </a:p>
          <a:p>
            <a:pPr algn="ctr" indent="0" marL="0">
              <a:lnSpc>
                <a:spcPct val="150000"/>
              </a:lnSpc>
              <a:buNone/>
            </a:pPr>
            <a:r>
              <a:rPr b="1" dirty="0" lang="en-GB">
                <a:solidFill>
                  <a:srgbClr val="1A1A1A"/>
                </a:solidFill>
                <a:latin typeface="Arial" panose="020B0604020202020204" pitchFamily="34" charset="0"/>
                <a:cs typeface="Arial" panose="020B0604020202020204" pitchFamily="34" charset="0"/>
              </a:rPr>
              <a:t>Slogan:</a:t>
            </a:r>
            <a:r>
              <a:rPr dirty="0" lang="en-GB">
                <a:solidFill>
                  <a:srgbClr val="1A1A1A"/>
                </a:solidFill>
                <a:latin typeface="Arial" panose="020B0604020202020204" pitchFamily="34" charset="0"/>
                <a:cs typeface="Arial" panose="020B0604020202020204" pitchFamily="34" charset="0"/>
              </a:rPr>
              <a:t> </a:t>
            </a:r>
          </a:p>
          <a:p>
            <a:pPr algn="ctr" indent="0" marL="0">
              <a:lnSpc>
                <a:spcPct val="150000"/>
              </a:lnSpc>
              <a:buNone/>
            </a:pPr>
            <a:r>
              <a:rPr dirty="0" i="1" lang="en-GB">
                <a:solidFill>
                  <a:srgbClr val="F6F2EF"/>
                </a:solidFill>
                <a:highlight>
                  <a:srgbClr val="5C1419"/>
                </a:highlight>
                <a:latin typeface="Arial" panose="020B0604020202020204" pitchFamily="34" charset="0"/>
                <a:cs typeface="Arial" panose="020B0604020202020204" pitchFamily="34" charset="0"/>
              </a:rPr>
              <a:t>Scroll Less. Sleep Better. Move More.</a:t>
            </a:r>
            <a:endParaRPr dirty="0" lang="en-GB">
              <a:solidFill>
                <a:srgbClr val="F6F2EF"/>
              </a:solidFill>
              <a:highlight>
                <a:srgbClr val="5C1419"/>
              </a:highlight>
              <a:latin typeface="Arial" panose="020B0604020202020204" pitchFamily="34" charset="0"/>
              <a:cs typeface="Arial" panose="020B0604020202020204" pitchFamily="34" charset="0"/>
            </a:endParaRPr>
          </a:p>
          <a:p>
            <a:pPr algn="ctr">
              <a:lnSpc>
                <a:spcPct val="150000"/>
              </a:lnSpc>
            </a:pPr>
            <a:endParaRPr dirty="0" lang="en-GB">
              <a:solidFill>
                <a:srgbClr val="1A1A1A"/>
              </a:solidFill>
              <a:latin typeface="Arial" panose="020B0604020202020204" pitchFamily="34" charset="0"/>
              <a:cs typeface="Arial" panose="020B0604020202020204" pitchFamily="34" charset="0"/>
            </a:endParaRPr>
          </a:p>
        </p:txBody>
      </p:sp>
      <p:sp>
        <p:nvSpPr>
          <p:cNvPr id="1048594" name="Title 1"/>
          <p:cNvSpPr>
            <a:spLocks noGrp="1"/>
          </p:cNvSpPr>
          <p:nvPr>
            <p:ph type="title"/>
          </p:nvPr>
        </p:nvSpPr>
        <p:spPr/>
        <p:txBody>
          <a:bodyPr/>
          <a:p>
            <a:r>
              <a:rPr b="1" dirty="0" lang="en-GB">
                <a:solidFill>
                  <a:srgbClr val="3A0403"/>
                </a:solidFill>
              </a:rPr>
              <a:t>        Person 1 – Rationale</a:t>
            </a:r>
            <a:br>
              <a:rPr b="1" dirty="0" lang="en-GB">
                <a:solidFill>
                  <a:srgbClr val="3A0403"/>
                </a:solidFill>
              </a:rPr>
            </a:br>
            <a:endParaRPr dirty="0" lang="en-GB">
              <a:solidFill>
                <a:srgbClr val="3A0403"/>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pic>
        <p:nvPicPr>
          <p:cNvPr id="2097154" name="Picture 4" descr="A person is using a mobile phone under dim lighting.  AI-generated content may be incorrect."/>
          <p:cNvPicPr>
            <a:picLocks noChangeAspect="1"/>
          </p:cNvPicPr>
          <p:nvPr/>
        </p:nvPicPr>
        <p:blipFill>
          <a:blip xmlns:r="http://schemas.openxmlformats.org/officeDocument/2006/relationships" r:embed="rId1"/>
          <a:stretch>
            <a:fillRect/>
          </a:stretch>
        </p:blipFill>
        <p:spPr>
          <a:xfrm>
            <a:off x="0" y="34678"/>
            <a:ext cx="12192000" cy="6788645"/>
          </a:xfrm>
          <a:prstGeom prst="rect"/>
        </p:spPr>
      </p:pic>
      <p:sp>
        <p:nvSpPr>
          <p:cNvPr id="1048598" name="Content Placeholder 2"/>
          <p:cNvSpPr>
            <a:spLocks noGrp="1"/>
          </p:cNvSpPr>
          <p:nvPr>
            <p:ph idx="1"/>
          </p:nvPr>
        </p:nvSpPr>
        <p:spPr>
          <a:xfrm>
            <a:off x="4834467" y="1710268"/>
            <a:ext cx="6519333" cy="4459534"/>
          </a:xfrm>
        </p:spPr>
        <p:txBody>
          <a:bodyPr>
            <a:noAutofit/>
          </a:bodyPr>
          <a:p>
            <a:pPr lvl="0">
              <a:lnSpc>
                <a:spcPct val="110000"/>
              </a:lnSpc>
            </a:pPr>
            <a:r>
              <a:rPr dirty="0" sz="1600" lang="en-GB">
                <a:latin typeface="Arial" panose="020B0604020202020204" pitchFamily="34" charset="0"/>
                <a:cs typeface="Arial" panose="020B0604020202020204" pitchFamily="34" charset="0"/>
              </a:rPr>
              <a:t>Digital technology is now part of teenagers' education, communication, entertainment and social relationships (Ofcom, 2025). </a:t>
            </a:r>
          </a:p>
          <a:p>
            <a:pPr lvl="0"/>
            <a:r>
              <a:rPr dirty="0" sz="1600" lang="en-GB">
                <a:latin typeface="Arial" panose="020B0604020202020204" pitchFamily="34" charset="0"/>
                <a:cs typeface="Arial" panose="020B0604020202020204" pitchFamily="34" charset="0"/>
              </a:rPr>
              <a:t>However, high recreational screen use, particularly prolonged and bedtime use, may displace sleep, physical activity and face-to-face activities (WHO, 2020b; Silva et al., 2022). </a:t>
            </a:r>
          </a:p>
          <a:p>
            <a:pPr lvl="0">
              <a:lnSpc>
                <a:spcPct val="110000"/>
              </a:lnSpc>
            </a:pPr>
            <a:r>
              <a:rPr dirty="0" sz="1600" lang="en-GB">
                <a:latin typeface="Arial" panose="020B0604020202020204" pitchFamily="34" charset="0"/>
                <a:cs typeface="Arial" panose="020B0604020202020204" pitchFamily="34" charset="0"/>
              </a:rPr>
              <a:t>The campaign does not aim to remove screens. It aims to help teenagers develop a healthier and more balanced relationship with recreational screen use. </a:t>
            </a:r>
          </a:p>
          <a:p>
            <a:pPr lvl="0">
              <a:lnSpc>
                <a:spcPct val="110000"/>
              </a:lnSpc>
            </a:pPr>
            <a:r>
              <a:rPr dirty="0" sz="1600" lang="en-GB">
                <a:latin typeface="Arial" panose="020B0604020202020204" pitchFamily="34" charset="0"/>
                <a:cs typeface="Arial" panose="020B0604020202020204" pitchFamily="34" charset="0"/>
              </a:rPr>
              <a:t>Target population: teenagers aged 13–18 years. </a:t>
            </a:r>
          </a:p>
          <a:p>
            <a:pPr lvl="0">
              <a:lnSpc>
                <a:spcPct val="110000"/>
              </a:lnSpc>
            </a:pPr>
            <a:r>
              <a:rPr dirty="0" sz="1600" lang="en-GB">
                <a:latin typeface="Arial" panose="020B0604020202020204" pitchFamily="34" charset="0"/>
                <a:cs typeface="Arial" panose="020B0604020202020204" pitchFamily="34" charset="0"/>
              </a:rPr>
              <a:t>Proposed intervention: a 6-week school/community-based health-promotion campaign. </a:t>
            </a:r>
          </a:p>
          <a:p>
            <a:pPr algn="ctr" indent="0" marL="0">
              <a:lnSpc>
                <a:spcPct val="110000"/>
              </a:lnSpc>
              <a:buNone/>
            </a:pPr>
            <a:r>
              <a:rPr dirty="0" sz="1600" lang="en-GB">
                <a:solidFill>
                  <a:srgbClr val="5C1419"/>
                </a:solidFill>
                <a:latin typeface="Arial" panose="020B0604020202020204" pitchFamily="34" charset="0"/>
                <a:cs typeface="Arial" panose="020B0604020202020204" pitchFamily="34" charset="0"/>
              </a:rPr>
              <a:t>Key message:</a:t>
            </a:r>
          </a:p>
          <a:p>
            <a:pPr indent="0" marL="0">
              <a:lnSpc>
                <a:spcPct val="110000"/>
              </a:lnSpc>
              <a:buNone/>
            </a:pPr>
            <a:r>
              <a:rPr dirty="0" sz="1600" i="1" lang="en-GB">
                <a:latin typeface="Arial" panose="020B0604020202020204" pitchFamily="34" charset="0"/>
                <a:cs typeface="Arial" panose="020B0604020202020204" pitchFamily="34" charset="0"/>
              </a:rPr>
              <a:t>The problem is not simply screens—it is when, why and how much they are used.</a:t>
            </a:r>
            <a:endParaRPr dirty="0" sz="1600" lang="en-GB">
              <a:latin typeface="Arial" panose="020B0604020202020204" pitchFamily="34" charset="0"/>
              <a:cs typeface="Arial" panose="020B0604020202020204" pitchFamily="34" charset="0"/>
            </a:endParaRPr>
          </a:p>
          <a:p>
            <a:pPr>
              <a:lnSpc>
                <a:spcPct val="110000"/>
              </a:lnSpc>
            </a:pPr>
            <a:endParaRPr dirty="0" sz="1600" lang="en-GB">
              <a:latin typeface="Arial" panose="020B0604020202020204" pitchFamily="34" charset="0"/>
              <a:cs typeface="Arial" panose="020B0604020202020204" pitchFamily="34" charset="0"/>
            </a:endParaRPr>
          </a:p>
        </p:txBody>
      </p:sp>
      <p:sp>
        <p:nvSpPr>
          <p:cNvPr id="1048599" name="Title 1"/>
          <p:cNvSpPr>
            <a:spLocks noGrp="1"/>
          </p:cNvSpPr>
          <p:nvPr>
            <p:ph type="title"/>
          </p:nvPr>
        </p:nvSpPr>
        <p:spPr>
          <a:xfrm>
            <a:off x="838200" y="365126"/>
            <a:ext cx="10515600" cy="566208"/>
          </a:xfrm>
        </p:spPr>
        <p:txBody>
          <a:bodyPr>
            <a:normAutofit fontScale="90000"/>
          </a:bodyPr>
          <a:p>
            <a:r>
              <a:rPr dirty="0" lang="en-GB">
                <a:solidFill>
                  <a:srgbClr val="3A0403"/>
                </a:solidFill>
                <a:latin typeface="Arial" panose="020B0604020202020204" pitchFamily="34" charset="0"/>
                <a:cs typeface="Arial" panose="020B0604020202020204" pitchFamily="34" charset="0"/>
              </a:rPr>
              <a:t>	Introduction: Why Screen Time Matters</a:t>
            </a:r>
          </a:p>
        </p:txBody>
      </p:sp>
      <p:sp>
        <p:nvSpPr>
          <p:cNvPr id="1048600" name="Content Placeholder 2"/>
          <p:cNvSpPr txBox="1"/>
          <p:nvPr/>
        </p:nvSpPr>
        <p:spPr>
          <a:xfrm>
            <a:off x="135468" y="1009367"/>
            <a:ext cx="11218332" cy="986367"/>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600" lang="en-GB">
                <a:latin typeface="Arial" panose="020B0604020202020204" pitchFamily="34" charset="0"/>
                <a:cs typeface="Arial" panose="020B0604020202020204" pitchFamily="34" charset="0"/>
              </a:rPr>
              <a:t>Reducing Excessive Screen Time Among Teenagers Aged 13–18</a:t>
            </a:r>
          </a:p>
          <a:p>
            <a:pPr algn="ctr" indent="0" marL="0">
              <a:buNone/>
            </a:pPr>
            <a:r>
              <a:rPr dirty="0" sz="1600" lang="en-GB">
                <a:latin typeface="Arial" panose="020B0604020202020204" pitchFamily="34" charset="0"/>
                <a:cs typeface="Arial" panose="020B0604020202020204" pitchFamily="34" charset="0"/>
              </a:rPr>
              <a:t>SCREEN SMART: Scroll Less. Sleep Better. Move More.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pic>
        <p:nvPicPr>
          <p:cNvPr id="2097155" name="Picture 4" descr="The image shows a young person with a pensive expression, surrounded by various electronic devices such as a phone, tablet, and gaming console, against a minimalist, patterned background.  AI-generated content may be incorrect."/>
          <p:cNvPicPr>
            <a:picLocks noChangeAspect="1"/>
          </p:cNvPicPr>
          <p:nvPr/>
        </p:nvPicPr>
        <p:blipFill>
          <a:blip xmlns:r="http://schemas.openxmlformats.org/officeDocument/2006/relationships" r:embed="rId1"/>
          <a:stretch>
            <a:fillRect/>
          </a:stretch>
        </p:blipFill>
        <p:spPr>
          <a:xfrm>
            <a:off x="3239" y="-16043"/>
            <a:ext cx="12185522" cy="6858000"/>
          </a:xfrm>
          <a:prstGeom prst="rect"/>
        </p:spPr>
      </p:pic>
      <p:sp>
        <p:nvSpPr>
          <p:cNvPr id="1048601" name="Title 1"/>
          <p:cNvSpPr>
            <a:spLocks noGrp="1"/>
          </p:cNvSpPr>
          <p:nvPr>
            <p:ph type="title"/>
          </p:nvPr>
        </p:nvSpPr>
        <p:spPr>
          <a:xfrm>
            <a:off x="838200" y="-269875"/>
            <a:ext cx="10515600" cy="1325563"/>
          </a:xfrm>
        </p:spPr>
        <p:txBody>
          <a:bodyPr/>
          <a:p>
            <a:r>
              <a:rPr dirty="0" lang="en-GB">
                <a:latin typeface="Arial" panose="020B0604020202020204" pitchFamily="34" charset="0"/>
                <a:cs typeface="Arial" panose="020B0604020202020204" pitchFamily="34" charset="0"/>
              </a:rPr>
              <a:t>    Why Focus on Teenagers Aged 13–18?</a:t>
            </a:r>
          </a:p>
        </p:txBody>
      </p:sp>
      <p:sp>
        <p:nvSpPr>
          <p:cNvPr id="1048602" name="Content Placeholder 2"/>
          <p:cNvSpPr>
            <a:spLocks noGrp="1"/>
          </p:cNvSpPr>
          <p:nvPr>
            <p:ph idx="1"/>
          </p:nvPr>
        </p:nvSpPr>
        <p:spPr>
          <a:xfrm>
            <a:off x="3577388" y="1055688"/>
            <a:ext cx="7776411" cy="5786269"/>
          </a:xfrm>
        </p:spPr>
        <p:txBody>
          <a:bodyPr>
            <a:normAutofit/>
          </a:bodyPr>
          <a:p>
            <a:pPr algn="ctr" indent="0" marL="0">
              <a:buNone/>
            </a:pPr>
            <a:r>
              <a:rPr b="1" dirty="0" sz="2600" lang="en-GB">
                <a:latin typeface="Arial" panose="020B0604020202020204" pitchFamily="34" charset="0"/>
                <a:cs typeface="Arial" panose="020B0604020202020204" pitchFamily="34" charset="0"/>
              </a:rPr>
              <a:t>Adolescence is a key period for developing lifelong habits</a:t>
            </a:r>
          </a:p>
          <a:p>
            <a:pPr lvl="0"/>
            <a:r>
              <a:rPr dirty="0" sz="1600" lang="en-GB">
                <a:latin typeface="Arial" panose="020B0604020202020204" pitchFamily="34" charset="0"/>
                <a:cs typeface="Arial" panose="020B0604020202020204" pitchFamily="34" charset="0"/>
              </a:rPr>
              <a:t>Adolescence involves important physical, psychological and social development (WHO, 2020a). </a:t>
            </a:r>
          </a:p>
          <a:p>
            <a:pPr lvl="0"/>
            <a:r>
              <a:rPr dirty="0" sz="1600" lang="en-GB">
                <a:latin typeface="Arial" panose="020B0604020202020204" pitchFamily="34" charset="0"/>
                <a:cs typeface="Arial" panose="020B0604020202020204" pitchFamily="34" charset="0"/>
              </a:rPr>
              <a:t>UK children aged 8–14 spend an average of 2 hours 59 minutes per day online across monitored smartphones, tablets and computers (Ofcom, 2025). </a:t>
            </a:r>
          </a:p>
          <a:p>
            <a:pPr lvl="0"/>
            <a:r>
              <a:rPr dirty="0" sz="1600" lang="en-GB">
                <a:latin typeface="Arial" panose="020B0604020202020204" pitchFamily="34" charset="0"/>
                <a:cs typeface="Arial" panose="020B0604020202020204" pitchFamily="34" charset="0"/>
              </a:rPr>
              <a:t>Among 13–14-year-old Snapchat users, average Snapchat use alone was 2 hours 13 minutes per day (Ofcom, 2025). </a:t>
            </a:r>
          </a:p>
          <a:p>
            <a:pPr lvl="0"/>
            <a:r>
              <a:rPr dirty="0" sz="1600" lang="en-GB">
                <a:latin typeface="Arial" panose="020B0604020202020204" pitchFamily="34" charset="0"/>
                <a:cs typeface="Arial" panose="020B0604020202020204" pitchFamily="34" charset="0"/>
              </a:rPr>
              <a:t>Late-night online activity is also evident: across major platforms used by children, a proportion of use occurs between 9 pm and 5 am (Ofcom, 2025). </a:t>
            </a:r>
          </a:p>
          <a:p>
            <a:r>
              <a:rPr dirty="0" sz="1600" lang="en-GB">
                <a:latin typeface="Arial" panose="020B0604020202020204" pitchFamily="34" charset="0"/>
                <a:cs typeface="Arial" panose="020B0604020202020204" pitchFamily="34" charset="0"/>
              </a:rPr>
              <a:t>Public-health concern</a:t>
            </a:r>
          </a:p>
          <a:p>
            <a:r>
              <a:rPr dirty="0" sz="1600" lang="en-GB">
                <a:latin typeface="Arial" panose="020B0604020202020204" pitchFamily="34" charset="0"/>
                <a:cs typeface="Arial" panose="020B0604020202020204" pitchFamily="34" charset="0"/>
              </a:rPr>
              <a:t>High screen exposure can compete with:</a:t>
            </a:r>
          </a:p>
          <a:p>
            <a:r>
              <a:rPr dirty="0" sz="1600" lang="en-GB">
                <a:latin typeface="Arial" panose="020B0604020202020204" pitchFamily="34" charset="0"/>
                <a:cs typeface="Arial" panose="020B0604020202020204" pitchFamily="34" charset="0"/>
              </a:rPr>
              <a:t>Sleep → Physical activity → Study → Family interaction → Offline social activity </a:t>
            </a:r>
            <a:r>
              <a:rPr dirty="0" sz="1600" i="1" lang="en-GB">
                <a:latin typeface="Arial" panose="020B0604020202020204" pitchFamily="34" charset="0"/>
                <a:cs typeface="Arial" panose="020B0604020202020204" pitchFamily="34" charset="0"/>
              </a:rPr>
              <a:t>(Ofcom, 2025; WHO, 2020b; Silva et al., 2022)</a:t>
            </a:r>
          </a:p>
          <a:p>
            <a:pPr algn="ctr" indent="0" marL="0">
              <a:buNone/>
            </a:pPr>
            <a:r>
              <a:rPr b="1" dirty="0" sz="1600" lang="en-GB">
                <a:solidFill>
                  <a:srgbClr val="5C1419"/>
                </a:solidFill>
                <a:latin typeface="Arial" panose="020B0604020202020204" pitchFamily="34" charset="0"/>
                <a:cs typeface="Arial" panose="020B0604020202020204" pitchFamily="34" charset="0"/>
              </a:rPr>
              <a:t>Critical interpretation</a:t>
            </a:r>
            <a:r>
              <a:rPr b="1" dirty="0" sz="1600" lang="en-GB">
                <a:latin typeface="Arial" panose="020B0604020202020204" pitchFamily="34" charset="0"/>
                <a:cs typeface="Arial" panose="020B0604020202020204" pitchFamily="34" charset="0"/>
              </a:rPr>
              <a:t>: </a:t>
            </a:r>
          </a:p>
          <a:p>
            <a:pPr indent="0" marL="0">
              <a:buNone/>
            </a:pPr>
            <a:r>
              <a:rPr dirty="0" sz="1600" lang="en-GB">
                <a:latin typeface="Arial" panose="020B0604020202020204" pitchFamily="34" charset="0"/>
                <a:cs typeface="Arial" panose="020B0604020202020204" pitchFamily="34" charset="0"/>
              </a:rPr>
              <a:t>High online use does not necessarily indicate harm; its impact depends on how, when and why screens are used, and whether screen use displaces important health-promoting activities </a:t>
            </a:r>
            <a:r>
              <a:rPr dirty="0" sz="1600" i="1" lang="en-GB">
                <a:latin typeface="Arial" panose="020B0604020202020204" pitchFamily="34" charset="0"/>
                <a:cs typeface="Arial" panose="020B0604020202020204" pitchFamily="34" charset="0"/>
              </a:rPr>
              <a:t>(WHO, 2020b; Silva et al., 2022).</a:t>
            </a:r>
            <a:endParaRPr dirty="0" sz="1600" lang="en-GB">
              <a:latin typeface="Arial" panose="020B0604020202020204" pitchFamily="34" charset="0"/>
              <a:cs typeface="Arial" panose="020B0604020202020204" pitchFamily="34" charset="0"/>
            </a:endParaRPr>
          </a:p>
          <a:p>
            <a:endParaRPr dirty="0" sz="1800" lang="en-GB">
              <a:latin typeface="Arial" panose="020B0604020202020204" pitchFamily="34" charset="0"/>
              <a:cs typeface="Arial" panose="020B0604020202020204" pitchFamily="34" charset="0"/>
            </a:endParaRPr>
          </a:p>
        </p:txBody>
      </p:sp>
      <p:sp>
        <p:nvSpPr>
          <p:cNvPr id="1048603" name="Title 1"/>
          <p:cNvSpPr txBox="1"/>
          <p:nvPr/>
        </p:nvSpPr>
        <p:spPr>
          <a:xfrm>
            <a:off x="1625601" y="1444986"/>
            <a:ext cx="1032932" cy="558968"/>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r>
              <a:rPr dirty="0" sz="1050" lang="en-GB"/>
              <a:t>(Canva ,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59" name=""/>
        <p:cNvGrpSpPr/>
        <p:nvPr/>
      </p:nvGrpSpPr>
      <p:grpSpPr>
        <a:xfrm>
          <a:off x="0" y="0"/>
          <a:ext cx="0" cy="0"/>
          <a:chOff x="0" y="0"/>
          <a:chExt cx="0" cy="0"/>
        </a:xfrm>
      </p:grpSpPr>
      <p:pic>
        <p:nvPicPr>
          <p:cNvPr id="2097156" name="Picture 4" descr="The image features a minimalist design with a large white background, a circular red dot, and a repeating polka dot pattern.  AI-generated content may be incorrect."/>
          <p:cNvPicPr>
            <a:picLocks noChangeAspect="1"/>
          </p:cNvPicPr>
          <p:nvPr/>
        </p:nvPicPr>
        <p:blipFill>
          <a:blip xmlns:r="http://schemas.openxmlformats.org/officeDocument/2006/relationships" r:embed="rId2"/>
          <a:stretch>
            <a:fillRect/>
          </a:stretch>
        </p:blipFill>
        <p:spPr>
          <a:xfrm>
            <a:off x="6883" y="-9525"/>
            <a:ext cx="12178234" cy="6858000"/>
          </a:xfrm>
          <a:prstGeom prst="rect"/>
        </p:spPr>
      </p:pic>
      <p:sp>
        <p:nvSpPr>
          <p:cNvPr id="1048604" name="Content Placeholder 2"/>
          <p:cNvSpPr>
            <a:spLocks noGrp="1"/>
          </p:cNvSpPr>
          <p:nvPr>
            <p:ph idx="1"/>
          </p:nvPr>
        </p:nvSpPr>
        <p:spPr>
          <a:xfrm>
            <a:off x="257175" y="1047750"/>
            <a:ext cx="6543675" cy="2441576"/>
          </a:xfrm>
        </p:spPr>
        <p:txBody>
          <a:bodyPr>
            <a:noAutofit/>
          </a:bodyPr>
          <a:p>
            <a:pPr algn="ctr" indent="0" marL="0">
              <a:buNone/>
            </a:pPr>
            <a:r>
              <a:rPr dirty="0" sz="1500" lang="en-GB">
                <a:solidFill>
                  <a:srgbClr val="5C1419"/>
                </a:solidFill>
                <a:latin typeface="Arial" panose="020B0604020202020204" pitchFamily="34" charset="0"/>
                <a:cs typeface="Arial" panose="020B0604020202020204" pitchFamily="34" charset="0"/>
              </a:rPr>
              <a:t>UK Chief Medical Officers</a:t>
            </a:r>
          </a:p>
          <a:p>
            <a:pPr indent="0" marL="0">
              <a:buNone/>
            </a:pPr>
            <a:r>
              <a:rPr dirty="0" sz="1500" lang="en-GB">
                <a:latin typeface="Arial" panose="020B0604020202020204" pitchFamily="34" charset="0"/>
                <a:cs typeface="Arial" panose="020B0604020202020204" pitchFamily="34" charset="0"/>
              </a:rPr>
              <a:t>Children and young people aged 5–18 years should:</a:t>
            </a:r>
          </a:p>
          <a:p>
            <a:pPr lvl="0"/>
            <a:r>
              <a:rPr dirty="0" sz="1500" lang="en-GB">
                <a:latin typeface="Arial" panose="020B0604020202020204" pitchFamily="34" charset="0"/>
                <a:cs typeface="Arial" panose="020B0604020202020204" pitchFamily="34" charset="0"/>
              </a:rPr>
              <a:t>achieve an average of at least 60 minutes of moderate-to-vigorous physical activity per day across the week; </a:t>
            </a:r>
          </a:p>
          <a:p>
            <a:pPr lvl="0"/>
            <a:r>
              <a:rPr dirty="0" sz="1500" lang="en-GB">
                <a:latin typeface="Arial" panose="020B0604020202020204" pitchFamily="34" charset="0"/>
                <a:cs typeface="Arial" panose="020B0604020202020204" pitchFamily="34" charset="0"/>
              </a:rPr>
              <a:t>minimise sedentary time; </a:t>
            </a:r>
          </a:p>
          <a:p>
            <a:pPr lvl="0"/>
            <a:r>
              <a:rPr dirty="0" sz="1500" lang="en-GB">
                <a:latin typeface="Arial" panose="020B0604020202020204" pitchFamily="34" charset="0"/>
                <a:cs typeface="Arial" panose="020B0604020202020204" pitchFamily="34" charset="0"/>
              </a:rPr>
              <a:t>break up long periods of inactivity with at least light physical activity</a:t>
            </a:r>
            <a:br>
              <a:rPr dirty="0" sz="1500" lang="en-GB">
                <a:latin typeface="Arial" panose="020B0604020202020204" pitchFamily="34" charset="0"/>
                <a:cs typeface="Arial" panose="020B0604020202020204" pitchFamily="34" charset="0"/>
              </a:rPr>
            </a:br>
            <a:r>
              <a:rPr dirty="0" sz="1500" i="1" lang="en-GB">
                <a:latin typeface="Arial" panose="020B0604020202020204" pitchFamily="34" charset="0"/>
                <a:cs typeface="Arial" panose="020B0604020202020204" pitchFamily="34" charset="0"/>
              </a:rPr>
              <a:t>(Department of Health and Social Care, 2026).</a:t>
            </a:r>
          </a:p>
          <a:p>
            <a:pPr lvl="0"/>
            <a:r>
              <a:rPr dirty="0" sz="1500" lang="en-GB">
                <a:latin typeface="Arial" panose="020B0604020202020204" pitchFamily="34" charset="0"/>
                <a:cs typeface="Arial" panose="020B0604020202020204" pitchFamily="34" charset="0"/>
              </a:rPr>
              <a:t>Are guidelines being met?</a:t>
            </a:r>
            <a:br>
              <a:rPr dirty="0" sz="1500" lang="en-GB">
                <a:latin typeface="Arial" panose="020B0604020202020204" pitchFamily="34" charset="0"/>
                <a:cs typeface="Arial" panose="020B0604020202020204" pitchFamily="34" charset="0"/>
              </a:rPr>
            </a:br>
            <a:r>
              <a:rPr dirty="0" sz="1500" lang="en-GB">
                <a:latin typeface="Arial" panose="020B0604020202020204" pitchFamily="34" charset="0"/>
                <a:cs typeface="Arial" panose="020B0604020202020204" pitchFamily="34" charset="0"/>
              </a:rPr>
              <a:t>Only 49.1% of 5–16-year-olds in England achieved an average of 60+ minutes of physical activity per day in 2024–25. Therefore, over half were not meeting the recommended level </a:t>
            </a:r>
            <a:r>
              <a:rPr dirty="0" sz="1500" i="1" lang="en-GB">
                <a:latin typeface="Arial" panose="020B0604020202020204" pitchFamily="34" charset="0"/>
                <a:cs typeface="Arial" panose="020B0604020202020204" pitchFamily="34" charset="0"/>
              </a:rPr>
              <a:t>(Sport England, 2025).</a:t>
            </a:r>
          </a:p>
          <a:p>
            <a:pPr lvl="0"/>
            <a:endParaRPr dirty="0" sz="1500" lang="en-GB">
              <a:latin typeface="Arial" panose="020B0604020202020204" pitchFamily="34" charset="0"/>
              <a:cs typeface="Arial" panose="020B0604020202020204" pitchFamily="34" charset="0"/>
            </a:endParaRPr>
          </a:p>
          <a:p>
            <a:pPr indent="0" lvl="0" marL="0">
              <a:buNone/>
            </a:pPr>
            <a:endParaRPr dirty="0" sz="1500" i="1" lang="en-GB">
              <a:latin typeface="Arial" panose="020B0604020202020204" pitchFamily="34" charset="0"/>
              <a:cs typeface="Arial" panose="020B0604020202020204" pitchFamily="34" charset="0"/>
            </a:endParaRPr>
          </a:p>
          <a:p>
            <a:pPr lvl="0"/>
            <a:endParaRPr dirty="0" sz="1500" i="1" lang="en-GB">
              <a:latin typeface="Arial" panose="020B0604020202020204" pitchFamily="34" charset="0"/>
              <a:cs typeface="Arial" panose="020B0604020202020204" pitchFamily="34" charset="0"/>
            </a:endParaRPr>
          </a:p>
          <a:p>
            <a:pPr lvl="0"/>
            <a:endParaRPr dirty="0" sz="1500" lang="en-GB">
              <a:latin typeface="Arial" panose="020B0604020202020204" pitchFamily="34" charset="0"/>
              <a:cs typeface="Arial" panose="020B0604020202020204" pitchFamily="34" charset="0"/>
            </a:endParaRPr>
          </a:p>
          <a:p>
            <a:endParaRPr dirty="0" sz="1500" lang="en-GB">
              <a:latin typeface="Arial" panose="020B0604020202020204" pitchFamily="34" charset="0"/>
              <a:cs typeface="Arial" panose="020B0604020202020204" pitchFamily="34" charset="0"/>
            </a:endParaRPr>
          </a:p>
          <a:p>
            <a:endParaRPr dirty="0" sz="1500" lang="en-GB">
              <a:latin typeface="Arial" panose="020B0604020202020204" pitchFamily="34" charset="0"/>
              <a:cs typeface="Arial" panose="020B0604020202020204" pitchFamily="34" charset="0"/>
            </a:endParaRPr>
          </a:p>
        </p:txBody>
      </p:sp>
      <p:sp>
        <p:nvSpPr>
          <p:cNvPr id="1048605" name="Title 1"/>
          <p:cNvSpPr>
            <a:spLocks noGrp="1"/>
          </p:cNvSpPr>
          <p:nvPr>
            <p:ph type="title"/>
          </p:nvPr>
        </p:nvSpPr>
        <p:spPr>
          <a:xfrm>
            <a:off x="838200" y="365125"/>
            <a:ext cx="10515600" cy="682625"/>
          </a:xfrm>
        </p:spPr>
        <p:txBody>
          <a:bodyPr>
            <a:normAutofit/>
          </a:bodyPr>
          <a:p>
            <a:r>
              <a:rPr dirty="0" lang="en-GB">
                <a:latin typeface="Arial" panose="020B0604020202020204" pitchFamily="34" charset="0"/>
                <a:cs typeface="Arial" panose="020B0604020202020204" pitchFamily="34" charset="0"/>
              </a:rPr>
              <a:t>	 National and International Guidelines</a:t>
            </a:r>
          </a:p>
        </p:txBody>
      </p:sp>
      <p:sp>
        <p:nvSpPr>
          <p:cNvPr id="1048606" name="Content Placeholder 2"/>
          <p:cNvSpPr txBox="1"/>
          <p:nvPr/>
        </p:nvSpPr>
        <p:spPr>
          <a:xfrm>
            <a:off x="6572250" y="1639093"/>
            <a:ext cx="5362575" cy="5076031"/>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600" lang="en-GB">
                <a:solidFill>
                  <a:srgbClr val="5C1419"/>
                </a:solidFill>
                <a:latin typeface="Arial" panose="020B0604020202020204" pitchFamily="34" charset="0"/>
                <a:cs typeface="Arial" panose="020B0604020202020204" pitchFamily="34" charset="0"/>
              </a:rPr>
              <a:t>🌍 World Health Organization</a:t>
            </a:r>
          </a:p>
          <a:p>
            <a:r>
              <a:rPr dirty="0" sz="1600" lang="en-GB">
                <a:latin typeface="Arial" panose="020B0604020202020204" pitchFamily="34" charset="0"/>
                <a:cs typeface="Arial" panose="020B0604020202020204" pitchFamily="34" charset="0"/>
              </a:rPr>
              <a:t>Children and adolescents aged 5–17 years should:</a:t>
            </a:r>
          </a:p>
          <a:p>
            <a:pPr lvl="0"/>
            <a:r>
              <a:rPr dirty="0" sz="1600" lang="en-GB">
                <a:latin typeface="Arial" panose="020B0604020202020204" pitchFamily="34" charset="0"/>
                <a:cs typeface="Arial" panose="020B0604020202020204" pitchFamily="34" charset="0"/>
              </a:rPr>
              <a:t>limit sedentary behaviour, particularly recreational screen time; </a:t>
            </a:r>
          </a:p>
          <a:p>
            <a:pPr lvl="0"/>
            <a:r>
              <a:rPr dirty="0" sz="1600" lang="en-GB">
                <a:latin typeface="Arial" panose="020B0604020202020204" pitchFamily="34" charset="0"/>
                <a:cs typeface="Arial" panose="020B0604020202020204" pitchFamily="34" charset="0"/>
              </a:rPr>
              <a:t>replace sedentary time with physical activity where possible</a:t>
            </a:r>
            <a:br>
              <a:rPr dirty="0" sz="1600" lang="en-GB">
                <a:latin typeface="Arial" panose="020B0604020202020204" pitchFamily="34" charset="0"/>
                <a:cs typeface="Arial" panose="020B0604020202020204" pitchFamily="34" charset="0"/>
              </a:rPr>
            </a:br>
            <a:r>
              <a:rPr dirty="0" sz="1600" i="1" lang="en-GB">
                <a:latin typeface="Arial" panose="020B0604020202020204" pitchFamily="34" charset="0"/>
                <a:cs typeface="Arial" panose="020B0604020202020204" pitchFamily="34" charset="0"/>
              </a:rPr>
              <a:t>(WHO, 2020b).</a:t>
            </a:r>
          </a:p>
          <a:p>
            <a:pPr algn="ctr" indent="0" marL="0">
              <a:buNone/>
            </a:pPr>
            <a:r>
              <a:rPr dirty="0" sz="1600" lang="en-GB">
                <a:solidFill>
                  <a:srgbClr val="5C1419"/>
                </a:solidFill>
                <a:latin typeface="Arial" panose="020B0604020202020204" pitchFamily="34" charset="0"/>
                <a:cs typeface="Arial" panose="020B0604020202020204" pitchFamily="34" charset="0"/>
              </a:rPr>
              <a:t>Critical interpretation:</a:t>
            </a:r>
          </a:p>
          <a:p>
            <a:pPr indent="0" marL="0">
              <a:buNone/>
            </a:pPr>
            <a:r>
              <a:rPr dirty="0" sz="1600" lang="en-GB">
                <a:latin typeface="Arial" panose="020B0604020202020204" pitchFamily="34" charset="0"/>
                <a:cs typeface="Arial" panose="020B0604020202020204" pitchFamily="34" charset="0"/>
              </a:rPr>
              <a:t>Neither guideline sets a universal daily screen-time limit for UK teenagers (Department of Health and Social Care, 2026; WHO, 2020b). Therefore, compliance cannot be measured against a single hourly threshold; however, Ofcom (2025) data indicate substantial daily and late-night online use.</a:t>
            </a:r>
          </a:p>
        </p:txBody>
      </p:sp>
      <p:graphicFrame>
        <p:nvGraphicFramePr>
          <p:cNvPr id="4194304" name="Chart 6"/>
          <p:cNvGraphicFramePr>
            <a:graphicFrameLocks/>
          </p:cNvGraphicFramePr>
          <p:nvPr/>
        </p:nvGraphicFramePr>
        <p:xfrm>
          <a:off x="1185863" y="4140994"/>
          <a:ext cx="4572000" cy="2743200"/>
        </p:xfrm>
        <a:graphic>
          <a:graphicData uri="http://schemas.openxmlformats.org/drawingml/2006/chart">
            <c:chart xmlns:c="http://schemas.openxmlformats.org/drawingml/2006/chart" xmlns:r="http://schemas.openxmlformats.org/officeDocument/2006/relationships" r:id="rId1"/>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60" name=""/>
        <p:cNvGrpSpPr/>
        <p:nvPr/>
      </p:nvGrpSpPr>
      <p:grpSpPr>
        <a:xfrm>
          <a:off x="0" y="0"/>
          <a:ext cx="0" cy="0"/>
          <a:chOff x="0" y="0"/>
          <a:chExt cx="0" cy="0"/>
        </a:xfrm>
      </p:grpSpPr>
      <p:pic>
        <p:nvPicPr>
          <p:cNvPr id="2097157" name="Picture 6" descr="The image is a minimalist, black and red pixelated square with a clear grid pattern.  AI-generated content may be incorrect."/>
          <p:cNvPicPr>
            <a:picLocks noChangeAspect="1"/>
          </p:cNvPicPr>
          <p:nvPr/>
        </p:nvPicPr>
        <p:blipFill>
          <a:blip xmlns:r="http://schemas.openxmlformats.org/officeDocument/2006/relationships" r:embed="rId1"/>
          <a:stretch>
            <a:fillRect/>
          </a:stretch>
        </p:blipFill>
        <p:spPr>
          <a:xfrm>
            <a:off x="0" y="5920"/>
            <a:ext cx="12192000" cy="6846165"/>
          </a:xfrm>
          <a:prstGeom prst="rect"/>
        </p:spPr>
      </p:pic>
      <p:sp>
        <p:nvSpPr>
          <p:cNvPr id="1048607" name="Title 1"/>
          <p:cNvSpPr>
            <a:spLocks noGrp="1"/>
          </p:cNvSpPr>
          <p:nvPr>
            <p:ph type="title"/>
          </p:nvPr>
        </p:nvSpPr>
        <p:spPr>
          <a:xfrm>
            <a:off x="1143000" y="365125"/>
            <a:ext cx="10210800" cy="600075"/>
          </a:xfrm>
        </p:spPr>
        <p:txBody>
          <a:bodyPr>
            <a:normAutofit fontScale="90000"/>
          </a:bodyPr>
          <a:p>
            <a:pPr algn="ctr"/>
            <a:r>
              <a:rPr dirty="0" sz="3600" lang="en-GB">
                <a:solidFill>
                  <a:schemeClr val="bg1"/>
                </a:solidFill>
              </a:rPr>
              <a:t>Short-Term Consequences of Excessive Screen Time</a:t>
            </a:r>
          </a:p>
        </p:txBody>
      </p:sp>
      <p:sp>
        <p:nvSpPr>
          <p:cNvPr id="1048608" name="Content Placeholder 2"/>
          <p:cNvSpPr>
            <a:spLocks noGrp="1"/>
          </p:cNvSpPr>
          <p:nvPr>
            <p:ph idx="1"/>
          </p:nvPr>
        </p:nvSpPr>
        <p:spPr>
          <a:xfrm>
            <a:off x="1524000" y="1825625"/>
            <a:ext cx="4504267" cy="1781175"/>
          </a:xfrm>
        </p:spPr>
        <p:txBody>
          <a:bodyPr>
            <a:normAutofit/>
          </a:bodyPr>
          <a:p>
            <a:pPr indent="0" marL="0">
              <a:buNone/>
            </a:pPr>
            <a:r>
              <a:rPr dirty="0" sz="1600" lang="en-GB">
                <a:solidFill>
                  <a:srgbClr val="5C1419"/>
                </a:solidFill>
                <a:latin typeface="Arial" panose="020B0604020202020204" pitchFamily="34" charset="0"/>
                <a:cs typeface="Arial" panose="020B0604020202020204" pitchFamily="34" charset="0"/>
              </a:rPr>
              <a:t>Sleep</a:t>
            </a:r>
          </a:p>
          <a:p>
            <a:pPr lvl="0"/>
            <a:r>
              <a:rPr dirty="0" sz="1600" lang="en-GB">
                <a:latin typeface="Arial" panose="020B0604020202020204" pitchFamily="34" charset="0"/>
                <a:cs typeface="Arial" panose="020B0604020202020204" pitchFamily="34" charset="0"/>
              </a:rPr>
              <a:t>Later bedtime </a:t>
            </a:r>
          </a:p>
          <a:p>
            <a:pPr lvl="0"/>
            <a:r>
              <a:rPr dirty="0" sz="1600" lang="en-GB">
                <a:latin typeface="Arial" panose="020B0604020202020204" pitchFamily="34" charset="0"/>
                <a:cs typeface="Arial" panose="020B0604020202020204" pitchFamily="34" charset="0"/>
              </a:rPr>
              <a:t>Shorter or poorer-quality sleep </a:t>
            </a:r>
          </a:p>
          <a:p>
            <a:pPr lvl="0"/>
            <a:r>
              <a:rPr dirty="0" sz="1600" lang="en-GB">
                <a:latin typeface="Arial" panose="020B0604020202020204" pitchFamily="34" charset="0"/>
                <a:cs typeface="Arial" panose="020B0604020202020204" pitchFamily="34" charset="0"/>
              </a:rPr>
              <a:t>Night waking and daytime sleepiness</a:t>
            </a:r>
            <a:br>
              <a:rPr dirty="0" sz="1600" lang="en-GB">
                <a:latin typeface="Arial" panose="020B0604020202020204" pitchFamily="34" charset="0"/>
                <a:cs typeface="Arial" panose="020B0604020202020204" pitchFamily="34" charset="0"/>
              </a:rPr>
            </a:br>
            <a:r>
              <a:rPr dirty="0" sz="1600" i="1" lang="en-GB">
                <a:latin typeface="Arial" panose="020B0604020202020204" pitchFamily="34" charset="0"/>
                <a:cs typeface="Arial" panose="020B0604020202020204" pitchFamily="34" charset="0"/>
              </a:rPr>
              <a:t>(Silva et al., 2022; Brautsch et al., 2023)</a:t>
            </a:r>
            <a:endParaRPr dirty="0" sz="1600" lang="en-GB">
              <a:latin typeface="Arial" panose="020B0604020202020204" pitchFamily="34" charset="0"/>
              <a:cs typeface="Arial" panose="020B0604020202020204" pitchFamily="34" charset="0"/>
            </a:endParaRPr>
          </a:p>
          <a:p>
            <a:endParaRPr dirty="0" sz="1600" lang="en-GB">
              <a:latin typeface="Arial" panose="020B0604020202020204" pitchFamily="34" charset="0"/>
              <a:cs typeface="Arial" panose="020B0604020202020204" pitchFamily="34" charset="0"/>
            </a:endParaRPr>
          </a:p>
        </p:txBody>
      </p:sp>
      <p:sp>
        <p:nvSpPr>
          <p:cNvPr id="1048609" name="Title 1"/>
          <p:cNvSpPr txBox="1"/>
          <p:nvPr/>
        </p:nvSpPr>
        <p:spPr>
          <a:xfrm>
            <a:off x="1143000" y="681037"/>
            <a:ext cx="10210800" cy="132556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dirty="0" sz="3200" lang="en-GB">
                <a:solidFill>
                  <a:schemeClr val="bg1"/>
                </a:solidFill>
              </a:rPr>
              <a:t>What may happen in teenagers' daily lives?</a:t>
            </a:r>
          </a:p>
        </p:txBody>
      </p:sp>
      <p:sp>
        <p:nvSpPr>
          <p:cNvPr id="1048610" name="Content Placeholder 2"/>
          <p:cNvSpPr txBox="1"/>
          <p:nvPr/>
        </p:nvSpPr>
        <p:spPr>
          <a:xfrm>
            <a:off x="6163733" y="1825625"/>
            <a:ext cx="4504267" cy="1781175"/>
          </a:xfrm>
          <a:prstGeom prst="rect"/>
        </p:spPr>
        <p:txBody>
          <a:bodyPr bIns="45720" lIns="91440" rIns="91440" rtlCol="0" tIns="45720" vert="horz">
            <a:normAutofit fontScale="57143" lnSpcReduction="20000"/>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lang="en-GB">
                <a:solidFill>
                  <a:srgbClr val="5C1419"/>
                </a:solidFill>
                <a:latin typeface="Arial" panose="020B0604020202020204" pitchFamily="34" charset="0"/>
                <a:cs typeface="Arial" panose="020B0604020202020204" pitchFamily="34" charset="0"/>
              </a:rPr>
              <a:t>Psychological wellbeing</a:t>
            </a:r>
          </a:p>
          <a:p>
            <a:pPr lvl="0"/>
            <a:r>
              <a:rPr dirty="0" lang="en-GB">
                <a:latin typeface="Arial" panose="020B0604020202020204" pitchFamily="34" charset="0"/>
                <a:cs typeface="Arial" panose="020B0604020202020204" pitchFamily="34" charset="0"/>
              </a:rPr>
              <a:t>Higher screen exposure has been associated with depressive symptoms and other mental-health difficulties </a:t>
            </a:r>
          </a:p>
          <a:p>
            <a:pPr lvl="0"/>
            <a:r>
              <a:rPr dirty="0" lang="en-GB">
                <a:latin typeface="Arial" panose="020B0604020202020204" pitchFamily="34" charset="0"/>
                <a:cs typeface="Arial" panose="020B0604020202020204" pitchFamily="34" charset="0"/>
              </a:rPr>
              <a:t>However, effects vary according to content, context and type of screen use</a:t>
            </a:r>
            <a:br>
              <a:rPr dirty="0" lang="en-GB">
                <a:latin typeface="Arial" panose="020B0604020202020204" pitchFamily="34" charset="0"/>
                <a:cs typeface="Arial" panose="020B0604020202020204" pitchFamily="34" charset="0"/>
              </a:rPr>
            </a:br>
            <a:r>
              <a:rPr dirty="0" i="1" lang="en-GB">
                <a:latin typeface="Arial" panose="020B0604020202020204" pitchFamily="34" charset="0"/>
                <a:cs typeface="Arial" panose="020B0604020202020204" pitchFamily="34" charset="0"/>
              </a:rPr>
              <a:t>(Santos et al., 2023; Nagata et al., 2024)</a:t>
            </a:r>
            <a:endParaRPr dirty="0" lang="en-GB">
              <a:latin typeface="Arial" panose="020B0604020202020204" pitchFamily="34" charset="0"/>
              <a:cs typeface="Arial" panose="020B0604020202020204" pitchFamily="34" charset="0"/>
            </a:endParaRPr>
          </a:p>
        </p:txBody>
      </p:sp>
      <p:sp>
        <p:nvSpPr>
          <p:cNvPr id="1048611" name="Content Placeholder 2"/>
          <p:cNvSpPr txBox="1"/>
          <p:nvPr/>
        </p:nvSpPr>
        <p:spPr>
          <a:xfrm>
            <a:off x="1591733" y="3891491"/>
            <a:ext cx="4504267" cy="1781175"/>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600" lang="en-GB">
                <a:solidFill>
                  <a:srgbClr val="5C1419"/>
                </a:solidFill>
                <a:latin typeface="Arial" panose="020B0604020202020204" pitchFamily="34" charset="0"/>
                <a:cs typeface="Arial" panose="020B0604020202020204" pitchFamily="34" charset="0"/>
              </a:rPr>
              <a:t>Daily functioning</a:t>
            </a:r>
          </a:p>
          <a:p>
            <a:pPr lvl="0"/>
            <a:r>
              <a:rPr dirty="0" sz="1600" lang="en-GB">
                <a:latin typeface="Arial" panose="020B0604020202020204" pitchFamily="34" charset="0"/>
                <a:cs typeface="Arial" panose="020B0604020202020204" pitchFamily="34" charset="0"/>
              </a:rPr>
              <a:t>Tiredness may affect concentration, learning and daily routines. </a:t>
            </a:r>
          </a:p>
          <a:p>
            <a:pPr lvl="0"/>
            <a:r>
              <a:rPr dirty="0" sz="1600" lang="en-GB">
                <a:latin typeface="Arial" panose="020B0604020202020204" pitchFamily="34" charset="0"/>
                <a:cs typeface="Arial" panose="020B0604020202020204" pitchFamily="34" charset="0"/>
              </a:rPr>
              <a:t>Screen use can displace physical activity and offline activities</a:t>
            </a:r>
            <a:br>
              <a:rPr dirty="0" sz="1600" lang="en-GB">
                <a:latin typeface="Arial" panose="020B0604020202020204" pitchFamily="34" charset="0"/>
                <a:cs typeface="Arial" panose="020B0604020202020204" pitchFamily="34" charset="0"/>
              </a:rPr>
            </a:br>
            <a:r>
              <a:rPr dirty="0" sz="1600" i="1" lang="en-GB">
                <a:latin typeface="Arial" panose="020B0604020202020204" pitchFamily="34" charset="0"/>
                <a:cs typeface="Arial" panose="020B0604020202020204" pitchFamily="34" charset="0"/>
              </a:rPr>
              <a:t>(WHO, 2020b).</a:t>
            </a:r>
            <a:endParaRPr dirty="0" sz="1600" lang="en-GB">
              <a:latin typeface="Arial" panose="020B0604020202020204" pitchFamily="34" charset="0"/>
              <a:cs typeface="Arial" panose="020B0604020202020204" pitchFamily="34" charset="0"/>
            </a:endParaRPr>
          </a:p>
        </p:txBody>
      </p:sp>
      <p:sp>
        <p:nvSpPr>
          <p:cNvPr id="1048612" name="Content Placeholder 2"/>
          <p:cNvSpPr txBox="1"/>
          <p:nvPr/>
        </p:nvSpPr>
        <p:spPr>
          <a:xfrm>
            <a:off x="6163732" y="3960813"/>
            <a:ext cx="4504267" cy="1781175"/>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2000" lang="en-GB">
                <a:solidFill>
                  <a:srgbClr val="5C1419"/>
                </a:solidFill>
                <a:latin typeface="Arial" panose="020B0604020202020204" pitchFamily="34" charset="0"/>
                <a:cs typeface="Arial" panose="020B0604020202020204" pitchFamily="34" charset="0"/>
              </a:rPr>
              <a:t>Association ≠ causation</a:t>
            </a:r>
          </a:p>
          <a:p>
            <a:r>
              <a:rPr dirty="0" sz="1800" lang="en-GB">
                <a:latin typeface="Arial" panose="020B0604020202020204" pitchFamily="34" charset="0"/>
                <a:cs typeface="Arial" panose="020B0604020202020204" pitchFamily="34" charset="0"/>
              </a:rPr>
              <a:t>Many studies are observational; therefore, high screen time may be both a cause and consequence of poorer wellbeing.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61" name=""/>
        <p:cNvGrpSpPr/>
        <p:nvPr/>
      </p:nvGrpSpPr>
      <p:grpSpPr>
        <a:xfrm>
          <a:off x="0" y="0"/>
          <a:ext cx="0" cy="0"/>
          <a:chOff x="0" y="0"/>
          <a:chExt cx="0" cy="0"/>
        </a:xfrm>
      </p:grpSpPr>
      <p:pic>
        <p:nvPicPr>
          <p:cNvPr id="2097158" name="Picture 4" descr="Three children are sitting on the floor, engrossed in their laptops, surrounded by a minimalist, abstract design.  AI-generated content may be incorrect."/>
          <p:cNvPicPr>
            <a:picLocks noChangeAspect="1"/>
          </p:cNvPicPr>
          <p:nvPr/>
        </p:nvPicPr>
        <p:blipFill>
          <a:blip xmlns:r="http://schemas.openxmlformats.org/officeDocument/2006/relationships" r:embed="rId1"/>
          <a:stretch>
            <a:fillRect/>
          </a:stretch>
        </p:blipFill>
        <p:spPr>
          <a:xfrm>
            <a:off x="3239" y="16044"/>
            <a:ext cx="12185522" cy="6858000"/>
          </a:xfrm>
          <a:prstGeom prst="rect"/>
        </p:spPr>
      </p:pic>
      <p:sp>
        <p:nvSpPr>
          <p:cNvPr id="1048613" name="Content Placeholder 2"/>
          <p:cNvSpPr>
            <a:spLocks noGrp="1"/>
          </p:cNvSpPr>
          <p:nvPr>
            <p:ph idx="1"/>
          </p:nvPr>
        </p:nvSpPr>
        <p:spPr>
          <a:xfrm>
            <a:off x="3979337" y="991660"/>
            <a:ext cx="7636933" cy="6367822"/>
          </a:xfrm>
        </p:spPr>
        <p:txBody>
          <a:bodyPr>
            <a:noAutofit/>
          </a:bodyPr>
          <a:p>
            <a:pPr indent="0" marL="0">
              <a:buNone/>
            </a:pPr>
            <a:r>
              <a:rPr dirty="0" sz="1600" lang="en-GB">
                <a:solidFill>
                  <a:srgbClr val="5C1419"/>
                </a:solidFill>
                <a:latin typeface="Arial" panose="020B0604020202020204" pitchFamily="34" charset="0"/>
                <a:cs typeface="Arial" panose="020B0604020202020204" pitchFamily="34" charset="0"/>
              </a:rPr>
              <a:t>Physical health</a:t>
            </a:r>
          </a:p>
          <a:p>
            <a:r>
              <a:rPr dirty="0" sz="1600" lang="en-GB">
                <a:latin typeface="Arial" panose="020B0604020202020204" pitchFamily="34" charset="0"/>
                <a:cs typeface="Arial" panose="020B0604020202020204" pitchFamily="34" charset="0"/>
              </a:rPr>
              <a:t>Prolonged sedentary screen behaviour may contribute to:</a:t>
            </a:r>
          </a:p>
          <a:p>
            <a:pPr lvl="0"/>
            <a:r>
              <a:rPr dirty="0" sz="1600" lang="en-GB">
                <a:latin typeface="Arial" panose="020B0604020202020204" pitchFamily="34" charset="0"/>
                <a:cs typeface="Arial" panose="020B0604020202020204" pitchFamily="34" charset="0"/>
              </a:rPr>
              <a:t>reduced physical fitness; </a:t>
            </a:r>
          </a:p>
          <a:p>
            <a:pPr lvl="0"/>
            <a:r>
              <a:rPr dirty="0" sz="1600" lang="en-GB">
                <a:latin typeface="Arial" panose="020B0604020202020204" pitchFamily="34" charset="0"/>
                <a:cs typeface="Arial" panose="020B0604020202020204" pitchFamily="34" charset="0"/>
              </a:rPr>
              <a:t>increased adiposity; </a:t>
            </a:r>
          </a:p>
          <a:p>
            <a:pPr lvl="0"/>
            <a:r>
              <a:rPr dirty="0" sz="1600" lang="en-GB">
                <a:latin typeface="Arial" panose="020B0604020202020204" pitchFamily="34" charset="0"/>
                <a:cs typeface="Arial" panose="020B0604020202020204" pitchFamily="34" charset="0"/>
              </a:rPr>
              <a:t>unhealthy weight-related behaviours; </a:t>
            </a:r>
          </a:p>
          <a:p>
            <a:pPr lvl="0"/>
            <a:r>
              <a:rPr dirty="0" sz="1600" lang="en-GB">
                <a:latin typeface="Arial" panose="020B0604020202020204" pitchFamily="34" charset="0"/>
                <a:cs typeface="Arial" panose="020B0604020202020204" pitchFamily="34" charset="0"/>
              </a:rPr>
              <a:t>poorer cardiometabolic health</a:t>
            </a:r>
            <a:br>
              <a:rPr dirty="0" sz="1600" lang="en-GB">
                <a:latin typeface="Arial" panose="020B0604020202020204" pitchFamily="34" charset="0"/>
                <a:cs typeface="Arial" panose="020B0604020202020204" pitchFamily="34" charset="0"/>
              </a:rPr>
            </a:br>
            <a:r>
              <a:rPr dirty="0" sz="1600" i="1" lang="en-GB">
                <a:latin typeface="Arial" panose="020B0604020202020204" pitchFamily="34" charset="0"/>
                <a:cs typeface="Arial" panose="020B0604020202020204" pitchFamily="34" charset="0"/>
              </a:rPr>
              <a:t>(WHO, 2020b; Ghasemirad et al., 2023).</a:t>
            </a:r>
            <a:r>
              <a:rPr dirty="0" sz="1600" lang="en-GB">
                <a:latin typeface="Arial" panose="020B0604020202020204" pitchFamily="34" charset="0"/>
                <a:cs typeface="Arial" panose="020B0604020202020204" pitchFamily="34" charset="0"/>
              </a:rPr>
              <a:t> </a:t>
            </a:r>
          </a:p>
          <a:p>
            <a:pPr indent="0" marL="0">
              <a:buNone/>
            </a:pPr>
            <a:r>
              <a:rPr dirty="0" sz="1600" lang="en-GB">
                <a:solidFill>
                  <a:srgbClr val="5C1419"/>
                </a:solidFill>
                <a:latin typeface="Arial" panose="020B0604020202020204" pitchFamily="34" charset="0"/>
                <a:cs typeface="Arial" panose="020B0604020202020204" pitchFamily="34" charset="0"/>
              </a:rPr>
              <a:t>Mental health</a:t>
            </a:r>
          </a:p>
          <a:p>
            <a:r>
              <a:rPr dirty="0" sz="1600" lang="en-GB">
                <a:latin typeface="Arial" panose="020B0604020202020204" pitchFamily="34" charset="0"/>
                <a:cs typeface="Arial" panose="020B0604020202020204" pitchFamily="34" charset="0"/>
              </a:rPr>
              <a:t>A 2024 meta-analysis of prospective studies found that higher screen exposure was associated with a greater subsequent risk of </a:t>
            </a:r>
            <a:r>
              <a:rPr b="1" dirty="0" sz="1600" lang="en-GB">
                <a:latin typeface="Arial" panose="020B0604020202020204" pitchFamily="34" charset="0"/>
                <a:cs typeface="Arial" panose="020B0604020202020204" pitchFamily="34" charset="0"/>
              </a:rPr>
              <a:t>depression</a:t>
            </a:r>
            <a:r>
              <a:rPr dirty="0" sz="1600" lang="en-GB">
                <a:latin typeface="Arial" panose="020B0604020202020204" pitchFamily="34" charset="0"/>
                <a:cs typeface="Arial" panose="020B0604020202020204" pitchFamily="34" charset="0"/>
              </a:rPr>
              <a:t>, although considerable variation existed between studies </a:t>
            </a:r>
            <a:r>
              <a:rPr dirty="0" sz="1600" i="1" lang="en-GB">
                <a:latin typeface="Arial" panose="020B0604020202020204" pitchFamily="34" charset="0"/>
                <a:cs typeface="Arial" panose="020B0604020202020204" pitchFamily="34" charset="0"/>
              </a:rPr>
              <a:t>(Gao and Gao, 2024).</a:t>
            </a:r>
            <a:endParaRPr dirty="0" sz="1600" lang="en-GB">
              <a:latin typeface="Arial" panose="020B0604020202020204" pitchFamily="34" charset="0"/>
              <a:cs typeface="Arial" panose="020B0604020202020204" pitchFamily="34" charset="0"/>
            </a:endParaRPr>
          </a:p>
          <a:p>
            <a:pPr indent="0" marL="0">
              <a:buNone/>
            </a:pPr>
            <a:r>
              <a:rPr dirty="0" sz="1600" lang="en-GB">
                <a:solidFill>
                  <a:srgbClr val="5C1419"/>
                </a:solidFill>
                <a:latin typeface="Arial" panose="020B0604020202020204" pitchFamily="34" charset="0"/>
                <a:cs typeface="Arial" panose="020B0604020202020204" pitchFamily="34" charset="0"/>
              </a:rPr>
              <a:t>Habit formation</a:t>
            </a:r>
          </a:p>
          <a:p>
            <a:r>
              <a:rPr dirty="0" sz="1600" lang="en-GB">
                <a:latin typeface="Arial" panose="020B0604020202020204" pitchFamily="34" charset="0"/>
                <a:cs typeface="Arial" panose="020B0604020202020204" pitchFamily="34" charset="0"/>
              </a:rPr>
              <a:t>Repeated patterns during adolescence may continue into later life.</a:t>
            </a:r>
          </a:p>
          <a:p>
            <a:pPr indent="0" marL="0">
              <a:buNone/>
            </a:pPr>
            <a:r>
              <a:rPr dirty="0" sz="1600" lang="en-GB">
                <a:solidFill>
                  <a:srgbClr val="5C1419"/>
                </a:solidFill>
                <a:latin typeface="Arial" panose="020B0604020202020204" pitchFamily="34" charset="0"/>
                <a:cs typeface="Arial" panose="020B0604020202020204" pitchFamily="34" charset="0"/>
              </a:rPr>
              <a:t>But Screen time alone does not determine health.</a:t>
            </a:r>
          </a:p>
          <a:p>
            <a:r>
              <a:rPr dirty="0" sz="1600" lang="en-US">
                <a:latin typeface="Arial" panose="020B0604020202020204" pitchFamily="34" charset="0"/>
                <a:cs typeface="Arial" panose="020B0604020202020204" pitchFamily="34" charset="0"/>
              </a:rPr>
              <a:t>Health outcomes are shaped by the interaction between individual behaviour, family, peers, school, socioeconomic circumstances and the digital environment (Liu et al., 2024; WHO, 2020b).</a:t>
            </a:r>
            <a:endParaRPr dirty="0" sz="1600" lang="en-GB">
              <a:latin typeface="Arial" panose="020B0604020202020204" pitchFamily="34" charset="0"/>
              <a:cs typeface="Arial" panose="020B0604020202020204" pitchFamily="34" charset="0"/>
            </a:endParaRPr>
          </a:p>
        </p:txBody>
      </p:sp>
      <p:sp>
        <p:nvSpPr>
          <p:cNvPr id="1048614" name="Title 1"/>
          <p:cNvSpPr>
            <a:spLocks noGrp="1"/>
          </p:cNvSpPr>
          <p:nvPr>
            <p:ph type="title"/>
          </p:nvPr>
        </p:nvSpPr>
        <p:spPr>
          <a:xfrm>
            <a:off x="1380067" y="195793"/>
            <a:ext cx="9220200" cy="405342"/>
          </a:xfrm>
        </p:spPr>
        <p:txBody>
          <a:bodyPr>
            <a:normAutofit fontScale="90000"/>
          </a:bodyPr>
          <a:p>
            <a:r>
              <a:rPr dirty="0" lang="en-GB">
                <a:latin typeface="Arial" panose="020B0604020202020204" pitchFamily="34" charset="0"/>
                <a:cs typeface="Arial" panose="020B0604020202020204" pitchFamily="34" charset="0"/>
              </a:rPr>
              <a:t>Potential Long-Term Consequences</a:t>
            </a:r>
          </a:p>
        </p:txBody>
      </p:sp>
      <p:sp>
        <p:nvSpPr>
          <p:cNvPr id="1048615" name="Title 1"/>
          <p:cNvSpPr txBox="1"/>
          <p:nvPr/>
        </p:nvSpPr>
        <p:spPr>
          <a:xfrm>
            <a:off x="1176871" y="991660"/>
            <a:ext cx="2624666" cy="405342"/>
          </a:xfrm>
          <a:prstGeom prst="rect"/>
        </p:spPr>
        <p:txBody>
          <a:bodyPr anchor="ctr" bIns="45720" lIns="91440" rIns="91440" rtlCol="0" tIns="45720" vert="horz">
            <a:normAutofit fontScale="52273" lnSpcReduction="20000"/>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r>
              <a:rPr dirty="0" lang="en-GB">
                <a:latin typeface="Arial" panose="020B0604020202020204" pitchFamily="34" charset="0"/>
                <a:cs typeface="Arial" panose="020B0604020202020204" pitchFamily="34" charset="0"/>
              </a:rPr>
              <a:t>Why intervene early?</a:t>
            </a:r>
          </a:p>
        </p:txBody>
      </p:sp>
      <p:sp>
        <p:nvSpPr>
          <p:cNvPr id="1048616" name="Title 1"/>
          <p:cNvSpPr txBox="1"/>
          <p:nvPr/>
        </p:nvSpPr>
        <p:spPr>
          <a:xfrm>
            <a:off x="2012460" y="1787527"/>
            <a:ext cx="1710262" cy="405342"/>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r>
              <a:rPr dirty="0" sz="1200" lang="en-GB">
                <a:latin typeface="Arial" panose="020B0604020202020204" pitchFamily="34" charset="0"/>
                <a:cs typeface="Arial" panose="020B0604020202020204" pitchFamily="34" charset="0"/>
              </a:rPr>
              <a:t>(ParticipACTION, 2025)</a:t>
            </a:r>
            <a:endParaRPr b="1" dirty="0" sz="1200" lang="en-GB">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62" name=""/>
        <p:cNvGrpSpPr/>
        <p:nvPr/>
      </p:nvGrpSpPr>
      <p:grpSpPr>
        <a:xfrm>
          <a:off x="0" y="0"/>
          <a:ext cx="0" cy="0"/>
          <a:chOff x="0" y="0"/>
          <a:chExt cx="0" cy="0"/>
        </a:xfrm>
      </p:grpSpPr>
      <p:pic>
        <p:nvPicPr>
          <p:cNvPr id="2097159" name="Picture 6" descr="A person is sitting alone, absorbed in their phone, against a minimalist, abstract background.  AI-generated content may be incorrect."/>
          <p:cNvPicPr>
            <a:picLocks noChangeAspect="1"/>
          </p:cNvPicPr>
          <p:nvPr/>
        </p:nvPicPr>
        <p:blipFill>
          <a:blip xmlns:r="http://schemas.openxmlformats.org/officeDocument/2006/relationships" r:embed="rId1"/>
          <a:stretch>
            <a:fillRect/>
          </a:stretch>
        </p:blipFill>
        <p:spPr>
          <a:xfrm>
            <a:off x="0" y="-6865"/>
            <a:ext cx="12192000" cy="6803993"/>
          </a:xfrm>
          <a:prstGeom prst="rect"/>
        </p:spPr>
      </p:pic>
      <p:sp>
        <p:nvSpPr>
          <p:cNvPr id="1048617" name="Content Placeholder 2"/>
          <p:cNvSpPr>
            <a:spLocks noGrp="1"/>
          </p:cNvSpPr>
          <p:nvPr>
            <p:ph idx="1"/>
          </p:nvPr>
        </p:nvSpPr>
        <p:spPr>
          <a:xfrm>
            <a:off x="702733" y="1275290"/>
            <a:ext cx="6417734" cy="1510241"/>
          </a:xfrm>
        </p:spPr>
        <p:txBody>
          <a:bodyPr>
            <a:noAutofit/>
          </a:bodyPr>
          <a:p>
            <a:pPr indent="0" marL="0">
              <a:buNone/>
            </a:pPr>
            <a:r>
              <a:rPr dirty="0" sz="1600" lang="en-GB">
                <a:solidFill>
                  <a:srgbClr val="5C1419"/>
                </a:solidFill>
                <a:latin typeface="Arial" panose="020B0604020202020204" pitchFamily="34" charset="0"/>
                <a:cs typeface="Arial" panose="020B0604020202020204" pitchFamily="34" charset="0"/>
              </a:rPr>
              <a:t>Individual</a:t>
            </a:r>
          </a:p>
          <a:p>
            <a:r>
              <a:rPr dirty="0" sz="1600" lang="en-GB">
                <a:latin typeface="Arial" panose="020B0604020202020204" pitchFamily="34" charset="0"/>
                <a:cs typeface="Arial" panose="020B0604020202020204" pitchFamily="34" charset="0"/>
              </a:rPr>
              <a:t>Habits • motivation • self-control • knowledge</a:t>
            </a:r>
          </a:p>
          <a:p>
            <a:pPr indent="0" marL="0">
              <a:buNone/>
            </a:pPr>
            <a:r>
              <a:rPr dirty="0" sz="1600" lang="en-GB">
                <a:solidFill>
                  <a:srgbClr val="5C1419"/>
                </a:solidFill>
                <a:latin typeface="Arial" panose="020B0604020202020204" pitchFamily="34" charset="0"/>
                <a:cs typeface="Arial" panose="020B0604020202020204" pitchFamily="34" charset="0"/>
              </a:rPr>
              <a:t>Family</a:t>
            </a:r>
          </a:p>
          <a:p>
            <a:r>
              <a:rPr dirty="0" sz="1600" lang="en-GB">
                <a:latin typeface="Arial" panose="020B0604020202020204" pitchFamily="34" charset="0"/>
                <a:cs typeface="Arial" panose="020B0604020202020204" pitchFamily="34" charset="0"/>
              </a:rPr>
              <a:t>Parental modelling • household rules • relationships</a:t>
            </a:r>
          </a:p>
          <a:p>
            <a:endParaRPr dirty="0" sz="1600" lang="en-GB">
              <a:latin typeface="Arial" panose="020B0604020202020204" pitchFamily="34" charset="0"/>
              <a:cs typeface="Arial" panose="020B0604020202020204" pitchFamily="34" charset="0"/>
            </a:endParaRPr>
          </a:p>
        </p:txBody>
      </p:sp>
      <p:sp>
        <p:nvSpPr>
          <p:cNvPr id="1048618" name="Title 1"/>
          <p:cNvSpPr>
            <a:spLocks noGrp="1"/>
          </p:cNvSpPr>
          <p:nvPr>
            <p:ph type="title"/>
          </p:nvPr>
        </p:nvSpPr>
        <p:spPr>
          <a:xfrm>
            <a:off x="838200" y="365126"/>
            <a:ext cx="10515600" cy="596900"/>
          </a:xfrm>
        </p:spPr>
        <p:txBody>
          <a:bodyPr>
            <a:normAutofit fontScale="90000"/>
          </a:bodyPr>
          <a:p>
            <a:r>
              <a:rPr dirty="0" sz="4000" lang="en-GB">
                <a:solidFill>
                  <a:srgbClr val="5C1419"/>
                </a:solidFill>
                <a:latin typeface="Arial" panose="020B0604020202020204" pitchFamily="34" charset="0"/>
                <a:cs typeface="Arial" panose="020B0604020202020204" pitchFamily="34" charset="0"/>
              </a:rPr>
              <a:t>     Social Determinants and Health Inequalities</a:t>
            </a:r>
          </a:p>
        </p:txBody>
      </p:sp>
      <p:sp>
        <p:nvSpPr>
          <p:cNvPr id="1048619" name="Content Placeholder 2"/>
          <p:cNvSpPr txBox="1"/>
          <p:nvPr/>
        </p:nvSpPr>
        <p:spPr>
          <a:xfrm>
            <a:off x="3835400" y="2717795"/>
            <a:ext cx="7899400" cy="3149599"/>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600" lang="en-GB">
                <a:solidFill>
                  <a:srgbClr val="5C1419"/>
                </a:solidFill>
                <a:latin typeface="Arial" panose="020B0604020202020204" pitchFamily="34" charset="0"/>
                <a:cs typeface="Arial" panose="020B0604020202020204" pitchFamily="34" charset="0"/>
              </a:rPr>
              <a:t>Social</a:t>
            </a:r>
          </a:p>
          <a:p>
            <a:pPr indent="0" marL="0">
              <a:buNone/>
            </a:pPr>
            <a:r>
              <a:rPr dirty="0" sz="1600" lang="en-GB">
                <a:latin typeface="Arial" panose="020B0604020202020204" pitchFamily="34" charset="0"/>
                <a:cs typeface="Arial" panose="020B0604020202020204" pitchFamily="34" charset="0"/>
              </a:rPr>
              <a:t>Peer pressure • fear of missing out • social expectations</a:t>
            </a:r>
          </a:p>
          <a:p>
            <a:pPr indent="0" marL="0">
              <a:buNone/>
            </a:pPr>
            <a:r>
              <a:rPr dirty="0" sz="1600" lang="en-GB">
                <a:solidFill>
                  <a:srgbClr val="5C1419"/>
                </a:solidFill>
                <a:latin typeface="Arial" panose="020B0604020202020204" pitchFamily="34" charset="0"/>
                <a:cs typeface="Arial" panose="020B0604020202020204" pitchFamily="34" charset="0"/>
              </a:rPr>
              <a:t>Environmental</a:t>
            </a:r>
          </a:p>
          <a:p>
            <a:pPr indent="0" marL="0">
              <a:buNone/>
            </a:pPr>
            <a:r>
              <a:rPr dirty="0" sz="1600" lang="en-GB">
                <a:latin typeface="Arial" panose="020B0604020202020204" pitchFamily="34" charset="0"/>
                <a:cs typeface="Arial" panose="020B0604020202020204" pitchFamily="34" charset="0"/>
              </a:rPr>
              <a:t>School demands • availability of safe recreation • digital platform design</a:t>
            </a:r>
          </a:p>
          <a:p>
            <a:pPr indent="0" marL="0">
              <a:buNone/>
            </a:pPr>
            <a:r>
              <a:rPr dirty="0" sz="1600" lang="en-GB">
                <a:solidFill>
                  <a:srgbClr val="5C1419"/>
                </a:solidFill>
                <a:latin typeface="Arial" panose="020B0604020202020204" pitchFamily="34" charset="0"/>
                <a:cs typeface="Arial" panose="020B0604020202020204" pitchFamily="34" charset="0"/>
              </a:rPr>
              <a:t>Socioeconomic</a:t>
            </a:r>
          </a:p>
          <a:p>
            <a:pPr indent="0" marL="0">
              <a:buNone/>
            </a:pPr>
            <a:r>
              <a:rPr dirty="0" sz="1600" lang="en-GB">
                <a:latin typeface="Arial" panose="020B0604020202020204" pitchFamily="34" charset="0"/>
                <a:cs typeface="Arial" panose="020B0604020202020204" pitchFamily="34" charset="0"/>
              </a:rPr>
              <a:t>Income • neighbourhood resources • opportunities for alternative activities</a:t>
            </a:r>
          </a:p>
          <a:p>
            <a:r>
              <a:rPr dirty="0" sz="1600" i="1" lang="en-GB">
                <a:latin typeface="Arial" panose="020B0604020202020204" pitchFamily="34" charset="0"/>
                <a:cs typeface="Arial" panose="020B0604020202020204" pitchFamily="34" charset="0"/>
              </a:rPr>
              <a:t>(Liu et al., 2024; MacKenzie et al., 2022)</a:t>
            </a:r>
            <a:endParaRPr dirty="0" sz="1600" lang="en-GB">
              <a:latin typeface="Arial" panose="020B0604020202020204" pitchFamily="34" charset="0"/>
              <a:cs typeface="Arial" panose="020B0604020202020204" pitchFamily="34" charset="0"/>
            </a:endParaRPr>
          </a:p>
          <a:p>
            <a:pPr indent="0" marL="0">
              <a:buNone/>
            </a:pPr>
            <a:r>
              <a:rPr dirty="0" sz="1600" lang="en-GB">
                <a:solidFill>
                  <a:srgbClr val="5C1419"/>
                </a:solidFill>
                <a:latin typeface="Arial" panose="020B0604020202020204" pitchFamily="34" charset="0"/>
                <a:cs typeface="Arial" panose="020B0604020202020204" pitchFamily="34" charset="0"/>
              </a:rPr>
              <a:t>Critical implication</a:t>
            </a:r>
          </a:p>
          <a:p>
            <a:pPr indent="0" marL="0">
              <a:buNone/>
            </a:pPr>
            <a:r>
              <a:rPr dirty="0" sz="1600" lang="en-GB">
                <a:latin typeface="Arial" panose="020B0604020202020204" pitchFamily="34" charset="0"/>
                <a:cs typeface="Arial" panose="020B0604020202020204" pitchFamily="34" charset="0"/>
              </a:rPr>
              <a:t>A campaign saying “just put your phone down” is unlikely to address these wider determinants.</a:t>
            </a:r>
          </a:p>
          <a:p>
            <a:pPr indent="0" marL="0">
              <a:buNone/>
            </a:pPr>
            <a:r>
              <a:rPr dirty="0" sz="1600" lang="en-GB">
                <a:latin typeface="Arial" panose="020B0604020202020204" pitchFamily="34" charset="0"/>
                <a:cs typeface="Arial" panose="020B0604020202020204" pitchFamily="34" charset="0"/>
              </a:rPr>
              <a:t>Health promotion should enable healthier choices and create supportive environments </a:t>
            </a:r>
            <a:r>
              <a:rPr dirty="0" sz="1600" i="1" lang="en-GB">
                <a:latin typeface="Arial" panose="020B0604020202020204" pitchFamily="34" charset="0"/>
                <a:cs typeface="Arial" panose="020B0604020202020204" pitchFamily="34" charset="0"/>
              </a:rPr>
              <a:t>(WHO, 1986).</a:t>
            </a:r>
            <a:endParaRPr dirty="0" sz="1600" lang="en-GB">
              <a:latin typeface="Arial" panose="020B0604020202020204" pitchFamily="34" charset="0"/>
              <a:cs typeface="Arial" panose="020B0604020202020204" pitchFamily="34" charset="0"/>
            </a:endParaRPr>
          </a:p>
        </p:txBody>
      </p:sp>
      <p:sp>
        <p:nvSpPr>
          <p:cNvPr id="1048620" name="Content Placeholder 2"/>
          <p:cNvSpPr txBox="1"/>
          <p:nvPr/>
        </p:nvSpPr>
        <p:spPr>
          <a:xfrm>
            <a:off x="2150534" y="891903"/>
            <a:ext cx="7577667" cy="383388"/>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2000" lang="en-GB">
                <a:latin typeface="Arial" panose="020B0604020202020204" pitchFamily="34" charset="0"/>
                <a:cs typeface="Arial" panose="020B0604020202020204" pitchFamily="34" charset="0"/>
              </a:rPr>
              <a:t>Excessive screen use is not simply an individual choice</a:t>
            </a:r>
          </a:p>
          <a:p>
            <a:endParaRPr dirty="0" sz="2000"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63" name=""/>
        <p:cNvGrpSpPr/>
        <p:nvPr/>
      </p:nvGrpSpPr>
      <p:grpSpPr>
        <a:xfrm>
          <a:off x="0" y="0"/>
          <a:ext cx="0" cy="0"/>
          <a:chOff x="0" y="0"/>
          <a:chExt cx="0" cy="0"/>
        </a:xfrm>
      </p:grpSpPr>
      <p:pic>
        <p:nvPicPr>
          <p:cNvPr id="2097160" name="Picture 6" descr="A rectangular screen with a mobile phone displaying a message urging a break.  AI-generated content may be incorrect."/>
          <p:cNvPicPr>
            <a:picLocks noChangeAspect="1"/>
          </p:cNvPicPr>
          <p:nvPr/>
        </p:nvPicPr>
        <p:blipFill>
          <a:blip xmlns:r="http://schemas.openxmlformats.org/officeDocument/2006/relationships" r:embed="rId1"/>
          <a:stretch>
            <a:fillRect/>
          </a:stretch>
        </p:blipFill>
        <p:spPr>
          <a:xfrm>
            <a:off x="0" y="-1211"/>
            <a:ext cx="12192000" cy="6792686"/>
          </a:xfrm>
          <a:prstGeom prst="rect"/>
        </p:spPr>
      </p:pic>
      <p:sp>
        <p:nvSpPr>
          <p:cNvPr id="1048621" name="Content Placeholder 2"/>
          <p:cNvSpPr>
            <a:spLocks noGrp="1"/>
          </p:cNvSpPr>
          <p:nvPr>
            <p:ph idx="1"/>
          </p:nvPr>
        </p:nvSpPr>
        <p:spPr>
          <a:xfrm>
            <a:off x="838200" y="1410755"/>
            <a:ext cx="8339667" cy="1129242"/>
          </a:xfrm>
        </p:spPr>
        <p:txBody>
          <a:bodyPr>
            <a:noAutofit/>
          </a:bodyPr>
          <a:p>
            <a:pPr indent="0" marL="0">
              <a:buNone/>
            </a:pPr>
            <a:r>
              <a:rPr dirty="0" sz="1700" lang="en-GB">
                <a:solidFill>
                  <a:srgbClr val="5C1419"/>
                </a:solidFill>
                <a:latin typeface="Arial" panose="020B0604020202020204" pitchFamily="34" charset="0"/>
                <a:cs typeface="Arial" panose="020B0604020202020204" pitchFamily="34" charset="0"/>
              </a:rPr>
              <a:t>Why SCREEN SMART?</a:t>
            </a:r>
          </a:p>
          <a:p>
            <a:pPr indent="0" marL="0">
              <a:buNone/>
            </a:pPr>
            <a:r>
              <a:rPr dirty="0" sz="1700" lang="en-GB">
                <a:latin typeface="Arial" panose="020B0604020202020204" pitchFamily="34" charset="0"/>
                <a:cs typeface="Arial" panose="020B0604020202020204" pitchFamily="34" charset="0"/>
              </a:rPr>
              <a:t>The campaign follows a preventive health-promotion approach:</a:t>
            </a:r>
          </a:p>
          <a:p>
            <a:r>
              <a:rPr dirty="0" sz="1700" lang="en-GB">
                <a:latin typeface="Arial" panose="020B0604020202020204" pitchFamily="34" charset="0"/>
                <a:cs typeface="Arial" panose="020B0604020202020204" pitchFamily="34" charset="0"/>
              </a:rPr>
              <a:t>Awareness → Skills → Environmental support → Behaviour change</a:t>
            </a:r>
          </a:p>
          <a:p>
            <a:endParaRPr dirty="0" sz="1700" lang="en-GB">
              <a:latin typeface="Arial" panose="020B0604020202020204" pitchFamily="34" charset="0"/>
              <a:cs typeface="Arial" panose="020B0604020202020204" pitchFamily="34" charset="0"/>
            </a:endParaRPr>
          </a:p>
        </p:txBody>
      </p:sp>
      <p:sp>
        <p:nvSpPr>
          <p:cNvPr id="1048622" name="Title 1"/>
          <p:cNvSpPr>
            <a:spLocks noGrp="1"/>
          </p:cNvSpPr>
          <p:nvPr>
            <p:ph type="title"/>
          </p:nvPr>
        </p:nvSpPr>
        <p:spPr/>
        <p:txBody>
          <a:bodyPr>
            <a:normAutofit/>
          </a:bodyPr>
          <a:p>
            <a:r>
              <a:rPr dirty="0" sz="3600" lang="en-GB">
                <a:solidFill>
                  <a:srgbClr val="5C1419"/>
                </a:solidFill>
                <a:latin typeface="Arial" panose="020B0604020202020204" pitchFamily="34" charset="0"/>
                <a:cs typeface="Arial" panose="020B0604020202020204" pitchFamily="34" charset="0"/>
              </a:rPr>
              <a:t>      Why a Health-Promotion Campaign?</a:t>
            </a:r>
          </a:p>
        </p:txBody>
      </p:sp>
      <p:sp>
        <p:nvSpPr>
          <p:cNvPr id="1048623" name="Content Placeholder 2"/>
          <p:cNvSpPr txBox="1"/>
          <p:nvPr/>
        </p:nvSpPr>
        <p:spPr>
          <a:xfrm>
            <a:off x="4351866" y="2506133"/>
            <a:ext cx="7128934" cy="3986742"/>
          </a:xfrm>
          <a:prstGeom prst="rect"/>
        </p:spPr>
        <p:txBody>
          <a:bodyPr bIns="45720" lIns="91440" rIns="91440" rtlCol="0" tIns="45720" vert="horz">
            <a:normAutofit fontScale="60714" lnSpcReduction="20000"/>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lang="en-GB">
                <a:solidFill>
                  <a:srgbClr val="5C1419"/>
                </a:solidFill>
                <a:latin typeface="Arial" panose="020B0604020202020204" pitchFamily="34" charset="0"/>
                <a:cs typeface="Arial" panose="020B0604020202020204" pitchFamily="34" charset="0"/>
              </a:rPr>
              <a:t>Ottawa Charter approach</a:t>
            </a:r>
          </a:p>
          <a:p>
            <a:r>
              <a:rPr dirty="0" lang="en-GB">
                <a:latin typeface="Arial" panose="020B0604020202020204" pitchFamily="34" charset="0"/>
                <a:cs typeface="Arial" panose="020B0604020202020204" pitchFamily="34" charset="0"/>
              </a:rPr>
              <a:t>Enable:</a:t>
            </a:r>
            <a:br>
              <a:rPr dirty="0" lang="en-GB">
                <a:latin typeface="Arial" panose="020B0604020202020204" pitchFamily="34" charset="0"/>
                <a:cs typeface="Arial" panose="020B0604020202020204" pitchFamily="34" charset="0"/>
              </a:rPr>
            </a:br>
            <a:r>
              <a:rPr dirty="0" lang="en-GB">
                <a:latin typeface="Arial" panose="020B0604020202020204" pitchFamily="34" charset="0"/>
                <a:cs typeface="Arial" panose="020B0604020202020204" pitchFamily="34" charset="0"/>
              </a:rPr>
              <a:t>Give teenagers practical skills to manage recreational screen use.</a:t>
            </a:r>
          </a:p>
          <a:p>
            <a:r>
              <a:rPr dirty="0" lang="en-GB">
                <a:latin typeface="Arial" panose="020B0604020202020204" pitchFamily="34" charset="0"/>
                <a:cs typeface="Arial" panose="020B0604020202020204" pitchFamily="34" charset="0"/>
              </a:rPr>
              <a:t>Mediate:</a:t>
            </a:r>
            <a:br>
              <a:rPr dirty="0" lang="en-GB">
                <a:latin typeface="Arial" panose="020B0604020202020204" pitchFamily="34" charset="0"/>
                <a:cs typeface="Arial" panose="020B0604020202020204" pitchFamily="34" charset="0"/>
              </a:rPr>
            </a:br>
            <a:r>
              <a:rPr dirty="0" lang="en-GB">
                <a:latin typeface="Arial" panose="020B0604020202020204" pitchFamily="34" charset="0"/>
                <a:cs typeface="Arial" panose="020B0604020202020204" pitchFamily="34" charset="0"/>
              </a:rPr>
              <a:t>Bring together teenagers, parents, schools and community organisations.</a:t>
            </a:r>
          </a:p>
          <a:p>
            <a:r>
              <a:rPr dirty="0" lang="en-GB">
                <a:latin typeface="Arial" panose="020B0604020202020204" pitchFamily="34" charset="0"/>
                <a:cs typeface="Arial" panose="020B0604020202020204" pitchFamily="34" charset="0"/>
              </a:rPr>
              <a:t>Advocate:</a:t>
            </a:r>
            <a:br>
              <a:rPr dirty="0" lang="en-GB">
                <a:latin typeface="Arial" panose="020B0604020202020204" pitchFamily="34" charset="0"/>
                <a:cs typeface="Arial" panose="020B0604020202020204" pitchFamily="34" charset="0"/>
              </a:rPr>
            </a:br>
            <a:r>
              <a:rPr dirty="0" lang="en-GB">
                <a:latin typeface="Arial" panose="020B0604020202020204" pitchFamily="34" charset="0"/>
                <a:cs typeface="Arial" panose="020B0604020202020204" pitchFamily="34" charset="0"/>
              </a:rPr>
              <a:t>Encourage environments and routines that support healthy digital behaviour.</a:t>
            </a:r>
          </a:p>
          <a:p>
            <a:r>
              <a:rPr dirty="0" i="1" lang="en-GB">
                <a:latin typeface="Arial" panose="020B0604020202020204" pitchFamily="34" charset="0"/>
                <a:cs typeface="Arial" panose="020B0604020202020204" pitchFamily="34" charset="0"/>
              </a:rPr>
              <a:t>(WHO, 1986; Naidoo and Wills, 2009)</a:t>
            </a:r>
            <a:endParaRPr dirty="0" lang="en-GB">
              <a:latin typeface="Arial" panose="020B0604020202020204" pitchFamily="34" charset="0"/>
              <a:cs typeface="Arial" panose="020B0604020202020204" pitchFamily="34" charset="0"/>
            </a:endParaRPr>
          </a:p>
          <a:p>
            <a:pPr indent="0" marL="0">
              <a:buNone/>
            </a:pPr>
            <a:r>
              <a:rPr dirty="0" lang="en-GB">
                <a:solidFill>
                  <a:srgbClr val="5C1419"/>
                </a:solidFill>
                <a:latin typeface="Arial" panose="020B0604020202020204" pitchFamily="34" charset="0"/>
                <a:cs typeface="Arial" panose="020B0604020202020204" pitchFamily="34" charset="0"/>
              </a:rPr>
              <a:t>6-week approach</a:t>
            </a:r>
          </a:p>
          <a:p>
            <a:r>
              <a:rPr dirty="0" lang="en-GB">
                <a:latin typeface="Arial" panose="020B0604020202020204" pitchFamily="34" charset="0"/>
                <a:cs typeface="Arial" panose="020B0604020202020204" pitchFamily="34" charset="0"/>
              </a:rPr>
              <a:t>A time-limited, targeted campaign allows behaviour to be:</a:t>
            </a:r>
          </a:p>
          <a:p>
            <a:r>
              <a:rPr dirty="0" lang="en-GB">
                <a:latin typeface="Arial" panose="020B0604020202020204" pitchFamily="34" charset="0"/>
                <a:cs typeface="Arial" panose="020B0604020202020204" pitchFamily="34" charset="0"/>
              </a:rPr>
              <a:t>Measured → Practised → Supported → Reviewed</a:t>
            </a:r>
          </a:p>
          <a:p>
            <a:r>
              <a:rPr dirty="0" lang="en-GB">
                <a:latin typeface="Arial" panose="020B0604020202020204" pitchFamily="34" charset="0"/>
                <a:cs typeface="Arial" panose="020B0604020202020204" pitchFamily="34" charset="0"/>
              </a:rPr>
              <a:t>The aim is healthy digital balance, not digital abstinence.</a:t>
            </a:r>
          </a:p>
        </p:txBody>
      </p:sp>
      <p:sp>
        <p:nvSpPr>
          <p:cNvPr id="1048624" name="Content Placeholder 2"/>
          <p:cNvSpPr txBox="1"/>
          <p:nvPr/>
        </p:nvSpPr>
        <p:spPr>
          <a:xfrm>
            <a:off x="1921933" y="2947834"/>
            <a:ext cx="1346201" cy="328766"/>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400" lang="en-GB"/>
              <a:t>(Canva,2026)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64" name=""/>
        <p:cNvGrpSpPr/>
        <p:nvPr/>
      </p:nvGrpSpPr>
      <p:grpSpPr>
        <a:xfrm>
          <a:off x="0" y="0"/>
          <a:ext cx="0" cy="0"/>
          <a:chOff x="0" y="0"/>
          <a:chExt cx="0" cy="0"/>
        </a:xfrm>
      </p:grpSpPr>
      <p:pic>
        <p:nvPicPr>
          <p:cNvPr id="2097161" name="Picture 4" descr="The image features a black and white pattern with a circular, textured design, creating a minimalistic and abstract look.  AI-generated content may be incorrect."/>
          <p:cNvPicPr>
            <a:picLocks noChangeAspect="1"/>
          </p:cNvPicPr>
          <p:nvPr/>
        </p:nvPicPr>
        <p:blipFill>
          <a:blip xmlns:r="http://schemas.openxmlformats.org/officeDocument/2006/relationships" r:embed="rId1"/>
          <a:stretch>
            <a:fillRect/>
          </a:stretch>
        </p:blipFill>
        <p:spPr>
          <a:xfrm>
            <a:off x="3239" y="0"/>
            <a:ext cx="12185522" cy="6858000"/>
          </a:xfrm>
          <a:prstGeom prst="rect"/>
        </p:spPr>
      </p:pic>
      <p:sp>
        <p:nvSpPr>
          <p:cNvPr id="1048625" name="Content Placeholder 2"/>
          <p:cNvSpPr>
            <a:spLocks noGrp="1"/>
          </p:cNvSpPr>
          <p:nvPr>
            <p:ph idx="1"/>
          </p:nvPr>
        </p:nvSpPr>
        <p:spPr>
          <a:xfrm>
            <a:off x="321733" y="1326623"/>
            <a:ext cx="9414934" cy="5311243"/>
          </a:xfrm>
        </p:spPr>
        <p:txBody>
          <a:bodyPr>
            <a:noAutofit/>
          </a:bodyPr>
          <a:p>
            <a:pPr indent="0" marL="0">
              <a:buNone/>
            </a:pPr>
            <a:r>
              <a:rPr dirty="0" sz="1700" lang="en-GB">
                <a:solidFill>
                  <a:srgbClr val="5C1419"/>
                </a:solidFill>
                <a:latin typeface="Arial" panose="020B0604020202020204" pitchFamily="34" charset="0"/>
                <a:cs typeface="Arial" panose="020B0604020202020204" pitchFamily="34" charset="0"/>
              </a:rPr>
              <a:t> Aim 1. Reduce Recreational Screen Time</a:t>
            </a:r>
          </a:p>
          <a:p>
            <a:pPr indent="0" marL="0">
              <a:buNone/>
            </a:pPr>
            <a:r>
              <a:rPr dirty="0" sz="1800" lang="en-GB">
                <a:latin typeface="Arial" panose="020B0604020202020204" pitchFamily="34" charset="0"/>
                <a:cs typeface="Arial" panose="020B0604020202020204" pitchFamily="34" charset="0"/>
              </a:rPr>
              <a:t>Aim: Reduce daily recreational screen time from the Week 1 baseline, consistent with guidance to limit recreational screen time (WHO, 2020b).</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Measure: Week 1 vs Week 6 device records.</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Benefit: More time for physical and offline activities (WHO, 2020b).</a:t>
            </a:r>
            <a:endParaRPr dirty="0" sz="1700" lang="en-GB">
              <a:latin typeface="Arial" panose="020B0604020202020204" pitchFamily="34" charset="0"/>
              <a:cs typeface="Arial" panose="020B0604020202020204" pitchFamily="34" charset="0"/>
            </a:endParaRPr>
          </a:p>
          <a:p>
            <a:pPr indent="0" marL="0">
              <a:buNone/>
            </a:pPr>
            <a:endParaRPr dirty="0" sz="1700" lang="en-GB">
              <a:latin typeface="Arial" panose="020B0604020202020204" pitchFamily="34" charset="0"/>
              <a:cs typeface="Arial" panose="020B0604020202020204" pitchFamily="34" charset="0"/>
            </a:endParaRPr>
          </a:p>
          <a:p>
            <a:pPr indent="0" marL="0">
              <a:buNone/>
            </a:pPr>
            <a:r>
              <a:rPr dirty="0" sz="1700" lang="en-GB">
                <a:solidFill>
                  <a:srgbClr val="5C1419"/>
                </a:solidFill>
                <a:latin typeface="Arial" panose="020B0604020202020204" pitchFamily="34" charset="0"/>
                <a:cs typeface="Arial" panose="020B0604020202020204" pitchFamily="34" charset="0"/>
              </a:rPr>
              <a:t>Aim 2. Improve Bedtime Screen Habits</a:t>
            </a:r>
          </a:p>
          <a:p>
            <a:pPr indent="0" marL="0">
              <a:buNone/>
            </a:pPr>
            <a:r>
              <a:rPr dirty="0" sz="1800" lang="en-GB">
                <a:latin typeface="Arial" panose="020B0604020202020204" pitchFamily="34" charset="0"/>
                <a:cs typeface="Arial" panose="020B0604020202020204" pitchFamily="34" charset="0"/>
              </a:rPr>
              <a:t>Aim: Reduce recreational screen use before bedtime (Silva et al., 2022).</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Measure: Weekly screen/sleep diary.</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Benefit: Support better sleep and daytime functioning (Brautsch et al., 2023).</a:t>
            </a:r>
            <a:endParaRPr dirty="0" sz="1700" lang="en-GB">
              <a:latin typeface="Arial" panose="020B0604020202020204" pitchFamily="34" charset="0"/>
              <a:cs typeface="Arial" panose="020B0604020202020204" pitchFamily="34" charset="0"/>
            </a:endParaRPr>
          </a:p>
          <a:p>
            <a:pPr indent="0" marL="0">
              <a:buNone/>
            </a:pPr>
            <a:endParaRPr dirty="0" sz="1700" lang="en-GB">
              <a:latin typeface="Arial" panose="020B0604020202020204" pitchFamily="34" charset="0"/>
              <a:cs typeface="Arial" panose="020B0604020202020204" pitchFamily="34" charset="0"/>
            </a:endParaRPr>
          </a:p>
          <a:p>
            <a:pPr indent="0" marL="0">
              <a:buNone/>
            </a:pPr>
            <a:r>
              <a:rPr dirty="0" sz="1700" lang="en-GB">
                <a:solidFill>
                  <a:srgbClr val="5C1419"/>
                </a:solidFill>
                <a:latin typeface="Arial" panose="020B0604020202020204" pitchFamily="34" charset="0"/>
                <a:cs typeface="Arial" panose="020B0604020202020204" pitchFamily="34" charset="0"/>
              </a:rPr>
              <a:t>Aim 3. Increase Active &amp; Offline Time</a:t>
            </a:r>
          </a:p>
          <a:p>
            <a:pPr indent="0" marL="0">
              <a:buNone/>
            </a:pPr>
            <a:r>
              <a:rPr dirty="0" sz="1800" lang="en-GB">
                <a:latin typeface="Arial" panose="020B0604020202020204" pitchFamily="34" charset="0"/>
                <a:cs typeface="Arial" panose="020B0604020202020204" pitchFamily="34" charset="0"/>
              </a:rPr>
              <a:t>Aim: Replace some recreational screen time with physical/offline activities (WHO, 2020b).</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Measure: Weekly activity tracker.</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Benefit: Support physical activity and healthier digital balance (WHO, 2020b).</a:t>
            </a:r>
            <a:endParaRPr dirty="0" sz="1700" lang="en-GB">
              <a:latin typeface="Arial" panose="020B0604020202020204" pitchFamily="34" charset="0"/>
              <a:cs typeface="Arial" panose="020B0604020202020204" pitchFamily="34" charset="0"/>
            </a:endParaRPr>
          </a:p>
          <a:p>
            <a:pPr algn="ctr" indent="0" marL="0">
              <a:buNone/>
            </a:pPr>
            <a:br>
              <a:rPr dirty="0" sz="2000" lang="en-GB">
                <a:solidFill>
                  <a:srgbClr val="5C1419"/>
                </a:solidFill>
                <a:latin typeface="Arial" panose="020B0604020202020204" pitchFamily="34" charset="0"/>
                <a:cs typeface="Arial" panose="020B0604020202020204" pitchFamily="34" charset="0"/>
              </a:rPr>
            </a:br>
            <a:r>
              <a:rPr dirty="0" sz="2000" lang="en-GB">
                <a:solidFill>
                  <a:srgbClr val="5C1419"/>
                </a:solidFill>
                <a:latin typeface="Arial" panose="020B0604020202020204" pitchFamily="34" charset="0"/>
                <a:cs typeface="Arial" panose="020B0604020202020204" pitchFamily="34" charset="0"/>
              </a:rPr>
              <a:t>SCREEN SMART: Healthier digital balance, not digital abstinence.</a:t>
            </a:r>
          </a:p>
        </p:txBody>
      </p:sp>
      <p:sp>
        <p:nvSpPr>
          <p:cNvPr id="1048626" name="Title 1"/>
          <p:cNvSpPr>
            <a:spLocks noGrp="1"/>
          </p:cNvSpPr>
          <p:nvPr>
            <p:ph type="title"/>
          </p:nvPr>
        </p:nvSpPr>
        <p:spPr>
          <a:xfrm>
            <a:off x="1828800" y="365126"/>
            <a:ext cx="9525000" cy="532342"/>
          </a:xfrm>
        </p:spPr>
        <p:txBody>
          <a:bodyPr>
            <a:normAutofit fontScale="90000"/>
          </a:bodyPr>
          <a:p>
            <a:r>
              <a:rPr dirty="0" sz="3600" lang="en-GB">
                <a:solidFill>
                  <a:srgbClr val="5C1419"/>
                </a:solidFill>
                <a:latin typeface="Arial" panose="020B0604020202020204" pitchFamily="34" charset="0"/>
                <a:cs typeface="Arial" panose="020B0604020202020204" pitchFamily="34" charset="0"/>
              </a:rPr>
              <a:t>Three Key Aims of SCREEN SMART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65" name=""/>
        <p:cNvGrpSpPr/>
        <p:nvPr/>
      </p:nvGrpSpPr>
      <p:grpSpPr>
        <a:xfrm>
          <a:off x="0" y="0"/>
          <a:ext cx="0" cy="0"/>
          <a:chOff x="0" y="0"/>
          <a:chExt cx="0" cy="0"/>
        </a:xfrm>
      </p:grpSpPr>
      <p:pic>
        <p:nvPicPr>
          <p:cNvPr id="2097162" name="Picture 4"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8465"/>
            <a:ext cx="12192000" cy="6858000"/>
          </a:xfrm>
          <a:prstGeom prst="rect"/>
        </p:spPr>
      </p:pic>
      <p:sp>
        <p:nvSpPr>
          <p:cNvPr id="1048627" name="Title 1"/>
          <p:cNvSpPr txBox="1"/>
          <p:nvPr/>
        </p:nvSpPr>
        <p:spPr>
          <a:xfrm>
            <a:off x="762000" y="2117723"/>
            <a:ext cx="10515600" cy="132556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endParaRPr dirty="0" lang="en-GB"/>
          </a:p>
        </p:txBody>
      </p:sp>
      <p:sp>
        <p:nvSpPr>
          <p:cNvPr id="1048628" name="Title 6"/>
          <p:cNvSpPr>
            <a:spLocks noGrp="1"/>
          </p:cNvSpPr>
          <p:nvPr>
            <p:ph type="title"/>
          </p:nvPr>
        </p:nvSpPr>
        <p:spPr/>
        <p:txBody>
          <a:bodyPr/>
          <a:p>
            <a:pPr algn="r"/>
            <a:r>
              <a:rPr dirty="0" lang="en-GB">
                <a:solidFill>
                  <a:srgbClr val="5C1419"/>
                </a:solidFill>
              </a:rPr>
              <a:t>Rationale Summary &amp; Handover</a:t>
            </a:r>
            <a:endParaRPr dirty="0" lang="en-GB"/>
          </a:p>
        </p:txBody>
      </p:sp>
      <p:sp>
        <p:nvSpPr>
          <p:cNvPr id="1048629" name="Content Placeholder 2"/>
          <p:cNvSpPr txBox="1"/>
          <p:nvPr/>
        </p:nvSpPr>
        <p:spPr>
          <a:xfrm>
            <a:off x="6985000" y="1767149"/>
            <a:ext cx="4749800" cy="3340631"/>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Font typeface="Arial" panose="020B0604020202020204" pitchFamily="34" charset="0"/>
              <a:buNone/>
            </a:pPr>
            <a:endParaRPr b="1" dirty="0" sz="1600" lang="en-GB">
              <a:solidFill>
                <a:srgbClr val="5C1419"/>
              </a:solidFill>
              <a:latin typeface="Arial" panose="020B0604020202020204" pitchFamily="34" charset="0"/>
              <a:cs typeface="Arial" panose="020B0604020202020204" pitchFamily="34" charset="0"/>
            </a:endParaRPr>
          </a:p>
          <a:p>
            <a:pPr algn="ctr" indent="0" marL="0">
              <a:buFont typeface="Arial" panose="020B0604020202020204" pitchFamily="34" charset="0"/>
              <a:buNone/>
            </a:pPr>
            <a:endParaRPr dirty="0" sz="1600" lang="en-GB">
              <a:solidFill>
                <a:srgbClr val="5C1419"/>
              </a:solidFill>
              <a:latin typeface="Arial" panose="020B0604020202020204" pitchFamily="34" charset="0"/>
              <a:cs typeface="Arial" panose="020B0604020202020204" pitchFamily="34" charset="0"/>
            </a:endParaRPr>
          </a:p>
          <a:p>
            <a:pPr algn="ctr" indent="0" marL="0">
              <a:lnSpc>
                <a:spcPct val="140000"/>
              </a:lnSpc>
              <a:buFont typeface="Arial" panose="020B0604020202020204" pitchFamily="34" charset="0"/>
              <a:buNone/>
            </a:pPr>
            <a:r>
              <a:rPr dirty="0" sz="1600" lang="en-GB">
                <a:solidFill>
                  <a:srgbClr val="5C1419"/>
                </a:solidFill>
                <a:latin typeface="Arial" panose="020B0604020202020204" pitchFamily="34" charset="0"/>
                <a:cs typeface="Arial" panose="020B0604020202020204" pitchFamily="34" charset="0"/>
              </a:rPr>
              <a:t>SCREEN SMART</a:t>
            </a:r>
          </a:p>
          <a:p>
            <a:pPr>
              <a:lnSpc>
                <a:spcPct val="140000"/>
              </a:lnSpc>
            </a:pPr>
            <a:r>
              <a:rPr dirty="0" sz="1600" lang="en-GB">
                <a:latin typeface="Arial" panose="020B0604020202020204" pitchFamily="34" charset="0"/>
                <a:cs typeface="Arial" panose="020B0604020202020204" pitchFamily="34" charset="0"/>
              </a:rPr>
              <a:t>Scroll Less • Sleep Better • Move More</a:t>
            </a:r>
          </a:p>
          <a:p>
            <a:pPr>
              <a:lnSpc>
                <a:spcPct val="140000"/>
              </a:lnSpc>
            </a:pPr>
            <a:r>
              <a:rPr dirty="0" sz="1600" lang="en-GB">
                <a:latin typeface="Arial" panose="020B0604020202020204" pitchFamily="34" charset="0"/>
                <a:cs typeface="Arial" panose="020B0604020202020204" pitchFamily="34" charset="0"/>
              </a:rPr>
              <a:t>Not less technology at any cost — healthier use at the right time and for the right reasons. </a:t>
            </a:r>
            <a:r>
              <a:rPr dirty="0" sz="1600" i="1" lang="en-GB">
                <a:latin typeface="Arial" panose="020B0604020202020204" pitchFamily="34" charset="0"/>
                <a:cs typeface="Arial" panose="020B0604020202020204" pitchFamily="34" charset="0"/>
              </a:rPr>
              <a:t>(Ofcom, 2025; WHO, 2020b; Liu et al., 2024)</a:t>
            </a:r>
            <a:endParaRPr dirty="0" sz="1600" lang="en-GB">
              <a:latin typeface="Arial" panose="020B0604020202020204" pitchFamily="34" charset="0"/>
              <a:cs typeface="Arial" panose="020B0604020202020204" pitchFamily="34" charset="0"/>
            </a:endParaRPr>
          </a:p>
          <a:p>
            <a:endParaRPr b="1" dirty="0" sz="1600" lang="en-GB">
              <a:latin typeface="Arial" panose="020B0604020202020204" pitchFamily="34" charset="0"/>
              <a:cs typeface="Arial" panose="020B0604020202020204" pitchFamily="34" charset="0"/>
            </a:endParaRPr>
          </a:p>
        </p:txBody>
      </p:sp>
      <p:sp>
        <p:nvSpPr>
          <p:cNvPr id="1048630" name="Content Placeholder 2"/>
          <p:cNvSpPr txBox="1"/>
          <p:nvPr/>
        </p:nvSpPr>
        <p:spPr>
          <a:xfrm>
            <a:off x="1430868" y="1439993"/>
            <a:ext cx="5568616" cy="1004886"/>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2000" lang="en-GB">
                <a:solidFill>
                  <a:srgbClr val="5C1419"/>
                </a:solidFill>
              </a:rPr>
              <a:t>Why is SCREEN SMART needed?</a:t>
            </a:r>
            <a:endParaRPr dirty="0" sz="1200" lang="en-GB">
              <a:solidFill>
                <a:srgbClr val="5C1419"/>
              </a:solidFill>
              <a:effectLst/>
            </a:endParaRPr>
          </a:p>
        </p:txBody>
      </p:sp>
      <p:pic>
        <p:nvPicPr>
          <p:cNvPr id="2097163" name="Picture 10" descr="The image illustrates a diagram emphasizing that high digital exposure may displace sleep and physical activity, leading to potential physical, psychological, and social consequences, and suggests the need for a supportive, measurable health-promotion intervention.  AI-generated content may be incorrect."/>
          <p:cNvPicPr>
            <a:picLocks noChangeAspect="1"/>
          </p:cNvPicPr>
          <p:nvPr/>
        </p:nvPicPr>
        <p:blipFill>
          <a:blip xmlns:r="http://schemas.openxmlformats.org/officeDocument/2006/relationships" r:embed="rId2"/>
          <a:stretch>
            <a:fillRect/>
          </a:stretch>
        </p:blipFill>
        <p:spPr>
          <a:xfrm>
            <a:off x="1286933" y="1942436"/>
            <a:ext cx="4581602" cy="4406075"/>
          </a:xfrm>
          <a:prstGeom prst="rect"/>
        </p:spPr>
      </p:pic>
      <p:sp>
        <p:nvSpPr>
          <p:cNvPr id="1048631" name="Content Placeholder 2"/>
          <p:cNvSpPr txBox="1"/>
          <p:nvPr/>
        </p:nvSpPr>
        <p:spPr>
          <a:xfrm>
            <a:off x="5080566" y="6271493"/>
            <a:ext cx="1346201" cy="328766"/>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400" lang="en-GB"/>
              <a:t>(Canva,2026)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66" name=""/>
        <p:cNvGrpSpPr/>
        <p:nvPr/>
      </p:nvGrpSpPr>
      <p:grpSpPr>
        <a:xfrm>
          <a:off x="0" y="0"/>
          <a:ext cx="0" cy="0"/>
          <a:chOff x="0" y="0"/>
          <a:chExt cx="0" cy="0"/>
        </a:xfrm>
      </p:grpSpPr>
      <p:pic>
        <p:nvPicPr>
          <p:cNvPr id="2097164" name="Picture 6" descr="The image depicts a minimalist, white background with a prominent, large, central red circle.  AI-generated content may be incorrect."/>
          <p:cNvPicPr>
            <a:picLocks noChangeAspect="1"/>
          </p:cNvPicPr>
          <p:nvPr/>
        </p:nvPicPr>
        <p:blipFill>
          <a:blip xmlns:r="http://schemas.openxmlformats.org/officeDocument/2006/relationships" r:embed="rId1"/>
          <a:stretch>
            <a:fillRect/>
          </a:stretch>
        </p:blipFill>
        <p:spPr>
          <a:xfrm>
            <a:off x="3239" y="-9525"/>
            <a:ext cx="12185522" cy="6858000"/>
          </a:xfrm>
          <a:prstGeom prst="rect"/>
        </p:spPr>
      </p:pic>
      <p:sp>
        <p:nvSpPr>
          <p:cNvPr id="1048632" name="Title 1"/>
          <p:cNvSpPr>
            <a:spLocks noGrp="1"/>
          </p:cNvSpPr>
          <p:nvPr>
            <p:ph type="title"/>
          </p:nvPr>
        </p:nvSpPr>
        <p:spPr>
          <a:xfrm rot="5400000">
            <a:off x="10868024" y="2524125"/>
            <a:ext cx="1628775" cy="1325563"/>
          </a:xfrm>
        </p:spPr>
        <p:txBody>
          <a:bodyPr>
            <a:normAutofit/>
          </a:bodyPr>
          <a:p>
            <a:r>
              <a:rPr dirty="0" sz="2400" lang="en-US">
                <a:solidFill>
                  <a:schemeClr val="bg1"/>
                </a:solidFill>
              </a:rPr>
              <a:t>Refrences</a:t>
            </a:r>
            <a:endParaRPr dirty="0" sz="2400" lang="en-GB">
              <a:solidFill>
                <a:schemeClr val="bg1"/>
              </a:solidFill>
            </a:endParaRPr>
          </a:p>
        </p:txBody>
      </p:sp>
      <p:sp>
        <p:nvSpPr>
          <p:cNvPr id="1048633" name="Content Placeholder 2"/>
          <p:cNvSpPr>
            <a:spLocks noGrp="1"/>
          </p:cNvSpPr>
          <p:nvPr>
            <p:ph idx="1"/>
          </p:nvPr>
        </p:nvSpPr>
        <p:spPr>
          <a:xfrm>
            <a:off x="133350" y="28574"/>
            <a:ext cx="10729848" cy="6524625"/>
          </a:xfrm>
        </p:spPr>
        <p:txBody>
          <a:bodyPr>
            <a:noAutofit/>
          </a:bodyPr>
          <a:p>
            <a:pPr indent="0" marL="0">
              <a:buNone/>
            </a:pPr>
            <a:r>
              <a:rPr dirty="0" sz="1000" lang="en-GB">
                <a:latin typeface="Arial" panose="020B0604020202020204" pitchFamily="34" charset="0"/>
                <a:cs typeface="Arial" panose="020B0604020202020204" pitchFamily="34" charset="0"/>
              </a:rPr>
              <a:t>Brautsch, L.A.S., Lund, L., Andersen, M.M., Jennum, P.J., Folker, A.P. and Andersen, S. (2023) ‘Digital media use and sleep in late adolescence and young adulthood: A systematic review’, </a:t>
            </a:r>
            <a:r>
              <a:rPr dirty="0" sz="1000" i="1" lang="en-GB">
                <a:latin typeface="Arial" panose="020B0604020202020204" pitchFamily="34" charset="0"/>
                <a:cs typeface="Arial" panose="020B0604020202020204" pitchFamily="34" charset="0"/>
              </a:rPr>
              <a:t>Sleep Medicine Reviews</a:t>
            </a:r>
            <a:r>
              <a:rPr dirty="0" sz="1000" lang="en-GB">
                <a:latin typeface="Arial" panose="020B0604020202020204" pitchFamily="34" charset="0"/>
                <a:cs typeface="Arial" panose="020B0604020202020204" pitchFamily="34" charset="0"/>
              </a:rPr>
              <a:t>, 68, 101742. Available at: </a:t>
            </a:r>
            <a:r>
              <a:rPr dirty="0" sz="1000" lang="en-GB">
                <a:latin typeface="Arial" panose="020B0604020202020204" pitchFamily="34" charset="0"/>
                <a:cs typeface="Arial" panose="020B0604020202020204" pitchFamily="34" charset="0"/>
                <a:hlinkClick r:id="rId2"/>
              </a:rPr>
              <a:t>https://doi.org/10.1016/j.smrv.2022.101742</a:t>
            </a:r>
            <a:r>
              <a:rPr dirty="0" sz="1000" lang="en-GB">
                <a:latin typeface="Arial" panose="020B0604020202020204" pitchFamily="34" charset="0"/>
                <a:cs typeface="Arial" panose="020B0604020202020204" pitchFamily="34" charset="0"/>
              </a:rPr>
              <a:t>.</a:t>
            </a:r>
          </a:p>
          <a:p>
            <a:pPr indent="0" marL="0">
              <a:buNone/>
            </a:pPr>
            <a:r>
              <a:rPr dirty="0" sz="1000" lang="en-GB">
                <a:latin typeface="Arial" panose="020B0604020202020204" pitchFamily="34" charset="0"/>
                <a:cs typeface="Arial" panose="020B0604020202020204" pitchFamily="34" charset="0"/>
              </a:rPr>
              <a:t>Department of Health and Social Care (2026) </a:t>
            </a:r>
            <a:r>
              <a:rPr dirty="0" sz="1000" i="1" lang="en-GB">
                <a:latin typeface="Arial" panose="020B0604020202020204" pitchFamily="34" charset="0"/>
                <a:cs typeface="Arial" panose="020B0604020202020204" pitchFamily="34" charset="0"/>
              </a:rPr>
              <a:t>UK Chief Medical Officers’ Physical Activity Guidelines</a:t>
            </a:r>
            <a:r>
              <a:rPr dirty="0" sz="1000" lang="en-GB">
                <a:latin typeface="Arial" panose="020B0604020202020204" pitchFamily="34" charset="0"/>
                <a:cs typeface="Arial" panose="020B0604020202020204" pitchFamily="34" charset="0"/>
              </a:rPr>
              <a:t>. London: Department of Health and Social Care. Available at: </a:t>
            </a:r>
            <a:r>
              <a:rPr dirty="0" sz="1000" lang="en-GB">
                <a:latin typeface="Arial" panose="020B0604020202020204" pitchFamily="34" charset="0"/>
                <a:cs typeface="Arial" panose="020B0604020202020204" pitchFamily="34" charset="0"/>
                <a:hlinkClick r:id="rId3"/>
              </a:rPr>
              <a:t>https://www.gov.uk/government/publications/physical-activity-guidelines-uk-chief-medical-officers-report</a:t>
            </a:r>
            <a:r>
              <a:rPr dirty="0" sz="1000" lang="en-GB">
                <a:latin typeface="Arial" panose="020B0604020202020204" pitchFamily="34" charset="0"/>
                <a:cs typeface="Arial" panose="020B0604020202020204" pitchFamily="34" charset="0"/>
              </a:rPr>
              <a:t> (Accessed: 17 September 2026). </a:t>
            </a:r>
          </a:p>
          <a:p>
            <a:pPr indent="0" marL="0">
              <a:buNone/>
            </a:pPr>
            <a:r>
              <a:rPr dirty="0" sz="1000" lang="en-GB">
                <a:latin typeface="Arial" panose="020B0604020202020204" pitchFamily="34" charset="0"/>
                <a:cs typeface="Arial" panose="020B0604020202020204" pitchFamily="34" charset="0"/>
              </a:rPr>
              <a:t>Gao, J. and Gao, L. (2024) ‘A meta-analysis of prospective cohort studies on screen time and the risk of depression in adolescents’, </a:t>
            </a:r>
            <a:r>
              <a:rPr dirty="0" sz="1000" i="1" lang="en-GB">
                <a:latin typeface="Arial" panose="020B0604020202020204" pitchFamily="34" charset="0"/>
                <a:cs typeface="Arial" panose="020B0604020202020204" pitchFamily="34" charset="0"/>
              </a:rPr>
              <a:t>Acta Psychologica</a:t>
            </a:r>
            <a:r>
              <a:rPr dirty="0" sz="1000" lang="en-GB">
                <a:latin typeface="Arial" panose="020B0604020202020204" pitchFamily="34" charset="0"/>
                <a:cs typeface="Arial" panose="020B0604020202020204" pitchFamily="34" charset="0"/>
              </a:rPr>
              <a:t>, 251, 104530. Available at: https://doi.org/10.1016/j.actpsy.2024.104530.</a:t>
            </a:r>
          </a:p>
          <a:p>
            <a:pPr indent="0" marL="0">
              <a:buNone/>
            </a:pPr>
            <a:r>
              <a:rPr dirty="0" sz="1000" lang="en-GB">
                <a:latin typeface="Arial" panose="020B0604020202020204" pitchFamily="34" charset="0"/>
                <a:cs typeface="Arial" panose="020B0604020202020204" pitchFamily="34" charset="0"/>
              </a:rPr>
              <a:t>Ghasemirad, M. </a:t>
            </a:r>
            <a:r>
              <a:rPr dirty="0" sz="1000" i="1" lang="en-GB">
                <a:latin typeface="Arial" panose="020B0604020202020204" pitchFamily="34" charset="0"/>
                <a:cs typeface="Arial" panose="020B0604020202020204" pitchFamily="34" charset="0"/>
              </a:rPr>
              <a:t>et al.</a:t>
            </a:r>
            <a:r>
              <a:rPr dirty="0" sz="1000" lang="en-GB">
                <a:latin typeface="Arial" panose="020B0604020202020204" pitchFamily="34" charset="0"/>
                <a:cs typeface="Arial" panose="020B0604020202020204" pitchFamily="34" charset="0"/>
              </a:rPr>
              <a:t> (2023) ‘The association between screen use and central obesity among children and adolescents: a systematic review and meta-analysis’, </a:t>
            </a:r>
            <a:r>
              <a:rPr dirty="0" sz="1000" i="1" lang="en-GB">
                <a:latin typeface="Arial" panose="020B0604020202020204" pitchFamily="34" charset="0"/>
                <a:cs typeface="Arial" panose="020B0604020202020204" pitchFamily="34" charset="0"/>
              </a:rPr>
              <a:t>Journal of Health, Population and Nutrition</a:t>
            </a:r>
            <a:r>
              <a:rPr dirty="0" sz="1000" lang="en-GB">
                <a:latin typeface="Arial" panose="020B0604020202020204" pitchFamily="34" charset="0"/>
                <a:cs typeface="Arial" panose="020B0604020202020204" pitchFamily="34" charset="0"/>
              </a:rPr>
              <a:t>, 42, 51. Available at: https://doi.org/10.1186/s41043-023-00394-2.</a:t>
            </a:r>
          </a:p>
          <a:p>
            <a:pPr indent="0" marL="0">
              <a:buNone/>
            </a:pPr>
            <a:r>
              <a:rPr dirty="0" sz="1000" lang="en-GB">
                <a:latin typeface="Arial" panose="020B0604020202020204" pitchFamily="34" charset="0"/>
                <a:cs typeface="Arial" panose="020B0604020202020204" pitchFamily="34" charset="0"/>
              </a:rPr>
              <a:t>Liu, X., Liu, J., Flores, D.D. and McDonald, C.C. (2024) ‘Family factors related to adolescent screen media use and mental health outcomes: A systematic review and recommendation for practices’, </a:t>
            </a:r>
            <a:r>
              <a:rPr dirty="0" sz="1000" i="1" lang="en-GB">
                <a:latin typeface="Arial" panose="020B0604020202020204" pitchFamily="34" charset="0"/>
                <a:cs typeface="Arial" panose="020B0604020202020204" pitchFamily="34" charset="0"/>
              </a:rPr>
              <a:t>Journal of Adolescence</a:t>
            </a:r>
            <a:r>
              <a:rPr dirty="0" sz="1000" lang="en-GB">
                <a:latin typeface="Arial" panose="020B0604020202020204" pitchFamily="34" charset="0"/>
                <a:cs typeface="Arial" panose="020B0604020202020204" pitchFamily="34" charset="0"/>
              </a:rPr>
              <a:t>, 96(7), pp. 1401–1427. Available at: </a:t>
            </a:r>
            <a:r>
              <a:rPr dirty="0" sz="1000" lang="en-GB">
                <a:latin typeface="Arial" panose="020B0604020202020204" pitchFamily="34" charset="0"/>
                <a:cs typeface="Arial" panose="020B0604020202020204" pitchFamily="34" charset="0"/>
                <a:hlinkClick r:id="rId4"/>
              </a:rPr>
              <a:t>https://doi.org/10.1002/jad.12367</a:t>
            </a:r>
            <a:r>
              <a:rPr dirty="0" sz="1000" lang="en-GB">
                <a:latin typeface="Arial" panose="020B0604020202020204" pitchFamily="34" charset="0"/>
                <a:cs typeface="Arial" panose="020B0604020202020204" pitchFamily="34" charset="0"/>
              </a:rPr>
              <a:t>.</a:t>
            </a:r>
          </a:p>
          <a:p>
            <a:pPr indent="0" marL="0">
              <a:buNone/>
            </a:pPr>
            <a:r>
              <a:rPr dirty="0" sz="1000" lang="en-GB">
                <a:latin typeface="Arial" panose="020B0604020202020204" pitchFamily="34" charset="0"/>
                <a:cs typeface="Arial" panose="020B0604020202020204" pitchFamily="34" charset="0"/>
              </a:rPr>
              <a:t>MacKenzie, M.D., Scott, H., Reid, K. and Gardani, M. (2022) ‘Adolescent perspectives of bedtime social media use: A qualitative systematic review and thematic synthesis’, </a:t>
            </a:r>
            <a:r>
              <a:rPr dirty="0" sz="1000" i="1" lang="en-GB">
                <a:latin typeface="Arial" panose="020B0604020202020204" pitchFamily="34" charset="0"/>
                <a:cs typeface="Arial" panose="020B0604020202020204" pitchFamily="34" charset="0"/>
              </a:rPr>
              <a:t>Sleep Medicine Reviews</a:t>
            </a:r>
            <a:r>
              <a:rPr dirty="0" sz="1000" lang="en-GB">
                <a:latin typeface="Arial" panose="020B0604020202020204" pitchFamily="34" charset="0"/>
                <a:cs typeface="Arial" panose="020B0604020202020204" pitchFamily="34" charset="0"/>
              </a:rPr>
              <a:t>, 63, 101626. Available at: https://doi.org/10.1016/j.smrv.2022.101626.</a:t>
            </a:r>
          </a:p>
          <a:p>
            <a:pPr indent="0" marL="0">
              <a:buNone/>
            </a:pPr>
            <a:r>
              <a:rPr dirty="0" sz="1000" lang="en-GB">
                <a:latin typeface="Arial" panose="020B0604020202020204" pitchFamily="34" charset="0"/>
                <a:cs typeface="Arial" panose="020B0604020202020204" pitchFamily="34" charset="0"/>
              </a:rPr>
              <a:t>Nagata, J.M. </a:t>
            </a:r>
            <a:r>
              <a:rPr dirty="0" sz="1000" i="1" lang="en-GB">
                <a:latin typeface="Arial" panose="020B0604020202020204" pitchFamily="34" charset="0"/>
                <a:cs typeface="Arial" panose="020B0604020202020204" pitchFamily="34" charset="0"/>
              </a:rPr>
              <a:t>et al.</a:t>
            </a:r>
            <a:r>
              <a:rPr dirty="0" sz="1000" lang="en-GB">
                <a:latin typeface="Arial" panose="020B0604020202020204" pitchFamily="34" charset="0"/>
                <a:cs typeface="Arial" panose="020B0604020202020204" pitchFamily="34" charset="0"/>
              </a:rPr>
              <a:t> (2024) ‘Screen time and mental health: a prospective analysis of the Adolescent Brain Cognitive Development (ABCD) Study’, </a:t>
            </a:r>
            <a:r>
              <a:rPr dirty="0" sz="1000" i="1" lang="en-GB">
                <a:latin typeface="Arial" panose="020B0604020202020204" pitchFamily="34" charset="0"/>
                <a:cs typeface="Arial" panose="020B0604020202020204" pitchFamily="34" charset="0"/>
              </a:rPr>
              <a:t>BMC Public Health</a:t>
            </a:r>
            <a:r>
              <a:rPr dirty="0" sz="1000" lang="en-GB">
                <a:latin typeface="Arial" panose="020B0604020202020204" pitchFamily="34" charset="0"/>
                <a:cs typeface="Arial" panose="020B0604020202020204" pitchFamily="34" charset="0"/>
              </a:rPr>
              <a:t>, 24, 2686. Available at: </a:t>
            </a:r>
            <a:r>
              <a:rPr dirty="0" sz="1000" lang="en-GB">
                <a:latin typeface="Arial" panose="020B0604020202020204" pitchFamily="34" charset="0"/>
                <a:cs typeface="Arial" panose="020B0604020202020204" pitchFamily="34" charset="0"/>
                <a:hlinkClick r:id="rId5"/>
              </a:rPr>
              <a:t>https://doi.org/10.1186/s12889-024-20102-x</a:t>
            </a:r>
            <a:r>
              <a:rPr dirty="0" sz="1000" lang="en-GB">
                <a:latin typeface="Arial" panose="020B0604020202020204" pitchFamily="34" charset="0"/>
                <a:cs typeface="Arial" panose="020B0604020202020204" pitchFamily="34" charset="0"/>
              </a:rPr>
              <a:t>.</a:t>
            </a:r>
          </a:p>
          <a:p>
            <a:pPr indent="0" marL="0">
              <a:buNone/>
            </a:pPr>
            <a:r>
              <a:rPr dirty="0" sz="1000" lang="en-GB">
                <a:latin typeface="Arial" panose="020B0604020202020204" pitchFamily="34" charset="0"/>
                <a:cs typeface="Arial" panose="020B0604020202020204" pitchFamily="34" charset="0"/>
              </a:rPr>
              <a:t>Naidoo, J. and Wills, J. (2009) </a:t>
            </a:r>
            <a:r>
              <a:rPr dirty="0" sz="1000" i="1" lang="en-GB">
                <a:latin typeface="Arial" panose="020B0604020202020204" pitchFamily="34" charset="0"/>
                <a:cs typeface="Arial" panose="020B0604020202020204" pitchFamily="34" charset="0"/>
              </a:rPr>
              <a:t>Foundations for Health Promotion</a:t>
            </a:r>
            <a:r>
              <a:rPr dirty="0" sz="1000" lang="en-GB">
                <a:latin typeface="Arial" panose="020B0604020202020204" pitchFamily="34" charset="0"/>
                <a:cs typeface="Arial" panose="020B0604020202020204" pitchFamily="34" charset="0"/>
              </a:rPr>
              <a:t>. 3rd edn. Edinburgh: Elsevier.</a:t>
            </a:r>
          </a:p>
          <a:p>
            <a:pPr indent="0" marL="0">
              <a:buNone/>
            </a:pPr>
            <a:r>
              <a:rPr dirty="0" sz="1000" lang="en-GB">
                <a:latin typeface="Arial" panose="020B0604020202020204" pitchFamily="34" charset="0"/>
                <a:cs typeface="Arial" panose="020B0604020202020204" pitchFamily="34" charset="0"/>
              </a:rPr>
              <a:t>Ofcom (2025) </a:t>
            </a:r>
            <a:r>
              <a:rPr dirty="0" sz="1000" i="1" lang="en-GB">
                <a:latin typeface="Arial" panose="020B0604020202020204" pitchFamily="34" charset="0"/>
                <a:cs typeface="Arial" panose="020B0604020202020204" pitchFamily="34" charset="0"/>
              </a:rPr>
              <a:t>Children and Parents: Media Use and Attitudes Report 2025</a:t>
            </a:r>
            <a:r>
              <a:rPr dirty="0" sz="1000" lang="en-GB">
                <a:latin typeface="Arial" panose="020B0604020202020204" pitchFamily="34" charset="0"/>
                <a:cs typeface="Arial" panose="020B0604020202020204" pitchFamily="34" charset="0"/>
              </a:rPr>
              <a:t>. London: Ofcom. Available at: </a:t>
            </a:r>
            <a:r>
              <a:rPr dirty="0" sz="1000" lang="en-GB">
                <a:latin typeface="Arial" panose="020B0604020202020204" pitchFamily="34" charset="0"/>
                <a:cs typeface="Arial" panose="020B0604020202020204" pitchFamily="34" charset="0"/>
                <a:hlinkClick r:id="rId6"/>
              </a:rPr>
              <a:t>Ofcom – Children and Parents: Media Use and Attitudes Report 2025</a:t>
            </a:r>
            <a:r>
              <a:rPr dirty="0" sz="1000" lang="en-GB">
                <a:latin typeface="Arial" panose="020B0604020202020204" pitchFamily="34" charset="0"/>
                <a:cs typeface="Arial" panose="020B0604020202020204" pitchFamily="34" charset="0"/>
              </a:rPr>
              <a:t> (Accessed: 17 September 2026).</a:t>
            </a:r>
          </a:p>
          <a:p>
            <a:pPr indent="0" marL="0">
              <a:buNone/>
            </a:pPr>
            <a:r>
              <a:rPr dirty="0" sz="1000" lang="en-GB">
                <a:latin typeface="Arial" panose="020B0604020202020204" pitchFamily="34" charset="0"/>
                <a:cs typeface="Arial" panose="020B0604020202020204" pitchFamily="34" charset="0"/>
              </a:rPr>
              <a:t>ParticipACTION (2025) </a:t>
            </a:r>
            <a:r>
              <a:rPr dirty="0" sz="1000" i="1" lang="en-GB">
                <a:latin typeface="Arial" panose="020B0604020202020204" pitchFamily="34" charset="0"/>
                <a:cs typeface="Arial" panose="020B0604020202020204" pitchFamily="34" charset="0"/>
              </a:rPr>
              <a:t>How much screen time is too much for teens? 7 ways to reduce it</a:t>
            </a:r>
            <a:r>
              <a:rPr dirty="0" sz="1000" lang="en-GB">
                <a:latin typeface="Arial" panose="020B0604020202020204" pitchFamily="34" charset="0"/>
                <a:cs typeface="Arial" panose="020B0604020202020204" pitchFamily="34" charset="0"/>
              </a:rPr>
              <a:t>. Available at: </a:t>
            </a:r>
            <a:r>
              <a:rPr dirty="0" sz="1000" lang="en-GB">
                <a:latin typeface="Arial" panose="020B0604020202020204" pitchFamily="34" charset="0"/>
                <a:cs typeface="Arial" panose="020B0604020202020204" pitchFamily="34" charset="0"/>
                <a:hlinkClick r:id="rId7"/>
              </a:rPr>
              <a:t>https://www.participaction.com/blog/screen-time/how-much-screen-time-too-much-teens/</a:t>
            </a:r>
            <a:r>
              <a:rPr dirty="0" sz="1000" lang="en-GB">
                <a:latin typeface="Arial" panose="020B0604020202020204" pitchFamily="34" charset="0"/>
                <a:cs typeface="Arial" panose="020B0604020202020204" pitchFamily="34" charset="0"/>
              </a:rPr>
              <a:t> (Accessed: 22 September 2026).</a:t>
            </a:r>
          </a:p>
          <a:p>
            <a:pPr indent="0" marL="0">
              <a:buNone/>
            </a:pPr>
            <a:r>
              <a:rPr dirty="0" sz="1000" lang="en-GB">
                <a:latin typeface="Arial" panose="020B0604020202020204" pitchFamily="34" charset="0"/>
                <a:cs typeface="Arial" panose="020B0604020202020204" pitchFamily="34" charset="0"/>
              </a:rPr>
              <a:t>Santos, R.M.S. </a:t>
            </a:r>
            <a:r>
              <a:rPr dirty="0" sz="1000" i="1" lang="en-GB">
                <a:latin typeface="Arial" panose="020B0604020202020204" pitchFamily="34" charset="0"/>
                <a:cs typeface="Arial" panose="020B0604020202020204" pitchFamily="34" charset="0"/>
              </a:rPr>
              <a:t>et al.</a:t>
            </a:r>
            <a:r>
              <a:rPr dirty="0" sz="1000" lang="en-GB">
                <a:latin typeface="Arial" panose="020B0604020202020204" pitchFamily="34" charset="0"/>
                <a:cs typeface="Arial" panose="020B0604020202020204" pitchFamily="34" charset="0"/>
              </a:rPr>
              <a:t> (2023) ‘The associations between screen time and mental health in adolescents: a systematic review’, </a:t>
            </a:r>
            <a:r>
              <a:rPr dirty="0" sz="1000" i="1" lang="en-GB">
                <a:latin typeface="Arial" panose="020B0604020202020204" pitchFamily="34" charset="0"/>
                <a:cs typeface="Arial" panose="020B0604020202020204" pitchFamily="34" charset="0"/>
              </a:rPr>
              <a:t>BMC Psychology</a:t>
            </a:r>
            <a:r>
              <a:rPr dirty="0" sz="1000" lang="en-GB">
                <a:latin typeface="Arial" panose="020B0604020202020204" pitchFamily="34" charset="0"/>
                <a:cs typeface="Arial" panose="020B0604020202020204" pitchFamily="34" charset="0"/>
              </a:rPr>
              <a:t>, 11, 127. Available at: </a:t>
            </a:r>
            <a:r>
              <a:rPr dirty="0" sz="1000" lang="en-GB">
                <a:latin typeface="Arial" panose="020B0604020202020204" pitchFamily="34" charset="0"/>
                <a:cs typeface="Arial" panose="020B0604020202020204" pitchFamily="34" charset="0"/>
                <a:hlinkClick r:id="rId8"/>
              </a:rPr>
              <a:t>https://doi.org/10.1186/s40359-023-01166-7</a:t>
            </a:r>
            <a:r>
              <a:rPr dirty="0" sz="1000" lang="en-GB">
                <a:latin typeface="Arial" panose="020B0604020202020204" pitchFamily="34" charset="0"/>
                <a:cs typeface="Arial" panose="020B0604020202020204" pitchFamily="34" charset="0"/>
              </a:rPr>
              <a:t>.</a:t>
            </a:r>
          </a:p>
          <a:p>
            <a:pPr indent="0" marL="0">
              <a:buNone/>
            </a:pPr>
            <a:r>
              <a:rPr dirty="0" sz="1000" lang="en-GB">
                <a:latin typeface="Arial" panose="020B0604020202020204" pitchFamily="34" charset="0"/>
                <a:cs typeface="Arial" panose="020B0604020202020204" pitchFamily="34" charset="0"/>
              </a:rPr>
              <a:t>Silva, S.S. </a:t>
            </a:r>
            <a:r>
              <a:rPr dirty="0" sz="1000" i="1" lang="en-GB">
                <a:latin typeface="Arial" panose="020B0604020202020204" pitchFamily="34" charset="0"/>
                <a:cs typeface="Arial" panose="020B0604020202020204" pitchFamily="34" charset="0"/>
              </a:rPr>
              <a:t>et al.</a:t>
            </a:r>
            <a:r>
              <a:rPr dirty="0" sz="1000" lang="en-GB">
                <a:latin typeface="Arial" panose="020B0604020202020204" pitchFamily="34" charset="0"/>
                <a:cs typeface="Arial" panose="020B0604020202020204" pitchFamily="34" charset="0"/>
              </a:rPr>
              <a:t> (2022) ‘Use of digital screens by adolescents and association on sleep quality: a systematic review’, </a:t>
            </a:r>
            <a:r>
              <a:rPr dirty="0" sz="1000" i="1" lang="en-GB">
                <a:latin typeface="Arial" panose="020B0604020202020204" pitchFamily="34" charset="0"/>
                <a:cs typeface="Arial" panose="020B0604020202020204" pitchFamily="34" charset="0"/>
              </a:rPr>
              <a:t>Cadernos de Saúde Pública</a:t>
            </a:r>
            <a:r>
              <a:rPr dirty="0" sz="1000" lang="en-GB">
                <a:latin typeface="Arial" panose="020B0604020202020204" pitchFamily="34" charset="0"/>
                <a:cs typeface="Arial" panose="020B0604020202020204" pitchFamily="34" charset="0"/>
              </a:rPr>
              <a:t>, 38(10), e00300721. Available at: </a:t>
            </a:r>
            <a:r>
              <a:rPr dirty="0" sz="1000" lang="en-GB">
                <a:latin typeface="Arial" panose="020B0604020202020204" pitchFamily="34" charset="0"/>
                <a:cs typeface="Arial" panose="020B0604020202020204" pitchFamily="34" charset="0"/>
                <a:hlinkClick r:id="rId9"/>
              </a:rPr>
              <a:t>https://doi.org/10.1590/0102-311XEN300721</a:t>
            </a:r>
            <a:r>
              <a:rPr dirty="0" sz="1000" lang="en-GB">
                <a:latin typeface="Arial" panose="020B0604020202020204" pitchFamily="34" charset="0"/>
                <a:cs typeface="Arial" panose="020B0604020202020204" pitchFamily="34" charset="0"/>
              </a:rPr>
              <a:t>.</a:t>
            </a:r>
          </a:p>
          <a:p>
            <a:pPr indent="0" marL="0">
              <a:buNone/>
            </a:pPr>
            <a:r>
              <a:rPr dirty="0" sz="1000" lang="en-GB">
                <a:latin typeface="Arial" panose="020B0604020202020204" pitchFamily="34" charset="0"/>
                <a:cs typeface="Arial" panose="020B0604020202020204" pitchFamily="34" charset="0"/>
              </a:rPr>
              <a:t>Sport England (2025) </a:t>
            </a:r>
            <a:r>
              <a:rPr dirty="0" sz="1000" i="1" lang="en-GB">
                <a:latin typeface="Arial" panose="020B0604020202020204" pitchFamily="34" charset="0"/>
                <a:cs typeface="Arial" panose="020B0604020202020204" pitchFamily="34" charset="0"/>
              </a:rPr>
              <a:t>Active Lives data tables</a:t>
            </a:r>
            <a:r>
              <a:rPr dirty="0" sz="1000" lang="en-GB">
                <a:latin typeface="Arial" panose="020B0604020202020204" pitchFamily="34" charset="0"/>
                <a:cs typeface="Arial" panose="020B0604020202020204" pitchFamily="34" charset="0"/>
              </a:rPr>
              <a:t>. Available at: </a:t>
            </a:r>
            <a:r>
              <a:rPr dirty="0" sz="1000" lang="en-GB">
                <a:latin typeface="Arial" panose="020B0604020202020204" pitchFamily="34" charset="0"/>
                <a:cs typeface="Arial" panose="020B0604020202020204" pitchFamily="34" charset="0"/>
                <a:hlinkClick r:id="rId10"/>
              </a:rPr>
              <a:t>https://www.sportengland.org/research-and-data/data/active-lives/active-lives-data-tables</a:t>
            </a:r>
            <a:r>
              <a:rPr dirty="0" sz="1000" lang="en-GB">
                <a:latin typeface="Arial" panose="020B0604020202020204" pitchFamily="34" charset="0"/>
                <a:cs typeface="Arial" panose="020B0604020202020204" pitchFamily="34" charset="0"/>
              </a:rPr>
              <a:t> (Accessed: 19 September 2026).</a:t>
            </a:r>
          </a:p>
          <a:p>
            <a:pPr indent="0" marL="0">
              <a:buNone/>
            </a:pPr>
            <a:r>
              <a:rPr dirty="0" sz="1000" lang="en-GB">
                <a:latin typeface="Arial" panose="020B0604020202020204" pitchFamily="34" charset="0"/>
                <a:cs typeface="Arial" panose="020B0604020202020204" pitchFamily="34" charset="0"/>
              </a:rPr>
              <a:t>World Health Organization (1986) </a:t>
            </a:r>
            <a:r>
              <a:rPr dirty="0" sz="1000" i="1" lang="en-GB">
                <a:latin typeface="Arial" panose="020B0604020202020204" pitchFamily="34" charset="0"/>
                <a:cs typeface="Arial" panose="020B0604020202020204" pitchFamily="34" charset="0"/>
              </a:rPr>
              <a:t>Ottawa Charter for Health Promotion</a:t>
            </a:r>
            <a:r>
              <a:rPr dirty="0" sz="1000" lang="en-GB">
                <a:latin typeface="Arial" panose="020B0604020202020204" pitchFamily="34" charset="0"/>
                <a:cs typeface="Arial" panose="020B0604020202020204" pitchFamily="34" charset="0"/>
              </a:rPr>
              <a:t>. Geneva: World Health Organization. Available at: </a:t>
            </a:r>
            <a:r>
              <a:rPr dirty="0" sz="1000" lang="en-GB">
                <a:latin typeface="Arial" panose="020B0604020202020204" pitchFamily="34" charset="0"/>
                <a:cs typeface="Arial" panose="020B0604020202020204" pitchFamily="34" charset="0"/>
                <a:hlinkClick r:id="rId11"/>
              </a:rPr>
              <a:t>https://www.who.int/publications/i/item/WH-1987</a:t>
            </a:r>
            <a:r>
              <a:rPr dirty="0" sz="1000" lang="en-GB">
                <a:latin typeface="Arial" panose="020B0604020202020204" pitchFamily="34" charset="0"/>
                <a:cs typeface="Arial" panose="020B0604020202020204" pitchFamily="34" charset="0"/>
              </a:rPr>
              <a:t> (Accessed: 17 September 2026).</a:t>
            </a:r>
          </a:p>
          <a:p>
            <a:pPr indent="0" marL="0">
              <a:buNone/>
            </a:pPr>
            <a:r>
              <a:rPr dirty="0" sz="1000" lang="en-GB">
                <a:latin typeface="Arial" panose="020B0604020202020204" pitchFamily="34" charset="0"/>
                <a:cs typeface="Arial" panose="020B0604020202020204" pitchFamily="34" charset="0"/>
              </a:rPr>
              <a:t>World Health Organization (2020a) </a:t>
            </a:r>
            <a:r>
              <a:rPr dirty="0" sz="1000" i="1" lang="en-GB">
                <a:latin typeface="Arial" panose="020B0604020202020204" pitchFamily="34" charset="0"/>
                <a:cs typeface="Arial" panose="020B0604020202020204" pitchFamily="34" charset="0"/>
              </a:rPr>
              <a:t>Guidelines on mental health promotive and preventive interventions for adolescents: Helping adolescents thrive</a:t>
            </a:r>
            <a:r>
              <a:rPr dirty="0" sz="1000" lang="en-GB">
                <a:latin typeface="Arial" panose="020B0604020202020204" pitchFamily="34" charset="0"/>
                <a:cs typeface="Arial" panose="020B0604020202020204" pitchFamily="34" charset="0"/>
              </a:rPr>
              <a:t>. Geneva: World Health Organization. Available at: </a:t>
            </a:r>
            <a:r>
              <a:rPr dirty="0" sz="1000" lang="en-GB">
                <a:latin typeface="Arial" panose="020B0604020202020204" pitchFamily="34" charset="0"/>
                <a:cs typeface="Arial" panose="020B0604020202020204" pitchFamily="34" charset="0"/>
                <a:hlinkClick r:id="rId12"/>
              </a:rPr>
              <a:t>https://www.who.int/publications/i/item/9789240011854</a:t>
            </a:r>
            <a:r>
              <a:rPr dirty="0" sz="1000" lang="en-GB">
                <a:latin typeface="Arial" panose="020B0604020202020204" pitchFamily="34" charset="0"/>
                <a:cs typeface="Arial" panose="020B0604020202020204" pitchFamily="34" charset="0"/>
              </a:rPr>
              <a:t> (Accessed: 17 September 2026).</a:t>
            </a:r>
          </a:p>
          <a:p>
            <a:pPr indent="0" marL="0">
              <a:buNone/>
            </a:pPr>
            <a:r>
              <a:rPr dirty="0" sz="1000" lang="en-GB">
                <a:latin typeface="Arial" panose="020B0604020202020204" pitchFamily="34" charset="0"/>
                <a:cs typeface="Arial" panose="020B0604020202020204" pitchFamily="34" charset="0"/>
              </a:rPr>
              <a:t>World Health Organization (2020b) </a:t>
            </a:r>
            <a:r>
              <a:rPr dirty="0" sz="1000" i="1" lang="en-GB">
                <a:latin typeface="Arial" panose="020B0604020202020204" pitchFamily="34" charset="0"/>
                <a:cs typeface="Arial" panose="020B0604020202020204" pitchFamily="34" charset="0"/>
              </a:rPr>
              <a:t>WHO guidelines on physical activity and sedentary behaviour</a:t>
            </a:r>
            <a:r>
              <a:rPr dirty="0" sz="1000" lang="en-GB">
                <a:latin typeface="Arial" panose="020B0604020202020204" pitchFamily="34" charset="0"/>
                <a:cs typeface="Arial" panose="020B0604020202020204" pitchFamily="34" charset="0"/>
              </a:rPr>
              <a:t>. Geneva: World Health Organization. Available at: </a:t>
            </a:r>
            <a:r>
              <a:rPr dirty="0" sz="1000" lang="en-GB">
                <a:latin typeface="Arial" panose="020B0604020202020204" pitchFamily="34" charset="0"/>
                <a:cs typeface="Arial" panose="020B0604020202020204" pitchFamily="34" charset="0"/>
                <a:hlinkClick r:id="rId13"/>
              </a:rPr>
              <a:t>https://www.who.int/publications/i/item/9789240015128</a:t>
            </a:r>
            <a:r>
              <a:rPr dirty="0" sz="1000" lang="en-GB">
                <a:latin typeface="Arial" panose="020B0604020202020204" pitchFamily="34" charset="0"/>
                <a:cs typeface="Arial" panose="020B0604020202020204" pitchFamily="34" charset="0"/>
              </a:rPr>
              <a:t> (Accessed: 17 September 2026).</a:t>
            </a:r>
          </a:p>
          <a:p>
            <a:pPr indent="0" marL="0">
              <a:buNone/>
            </a:pPr>
            <a:r>
              <a:rPr b="1" dirty="0" sz="1000" lang="en-GB">
                <a:latin typeface="Arial" panose="020B0604020202020204" pitchFamily="34" charset="0"/>
                <a:cs typeface="Arial" panose="020B0604020202020204" pitchFamily="34" charset="0"/>
              </a:rPr>
              <a:t>Image/graphic acknowledgement</a:t>
            </a:r>
            <a:r>
              <a:rPr dirty="0" sz="1000" lang="en-GB">
                <a:latin typeface="Arial" panose="020B0604020202020204" pitchFamily="34" charset="0"/>
                <a:cs typeface="Arial" panose="020B0604020202020204" pitchFamily="34" charset="0"/>
              </a:rPr>
              <a:t>: Images and graphic elements used throughout this presentation were sourced and  adapted from Canva templates (Canva, 2026).</a:t>
            </a:r>
          </a:p>
          <a:p>
            <a:pPr indent="0" marL="0">
              <a:buNone/>
            </a:pPr>
            <a:r>
              <a:rPr dirty="0" sz="1000" lang="en-GB">
                <a:latin typeface="Arial" panose="020B0604020202020204" pitchFamily="34" charset="0"/>
                <a:cs typeface="Arial" panose="020B0604020202020204" pitchFamily="34" charset="0"/>
              </a:rPr>
              <a:t>Canva (2026) </a:t>
            </a:r>
            <a:r>
              <a:rPr dirty="0" sz="1000" i="1" lang="en-GB">
                <a:latin typeface="Arial" panose="020B0604020202020204" pitchFamily="34" charset="0"/>
                <a:cs typeface="Arial" panose="020B0604020202020204" pitchFamily="34" charset="0"/>
              </a:rPr>
              <a:t>Canva: Visual Suite for Everyone</a:t>
            </a:r>
            <a:r>
              <a:rPr dirty="0" sz="1000" lang="en-GB">
                <a:latin typeface="Arial" panose="020B0604020202020204" pitchFamily="34" charset="0"/>
                <a:cs typeface="Arial" panose="020B0604020202020204" pitchFamily="34" charset="0"/>
              </a:rPr>
              <a:t>. Available at: </a:t>
            </a:r>
            <a:r>
              <a:rPr dirty="0" sz="1000" lang="en-GB">
                <a:latin typeface="Arial" panose="020B0604020202020204" pitchFamily="34" charset="0"/>
                <a:cs typeface="Arial" panose="020B0604020202020204" pitchFamily="34" charset="0"/>
                <a:hlinkClick r:id="rId14"/>
              </a:rPr>
              <a:t>https://www.canva.com/</a:t>
            </a:r>
            <a:r>
              <a:rPr dirty="0" sz="1000" lang="en-GB">
                <a:latin typeface="Arial" panose="020B0604020202020204" pitchFamily="34" charset="0"/>
                <a:cs typeface="Arial" panose="020B0604020202020204" pitchFamily="34" charset="0"/>
              </a:rPr>
              <a:t> (Accessed: 19 September 2026).</a:t>
            </a:r>
          </a:p>
          <a:p>
            <a:pPr indent="0" marL="0">
              <a:buNone/>
            </a:pPr>
            <a:endParaRPr dirty="0" sz="1000" lang="en-GB">
              <a:latin typeface="Arial" panose="020B0604020202020204" pitchFamily="34" charset="0"/>
              <a:cs typeface="Arial" panose="020B0604020202020204" pitchFamily="34" charset="0"/>
            </a:endParaRPr>
          </a:p>
          <a:p>
            <a:pPr indent="0" marL="0">
              <a:buNone/>
            </a:pPr>
            <a:endParaRPr dirty="0" sz="1000" lang="en-GB">
              <a:latin typeface="Arial" panose="020B0604020202020204" pitchFamily="34" charset="0"/>
              <a:cs typeface="Arial" panose="020B0604020202020204" pitchFamily="34" charset="0"/>
            </a:endParaRPr>
          </a:p>
          <a:p>
            <a:endParaRPr dirty="0" sz="1000" lang="en-GB">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67" name=""/>
        <p:cNvGrpSpPr/>
        <p:nvPr/>
      </p:nvGrpSpPr>
      <p:grpSpPr>
        <a:xfrm>
          <a:off x="0" y="0"/>
          <a:ext cx="0" cy="0"/>
          <a:chOff x="0" y="0"/>
          <a:chExt cx="0" cy="0"/>
        </a:xfrm>
      </p:grpSpPr>
      <p:pic>
        <p:nvPicPr>
          <p:cNvPr id="2097165" name="Picture 4" descr="The image depicts a young woman pointing towards her phone and bed, with the backdrop featuring a cityscape, clouds, and a red pattern.  AI-generated content may be incorrect."/>
          <p:cNvPicPr>
            <a:picLocks noChangeAspect="1"/>
          </p:cNvPicPr>
          <p:nvPr/>
        </p:nvPicPr>
        <p:blipFill>
          <a:blip xmlns:r="http://schemas.openxmlformats.org/officeDocument/2006/relationships" r:embed="rId1"/>
          <a:stretch>
            <a:fillRect/>
          </a:stretch>
        </p:blipFill>
        <p:spPr>
          <a:xfrm>
            <a:off x="3239" y="16928"/>
            <a:ext cx="12185522" cy="6858000"/>
          </a:xfrm>
          <a:prstGeom prst="rect"/>
        </p:spPr>
      </p:pic>
      <p:sp>
        <p:nvSpPr>
          <p:cNvPr id="1048634" name="Content Placeholder 2"/>
          <p:cNvSpPr>
            <a:spLocks noGrp="1"/>
          </p:cNvSpPr>
          <p:nvPr>
            <p:ph idx="1"/>
          </p:nvPr>
        </p:nvSpPr>
        <p:spPr>
          <a:xfrm>
            <a:off x="245534" y="1766359"/>
            <a:ext cx="6197600" cy="4948766"/>
          </a:xfrm>
        </p:spPr>
        <p:txBody>
          <a:bodyPr>
            <a:normAutofit fontScale="78571" lnSpcReduction="20000"/>
          </a:bodyPr>
          <a:p>
            <a:pPr algn="ctr" indent="0" marL="0">
              <a:lnSpc>
                <a:spcPct val="150000"/>
              </a:lnSpc>
              <a:buNone/>
            </a:pPr>
            <a:r>
              <a:rPr b="1" dirty="0" lang="en-GB">
                <a:solidFill>
                  <a:srgbClr val="F1E5E2"/>
                </a:solidFill>
                <a:latin typeface="Arial" panose="020B0604020202020204" pitchFamily="34" charset="0"/>
                <a:cs typeface="Arial" panose="020B0604020202020204" pitchFamily="34" charset="0"/>
              </a:rPr>
              <a:t>SCREEN SMART</a:t>
            </a:r>
          </a:p>
          <a:p>
            <a:pPr algn="ctr" indent="0" marL="0">
              <a:lnSpc>
                <a:spcPct val="150000"/>
              </a:lnSpc>
              <a:buNone/>
            </a:pPr>
            <a:r>
              <a:rPr b="1" dirty="0" i="1" lang="en-GB">
                <a:solidFill>
                  <a:srgbClr val="F1E5E2"/>
                </a:solidFill>
                <a:latin typeface="Arial" panose="020B0604020202020204" pitchFamily="34" charset="0"/>
                <a:cs typeface="Arial" panose="020B0604020202020204" pitchFamily="34" charset="0"/>
              </a:rPr>
              <a:t>Scroll Less • Sleep Better • Move More</a:t>
            </a:r>
            <a:endParaRPr b="1" dirty="0" lang="en-GB">
              <a:solidFill>
                <a:srgbClr val="F1E5E2"/>
              </a:solidFill>
              <a:latin typeface="Arial" panose="020B0604020202020204" pitchFamily="34" charset="0"/>
              <a:cs typeface="Arial" panose="020B0604020202020204" pitchFamily="34" charset="0"/>
            </a:endParaRPr>
          </a:p>
          <a:p>
            <a:pPr>
              <a:lnSpc>
                <a:spcPct val="150000"/>
              </a:lnSpc>
            </a:pPr>
            <a:r>
              <a:rPr b="1" dirty="0" lang="en-GB">
                <a:solidFill>
                  <a:srgbClr val="F1E5E2"/>
                </a:solidFill>
                <a:latin typeface="Arial" panose="020B0604020202020204" pitchFamily="34" charset="0"/>
                <a:cs typeface="Arial" panose="020B0604020202020204" pitchFamily="34" charset="0"/>
              </a:rPr>
              <a:t>Reducing Excessive Screen Time Among Teenagers Aged 13–18</a:t>
            </a:r>
          </a:p>
          <a:p>
            <a:pPr algn="ctr" indent="0" marL="0">
              <a:lnSpc>
                <a:spcPct val="90000"/>
              </a:lnSpc>
              <a:buNone/>
            </a:pPr>
            <a:r>
              <a:rPr b="1" dirty="0" lang="en-US">
                <a:solidFill>
                  <a:srgbClr val="F1E5E2"/>
                </a:solidFill>
                <a:latin typeface="Arial" panose="020B0604020202020204" pitchFamily="34" charset="0"/>
                <a:cs typeface="Arial" panose="020B0604020202020204" pitchFamily="34" charset="0"/>
              </a:rPr>
              <a:t>Overall Aim:</a:t>
            </a:r>
          </a:p>
          <a:p>
            <a:pPr algn="ctr" indent="0" marL="0">
              <a:lnSpc>
                <a:spcPct val="90000"/>
              </a:lnSpc>
              <a:buNone/>
            </a:pPr>
            <a:r>
              <a:rPr dirty="0" lang="en-US">
                <a:solidFill>
                  <a:srgbClr val="F1E5E2"/>
                </a:solidFill>
                <a:latin typeface="Arial" panose="020B0604020202020204" pitchFamily="34" charset="0"/>
                <a:cs typeface="Arial" panose="020B0604020202020204" pitchFamily="34" charset="0"/>
              </a:rPr>
              <a:t>To support teenagers aged 13–18 to develop healthier screen habits by reducing recreational screen time, improving bedtime routines and increasing physical and offline activities during a 6-week campaign.</a:t>
            </a:r>
            <a:endParaRPr dirty="0" lang="en-GB">
              <a:solidFill>
                <a:srgbClr val="F1E5E2"/>
              </a:solidFill>
              <a:latin typeface="Arial" panose="020B0604020202020204" pitchFamily="34" charset="0"/>
              <a:cs typeface="Arial" panose="020B0604020202020204" pitchFamily="34" charset="0"/>
            </a:endParaRPr>
          </a:p>
          <a:p>
            <a:pPr algn="ctr" indent="0" marL="0">
              <a:lnSpc>
                <a:spcPct val="150000"/>
              </a:lnSpc>
              <a:buNone/>
            </a:pPr>
            <a:r>
              <a:rPr b="1" dirty="0" lang="en-GB">
                <a:solidFill>
                  <a:srgbClr val="F1E5E2"/>
                </a:solidFill>
                <a:latin typeface="Arial" panose="020B0604020202020204" pitchFamily="34" charset="0"/>
                <a:cs typeface="Arial" panose="020B0604020202020204" pitchFamily="34" charset="0"/>
              </a:rPr>
              <a:t>Presented by: Samina Gul</a:t>
            </a:r>
          </a:p>
          <a:p>
            <a:pPr algn="ctr" indent="0" marL="0">
              <a:lnSpc>
                <a:spcPct val="150000"/>
              </a:lnSpc>
              <a:buNone/>
            </a:pPr>
            <a:r>
              <a:rPr b="1" dirty="0" lang="en-GB">
                <a:solidFill>
                  <a:srgbClr val="F1E5E2"/>
                </a:solidFill>
                <a:latin typeface="Arial" panose="020B0604020202020204" pitchFamily="34" charset="0"/>
                <a:cs typeface="Arial" panose="020B0604020202020204" pitchFamily="34" charset="0"/>
              </a:rPr>
              <a:t>Student ID- 2118248</a:t>
            </a:r>
            <a:endParaRPr dirty="0" lang="en-GB">
              <a:solidFill>
                <a:srgbClr val="F1E5E2"/>
              </a:solidFill>
              <a:latin typeface="Arial" panose="020B0604020202020204" pitchFamily="34" charset="0"/>
              <a:cs typeface="Arial" panose="020B0604020202020204" pitchFamily="34" charset="0"/>
            </a:endParaRPr>
          </a:p>
          <a:p>
            <a:pPr>
              <a:lnSpc>
                <a:spcPct val="150000"/>
              </a:lnSpc>
            </a:pPr>
            <a:endParaRPr dirty="0" lang="en-GB">
              <a:solidFill>
                <a:schemeClr val="bg1"/>
              </a:solidFill>
              <a:latin typeface="Arial" panose="020B0604020202020204" pitchFamily="34" charset="0"/>
              <a:cs typeface="Arial" panose="020B0604020202020204" pitchFamily="34" charset="0"/>
            </a:endParaRPr>
          </a:p>
        </p:txBody>
      </p:sp>
      <p:sp>
        <p:nvSpPr>
          <p:cNvPr id="1048635" name="Title 1"/>
          <p:cNvSpPr>
            <a:spLocks noGrp="1"/>
          </p:cNvSpPr>
          <p:nvPr>
            <p:ph type="title"/>
          </p:nvPr>
        </p:nvSpPr>
        <p:spPr>
          <a:xfrm>
            <a:off x="558800" y="568861"/>
            <a:ext cx="5740401" cy="1325563"/>
          </a:xfrm>
        </p:spPr>
        <p:txBody>
          <a:bodyPr>
            <a:noAutofit/>
          </a:bodyPr>
          <a:p>
            <a:pPr algn="ctr"/>
            <a:r>
              <a:rPr b="1" dirty="0" sz="3600" lang="en-GB">
                <a:solidFill>
                  <a:srgbClr val="F1E5E2"/>
                </a:solidFill>
                <a:latin typeface="Arial" panose="020B0604020202020204" pitchFamily="34" charset="0"/>
                <a:cs typeface="Arial" panose="020B0604020202020204" pitchFamily="34" charset="0"/>
              </a:rPr>
              <a:t>Person 2  </a:t>
            </a:r>
            <a:br>
              <a:rPr b="1" dirty="0" sz="3600" lang="en-GB">
                <a:solidFill>
                  <a:srgbClr val="F1E5E2"/>
                </a:solidFill>
                <a:latin typeface="Arial" panose="020B0604020202020204" pitchFamily="34" charset="0"/>
                <a:cs typeface="Arial" panose="020B0604020202020204" pitchFamily="34" charset="0"/>
              </a:rPr>
            </a:br>
            <a:r>
              <a:rPr b="1" dirty="0" sz="3600" lang="en-GB">
                <a:solidFill>
                  <a:srgbClr val="F1E5E2"/>
                </a:solidFill>
                <a:latin typeface="Arial" panose="020B0604020202020204" pitchFamily="34" charset="0"/>
                <a:cs typeface="Arial" panose="020B0604020202020204" pitchFamily="34" charset="0"/>
              </a:rPr>
              <a:t>Campaign &amp; Evaluation</a:t>
            </a:r>
            <a:br>
              <a:rPr b="1" dirty="0" sz="3600" lang="en-GB">
                <a:solidFill>
                  <a:srgbClr val="F1E5E2"/>
                </a:solidFill>
                <a:latin typeface="Arial" panose="020B0604020202020204" pitchFamily="34" charset="0"/>
                <a:cs typeface="Arial" panose="020B0604020202020204" pitchFamily="34" charset="0"/>
              </a:rPr>
            </a:br>
            <a:r>
              <a:rPr b="1" dirty="0" sz="3600" lang="en-GB">
                <a:solidFill>
                  <a:srgbClr val="F1E5E2"/>
                </a:solidFill>
                <a:latin typeface="Arial" panose="020B0604020202020204" pitchFamily="34" charset="0"/>
                <a:cs typeface="Arial" panose="020B0604020202020204" pitchFamily="34" charset="0"/>
              </a:rPr>
              <a:t> </a:t>
            </a:r>
            <a:endParaRPr dirty="0" sz="3600" lang="en-GB">
              <a:solidFill>
                <a:srgbClr val="F1E5E2"/>
              </a:solidFill>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68" name=""/>
        <p:cNvGrpSpPr/>
        <p:nvPr/>
      </p:nvGrpSpPr>
      <p:grpSpPr>
        <a:xfrm>
          <a:off x="0" y="0"/>
          <a:ext cx="0" cy="0"/>
          <a:chOff x="0" y="0"/>
          <a:chExt cx="0" cy="0"/>
        </a:xfrm>
      </p:grpSpPr>
      <p:pic>
        <p:nvPicPr>
          <p:cNvPr id="2097166" name="Picture 4" descr="The image is a minimalist abstract with a white background and a subtle red dot pattern.  AI-generated content may be incorrect."/>
          <p:cNvPicPr>
            <a:picLocks noChangeAspect="1"/>
          </p:cNvPicPr>
          <p:nvPr/>
        </p:nvPicPr>
        <p:blipFill>
          <a:blip xmlns:r="http://schemas.openxmlformats.org/officeDocument/2006/relationships" r:embed="rId1"/>
          <a:stretch>
            <a:fillRect/>
          </a:stretch>
        </p:blipFill>
        <p:spPr>
          <a:xfrm>
            <a:off x="10527" y="16930"/>
            <a:ext cx="12170946" cy="6858000"/>
          </a:xfrm>
          <a:prstGeom prst="rect"/>
        </p:spPr>
      </p:pic>
      <p:sp>
        <p:nvSpPr>
          <p:cNvPr id="1048636" name="Title 1"/>
          <p:cNvSpPr>
            <a:spLocks noGrp="1"/>
          </p:cNvSpPr>
          <p:nvPr>
            <p:ph type="title"/>
          </p:nvPr>
        </p:nvSpPr>
        <p:spPr/>
        <p:txBody>
          <a:bodyPr>
            <a:normAutofit/>
          </a:bodyPr>
          <a:p>
            <a:pPr algn="ctr"/>
            <a:r>
              <a:rPr dirty="0" sz="4000" lang="en-GB">
                <a:solidFill>
                  <a:srgbClr val="5C1419"/>
                </a:solidFill>
                <a:latin typeface="Arial" panose="020B0604020202020204" pitchFamily="34" charset="0"/>
                <a:cs typeface="Arial" panose="020B0604020202020204" pitchFamily="34" charset="0"/>
              </a:rPr>
              <a:t>SCREEN SMART: Campaign Design</a:t>
            </a:r>
          </a:p>
        </p:txBody>
      </p:sp>
      <p:sp>
        <p:nvSpPr>
          <p:cNvPr id="1048637" name="TextBox 7"/>
          <p:cNvSpPr txBox="1"/>
          <p:nvPr/>
        </p:nvSpPr>
        <p:spPr>
          <a:xfrm>
            <a:off x="1350434" y="1690688"/>
            <a:ext cx="5643034" cy="2960875"/>
          </a:xfrm>
          <a:prstGeom prst="rect"/>
          <a:noFill/>
        </p:spPr>
        <p:txBody>
          <a:bodyPr wrap="square">
            <a:spAutoFit/>
          </a:bodyPr>
          <a:p>
            <a:pPr algn="ctr">
              <a:lnSpc>
                <a:spcPct val="150000"/>
              </a:lnSpc>
              <a:buNone/>
            </a:pPr>
            <a:r>
              <a:rPr dirty="0" lang="en-GB">
                <a:latin typeface="Arial" panose="020B0604020202020204" pitchFamily="34" charset="0"/>
                <a:cs typeface="Arial" panose="020B0604020202020204" pitchFamily="34" charset="0"/>
              </a:rPr>
              <a:t>A 6-Week Multi-Component Intervention</a:t>
            </a:r>
          </a:p>
          <a:p>
            <a:pPr algn="ctr">
              <a:lnSpc>
                <a:spcPct val="150000"/>
              </a:lnSpc>
              <a:buNone/>
            </a:pPr>
            <a:r>
              <a:rPr dirty="0" lang="en-GB">
                <a:latin typeface="Arial" panose="020B0604020202020204" pitchFamily="34" charset="0"/>
                <a:cs typeface="Arial" panose="020B0604020202020204" pitchFamily="34" charset="0"/>
              </a:rPr>
              <a:t>Target group: Teenagers aged 13–18</a:t>
            </a:r>
            <a:br>
              <a:rPr dirty="0" lang="en-GB">
                <a:latin typeface="Arial" panose="020B0604020202020204" pitchFamily="34" charset="0"/>
                <a:cs typeface="Arial" panose="020B0604020202020204" pitchFamily="34" charset="0"/>
              </a:rPr>
            </a:br>
            <a:r>
              <a:rPr dirty="0" lang="en-GB">
                <a:latin typeface="Arial" panose="020B0604020202020204" pitchFamily="34" charset="0"/>
                <a:cs typeface="Arial" panose="020B0604020202020204" pitchFamily="34" charset="0"/>
              </a:rPr>
              <a:t>Setting: Secondary schools + home + community</a:t>
            </a:r>
            <a:br>
              <a:rPr dirty="0" lang="en-GB">
                <a:latin typeface="Arial" panose="020B0604020202020204" pitchFamily="34" charset="0"/>
                <a:cs typeface="Arial" panose="020B0604020202020204" pitchFamily="34" charset="0"/>
              </a:rPr>
            </a:br>
            <a:r>
              <a:rPr dirty="0" lang="en-GB">
                <a:latin typeface="Arial" panose="020B0604020202020204" pitchFamily="34" charset="0"/>
                <a:cs typeface="Arial" panose="020B0604020202020204" pitchFamily="34" charset="0"/>
              </a:rPr>
              <a:t>Duration: 6 weeks</a:t>
            </a:r>
          </a:p>
          <a:p>
            <a:pPr algn="ctr">
              <a:lnSpc>
                <a:spcPct val="150000"/>
              </a:lnSpc>
              <a:buNone/>
            </a:pPr>
            <a:r>
              <a:rPr dirty="0" lang="en-GB">
                <a:solidFill>
                  <a:srgbClr val="5C1419"/>
                </a:solidFill>
                <a:latin typeface="Arial" panose="020B0604020202020204" pitchFamily="34" charset="0"/>
                <a:cs typeface="Arial" panose="020B0604020202020204" pitchFamily="34" charset="0"/>
              </a:rPr>
              <a:t>Campaign approach</a:t>
            </a:r>
          </a:p>
          <a:p>
            <a:pPr algn="ctr">
              <a:lnSpc>
                <a:spcPct val="150000"/>
              </a:lnSpc>
              <a:buNone/>
            </a:pPr>
            <a:r>
              <a:rPr dirty="0" lang="en-GB">
                <a:latin typeface="Arial" panose="020B0604020202020204" pitchFamily="34" charset="0"/>
                <a:cs typeface="Arial" panose="020B0604020202020204" pitchFamily="34" charset="0"/>
              </a:rPr>
              <a:t>EDUCATE → SELF-MONITOR → SET GOALS → REPLACE → SUPPORT → SUSTAIN</a:t>
            </a:r>
          </a:p>
        </p:txBody>
      </p:sp>
      <p:sp>
        <p:nvSpPr>
          <p:cNvPr id="1048638" name="TextBox 8"/>
          <p:cNvSpPr txBox="1"/>
          <p:nvPr/>
        </p:nvSpPr>
        <p:spPr>
          <a:xfrm>
            <a:off x="1710267" y="4932026"/>
            <a:ext cx="9491133" cy="1200329"/>
          </a:xfrm>
          <a:prstGeom prst="rect"/>
          <a:noFill/>
        </p:spPr>
        <p:txBody>
          <a:bodyPr wrap="square">
            <a:spAutoFit/>
          </a:bodyPr>
          <a:p>
            <a:pPr algn="ctr">
              <a:buNone/>
            </a:pPr>
            <a:r>
              <a:rPr dirty="0" lang="en-GB">
                <a:latin typeface="Arial" panose="020B0604020202020204" pitchFamily="34" charset="0"/>
                <a:cs typeface="Arial" panose="020B0604020202020204" pitchFamily="34" charset="0"/>
              </a:rPr>
              <a:t>Critical message</a:t>
            </a:r>
          </a:p>
          <a:p>
            <a:pPr algn="ctr">
              <a:buNone/>
            </a:pPr>
            <a:endParaRPr dirty="0" lang="en-GB">
              <a:latin typeface="Arial" panose="020B0604020202020204" pitchFamily="34" charset="0"/>
              <a:cs typeface="Arial" panose="020B0604020202020204" pitchFamily="34" charset="0"/>
            </a:endParaRPr>
          </a:p>
          <a:p>
            <a:pPr algn="ctr">
              <a:buNone/>
            </a:pPr>
            <a:r>
              <a:rPr dirty="0" lang="en-GB">
                <a:latin typeface="Arial" panose="020B0604020202020204" pitchFamily="34" charset="0"/>
                <a:cs typeface="Arial" panose="020B0604020202020204" pitchFamily="34" charset="0"/>
              </a:rPr>
              <a:t>SCREEN SMART promotes digital balance, not digital abstinence (WHO, 1986; Jones et al., 2021; Colder Carras et al., 2024; Žmavc et al., 2025)</a:t>
            </a:r>
          </a:p>
        </p:txBody>
      </p:sp>
      <p:graphicFrame>
        <p:nvGraphicFramePr>
          <p:cNvPr id="4194305" name="Table 6"/>
          <p:cNvGraphicFramePr>
            <a:graphicFrameLocks noGrp="1"/>
          </p:cNvGraphicFramePr>
          <p:nvPr/>
        </p:nvGraphicFramePr>
        <p:xfrm>
          <a:off x="6993468" y="1690688"/>
          <a:ext cx="4986868" cy="2346960"/>
        </p:xfrm>
        <a:graphic>
          <a:graphicData uri="http://schemas.openxmlformats.org/drawingml/2006/table">
            <a:tbl>
              <a:tblPr>
                <a:tableStyleId>{5C22544A-7EE6-4342-B048-85BDC9FD1C3A}</a:tableStyleId>
              </a:tblPr>
              <a:tblGrid>
                <a:gridCol w="2493434"/>
                <a:gridCol w="2493434"/>
              </a:tblGrid>
              <a:tr h="0">
                <a:tc>
                  <a:txBody>
                    <a:bodyPr/>
                    <a:p>
                      <a:pPr algn="ctr" defTabSz="914400" eaLnBrk="1" hangingPunct="1" latinLnBrk="0" marL="0" rtl="0">
                        <a:buNone/>
                      </a:pPr>
                      <a:r>
                        <a:rPr sz="1600" kern="1200" lang="en-GB">
                          <a:solidFill>
                            <a:schemeClr val="bg1"/>
                          </a:solidFill>
                          <a:latin typeface="Arial" panose="020B0604020202020204" pitchFamily="34" charset="0"/>
                          <a:ea typeface="+mn-ea"/>
                          <a:cs typeface="Arial" panose="020B0604020202020204" pitchFamily="34" charset="0"/>
                        </a:rPr>
                        <a:t>Heading</a:t>
                      </a:r>
                    </a:p>
                  </a:txBody>
                  <a:tcPr anchor="ctr">
                    <a:solidFill>
                      <a:srgbClr val="5C1419"/>
                    </a:solidFill>
                  </a:tcPr>
                </a:tc>
                <a:tc>
                  <a:txBody>
                    <a:bodyPr/>
                    <a:p>
                      <a:pPr algn="ctr" defTabSz="914400" eaLnBrk="1" hangingPunct="1" latinLnBrk="0" marL="0" rtl="0">
                        <a:buNone/>
                      </a:pPr>
                      <a:r>
                        <a:rPr dirty="0" sz="1600" kern="1200" lang="en-GB">
                          <a:solidFill>
                            <a:schemeClr val="bg1"/>
                          </a:solidFill>
                          <a:latin typeface="Arial" panose="020B0604020202020204" pitchFamily="34" charset="0"/>
                          <a:ea typeface="+mn-ea"/>
                          <a:cs typeface="Arial" panose="020B0604020202020204" pitchFamily="34" charset="0"/>
                        </a:rPr>
                        <a:t>Description</a:t>
                      </a:r>
                    </a:p>
                  </a:txBody>
                  <a:tcPr anchor="ctr">
                    <a:solidFill>
                      <a:srgbClr val="5C1419"/>
                    </a:solidFill>
                  </a:tcPr>
                </a:tc>
              </a:tr>
              <a:tr h="0">
                <a:tc>
                  <a:txBody>
                    <a:bodyPr/>
                    <a:p>
                      <a:pPr algn="ctr" defTabSz="914400" eaLnBrk="1" hangingPunct="1" latinLnBrk="0" marL="0" rtl="0">
                        <a:buNone/>
                      </a:pPr>
                      <a:r>
                        <a:rPr dirty="0" sz="1600" kern="1200" lang="en-GB">
                          <a:solidFill>
                            <a:schemeClr val="tx1"/>
                          </a:solidFill>
                          <a:latin typeface="Arial" panose="020B0604020202020204" pitchFamily="34" charset="0"/>
                          <a:ea typeface="+mn-ea"/>
                          <a:cs typeface="Arial" panose="020B0604020202020204" pitchFamily="34" charset="0"/>
                        </a:rPr>
                        <a:t>MONITOR</a:t>
                      </a:r>
                    </a:p>
                  </a:txBody>
                  <a:tcPr anchor="ctr">
                    <a:solidFill>
                      <a:schemeClr val="accent5">
                        <a:lumMod val="20000"/>
                        <a:lumOff val="80000"/>
                      </a:schemeClr>
                    </a:solidFill>
                  </a:tcPr>
                </a:tc>
                <a:tc>
                  <a:txBody>
                    <a:bodyPr/>
                    <a:p>
                      <a:pPr algn="ctr" defTabSz="914400" eaLnBrk="1" hangingPunct="1" latinLnBrk="0" marL="0" rtl="0">
                        <a:buNone/>
                      </a:pPr>
                      <a:r>
                        <a:rPr dirty="0" sz="1600" kern="1200" lang="en-GB">
                          <a:solidFill>
                            <a:schemeClr val="tx1"/>
                          </a:solidFill>
                          <a:latin typeface="Arial" panose="020B0604020202020204" pitchFamily="34" charset="0"/>
                          <a:ea typeface="+mn-ea"/>
                          <a:cs typeface="Arial" panose="020B0604020202020204" pitchFamily="34" charset="0"/>
                        </a:rPr>
                        <a:t>Digital self-monitoring</a:t>
                      </a:r>
                    </a:p>
                  </a:txBody>
                  <a:tcPr anchor="ctr">
                    <a:solidFill>
                      <a:schemeClr val="accent5">
                        <a:lumMod val="20000"/>
                        <a:lumOff val="80000"/>
                      </a:schemeClr>
                    </a:solidFill>
                  </a:tcPr>
                </a:tc>
              </a:tr>
              <a:tr h="0">
                <a:tc>
                  <a:txBody>
                    <a:bodyPr/>
                    <a:p>
                      <a:pPr algn="ctr" defTabSz="914400" eaLnBrk="1" hangingPunct="1" latinLnBrk="0" marL="0" rtl="0">
                        <a:buNone/>
                      </a:pPr>
                      <a:r>
                        <a:rPr sz="1600" kern="1200" lang="en-GB">
                          <a:solidFill>
                            <a:schemeClr val="tx1"/>
                          </a:solidFill>
                          <a:latin typeface="Arial" panose="020B0604020202020204" pitchFamily="34" charset="0"/>
                          <a:ea typeface="+mn-ea"/>
                          <a:cs typeface="Arial" panose="020B0604020202020204" pitchFamily="34" charset="0"/>
                        </a:rPr>
                        <a:t>SLEEP</a:t>
                      </a:r>
                    </a:p>
                  </a:txBody>
                  <a:tcPr anchor="ctr">
                    <a:solidFill>
                      <a:schemeClr val="accent5">
                        <a:lumMod val="20000"/>
                        <a:lumOff val="80000"/>
                      </a:schemeClr>
                    </a:solidFill>
                  </a:tcPr>
                </a:tc>
                <a:tc>
                  <a:txBody>
                    <a:bodyPr/>
                    <a:p>
                      <a:pPr algn="ctr" defTabSz="914400" eaLnBrk="1" hangingPunct="1" latinLnBrk="0" marL="0" rtl="0">
                        <a:buNone/>
                      </a:pPr>
                      <a:r>
                        <a:rPr dirty="0" sz="1600" kern="1200" lang="en-GB">
                          <a:solidFill>
                            <a:schemeClr val="tx1"/>
                          </a:solidFill>
                          <a:latin typeface="Arial" panose="020B0604020202020204" pitchFamily="34" charset="0"/>
                          <a:ea typeface="+mn-ea"/>
                          <a:cs typeface="Arial" panose="020B0604020202020204" pitchFamily="34" charset="0"/>
                        </a:rPr>
                        <a:t>Healthy bedtime routines</a:t>
                      </a:r>
                    </a:p>
                  </a:txBody>
                  <a:tcPr anchor="ctr">
                    <a:solidFill>
                      <a:schemeClr val="accent5">
                        <a:lumMod val="20000"/>
                        <a:lumOff val="80000"/>
                      </a:schemeClr>
                    </a:solidFill>
                  </a:tcPr>
                </a:tc>
              </a:tr>
              <a:tr h="0">
                <a:tc>
                  <a:txBody>
                    <a:bodyPr/>
                    <a:p>
                      <a:pPr algn="ctr" defTabSz="914400" eaLnBrk="1" hangingPunct="1" latinLnBrk="0" marL="0" rtl="0">
                        <a:buNone/>
                      </a:pPr>
                      <a:r>
                        <a:rPr dirty="0" sz="1600" kern="1200" lang="en-GB">
                          <a:solidFill>
                            <a:schemeClr val="tx1"/>
                          </a:solidFill>
                          <a:latin typeface="Arial" panose="020B0604020202020204" pitchFamily="34" charset="0"/>
                          <a:ea typeface="+mn-ea"/>
                          <a:cs typeface="Arial" panose="020B0604020202020204" pitchFamily="34" charset="0"/>
                        </a:rPr>
                        <a:t>MOVE</a:t>
                      </a:r>
                    </a:p>
                  </a:txBody>
                  <a:tcPr anchor="ctr">
                    <a:solidFill>
                      <a:schemeClr val="accent5">
                        <a:lumMod val="20000"/>
                        <a:lumOff val="80000"/>
                      </a:schemeClr>
                    </a:solidFill>
                  </a:tcPr>
                </a:tc>
                <a:tc>
                  <a:txBody>
                    <a:bodyPr/>
                    <a:p>
                      <a:pPr algn="ctr" defTabSz="914400" eaLnBrk="1" hangingPunct="1" latinLnBrk="0" marL="0" rtl="0">
                        <a:buNone/>
                      </a:pPr>
                      <a:r>
                        <a:rPr dirty="0" sz="1600" kern="1200" lang="en-GB">
                          <a:solidFill>
                            <a:schemeClr val="tx1"/>
                          </a:solidFill>
                          <a:latin typeface="Arial" panose="020B0604020202020204" pitchFamily="34" charset="0"/>
                          <a:ea typeface="+mn-ea"/>
                          <a:cs typeface="Arial" panose="020B0604020202020204" pitchFamily="34" charset="0"/>
                        </a:rPr>
                        <a:t>Offline activities</a:t>
                      </a:r>
                    </a:p>
                  </a:txBody>
                  <a:tcPr anchor="ctr">
                    <a:solidFill>
                      <a:schemeClr val="accent5">
                        <a:lumMod val="20000"/>
                        <a:lumOff val="80000"/>
                      </a:schemeClr>
                    </a:solidFill>
                  </a:tcPr>
                </a:tc>
              </a:tr>
              <a:tr h="0">
                <a:tc>
                  <a:txBody>
                    <a:bodyPr/>
                    <a:p>
                      <a:pPr algn="ctr" defTabSz="914400" eaLnBrk="1" hangingPunct="1" latinLnBrk="0" marL="0" rtl="0">
                        <a:buNone/>
                      </a:pPr>
                      <a:r>
                        <a:rPr sz="1600" kern="1200" lang="en-GB">
                          <a:solidFill>
                            <a:schemeClr val="tx1"/>
                          </a:solidFill>
                          <a:latin typeface="Arial" panose="020B0604020202020204" pitchFamily="34" charset="0"/>
                          <a:ea typeface="+mn-ea"/>
                          <a:cs typeface="Arial" panose="020B0604020202020204" pitchFamily="34" charset="0"/>
                        </a:rPr>
                        <a:t>FAMILY</a:t>
                      </a:r>
                    </a:p>
                  </a:txBody>
                  <a:tcPr anchor="ctr">
                    <a:solidFill>
                      <a:schemeClr val="accent5">
                        <a:lumMod val="20000"/>
                        <a:lumOff val="80000"/>
                      </a:schemeClr>
                    </a:solidFill>
                  </a:tcPr>
                </a:tc>
                <a:tc>
                  <a:txBody>
                    <a:bodyPr/>
                    <a:p>
                      <a:pPr algn="ctr" defTabSz="914400" eaLnBrk="1" hangingPunct="1" latinLnBrk="0" marL="0" rtl="0">
                        <a:buNone/>
                      </a:pPr>
                      <a:r>
                        <a:rPr dirty="0" sz="1600" kern="1200" lang="en-GB">
                          <a:solidFill>
                            <a:schemeClr val="tx1"/>
                          </a:solidFill>
                          <a:latin typeface="Arial" panose="020B0604020202020204" pitchFamily="34" charset="0"/>
                          <a:ea typeface="+mn-ea"/>
                          <a:cs typeface="Arial" panose="020B0604020202020204" pitchFamily="34" charset="0"/>
                        </a:rPr>
                        <a:t>Family support</a:t>
                      </a:r>
                    </a:p>
                  </a:txBody>
                  <a:tcPr anchor="ctr">
                    <a:solidFill>
                      <a:schemeClr val="accent5">
                        <a:lumMod val="20000"/>
                        <a:lumOff val="80000"/>
                      </a:schemeClr>
                    </a:solidFill>
                  </a:tcPr>
                </a:tc>
              </a:tr>
              <a:tr h="0">
                <a:tc>
                  <a:txBody>
                    <a:bodyPr/>
                    <a:p>
                      <a:pPr algn="ctr" defTabSz="914400" eaLnBrk="1" hangingPunct="1" latinLnBrk="0" marL="0" rtl="0">
                        <a:buNone/>
                      </a:pPr>
                      <a:r>
                        <a:rPr sz="1600" kern="1200" lang="en-GB">
                          <a:solidFill>
                            <a:schemeClr val="tx1"/>
                          </a:solidFill>
                          <a:latin typeface="Arial" panose="020B0604020202020204" pitchFamily="34" charset="0"/>
                          <a:ea typeface="+mn-ea"/>
                          <a:cs typeface="Arial" panose="020B0604020202020204" pitchFamily="34" charset="0"/>
                        </a:rPr>
                        <a:t>PEERS</a:t>
                      </a:r>
                    </a:p>
                  </a:txBody>
                  <a:tcPr anchor="ctr">
                    <a:solidFill>
                      <a:schemeClr val="accent5">
                        <a:lumMod val="20000"/>
                        <a:lumOff val="80000"/>
                      </a:schemeClr>
                    </a:solidFill>
                  </a:tcPr>
                </a:tc>
                <a:tc>
                  <a:txBody>
                    <a:bodyPr/>
                    <a:p>
                      <a:pPr algn="ctr" defTabSz="914400" eaLnBrk="1" hangingPunct="1" latinLnBrk="0" marL="0" rtl="0">
                        <a:buNone/>
                      </a:pPr>
                      <a:r>
                        <a:rPr dirty="0" sz="1600" kern="1200" lang="en-GB">
                          <a:solidFill>
                            <a:schemeClr val="tx1"/>
                          </a:solidFill>
                          <a:latin typeface="Arial" panose="020B0604020202020204" pitchFamily="34" charset="0"/>
                          <a:ea typeface="+mn-ea"/>
                          <a:cs typeface="Arial" panose="020B0604020202020204" pitchFamily="34" charset="0"/>
                        </a:rPr>
                        <a:t>Peer challenges</a:t>
                      </a:r>
                    </a:p>
                  </a:txBody>
                  <a:tcPr anchor="ctr">
                    <a:solidFill>
                      <a:schemeClr val="accent5">
                        <a:lumMod val="20000"/>
                        <a:lumOff val="80000"/>
                      </a:schemeClr>
                    </a:solidFill>
                  </a:tcPr>
                </a:tc>
              </a:tr>
              <a:tr h="0">
                <a:tc>
                  <a:txBody>
                    <a:bodyPr/>
                    <a:p>
                      <a:pPr algn="ctr" defTabSz="914400" eaLnBrk="1" hangingPunct="1" latinLnBrk="0" marL="0" rtl="0">
                        <a:buNone/>
                      </a:pPr>
                      <a:r>
                        <a:rPr sz="1600" kern="1200" lang="en-GB">
                          <a:solidFill>
                            <a:schemeClr val="tx1"/>
                          </a:solidFill>
                          <a:latin typeface="Arial" panose="020B0604020202020204" pitchFamily="34" charset="0"/>
                          <a:ea typeface="+mn-ea"/>
                          <a:cs typeface="Arial" panose="020B0604020202020204" pitchFamily="34" charset="0"/>
                        </a:rPr>
                        <a:t>GOALS</a:t>
                      </a:r>
                    </a:p>
                  </a:txBody>
                  <a:tcPr anchor="ctr">
                    <a:solidFill>
                      <a:schemeClr val="accent5">
                        <a:lumMod val="20000"/>
                        <a:lumOff val="80000"/>
                      </a:schemeClr>
                    </a:solidFill>
                  </a:tcPr>
                </a:tc>
                <a:tc>
                  <a:txBody>
                    <a:bodyPr/>
                    <a:p>
                      <a:pPr algn="ctr" defTabSz="914400" eaLnBrk="1" hangingPunct="1" latinLnBrk="0" marL="0" rtl="0">
                        <a:buNone/>
                      </a:pPr>
                      <a:r>
                        <a:rPr dirty="0" sz="1600" kern="1200" lang="en-GB">
                          <a:solidFill>
                            <a:schemeClr val="tx1"/>
                          </a:solidFill>
                          <a:latin typeface="Arial" panose="020B0604020202020204" pitchFamily="34" charset="0"/>
                          <a:ea typeface="+mn-ea"/>
                          <a:cs typeface="Arial" panose="020B0604020202020204" pitchFamily="34" charset="0"/>
                        </a:rPr>
                        <a:t>Goal-setting &amp; feedback</a:t>
                      </a:r>
                    </a:p>
                  </a:txBody>
                  <a:tcPr anchor="ctr">
                    <a:solidFill>
                      <a:schemeClr val="accent5">
                        <a:lumMod val="20000"/>
                        <a:lumOff val="80000"/>
                      </a:schemeClr>
                    </a:solidFill>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69" name=""/>
        <p:cNvGrpSpPr/>
        <p:nvPr/>
      </p:nvGrpSpPr>
      <p:grpSpPr>
        <a:xfrm>
          <a:off x="0" y="0"/>
          <a:ext cx="0" cy="0"/>
          <a:chOff x="0" y="0"/>
          <a:chExt cx="0" cy="0"/>
        </a:xfrm>
      </p:grpSpPr>
      <p:pic>
        <p:nvPicPr>
          <p:cNvPr id="2097167" name="Picture 4" descr="The image is a minimalist abstract with a white background and a subtle red dot pattern.  AI-generated content may be incorrect."/>
          <p:cNvPicPr>
            <a:picLocks noChangeAspect="1"/>
          </p:cNvPicPr>
          <p:nvPr/>
        </p:nvPicPr>
        <p:blipFill>
          <a:blip xmlns:r="http://schemas.openxmlformats.org/officeDocument/2006/relationships" r:embed="rId1"/>
          <a:stretch>
            <a:fillRect/>
          </a:stretch>
        </p:blipFill>
        <p:spPr>
          <a:xfrm>
            <a:off x="10527" y="16930"/>
            <a:ext cx="12170946" cy="6858000"/>
          </a:xfrm>
          <a:prstGeom prst="rect"/>
        </p:spPr>
      </p:pic>
      <p:sp>
        <p:nvSpPr>
          <p:cNvPr id="1048639" name="Title 1"/>
          <p:cNvSpPr>
            <a:spLocks noGrp="1"/>
          </p:cNvSpPr>
          <p:nvPr>
            <p:ph type="title"/>
          </p:nvPr>
        </p:nvSpPr>
        <p:spPr>
          <a:xfrm>
            <a:off x="838200" y="365126"/>
            <a:ext cx="10515600" cy="456142"/>
          </a:xfrm>
        </p:spPr>
        <p:txBody>
          <a:bodyPr>
            <a:normAutofit fontScale="90000"/>
          </a:bodyPr>
          <a:p>
            <a:pPr algn="ctr"/>
            <a:r>
              <a:rPr dirty="0" lang="en-GB">
                <a:latin typeface="Arial" panose="020B0604020202020204" pitchFamily="34" charset="0"/>
                <a:cs typeface="Arial" panose="020B0604020202020204" pitchFamily="34" charset="0"/>
              </a:rPr>
              <a:t>What Happens During the 6 Weeks?</a:t>
            </a:r>
            <a:endParaRPr dirty="0" lang="en-GB">
              <a:solidFill>
                <a:srgbClr val="5C1419"/>
              </a:solidFill>
              <a:latin typeface="Arial" panose="020B0604020202020204" pitchFamily="34" charset="0"/>
              <a:cs typeface="Arial" panose="020B0604020202020204" pitchFamily="34" charset="0"/>
            </a:endParaRPr>
          </a:p>
        </p:txBody>
      </p:sp>
      <p:graphicFrame>
        <p:nvGraphicFramePr>
          <p:cNvPr id="4194306" name="Content Placeholder 6"/>
          <p:cNvGraphicFramePr>
            <a:graphicFrameLocks noGrp="1"/>
          </p:cNvGraphicFramePr>
          <p:nvPr>
            <p:ph idx="1"/>
          </p:nvPr>
        </p:nvGraphicFramePr>
        <p:xfrm>
          <a:off x="6631130" y="1027906"/>
          <a:ext cx="5183073" cy="5440680"/>
        </p:xfrm>
        <a:graphic>
          <a:graphicData uri="http://schemas.openxmlformats.org/drawingml/2006/table">
            <a:tbl>
              <a:tblPr>
                <a:tableStyleId>{93296810-A885-4BE3-A3E7-6D5BEEA58F35}</a:tableStyleId>
              </a:tblPr>
              <a:tblGrid>
                <a:gridCol w="1727691"/>
                <a:gridCol w="1727691"/>
                <a:gridCol w="1727691"/>
              </a:tblGrid>
              <a:tr h="305319">
                <a:tc>
                  <a:txBody>
                    <a:bodyPr/>
                    <a:p>
                      <a:pPr>
                        <a:buNone/>
                      </a:pPr>
                      <a:r>
                        <a:rPr dirty="0" sz="1500" lang="en-GB">
                          <a:solidFill>
                            <a:schemeClr val="bg1"/>
                          </a:solidFill>
                          <a:latin typeface="Arial" panose="020B0604020202020204" pitchFamily="34" charset="0"/>
                          <a:cs typeface="Arial" panose="020B0604020202020204" pitchFamily="34" charset="0"/>
                        </a:rPr>
                        <a:t>Week</a:t>
                      </a:r>
                    </a:p>
                  </a:txBody>
                  <a:tcPr anchor="ctr">
                    <a:solidFill>
                      <a:srgbClr val="5C1419"/>
                    </a:solidFill>
                  </a:tcPr>
                </a:tc>
                <a:tc>
                  <a:txBody>
                    <a:bodyPr/>
                    <a:p>
                      <a:pPr>
                        <a:buNone/>
                      </a:pPr>
                      <a:r>
                        <a:rPr dirty="0" sz="1500" lang="en-GB">
                          <a:solidFill>
                            <a:schemeClr val="bg1"/>
                          </a:solidFill>
                          <a:latin typeface="Arial" panose="020B0604020202020204" pitchFamily="34" charset="0"/>
                          <a:cs typeface="Arial" panose="020B0604020202020204" pitchFamily="34" charset="0"/>
                        </a:rPr>
                        <a:t>Theme</a:t>
                      </a:r>
                    </a:p>
                  </a:txBody>
                  <a:tcPr anchor="ctr">
                    <a:solidFill>
                      <a:srgbClr val="5C1419"/>
                    </a:solidFill>
                  </a:tcPr>
                </a:tc>
                <a:tc>
                  <a:txBody>
                    <a:bodyPr/>
                    <a:p>
                      <a:pPr>
                        <a:buNone/>
                      </a:pPr>
                      <a:r>
                        <a:rPr dirty="0" sz="1500" lang="en-GB">
                          <a:solidFill>
                            <a:schemeClr val="bg1"/>
                          </a:solidFill>
                          <a:latin typeface="Arial" panose="020B0604020202020204" pitchFamily="34" charset="0"/>
                          <a:cs typeface="Arial" panose="020B0604020202020204" pitchFamily="34" charset="0"/>
                        </a:rPr>
                        <a:t>Key Activity</a:t>
                      </a:r>
                    </a:p>
                  </a:txBody>
                  <a:tcPr anchor="ctr">
                    <a:solidFill>
                      <a:srgbClr val="5C1419"/>
                    </a:solidFill>
                  </a:tcPr>
                </a:tc>
              </a:tr>
              <a:tr h="915955">
                <a:tc>
                  <a:txBody>
                    <a:bodyPr/>
                    <a:p>
                      <a:pPr>
                        <a:buNone/>
                      </a:pPr>
                      <a:r>
                        <a:rPr dirty="0" sz="1500" lang="en-GB">
                          <a:solidFill>
                            <a:schemeClr val="tx1"/>
                          </a:solidFill>
                          <a:latin typeface="Arial" panose="020B0604020202020204" pitchFamily="34" charset="0"/>
                          <a:cs typeface="Arial" panose="020B0604020202020204" pitchFamily="34" charset="0"/>
                        </a:rPr>
                        <a:t>1</a:t>
                      </a:r>
                    </a:p>
                  </a:txBody>
                  <a:tcPr anchor="ctr">
                    <a:solidFill>
                      <a:srgbClr val="DAE5EB"/>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Know Your Screen</a:t>
                      </a:r>
                    </a:p>
                  </a:txBody>
                  <a:tcPr anchor="ctr">
                    <a:solidFill>
                      <a:srgbClr val="F1E5E2"/>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Baseline screen-time check + identify recreational use</a:t>
                      </a:r>
                    </a:p>
                  </a:txBody>
                  <a:tcPr anchor="ctr">
                    <a:solidFill>
                      <a:srgbClr val="F6F2EF"/>
                    </a:solidFill>
                  </a:tcPr>
                </a:tc>
              </a:tr>
              <a:tr h="712410">
                <a:tc>
                  <a:txBody>
                    <a:bodyPr/>
                    <a:p>
                      <a:pPr>
                        <a:buNone/>
                      </a:pPr>
                      <a:r>
                        <a:rPr dirty="0" sz="1500" lang="en-GB">
                          <a:solidFill>
                            <a:schemeClr val="tx1"/>
                          </a:solidFill>
                          <a:latin typeface="Arial" panose="020B0604020202020204" pitchFamily="34" charset="0"/>
                          <a:cs typeface="Arial" panose="020B0604020202020204" pitchFamily="34" charset="0"/>
                        </a:rPr>
                        <a:t>2</a:t>
                      </a:r>
                    </a:p>
                  </a:txBody>
                  <a:tcPr anchor="ctr">
                    <a:solidFill>
                      <a:srgbClr val="DAE5EB"/>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Screen Smart Skills</a:t>
                      </a:r>
                    </a:p>
                  </a:txBody>
                  <a:tcPr anchor="ctr">
                    <a:solidFill>
                      <a:srgbClr val="F1E5E2"/>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Identify triggers, notifications &amp; habitual use</a:t>
                      </a:r>
                    </a:p>
                  </a:txBody>
                  <a:tcPr anchor="ctr">
                    <a:solidFill>
                      <a:srgbClr val="F6F2EF"/>
                    </a:solidFill>
                  </a:tcPr>
                </a:tc>
              </a:tr>
              <a:tr h="712410">
                <a:tc>
                  <a:txBody>
                    <a:bodyPr/>
                    <a:p>
                      <a:pPr>
                        <a:buNone/>
                      </a:pPr>
                      <a:r>
                        <a:rPr dirty="0" sz="1500" lang="en-GB">
                          <a:solidFill>
                            <a:schemeClr val="tx1"/>
                          </a:solidFill>
                          <a:latin typeface="Arial" panose="020B0604020202020204" pitchFamily="34" charset="0"/>
                          <a:cs typeface="Arial" panose="020B0604020202020204" pitchFamily="34" charset="0"/>
                        </a:rPr>
                        <a:t>3</a:t>
                      </a:r>
                    </a:p>
                  </a:txBody>
                  <a:tcPr anchor="ctr">
                    <a:solidFill>
                      <a:srgbClr val="DAE5EB"/>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Sleep Better</a:t>
                      </a:r>
                    </a:p>
                  </a:txBody>
                  <a:tcPr anchor="ctr">
                    <a:solidFill>
                      <a:srgbClr val="F1E5E2"/>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60-minute pre-bed screen-free challenge</a:t>
                      </a:r>
                    </a:p>
                  </a:txBody>
                  <a:tcPr anchor="ctr">
                    <a:solidFill>
                      <a:srgbClr val="F6F2EF"/>
                    </a:solidFill>
                  </a:tcPr>
                </a:tc>
              </a:tr>
              <a:tr h="915955">
                <a:tc>
                  <a:txBody>
                    <a:bodyPr/>
                    <a:p>
                      <a:pPr>
                        <a:buNone/>
                      </a:pPr>
                      <a:r>
                        <a:rPr dirty="0" sz="1500" lang="en-GB">
                          <a:solidFill>
                            <a:schemeClr val="tx1"/>
                          </a:solidFill>
                          <a:latin typeface="Arial" panose="020B0604020202020204" pitchFamily="34" charset="0"/>
                          <a:cs typeface="Arial" panose="020B0604020202020204" pitchFamily="34" charset="0"/>
                        </a:rPr>
                        <a:t>4</a:t>
                      </a:r>
                    </a:p>
                  </a:txBody>
                  <a:tcPr anchor="ctr">
                    <a:solidFill>
                      <a:srgbClr val="DAE5EB"/>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Move More</a:t>
                      </a:r>
                    </a:p>
                  </a:txBody>
                  <a:tcPr anchor="ctr">
                    <a:solidFill>
                      <a:srgbClr val="F1E5E2"/>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Replace 30 minutes of screen time with offline activity</a:t>
                      </a:r>
                    </a:p>
                  </a:txBody>
                  <a:tcPr anchor="ctr">
                    <a:solidFill>
                      <a:srgbClr val="F6F2EF"/>
                    </a:solidFill>
                  </a:tcPr>
                </a:tc>
              </a:tr>
              <a:tr h="712410">
                <a:tc>
                  <a:txBody>
                    <a:bodyPr/>
                    <a:p>
                      <a:pPr>
                        <a:buNone/>
                      </a:pPr>
                      <a:r>
                        <a:rPr dirty="0" sz="1500" lang="en-GB">
                          <a:solidFill>
                            <a:schemeClr val="tx1"/>
                          </a:solidFill>
                          <a:latin typeface="Arial" panose="020B0604020202020204" pitchFamily="34" charset="0"/>
                          <a:cs typeface="Arial" panose="020B0604020202020204" pitchFamily="34" charset="0"/>
                        </a:rPr>
                        <a:t>5</a:t>
                      </a:r>
                    </a:p>
                  </a:txBody>
                  <a:tcPr anchor="ctr">
                    <a:solidFill>
                      <a:srgbClr val="DAE5EB"/>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Connect Offline</a:t>
                      </a:r>
                    </a:p>
                  </a:txBody>
                  <a:tcPr anchor="ctr">
                    <a:solidFill>
                      <a:srgbClr val="F1E5E2"/>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Family/peer screen-free challenge</a:t>
                      </a:r>
                    </a:p>
                  </a:txBody>
                  <a:tcPr anchor="ctr">
                    <a:solidFill>
                      <a:srgbClr val="F6F2EF"/>
                    </a:solidFill>
                  </a:tcPr>
                </a:tc>
              </a:tr>
              <a:tr h="712410">
                <a:tc>
                  <a:txBody>
                    <a:bodyPr/>
                    <a:p>
                      <a:pPr>
                        <a:buNone/>
                      </a:pPr>
                      <a:r>
                        <a:rPr dirty="0" sz="1500" lang="en-GB">
                          <a:solidFill>
                            <a:schemeClr val="tx1"/>
                          </a:solidFill>
                          <a:latin typeface="Arial" panose="020B0604020202020204" pitchFamily="34" charset="0"/>
                          <a:cs typeface="Arial" panose="020B0604020202020204" pitchFamily="34" charset="0"/>
                        </a:rPr>
                        <a:t>6</a:t>
                      </a:r>
                    </a:p>
                  </a:txBody>
                  <a:tcPr anchor="ctr">
                    <a:solidFill>
                      <a:srgbClr val="DAE5EB"/>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Keep the Change</a:t>
                      </a:r>
                    </a:p>
                  </a:txBody>
                  <a:tcPr anchor="ctr">
                    <a:solidFill>
                      <a:srgbClr val="F1E5E2"/>
                    </a:solidFill>
                  </a:tcPr>
                </a:tc>
                <a:tc>
                  <a:txBody>
                    <a:bodyPr/>
                    <a:p>
                      <a:pPr>
                        <a:buNone/>
                      </a:pPr>
                      <a:r>
                        <a:rPr dirty="0" sz="1500" lang="en-GB">
                          <a:solidFill>
                            <a:schemeClr val="tx1"/>
                          </a:solidFill>
                          <a:latin typeface="Arial" panose="020B0604020202020204" pitchFamily="34" charset="0"/>
                          <a:cs typeface="Arial" panose="020B0604020202020204" pitchFamily="34" charset="0"/>
                        </a:rPr>
                        <a:t>Review progress + personal Digital Balance Plan</a:t>
                      </a:r>
                    </a:p>
                  </a:txBody>
                  <a:tcPr anchor="ctr">
                    <a:solidFill>
                      <a:srgbClr val="F6F2EF"/>
                    </a:solidFill>
                  </a:tcPr>
                </a:tc>
              </a:tr>
            </a:tbl>
          </a:graphicData>
        </a:graphic>
      </p:graphicFrame>
      <p:sp>
        <p:nvSpPr>
          <p:cNvPr id="1048640" name="TextBox 10"/>
          <p:cNvSpPr txBox="1"/>
          <p:nvPr/>
        </p:nvSpPr>
        <p:spPr>
          <a:xfrm>
            <a:off x="729293" y="1614488"/>
            <a:ext cx="5183072" cy="1714380"/>
          </a:xfrm>
          <a:prstGeom prst="rect"/>
          <a:noFill/>
        </p:spPr>
        <p:txBody>
          <a:bodyPr wrap="square">
            <a:spAutoFit/>
          </a:bodyPr>
          <a:p>
            <a:pPr>
              <a:lnSpc>
                <a:spcPct val="150000"/>
              </a:lnSpc>
              <a:buNone/>
            </a:pPr>
            <a:r>
              <a:rPr dirty="0" lang="en-GB">
                <a:latin typeface="Arial" panose="020B0604020202020204" pitchFamily="34" charset="0"/>
                <a:cs typeface="Arial" panose="020B0604020202020204" pitchFamily="34" charset="0"/>
              </a:rPr>
              <a:t>SCREEN SMART: Weekly Intervention Plan</a:t>
            </a:r>
          </a:p>
          <a:p>
            <a:pPr>
              <a:lnSpc>
                <a:spcPct val="150000"/>
              </a:lnSpc>
              <a:buNone/>
            </a:pPr>
            <a:r>
              <a:rPr dirty="0" lang="en-GB">
                <a:latin typeface="Arial" panose="020B0604020202020204" pitchFamily="34" charset="0"/>
                <a:cs typeface="Arial" panose="020B0604020202020204" pitchFamily="34" charset="0"/>
              </a:rPr>
              <a:t>Every week</a:t>
            </a:r>
          </a:p>
          <a:p>
            <a:pPr>
              <a:lnSpc>
                <a:spcPct val="150000"/>
              </a:lnSpc>
              <a:buNone/>
            </a:pPr>
            <a:r>
              <a:rPr dirty="0" lang="en-GB">
                <a:latin typeface="Arial" panose="020B0604020202020204" pitchFamily="34" charset="0"/>
                <a:cs typeface="Arial" panose="020B0604020202020204" pitchFamily="34" charset="0"/>
              </a:rPr>
              <a:t>Monitor → Set a Goal → Take Action → Receive Feedback</a:t>
            </a:r>
          </a:p>
        </p:txBody>
      </p:sp>
      <p:sp>
        <p:nvSpPr>
          <p:cNvPr id="1048641" name="TextBox 11"/>
          <p:cNvSpPr txBox="1"/>
          <p:nvPr/>
        </p:nvSpPr>
        <p:spPr>
          <a:xfrm>
            <a:off x="1080788" y="3445930"/>
            <a:ext cx="5183072" cy="2129878"/>
          </a:xfrm>
          <a:prstGeom prst="rect"/>
          <a:noFill/>
        </p:spPr>
        <p:txBody>
          <a:bodyPr wrap="square">
            <a:spAutoFit/>
          </a:bodyPr>
          <a:p>
            <a:pPr algn="ctr">
              <a:lnSpc>
                <a:spcPct val="150000"/>
              </a:lnSpc>
              <a:buNone/>
            </a:pPr>
            <a:r>
              <a:rPr dirty="0" lang="en-GB">
                <a:solidFill>
                  <a:srgbClr val="5C1419"/>
                </a:solidFill>
                <a:latin typeface="Arial" panose="020B0604020202020204" pitchFamily="34" charset="0"/>
                <a:cs typeface="Arial" panose="020B0604020202020204" pitchFamily="34" charset="0"/>
              </a:rPr>
              <a:t>Critical consideration</a:t>
            </a:r>
          </a:p>
          <a:p>
            <a:pPr>
              <a:lnSpc>
                <a:spcPct val="150000"/>
              </a:lnSpc>
              <a:buNone/>
            </a:pPr>
            <a:r>
              <a:rPr dirty="0" lang="en-GB">
                <a:latin typeface="Arial" panose="020B0604020202020204" pitchFamily="34" charset="0"/>
                <a:cs typeface="Arial" panose="020B0604020202020204" pitchFamily="34" charset="0"/>
              </a:rPr>
              <a:t>Behaviour change is gradual; education alone may not be enough.</a:t>
            </a:r>
          </a:p>
          <a:p>
            <a:pPr>
              <a:lnSpc>
                <a:spcPct val="150000"/>
              </a:lnSpc>
              <a:buNone/>
            </a:pPr>
            <a:r>
              <a:rPr dirty="0" i="1" lang="en-GB">
                <a:latin typeface="Arial" panose="020B0604020202020204" pitchFamily="34" charset="0"/>
                <a:cs typeface="Arial" panose="020B0604020202020204" pitchFamily="34" charset="0"/>
              </a:rPr>
              <a:t>(Jones et al., 2021; Colder Carras et al., 2024; </a:t>
            </a:r>
            <a:r>
              <a:rPr dirty="0" i="1" lang="en-GB" err="1">
                <a:latin typeface="Arial" panose="020B0604020202020204" pitchFamily="34" charset="0"/>
                <a:cs typeface="Arial" panose="020B0604020202020204" pitchFamily="34" charset="0"/>
              </a:rPr>
              <a:t>Žmavc</a:t>
            </a:r>
            <a:r>
              <a:rPr dirty="0" i="1" lang="en-GB">
                <a:latin typeface="Arial" panose="020B0604020202020204" pitchFamily="34" charset="0"/>
                <a:cs typeface="Arial" panose="020B0604020202020204" pitchFamily="34" charset="0"/>
              </a:rPr>
              <a:t> et al., 2025)</a:t>
            </a:r>
            <a:endParaRPr dirty="0" lang="en-GB">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70" name=""/>
        <p:cNvGrpSpPr/>
        <p:nvPr/>
      </p:nvGrpSpPr>
      <p:grpSpPr>
        <a:xfrm>
          <a:off x="0" y="0"/>
          <a:ext cx="0" cy="0"/>
          <a:chOff x="0" y="0"/>
          <a:chExt cx="0" cy="0"/>
        </a:xfrm>
      </p:grpSpPr>
      <p:pic>
        <p:nvPicPr>
          <p:cNvPr id="2097168" name="Picture 4" descr="The image is a minimalist abstract with a white background and a subtle red dot pattern.  AI-generated content may be incorrect."/>
          <p:cNvPicPr>
            <a:picLocks noChangeAspect="1"/>
          </p:cNvPicPr>
          <p:nvPr/>
        </p:nvPicPr>
        <p:blipFill>
          <a:blip xmlns:r="http://schemas.openxmlformats.org/officeDocument/2006/relationships" r:embed="rId1"/>
          <a:stretch>
            <a:fillRect/>
          </a:stretch>
        </p:blipFill>
        <p:spPr>
          <a:xfrm>
            <a:off x="10527" y="16930"/>
            <a:ext cx="12170946" cy="6858000"/>
          </a:xfrm>
          <a:prstGeom prst="rect"/>
        </p:spPr>
      </p:pic>
      <p:sp>
        <p:nvSpPr>
          <p:cNvPr id="1048642" name="Title 1"/>
          <p:cNvSpPr>
            <a:spLocks noGrp="1"/>
          </p:cNvSpPr>
          <p:nvPr>
            <p:ph type="title"/>
          </p:nvPr>
        </p:nvSpPr>
        <p:spPr>
          <a:xfrm>
            <a:off x="838200" y="365126"/>
            <a:ext cx="10515600" cy="456142"/>
          </a:xfrm>
        </p:spPr>
        <p:txBody>
          <a:bodyPr>
            <a:noAutofit/>
          </a:bodyPr>
          <a:p>
            <a:pPr algn="ctr"/>
            <a:r>
              <a:rPr dirty="0" sz="3600" lang="en-GB">
                <a:latin typeface="Arial" panose="020B0604020202020204" pitchFamily="34" charset="0"/>
                <a:cs typeface="Arial" panose="020B0604020202020204" pitchFamily="34" charset="0"/>
              </a:rPr>
              <a:t>What Happens During the 6 Weeks?</a:t>
            </a:r>
            <a:endParaRPr dirty="0" sz="3600" lang="en-GB">
              <a:solidFill>
                <a:srgbClr val="5C1419"/>
              </a:solidFill>
              <a:latin typeface="Arial" panose="020B0604020202020204" pitchFamily="34" charset="0"/>
              <a:cs typeface="Arial" panose="020B0604020202020204" pitchFamily="34" charset="0"/>
            </a:endParaRPr>
          </a:p>
        </p:txBody>
      </p:sp>
      <p:graphicFrame>
        <p:nvGraphicFramePr>
          <p:cNvPr id="4194307" name="Table 5"/>
          <p:cNvGraphicFramePr>
            <a:graphicFrameLocks noGrp="1"/>
          </p:cNvGraphicFramePr>
          <p:nvPr/>
        </p:nvGraphicFramePr>
        <p:xfrm>
          <a:off x="2615307" y="1169464"/>
          <a:ext cx="8127999" cy="5034280"/>
        </p:xfrm>
        <a:graphic>
          <a:graphicData uri="http://schemas.openxmlformats.org/drawingml/2006/table">
            <a:tbl>
              <a:tblPr firstRow="1" bandRow="1">
                <a:tableStyleId>{5C22544A-7EE6-4342-B048-85BDC9FD1C3A}</a:tableStyleId>
              </a:tblPr>
              <a:tblGrid>
                <a:gridCol w="2709333"/>
                <a:gridCol w="2709333"/>
                <a:gridCol w="2709333"/>
              </a:tblGrid>
              <a:tr h="370840">
                <a:tc>
                  <a:txBody>
                    <a:bodyPr/>
                    <a:p>
                      <a:r>
                        <a:rPr b="0" dirty="0" sz="1600" lang="en-US">
                          <a:latin typeface="Arial" panose="020B0604020202020204" pitchFamily="34" charset="0"/>
                          <a:cs typeface="Arial" panose="020B0604020202020204" pitchFamily="34" charset="0"/>
                        </a:rPr>
                        <a:t>Aim &amp; Target</a:t>
                      </a:r>
                      <a:endParaRPr b="0" dirty="0" sz="1600" lang="en-GB">
                        <a:latin typeface="Arial" panose="020B0604020202020204" pitchFamily="34" charset="0"/>
                        <a:cs typeface="Arial" panose="020B0604020202020204" pitchFamily="34" charset="0"/>
                      </a:endParaRPr>
                    </a:p>
                  </a:txBody>
                  <a:tcPr>
                    <a:solidFill>
                      <a:srgbClr val="5C1419"/>
                    </a:solidFill>
                  </a:tcPr>
                </a:tc>
                <a:tc>
                  <a:txBody>
                    <a:bodyPr/>
                    <a:p>
                      <a:r>
                        <a:rPr b="0" dirty="0" sz="1600" lang="en-US">
                          <a:latin typeface="Arial" panose="020B0604020202020204" pitchFamily="34" charset="0"/>
                          <a:cs typeface="Arial" panose="020B0604020202020204" pitchFamily="34" charset="0"/>
                        </a:rPr>
                        <a:t>Activities</a:t>
                      </a:r>
                      <a:endParaRPr b="0" dirty="0" sz="1600" lang="en-GB">
                        <a:latin typeface="Arial" panose="020B0604020202020204" pitchFamily="34" charset="0"/>
                        <a:cs typeface="Arial" panose="020B0604020202020204" pitchFamily="34" charset="0"/>
                      </a:endParaRPr>
                    </a:p>
                  </a:txBody>
                  <a:tcPr>
                    <a:solidFill>
                      <a:srgbClr val="5C1419"/>
                    </a:solidFill>
                  </a:tcPr>
                </a:tc>
                <a:tc>
                  <a:txBody>
                    <a:bodyPr/>
                    <a:p>
                      <a:r>
                        <a:rPr b="0" dirty="0" sz="1600" lang="en-US">
                          <a:latin typeface="Arial" panose="020B0604020202020204" pitchFamily="34" charset="0"/>
                          <a:cs typeface="Arial" panose="020B0604020202020204" pitchFamily="34" charset="0"/>
                        </a:rPr>
                        <a:t>Measurement</a:t>
                      </a:r>
                      <a:endParaRPr b="0" dirty="0" sz="1600" lang="en-GB">
                        <a:latin typeface="Arial" panose="020B0604020202020204" pitchFamily="34" charset="0"/>
                        <a:cs typeface="Arial" panose="020B0604020202020204" pitchFamily="34" charset="0"/>
                      </a:endParaRPr>
                    </a:p>
                  </a:txBody>
                  <a:tcPr>
                    <a:solidFill>
                      <a:srgbClr val="5C1419"/>
                    </a:solidFill>
                  </a:tcPr>
                </a:tc>
              </a:tr>
              <a:tr h="370840">
                <a:tc>
                  <a:txBody>
                    <a:bodyPr/>
                    <a:p>
                      <a:r>
                        <a:rPr b="0" dirty="0" sz="1600" lang="en-GB">
                          <a:solidFill>
                            <a:schemeClr val="bg1"/>
                          </a:solidFill>
                          <a:latin typeface="Arial" panose="020B0604020202020204" pitchFamily="34" charset="0"/>
                          <a:cs typeface="Arial" panose="020B0604020202020204" pitchFamily="34" charset="0"/>
                        </a:rPr>
                        <a:t>AIM 1 — Reduce Screen Time</a:t>
                      </a:r>
                    </a:p>
                    <a:p>
                      <a:r>
                        <a:rPr b="0" dirty="0" sz="1600" lang="en-GB">
                          <a:solidFill>
                            <a:schemeClr val="bg1"/>
                          </a:solidFill>
                          <a:latin typeface="Arial" panose="020B0604020202020204" pitchFamily="34" charset="0"/>
                          <a:cs typeface="Arial" panose="020B0604020202020204" pitchFamily="34" charset="0"/>
                        </a:rPr>
                        <a:t>Target: At least 70% reduce recreational screen time by ≥20% from baseline</a:t>
                      </a:r>
                    </a:p>
                    <a:p>
                      <a:endParaRPr b="0" dirty="0" sz="1600" lang="en-GB">
                        <a:solidFill>
                          <a:schemeClr val="bg1"/>
                        </a:solidFill>
                        <a:latin typeface="Arial" panose="020B0604020202020204" pitchFamily="34" charset="0"/>
                        <a:cs typeface="Arial" panose="020B0604020202020204" pitchFamily="34" charset="0"/>
                      </a:endParaRPr>
                    </a:p>
                  </a:txBody>
                  <a:tcPr>
                    <a:solidFill>
                      <a:srgbClr val="5C1419"/>
                    </a:solidFill>
                  </a:tcPr>
                </a:tc>
                <a:tc>
                  <a:txBody>
                    <a:bodyPr/>
                    <a:p>
                      <a:r>
                        <a:rPr b="0" dirty="0" sz="1600" lang="en-GB">
                          <a:solidFill>
                            <a:schemeClr val="tx1"/>
                          </a:solidFill>
                          <a:latin typeface="Arial" panose="020B0604020202020204" pitchFamily="34" charset="0"/>
                          <a:cs typeface="Arial" panose="020B0604020202020204" pitchFamily="34" charset="0"/>
                        </a:rPr>
                        <a:t>Weekly Screen-Time Tracker</a:t>
                      </a:r>
                    </a:p>
                    <a:p>
                      <a:r>
                        <a:rPr b="0" dirty="0" sz="1600" lang="en-GB">
                          <a:solidFill>
                            <a:schemeClr val="tx1"/>
                          </a:solidFill>
                          <a:latin typeface="Arial" panose="020B0604020202020204" pitchFamily="34" charset="0"/>
                          <a:cs typeface="Arial" panose="020B0604020202020204" pitchFamily="34" charset="0"/>
                        </a:rPr>
                        <a:t>Personal reduction goals</a:t>
                      </a:r>
                    </a:p>
                    <a:p>
                      <a:r>
                        <a:rPr b="0" dirty="0" sz="1600" lang="en-GB">
                          <a:solidFill>
                            <a:schemeClr val="tx1"/>
                          </a:solidFill>
                          <a:latin typeface="Arial" panose="020B0604020202020204" pitchFamily="34" charset="0"/>
                          <a:cs typeface="Arial" panose="020B0604020202020204" pitchFamily="34" charset="0"/>
                        </a:rPr>
                        <a:t> Notification management</a:t>
                      </a:r>
                    </a:p>
                    <a:p>
                      <a:endParaRPr b="0" dirty="0" sz="1600" lang="en-GB">
                        <a:solidFill>
                          <a:schemeClr val="tx1"/>
                        </a:solidFill>
                        <a:latin typeface="Arial" panose="020B0604020202020204" pitchFamily="34" charset="0"/>
                        <a:cs typeface="Arial" panose="020B0604020202020204" pitchFamily="34" charset="0"/>
                      </a:endParaRPr>
                    </a:p>
                  </a:txBody>
                  <a:tcPr>
                    <a:solidFill>
                      <a:srgbClr val="F6F2EF"/>
                    </a:solidFill>
                  </a:tcPr>
                </a:tc>
                <a:tc>
                  <a:txBody>
                    <a:bodyPr/>
                    <a:p>
                      <a:pPr algn="l" defTabSz="914400" eaLnBrk="1" fontAlgn="auto" hangingPunct="1" indent="0" latinLnBrk="0" lvl="0" marL="0" marR="0" rtl="0">
                        <a:lnSpc>
                          <a:spcPct val="100000"/>
                        </a:lnSpc>
                        <a:spcBef>
                          <a:spcPts val="0"/>
                        </a:spcBef>
                        <a:spcAft>
                          <a:spcPts val="0"/>
                        </a:spcAft>
                        <a:buClrTx/>
                        <a:buSzTx/>
                        <a:buFontTx/>
                        <a:buNone/>
                      </a:pPr>
                      <a:r>
                        <a:rPr b="0" dirty="0" sz="1600" lang="en-GB">
                          <a:solidFill>
                            <a:schemeClr val="tx1"/>
                          </a:solidFill>
                          <a:latin typeface="Arial" panose="020B0604020202020204" pitchFamily="34" charset="0"/>
                          <a:cs typeface="Arial" panose="020B0604020202020204" pitchFamily="34" charset="0"/>
                        </a:rPr>
                        <a:t>Baseline vs Week 6 device screen-time data</a:t>
                      </a:r>
                    </a:p>
                    <a:p>
                      <a:endParaRPr b="0" dirty="0" sz="1600" lang="en-GB">
                        <a:solidFill>
                          <a:schemeClr val="tx1"/>
                        </a:solidFill>
                        <a:latin typeface="Arial" panose="020B0604020202020204" pitchFamily="34" charset="0"/>
                        <a:cs typeface="Arial" panose="020B0604020202020204" pitchFamily="34" charset="0"/>
                      </a:endParaRPr>
                    </a:p>
                  </a:txBody>
                  <a:tcPr>
                    <a:solidFill>
                      <a:srgbClr val="F6F2EF"/>
                    </a:solidFill>
                  </a:tcPr>
                </a:tc>
              </a:tr>
              <a:tr h="370840">
                <a:tc>
                  <a:txBody>
                    <a:bodyPr/>
                    <a:p>
                      <a:r>
                        <a:rPr b="0" dirty="0" sz="1600" lang="en-GB">
                          <a:solidFill>
                            <a:schemeClr val="bg1"/>
                          </a:solidFill>
                          <a:latin typeface="Arial" panose="020B0604020202020204" pitchFamily="34" charset="0"/>
                          <a:cs typeface="Arial" panose="020B0604020202020204" pitchFamily="34" charset="0"/>
                        </a:rPr>
                        <a:t>Sleep Better</a:t>
                      </a:r>
                    </a:p>
                    <a:p>
                      <a:r>
                        <a:rPr b="0" dirty="0" sz="1600" lang="en-GB">
                          <a:solidFill>
                            <a:schemeClr val="bg1"/>
                          </a:solidFill>
                          <a:latin typeface="Arial" panose="020B0604020202020204" pitchFamily="34" charset="0"/>
                          <a:cs typeface="Arial" panose="020B0604020202020204" pitchFamily="34" charset="0"/>
                        </a:rPr>
                        <a:t>Target: At least 70% achieve 60 screen-free minutes before bed on ≥5 nights/week</a:t>
                      </a:r>
                    </a:p>
                  </a:txBody>
                  <a:tcPr>
                    <a:solidFill>
                      <a:srgbClr val="5C1419"/>
                    </a:solidFill>
                  </a:tcPr>
                </a:tc>
                <a:tc>
                  <a:txBody>
                    <a:bodyPr/>
                    <a:p>
                      <a:r>
                        <a:rPr b="0" dirty="0" sz="1600" lang="en-GB">
                          <a:solidFill>
                            <a:schemeClr val="tx1"/>
                          </a:solidFill>
                          <a:latin typeface="Arial" panose="020B0604020202020204" pitchFamily="34" charset="0"/>
                          <a:cs typeface="Arial" panose="020B0604020202020204" pitchFamily="34" charset="0"/>
                        </a:rPr>
                        <a:t> Screen-Free Hour Challenge</a:t>
                      </a:r>
                    </a:p>
                    <a:p>
                      <a:r>
                        <a:rPr b="0" dirty="0" sz="1600" lang="en-GB">
                          <a:solidFill>
                            <a:schemeClr val="tx1"/>
                          </a:solidFill>
                          <a:latin typeface="Arial" panose="020B0604020202020204" pitchFamily="34" charset="0"/>
                          <a:cs typeface="Arial" panose="020B0604020202020204" pitchFamily="34" charset="0"/>
                        </a:rPr>
                        <a:t> Phone-outside-bedroom strategy</a:t>
                      </a:r>
                    </a:p>
                    <a:p>
                      <a:endParaRPr b="0" dirty="0" sz="1600" lang="en-GB">
                        <a:solidFill>
                          <a:schemeClr val="tx1"/>
                        </a:solidFill>
                        <a:latin typeface="Arial" panose="020B0604020202020204" pitchFamily="34" charset="0"/>
                        <a:cs typeface="Arial" panose="020B0604020202020204" pitchFamily="34" charset="0"/>
                      </a:endParaRPr>
                    </a:p>
                  </a:txBody>
                  <a:tcPr>
                    <a:solidFill>
                      <a:srgbClr val="F6F2EF"/>
                    </a:solidFill>
                  </a:tcPr>
                </a:tc>
                <a:tc>
                  <a:txBody>
                    <a:bodyPr/>
                    <a:p>
                      <a:pPr algn="l" defTabSz="914400" eaLnBrk="1" fontAlgn="auto" hangingPunct="1" indent="0" latinLnBrk="0" lvl="0" marL="0" marR="0" rtl="0">
                        <a:lnSpc>
                          <a:spcPct val="100000"/>
                        </a:lnSpc>
                        <a:spcBef>
                          <a:spcPts val="0"/>
                        </a:spcBef>
                        <a:spcAft>
                          <a:spcPts val="0"/>
                        </a:spcAft>
                        <a:buClrTx/>
                        <a:buSzTx/>
                        <a:buFontTx/>
                        <a:buNone/>
                      </a:pPr>
                      <a:r>
                        <a:rPr b="0" dirty="0" sz="1600" lang="en-GB">
                          <a:solidFill>
                            <a:schemeClr val="tx1"/>
                          </a:solidFill>
                          <a:latin typeface="Arial" panose="020B0604020202020204" pitchFamily="34" charset="0"/>
                          <a:cs typeface="Arial" panose="020B0604020202020204" pitchFamily="34" charset="0"/>
                        </a:rPr>
                        <a:t>Weekly bedtime diary</a:t>
                      </a:r>
                    </a:p>
                    <a:p>
                      <a:endParaRPr b="0" dirty="0" sz="1600" lang="en-GB">
                        <a:solidFill>
                          <a:schemeClr val="tx1"/>
                        </a:solidFill>
                        <a:latin typeface="Arial" panose="020B0604020202020204" pitchFamily="34" charset="0"/>
                        <a:cs typeface="Arial" panose="020B0604020202020204" pitchFamily="34" charset="0"/>
                      </a:endParaRPr>
                    </a:p>
                  </a:txBody>
                  <a:tcPr>
                    <a:solidFill>
                      <a:srgbClr val="F6F2EF"/>
                    </a:solidFill>
                  </a:tcPr>
                </a:tc>
              </a:tr>
              <a:tr h="370840">
                <a:tc>
                  <a:txBody>
                    <a:bodyPr/>
                    <a:p>
                      <a:r>
                        <a:rPr b="0" dirty="0" sz="1600" lang="en-GB">
                          <a:solidFill>
                            <a:schemeClr val="bg1"/>
                          </a:solidFill>
                          <a:latin typeface="Arial" panose="020B0604020202020204" pitchFamily="34" charset="0"/>
                          <a:cs typeface="Arial" panose="020B0604020202020204" pitchFamily="34" charset="0"/>
                        </a:rPr>
                        <a:t>Move More</a:t>
                      </a:r>
                    </a:p>
                    <a:p>
                      <a:r>
                        <a:rPr b="0" dirty="0" sz="1600" lang="en-GB">
                          <a:solidFill>
                            <a:schemeClr val="bg1"/>
                          </a:solidFill>
                          <a:latin typeface="Arial" panose="020B0604020202020204" pitchFamily="34" charset="0"/>
                          <a:cs typeface="Arial" panose="020B0604020202020204" pitchFamily="34" charset="0"/>
                        </a:rPr>
                        <a:t>Target: At least 70% replace ≥30 minutes of recreational screen time with offline activity on ≥5 days/week</a:t>
                      </a:r>
                    </a:p>
                    <a:p>
                      <a:endParaRPr b="0" dirty="0" sz="1600" lang="en-GB">
                        <a:solidFill>
                          <a:schemeClr val="bg1"/>
                        </a:solidFill>
                        <a:latin typeface="Arial" panose="020B0604020202020204" pitchFamily="34" charset="0"/>
                        <a:cs typeface="Arial" panose="020B0604020202020204" pitchFamily="34" charset="0"/>
                      </a:endParaRPr>
                    </a:p>
                  </a:txBody>
                  <a:tcPr>
                    <a:solidFill>
                      <a:srgbClr val="5C1419"/>
                    </a:solidFill>
                  </a:tcPr>
                </a:tc>
                <a:tc>
                  <a:txBody>
                    <a:bodyPr/>
                    <a:p>
                      <a:r>
                        <a:rPr b="0" dirty="0" sz="1600" lang="en-GB">
                          <a:solidFill>
                            <a:schemeClr val="tx1"/>
                          </a:solidFill>
                          <a:latin typeface="Arial" panose="020B0604020202020204" pitchFamily="34" charset="0"/>
                          <a:cs typeface="Arial" panose="020B0604020202020204" pitchFamily="34" charset="0"/>
                        </a:rPr>
                        <a:t> Walking/sport </a:t>
                      </a:r>
                    </a:p>
                    <a:p>
                      <a:r>
                        <a:rPr b="0" dirty="0" sz="1600" lang="en-GB">
                          <a:solidFill>
                            <a:schemeClr val="tx1"/>
                          </a:solidFill>
                          <a:latin typeface="Arial" panose="020B0604020202020204" pitchFamily="34" charset="0"/>
                          <a:cs typeface="Arial" panose="020B0604020202020204" pitchFamily="34" charset="0"/>
                        </a:rPr>
                        <a:t>Hobbies </a:t>
                      </a:r>
                    </a:p>
                    <a:p>
                      <a:r>
                        <a:rPr b="0" dirty="0" sz="1600" lang="en-GB">
                          <a:solidFill>
                            <a:schemeClr val="tx1"/>
                          </a:solidFill>
                          <a:latin typeface="Arial" panose="020B0604020202020204" pitchFamily="34" charset="0"/>
                          <a:cs typeface="Arial" panose="020B0604020202020204" pitchFamily="34" charset="0"/>
                        </a:rPr>
                        <a:t> Social activities</a:t>
                      </a:r>
                    </a:p>
                  </a:txBody>
                  <a:tcPr>
                    <a:solidFill>
                      <a:srgbClr val="F6F2EF"/>
                    </a:solidFill>
                  </a:tcPr>
                </a:tc>
                <a:tc>
                  <a:txBody>
                    <a:bodyPr/>
                    <a:p>
                      <a:r>
                        <a:rPr b="0" dirty="0" sz="1600" lang="en-GB">
                          <a:solidFill>
                            <a:schemeClr val="tx1"/>
                          </a:solidFill>
                          <a:latin typeface="Arial" panose="020B0604020202020204" pitchFamily="34" charset="0"/>
                          <a:cs typeface="Arial" panose="020B0604020202020204" pitchFamily="34" charset="0"/>
                        </a:rPr>
                        <a:t>Weekly activity tracker</a:t>
                      </a:r>
                    </a:p>
                    <a:p>
                      <a:endParaRPr b="0" dirty="0" sz="1600" lang="en-GB">
                        <a:solidFill>
                          <a:schemeClr val="tx1"/>
                        </a:solidFill>
                        <a:latin typeface="Arial" panose="020B0604020202020204" pitchFamily="34" charset="0"/>
                        <a:cs typeface="Arial" panose="020B0604020202020204" pitchFamily="34" charset="0"/>
                      </a:endParaRPr>
                    </a:p>
                  </a:txBody>
                  <a:tcPr>
                    <a:solidFill>
                      <a:srgbClr val="F6F2EF"/>
                    </a:solidFill>
                  </a:tcPr>
                </a:tc>
              </a:tr>
            </a:tbl>
          </a:graphicData>
        </a:graphic>
      </p:graphicFrame>
      <p:sp>
        <p:nvSpPr>
          <p:cNvPr id="1048643" name="Title 1"/>
          <p:cNvSpPr txBox="1"/>
          <p:nvPr/>
        </p:nvSpPr>
        <p:spPr>
          <a:xfrm>
            <a:off x="2531533" y="5862634"/>
            <a:ext cx="5664201" cy="456142"/>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r>
              <a:rPr dirty="0" sz="1400" i="1" lang="en-GB">
                <a:solidFill>
                  <a:schemeClr val="bg1"/>
                </a:solidFill>
              </a:rPr>
              <a:t>(WHO, 2020; HM Treasury, 2020; Silva et al., 2022)</a:t>
            </a:r>
            <a:endParaRPr dirty="0" sz="1400" lang="en-GB">
              <a:solidFill>
                <a:schemeClr val="bg1"/>
              </a:solidFill>
            </a:endParaRPr>
          </a:p>
        </p:txBody>
      </p:sp>
      <p:sp>
        <p:nvSpPr>
          <p:cNvPr id="1048644" name="Title 1"/>
          <p:cNvSpPr txBox="1"/>
          <p:nvPr/>
        </p:nvSpPr>
        <p:spPr>
          <a:xfrm>
            <a:off x="2754870" y="767295"/>
            <a:ext cx="9753599" cy="456142"/>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r>
              <a:rPr b="1" dirty="0" sz="1600" lang="en-US">
                <a:latin typeface="Arial" panose="020B0604020202020204" pitchFamily="34" charset="0"/>
                <a:cs typeface="Arial" panose="020B0604020202020204" pitchFamily="34" charset="0"/>
              </a:rPr>
              <a:t>C</a:t>
            </a:r>
            <a:r>
              <a:rPr b="1" dirty="0" sz="1600" lang="en-GB">
                <a:latin typeface="Arial" panose="020B0604020202020204" pitchFamily="34" charset="0"/>
                <a:cs typeface="Arial" panose="020B0604020202020204" pitchFamily="34" charset="0"/>
              </a:rPr>
              <a:t>lear goals, Practical activites, Measurable outcomes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71" name=""/>
        <p:cNvGrpSpPr/>
        <p:nvPr/>
      </p:nvGrpSpPr>
      <p:grpSpPr>
        <a:xfrm>
          <a:off x="0" y="0"/>
          <a:ext cx="0" cy="0"/>
          <a:chOff x="0" y="0"/>
          <a:chExt cx="0" cy="0"/>
        </a:xfrm>
      </p:grpSpPr>
      <p:pic>
        <p:nvPicPr>
          <p:cNvPr id="2097169" name="Picture 4" descr="The image depicts a red figure seated at a desk, surrounded by red paper, with a pen in hand, against a minimalistic, abstract background.  AI-generated content may be incorrect."/>
          <p:cNvPicPr>
            <a:picLocks noChangeAspect="1"/>
          </p:cNvPicPr>
          <p:nvPr/>
        </p:nvPicPr>
        <p:blipFill>
          <a:blip xmlns:r="http://schemas.openxmlformats.org/officeDocument/2006/relationships" r:embed="rId1"/>
          <a:stretch>
            <a:fillRect/>
          </a:stretch>
        </p:blipFill>
        <p:spPr>
          <a:xfrm>
            <a:off x="3239" y="16928"/>
            <a:ext cx="12185522" cy="6858000"/>
          </a:xfrm>
          <a:prstGeom prst="rect"/>
        </p:spPr>
      </p:pic>
      <p:sp>
        <p:nvSpPr>
          <p:cNvPr id="1048645" name="Content Placeholder 2"/>
          <p:cNvSpPr>
            <a:spLocks noGrp="1"/>
          </p:cNvSpPr>
          <p:nvPr>
            <p:ph idx="1"/>
          </p:nvPr>
        </p:nvSpPr>
        <p:spPr>
          <a:xfrm>
            <a:off x="905933" y="2060058"/>
            <a:ext cx="3716867" cy="3350143"/>
          </a:xfrm>
        </p:spPr>
        <p:txBody>
          <a:bodyPr>
            <a:normAutofit/>
          </a:bodyPr>
          <a:p>
            <a:pPr algn="ctr" indent="0" marL="0">
              <a:buNone/>
            </a:pPr>
            <a:r>
              <a:rPr dirty="0" sz="1600" lang="en-GB">
                <a:solidFill>
                  <a:srgbClr val="5C1419"/>
                </a:solidFill>
                <a:latin typeface="Arial" panose="020B0604020202020204" pitchFamily="34" charset="0"/>
                <a:cs typeface="Arial" panose="020B0604020202020204" pitchFamily="34" charset="0"/>
              </a:rPr>
              <a:t>1. PROCESS EVALUATION</a:t>
            </a:r>
          </a:p>
          <a:p>
            <a:pPr indent="0" marL="0">
              <a:buNone/>
            </a:pPr>
            <a:r>
              <a:rPr dirty="0" sz="1600" lang="en-GB">
                <a:latin typeface="Arial" panose="020B0604020202020204" pitchFamily="34" charset="0"/>
                <a:cs typeface="Arial" panose="020B0604020202020204" pitchFamily="34" charset="0"/>
              </a:rPr>
              <a:t>Was the campaign delivered as planned?</a:t>
            </a:r>
          </a:p>
          <a:p>
            <a:pPr lvl="0"/>
            <a:r>
              <a:rPr dirty="0" sz="1600" lang="en-GB">
                <a:latin typeface="Arial" panose="020B0604020202020204" pitchFamily="34" charset="0"/>
                <a:cs typeface="Arial" panose="020B0604020202020204" pitchFamily="34" charset="0"/>
              </a:rPr>
              <a:t>Attendance and retention </a:t>
            </a:r>
          </a:p>
          <a:p>
            <a:pPr lvl="0"/>
            <a:r>
              <a:rPr dirty="0" sz="1600" lang="en-GB">
                <a:latin typeface="Arial" panose="020B0604020202020204" pitchFamily="34" charset="0"/>
                <a:cs typeface="Arial" panose="020B0604020202020204" pitchFamily="34" charset="0"/>
              </a:rPr>
              <a:t>Weekly activity completion </a:t>
            </a:r>
          </a:p>
          <a:p>
            <a:pPr lvl="0"/>
            <a:r>
              <a:rPr dirty="0" sz="1600" lang="en-GB">
                <a:latin typeface="Arial" panose="020B0604020202020204" pitchFamily="34" charset="0"/>
                <a:cs typeface="Arial" panose="020B0604020202020204" pitchFamily="34" charset="0"/>
              </a:rPr>
              <a:t>Participation in challenges </a:t>
            </a:r>
          </a:p>
          <a:p>
            <a:pPr lvl="0"/>
            <a:r>
              <a:rPr dirty="0" sz="1600" lang="en-GB">
                <a:latin typeface="Arial" panose="020B0604020202020204" pitchFamily="34" charset="0"/>
                <a:cs typeface="Arial" panose="020B0604020202020204" pitchFamily="34" charset="0"/>
              </a:rPr>
              <a:t>Participant satisfaction </a:t>
            </a:r>
          </a:p>
          <a:p>
            <a:pPr lvl="0"/>
            <a:r>
              <a:rPr dirty="0" sz="1600" lang="en-GB">
                <a:latin typeface="Arial" panose="020B0604020202020204" pitchFamily="34" charset="0"/>
                <a:cs typeface="Arial" panose="020B0604020202020204" pitchFamily="34" charset="0"/>
              </a:rPr>
              <a:t>Reach across the target group </a:t>
            </a:r>
          </a:p>
          <a:p>
            <a:pPr indent="0" marL="0">
              <a:buNone/>
            </a:pPr>
            <a:r>
              <a:rPr dirty="0" sz="1600" lang="en-GB">
                <a:latin typeface="Arial" panose="020B0604020202020204" pitchFamily="34" charset="0"/>
                <a:cs typeface="Arial" panose="020B0604020202020204" pitchFamily="34" charset="0"/>
              </a:rPr>
              <a:t>Measure: Attendance records + weekly feedback</a:t>
            </a:r>
          </a:p>
          <a:p>
            <a:endParaRPr dirty="0" sz="1600" lang="en-GB">
              <a:latin typeface="Arial" panose="020B0604020202020204" pitchFamily="34" charset="0"/>
              <a:cs typeface="Arial" panose="020B0604020202020204" pitchFamily="34" charset="0"/>
            </a:endParaRPr>
          </a:p>
        </p:txBody>
      </p:sp>
      <p:sp>
        <p:nvSpPr>
          <p:cNvPr id="1048646" name="Title 1"/>
          <p:cNvSpPr>
            <a:spLocks noGrp="1"/>
          </p:cNvSpPr>
          <p:nvPr>
            <p:ph type="title"/>
          </p:nvPr>
        </p:nvSpPr>
        <p:spPr>
          <a:xfrm>
            <a:off x="838200" y="365125"/>
            <a:ext cx="10515600" cy="762535"/>
          </a:xfrm>
        </p:spPr>
        <p:txBody>
          <a:bodyPr>
            <a:normAutofit/>
          </a:bodyPr>
          <a:p>
            <a:pPr algn="ctr"/>
            <a:r>
              <a:rPr dirty="0" sz="3600" lang="en-GB">
                <a:solidFill>
                  <a:srgbClr val="5C1419"/>
                </a:solidFill>
                <a:latin typeface="Arial" panose="020B0604020202020204" pitchFamily="34" charset="0"/>
                <a:cs typeface="Arial" panose="020B0604020202020204" pitchFamily="34" charset="0"/>
              </a:rPr>
              <a:t>How Will SCREEN SMART Be Evaluated?</a:t>
            </a:r>
          </a:p>
        </p:txBody>
      </p:sp>
      <p:sp>
        <p:nvSpPr>
          <p:cNvPr id="1048647" name="Content Placeholder 2"/>
          <p:cNvSpPr txBox="1"/>
          <p:nvPr/>
        </p:nvSpPr>
        <p:spPr>
          <a:xfrm>
            <a:off x="4580466" y="2085456"/>
            <a:ext cx="3716867" cy="3350143"/>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600" lang="en-GB">
                <a:solidFill>
                  <a:srgbClr val="5C1419"/>
                </a:solidFill>
                <a:latin typeface="Arial" panose="020B0604020202020204" pitchFamily="34" charset="0"/>
                <a:cs typeface="Arial" panose="020B0604020202020204" pitchFamily="34" charset="0"/>
              </a:rPr>
              <a:t>2. OUTCOME / IMPACT EVALUATION</a:t>
            </a:r>
          </a:p>
          <a:p>
            <a:pPr indent="0" marL="0">
              <a:buNone/>
            </a:pPr>
            <a:r>
              <a:rPr dirty="0" sz="1600" lang="en-GB">
                <a:latin typeface="Arial" panose="020B0604020202020204" pitchFamily="34" charset="0"/>
                <a:cs typeface="Arial" panose="020B0604020202020204" pitchFamily="34" charset="0"/>
              </a:rPr>
              <a:t>Did behaviour change?</a:t>
            </a:r>
          </a:p>
          <a:p>
            <a:r>
              <a:rPr dirty="0" sz="1600" lang="en-GB">
                <a:latin typeface="Arial" panose="020B0604020202020204" pitchFamily="34" charset="0"/>
                <a:cs typeface="Arial" panose="020B0604020202020204" pitchFamily="34" charset="0"/>
              </a:rPr>
              <a:t>Compare Week 1 → Week 6</a:t>
            </a:r>
          </a:p>
          <a:p>
            <a:pPr lvl="0"/>
            <a:r>
              <a:rPr dirty="0" sz="1600" lang="en-GB">
                <a:latin typeface="Arial" panose="020B0604020202020204" pitchFamily="34" charset="0"/>
                <a:cs typeface="Arial" panose="020B0604020202020204" pitchFamily="34" charset="0"/>
              </a:rPr>
              <a:t>Recreational screen time </a:t>
            </a:r>
          </a:p>
          <a:p>
            <a:pPr lvl="0"/>
            <a:r>
              <a:rPr dirty="0" sz="1600" lang="en-GB">
                <a:latin typeface="Arial" panose="020B0604020202020204" pitchFamily="34" charset="0"/>
                <a:cs typeface="Arial" panose="020B0604020202020204" pitchFamily="34" charset="0"/>
              </a:rPr>
              <a:t>Bedtime screen-free behaviour </a:t>
            </a:r>
          </a:p>
          <a:p>
            <a:pPr lvl="0"/>
            <a:r>
              <a:rPr dirty="0" sz="1600" lang="en-GB">
                <a:latin typeface="Arial" panose="020B0604020202020204" pitchFamily="34" charset="0"/>
                <a:cs typeface="Arial" panose="020B0604020202020204" pitchFamily="34" charset="0"/>
              </a:rPr>
              <a:t>Offline/physical activity </a:t>
            </a:r>
          </a:p>
          <a:p>
            <a:pPr lvl="0"/>
            <a:r>
              <a:rPr dirty="0" sz="1600" lang="en-GB">
                <a:latin typeface="Arial" panose="020B0604020202020204" pitchFamily="34" charset="0"/>
                <a:cs typeface="Arial" panose="020B0604020202020204" pitchFamily="34" charset="0"/>
              </a:rPr>
              <a:t>Knowledge and confidence </a:t>
            </a:r>
          </a:p>
          <a:p>
            <a:pPr indent="0" marL="0">
              <a:buNone/>
            </a:pPr>
            <a:r>
              <a:rPr dirty="0" sz="1600" lang="en-GB">
                <a:latin typeface="Arial" panose="020B0604020202020204" pitchFamily="34" charset="0"/>
                <a:cs typeface="Arial" panose="020B0604020202020204" pitchFamily="34" charset="0"/>
              </a:rPr>
              <a:t>Measure: Device data + questionnaires + diaries</a:t>
            </a:r>
          </a:p>
        </p:txBody>
      </p:sp>
      <p:sp>
        <p:nvSpPr>
          <p:cNvPr id="1048648" name="Content Placeholder 2"/>
          <p:cNvSpPr txBox="1"/>
          <p:nvPr/>
        </p:nvSpPr>
        <p:spPr>
          <a:xfrm>
            <a:off x="8274542" y="2093926"/>
            <a:ext cx="3716867" cy="3350143"/>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600" lang="en-GB">
                <a:solidFill>
                  <a:srgbClr val="5C1419"/>
                </a:solidFill>
                <a:latin typeface="Arial" panose="020B0604020202020204" pitchFamily="34" charset="0"/>
                <a:cs typeface="Arial" panose="020B0604020202020204" pitchFamily="34" charset="0"/>
              </a:rPr>
              <a:t>3. FOLLOW-UP</a:t>
            </a:r>
          </a:p>
          <a:p>
            <a:pPr indent="0" marL="0">
              <a:buNone/>
            </a:pPr>
            <a:r>
              <a:rPr dirty="0" sz="1600" lang="en-GB">
                <a:latin typeface="Arial" panose="020B0604020202020204" pitchFamily="34" charset="0"/>
                <a:cs typeface="Arial" panose="020B0604020202020204" pitchFamily="34" charset="0"/>
              </a:rPr>
              <a:t>Was behaviour change maintained?</a:t>
            </a:r>
          </a:p>
          <a:p>
            <a:r>
              <a:rPr dirty="0" sz="1600" lang="en-GB">
                <a:latin typeface="Arial" panose="020B0604020202020204" pitchFamily="34" charset="0"/>
                <a:cs typeface="Arial" panose="020B0604020202020204" pitchFamily="34" charset="0"/>
              </a:rPr>
              <a:t>3-month follow-up</a:t>
            </a:r>
          </a:p>
          <a:p>
            <a:r>
              <a:rPr dirty="0" sz="1600" lang="en-GB">
                <a:latin typeface="Arial" panose="020B0604020202020204" pitchFamily="34" charset="0"/>
                <a:cs typeface="Arial" panose="020B0604020202020204" pitchFamily="34" charset="0"/>
              </a:rPr>
              <a:t>Screen-time check | </a:t>
            </a:r>
          </a:p>
          <a:p>
            <a:r>
              <a:rPr dirty="0" sz="1600" lang="en-GB">
                <a:latin typeface="Arial" panose="020B0604020202020204" pitchFamily="34" charset="0"/>
                <a:cs typeface="Arial" panose="020B0604020202020204" pitchFamily="34" charset="0"/>
              </a:rPr>
              <a:t> Bedtime behaviour | </a:t>
            </a:r>
          </a:p>
          <a:p>
            <a:r>
              <a:rPr dirty="0" sz="1600" lang="en-GB">
                <a:latin typeface="Arial" panose="020B0604020202020204" pitchFamily="34" charset="0"/>
                <a:cs typeface="Arial" panose="020B0604020202020204" pitchFamily="34" charset="0"/>
              </a:rPr>
              <a:t>Offline activity </a:t>
            </a:r>
            <a:r>
              <a:rPr dirty="0" sz="1600" i="1" lang="en-GB">
                <a:latin typeface="Arial" panose="020B0604020202020204" pitchFamily="34" charset="0"/>
                <a:cs typeface="Arial" panose="020B0604020202020204" pitchFamily="34" charset="0"/>
              </a:rPr>
              <a:t>(HM Treasury, 2020)</a:t>
            </a:r>
            <a:endParaRPr dirty="0" sz="1600" lang="en-GB">
              <a:latin typeface="Arial" panose="020B0604020202020204" pitchFamily="34" charset="0"/>
              <a:cs typeface="Arial" panose="020B0604020202020204" pitchFamily="34" charset="0"/>
            </a:endParaRPr>
          </a:p>
        </p:txBody>
      </p:sp>
      <p:sp>
        <p:nvSpPr>
          <p:cNvPr id="1048649" name="Title 1"/>
          <p:cNvSpPr txBox="1"/>
          <p:nvPr/>
        </p:nvSpPr>
        <p:spPr>
          <a:xfrm>
            <a:off x="2116667" y="1008321"/>
            <a:ext cx="9304866" cy="762535"/>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dirty="0" sz="2800" lang="en-GB">
                <a:latin typeface="Arial" panose="020B0604020202020204" pitchFamily="34" charset="0"/>
                <a:cs typeface="Arial" panose="020B0604020202020204" pitchFamily="34" charset="0"/>
              </a:rPr>
              <a:t>Three Levels of Evaluation</a:t>
            </a:r>
          </a:p>
        </p:txBody>
      </p:sp>
      <p:sp>
        <p:nvSpPr>
          <p:cNvPr id="1048650" name="Content Placeholder 2"/>
          <p:cNvSpPr txBox="1"/>
          <p:nvPr/>
        </p:nvSpPr>
        <p:spPr>
          <a:xfrm>
            <a:off x="10820390" y="6397229"/>
            <a:ext cx="1430877" cy="423333"/>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400" lang="en-GB"/>
              <a:t>(FABT, 2026)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72" name=""/>
        <p:cNvGrpSpPr/>
        <p:nvPr/>
      </p:nvGrpSpPr>
      <p:grpSpPr>
        <a:xfrm>
          <a:off x="0" y="0"/>
          <a:ext cx="0" cy="0"/>
          <a:chOff x="0" y="0"/>
          <a:chExt cx="0" cy="0"/>
        </a:xfrm>
      </p:grpSpPr>
      <p:pic>
        <p:nvPicPr>
          <p:cNvPr id="2097170" name="Picture 4" descr="The image is a minimalist abstract with a white background and a subtle red dot pattern.  AI-generated content may be incorrect."/>
          <p:cNvPicPr>
            <a:picLocks noChangeAspect="1"/>
          </p:cNvPicPr>
          <p:nvPr/>
        </p:nvPicPr>
        <p:blipFill>
          <a:blip xmlns:r="http://schemas.openxmlformats.org/officeDocument/2006/relationships" r:embed="rId1"/>
          <a:stretch>
            <a:fillRect/>
          </a:stretch>
        </p:blipFill>
        <p:spPr>
          <a:xfrm>
            <a:off x="10527" y="16930"/>
            <a:ext cx="12170946" cy="6858000"/>
          </a:xfrm>
          <a:prstGeom prst="rect"/>
        </p:spPr>
      </p:pic>
      <p:sp>
        <p:nvSpPr>
          <p:cNvPr id="1048651" name="Title 1"/>
          <p:cNvSpPr>
            <a:spLocks noGrp="1"/>
          </p:cNvSpPr>
          <p:nvPr>
            <p:ph type="title"/>
          </p:nvPr>
        </p:nvSpPr>
        <p:spPr>
          <a:xfrm>
            <a:off x="838200" y="365126"/>
            <a:ext cx="10515600" cy="456142"/>
          </a:xfrm>
        </p:spPr>
        <p:txBody>
          <a:bodyPr>
            <a:normAutofit fontScale="90000"/>
          </a:bodyPr>
          <a:p>
            <a:pPr algn="ctr"/>
            <a:r>
              <a:rPr dirty="0" lang="en-GB">
                <a:solidFill>
                  <a:srgbClr val="5C1419"/>
                </a:solidFill>
              </a:rPr>
              <a:t>Measuring Campaign Success</a:t>
            </a:r>
          </a:p>
        </p:txBody>
      </p:sp>
      <p:sp>
        <p:nvSpPr>
          <p:cNvPr id="1048652" name="Title 1"/>
          <p:cNvSpPr txBox="1"/>
          <p:nvPr/>
        </p:nvSpPr>
        <p:spPr>
          <a:xfrm>
            <a:off x="931334" y="950397"/>
            <a:ext cx="9753599" cy="456142"/>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dirty="0" sz="2000" lang="en-GB"/>
              <a:t>SCREEN SMART Evaluation Dashboard</a:t>
            </a:r>
          </a:p>
        </p:txBody>
      </p:sp>
      <p:graphicFrame>
        <p:nvGraphicFramePr>
          <p:cNvPr id="4194308" name="Table 2"/>
          <p:cNvGraphicFramePr>
            <a:graphicFrameLocks noGrp="1"/>
          </p:cNvGraphicFramePr>
          <p:nvPr/>
        </p:nvGraphicFramePr>
        <p:xfrm>
          <a:off x="838200" y="1517660"/>
          <a:ext cx="10515600" cy="2255520"/>
        </p:xfrm>
        <a:graphic>
          <a:graphicData uri="http://schemas.openxmlformats.org/drawingml/2006/table">
            <a:tbl>
              <a:tblPr>
                <a:tableStyleId>{5C22544A-7EE6-4342-B048-85BDC9FD1C3A}</a:tableStyleId>
              </a:tblPr>
              <a:tblGrid>
                <a:gridCol w="2628900"/>
                <a:gridCol w="2628900"/>
                <a:gridCol w="2628900"/>
                <a:gridCol w="2628900"/>
              </a:tblGrid>
              <a:tr h="0">
                <a:tc>
                  <a:txBody>
                    <a:bodyPr/>
                    <a:p>
                      <a:pPr>
                        <a:buNone/>
                      </a:pPr>
                      <a:r>
                        <a:rPr dirty="0" sz="1600" lang="en-GB">
                          <a:solidFill>
                            <a:srgbClr val="F1E5E2"/>
                          </a:solidFill>
                          <a:latin typeface="Arial" panose="020B0604020202020204" pitchFamily="34" charset="0"/>
                          <a:cs typeface="Arial" panose="020B0604020202020204" pitchFamily="34" charset="0"/>
                        </a:rPr>
                        <a:t>Indicator</a:t>
                      </a:r>
                    </a:p>
                  </a:txBody>
                  <a:tcPr anchor="ctr">
                    <a:solidFill>
                      <a:srgbClr val="5C1419"/>
                    </a:solidFill>
                  </a:tcPr>
                </a:tc>
                <a:tc>
                  <a:txBody>
                    <a:bodyPr/>
                    <a:p>
                      <a:pPr algn="ctr">
                        <a:buNone/>
                      </a:pPr>
                      <a:r>
                        <a:rPr dirty="0" sz="1600" lang="en-GB">
                          <a:solidFill>
                            <a:srgbClr val="F1E5E2"/>
                          </a:solidFill>
                          <a:latin typeface="Arial" panose="020B0604020202020204" pitchFamily="34" charset="0"/>
                          <a:cs typeface="Arial" panose="020B0604020202020204" pitchFamily="34" charset="0"/>
                        </a:rPr>
                        <a:t>Week 1 (Baseline)</a:t>
                      </a:r>
                    </a:p>
                  </a:txBody>
                  <a:tcPr anchor="ctr">
                    <a:solidFill>
                      <a:srgbClr val="5C1419"/>
                    </a:solidFill>
                  </a:tcPr>
                </a:tc>
                <a:tc>
                  <a:txBody>
                    <a:bodyPr/>
                    <a:p>
                      <a:pPr algn="ctr">
                        <a:buNone/>
                      </a:pPr>
                      <a:r>
                        <a:rPr sz="1600" lang="en-GB">
                          <a:solidFill>
                            <a:srgbClr val="F1E5E2"/>
                          </a:solidFill>
                          <a:latin typeface="Arial" panose="020B0604020202020204" pitchFamily="34" charset="0"/>
                          <a:cs typeface="Arial" panose="020B0604020202020204" pitchFamily="34" charset="0"/>
                        </a:rPr>
                        <a:t>Week 6</a:t>
                      </a:r>
                    </a:p>
                  </a:txBody>
                  <a:tcPr anchor="ctr">
                    <a:solidFill>
                      <a:srgbClr val="5C1419"/>
                    </a:solidFill>
                  </a:tcPr>
                </a:tc>
                <a:tc>
                  <a:txBody>
                    <a:bodyPr/>
                    <a:p>
                      <a:pPr algn="ctr">
                        <a:buNone/>
                      </a:pPr>
                      <a:r>
                        <a:rPr dirty="0" sz="1600" lang="en-GB">
                          <a:solidFill>
                            <a:srgbClr val="F1E5E2"/>
                          </a:solidFill>
                          <a:latin typeface="Arial" panose="020B0604020202020204" pitchFamily="34" charset="0"/>
                          <a:cs typeface="Arial" panose="020B0604020202020204" pitchFamily="34" charset="0"/>
                        </a:rPr>
                        <a:t>3 Months</a:t>
                      </a:r>
                    </a:p>
                  </a:txBody>
                  <a:tcPr anchor="ctr">
                    <a:solidFill>
                      <a:srgbClr val="5C1419"/>
                    </a:solidFill>
                  </a:tcPr>
                </a:tc>
              </a:tr>
              <a:tr h="0">
                <a:tc>
                  <a:txBody>
                    <a:bodyPr/>
                    <a:p>
                      <a:pPr>
                        <a:buNone/>
                      </a:pPr>
                      <a:r>
                        <a:rPr dirty="0" sz="1600" lang="en-GB">
                          <a:latin typeface="Arial" panose="020B0604020202020204" pitchFamily="34" charset="0"/>
                          <a:cs typeface="Arial" panose="020B0604020202020204" pitchFamily="34" charset="0"/>
                        </a:rPr>
                        <a:t>Recreational screen time</a:t>
                      </a: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Initial measure</a:t>
                      </a: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Post-campaign measure</a:t>
                      </a: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Follow-up measure</a:t>
                      </a:r>
                    </a:p>
                  </a:txBody>
                  <a:tcPr anchor="ctr">
                    <a:solidFill>
                      <a:srgbClr val="F1E5E2"/>
                    </a:solidFill>
                  </a:tcPr>
                </a:tc>
              </a:tr>
              <a:tr h="0">
                <a:tc>
                  <a:txBody>
                    <a:bodyPr/>
                    <a:p>
                      <a:pPr>
                        <a:buNone/>
                      </a:pPr>
                      <a:r>
                        <a:rPr dirty="0" sz="1600" lang="en-GB">
                          <a:latin typeface="Arial" panose="020B0604020202020204" pitchFamily="34" charset="0"/>
                          <a:cs typeface="Arial" panose="020B0604020202020204" pitchFamily="34" charset="0"/>
                        </a:rPr>
                        <a:t>Screen-free before bedtime</a:t>
                      </a:r>
                    </a:p>
                  </a:txBody>
                  <a:tcPr anchor="ctr">
                    <a:solidFill>
                      <a:srgbClr val="F1E5E2"/>
                    </a:solidFill>
                  </a:tcPr>
                </a:tc>
                <a:tc>
                  <a:txBody>
                    <a:bodyPr/>
                    <a:p>
                      <a:pPr algn="ctr">
                        <a:buNone/>
                      </a:pPr>
                      <a:r>
                        <a:rPr sz="1600" lang="en-GB">
                          <a:latin typeface="Arial" panose="020B0604020202020204" pitchFamily="34" charset="0"/>
                          <a:cs typeface="Arial" panose="020B0604020202020204" pitchFamily="34" charset="0"/>
                        </a:rPr>
                        <a:t>Initial measure</a:t>
                      </a:r>
                      <a:endParaRPr dirty="0" sz="1600" lang="en-GB">
                        <a:latin typeface="Arial" panose="020B0604020202020204" pitchFamily="34" charset="0"/>
                        <a:cs typeface="Arial" panose="020B0604020202020204" pitchFamily="34" charset="0"/>
                      </a:endParaRPr>
                    </a:p>
                  </a:txBody>
                  <a:tcPr anchor="ctr">
                    <a:solidFill>
                      <a:srgbClr val="F1E5E2"/>
                    </a:solidFill>
                  </a:tcPr>
                </a:tc>
                <a:tc>
                  <a:txBody>
                    <a:bodyPr/>
                    <a:p>
                      <a:pPr algn="ctr">
                        <a:buNone/>
                      </a:pPr>
                      <a:r>
                        <a:rPr sz="1600" lang="en-GB">
                          <a:latin typeface="Arial" panose="020B0604020202020204" pitchFamily="34" charset="0"/>
                          <a:cs typeface="Arial" panose="020B0604020202020204" pitchFamily="34" charset="0"/>
                        </a:rPr>
                        <a:t>Post-campaign measure</a:t>
                      </a:r>
                      <a:endParaRPr dirty="0" sz="1600" lang="en-GB">
                        <a:latin typeface="Arial" panose="020B0604020202020204" pitchFamily="34" charset="0"/>
                        <a:cs typeface="Arial" panose="020B0604020202020204" pitchFamily="34" charset="0"/>
                      </a:endParaRP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Follow-up measure</a:t>
                      </a:r>
                    </a:p>
                  </a:txBody>
                  <a:tcPr anchor="ctr">
                    <a:solidFill>
                      <a:srgbClr val="F1E5E2"/>
                    </a:solidFill>
                  </a:tcPr>
                </a:tc>
              </a:tr>
              <a:tr h="0">
                <a:tc>
                  <a:txBody>
                    <a:bodyPr/>
                    <a:p>
                      <a:pPr>
                        <a:buNone/>
                      </a:pPr>
                      <a:r>
                        <a:rPr dirty="0" sz="1600" lang="en-GB">
                          <a:latin typeface="Arial" panose="020B0604020202020204" pitchFamily="34" charset="0"/>
                          <a:cs typeface="Arial" panose="020B0604020202020204" pitchFamily="34" charset="0"/>
                        </a:rPr>
                        <a:t>Offline/physical activity</a:t>
                      </a:r>
                    </a:p>
                  </a:txBody>
                  <a:tcPr anchor="ctr">
                    <a:solidFill>
                      <a:srgbClr val="F1E5E2"/>
                    </a:solidFill>
                  </a:tcPr>
                </a:tc>
                <a:tc>
                  <a:txBody>
                    <a:bodyPr/>
                    <a:p>
                      <a:pPr algn="ctr">
                        <a:buNone/>
                      </a:pPr>
                      <a:r>
                        <a:rPr sz="1600" lang="en-GB">
                          <a:latin typeface="Arial" panose="020B0604020202020204" pitchFamily="34" charset="0"/>
                          <a:cs typeface="Arial" panose="020B0604020202020204" pitchFamily="34" charset="0"/>
                        </a:rPr>
                        <a:t>Initial measure</a:t>
                      </a:r>
                      <a:endParaRPr dirty="0" sz="1600" lang="en-GB">
                        <a:latin typeface="Arial" panose="020B0604020202020204" pitchFamily="34" charset="0"/>
                        <a:cs typeface="Arial" panose="020B0604020202020204" pitchFamily="34" charset="0"/>
                      </a:endParaRPr>
                    </a:p>
                  </a:txBody>
                  <a:tcPr anchor="ctr">
                    <a:solidFill>
                      <a:srgbClr val="F1E5E2"/>
                    </a:solidFill>
                  </a:tcPr>
                </a:tc>
                <a:tc>
                  <a:txBody>
                    <a:bodyPr/>
                    <a:p>
                      <a:pPr algn="ctr">
                        <a:buNone/>
                      </a:pPr>
                      <a:r>
                        <a:rPr sz="1600" lang="en-GB">
                          <a:latin typeface="Arial" panose="020B0604020202020204" pitchFamily="34" charset="0"/>
                          <a:cs typeface="Arial" panose="020B0604020202020204" pitchFamily="34" charset="0"/>
                        </a:rPr>
                        <a:t>Post-campaign measure</a:t>
                      </a:r>
                      <a:endParaRPr dirty="0" sz="1600" lang="en-GB">
                        <a:latin typeface="Arial" panose="020B0604020202020204" pitchFamily="34" charset="0"/>
                        <a:cs typeface="Arial" panose="020B0604020202020204" pitchFamily="34" charset="0"/>
                      </a:endParaRP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Follow-up measure</a:t>
                      </a:r>
                    </a:p>
                  </a:txBody>
                  <a:tcPr anchor="ctr">
                    <a:solidFill>
                      <a:srgbClr val="F1E5E2"/>
                    </a:solidFill>
                  </a:tcPr>
                </a:tc>
              </a:tr>
              <a:tr h="0">
                <a:tc>
                  <a:txBody>
                    <a:bodyPr/>
                    <a:p>
                      <a:pPr>
                        <a:buNone/>
                      </a:pPr>
                      <a:r>
                        <a:rPr dirty="0" sz="1600" lang="en-GB">
                          <a:latin typeface="Arial" panose="020B0604020202020204" pitchFamily="34" charset="0"/>
                          <a:cs typeface="Arial" panose="020B0604020202020204" pitchFamily="34" charset="0"/>
                        </a:rPr>
                        <a:t>Knowledge &amp; confidence</a:t>
                      </a: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Initial measure</a:t>
                      </a:r>
                    </a:p>
                  </a:txBody>
                  <a:tcPr anchor="ctr">
                    <a:solidFill>
                      <a:srgbClr val="F1E5E2"/>
                    </a:solidFill>
                  </a:tcPr>
                </a:tc>
                <a:tc>
                  <a:txBody>
                    <a:bodyPr/>
                    <a:p>
                      <a:pPr algn="ctr">
                        <a:buNone/>
                      </a:pPr>
                      <a:r>
                        <a:rPr sz="1600" lang="en-GB">
                          <a:latin typeface="Arial" panose="020B0604020202020204" pitchFamily="34" charset="0"/>
                          <a:cs typeface="Arial" panose="020B0604020202020204" pitchFamily="34" charset="0"/>
                        </a:rPr>
                        <a:t>Post-campaign measure</a:t>
                      </a:r>
                      <a:endParaRPr dirty="0" sz="1600" lang="en-GB">
                        <a:latin typeface="Arial" panose="020B0604020202020204" pitchFamily="34" charset="0"/>
                        <a:cs typeface="Arial" panose="020B0604020202020204" pitchFamily="34" charset="0"/>
                      </a:endParaRP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Follow-up measure</a:t>
                      </a:r>
                    </a:p>
                  </a:txBody>
                  <a:tcPr anchor="ctr">
                    <a:solidFill>
                      <a:srgbClr val="F1E5E2"/>
                    </a:solidFill>
                  </a:tcPr>
                </a:tc>
              </a:tr>
              <a:tr h="0">
                <a:tc>
                  <a:txBody>
                    <a:bodyPr/>
                    <a:p>
                      <a:pPr>
                        <a:buNone/>
                      </a:pPr>
                      <a:r>
                        <a:rPr dirty="0" sz="1600" lang="en-GB">
                          <a:latin typeface="Arial" panose="020B0604020202020204" pitchFamily="34" charset="0"/>
                          <a:cs typeface="Arial" panose="020B0604020202020204" pitchFamily="34" charset="0"/>
                        </a:rPr>
                        <a:t>Participant experience</a:t>
                      </a: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Initial measure</a:t>
                      </a: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Post-campaign measure</a:t>
                      </a:r>
                    </a:p>
                  </a:txBody>
                  <a:tcPr anchor="ctr">
                    <a:solidFill>
                      <a:srgbClr val="F1E5E2"/>
                    </a:solidFill>
                  </a:tcPr>
                </a:tc>
                <a:tc>
                  <a:txBody>
                    <a:bodyPr/>
                    <a:p>
                      <a:pPr algn="ctr">
                        <a:buNone/>
                      </a:pPr>
                      <a:r>
                        <a:rPr dirty="0" sz="1600" lang="en-GB">
                          <a:latin typeface="Arial" panose="020B0604020202020204" pitchFamily="34" charset="0"/>
                          <a:cs typeface="Arial" panose="020B0604020202020204" pitchFamily="34" charset="0"/>
                        </a:rPr>
                        <a:t>Follow-up measure</a:t>
                      </a:r>
                    </a:p>
                  </a:txBody>
                  <a:tcPr anchor="ctr">
                    <a:solidFill>
                      <a:srgbClr val="F1E5E2"/>
                    </a:solidFill>
                  </a:tcPr>
                </a:tc>
              </a:tr>
            </a:tbl>
          </a:graphicData>
        </a:graphic>
      </p:graphicFrame>
      <p:sp>
        <p:nvSpPr>
          <p:cNvPr id="1048653" name="Title 1"/>
          <p:cNvSpPr txBox="1"/>
          <p:nvPr/>
        </p:nvSpPr>
        <p:spPr>
          <a:xfrm>
            <a:off x="931334" y="4227527"/>
            <a:ext cx="5901268" cy="172507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nSpc>
                <a:spcPct val="130000"/>
              </a:lnSpc>
            </a:pPr>
            <a:r>
              <a:rPr b="1" dirty="0" sz="1600" lang="en-GB">
                <a:solidFill>
                  <a:srgbClr val="5C1419"/>
                </a:solidFill>
                <a:latin typeface="Arial" panose="020B0604020202020204" pitchFamily="34" charset="0"/>
                <a:cs typeface="Arial" panose="020B0604020202020204" pitchFamily="34" charset="0"/>
              </a:rPr>
              <a:t>Success Targets</a:t>
            </a:r>
          </a:p>
          <a:p>
            <a:pPr>
              <a:lnSpc>
                <a:spcPct val="130000"/>
              </a:lnSpc>
            </a:pPr>
            <a:r>
              <a:rPr dirty="0" sz="1600" lang="en-GB">
                <a:latin typeface="Arial" panose="020B0604020202020204" pitchFamily="34" charset="0"/>
                <a:cs typeface="Arial" panose="020B0604020202020204" pitchFamily="34" charset="0"/>
              </a:rPr>
              <a:t>Aim 1: ≥70% achieve 20% reduction</a:t>
            </a:r>
            <a:br>
              <a:rPr dirty="0" sz="1600" lang="en-GB">
                <a:latin typeface="Arial" panose="020B0604020202020204" pitchFamily="34" charset="0"/>
                <a:cs typeface="Arial" panose="020B0604020202020204" pitchFamily="34" charset="0"/>
              </a:rPr>
            </a:br>
            <a:r>
              <a:rPr dirty="0" sz="1600" lang="en-GB">
                <a:latin typeface="Arial" panose="020B0604020202020204" pitchFamily="34" charset="0"/>
                <a:cs typeface="Arial" panose="020B0604020202020204" pitchFamily="34" charset="0"/>
              </a:rPr>
              <a:t>Aim 2: ≥70% achieve 60-minute screen-free bedtime period</a:t>
            </a:r>
            <a:br>
              <a:rPr dirty="0" sz="1600" lang="en-GB">
                <a:latin typeface="Arial" panose="020B0604020202020204" pitchFamily="34" charset="0"/>
                <a:cs typeface="Arial" panose="020B0604020202020204" pitchFamily="34" charset="0"/>
              </a:rPr>
            </a:br>
            <a:r>
              <a:rPr dirty="0" sz="1600" lang="en-GB">
                <a:latin typeface="Arial" panose="020B0604020202020204" pitchFamily="34" charset="0"/>
                <a:cs typeface="Arial" panose="020B0604020202020204" pitchFamily="34" charset="0"/>
              </a:rPr>
              <a:t>Aim 3: ≥70% achieve 30-minute replacement activity</a:t>
            </a:r>
          </a:p>
        </p:txBody>
      </p:sp>
      <p:sp>
        <p:nvSpPr>
          <p:cNvPr id="1048654" name="Title 1"/>
          <p:cNvSpPr txBox="1"/>
          <p:nvPr/>
        </p:nvSpPr>
        <p:spPr>
          <a:xfrm>
            <a:off x="6485467" y="4347383"/>
            <a:ext cx="5558368" cy="1960284"/>
          </a:xfrm>
          <a:prstGeom prst="rect"/>
        </p:spPr>
        <p:txBody>
          <a:bodyPr anchor="ctr" bIns="45720" lIns="91440" rIns="91440" rtlCol="0" tIns="45720" vert="horz">
            <a:normAutofit fontScale="93750" lnSpcReduction="20000"/>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nSpc>
                <a:spcPct val="130000"/>
              </a:lnSpc>
            </a:pPr>
            <a:r>
              <a:rPr dirty="0" sz="1600" lang="en-GB">
                <a:solidFill>
                  <a:srgbClr val="5C1419"/>
                </a:solidFill>
                <a:latin typeface="Arial" panose="020B0604020202020204" pitchFamily="34" charset="0"/>
                <a:cs typeface="Arial" panose="020B0604020202020204" pitchFamily="34" charset="0"/>
              </a:rPr>
              <a:t>Critical interpretation</a:t>
            </a:r>
          </a:p>
          <a:p>
            <a:pPr>
              <a:lnSpc>
                <a:spcPct val="130000"/>
              </a:lnSpc>
            </a:pPr>
            <a:r>
              <a:rPr dirty="0" sz="1600" lang="en-GB">
                <a:latin typeface="Arial" panose="020B0604020202020204" pitchFamily="34" charset="0"/>
                <a:cs typeface="Arial" panose="020B0604020202020204" pitchFamily="34" charset="0"/>
              </a:rPr>
              <a:t>Improvement does not automatically prove the campaign caused the change.</a:t>
            </a:r>
          </a:p>
          <a:p>
            <a:pPr>
              <a:lnSpc>
                <a:spcPct val="130000"/>
              </a:lnSpc>
            </a:pPr>
            <a:r>
              <a:rPr dirty="0" sz="1600" lang="en-GB">
                <a:latin typeface="Arial" panose="020B0604020202020204" pitchFamily="34" charset="0"/>
                <a:cs typeface="Arial" panose="020B0604020202020204" pitchFamily="34" charset="0"/>
              </a:rPr>
              <a:t>Other influences may include:</a:t>
            </a:r>
          </a:p>
          <a:p>
            <a:pPr>
              <a:lnSpc>
                <a:spcPct val="130000"/>
              </a:lnSpc>
            </a:pPr>
            <a:r>
              <a:rPr dirty="0" sz="1600" lang="en-GB">
                <a:latin typeface="Arial" panose="020B0604020202020204" pitchFamily="34" charset="0"/>
                <a:cs typeface="Arial" panose="020B0604020202020204" pitchFamily="34" charset="0"/>
              </a:rPr>
              <a:t>School workload • Exams • Weather • Parental rules • Holidays</a:t>
            </a:r>
          </a:p>
          <a:p>
            <a:pPr>
              <a:lnSpc>
                <a:spcPct val="130000"/>
              </a:lnSpc>
            </a:pPr>
            <a:r>
              <a:rPr dirty="0" sz="1600" i="1" lang="en-GB">
                <a:latin typeface="Arial" panose="020B0604020202020204" pitchFamily="34" charset="0"/>
                <a:cs typeface="Arial" panose="020B0604020202020204" pitchFamily="34" charset="0"/>
              </a:rPr>
              <a:t>(HM Treasury, 2020; Lai et al., 2025)</a:t>
            </a:r>
            <a:endParaRPr dirty="0" sz="1600" lang="en-GB">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73" name=""/>
        <p:cNvGrpSpPr/>
        <p:nvPr/>
      </p:nvGrpSpPr>
      <p:grpSpPr>
        <a:xfrm>
          <a:off x="0" y="0"/>
          <a:ext cx="0" cy="0"/>
          <a:chOff x="0" y="0"/>
          <a:chExt cx="0" cy="0"/>
        </a:xfrm>
      </p:grpSpPr>
      <p:pic>
        <p:nvPicPr>
          <p:cNvPr id="2097171" name="Picture 2" descr="A diagram outlining a 6-week challenge for teenagers (13-18) to reduce screen time, sleep better, and move more, with weekly plans including screen management, offline activities, and personal goals.  AI-generated content may be incorrect."/>
          <p:cNvPicPr>
            <a:picLocks noChangeAspect="1"/>
          </p:cNvPicPr>
          <p:nvPr/>
        </p:nvPicPr>
        <p:blipFill>
          <a:blip xmlns:r="http://schemas.openxmlformats.org/officeDocument/2006/relationships" r:embed="rId1"/>
          <a:stretch>
            <a:fillRect/>
          </a:stretch>
        </p:blipFill>
        <p:spPr>
          <a:xfrm>
            <a:off x="999067" y="758593"/>
            <a:ext cx="10337800" cy="5818104"/>
          </a:xfrm>
          <a:prstGeom prst="rect"/>
        </p:spPr>
      </p:pic>
      <p:sp>
        <p:nvSpPr>
          <p:cNvPr id="1048655" name="Title 1"/>
          <p:cNvSpPr>
            <a:spLocks noGrp="1"/>
          </p:cNvSpPr>
          <p:nvPr>
            <p:ph type="title"/>
          </p:nvPr>
        </p:nvSpPr>
        <p:spPr>
          <a:xfrm>
            <a:off x="821267" y="124651"/>
            <a:ext cx="10515600" cy="633942"/>
          </a:xfrm>
        </p:spPr>
        <p:txBody>
          <a:bodyPr>
            <a:noAutofit/>
          </a:bodyPr>
          <a:p>
            <a:pPr algn="ctr"/>
            <a:r>
              <a:rPr dirty="0" sz="2800" lang="en-GB">
                <a:latin typeface="Arial" panose="020B0604020202020204" pitchFamily="34" charset="0"/>
                <a:cs typeface="Arial" panose="020B0604020202020204" pitchFamily="34" charset="0"/>
              </a:rPr>
              <a:t>        SCREEN SMART Campaign Poster</a:t>
            </a:r>
          </a:p>
        </p:txBody>
      </p:sp>
      <p:sp>
        <p:nvSpPr>
          <p:cNvPr id="1048656" name="Content Placeholder 2"/>
          <p:cNvSpPr txBox="1"/>
          <p:nvPr/>
        </p:nvSpPr>
        <p:spPr>
          <a:xfrm>
            <a:off x="4961466" y="6388628"/>
            <a:ext cx="4682067" cy="633942"/>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400" i="1" lang="en-GB">
                <a:latin typeface="Arial" panose="020B0604020202020204" pitchFamily="34" charset="0"/>
                <a:cs typeface="Arial" panose="020B0604020202020204" pitchFamily="34" charset="0"/>
              </a:rPr>
              <a:t>(WHO, 2020; Colder Carras et al., 2024; Canva, 2026)</a:t>
            </a:r>
            <a:endParaRPr dirty="0" sz="1400" lang="en-GB">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74" name=""/>
        <p:cNvGrpSpPr/>
        <p:nvPr/>
      </p:nvGrpSpPr>
      <p:grpSpPr>
        <a:xfrm>
          <a:off x="0" y="0"/>
          <a:ext cx="0" cy="0"/>
          <a:chOff x="0" y="0"/>
          <a:chExt cx="0" cy="0"/>
        </a:xfrm>
      </p:grpSpPr>
      <p:pic>
        <p:nvPicPr>
          <p:cNvPr id="2097172" name="Picture 4"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8465"/>
            <a:ext cx="12192000" cy="6858000"/>
          </a:xfrm>
          <a:prstGeom prst="rect"/>
        </p:spPr>
      </p:pic>
      <p:sp>
        <p:nvSpPr>
          <p:cNvPr id="1048657" name="Title 1"/>
          <p:cNvSpPr txBox="1"/>
          <p:nvPr/>
        </p:nvSpPr>
        <p:spPr>
          <a:xfrm>
            <a:off x="762000" y="2117723"/>
            <a:ext cx="10515600" cy="132556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endParaRPr dirty="0" lang="en-GB"/>
          </a:p>
        </p:txBody>
      </p:sp>
      <p:pic>
        <p:nvPicPr>
          <p:cNvPr id="2097173" name="Picture 12" descr="The diagram illustrates an integrated approach to a youth screen smart campaign, highlighting various elements such as schools, health services, community engagement, and digital wellbeing resources.  AI-generated content may be incorrect."/>
          <p:cNvPicPr>
            <a:picLocks noChangeAspect="1"/>
          </p:cNvPicPr>
          <p:nvPr/>
        </p:nvPicPr>
        <p:blipFill>
          <a:blip xmlns:r="http://schemas.openxmlformats.org/officeDocument/2006/relationships" r:embed="rId2"/>
          <a:stretch>
            <a:fillRect/>
          </a:stretch>
        </p:blipFill>
        <p:spPr>
          <a:xfrm>
            <a:off x="2709333" y="1323444"/>
            <a:ext cx="7035800" cy="4690533"/>
          </a:xfrm>
          <a:prstGeom prst="rect"/>
        </p:spPr>
      </p:pic>
      <p:sp>
        <p:nvSpPr>
          <p:cNvPr id="1048658" name="Content Placeholder 2"/>
          <p:cNvSpPr txBox="1"/>
          <p:nvPr/>
        </p:nvSpPr>
        <p:spPr>
          <a:xfrm>
            <a:off x="1134535" y="5605459"/>
            <a:ext cx="10816166" cy="959909"/>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lnSpc>
                <a:spcPct val="130000"/>
              </a:lnSpc>
              <a:buNone/>
            </a:pPr>
            <a:r>
              <a:rPr b="1" dirty="0" sz="1600" lang="en-GB">
                <a:solidFill>
                  <a:srgbClr val="5C1419"/>
                </a:solidFill>
                <a:latin typeface="Arial" panose="020B0604020202020204" pitchFamily="34" charset="0"/>
                <a:cs typeface="Arial" panose="020B0604020202020204" pitchFamily="34" charset="0"/>
              </a:rPr>
              <a:t>Key principle</a:t>
            </a:r>
          </a:p>
          <a:p>
            <a:pPr indent="0" marL="0">
              <a:lnSpc>
                <a:spcPct val="130000"/>
              </a:lnSpc>
              <a:buNone/>
            </a:pPr>
            <a:r>
              <a:rPr dirty="0" sz="1600" lang="en-GB">
                <a:latin typeface="Arial" panose="020B0604020202020204" pitchFamily="34" charset="0"/>
                <a:cs typeface="Arial" panose="020B0604020202020204" pitchFamily="34" charset="0"/>
              </a:rPr>
              <a:t>Teenagers should be partners in the campaign—not simply recipients.</a:t>
            </a:r>
            <a:r>
              <a:rPr dirty="0" sz="1600" i="1" lang="en-GB">
                <a:latin typeface="Arial" panose="020B0604020202020204" pitchFamily="34" charset="0"/>
                <a:cs typeface="Arial" panose="020B0604020202020204" pitchFamily="34" charset="0"/>
              </a:rPr>
              <a:t>(WHO, 1986; Colder Carras et al., 2024)</a:t>
            </a:r>
            <a:endParaRPr dirty="0" sz="1600" lang="en-GB">
              <a:latin typeface="Arial" panose="020B0604020202020204" pitchFamily="34" charset="0"/>
              <a:cs typeface="Arial" panose="020B0604020202020204" pitchFamily="34" charset="0"/>
            </a:endParaRPr>
          </a:p>
        </p:txBody>
      </p:sp>
      <p:sp>
        <p:nvSpPr>
          <p:cNvPr id="1048659" name="Title 1"/>
          <p:cNvSpPr>
            <a:spLocks noGrp="1"/>
          </p:cNvSpPr>
          <p:nvPr>
            <p:ph type="title"/>
          </p:nvPr>
        </p:nvSpPr>
        <p:spPr>
          <a:xfrm>
            <a:off x="601133" y="427829"/>
            <a:ext cx="10168466" cy="741274"/>
          </a:xfrm>
        </p:spPr>
        <p:txBody>
          <a:bodyPr>
            <a:noAutofit/>
          </a:bodyPr>
          <a:p>
            <a:pPr algn="ctr"/>
            <a:r>
              <a:rPr b="1" dirty="0" sz="3600" lang="en-GB">
                <a:solidFill>
                  <a:srgbClr val="5C1419"/>
                </a:solidFill>
                <a:latin typeface="Arial" panose="020B0604020202020204" pitchFamily="34" charset="0"/>
                <a:cs typeface="Arial" panose="020B0604020202020204" pitchFamily="34" charset="0"/>
              </a:rPr>
              <a:t>Engaging Teenagers in SCREEN SMART</a:t>
            </a:r>
            <a:br>
              <a:rPr b="1" dirty="0" sz="3600" lang="en-GB">
                <a:solidFill>
                  <a:srgbClr val="5C1419"/>
                </a:solidFill>
                <a:latin typeface="Arial" panose="020B0604020202020204" pitchFamily="34" charset="0"/>
                <a:cs typeface="Arial" panose="020B0604020202020204" pitchFamily="34" charset="0"/>
              </a:rPr>
            </a:br>
            <a:endParaRPr dirty="0" sz="3600" lang="en-GB">
              <a:latin typeface="Arial" panose="020B0604020202020204" pitchFamily="34" charset="0"/>
              <a:cs typeface="Arial" panose="020B0604020202020204" pitchFamily="34" charset="0"/>
            </a:endParaRPr>
          </a:p>
        </p:txBody>
      </p:sp>
      <p:sp>
        <p:nvSpPr>
          <p:cNvPr id="1048660" name="Content Placeholder 2"/>
          <p:cNvSpPr>
            <a:spLocks noGrp="1"/>
          </p:cNvSpPr>
          <p:nvPr>
            <p:ph idx="1"/>
          </p:nvPr>
        </p:nvSpPr>
        <p:spPr>
          <a:xfrm>
            <a:off x="1397000" y="902753"/>
            <a:ext cx="5867400" cy="663579"/>
          </a:xfrm>
        </p:spPr>
        <p:txBody>
          <a:bodyPr>
            <a:noAutofit/>
          </a:bodyPr>
          <a:p>
            <a:pPr algn="ctr" indent="0" marL="0">
              <a:buNone/>
            </a:pPr>
            <a:r>
              <a:rPr b="1" dirty="0" sz="2000" lang="en-GB">
                <a:latin typeface="Arial" panose="020B0604020202020204" pitchFamily="34" charset="0"/>
                <a:cs typeface="Arial" panose="020B0604020202020204" pitchFamily="34" charset="0"/>
              </a:rPr>
              <a:t>Working Together for Digital Wellbeing</a:t>
            </a:r>
          </a:p>
        </p:txBody>
      </p:sp>
      <p:sp>
        <p:nvSpPr>
          <p:cNvPr id="1048661" name="Content Placeholder 2"/>
          <p:cNvSpPr txBox="1"/>
          <p:nvPr/>
        </p:nvSpPr>
        <p:spPr>
          <a:xfrm>
            <a:off x="8214783" y="5304362"/>
            <a:ext cx="1651000" cy="331789"/>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400" i="1" lang="en-GB">
                <a:latin typeface="Arial" panose="020B0604020202020204" pitchFamily="34" charset="0"/>
                <a:cs typeface="Arial" panose="020B0604020202020204" pitchFamily="34" charset="0"/>
              </a:rPr>
              <a:t>(Canva, 2026)</a:t>
            </a:r>
            <a:endParaRPr dirty="0" sz="1400" lang="en-GB">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75" name=""/>
        <p:cNvGrpSpPr/>
        <p:nvPr/>
      </p:nvGrpSpPr>
      <p:grpSpPr>
        <a:xfrm>
          <a:off x="0" y="0"/>
          <a:ext cx="0" cy="0"/>
          <a:chOff x="0" y="0"/>
          <a:chExt cx="0" cy="0"/>
        </a:xfrm>
      </p:grpSpPr>
      <p:pic>
        <p:nvPicPr>
          <p:cNvPr id="2097174" name="Picture 4" descr="The image depicts a group of friends sitting together, casually engaging in conversation while enjoying a social gathering.  AI-generated content may be incorrect."/>
          <p:cNvPicPr>
            <a:picLocks noChangeAspect="1"/>
          </p:cNvPicPr>
          <p:nvPr/>
        </p:nvPicPr>
        <p:blipFill>
          <a:blip xmlns:r="http://schemas.openxmlformats.org/officeDocument/2006/relationships" r:embed="rId1"/>
          <a:stretch>
            <a:fillRect/>
          </a:stretch>
        </p:blipFill>
        <p:spPr>
          <a:xfrm>
            <a:off x="3239" y="0"/>
            <a:ext cx="12185522" cy="6858000"/>
          </a:xfrm>
          <a:prstGeom prst="rect"/>
        </p:spPr>
      </p:pic>
      <p:sp>
        <p:nvSpPr>
          <p:cNvPr id="1048662" name="Content Placeholder 2"/>
          <p:cNvSpPr>
            <a:spLocks noGrp="1"/>
          </p:cNvSpPr>
          <p:nvPr>
            <p:ph idx="1"/>
          </p:nvPr>
        </p:nvSpPr>
        <p:spPr>
          <a:xfrm>
            <a:off x="149786" y="1551117"/>
            <a:ext cx="7095067" cy="5059363"/>
          </a:xfrm>
        </p:spPr>
        <p:txBody>
          <a:bodyPr>
            <a:normAutofit fontScale="93750" lnSpcReduction="10000"/>
          </a:bodyPr>
          <a:p>
            <a:pPr indent="0" marL="0">
              <a:buNone/>
            </a:pPr>
            <a:r>
              <a:rPr dirty="0" sz="1600" lang="en-GB">
                <a:latin typeface="Arial" panose="020B0604020202020204" pitchFamily="34" charset="0"/>
                <a:cs typeface="Arial" panose="020B0604020202020204" pitchFamily="34" charset="0"/>
              </a:rPr>
              <a:t> Personal Choice</a:t>
            </a:r>
          </a:p>
          <a:p>
            <a:r>
              <a:rPr dirty="0" sz="1600" lang="en-GB">
                <a:latin typeface="Arial" panose="020B0604020202020204" pitchFamily="34" charset="0"/>
                <a:cs typeface="Arial" panose="020B0604020202020204" pitchFamily="34" charset="0"/>
              </a:rPr>
              <a:t>Teenagers choose realistic screen-time goals based on their own habits.</a:t>
            </a:r>
          </a:p>
          <a:p>
            <a:pPr indent="0" marL="0">
              <a:buNone/>
            </a:pPr>
            <a:r>
              <a:rPr dirty="0" sz="1600" lang="en-GB">
                <a:latin typeface="Arial" panose="020B0604020202020204" pitchFamily="34" charset="0"/>
                <a:cs typeface="Arial" panose="020B0604020202020204" pitchFamily="34" charset="0"/>
              </a:rPr>
              <a:t>Peer Support</a:t>
            </a:r>
          </a:p>
          <a:p>
            <a:r>
              <a:rPr dirty="0" sz="1600" lang="en-GB">
                <a:latin typeface="Arial" panose="020B0604020202020204" pitchFamily="34" charset="0"/>
                <a:cs typeface="Arial" panose="020B0604020202020204" pitchFamily="34" charset="0"/>
              </a:rPr>
              <a:t>Use peer challenges and group activities to make behaviour change social and supportive.</a:t>
            </a:r>
          </a:p>
          <a:p>
            <a:pPr indent="0" marL="0">
              <a:buNone/>
            </a:pPr>
            <a:r>
              <a:rPr dirty="0" sz="1600" lang="en-GB">
                <a:latin typeface="Arial" panose="020B0604020202020204" pitchFamily="34" charset="0"/>
                <a:cs typeface="Arial" panose="020B0604020202020204" pitchFamily="34" charset="0"/>
              </a:rPr>
              <a:t>Digital Self-Monitoring</a:t>
            </a:r>
          </a:p>
          <a:p>
            <a:r>
              <a:rPr dirty="0" sz="1600" lang="en-GB">
                <a:latin typeface="Arial" panose="020B0604020202020204" pitchFamily="34" charset="0"/>
                <a:cs typeface="Arial" panose="020B0604020202020204" pitchFamily="34" charset="0"/>
              </a:rPr>
              <a:t>Use existing screen-time data on smartphones to track progress and provide feedback.</a:t>
            </a:r>
          </a:p>
          <a:p>
            <a:pPr indent="0" marL="0">
              <a:buNone/>
            </a:pPr>
            <a:r>
              <a:rPr dirty="0" sz="1600" lang="en-GB">
                <a:latin typeface="Arial" panose="020B0604020202020204" pitchFamily="34" charset="0"/>
                <a:cs typeface="Arial" panose="020B0604020202020204" pitchFamily="34" charset="0"/>
              </a:rPr>
              <a:t>Positive Motivation</a:t>
            </a:r>
          </a:p>
          <a:p>
            <a:r>
              <a:rPr dirty="0" sz="1600" lang="en-GB">
                <a:latin typeface="Arial" panose="020B0604020202020204" pitchFamily="34" charset="0"/>
                <a:cs typeface="Arial" panose="020B0604020202020204" pitchFamily="34" charset="0"/>
              </a:rPr>
              <a:t>Recognise progress and participation, rather than focusing on punishment or restriction.</a:t>
            </a:r>
          </a:p>
          <a:p>
            <a:pPr indent="0" marL="0">
              <a:buNone/>
            </a:pPr>
            <a:r>
              <a:rPr dirty="0" sz="1600" lang="en-GB">
                <a:latin typeface="Arial" panose="020B0604020202020204" pitchFamily="34" charset="0"/>
                <a:cs typeface="Arial" panose="020B0604020202020204" pitchFamily="34" charset="0"/>
              </a:rPr>
              <a:t>Family Support</a:t>
            </a:r>
          </a:p>
          <a:p>
            <a:r>
              <a:rPr dirty="0" sz="1600" lang="en-GB">
                <a:latin typeface="Arial" panose="020B0604020202020204" pitchFamily="34" charset="0"/>
                <a:cs typeface="Arial" panose="020B0604020202020204" pitchFamily="34" charset="0"/>
              </a:rPr>
              <a:t>Encourage parents and carers to join screen-free activities and model healthier digital habits.</a:t>
            </a:r>
          </a:p>
          <a:p>
            <a:pPr indent="0" marL="0">
              <a:buNone/>
            </a:pPr>
            <a:r>
              <a:rPr dirty="0" sz="1600" lang="en-GB">
                <a:latin typeface="Arial" panose="020B0604020202020204" pitchFamily="34" charset="0"/>
                <a:cs typeface="Arial" panose="020B0604020202020204" pitchFamily="34" charset="0"/>
              </a:rPr>
              <a:t>Teen Voice</a:t>
            </a:r>
          </a:p>
          <a:p>
            <a:r>
              <a:rPr dirty="0" sz="1600" lang="en-GB">
                <a:latin typeface="Arial" panose="020B0604020202020204" pitchFamily="34" charset="0"/>
                <a:cs typeface="Arial" panose="020B0604020202020204" pitchFamily="34" charset="0"/>
              </a:rPr>
              <a:t>Ask participants for weekly feedback and adapt activities to their needs and experiences.</a:t>
            </a:r>
          </a:p>
          <a:p>
            <a:endParaRPr dirty="0" sz="1600" lang="en-GB">
              <a:latin typeface="Arial" panose="020B0604020202020204" pitchFamily="34" charset="0"/>
              <a:cs typeface="Arial" panose="020B0604020202020204" pitchFamily="34" charset="0"/>
            </a:endParaRPr>
          </a:p>
        </p:txBody>
      </p:sp>
      <p:sp>
        <p:nvSpPr>
          <p:cNvPr id="1048663" name="Title 1"/>
          <p:cNvSpPr>
            <a:spLocks noGrp="1"/>
          </p:cNvSpPr>
          <p:nvPr>
            <p:ph type="title"/>
          </p:nvPr>
        </p:nvSpPr>
        <p:spPr>
          <a:xfrm>
            <a:off x="838200" y="365126"/>
            <a:ext cx="10515600" cy="608808"/>
          </a:xfrm>
        </p:spPr>
        <p:txBody>
          <a:bodyPr>
            <a:normAutofit fontScale="90000"/>
          </a:bodyPr>
          <a:p>
            <a:pPr algn="ctr"/>
            <a:r>
              <a:rPr b="1" dirty="0" lang="en-GB">
                <a:solidFill>
                  <a:srgbClr val="5C1419"/>
                </a:solidFill>
                <a:latin typeface="Arial" panose="020B0604020202020204" pitchFamily="34" charset="0"/>
                <a:cs typeface="Arial" panose="020B0604020202020204" pitchFamily="34" charset="0"/>
              </a:rPr>
              <a:t>Engaging Teenagers in SCREEN SMART</a:t>
            </a:r>
            <a:br>
              <a:rPr b="1" dirty="0" lang="en-GB">
                <a:solidFill>
                  <a:srgbClr val="5C1419"/>
                </a:solidFill>
                <a:latin typeface="Arial" panose="020B0604020202020204" pitchFamily="34" charset="0"/>
                <a:cs typeface="Arial" panose="020B0604020202020204" pitchFamily="34" charset="0"/>
              </a:rPr>
            </a:br>
            <a:endParaRPr dirty="0" lang="en-GB">
              <a:latin typeface="Arial" panose="020B0604020202020204" pitchFamily="34" charset="0"/>
              <a:cs typeface="Arial" panose="020B0604020202020204" pitchFamily="34" charset="0"/>
            </a:endParaRPr>
          </a:p>
        </p:txBody>
      </p:sp>
      <p:sp>
        <p:nvSpPr>
          <p:cNvPr id="1048664" name="Content Placeholder 2"/>
          <p:cNvSpPr txBox="1"/>
          <p:nvPr/>
        </p:nvSpPr>
        <p:spPr>
          <a:xfrm>
            <a:off x="7391400" y="1027907"/>
            <a:ext cx="4292600" cy="2341826"/>
          </a:xfrm>
          <a:prstGeom prst="rect"/>
        </p:spPr>
        <p:txBody>
          <a:bodyPr bIns="45720" lIns="91440" rIns="91440" rtlCol="0" tIns="45720" vert="horz">
            <a:normAutofit fontScale="93750" lnSpcReduction="20000"/>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lnSpc>
                <a:spcPct val="130000"/>
              </a:lnSpc>
              <a:buNone/>
            </a:pPr>
            <a:r>
              <a:rPr dirty="0" sz="1600" lang="en-GB">
                <a:solidFill>
                  <a:srgbClr val="5C1419"/>
                </a:solidFill>
                <a:latin typeface="Arial" panose="020B0604020202020204" pitchFamily="34" charset="0"/>
                <a:cs typeface="Arial" panose="020B0604020202020204" pitchFamily="34" charset="0"/>
              </a:rPr>
              <a:t>Critical Consideration</a:t>
            </a:r>
          </a:p>
          <a:p>
            <a:pPr indent="0" marL="0">
              <a:lnSpc>
                <a:spcPct val="130000"/>
              </a:lnSpc>
              <a:buNone/>
            </a:pPr>
            <a:r>
              <a:rPr dirty="0" sz="1600" lang="en-GB">
                <a:latin typeface="Arial" panose="020B0604020202020204" pitchFamily="34" charset="0"/>
                <a:cs typeface="Arial" panose="020B0604020202020204" pitchFamily="34" charset="0"/>
              </a:rPr>
              <a:t>Teenagers are more likely to engage when they have choice, achievable goals and supportive environments rather than simply being told to reduce screen use. </a:t>
            </a:r>
            <a:r>
              <a:rPr dirty="0" sz="1600" i="1" lang="en-GB">
                <a:latin typeface="Arial" panose="020B0604020202020204" pitchFamily="34" charset="0"/>
                <a:cs typeface="Arial" panose="020B0604020202020204" pitchFamily="34" charset="0"/>
              </a:rPr>
              <a:t>(WHO, 1986; Jones et al., 2021; Colder Carras et al., 2024; </a:t>
            </a:r>
            <a:r>
              <a:rPr dirty="0" sz="1600" lang="en-GB">
                <a:latin typeface="Arial" panose="020B0604020202020204" pitchFamily="34" charset="0"/>
                <a:cs typeface="Arial" panose="020B0604020202020204" pitchFamily="34" charset="0"/>
              </a:rPr>
              <a:t>Champion et al., 2022; Raeside et al., 2023</a:t>
            </a:r>
            <a:r>
              <a:rPr dirty="0" sz="1600" i="1" lang="en-GB">
                <a:latin typeface="Arial" panose="020B0604020202020204" pitchFamily="34" charset="0"/>
                <a:cs typeface="Arial" panose="020B0604020202020204" pitchFamily="34" charset="0"/>
              </a:rPr>
              <a:t>)</a:t>
            </a:r>
            <a:endParaRPr dirty="0" sz="1600" lang="en-GB">
              <a:latin typeface="Arial" panose="020B0604020202020204" pitchFamily="34" charset="0"/>
              <a:cs typeface="Arial" panose="020B0604020202020204" pitchFamily="34" charset="0"/>
            </a:endParaRPr>
          </a:p>
          <a:p>
            <a:pPr>
              <a:lnSpc>
                <a:spcPct val="130000"/>
              </a:lnSpc>
            </a:pPr>
            <a:endParaRPr dirty="0" sz="1600" lang="en-GB">
              <a:latin typeface="Arial" panose="020B0604020202020204" pitchFamily="34" charset="0"/>
              <a:cs typeface="Arial" panose="020B0604020202020204" pitchFamily="34" charset="0"/>
            </a:endParaRPr>
          </a:p>
          <a:p>
            <a:pPr>
              <a:lnSpc>
                <a:spcPct val="130000"/>
              </a:lnSpc>
            </a:pPr>
            <a:endParaRPr dirty="0" sz="1600" lang="en-GB">
              <a:latin typeface="Arial" panose="020B0604020202020204" pitchFamily="34" charset="0"/>
              <a:cs typeface="Arial" panose="020B0604020202020204" pitchFamily="34" charset="0"/>
            </a:endParaRPr>
          </a:p>
        </p:txBody>
      </p:sp>
      <p:sp>
        <p:nvSpPr>
          <p:cNvPr id="1048665" name="Title 1"/>
          <p:cNvSpPr txBox="1"/>
          <p:nvPr/>
        </p:nvSpPr>
        <p:spPr>
          <a:xfrm>
            <a:off x="-977900" y="942309"/>
            <a:ext cx="10515600" cy="608808"/>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b="1" dirty="0" sz="2800" lang="en-GB">
                <a:latin typeface="Arial" panose="020B0604020202020204" pitchFamily="34" charset="0"/>
                <a:cs typeface="Arial" panose="020B0604020202020204" pitchFamily="34" charset="0"/>
              </a:rPr>
              <a:t>How Will We Encourage Participation?</a:t>
            </a:r>
          </a:p>
        </p:txBody>
      </p:sp>
      <p:sp>
        <p:nvSpPr>
          <p:cNvPr id="1048666" name="Content Placeholder 2"/>
          <p:cNvSpPr txBox="1"/>
          <p:nvPr/>
        </p:nvSpPr>
        <p:spPr>
          <a:xfrm>
            <a:off x="10560547" y="3423706"/>
            <a:ext cx="1481667" cy="407196"/>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400" lang="en-GB"/>
              <a:t> (Roblox, 2024)</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76" name=""/>
        <p:cNvGrpSpPr/>
        <p:nvPr/>
      </p:nvGrpSpPr>
      <p:grpSpPr>
        <a:xfrm>
          <a:off x="0" y="0"/>
          <a:ext cx="0" cy="0"/>
          <a:chOff x="0" y="0"/>
          <a:chExt cx="0" cy="0"/>
        </a:xfrm>
      </p:grpSpPr>
      <p:pic>
        <p:nvPicPr>
          <p:cNvPr id="2097175" name="Picture 4" descr="The image depicts a minimalist abstract design featuring a white background with a red dot pattern.  AI-generated content may be incorrect."/>
          <p:cNvPicPr>
            <a:picLocks noChangeAspect="1"/>
          </p:cNvPicPr>
          <p:nvPr/>
        </p:nvPicPr>
        <p:blipFill>
          <a:blip xmlns:r="http://schemas.openxmlformats.org/officeDocument/2006/relationships" r:embed="rId1"/>
          <a:stretch>
            <a:fillRect/>
          </a:stretch>
        </p:blipFill>
        <p:spPr>
          <a:xfrm>
            <a:off x="3239" y="16929"/>
            <a:ext cx="12185522" cy="6858000"/>
          </a:xfrm>
          <a:prstGeom prst="rect"/>
        </p:spPr>
      </p:pic>
      <p:sp>
        <p:nvSpPr>
          <p:cNvPr id="1048667" name="Title 1"/>
          <p:cNvSpPr>
            <a:spLocks noGrp="1"/>
          </p:cNvSpPr>
          <p:nvPr>
            <p:ph type="title"/>
          </p:nvPr>
        </p:nvSpPr>
        <p:spPr>
          <a:xfrm>
            <a:off x="1278467" y="732366"/>
            <a:ext cx="10515600" cy="439208"/>
          </a:xfrm>
        </p:spPr>
        <p:txBody>
          <a:bodyPr>
            <a:normAutofit fontScale="90000"/>
          </a:bodyPr>
          <a:p>
            <a:r>
              <a:rPr b="1" dirty="0" lang="en-GB">
                <a:solidFill>
                  <a:srgbClr val="5C1419"/>
                </a:solidFill>
                <a:latin typeface="Arial" panose="020B0604020202020204" pitchFamily="34" charset="0"/>
                <a:cs typeface="Arial" panose="020B0604020202020204" pitchFamily="34" charset="0"/>
              </a:rPr>
              <a:t>	Using Existing Resources</a:t>
            </a:r>
            <a:br>
              <a:rPr b="1" dirty="0" lang="en-GB">
                <a:solidFill>
                  <a:srgbClr val="5C1419"/>
                </a:solidFill>
                <a:latin typeface="Arial" panose="020B0604020202020204" pitchFamily="34" charset="0"/>
                <a:cs typeface="Arial" panose="020B0604020202020204" pitchFamily="34" charset="0"/>
              </a:rPr>
            </a:br>
            <a:endParaRPr dirty="0" lang="en-GB">
              <a:latin typeface="Arial" panose="020B0604020202020204" pitchFamily="34" charset="0"/>
              <a:cs typeface="Arial" panose="020B0604020202020204" pitchFamily="34" charset="0"/>
            </a:endParaRPr>
          </a:p>
        </p:txBody>
      </p:sp>
      <p:sp>
        <p:nvSpPr>
          <p:cNvPr id="1048668" name="Content Placeholder 2"/>
          <p:cNvSpPr txBox="1"/>
          <p:nvPr/>
        </p:nvSpPr>
        <p:spPr>
          <a:xfrm>
            <a:off x="533403" y="4834535"/>
            <a:ext cx="11091331" cy="1735671"/>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lnSpc>
                <a:spcPct val="150000"/>
              </a:lnSpc>
              <a:buNone/>
            </a:pPr>
            <a:endParaRPr dirty="0" sz="1400" lang="en-GB">
              <a:solidFill>
                <a:srgbClr val="5C1419"/>
              </a:solidFill>
              <a:latin typeface="Arial" panose="020B0604020202020204" pitchFamily="34" charset="0"/>
              <a:cs typeface="Arial" panose="020B0604020202020204" pitchFamily="34" charset="0"/>
            </a:endParaRPr>
          </a:p>
          <a:p>
            <a:pPr algn="ctr" indent="0" marL="0">
              <a:lnSpc>
                <a:spcPct val="150000"/>
              </a:lnSpc>
              <a:buNone/>
            </a:pPr>
            <a:r>
              <a:rPr dirty="0" sz="1400" lang="en-GB">
                <a:solidFill>
                  <a:srgbClr val="5C1419"/>
                </a:solidFill>
                <a:latin typeface="Arial" panose="020B0604020202020204" pitchFamily="34" charset="0"/>
                <a:cs typeface="Arial" panose="020B0604020202020204" pitchFamily="34" charset="0"/>
              </a:rPr>
              <a:t>Critical Consideration</a:t>
            </a:r>
          </a:p>
          <a:p>
            <a:pPr indent="0" marL="0">
              <a:lnSpc>
                <a:spcPct val="150000"/>
              </a:lnSpc>
              <a:buNone/>
            </a:pPr>
            <a:r>
              <a:rPr dirty="0" sz="1400" lang="en-GB">
                <a:latin typeface="Arial" panose="020B0604020202020204" pitchFamily="34" charset="0"/>
                <a:cs typeface="Arial" panose="020B0604020202020204" pitchFamily="34" charset="0"/>
              </a:rPr>
              <a:t>Using established resources strengthens the evidence base, while adaptation makes the intervention more relevant and engaging for the target population (Internet Matters, n.d; NHS, n.d; WHO, 2020; Colder Carras et al., 2024; Žmavc et al., 2025)</a:t>
            </a:r>
          </a:p>
        </p:txBody>
      </p:sp>
      <p:pic>
        <p:nvPicPr>
          <p:cNvPr id="2097176" name="Picture 7" descr="This diagram illustrates a structured approach to promoting digital wellbeing, emphasizing the importance of healthy sleep, physical activity, and managing screen time for children and teenagers, supported by resources from NHS, Internet Matters, and WHO.  AI-generated content may be incorrect."/>
          <p:cNvPicPr>
            <a:picLocks noChangeAspect="1"/>
          </p:cNvPicPr>
          <p:nvPr/>
        </p:nvPicPr>
        <p:blipFill>
          <a:blip xmlns:r="http://schemas.openxmlformats.org/officeDocument/2006/relationships" r:embed="rId2"/>
          <a:srcRect b="7778"/>
          <a:stretch>
            <a:fillRect/>
          </a:stretch>
        </p:blipFill>
        <p:spPr>
          <a:xfrm>
            <a:off x="567266" y="1376456"/>
            <a:ext cx="10735733" cy="3716423"/>
          </a:xfrm>
          <a:prstGeom prst="rec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77" name=""/>
        <p:cNvGrpSpPr/>
        <p:nvPr/>
      </p:nvGrpSpPr>
      <p:grpSpPr>
        <a:xfrm>
          <a:off x="0" y="0"/>
          <a:ext cx="0" cy="0"/>
          <a:chOff x="0" y="0"/>
          <a:chExt cx="0" cy="0"/>
        </a:xfrm>
      </p:grpSpPr>
      <p:pic>
        <p:nvPicPr>
          <p:cNvPr id="2097177" name="Picture 4" descr="The image depicts a group of people holding hands around a central figure with a large, colorful, spinning pinwheel, symbolizing unity and collaboration.  AI-generated content may be incorrect."/>
          <p:cNvPicPr>
            <a:picLocks noChangeAspect="1"/>
          </p:cNvPicPr>
          <p:nvPr/>
        </p:nvPicPr>
        <p:blipFill>
          <a:blip xmlns:r="http://schemas.openxmlformats.org/officeDocument/2006/relationships" r:embed="rId1"/>
          <a:stretch>
            <a:fillRect/>
          </a:stretch>
        </p:blipFill>
        <p:spPr>
          <a:xfrm>
            <a:off x="3239" y="16931"/>
            <a:ext cx="12185522" cy="6858000"/>
          </a:xfrm>
          <a:prstGeom prst="rect"/>
        </p:spPr>
      </p:pic>
      <p:sp>
        <p:nvSpPr>
          <p:cNvPr id="1048669" name="Content Placeholder 2"/>
          <p:cNvSpPr>
            <a:spLocks noGrp="1"/>
          </p:cNvSpPr>
          <p:nvPr>
            <p:ph idx="1"/>
          </p:nvPr>
        </p:nvSpPr>
        <p:spPr>
          <a:xfrm>
            <a:off x="313268" y="1282967"/>
            <a:ext cx="4707466" cy="2667000"/>
          </a:xfrm>
        </p:spPr>
        <p:txBody>
          <a:bodyPr>
            <a:normAutofit/>
          </a:bodyPr>
          <a:p>
            <a:pPr algn="ctr" indent="0" marL="0">
              <a:buNone/>
            </a:pPr>
            <a:r>
              <a:rPr dirty="0" sz="1800" lang="en-GB">
                <a:solidFill>
                  <a:srgbClr val="5C1419"/>
                </a:solidFill>
                <a:latin typeface="Arial" panose="020B0604020202020204" pitchFamily="34" charset="0"/>
                <a:cs typeface="Arial" panose="020B0604020202020204" pitchFamily="34" charset="0"/>
              </a:rPr>
              <a:t>Will SCREEN SMART Work?</a:t>
            </a:r>
          </a:p>
          <a:p>
            <a:pPr algn="ctr" indent="0" marL="0">
              <a:buNone/>
            </a:pPr>
            <a:endParaRPr dirty="0" sz="1800" lang="en-GB">
              <a:solidFill>
                <a:srgbClr val="5C1419"/>
              </a:solidFill>
              <a:latin typeface="Arial" panose="020B0604020202020204" pitchFamily="34" charset="0"/>
              <a:cs typeface="Arial" panose="020B0604020202020204" pitchFamily="34" charset="0"/>
            </a:endParaRPr>
          </a:p>
          <a:p>
            <a:pPr algn="ctr" indent="0" marL="0">
              <a:buNone/>
            </a:pPr>
            <a:r>
              <a:rPr dirty="0" sz="1800" lang="en-GB">
                <a:solidFill>
                  <a:srgbClr val="5C1419"/>
                </a:solidFill>
                <a:latin typeface="Arial" panose="020B0604020202020204" pitchFamily="34" charset="0"/>
                <a:cs typeface="Arial" panose="020B0604020202020204" pitchFamily="34" charset="0"/>
              </a:rPr>
              <a:t>Strengths</a:t>
            </a:r>
          </a:p>
          <a:p>
            <a:r>
              <a:rPr dirty="0" sz="1800" lang="en-GB">
                <a:latin typeface="Arial" panose="020B0604020202020204" pitchFamily="34" charset="0"/>
                <a:cs typeface="Arial" panose="020B0604020202020204" pitchFamily="34" charset="0"/>
              </a:rPr>
              <a:t>Multi-component approach</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Personalised goals</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School + family + community support</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Objective + self-reported measures</a:t>
            </a:r>
            <a:br>
              <a:rPr dirty="0" sz="1800" lang="en-GB">
                <a:latin typeface="Arial" panose="020B0604020202020204" pitchFamily="34" charset="0"/>
                <a:cs typeface="Arial" panose="020B0604020202020204" pitchFamily="34" charset="0"/>
              </a:rPr>
            </a:br>
            <a:r>
              <a:rPr dirty="0" sz="1800" lang="en-GB">
                <a:latin typeface="Arial" panose="020B0604020202020204" pitchFamily="34" charset="0"/>
                <a:cs typeface="Arial" panose="020B0604020202020204" pitchFamily="34" charset="0"/>
              </a:rPr>
              <a:t>Process + outcome + follow-up evaluation</a:t>
            </a:r>
          </a:p>
          <a:p>
            <a:endParaRPr dirty="0" sz="1800" lang="en-GB">
              <a:latin typeface="Arial" panose="020B0604020202020204" pitchFamily="34" charset="0"/>
              <a:cs typeface="Arial" panose="020B0604020202020204" pitchFamily="34" charset="0"/>
            </a:endParaRPr>
          </a:p>
        </p:txBody>
      </p:sp>
      <p:sp>
        <p:nvSpPr>
          <p:cNvPr id="1048670" name="Title 1"/>
          <p:cNvSpPr>
            <a:spLocks noGrp="1"/>
          </p:cNvSpPr>
          <p:nvPr>
            <p:ph type="title"/>
          </p:nvPr>
        </p:nvSpPr>
        <p:spPr>
          <a:xfrm>
            <a:off x="1676400" y="258498"/>
            <a:ext cx="10515600" cy="596636"/>
          </a:xfrm>
        </p:spPr>
        <p:txBody>
          <a:bodyPr>
            <a:normAutofit fontScale="90000"/>
          </a:bodyPr>
          <a:p>
            <a:r>
              <a:rPr b="1" dirty="0" lang="en-GB">
                <a:solidFill>
                  <a:srgbClr val="5C1419"/>
                </a:solidFill>
                <a:latin typeface="Arial" panose="020B0604020202020204" pitchFamily="34" charset="0"/>
                <a:cs typeface="Arial" panose="020B0604020202020204" pitchFamily="34" charset="0"/>
              </a:rPr>
              <a:t>Critical Appraisal &amp; Handover</a:t>
            </a:r>
          </a:p>
        </p:txBody>
      </p:sp>
      <p:sp>
        <p:nvSpPr>
          <p:cNvPr id="1048671" name="Content Placeholder 2"/>
          <p:cNvSpPr txBox="1"/>
          <p:nvPr/>
        </p:nvSpPr>
        <p:spPr>
          <a:xfrm>
            <a:off x="4944533" y="855134"/>
            <a:ext cx="6536267" cy="2971799"/>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600" lang="en-GB">
                <a:solidFill>
                  <a:srgbClr val="5C1419"/>
                </a:solidFill>
                <a:latin typeface="Arial" panose="020B0604020202020204" pitchFamily="34" charset="0"/>
                <a:cs typeface="Arial" panose="020B0604020202020204" pitchFamily="34" charset="0"/>
              </a:rPr>
              <a:t>Limitations</a:t>
            </a:r>
          </a:p>
          <a:p>
            <a:r>
              <a:rPr dirty="0" sz="1600" lang="en-GB">
                <a:latin typeface="Arial" panose="020B0604020202020204" pitchFamily="34" charset="0"/>
                <a:cs typeface="Arial" panose="020B0604020202020204" pitchFamily="34" charset="0"/>
              </a:rPr>
              <a:t>Six weeks may be too short for sustained change</a:t>
            </a:r>
          </a:p>
          <a:p>
            <a:r>
              <a:rPr dirty="0" sz="1600" lang="en-GB">
                <a:latin typeface="Arial" panose="020B0604020202020204" pitchFamily="34" charset="0"/>
                <a:cs typeface="Arial" panose="020B0604020202020204" pitchFamily="34" charset="0"/>
              </a:rPr>
              <a:t>Self-report may introduce bias</a:t>
            </a:r>
          </a:p>
          <a:p>
            <a:r>
              <a:rPr dirty="0" sz="1600" lang="en-GB">
                <a:latin typeface="Arial" panose="020B0604020202020204" pitchFamily="34" charset="0"/>
                <a:cs typeface="Arial" panose="020B0604020202020204" pitchFamily="34" charset="0"/>
              </a:rPr>
              <a:t>Device data may mix educational and recreational use</a:t>
            </a:r>
          </a:p>
          <a:p>
            <a:r>
              <a:rPr dirty="0" sz="1600" lang="en-GB">
                <a:latin typeface="Arial" panose="020B0604020202020204" pitchFamily="34" charset="0"/>
                <a:cs typeface="Arial" panose="020B0604020202020204" pitchFamily="34" charset="0"/>
              </a:rPr>
              <a:t>Engagement may vary according to family and socioeconomic circumstances</a:t>
            </a:r>
          </a:p>
          <a:p>
            <a:r>
              <a:rPr dirty="0" sz="1600" lang="en-GB">
                <a:latin typeface="Arial" panose="020B0604020202020204" pitchFamily="34" charset="0"/>
                <a:cs typeface="Arial" panose="020B0604020202020204" pitchFamily="34" charset="0"/>
              </a:rPr>
              <a:t>Evidence suggests school interventions may achieve modest rather than dramatic screen-time reductions </a:t>
            </a:r>
            <a:r>
              <a:rPr dirty="0" sz="1600" i="1" lang="en-GB">
                <a:latin typeface="Arial" panose="020B0604020202020204" pitchFamily="34" charset="0"/>
                <a:cs typeface="Arial" panose="020B0604020202020204" pitchFamily="34" charset="0"/>
              </a:rPr>
              <a:t>(Colder Carras et al., 2024; Lai et al., 2025; Žmavc et al., 2025).</a:t>
            </a:r>
            <a:endParaRPr dirty="0" sz="1600" lang="en-GB">
              <a:latin typeface="Arial" panose="020B0604020202020204" pitchFamily="34" charset="0"/>
              <a:cs typeface="Arial" panose="020B0604020202020204" pitchFamily="34" charset="0"/>
            </a:endParaRPr>
          </a:p>
        </p:txBody>
      </p:sp>
      <p:sp>
        <p:nvSpPr>
          <p:cNvPr id="1048672" name="Content Placeholder 2"/>
          <p:cNvSpPr txBox="1"/>
          <p:nvPr/>
        </p:nvSpPr>
        <p:spPr>
          <a:xfrm>
            <a:off x="1981200" y="4568570"/>
            <a:ext cx="5367868" cy="647433"/>
          </a:xfrm>
          <a:prstGeom prst="rect"/>
        </p:spPr>
        <p:txBody>
          <a:bodyPr bIns="45720" lIns="91440" rIns="91440" rtlCol="0" tIns="45720" vert="horz">
            <a:normAutofit fontScale="93750" lnSpcReduction="10000"/>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2000" lang="en-GB">
                <a:solidFill>
                  <a:srgbClr val="5C1419"/>
                </a:solidFill>
              </a:rPr>
              <a:t>Success means healthier digital balance</a:t>
            </a:r>
          </a:p>
          <a:p>
            <a:pPr algn="ctr" indent="0" marL="0">
              <a:buNone/>
            </a:pPr>
            <a:r>
              <a:rPr dirty="0" sz="1600" lang="en-GB">
                <a:solidFill>
                  <a:srgbClr val="5C1419"/>
                </a:solidFill>
              </a:rPr>
              <a:t>— not simply fewer hours online.</a:t>
            </a:r>
          </a:p>
          <a:p>
            <a:pPr algn="ctr"/>
            <a:endParaRPr dirty="0" sz="2000" lang="en-GB"/>
          </a:p>
        </p:txBody>
      </p:sp>
      <p:sp>
        <p:nvSpPr>
          <p:cNvPr id="1048673" name="Content Placeholder 2"/>
          <p:cNvSpPr txBox="1"/>
          <p:nvPr/>
        </p:nvSpPr>
        <p:spPr>
          <a:xfrm>
            <a:off x="9237134" y="6337037"/>
            <a:ext cx="2853267" cy="262465"/>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200" lang="en-GB"/>
              <a:t>(Council of Europe, 2021)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78" name=""/>
        <p:cNvGrpSpPr/>
        <p:nvPr/>
      </p:nvGrpSpPr>
      <p:grpSpPr>
        <a:xfrm>
          <a:off x="0" y="0"/>
          <a:ext cx="0" cy="0"/>
          <a:chOff x="0" y="0"/>
          <a:chExt cx="0" cy="0"/>
        </a:xfrm>
      </p:grpSpPr>
      <p:pic>
        <p:nvPicPr>
          <p:cNvPr id="2097178" name="Picture 4" descr="The image depicts a minimalist abstract design featuring a white background with a red dot pattern.  AI-generated content may be incorrect."/>
          <p:cNvPicPr>
            <a:picLocks noChangeAspect="1"/>
          </p:cNvPicPr>
          <p:nvPr/>
        </p:nvPicPr>
        <p:blipFill>
          <a:blip xmlns:r="http://schemas.openxmlformats.org/officeDocument/2006/relationships" r:embed="rId1"/>
          <a:stretch>
            <a:fillRect/>
          </a:stretch>
        </p:blipFill>
        <p:spPr>
          <a:xfrm>
            <a:off x="3239" y="16929"/>
            <a:ext cx="12185522" cy="6858000"/>
          </a:xfrm>
          <a:prstGeom prst="rect"/>
        </p:spPr>
      </p:pic>
      <p:sp>
        <p:nvSpPr>
          <p:cNvPr id="1048674" name="Content Placeholder 2"/>
          <p:cNvSpPr>
            <a:spLocks noGrp="1"/>
          </p:cNvSpPr>
          <p:nvPr>
            <p:ph idx="1"/>
          </p:nvPr>
        </p:nvSpPr>
        <p:spPr>
          <a:xfrm>
            <a:off x="897467" y="1223431"/>
            <a:ext cx="10515600" cy="5308600"/>
          </a:xfrm>
        </p:spPr>
        <p:txBody>
          <a:bodyPr>
            <a:normAutofit fontScale="64286" lnSpcReduction="20000"/>
          </a:bodyPr>
          <a:p>
            <a:pPr indent="0" marL="0">
              <a:buNone/>
            </a:pPr>
            <a:r>
              <a:rPr dirty="0" sz="1400" lang="en-GB">
                <a:latin typeface="Arial" panose="020B0604020202020204" pitchFamily="34" charset="0"/>
                <a:cs typeface="Arial" panose="020B0604020202020204" pitchFamily="34" charset="0"/>
              </a:rPr>
              <a:t>Champion, K.E., Gardner, L.A., McCann, K., Hunter, E., Parmenter, B., Aitken, T., Chapman, C., Spring, B., Thornton, L., Slade, T., </a:t>
            </a:r>
            <a:r>
              <a:rPr dirty="0" sz="1400" lang="en-GB" err="1">
                <a:latin typeface="Arial" panose="020B0604020202020204" pitchFamily="34" charset="0"/>
                <a:cs typeface="Arial" panose="020B0604020202020204" pitchFamily="34" charset="0"/>
              </a:rPr>
              <a:t>Teesson</a:t>
            </a:r>
            <a:r>
              <a:rPr dirty="0" sz="1400" lang="en-GB">
                <a:latin typeface="Arial" panose="020B0604020202020204" pitchFamily="34" charset="0"/>
                <a:cs typeface="Arial" panose="020B0604020202020204" pitchFamily="34" charset="0"/>
              </a:rPr>
              <a:t>, M. and Newton, N.C. (2022) ‘Parent-based interventions to improve multiple lifestyle risk behaviors among adolescents: A systematic review and meta-analysis’, </a:t>
            </a:r>
            <a:r>
              <a:rPr dirty="0" sz="1400" i="1" lang="en-GB">
                <a:latin typeface="Arial" panose="020B0604020202020204" pitchFamily="34" charset="0"/>
                <a:cs typeface="Arial" panose="020B0604020202020204" pitchFamily="34" charset="0"/>
              </a:rPr>
              <a:t>Preventive Medicine</a:t>
            </a:r>
            <a:r>
              <a:rPr dirty="0" sz="1400" lang="en-GB">
                <a:latin typeface="Arial" panose="020B0604020202020204" pitchFamily="34" charset="0"/>
                <a:cs typeface="Arial" panose="020B0604020202020204" pitchFamily="34" charset="0"/>
              </a:rPr>
              <a:t>, 164, 107247. </a:t>
            </a:r>
          </a:p>
          <a:p>
            <a:pPr indent="0" marL="0">
              <a:buNone/>
            </a:pPr>
            <a:r>
              <a:rPr dirty="0" sz="1400" lang="en-GB">
                <a:latin typeface="Arial" panose="020B0604020202020204" pitchFamily="34" charset="0"/>
                <a:cs typeface="Arial" panose="020B0604020202020204" pitchFamily="34" charset="0"/>
              </a:rPr>
              <a:t>Colder Carras, M. et al. (2024) ‘Prevention and health promotion interventions for young people in the context of digital well-being: rapid systematic review’, </a:t>
            </a:r>
            <a:r>
              <a:rPr dirty="0" sz="1400" i="1" lang="en-GB">
                <a:latin typeface="Arial" panose="020B0604020202020204" pitchFamily="34" charset="0"/>
                <a:cs typeface="Arial" panose="020B0604020202020204" pitchFamily="34" charset="0"/>
              </a:rPr>
              <a:t>Journal of Medical Internet Research</a:t>
            </a:r>
            <a:r>
              <a:rPr dirty="0" sz="1400" lang="en-GB">
                <a:latin typeface="Arial" panose="020B0604020202020204" pitchFamily="34" charset="0"/>
                <a:cs typeface="Arial" panose="020B0604020202020204" pitchFamily="34" charset="0"/>
              </a:rPr>
              <a:t>. Available at: </a:t>
            </a:r>
            <a:r>
              <a:rPr dirty="0" sz="1400" lang="en-GB">
                <a:latin typeface="Arial" panose="020B0604020202020204" pitchFamily="34" charset="0"/>
                <a:cs typeface="Arial" panose="020B0604020202020204" pitchFamily="34" charset="0"/>
                <a:hlinkClick r:id="rId2"/>
              </a:rPr>
              <a:t>https://pubmed.ncbi.nlm.nih.gov/39693138/</a:t>
            </a:r>
            <a:r>
              <a:rPr dirty="0" sz="1400" lang="en-GB">
                <a:latin typeface="Arial" panose="020B0604020202020204" pitchFamily="34" charset="0"/>
                <a:cs typeface="Arial" panose="020B0604020202020204" pitchFamily="34" charset="0"/>
              </a:rPr>
              <a:t> (Accessed: 22 September 2026).</a:t>
            </a:r>
          </a:p>
          <a:p>
            <a:pPr indent="0" marL="0">
              <a:buNone/>
            </a:pPr>
            <a:r>
              <a:rPr dirty="0" sz="1400" lang="en-GB">
                <a:latin typeface="Arial" panose="020B0604020202020204" pitchFamily="34" charset="0"/>
                <a:cs typeface="Arial" panose="020B0604020202020204" pitchFamily="34" charset="0"/>
              </a:rPr>
              <a:t>Council of Europe (2021) ‘Call for tenders for consultancy services’. </a:t>
            </a:r>
            <a:r>
              <a:rPr dirty="0" sz="1400" i="1" lang="en-GB">
                <a:latin typeface="Arial" panose="020B0604020202020204" pitchFamily="34" charset="0"/>
                <a:cs typeface="Arial" panose="020B0604020202020204" pitchFamily="34" charset="0"/>
              </a:rPr>
              <a:t>Culture and Cultural Heritage</a:t>
            </a:r>
            <a:r>
              <a:rPr dirty="0" sz="1400" lang="en-GB">
                <a:latin typeface="Arial" panose="020B0604020202020204" pitchFamily="34" charset="0"/>
                <a:cs typeface="Arial" panose="020B0604020202020204" pitchFamily="34" charset="0"/>
              </a:rPr>
              <a:t>. Available at: </a:t>
            </a:r>
            <a:r>
              <a:rPr dirty="0" sz="1400" lang="en-GB">
                <a:latin typeface="Arial" panose="020B0604020202020204" pitchFamily="34" charset="0"/>
                <a:cs typeface="Arial" panose="020B0604020202020204" pitchFamily="34" charset="0"/>
                <a:hlinkClick r:id="rId3"/>
              </a:rPr>
              <a:t>Council of Europe – Call for tenders for consultancy services</a:t>
            </a:r>
            <a:r>
              <a:rPr dirty="0" sz="1400" lang="en-GB">
                <a:latin typeface="Arial" panose="020B0604020202020204" pitchFamily="34" charset="0"/>
                <a:cs typeface="Arial" panose="020B0604020202020204" pitchFamily="34" charset="0"/>
              </a:rPr>
              <a:t> (Accessed: 21 September 2026). </a:t>
            </a:r>
          </a:p>
          <a:p>
            <a:pPr indent="0" marL="0">
              <a:buNone/>
            </a:pPr>
            <a:r>
              <a:rPr dirty="0" sz="1400" lang="en-GB">
                <a:latin typeface="Arial" panose="020B0604020202020204" pitchFamily="34" charset="0"/>
                <a:cs typeface="Arial" panose="020B0604020202020204" pitchFamily="34" charset="0"/>
              </a:rPr>
              <a:t>FABT (2026) </a:t>
            </a:r>
            <a:r>
              <a:rPr dirty="0" sz="1400" i="1" lang="en-GB">
                <a:latin typeface="Arial" panose="020B0604020202020204" pitchFamily="34" charset="0"/>
                <a:cs typeface="Arial" panose="020B0604020202020204" pitchFamily="34" charset="0"/>
              </a:rPr>
              <a:t>Easy booking system to reserve a place</a:t>
            </a:r>
            <a:r>
              <a:rPr dirty="0" sz="1400" lang="en-GB">
                <a:latin typeface="Arial" panose="020B0604020202020204" pitchFamily="34" charset="0"/>
                <a:cs typeface="Arial" panose="020B0604020202020204" pitchFamily="34" charset="0"/>
              </a:rPr>
              <a:t>. Available at: </a:t>
            </a:r>
            <a:r>
              <a:rPr dirty="0" sz="1400" lang="en-GB">
                <a:latin typeface="Arial" panose="020B0604020202020204" pitchFamily="34" charset="0"/>
                <a:cs typeface="Arial" panose="020B0604020202020204" pitchFamily="34" charset="0"/>
                <a:hlinkClick r:id="rId4"/>
              </a:rPr>
              <a:t>https://www.fabt.co.uk/howtobook</a:t>
            </a:r>
            <a:r>
              <a:rPr dirty="0" sz="1400" lang="en-GB">
                <a:latin typeface="Arial" panose="020B0604020202020204" pitchFamily="34" charset="0"/>
                <a:cs typeface="Arial" panose="020B0604020202020204" pitchFamily="34" charset="0"/>
              </a:rPr>
              <a:t> (Accessed: 19 September 2026)</a:t>
            </a:r>
          </a:p>
          <a:p>
            <a:pPr indent="0" marL="0">
              <a:buNone/>
            </a:pPr>
            <a:r>
              <a:rPr dirty="0" sz="1400" lang="en-GB">
                <a:latin typeface="Arial" panose="020B0604020202020204" pitchFamily="34" charset="0"/>
                <a:cs typeface="Arial" panose="020B0604020202020204" pitchFamily="34" charset="0"/>
              </a:rPr>
              <a:t>HM Treasury (2020) </a:t>
            </a:r>
            <a:r>
              <a:rPr dirty="0" sz="1400" i="1" lang="en-GB">
                <a:latin typeface="Arial" panose="020B0604020202020204" pitchFamily="34" charset="0"/>
                <a:cs typeface="Arial" panose="020B0604020202020204" pitchFamily="34" charset="0"/>
              </a:rPr>
              <a:t>The Magenta Book: Central Government Guidance on Evaluation</a:t>
            </a:r>
            <a:r>
              <a:rPr dirty="0" sz="1400" lang="en-GB">
                <a:latin typeface="Arial" panose="020B0604020202020204" pitchFamily="34" charset="0"/>
                <a:cs typeface="Arial" panose="020B0604020202020204" pitchFamily="34" charset="0"/>
              </a:rPr>
              <a:t>. London: HM Treasury. Available at: </a:t>
            </a:r>
            <a:r>
              <a:rPr dirty="0" sz="1400" lang="en-GB">
                <a:latin typeface="Arial" panose="020B0604020202020204" pitchFamily="34" charset="0"/>
                <a:cs typeface="Arial" panose="020B0604020202020204" pitchFamily="34" charset="0"/>
                <a:hlinkClick r:id="rId5"/>
              </a:rPr>
              <a:t>https://www.gov.uk/government/publications/the-magenta-book</a:t>
            </a:r>
            <a:r>
              <a:rPr dirty="0" sz="1400" lang="en-GB">
                <a:latin typeface="Arial" panose="020B0604020202020204" pitchFamily="34" charset="0"/>
                <a:cs typeface="Arial" panose="020B0604020202020204" pitchFamily="34" charset="0"/>
              </a:rPr>
              <a:t> (Accessed: 19 September 2026).</a:t>
            </a:r>
          </a:p>
          <a:p>
            <a:pPr indent="0" marL="0">
              <a:buNone/>
            </a:pPr>
            <a:r>
              <a:rPr dirty="0" sz="1400" lang="en-US">
                <a:latin typeface="Arial" panose="020B0604020202020204" pitchFamily="34" charset="0"/>
                <a:cs typeface="Arial" panose="020B0604020202020204" pitchFamily="34" charset="0"/>
              </a:rPr>
              <a:t>Internet Matters (n.d.) Internet Matters. Available at: https://www.internetmatters.org/ (Accessed: 8 October 2026).</a:t>
            </a:r>
          </a:p>
          <a:p>
            <a:pPr indent="0" marL="0">
              <a:buNone/>
            </a:pPr>
            <a:r>
              <a:rPr dirty="0" sz="1400" lang="en-GB">
                <a:latin typeface="Arial" panose="020B0604020202020204" pitchFamily="34" charset="0"/>
                <a:cs typeface="Arial" panose="020B0604020202020204" pitchFamily="34" charset="0"/>
              </a:rPr>
              <a:t>iStock (2026) </a:t>
            </a:r>
            <a:r>
              <a:rPr dirty="0" sz="1400" i="1" lang="en-GB">
                <a:latin typeface="Arial" panose="020B0604020202020204" pitchFamily="34" charset="0"/>
                <a:cs typeface="Arial" panose="020B0604020202020204" pitchFamily="34" charset="0"/>
              </a:rPr>
              <a:t>High school students learning in school: Stock photos, pictures and royalty-free images</a:t>
            </a:r>
            <a:r>
              <a:rPr dirty="0" sz="1400" lang="en-GB">
                <a:latin typeface="Arial" panose="020B0604020202020204" pitchFamily="34" charset="0"/>
                <a:cs typeface="Arial" panose="020B0604020202020204" pitchFamily="34" charset="0"/>
              </a:rPr>
              <a:t>. Available at: </a:t>
            </a:r>
            <a:r>
              <a:rPr dirty="0" sz="1400" lang="en-GB">
                <a:latin typeface="Arial" panose="020B0604020202020204" pitchFamily="34" charset="0"/>
                <a:cs typeface="Arial" panose="020B0604020202020204" pitchFamily="34" charset="0"/>
                <a:hlinkClick r:id="rId6"/>
              </a:rPr>
              <a:t>https://www.istockphoto.com/photos/high-school-students-learning-in-school</a:t>
            </a:r>
            <a:r>
              <a:rPr dirty="0" sz="1400" lang="en-GB">
                <a:latin typeface="Arial" panose="020B0604020202020204" pitchFamily="34" charset="0"/>
                <a:cs typeface="Arial" panose="020B0604020202020204" pitchFamily="34" charset="0"/>
              </a:rPr>
              <a:t> (Accessed: 21 September 2026).</a:t>
            </a:r>
          </a:p>
          <a:p>
            <a:pPr indent="0" marL="0">
              <a:buNone/>
            </a:pPr>
            <a:r>
              <a:rPr dirty="0" sz="1400" lang="en-GB">
                <a:latin typeface="Arial" panose="020B0604020202020204" pitchFamily="34" charset="0"/>
                <a:cs typeface="Arial" panose="020B0604020202020204" pitchFamily="34" charset="0"/>
              </a:rPr>
              <a:t>Jones, A. et al. (2021) ‘Identifying effective intervention strategies to reduce children’s screen time: a systematic review and meta-analysis’, </a:t>
            </a:r>
            <a:r>
              <a:rPr dirty="0" sz="1400" i="1" lang="en-GB">
                <a:latin typeface="Arial" panose="020B0604020202020204" pitchFamily="34" charset="0"/>
                <a:cs typeface="Arial" panose="020B0604020202020204" pitchFamily="34" charset="0"/>
              </a:rPr>
              <a:t>International Journal of Behavioral Nutrition and Physical Activity</a:t>
            </a:r>
            <a:r>
              <a:rPr dirty="0" sz="1400" lang="en-GB">
                <a:latin typeface="Arial" panose="020B0604020202020204" pitchFamily="34" charset="0"/>
                <a:cs typeface="Arial" panose="020B0604020202020204" pitchFamily="34" charset="0"/>
              </a:rPr>
              <a:t>, 18. Available at: </a:t>
            </a:r>
            <a:r>
              <a:rPr dirty="0" sz="1400" lang="en-GB">
                <a:latin typeface="Arial" panose="020B0604020202020204" pitchFamily="34" charset="0"/>
                <a:cs typeface="Arial" panose="020B0604020202020204" pitchFamily="34" charset="0"/>
                <a:hlinkClick r:id="rId7"/>
              </a:rPr>
              <a:t>https://pubmed.ncbi.nlm.nih.gov/34530867/</a:t>
            </a:r>
            <a:r>
              <a:rPr dirty="0" sz="1400" lang="en-GB">
                <a:latin typeface="Arial" panose="020B0604020202020204" pitchFamily="34" charset="0"/>
                <a:cs typeface="Arial" panose="020B0604020202020204" pitchFamily="34" charset="0"/>
              </a:rPr>
              <a:t> (Accessed: 22 September 2026).</a:t>
            </a:r>
          </a:p>
          <a:p>
            <a:pPr indent="0" marL="0">
              <a:buNone/>
            </a:pPr>
            <a:r>
              <a:rPr dirty="0" sz="1400" lang="en-GB">
                <a:latin typeface="Arial" panose="020B0604020202020204" pitchFamily="34" charset="0"/>
                <a:cs typeface="Arial" panose="020B0604020202020204" pitchFamily="34" charset="0"/>
              </a:rPr>
              <a:t>Lai, N.M. et al. (2025) ‘The effectiveness of school-based interventions for reducing screen time – a systematic review and meta-analysis’, </a:t>
            </a:r>
            <a:r>
              <a:rPr dirty="0" sz="1400" i="1" lang="en-GB">
                <a:latin typeface="Arial" panose="020B0604020202020204" pitchFamily="34" charset="0"/>
                <a:cs typeface="Arial" panose="020B0604020202020204" pitchFamily="34" charset="0"/>
              </a:rPr>
              <a:t>Child and Adolescent Mental Health</a:t>
            </a:r>
            <a:r>
              <a:rPr dirty="0" sz="1400" lang="en-GB">
                <a:latin typeface="Arial" panose="020B0604020202020204" pitchFamily="34" charset="0"/>
                <a:cs typeface="Arial" panose="020B0604020202020204" pitchFamily="34" charset="0"/>
              </a:rPr>
              <a:t>, 30(3), pp. 223–237. DOI: 10.1111/camh.70022</a:t>
            </a:r>
          </a:p>
          <a:p>
            <a:pPr indent="0" marL="0">
              <a:buNone/>
            </a:pPr>
            <a:r>
              <a:rPr dirty="0" sz="1400" lang="en-US">
                <a:latin typeface="Arial" panose="020B0604020202020204" pitchFamily="34" charset="0"/>
                <a:cs typeface="Arial" panose="020B0604020202020204" pitchFamily="34" charset="0"/>
              </a:rPr>
              <a:t>NHS (n.d.) Sleep and tiredness. Available at: https://www.nhs.uk/live-well/sleep-and-tiredness/ (Accessed: 8 October 2026).</a:t>
            </a:r>
            <a:endParaRPr dirty="0" sz="1400" lang="en-GB">
              <a:latin typeface="Arial" panose="020B0604020202020204" pitchFamily="34" charset="0"/>
              <a:cs typeface="Arial" panose="020B0604020202020204" pitchFamily="34" charset="0"/>
            </a:endParaRPr>
          </a:p>
          <a:p>
            <a:pPr indent="0" marL="0">
              <a:buNone/>
            </a:pPr>
            <a:r>
              <a:rPr dirty="0" sz="1400" lang="en-GB">
                <a:latin typeface="Arial" panose="020B0604020202020204" pitchFamily="34" charset="0"/>
                <a:cs typeface="Arial" panose="020B0604020202020204" pitchFamily="34" charset="0"/>
              </a:rPr>
              <a:t>OLYMPIA (2025) </a:t>
            </a:r>
            <a:r>
              <a:rPr dirty="0" sz="1400" i="1" lang="en-GB">
                <a:latin typeface="Arial" panose="020B0604020202020204" pitchFamily="34" charset="0"/>
                <a:cs typeface="Arial" panose="020B0604020202020204" pitchFamily="34" charset="0"/>
              </a:rPr>
              <a:t>Clube de </a:t>
            </a:r>
            <a:r>
              <a:rPr dirty="0" sz="1400" i="1" lang="en-GB" err="1">
                <a:latin typeface="Arial" panose="020B0604020202020204" pitchFamily="34" charset="0"/>
                <a:cs typeface="Arial" panose="020B0604020202020204" pitchFamily="34" charset="0"/>
              </a:rPr>
              <a:t>Diversão</a:t>
            </a:r>
            <a:r>
              <a:rPr dirty="0" sz="1400" i="1" lang="en-GB">
                <a:latin typeface="Arial" panose="020B0604020202020204" pitchFamily="34" charset="0"/>
                <a:cs typeface="Arial" panose="020B0604020202020204" pitchFamily="34" charset="0"/>
              </a:rPr>
              <a:t> Desportiva</a:t>
            </a:r>
            <a:r>
              <a:rPr dirty="0" sz="1400" lang="en-GB">
                <a:latin typeface="Arial" panose="020B0604020202020204" pitchFamily="34" charset="0"/>
                <a:cs typeface="Arial" panose="020B0604020202020204" pitchFamily="34" charset="0"/>
              </a:rPr>
              <a:t>. Available at: </a:t>
            </a:r>
            <a:r>
              <a:rPr dirty="0" sz="1400" lang="en-GB">
                <a:latin typeface="Arial" panose="020B0604020202020204" pitchFamily="34" charset="0"/>
                <a:cs typeface="Arial" panose="020B0604020202020204" pitchFamily="34" charset="0"/>
                <a:hlinkClick r:id="rId8"/>
              </a:rPr>
              <a:t>https://olympia20.webnode.pt/</a:t>
            </a:r>
            <a:r>
              <a:rPr dirty="0" sz="1400" lang="en-GB">
                <a:latin typeface="Arial" panose="020B0604020202020204" pitchFamily="34" charset="0"/>
                <a:cs typeface="Arial" panose="020B0604020202020204" pitchFamily="34" charset="0"/>
              </a:rPr>
              <a:t> (Accessed: 19 September 2026).</a:t>
            </a:r>
          </a:p>
          <a:p>
            <a:pPr indent="0" marL="0">
              <a:buNone/>
            </a:pPr>
            <a:r>
              <a:rPr dirty="0" sz="1400" lang="en-GB">
                <a:latin typeface="Arial" panose="020B0604020202020204" pitchFamily="34" charset="0"/>
                <a:cs typeface="Arial" panose="020B0604020202020204" pitchFamily="34" charset="0"/>
              </a:rPr>
              <a:t>Raeside, R., Todd, A., Wardak, S., Gardner, L., Champion, K.E., Kang, M., Mihrshahi, S., Steinbeck, K., Redfern, J. and Partridge, S.R. (2023) ‘Striking the right balance: co-designing the Health4Me healthy lifestyle digital health intervention with adolescents’, </a:t>
            </a:r>
            <a:r>
              <a:rPr dirty="0" sz="1400" i="1" lang="en-GB">
                <a:latin typeface="Arial" panose="020B0604020202020204" pitchFamily="34" charset="0"/>
                <a:cs typeface="Arial" panose="020B0604020202020204" pitchFamily="34" charset="0"/>
              </a:rPr>
              <a:t>Research Involvement and Engagement</a:t>
            </a:r>
            <a:r>
              <a:rPr dirty="0" sz="1400" lang="en-GB">
                <a:latin typeface="Arial" panose="020B0604020202020204" pitchFamily="34" charset="0"/>
                <a:cs typeface="Arial" panose="020B0604020202020204" pitchFamily="34" charset="0"/>
              </a:rPr>
              <a:t>, 9, 114. Available at: https://doi.org/10.1186/s40900-023-00524-4.</a:t>
            </a:r>
          </a:p>
          <a:p>
            <a:pPr indent="0" marL="0">
              <a:buNone/>
            </a:pPr>
            <a:r>
              <a:rPr dirty="0" sz="1400" lang="en-GB">
                <a:latin typeface="Arial" panose="020B0604020202020204" pitchFamily="34" charset="0"/>
                <a:cs typeface="Arial" panose="020B0604020202020204" pitchFamily="34" charset="0"/>
              </a:rPr>
              <a:t>Roblox (2024) ‘Roblox announces Teen Council to champion civility and digital well-being’, 15 October. Available at: </a:t>
            </a:r>
            <a:r>
              <a:rPr dirty="0" sz="1400" lang="en-GB">
                <a:latin typeface="Arial" panose="020B0604020202020204" pitchFamily="34" charset="0"/>
                <a:cs typeface="Arial" panose="020B0604020202020204" pitchFamily="34" charset="0"/>
                <a:hlinkClick r:id="rId9"/>
              </a:rPr>
              <a:t>https://about.roblox.com/newsroom/2024/10/roblox-announces-teen-council-to-champion-civility-and-digital-well-being</a:t>
            </a:r>
            <a:r>
              <a:rPr dirty="0" sz="1400" lang="en-GB">
                <a:latin typeface="Arial" panose="020B0604020202020204" pitchFamily="34" charset="0"/>
                <a:cs typeface="Arial" panose="020B0604020202020204" pitchFamily="34" charset="0"/>
              </a:rPr>
              <a:t> (Accessed: 21 September 2026).</a:t>
            </a:r>
          </a:p>
          <a:p>
            <a:pPr indent="0" marL="0">
              <a:buNone/>
            </a:pPr>
            <a:r>
              <a:rPr dirty="0" sz="1400" lang="en-GB">
                <a:latin typeface="Arial" panose="020B0604020202020204" pitchFamily="34" charset="0"/>
                <a:cs typeface="Arial" panose="020B0604020202020204" pitchFamily="34" charset="0"/>
              </a:rPr>
              <a:t>Silva, S.S. et al. (2022) ‘Use of digital screens by adolescents and association on sleep quality: a systematic review’, </a:t>
            </a:r>
            <a:r>
              <a:rPr dirty="0" sz="1400" i="1" lang="en-GB">
                <a:latin typeface="Arial" panose="020B0604020202020204" pitchFamily="34" charset="0"/>
                <a:cs typeface="Arial" panose="020B0604020202020204" pitchFamily="34" charset="0"/>
              </a:rPr>
              <a:t>Cadernos de Saúde Pública</a:t>
            </a:r>
            <a:r>
              <a:rPr dirty="0" sz="1400" lang="en-GB">
                <a:latin typeface="Arial" panose="020B0604020202020204" pitchFamily="34" charset="0"/>
                <a:cs typeface="Arial" panose="020B0604020202020204" pitchFamily="34" charset="0"/>
              </a:rPr>
              <a:t>, 38(10), e00300721. DOI: 10.1590/0102-311XEN300721</a:t>
            </a:r>
          </a:p>
          <a:p>
            <a:pPr indent="0" marL="0">
              <a:buNone/>
            </a:pPr>
            <a:r>
              <a:rPr dirty="0" sz="1400" lang="en-GB">
                <a:latin typeface="Arial" panose="020B0604020202020204" pitchFamily="34" charset="0"/>
                <a:cs typeface="Arial" panose="020B0604020202020204" pitchFamily="34" charset="0"/>
              </a:rPr>
              <a:t>World Health Organization (1986) </a:t>
            </a:r>
            <a:r>
              <a:rPr dirty="0" sz="1400" i="1" lang="en-GB">
                <a:latin typeface="Arial" panose="020B0604020202020204" pitchFamily="34" charset="0"/>
                <a:cs typeface="Arial" panose="020B0604020202020204" pitchFamily="34" charset="0"/>
              </a:rPr>
              <a:t>Ottawa Charter for Health Promotion</a:t>
            </a:r>
            <a:r>
              <a:rPr dirty="0" sz="1400" lang="en-GB">
                <a:latin typeface="Arial" panose="020B0604020202020204" pitchFamily="34" charset="0"/>
                <a:cs typeface="Arial" panose="020B0604020202020204" pitchFamily="34" charset="0"/>
              </a:rPr>
              <a:t>. Geneva: World Health Organization. Available at: </a:t>
            </a:r>
            <a:r>
              <a:rPr dirty="0" sz="1400" lang="en-GB">
                <a:latin typeface="Arial" panose="020B0604020202020204" pitchFamily="34" charset="0"/>
                <a:cs typeface="Arial" panose="020B0604020202020204" pitchFamily="34" charset="0"/>
                <a:hlinkClick r:id="rId10"/>
              </a:rPr>
              <a:t>https://www.who.int/teams/health-promotion/enhanced-wellbeing/first-global-conference</a:t>
            </a:r>
            <a:r>
              <a:rPr dirty="0" sz="1400" lang="en-GB">
                <a:latin typeface="Arial" panose="020B0604020202020204" pitchFamily="34" charset="0"/>
                <a:cs typeface="Arial" panose="020B0604020202020204" pitchFamily="34" charset="0"/>
              </a:rPr>
              <a:t> (Accessed: 19 September 2026).</a:t>
            </a:r>
          </a:p>
          <a:p>
            <a:pPr indent="0" marL="0">
              <a:buNone/>
            </a:pPr>
            <a:r>
              <a:rPr dirty="0" sz="1400" lang="en-GB">
                <a:latin typeface="Arial" panose="020B0604020202020204" pitchFamily="34" charset="0"/>
                <a:cs typeface="Arial" panose="020B0604020202020204" pitchFamily="34" charset="0"/>
              </a:rPr>
              <a:t>World Health Organization (2020) </a:t>
            </a:r>
            <a:r>
              <a:rPr dirty="0" sz="1400" i="1" lang="en-GB">
                <a:latin typeface="Arial" panose="020B0604020202020204" pitchFamily="34" charset="0"/>
                <a:cs typeface="Arial" panose="020B0604020202020204" pitchFamily="34" charset="0"/>
              </a:rPr>
              <a:t>WHO Guidelines on Physical Activity and Sedentary Behaviour</a:t>
            </a:r>
            <a:r>
              <a:rPr dirty="0" sz="1400" lang="en-GB">
                <a:latin typeface="Arial" panose="020B0604020202020204" pitchFamily="34" charset="0"/>
                <a:cs typeface="Arial" panose="020B0604020202020204" pitchFamily="34" charset="0"/>
              </a:rPr>
              <a:t>. Geneva: World Health Organization. Available at: </a:t>
            </a:r>
            <a:r>
              <a:rPr dirty="0" sz="1400" lang="en-GB">
                <a:latin typeface="Arial" panose="020B0604020202020204" pitchFamily="34" charset="0"/>
                <a:cs typeface="Arial" panose="020B0604020202020204" pitchFamily="34" charset="0"/>
                <a:hlinkClick r:id="rId11"/>
              </a:rPr>
              <a:t>https://www.who.int/publications/i/item/9789240015128</a:t>
            </a:r>
            <a:r>
              <a:rPr dirty="0" sz="1400" lang="en-GB">
                <a:latin typeface="Arial" panose="020B0604020202020204" pitchFamily="34" charset="0"/>
                <a:cs typeface="Arial" panose="020B0604020202020204" pitchFamily="34" charset="0"/>
              </a:rPr>
              <a:t> (Accessed: 19 September 2026).</a:t>
            </a:r>
          </a:p>
          <a:p>
            <a:pPr indent="0" marL="0">
              <a:buNone/>
            </a:pPr>
            <a:r>
              <a:rPr dirty="0" sz="1400" lang="en-GB">
                <a:latin typeface="Arial" panose="020B0604020202020204" pitchFamily="34" charset="0"/>
                <a:cs typeface="Arial" panose="020B0604020202020204" pitchFamily="34" charset="0"/>
              </a:rPr>
              <a:t>Žmavc, M. et al. (2025) ‘The effectiveness of school-based interventions to reduce problematic digital technology use and screen time: a systematic review and meta-analysis’, </a:t>
            </a:r>
            <a:r>
              <a:rPr dirty="0" sz="1400" i="1" lang="en-GB">
                <a:latin typeface="Arial" panose="020B0604020202020204" pitchFamily="34" charset="0"/>
                <a:cs typeface="Arial" panose="020B0604020202020204" pitchFamily="34" charset="0"/>
              </a:rPr>
              <a:t>Journal of Behavioral Addictions</a:t>
            </a:r>
            <a:r>
              <a:rPr dirty="0" sz="1400" lang="en-GB">
                <a:latin typeface="Arial" panose="020B0604020202020204" pitchFamily="34" charset="0"/>
                <a:cs typeface="Arial" panose="020B0604020202020204" pitchFamily="34" charset="0"/>
              </a:rPr>
              <a:t>, 14(2), pp. 571–589. </a:t>
            </a:r>
            <a:r>
              <a:rPr dirty="0" sz="1400" lang="en-GB">
                <a:latin typeface="Arial" panose="020B0604020202020204" pitchFamily="34" charset="0"/>
                <a:cs typeface="Arial" panose="020B0604020202020204" pitchFamily="34" charset="0"/>
                <a:hlinkClick r:id="rId12"/>
              </a:rPr>
              <a:t>DOI: 10.1556/2006.2025.00043</a:t>
            </a:r>
            <a:endParaRPr dirty="0" sz="1400" lang="en-GB">
              <a:latin typeface="Arial" panose="020B0604020202020204" pitchFamily="34" charset="0"/>
              <a:cs typeface="Arial" panose="020B0604020202020204" pitchFamily="34" charset="0"/>
            </a:endParaRPr>
          </a:p>
          <a:p>
            <a:pPr indent="0" marL="0">
              <a:buNone/>
            </a:pPr>
            <a:endParaRPr dirty="0" sz="1400" lang="en-GB">
              <a:latin typeface="Arial" panose="020B0604020202020204" pitchFamily="34" charset="0"/>
              <a:cs typeface="Arial" panose="020B0604020202020204" pitchFamily="34" charset="0"/>
            </a:endParaRPr>
          </a:p>
        </p:txBody>
      </p:sp>
      <p:sp>
        <p:nvSpPr>
          <p:cNvPr id="1048675" name="Title 1"/>
          <p:cNvSpPr>
            <a:spLocks noGrp="1"/>
          </p:cNvSpPr>
          <p:nvPr>
            <p:ph type="title"/>
          </p:nvPr>
        </p:nvSpPr>
        <p:spPr>
          <a:xfrm>
            <a:off x="999067" y="212726"/>
            <a:ext cx="10515600" cy="667808"/>
          </a:xfrm>
        </p:spPr>
        <p:txBody>
          <a:bodyPr>
            <a:normAutofit/>
          </a:bodyPr>
          <a:p>
            <a:pPr algn="ctr"/>
            <a:r>
              <a:rPr dirty="0" lang="en-US">
                <a:latin typeface="Arial" panose="020B0604020202020204" pitchFamily="34" charset="0"/>
                <a:cs typeface="Arial" panose="020B0604020202020204" pitchFamily="34" charset="0"/>
              </a:rPr>
              <a:t>Refrences</a:t>
            </a:r>
            <a:endParaRPr dirty="0" lang="en-GB">
              <a:latin typeface="Arial" panose="020B0604020202020204" pitchFamily="34" charset="0"/>
              <a:cs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79" name=""/>
        <p:cNvGrpSpPr/>
        <p:nvPr/>
      </p:nvGrpSpPr>
      <p:grpSpPr>
        <a:xfrm>
          <a:off x="0" y="0"/>
          <a:ext cx="0" cy="0"/>
          <a:chOff x="0" y="0"/>
          <a:chExt cx="0" cy="0"/>
        </a:xfrm>
      </p:grpSpPr>
      <p:pic>
        <p:nvPicPr>
          <p:cNvPr id="2097179" name="Picture 4" descr="A person sitting on a grassy field, reading a book and using a smartphone simultaneously.  AI-generated content may be incorrect."/>
          <p:cNvPicPr>
            <a:picLocks noChangeAspect="1"/>
          </p:cNvPicPr>
          <p:nvPr/>
        </p:nvPicPr>
        <p:blipFill>
          <a:blip xmlns:r="http://schemas.openxmlformats.org/officeDocument/2006/relationships" r:embed="rId1"/>
          <a:stretch>
            <a:fillRect/>
          </a:stretch>
        </p:blipFill>
        <p:spPr>
          <a:xfrm>
            <a:off x="6883" y="8464"/>
            <a:ext cx="12178234" cy="6858000"/>
          </a:xfrm>
          <a:prstGeom prst="rect"/>
        </p:spPr>
      </p:pic>
      <p:sp>
        <p:nvSpPr>
          <p:cNvPr id="1048676" name="Content Placeholder 2"/>
          <p:cNvSpPr>
            <a:spLocks noGrp="1"/>
          </p:cNvSpPr>
          <p:nvPr>
            <p:ph idx="1"/>
          </p:nvPr>
        </p:nvSpPr>
        <p:spPr>
          <a:xfrm>
            <a:off x="347133" y="1126068"/>
            <a:ext cx="6485467" cy="5613400"/>
          </a:xfrm>
        </p:spPr>
        <p:txBody>
          <a:bodyPr>
            <a:noAutofit/>
          </a:bodyPr>
          <a:p>
            <a:pPr algn="ctr" indent="0" marL="0">
              <a:buNone/>
            </a:pPr>
            <a:r>
              <a:rPr b="1" dirty="0" sz="2200" lang="en-GB">
                <a:solidFill>
                  <a:schemeClr val="bg1"/>
                </a:solidFill>
                <a:latin typeface="Arial" panose="020B0604020202020204" pitchFamily="34" charset="0"/>
                <a:cs typeface="Arial" panose="020B0604020202020204" pitchFamily="34" charset="0"/>
              </a:rPr>
              <a:t>Person 3: Benefits &amp; Challenges</a:t>
            </a:r>
          </a:p>
          <a:p>
            <a:pPr algn="ctr" indent="0" marL="0">
              <a:buNone/>
            </a:pPr>
            <a:r>
              <a:rPr b="1" dirty="0" sz="2200" lang="en-GB">
                <a:solidFill>
                  <a:schemeClr val="bg1"/>
                </a:solidFill>
                <a:latin typeface="Arial" panose="020B0604020202020204" pitchFamily="34" charset="0"/>
                <a:cs typeface="Arial" panose="020B0604020202020204" pitchFamily="34" charset="0"/>
              </a:rPr>
              <a:t>Can SCREEN SMART Create Lasting Behaviour Change?</a:t>
            </a:r>
          </a:p>
          <a:p>
            <a:pPr algn="ctr"/>
            <a:r>
              <a:rPr b="1" dirty="0" sz="2200" lang="en-GB">
                <a:solidFill>
                  <a:schemeClr val="bg1"/>
                </a:solidFill>
                <a:latin typeface="Arial" panose="020B0604020202020204" pitchFamily="34" charset="0"/>
                <a:cs typeface="Arial" panose="020B0604020202020204" pitchFamily="34" charset="0"/>
              </a:rPr>
              <a:t>SCREEN SMART</a:t>
            </a:r>
          </a:p>
          <a:p>
            <a:pPr algn="ctr" indent="0" marL="0">
              <a:buNone/>
            </a:pPr>
            <a:r>
              <a:rPr dirty="0" sz="2200" i="1" lang="en-GB">
                <a:solidFill>
                  <a:schemeClr val="bg1"/>
                </a:solidFill>
                <a:latin typeface="Arial" panose="020B0604020202020204" pitchFamily="34" charset="0"/>
                <a:cs typeface="Arial" panose="020B0604020202020204" pitchFamily="34" charset="0"/>
              </a:rPr>
              <a:t>Scroll Less • Sleep Better • Move More</a:t>
            </a:r>
            <a:endParaRPr dirty="0" sz="2200" lang="en-GB">
              <a:solidFill>
                <a:schemeClr val="bg1"/>
              </a:solidFill>
              <a:latin typeface="Arial" panose="020B0604020202020204" pitchFamily="34" charset="0"/>
              <a:cs typeface="Arial" panose="020B0604020202020204" pitchFamily="34" charset="0"/>
            </a:endParaRPr>
          </a:p>
          <a:p>
            <a:pPr algn="ctr"/>
            <a:r>
              <a:rPr b="1" dirty="0" sz="2200" lang="en-GB">
                <a:solidFill>
                  <a:schemeClr val="bg1"/>
                </a:solidFill>
                <a:latin typeface="Arial" panose="020B0604020202020204" pitchFamily="34" charset="0"/>
                <a:cs typeface="Arial" panose="020B0604020202020204" pitchFamily="34" charset="0"/>
              </a:rPr>
              <a:t>Person 3 – Sonia Altaf</a:t>
            </a:r>
          </a:p>
          <a:p>
            <a:pPr algn="ctr"/>
            <a:r>
              <a:rPr b="1" dirty="0" sz="2200" lang="en-GB">
                <a:solidFill>
                  <a:schemeClr val="bg1"/>
                </a:solidFill>
                <a:latin typeface="Arial" panose="020B0604020202020204" pitchFamily="34" charset="0"/>
                <a:cs typeface="Arial" panose="020B0604020202020204" pitchFamily="34" charset="0"/>
              </a:rPr>
              <a:t>Student ID: 2209656</a:t>
            </a:r>
          </a:p>
          <a:p>
            <a:pPr indent="0" marL="0">
              <a:buNone/>
            </a:pPr>
            <a:r>
              <a:rPr b="1" dirty="0" sz="2200" lang="en-GB">
                <a:solidFill>
                  <a:schemeClr val="bg1"/>
                </a:solidFill>
                <a:latin typeface="Arial" panose="020B0604020202020204" pitchFamily="34" charset="0"/>
                <a:cs typeface="Arial" panose="020B0604020202020204" pitchFamily="34" charset="0"/>
              </a:rPr>
              <a:t>Focus</a:t>
            </a:r>
          </a:p>
          <a:p>
            <a:pPr lvl="0"/>
            <a:r>
              <a:rPr dirty="0" sz="2200" lang="en-GB">
                <a:solidFill>
                  <a:schemeClr val="bg1"/>
                </a:solidFill>
                <a:latin typeface="Arial" panose="020B0604020202020204" pitchFamily="34" charset="0"/>
                <a:cs typeface="Arial" panose="020B0604020202020204" pitchFamily="34" charset="0"/>
              </a:rPr>
              <a:t>Benefits of healthier recreational screen use </a:t>
            </a:r>
          </a:p>
          <a:p>
            <a:pPr lvl="0"/>
            <a:r>
              <a:rPr dirty="0" sz="2200" lang="en-GB">
                <a:solidFill>
                  <a:schemeClr val="bg1"/>
                </a:solidFill>
                <a:latin typeface="Arial" panose="020B0604020202020204" pitchFamily="34" charset="0"/>
                <a:cs typeface="Arial" panose="020B0604020202020204" pitchFamily="34" charset="0"/>
              </a:rPr>
              <a:t>Barriers to behaviour change </a:t>
            </a:r>
          </a:p>
          <a:p>
            <a:pPr lvl="0"/>
            <a:r>
              <a:rPr dirty="0" sz="2200" lang="en-GB">
                <a:solidFill>
                  <a:schemeClr val="bg1"/>
                </a:solidFill>
                <a:latin typeface="Arial" panose="020B0604020202020204" pitchFamily="34" charset="0"/>
                <a:cs typeface="Arial" panose="020B0604020202020204" pitchFamily="34" charset="0"/>
              </a:rPr>
              <a:t>Behaviour-change theories </a:t>
            </a:r>
          </a:p>
          <a:p>
            <a:pPr lvl="0"/>
            <a:r>
              <a:rPr dirty="0" sz="2200" lang="en-GB">
                <a:solidFill>
                  <a:schemeClr val="bg1"/>
                </a:solidFill>
                <a:latin typeface="Arial" panose="020B0604020202020204" pitchFamily="34" charset="0"/>
                <a:cs typeface="Arial" panose="020B0604020202020204" pitchFamily="34" charset="0"/>
              </a:rPr>
              <a:t>Practical solutions</a:t>
            </a:r>
          </a:p>
          <a:p>
            <a:endParaRPr dirty="0" sz="2200" lang="en-GB">
              <a:solidFill>
                <a:schemeClr val="bg1"/>
              </a:solidFill>
              <a:latin typeface="Arial" panose="020B0604020202020204" pitchFamily="34" charset="0"/>
              <a:cs typeface="Arial" panose="020B0604020202020204" pitchFamily="34" charset="0"/>
            </a:endParaRPr>
          </a:p>
        </p:txBody>
      </p:sp>
      <p:sp>
        <p:nvSpPr>
          <p:cNvPr id="1048677" name="Title 1"/>
          <p:cNvSpPr>
            <a:spLocks noGrp="1"/>
          </p:cNvSpPr>
          <p:nvPr>
            <p:ph type="title"/>
          </p:nvPr>
        </p:nvSpPr>
        <p:spPr/>
        <p:txBody>
          <a:bodyPr/>
          <a:p>
            <a:r>
              <a:rPr b="1" dirty="0" lang="en-GB">
                <a:solidFill>
                  <a:schemeClr val="bg1"/>
                </a:solidFill>
                <a:latin typeface="Arial" panose="020B0604020202020204" pitchFamily="34" charset="0"/>
                <a:cs typeface="Arial" panose="020B0604020202020204" pitchFamily="34" charset="0"/>
              </a:rPr>
              <a:t>Benefits &amp; Challenges</a:t>
            </a:r>
            <a:br>
              <a:rPr b="1" dirty="0" lang="en-GB">
                <a:solidFill>
                  <a:schemeClr val="bg1"/>
                </a:solidFill>
                <a:latin typeface="Arial" panose="020B0604020202020204" pitchFamily="34" charset="0"/>
                <a:cs typeface="Arial" panose="020B0604020202020204" pitchFamily="34" charset="0"/>
              </a:rPr>
            </a:br>
            <a:endParaRPr dirty="0" lang="en-GB">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80" name=""/>
        <p:cNvGrpSpPr/>
        <p:nvPr/>
      </p:nvGrpSpPr>
      <p:grpSpPr>
        <a:xfrm>
          <a:off x="0" y="0"/>
          <a:ext cx="0" cy="0"/>
          <a:chOff x="0" y="0"/>
          <a:chExt cx="0" cy="0"/>
        </a:xfrm>
      </p:grpSpPr>
      <p:pic>
        <p:nvPicPr>
          <p:cNvPr id="2097180" name="Picture 4"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8465"/>
            <a:ext cx="12192000" cy="6858000"/>
          </a:xfrm>
          <a:prstGeom prst="rect"/>
        </p:spPr>
      </p:pic>
      <p:sp>
        <p:nvSpPr>
          <p:cNvPr id="1048678" name="Title 1"/>
          <p:cNvSpPr txBox="1"/>
          <p:nvPr/>
        </p:nvSpPr>
        <p:spPr>
          <a:xfrm>
            <a:off x="762000" y="2117723"/>
            <a:ext cx="10515600" cy="132556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endParaRPr dirty="0" lang="en-GB"/>
          </a:p>
        </p:txBody>
      </p:sp>
      <p:pic>
        <p:nvPicPr>
          <p:cNvPr id="2097181" name="Picture 12" descr="The image illustrates a tiered list detailing the various physical, psychological, and sociological benefits of reducing screen time, including improved sleep, physical activity, mood, emotional wellbeing, family time, physical fitness, community engagement, self-regulation, and control over online and offline habits.  AI-generated content may be incorrect."/>
          <p:cNvPicPr>
            <a:picLocks noChangeAspect="1"/>
          </p:cNvPicPr>
          <p:nvPr/>
        </p:nvPicPr>
        <p:blipFill>
          <a:blip xmlns:r="http://schemas.openxmlformats.org/officeDocument/2006/relationships" r:embed="rId2"/>
          <a:stretch>
            <a:fillRect/>
          </a:stretch>
        </p:blipFill>
        <p:spPr>
          <a:xfrm>
            <a:off x="762000" y="1639160"/>
            <a:ext cx="10329333" cy="4057399"/>
          </a:xfrm>
          <a:prstGeom prst="rect"/>
        </p:spPr>
      </p:pic>
      <p:sp>
        <p:nvSpPr>
          <p:cNvPr id="1048679" name="Content Placeholder 2"/>
          <p:cNvSpPr txBox="1"/>
          <p:nvPr/>
        </p:nvSpPr>
        <p:spPr>
          <a:xfrm>
            <a:off x="1574799" y="5852212"/>
            <a:ext cx="9389534" cy="970983"/>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lnSpc>
                <a:spcPct val="100000"/>
              </a:lnSpc>
              <a:buNone/>
            </a:pPr>
            <a:r>
              <a:rPr dirty="0" sz="1600" lang="en-GB">
                <a:solidFill>
                  <a:srgbClr val="5C1419"/>
                </a:solidFill>
              </a:rPr>
              <a:t>Critical Point</a:t>
            </a:r>
          </a:p>
          <a:p>
            <a:pPr>
              <a:lnSpc>
                <a:spcPct val="100000"/>
              </a:lnSpc>
            </a:pPr>
            <a:r>
              <a:rPr dirty="0" sz="1600" lang="en-GB">
                <a:latin typeface="Arial" panose="020B0604020202020204" pitchFamily="34" charset="0"/>
                <a:cs typeface="Arial" panose="020B0604020202020204" pitchFamily="34" charset="0"/>
              </a:rPr>
              <a:t>Benefits are more likely to come from healthier digital balance — not simply removing technology.</a:t>
            </a:r>
          </a:p>
        </p:txBody>
      </p:sp>
      <p:sp>
        <p:nvSpPr>
          <p:cNvPr id="1048680" name="Title 1"/>
          <p:cNvSpPr>
            <a:spLocks noGrp="1"/>
          </p:cNvSpPr>
          <p:nvPr>
            <p:ph type="title"/>
          </p:nvPr>
        </p:nvSpPr>
        <p:spPr>
          <a:xfrm>
            <a:off x="0" y="494770"/>
            <a:ext cx="10515600" cy="430742"/>
          </a:xfrm>
        </p:spPr>
        <p:txBody>
          <a:bodyPr>
            <a:normAutofit fontScale="90000"/>
          </a:bodyPr>
          <a:p>
            <a:pPr algn="ctr"/>
            <a:r>
              <a:rPr b="1" dirty="0" lang="en-GB">
                <a:solidFill>
                  <a:srgbClr val="5C1419"/>
                </a:solidFill>
                <a:latin typeface="Arial" panose="020B0604020202020204" pitchFamily="34" charset="0"/>
                <a:cs typeface="Arial" panose="020B0604020202020204" pitchFamily="34" charset="0"/>
              </a:rPr>
              <a:t>       Benefits of Healthier Screen Habits</a:t>
            </a:r>
            <a:br>
              <a:rPr b="1" dirty="0" lang="en-GB">
                <a:solidFill>
                  <a:srgbClr val="5C1419"/>
                </a:solidFill>
                <a:latin typeface="Arial" panose="020B0604020202020204" pitchFamily="34" charset="0"/>
                <a:cs typeface="Arial" panose="020B0604020202020204" pitchFamily="34" charset="0"/>
              </a:rPr>
            </a:br>
            <a:endParaRPr dirty="0" lang="en-GB">
              <a:solidFill>
                <a:srgbClr val="5C1419"/>
              </a:solidFill>
              <a:latin typeface="Arial" panose="020B0604020202020204" pitchFamily="34" charset="0"/>
              <a:cs typeface="Arial" panose="020B0604020202020204" pitchFamily="34" charset="0"/>
            </a:endParaRPr>
          </a:p>
        </p:txBody>
      </p:sp>
      <p:sp>
        <p:nvSpPr>
          <p:cNvPr id="1048681" name="Content Placeholder 2"/>
          <p:cNvSpPr txBox="1"/>
          <p:nvPr/>
        </p:nvSpPr>
        <p:spPr>
          <a:xfrm>
            <a:off x="1642533" y="933344"/>
            <a:ext cx="7967258" cy="1067041"/>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2400" lang="en-GB">
                <a:latin typeface="Arial" panose="020B0604020202020204" pitchFamily="34" charset="0"/>
                <a:cs typeface="Arial" panose="020B0604020202020204" pitchFamily="34" charset="0"/>
              </a:rPr>
              <a:t>Knowing the Benefits Does Not Always Lead to Change</a:t>
            </a:r>
          </a:p>
        </p:txBody>
      </p:sp>
      <p:sp>
        <p:nvSpPr>
          <p:cNvPr id="1048682" name="Content Placeholder 2"/>
          <p:cNvSpPr txBox="1"/>
          <p:nvPr/>
        </p:nvSpPr>
        <p:spPr>
          <a:xfrm>
            <a:off x="9088966" y="5726722"/>
            <a:ext cx="2853267" cy="262465"/>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200" lang="en-GB"/>
              <a:t>(Canva, 2026)</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81" name=""/>
        <p:cNvGrpSpPr/>
        <p:nvPr/>
      </p:nvGrpSpPr>
      <p:grpSpPr>
        <a:xfrm>
          <a:off x="0" y="0"/>
          <a:ext cx="0" cy="0"/>
          <a:chOff x="0" y="0"/>
          <a:chExt cx="0" cy="0"/>
        </a:xfrm>
      </p:grpSpPr>
      <p:pic>
        <p:nvPicPr>
          <p:cNvPr id="2097182" name="Picture 4"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16931"/>
            <a:ext cx="12192000" cy="6858000"/>
          </a:xfrm>
          <a:prstGeom prst="rect"/>
        </p:spPr>
      </p:pic>
      <p:sp>
        <p:nvSpPr>
          <p:cNvPr id="1048683" name="Title 1"/>
          <p:cNvSpPr>
            <a:spLocks noGrp="1"/>
          </p:cNvSpPr>
          <p:nvPr>
            <p:ph type="title"/>
          </p:nvPr>
        </p:nvSpPr>
        <p:spPr>
          <a:xfrm>
            <a:off x="838200" y="149700"/>
            <a:ext cx="10515600" cy="650875"/>
          </a:xfrm>
        </p:spPr>
        <p:txBody>
          <a:bodyPr>
            <a:normAutofit fontScale="90000"/>
          </a:bodyPr>
          <a:p>
            <a:pPr algn="ctr"/>
            <a:r>
              <a:rPr b="1" dirty="0" lang="en-GB">
                <a:solidFill>
                  <a:srgbClr val="5C1419"/>
                </a:solidFill>
                <a:latin typeface="Arial" panose="020B0604020202020204" pitchFamily="34" charset="0"/>
                <a:cs typeface="Arial" panose="020B0604020202020204" pitchFamily="34" charset="0"/>
              </a:rPr>
              <a:t>Why Is Behaviour Change Difficult?</a:t>
            </a:r>
            <a:endParaRPr dirty="0" lang="en-GB">
              <a:solidFill>
                <a:srgbClr val="5C1419"/>
              </a:solidFill>
              <a:latin typeface="Arial" panose="020B0604020202020204" pitchFamily="34" charset="0"/>
              <a:cs typeface="Arial" panose="020B0604020202020204" pitchFamily="34" charset="0"/>
            </a:endParaRPr>
          </a:p>
        </p:txBody>
      </p:sp>
      <p:sp>
        <p:nvSpPr>
          <p:cNvPr id="1048684" name="Content Placeholder 2"/>
          <p:cNvSpPr txBox="1"/>
          <p:nvPr/>
        </p:nvSpPr>
        <p:spPr>
          <a:xfrm>
            <a:off x="778934" y="5607028"/>
            <a:ext cx="10869752" cy="1067041"/>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600" lang="en-GB">
                <a:solidFill>
                  <a:srgbClr val="5C1419"/>
                </a:solidFill>
                <a:latin typeface="Arial" panose="020B0604020202020204" pitchFamily="34" charset="0"/>
                <a:cs typeface="Arial" panose="020B0604020202020204" pitchFamily="34" charset="0"/>
              </a:rPr>
              <a:t>Critical implication</a:t>
            </a:r>
          </a:p>
          <a:p>
            <a:pPr indent="0" marL="0">
              <a:lnSpc>
                <a:spcPct val="130000"/>
              </a:lnSpc>
              <a:buNone/>
            </a:pPr>
            <a:r>
              <a:rPr dirty="0" sz="1600" lang="en-GB">
                <a:latin typeface="Arial" panose="020B0604020202020204" pitchFamily="34" charset="0"/>
                <a:cs typeface="Arial" panose="020B0604020202020204" pitchFamily="34" charset="0"/>
              </a:rPr>
              <a:t>Excessive screen use is not simply an individual choice; social and environmental conditions can enable or restrict behaviour change.</a:t>
            </a:r>
          </a:p>
        </p:txBody>
      </p:sp>
      <p:sp>
        <p:nvSpPr>
          <p:cNvPr id="1048685" name="Content Placeholder 2"/>
          <p:cNvSpPr txBox="1"/>
          <p:nvPr/>
        </p:nvSpPr>
        <p:spPr>
          <a:xfrm>
            <a:off x="2224923" y="933344"/>
            <a:ext cx="8730944" cy="366461"/>
          </a:xfrm>
          <a:prstGeom prst="rect"/>
        </p:spPr>
        <p:txBody>
          <a:bodyPr bIns="45720" lIns="91440" rIns="91440" rtlCol="0" tIns="45720" vert="horz">
            <a:normAutofit fontScale="91667" lnSpcReduction="10000"/>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2400" lang="en-GB">
                <a:latin typeface="Arial" panose="020B0604020202020204" pitchFamily="34" charset="0"/>
                <a:cs typeface="Arial" panose="020B0604020202020204" pitchFamily="34" charset="0"/>
              </a:rPr>
              <a:t>Knowing the Benefits Does Not Always Lead to Change</a:t>
            </a:r>
          </a:p>
        </p:txBody>
      </p:sp>
      <p:pic>
        <p:nvPicPr>
          <p:cNvPr id="2097183" name="Picture 20" descr="The image illustrates a diagram with numbered barriers categorized into environmental, social, and family factors that contribute to excessive screen time, including issues like habitual scrolling, notifications, peer pressure, and parental habits.  AI-generated content may be incorrect."/>
          <p:cNvPicPr>
            <a:picLocks noChangeAspect="1"/>
          </p:cNvPicPr>
          <p:nvPr/>
        </p:nvPicPr>
        <p:blipFill>
          <a:blip xmlns:r="http://schemas.openxmlformats.org/officeDocument/2006/relationships" r:embed="rId2"/>
          <a:srcRect l="3958" t="2765" r="1597"/>
          <a:stretch>
            <a:fillRect/>
          </a:stretch>
        </p:blipFill>
        <p:spPr>
          <a:xfrm>
            <a:off x="927768" y="1375186"/>
            <a:ext cx="9772344" cy="4156461"/>
          </a:xfrm>
          <a:prstGeom prst="rec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82" name=""/>
        <p:cNvGrpSpPr/>
        <p:nvPr/>
      </p:nvGrpSpPr>
      <p:grpSpPr>
        <a:xfrm>
          <a:off x="0" y="0"/>
          <a:ext cx="0" cy="0"/>
          <a:chOff x="0" y="0"/>
          <a:chExt cx="0" cy="0"/>
        </a:xfrm>
      </p:grpSpPr>
      <p:pic>
        <p:nvPicPr>
          <p:cNvPr id="2097184" name="Picture 4"/>
          <p:cNvPicPr>
            <a:picLocks noChangeAspect="1"/>
          </p:cNvPicPr>
          <p:nvPr/>
        </p:nvPicPr>
        <p:blipFill>
          <a:blip xmlns:r="http://schemas.openxmlformats.org/officeDocument/2006/relationships" r:embed="rId1"/>
          <a:stretch>
            <a:fillRect/>
          </a:stretch>
        </p:blipFill>
        <p:spPr>
          <a:xfrm>
            <a:off x="0" y="-16933"/>
            <a:ext cx="12192000" cy="6858000"/>
          </a:xfrm>
          <a:prstGeom prst="rect"/>
        </p:spPr>
      </p:pic>
      <p:pic>
        <p:nvPicPr>
          <p:cNvPr id="2097185" name="Picture 5" descr="https://images.openai.com/static-rsc-4/CrTcLZBf08YMsLq7QolU0lNVX8KylLPlguToPCYJQn5htCOu3mEbyL0F_sCBqtivgVq_u_dtb1e3B_9r2-Yat30m5OTt4PuagRMnmG7evEsA6klMzsuCHguG9Sk4BPCDNxXUZgUi49Gx0ZNSjETVi_4r5cu-gnlbHzu9jK5yD12IrNoMFvIXxjWLwRlM-eoQ?purpose=fullsize"/>
          <p:cNvPicPr>
            <a:picLocks noChangeAspect="1"/>
          </p:cNvPicPr>
          <p:nvPr/>
        </p:nvPicPr>
        <p:blipFill>
          <a:blip xmlns:r="http://schemas.openxmlformats.org/officeDocument/2006/relationships" r:embed="rId2"/>
          <a:stretch>
            <a:fillRect/>
          </a:stretch>
        </p:blipFill>
        <p:spPr>
          <a:xfrm>
            <a:off x="194726" y="3810002"/>
            <a:ext cx="3572933" cy="2679700"/>
          </a:xfrm>
          <a:prstGeom prst="rect"/>
        </p:spPr>
      </p:pic>
      <p:sp>
        <p:nvSpPr>
          <p:cNvPr id="1048686" name="Content Placeholder 2"/>
          <p:cNvSpPr>
            <a:spLocks noGrp="1"/>
          </p:cNvSpPr>
          <p:nvPr>
            <p:ph idx="1"/>
          </p:nvPr>
        </p:nvSpPr>
        <p:spPr>
          <a:xfrm>
            <a:off x="304793" y="1271059"/>
            <a:ext cx="4724408" cy="2310341"/>
          </a:xfrm>
        </p:spPr>
        <p:txBody>
          <a:bodyPr>
            <a:normAutofit/>
          </a:bodyPr>
          <a:p>
            <a:pPr algn="ctr" indent="0" marL="0">
              <a:buNone/>
            </a:pPr>
            <a:r>
              <a:rPr dirty="0" sz="1600" lang="en-GB">
                <a:solidFill>
                  <a:srgbClr val="5C1419"/>
                </a:solidFill>
                <a:latin typeface="Arial" panose="020B0604020202020204" pitchFamily="34" charset="0"/>
                <a:cs typeface="Arial" panose="020B0604020202020204" pitchFamily="34" charset="0"/>
              </a:rPr>
              <a:t> CAPABILITY</a:t>
            </a:r>
          </a:p>
          <a:p>
            <a:pPr indent="0" marL="0">
              <a:buNone/>
            </a:pPr>
            <a:r>
              <a:rPr dirty="0" sz="1600" lang="en-GB">
                <a:latin typeface="Arial" panose="020B0604020202020204" pitchFamily="34" charset="0"/>
                <a:cs typeface="Arial" panose="020B0604020202020204" pitchFamily="34" charset="0"/>
              </a:rPr>
              <a:t>Does the teenager have the knowledge and skills to change?</a:t>
            </a:r>
          </a:p>
          <a:p>
            <a:r>
              <a:rPr dirty="0" sz="1600" lang="en-GB">
                <a:latin typeface="Arial" panose="020B0604020202020204" pitchFamily="34" charset="0"/>
                <a:cs typeface="Arial" panose="020B0604020202020204" pitchFamily="34" charset="0"/>
              </a:rPr>
              <a:t>Barrier: Limited knowledge or self-regulation skills</a:t>
            </a:r>
          </a:p>
          <a:p>
            <a:r>
              <a:rPr dirty="0" sz="1600" lang="en-GB">
                <a:latin typeface="Arial" panose="020B0604020202020204" pitchFamily="34" charset="0"/>
                <a:cs typeface="Arial" panose="020B0604020202020204" pitchFamily="34" charset="0"/>
              </a:rPr>
              <a:t>SCREEN SMART:</a:t>
            </a:r>
            <a:br>
              <a:rPr dirty="0" sz="1600" lang="en-GB">
                <a:latin typeface="Arial" panose="020B0604020202020204" pitchFamily="34" charset="0"/>
                <a:cs typeface="Arial" panose="020B0604020202020204" pitchFamily="34" charset="0"/>
              </a:rPr>
            </a:br>
            <a:r>
              <a:rPr dirty="0" sz="1600" lang="en-GB">
                <a:latin typeface="Arial" panose="020B0604020202020204" pitchFamily="34" charset="0"/>
                <a:cs typeface="Arial" panose="020B0604020202020204" pitchFamily="34" charset="0"/>
              </a:rPr>
              <a:t>Screen-time awareness + practical digital-management skills</a:t>
            </a:r>
          </a:p>
          <a:p>
            <a:endParaRPr dirty="0" sz="1600" lang="en-GB">
              <a:latin typeface="Arial" panose="020B0604020202020204" pitchFamily="34" charset="0"/>
              <a:cs typeface="Arial" panose="020B0604020202020204" pitchFamily="34" charset="0"/>
            </a:endParaRPr>
          </a:p>
        </p:txBody>
      </p:sp>
      <p:sp>
        <p:nvSpPr>
          <p:cNvPr id="1048687" name="Title 1"/>
          <p:cNvSpPr>
            <a:spLocks noGrp="1"/>
          </p:cNvSpPr>
          <p:nvPr>
            <p:ph type="title"/>
          </p:nvPr>
        </p:nvSpPr>
        <p:spPr>
          <a:xfrm>
            <a:off x="838200" y="365126"/>
            <a:ext cx="10515600" cy="523874"/>
          </a:xfrm>
        </p:spPr>
        <p:txBody>
          <a:bodyPr>
            <a:noAutofit/>
          </a:bodyPr>
          <a:p>
            <a:pPr algn="ctr"/>
            <a:r>
              <a:rPr b="1" dirty="0" sz="3600" lang="en-GB">
                <a:solidFill>
                  <a:srgbClr val="5C1419"/>
                </a:solidFill>
                <a:latin typeface="Arial" panose="020B0604020202020204" pitchFamily="34" charset="0"/>
                <a:cs typeface="Arial" panose="020B0604020202020204" pitchFamily="34" charset="0"/>
              </a:rPr>
              <a:t>Behaviour-Change Model 1: COM-B</a:t>
            </a:r>
            <a:br>
              <a:rPr b="1" dirty="0" sz="3600" lang="en-GB">
                <a:solidFill>
                  <a:srgbClr val="5C1419"/>
                </a:solidFill>
                <a:latin typeface="Arial" panose="020B0604020202020204" pitchFamily="34" charset="0"/>
                <a:cs typeface="Arial" panose="020B0604020202020204" pitchFamily="34" charset="0"/>
              </a:rPr>
            </a:br>
            <a:endParaRPr dirty="0" sz="3600" lang="en-GB">
              <a:solidFill>
                <a:srgbClr val="5C1419"/>
              </a:solidFill>
              <a:latin typeface="Arial" panose="020B0604020202020204" pitchFamily="34" charset="0"/>
              <a:cs typeface="Arial" panose="020B0604020202020204" pitchFamily="34" charset="0"/>
            </a:endParaRPr>
          </a:p>
        </p:txBody>
      </p:sp>
      <p:sp>
        <p:nvSpPr>
          <p:cNvPr id="1048688" name="Content Placeholder 2"/>
          <p:cNvSpPr txBox="1"/>
          <p:nvPr/>
        </p:nvSpPr>
        <p:spPr>
          <a:xfrm>
            <a:off x="5333994" y="889000"/>
            <a:ext cx="6087531" cy="5672667"/>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600" lang="en-GB">
                <a:solidFill>
                  <a:srgbClr val="5C1419"/>
                </a:solidFill>
                <a:latin typeface="Arial" panose="020B0604020202020204" pitchFamily="34" charset="0"/>
                <a:cs typeface="Arial" panose="020B0604020202020204" pitchFamily="34" charset="0"/>
              </a:rPr>
              <a:t>OPPORTUNITY</a:t>
            </a:r>
          </a:p>
          <a:p>
            <a:pPr indent="0" marL="0">
              <a:buNone/>
            </a:pPr>
            <a:r>
              <a:rPr dirty="0" sz="1600" lang="en-GB">
                <a:latin typeface="Arial" panose="020B0604020202020204" pitchFamily="34" charset="0"/>
                <a:cs typeface="Arial" panose="020B0604020202020204" pitchFamily="34" charset="0"/>
              </a:rPr>
              <a:t>Does the environment support change?</a:t>
            </a:r>
          </a:p>
          <a:p>
            <a:r>
              <a:rPr dirty="0" sz="1600" lang="en-GB">
                <a:latin typeface="Arial" panose="020B0604020202020204" pitchFamily="34" charset="0"/>
                <a:cs typeface="Arial" panose="020B0604020202020204" pitchFamily="34" charset="0"/>
              </a:rPr>
              <a:t>Barrier: Friends online, notifications, easy device access and limited alternatives</a:t>
            </a:r>
          </a:p>
          <a:p>
            <a:r>
              <a:rPr dirty="0" sz="1600" lang="en-GB">
                <a:latin typeface="Arial" panose="020B0604020202020204" pitchFamily="34" charset="0"/>
                <a:cs typeface="Arial" panose="020B0604020202020204" pitchFamily="34" charset="0"/>
              </a:rPr>
              <a:t>SCREEN SMART:</a:t>
            </a:r>
            <a:br>
              <a:rPr dirty="0" sz="1600" lang="en-GB">
                <a:latin typeface="Arial" panose="020B0604020202020204" pitchFamily="34" charset="0"/>
                <a:cs typeface="Arial" panose="020B0604020202020204" pitchFamily="34" charset="0"/>
              </a:rPr>
            </a:br>
            <a:r>
              <a:rPr dirty="0" sz="1600" lang="en-GB">
                <a:latin typeface="Arial" panose="020B0604020202020204" pitchFamily="34" charset="0"/>
                <a:cs typeface="Arial" panose="020B0604020202020204" pitchFamily="34" charset="0"/>
              </a:rPr>
              <a:t>Peer/family support + offline activities + supportive routines</a:t>
            </a:r>
          </a:p>
          <a:p>
            <a:pPr indent="0" marL="0">
              <a:buNone/>
            </a:pPr>
            <a:r>
              <a:rPr dirty="0" sz="1600" lang="en-GB">
                <a:solidFill>
                  <a:srgbClr val="5C1419"/>
                </a:solidFill>
                <a:latin typeface="Arial" panose="020B0604020202020204" pitchFamily="34" charset="0"/>
                <a:cs typeface="Arial" panose="020B0604020202020204" pitchFamily="34" charset="0"/>
              </a:rPr>
              <a:t>MOTIVATION</a:t>
            </a:r>
          </a:p>
          <a:p>
            <a:r>
              <a:rPr dirty="0" sz="1600" lang="en-GB">
                <a:latin typeface="Arial" panose="020B0604020202020204" pitchFamily="34" charset="0"/>
                <a:cs typeface="Arial" panose="020B0604020202020204" pitchFamily="34" charset="0"/>
              </a:rPr>
              <a:t>Does the teenager want and remember to change?</a:t>
            </a:r>
          </a:p>
          <a:p>
            <a:r>
              <a:rPr dirty="0" sz="1600" lang="en-GB">
                <a:latin typeface="Arial" panose="020B0604020202020204" pitchFamily="34" charset="0"/>
                <a:cs typeface="Arial" panose="020B0604020202020204" pitchFamily="34" charset="0"/>
              </a:rPr>
              <a:t>Barrier: Habit, enjoyment, boredom, FOMO and immediate rewards</a:t>
            </a:r>
          </a:p>
          <a:p>
            <a:r>
              <a:rPr dirty="0" sz="1600" lang="en-GB">
                <a:latin typeface="Arial" panose="020B0604020202020204" pitchFamily="34" charset="0"/>
                <a:cs typeface="Arial" panose="020B0604020202020204" pitchFamily="34" charset="0"/>
              </a:rPr>
              <a:t>SCREEN SMART:</a:t>
            </a:r>
            <a:br>
              <a:rPr dirty="0" sz="1600" lang="en-GB">
                <a:latin typeface="Arial" panose="020B0604020202020204" pitchFamily="34" charset="0"/>
                <a:cs typeface="Arial" panose="020B0604020202020204" pitchFamily="34" charset="0"/>
              </a:rPr>
            </a:br>
            <a:r>
              <a:rPr dirty="0" sz="1600" lang="en-GB">
                <a:latin typeface="Arial" panose="020B0604020202020204" pitchFamily="34" charset="0"/>
                <a:cs typeface="Arial" panose="020B0604020202020204" pitchFamily="34" charset="0"/>
              </a:rPr>
              <a:t>Personal goals + feedback + weekly challenges</a:t>
            </a:r>
          </a:p>
          <a:p>
            <a:pPr indent="0" marL="0">
              <a:buNone/>
            </a:pPr>
            <a:r>
              <a:rPr dirty="0" sz="1600" lang="en-GB">
                <a:solidFill>
                  <a:srgbClr val="5C1419"/>
                </a:solidFill>
                <a:latin typeface="Arial" panose="020B0604020202020204" pitchFamily="34" charset="0"/>
                <a:cs typeface="Arial" panose="020B0604020202020204" pitchFamily="34" charset="0"/>
              </a:rPr>
              <a:t>BEHAVIOUR</a:t>
            </a:r>
          </a:p>
          <a:p>
            <a:r>
              <a:rPr dirty="0" sz="1600" lang="en-GB">
                <a:latin typeface="Arial" panose="020B0604020202020204" pitchFamily="34" charset="0"/>
                <a:cs typeface="Arial" panose="020B0604020202020204" pitchFamily="34" charset="0"/>
              </a:rPr>
              <a:t>Capability + Opportunity + Motivation → Behaviour</a:t>
            </a:r>
          </a:p>
          <a:p>
            <a:r>
              <a:rPr dirty="0" sz="1600" i="1" lang="en-GB">
                <a:latin typeface="Arial" panose="020B0604020202020204" pitchFamily="34" charset="0"/>
                <a:cs typeface="Arial" panose="020B0604020202020204" pitchFamily="34" charset="0"/>
              </a:rPr>
              <a:t>(Michie, van Stralen and West, 2011)</a:t>
            </a:r>
            <a:endParaRPr dirty="0" sz="1600" lang="en-GB">
              <a:latin typeface="Arial" panose="020B0604020202020204" pitchFamily="34" charset="0"/>
              <a:cs typeface="Arial" panose="020B0604020202020204" pitchFamily="34" charset="0"/>
            </a:endParaRPr>
          </a:p>
          <a:p>
            <a:pPr indent="0" marL="0">
              <a:buNone/>
            </a:pPr>
            <a:r>
              <a:rPr dirty="0" sz="1600" lang="en-GB">
                <a:solidFill>
                  <a:srgbClr val="5C1419"/>
                </a:solidFill>
                <a:latin typeface="Arial" panose="020B0604020202020204" pitchFamily="34" charset="0"/>
                <a:cs typeface="Arial" panose="020B0604020202020204" pitchFamily="34" charset="0"/>
              </a:rPr>
              <a:t>Key message</a:t>
            </a:r>
          </a:p>
          <a:p>
            <a:r>
              <a:rPr dirty="0" sz="1600" lang="en-GB">
                <a:latin typeface="Arial" panose="020B0604020202020204" pitchFamily="34" charset="0"/>
                <a:cs typeface="Arial" panose="020B0604020202020204" pitchFamily="34" charset="0"/>
              </a:rPr>
              <a:t>Information alone is insufficient if motivation and opportunity remain unchanged.</a:t>
            </a:r>
          </a:p>
          <a:p>
            <a:endParaRPr dirty="0" sz="1600" lang="en-GB">
              <a:latin typeface="Arial" panose="020B0604020202020204" pitchFamily="34" charset="0"/>
              <a:cs typeface="Arial" panose="020B0604020202020204" pitchFamily="34" charset="0"/>
            </a:endParaRPr>
          </a:p>
        </p:txBody>
      </p:sp>
      <p:sp>
        <p:nvSpPr>
          <p:cNvPr id="1048689" name="Content Placeholder 2"/>
          <p:cNvSpPr txBox="1"/>
          <p:nvPr/>
        </p:nvSpPr>
        <p:spPr>
          <a:xfrm>
            <a:off x="1981192" y="6562198"/>
            <a:ext cx="1735674" cy="359302"/>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400" lang="en-GB">
                <a:latin typeface="Arial" panose="020B0604020202020204" pitchFamily="34" charset="0"/>
                <a:cs typeface="Arial" panose="020B0604020202020204" pitchFamily="34" charset="0"/>
              </a:rPr>
              <a:t>(Sayed, 2024)</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83" name=""/>
        <p:cNvGrpSpPr/>
        <p:nvPr/>
      </p:nvGrpSpPr>
      <p:grpSpPr>
        <a:xfrm>
          <a:off x="0" y="0"/>
          <a:ext cx="0" cy="0"/>
          <a:chOff x="0" y="0"/>
          <a:chExt cx="0" cy="0"/>
        </a:xfrm>
      </p:grpSpPr>
      <p:pic>
        <p:nvPicPr>
          <p:cNvPr id="2097186" name="Picture 4"/>
          <p:cNvPicPr>
            <a:picLocks noChangeAspect="1"/>
          </p:cNvPicPr>
          <p:nvPr/>
        </p:nvPicPr>
        <p:blipFill>
          <a:blip xmlns:r="http://schemas.openxmlformats.org/officeDocument/2006/relationships" r:embed="rId1"/>
          <a:stretch>
            <a:fillRect/>
          </a:stretch>
        </p:blipFill>
        <p:spPr>
          <a:xfrm>
            <a:off x="0" y="-16933"/>
            <a:ext cx="12192000" cy="6858000"/>
          </a:xfrm>
          <a:prstGeom prst="rect"/>
        </p:spPr>
      </p:pic>
      <p:sp>
        <p:nvSpPr>
          <p:cNvPr id="1048690" name="Content Placeholder 2"/>
          <p:cNvSpPr>
            <a:spLocks noGrp="1"/>
          </p:cNvSpPr>
          <p:nvPr>
            <p:ph idx="1"/>
          </p:nvPr>
        </p:nvSpPr>
        <p:spPr>
          <a:xfrm>
            <a:off x="304793" y="1271059"/>
            <a:ext cx="4724408" cy="2310341"/>
          </a:xfrm>
        </p:spPr>
        <p:txBody>
          <a:bodyPr>
            <a:normAutofit/>
          </a:bodyPr>
          <a:p>
            <a:pPr indent="0" marL="0">
              <a:buNone/>
            </a:pPr>
            <a:r>
              <a:rPr dirty="0" sz="1600" lang="en-GB">
                <a:solidFill>
                  <a:srgbClr val="5C1419"/>
                </a:solidFill>
                <a:latin typeface="Arial" panose="020B0604020202020204" pitchFamily="34" charset="0"/>
                <a:cs typeface="Arial" panose="020B0604020202020204" pitchFamily="34" charset="0"/>
              </a:rPr>
              <a:t>Self-Efficacy</a:t>
            </a:r>
          </a:p>
          <a:p>
            <a:r>
              <a:rPr dirty="0" sz="1600" lang="en-GB">
                <a:latin typeface="Arial" panose="020B0604020202020204" pitchFamily="34" charset="0"/>
                <a:cs typeface="Arial" panose="020B0604020202020204" pitchFamily="34" charset="0"/>
              </a:rPr>
              <a:t>“I believe I can manage my screen habits.”</a:t>
            </a:r>
          </a:p>
          <a:p>
            <a:r>
              <a:rPr dirty="0" sz="1600" lang="en-GB">
                <a:latin typeface="Arial" panose="020B0604020202020204" pitchFamily="34" charset="0"/>
                <a:cs typeface="Arial" panose="020B0604020202020204" pitchFamily="34" charset="0"/>
              </a:rPr>
              <a:t>→ Small achievable goals build confidence</a:t>
            </a:r>
          </a:p>
          <a:p>
            <a:pPr indent="0" marL="0">
              <a:buNone/>
            </a:pPr>
            <a:r>
              <a:rPr dirty="0" sz="1600" lang="en-GB">
                <a:solidFill>
                  <a:srgbClr val="5C1419"/>
                </a:solidFill>
                <a:latin typeface="Arial" panose="020B0604020202020204" pitchFamily="34" charset="0"/>
                <a:cs typeface="Arial" panose="020B0604020202020204" pitchFamily="34" charset="0"/>
              </a:rPr>
              <a:t>Social Modelling</a:t>
            </a:r>
          </a:p>
          <a:p>
            <a:r>
              <a:rPr dirty="0" sz="1600" lang="en-GB">
                <a:latin typeface="Arial" panose="020B0604020202020204" pitchFamily="34" charset="0"/>
                <a:cs typeface="Arial" panose="020B0604020202020204" pitchFamily="34" charset="0"/>
              </a:rPr>
              <a:t>“People around me are doing it too.”</a:t>
            </a:r>
          </a:p>
          <a:p>
            <a:r>
              <a:rPr dirty="0" sz="1600" lang="en-GB">
                <a:latin typeface="Arial" panose="020B0604020202020204" pitchFamily="34" charset="0"/>
                <a:cs typeface="Arial" panose="020B0604020202020204" pitchFamily="34" charset="0"/>
              </a:rPr>
              <a:t>→ Peers, parents and teachers model healthier digital habits</a:t>
            </a:r>
          </a:p>
        </p:txBody>
      </p:sp>
      <p:sp>
        <p:nvSpPr>
          <p:cNvPr id="1048691" name="Title 1"/>
          <p:cNvSpPr>
            <a:spLocks noGrp="1"/>
          </p:cNvSpPr>
          <p:nvPr>
            <p:ph type="title"/>
          </p:nvPr>
        </p:nvSpPr>
        <p:spPr>
          <a:xfrm>
            <a:off x="838200" y="174097"/>
            <a:ext cx="10515600" cy="523874"/>
          </a:xfrm>
        </p:spPr>
        <p:txBody>
          <a:bodyPr>
            <a:noAutofit/>
          </a:bodyPr>
          <a:p>
            <a:pPr algn="ctr"/>
            <a:r>
              <a:rPr b="1" dirty="0" sz="3200" lang="en-GB">
                <a:solidFill>
                  <a:srgbClr val="5C1419"/>
                </a:solidFill>
                <a:latin typeface="Arial" panose="020B0604020202020204" pitchFamily="34" charset="0"/>
                <a:cs typeface="Arial" panose="020B0604020202020204" pitchFamily="34" charset="0"/>
              </a:rPr>
              <a:t>Behaviour-Change Model 2: Social Cognitive Theory</a:t>
            </a:r>
          </a:p>
        </p:txBody>
      </p:sp>
      <p:sp>
        <p:nvSpPr>
          <p:cNvPr id="1048692" name="Content Placeholder 2"/>
          <p:cNvSpPr txBox="1"/>
          <p:nvPr/>
        </p:nvSpPr>
        <p:spPr>
          <a:xfrm>
            <a:off x="5431370" y="1359430"/>
            <a:ext cx="6087531" cy="5672667"/>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600" lang="en-GB">
                <a:solidFill>
                  <a:srgbClr val="5C1419"/>
                </a:solidFill>
                <a:latin typeface="Arial" panose="020B0604020202020204" pitchFamily="34" charset="0"/>
                <a:cs typeface="Arial" panose="020B0604020202020204" pitchFamily="34" charset="0"/>
              </a:rPr>
              <a:t>Self-Monitoring</a:t>
            </a:r>
          </a:p>
          <a:p>
            <a:r>
              <a:rPr dirty="0" sz="1600" lang="en-GB">
                <a:latin typeface="Arial" panose="020B0604020202020204" pitchFamily="34" charset="0"/>
                <a:cs typeface="Arial" panose="020B0604020202020204" pitchFamily="34" charset="0"/>
              </a:rPr>
              <a:t>“I can see my progress.”</a:t>
            </a:r>
          </a:p>
          <a:p>
            <a:r>
              <a:rPr dirty="0" sz="1600" lang="en-GB">
                <a:latin typeface="Arial" panose="020B0604020202020204" pitchFamily="34" charset="0"/>
                <a:cs typeface="Arial" panose="020B0604020202020204" pitchFamily="34" charset="0"/>
              </a:rPr>
              <a:t>→ Weekly screen-time tracking</a:t>
            </a:r>
          </a:p>
          <a:p>
            <a:pPr indent="0" marL="0">
              <a:buNone/>
            </a:pPr>
            <a:r>
              <a:rPr dirty="0" sz="1600" lang="en-GB">
                <a:solidFill>
                  <a:srgbClr val="5C1419"/>
                </a:solidFill>
                <a:latin typeface="Arial" panose="020B0604020202020204" pitchFamily="34" charset="0"/>
                <a:cs typeface="Arial" panose="020B0604020202020204" pitchFamily="34" charset="0"/>
              </a:rPr>
              <a:t>Reinforcement</a:t>
            </a:r>
          </a:p>
          <a:p>
            <a:r>
              <a:rPr dirty="0" sz="1600" lang="en-GB">
                <a:latin typeface="Arial" panose="020B0604020202020204" pitchFamily="34" charset="0"/>
                <a:cs typeface="Arial" panose="020B0604020202020204" pitchFamily="34" charset="0"/>
              </a:rPr>
              <a:t>“My progress is recognised.”</a:t>
            </a:r>
          </a:p>
          <a:p>
            <a:r>
              <a:rPr dirty="0" sz="1600" lang="en-GB">
                <a:latin typeface="Arial" panose="020B0604020202020204" pitchFamily="34" charset="0"/>
                <a:cs typeface="Arial" panose="020B0604020202020204" pitchFamily="34" charset="0"/>
              </a:rPr>
              <a:t>→ Positive feedback and encouragement</a:t>
            </a:r>
          </a:p>
          <a:p>
            <a:pPr indent="0" marL="0">
              <a:buNone/>
            </a:pPr>
            <a:r>
              <a:rPr dirty="0" sz="1600" lang="en-GB">
                <a:solidFill>
                  <a:srgbClr val="5C1419"/>
                </a:solidFill>
                <a:latin typeface="Arial" panose="020B0604020202020204" pitchFamily="34" charset="0"/>
                <a:cs typeface="Arial" panose="020B0604020202020204" pitchFamily="34" charset="0"/>
              </a:rPr>
              <a:t>Supportive Environment</a:t>
            </a:r>
          </a:p>
          <a:p>
            <a:r>
              <a:rPr dirty="0" sz="1600" lang="en-GB">
                <a:latin typeface="Arial" panose="020B0604020202020204" pitchFamily="34" charset="0"/>
                <a:cs typeface="Arial" panose="020B0604020202020204" pitchFamily="34" charset="0"/>
              </a:rPr>
              <a:t>Schools and families make healthier choices easier </a:t>
            </a:r>
            <a:r>
              <a:rPr dirty="0" sz="1600" i="1" lang="en-GB">
                <a:latin typeface="Arial" panose="020B0604020202020204" pitchFamily="34" charset="0"/>
                <a:cs typeface="Arial" panose="020B0604020202020204" pitchFamily="34" charset="0"/>
              </a:rPr>
              <a:t>(Bandura, 1986; Glanz, Rimer and Viswanath, 2015)</a:t>
            </a:r>
            <a:endParaRPr dirty="0" sz="1600" lang="en-GB">
              <a:latin typeface="Arial" panose="020B0604020202020204" pitchFamily="34" charset="0"/>
              <a:cs typeface="Arial" panose="020B0604020202020204" pitchFamily="34" charset="0"/>
            </a:endParaRPr>
          </a:p>
          <a:p>
            <a:pPr indent="0" marL="0">
              <a:buNone/>
            </a:pPr>
            <a:endParaRPr dirty="0" sz="1600" lang="en-GB">
              <a:solidFill>
                <a:srgbClr val="5C1419"/>
              </a:solidFill>
              <a:latin typeface="Arial" panose="020B0604020202020204" pitchFamily="34" charset="0"/>
              <a:cs typeface="Arial" panose="020B0604020202020204" pitchFamily="34" charset="0"/>
            </a:endParaRPr>
          </a:p>
          <a:p>
            <a:pPr indent="0" marL="0">
              <a:buNone/>
            </a:pPr>
            <a:endParaRPr dirty="0" sz="1600" lang="en-GB">
              <a:solidFill>
                <a:srgbClr val="5C1419"/>
              </a:solidFill>
              <a:latin typeface="Arial" panose="020B0604020202020204" pitchFamily="34" charset="0"/>
              <a:cs typeface="Arial" panose="020B0604020202020204" pitchFamily="34" charset="0"/>
            </a:endParaRPr>
          </a:p>
          <a:p>
            <a:pPr indent="0" marL="0">
              <a:buNone/>
            </a:pPr>
            <a:r>
              <a:rPr dirty="0" sz="1600" lang="en-GB">
                <a:solidFill>
                  <a:srgbClr val="5C1419"/>
                </a:solidFill>
                <a:latin typeface="Arial" panose="020B0604020202020204" pitchFamily="34" charset="0"/>
                <a:cs typeface="Arial" panose="020B0604020202020204" pitchFamily="34" charset="0"/>
              </a:rPr>
              <a:t>Application to SCREEN SMART</a:t>
            </a:r>
          </a:p>
          <a:p>
            <a:r>
              <a:rPr dirty="0" sz="1600" lang="en-GB">
                <a:latin typeface="Arial" panose="020B0604020202020204" pitchFamily="34" charset="0"/>
                <a:cs typeface="Arial" panose="020B0604020202020204" pitchFamily="34" charset="0"/>
              </a:rPr>
              <a:t>Teenagers do not change in isolation—personal factors, behaviour and environment interact.</a:t>
            </a:r>
          </a:p>
        </p:txBody>
      </p:sp>
      <p:sp>
        <p:nvSpPr>
          <p:cNvPr id="1048693" name="Content Placeholder 2"/>
          <p:cNvSpPr txBox="1"/>
          <p:nvPr/>
        </p:nvSpPr>
        <p:spPr>
          <a:xfrm>
            <a:off x="838200" y="6318431"/>
            <a:ext cx="1735674" cy="359302"/>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400" lang="en-GB">
                <a:latin typeface="Arial" panose="020B0604020202020204" pitchFamily="34" charset="0"/>
                <a:cs typeface="Arial" panose="020B0604020202020204" pitchFamily="34" charset="0"/>
              </a:rPr>
              <a:t>(Main, 2023)</a:t>
            </a:r>
          </a:p>
        </p:txBody>
      </p:sp>
      <p:pic>
        <p:nvPicPr>
          <p:cNvPr id="2097187" name="Picture 7" descr="Social Cognitive Theory: How Self-Efficacy and Modelling"/>
          <p:cNvPicPr>
            <a:picLocks noChangeAspect="1"/>
          </p:cNvPicPr>
          <p:nvPr/>
        </p:nvPicPr>
        <p:blipFill>
          <a:blip xmlns:r="http://schemas.openxmlformats.org/officeDocument/2006/relationships" r:embed="rId2"/>
          <a:srcRect t="7229" b="5961"/>
          <a:stretch>
            <a:fillRect/>
          </a:stretch>
        </p:blipFill>
        <p:spPr>
          <a:xfrm>
            <a:off x="370148" y="3488267"/>
            <a:ext cx="4857029" cy="2810933"/>
          </a:xfrm>
          <a:prstGeom prst="rect"/>
        </p:spPr>
      </p:pic>
      <p:sp>
        <p:nvSpPr>
          <p:cNvPr id="1048694" name="Title 1"/>
          <p:cNvSpPr txBox="1"/>
          <p:nvPr/>
        </p:nvSpPr>
        <p:spPr>
          <a:xfrm>
            <a:off x="1117600" y="747185"/>
            <a:ext cx="10515600" cy="523874"/>
          </a:xfrm>
          <a:prstGeom prst="rect"/>
        </p:spPr>
        <p:txBody>
          <a:bodyPr anchor="ctr" bIns="45720" lIns="91440" rIns="91440" rtlCol="0" tIns="45720" vert="horz">
            <a:no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b="1" dirty="0" sz="2400" lang="en-GB">
                <a:latin typeface="Arial" panose="020B0604020202020204" pitchFamily="34" charset="0"/>
                <a:cs typeface="Arial" panose="020B0604020202020204" pitchFamily="34" charset="0"/>
              </a:rPr>
              <a:t>Behaviour Is Influenced by People and Environment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84" name=""/>
        <p:cNvGrpSpPr/>
        <p:nvPr/>
      </p:nvGrpSpPr>
      <p:grpSpPr>
        <a:xfrm>
          <a:off x="0" y="0"/>
          <a:ext cx="0" cy="0"/>
          <a:chOff x="0" y="0"/>
          <a:chExt cx="0" cy="0"/>
        </a:xfrm>
      </p:grpSpPr>
      <p:pic>
        <p:nvPicPr>
          <p:cNvPr id="2097188" name="Picture 6"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3"/>
            <a:ext cx="12192000" cy="6858000"/>
          </a:xfrm>
          <a:prstGeom prst="rect"/>
        </p:spPr>
      </p:pic>
      <p:sp>
        <p:nvSpPr>
          <p:cNvPr id="1048695" name="Title 1"/>
          <p:cNvSpPr>
            <a:spLocks noGrp="1"/>
          </p:cNvSpPr>
          <p:nvPr>
            <p:ph type="title"/>
          </p:nvPr>
        </p:nvSpPr>
        <p:spPr>
          <a:xfrm>
            <a:off x="838200" y="365125"/>
            <a:ext cx="10515600" cy="635003"/>
          </a:xfrm>
        </p:spPr>
        <p:txBody>
          <a:bodyPr>
            <a:noAutofit/>
          </a:bodyPr>
          <a:p>
            <a:pPr algn="ctr"/>
            <a:r>
              <a:rPr b="1" dirty="0" sz="2800" lang="en-GB">
                <a:solidFill>
                  <a:srgbClr val="5C1419"/>
                </a:solidFill>
                <a:latin typeface="Arial" panose="020B0604020202020204" pitchFamily="34" charset="0"/>
                <a:cs typeface="Arial" panose="020B0604020202020204" pitchFamily="34" charset="0"/>
              </a:rPr>
              <a:t>Behaviour-Change Model 3: Transtheoretical Model</a:t>
            </a:r>
            <a:br>
              <a:rPr b="1" dirty="0" sz="2800" lang="en-GB">
                <a:solidFill>
                  <a:srgbClr val="5C1419"/>
                </a:solidFill>
                <a:latin typeface="Arial" panose="020B0604020202020204" pitchFamily="34" charset="0"/>
                <a:cs typeface="Arial" panose="020B0604020202020204" pitchFamily="34" charset="0"/>
              </a:rPr>
            </a:br>
            <a:endParaRPr dirty="0" sz="2800" lang="en-GB">
              <a:solidFill>
                <a:srgbClr val="5C1419"/>
              </a:solidFill>
              <a:latin typeface="Arial" panose="020B0604020202020204" pitchFamily="34" charset="0"/>
              <a:cs typeface="Arial" panose="020B0604020202020204" pitchFamily="34" charset="0"/>
            </a:endParaRPr>
          </a:p>
        </p:txBody>
      </p:sp>
      <p:sp>
        <p:nvSpPr>
          <p:cNvPr id="1048696" name="Title 1"/>
          <p:cNvSpPr txBox="1"/>
          <p:nvPr/>
        </p:nvSpPr>
        <p:spPr>
          <a:xfrm>
            <a:off x="838200" y="896936"/>
            <a:ext cx="10515600" cy="635003"/>
          </a:xfrm>
          <a:prstGeom prst="rect"/>
        </p:spPr>
        <p:txBody>
          <a:bodyPr anchor="ctr" bIns="45720" lIns="91440" rIns="91440" rtlCol="0" tIns="45720" vert="horz">
            <a:no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b="1" dirty="0" sz="2400" lang="en-GB">
                <a:latin typeface="Arial" panose="020B0604020202020204" pitchFamily="34" charset="0"/>
                <a:cs typeface="Arial" panose="020B0604020202020204" pitchFamily="34" charset="0"/>
              </a:rPr>
              <a:t>Not Every Teenager Is Ready to Change</a:t>
            </a:r>
          </a:p>
        </p:txBody>
      </p:sp>
      <p:sp>
        <p:nvSpPr>
          <p:cNvPr id="1048697" name="Content Placeholder 2"/>
          <p:cNvSpPr txBox="1"/>
          <p:nvPr/>
        </p:nvSpPr>
        <p:spPr>
          <a:xfrm>
            <a:off x="7315200" y="1774297"/>
            <a:ext cx="4411134" cy="2569103"/>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b="1" dirty="0" sz="1800" lang="en-GB">
                <a:solidFill>
                  <a:srgbClr val="5C1419"/>
                </a:solidFill>
                <a:latin typeface="Arial" panose="020B0604020202020204" pitchFamily="34" charset="0"/>
                <a:cs typeface="Arial" panose="020B0604020202020204" pitchFamily="34" charset="0"/>
              </a:rPr>
              <a:t>Critical Consideration</a:t>
            </a:r>
          </a:p>
          <a:p>
            <a:pPr algn="just" indent="0" marL="0">
              <a:buNone/>
            </a:pPr>
            <a:r>
              <a:rPr dirty="0" sz="1800" lang="en-GB">
                <a:latin typeface="Arial" panose="020B0604020202020204" pitchFamily="34" charset="0"/>
                <a:cs typeface="Arial" panose="020B0604020202020204" pitchFamily="34" charset="0"/>
              </a:rPr>
              <a:t>Behaviour change is not always linear. Teenagers may progress, relapse and try again.</a:t>
            </a:r>
          </a:p>
          <a:p>
            <a:pPr algn="ctr" indent="0" marL="0">
              <a:buNone/>
            </a:pPr>
            <a:r>
              <a:rPr b="1" dirty="0" sz="1800" lang="en-GB">
                <a:solidFill>
                  <a:srgbClr val="5C1419"/>
                </a:solidFill>
                <a:latin typeface="Arial" panose="020B0604020202020204" pitchFamily="34" charset="0"/>
                <a:cs typeface="Arial" panose="020B0604020202020204" pitchFamily="34" charset="0"/>
              </a:rPr>
              <a:t>SCREEN SMART Response</a:t>
            </a:r>
          </a:p>
          <a:p>
            <a:pPr algn="just" indent="0" marL="0">
              <a:buNone/>
            </a:pPr>
            <a:r>
              <a:rPr dirty="0" sz="1800" lang="en-GB">
                <a:latin typeface="Arial" panose="020B0604020202020204" pitchFamily="34" charset="0"/>
                <a:cs typeface="Arial" panose="020B0604020202020204" pitchFamily="34" charset="0"/>
              </a:rPr>
              <a:t>Support should reflect individual readiness rather than expecting every teenager to change at the same speed.</a:t>
            </a:r>
          </a:p>
        </p:txBody>
      </p:sp>
      <p:sp>
        <p:nvSpPr>
          <p:cNvPr id="1048698" name="Content Placeholder 2"/>
          <p:cNvSpPr txBox="1"/>
          <p:nvPr/>
        </p:nvSpPr>
        <p:spPr>
          <a:xfrm>
            <a:off x="5435599" y="5233054"/>
            <a:ext cx="2552701" cy="367644"/>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400" lang="en-GB"/>
              <a:t>(Sustainable Recovery, 2020)</a:t>
            </a:r>
          </a:p>
          <a:p>
            <a:pPr algn="ctr" indent="0" marL="0">
              <a:buNone/>
            </a:pPr>
            <a:endParaRPr dirty="0" sz="1400" lang="en-GB"/>
          </a:p>
        </p:txBody>
      </p:sp>
      <p:pic>
        <p:nvPicPr>
          <p:cNvPr id="2097189" name="Picture 14" descr="Stages of Change  AI-generated content may be incorrect."/>
          <p:cNvPicPr>
            <a:picLocks noChangeAspect="1"/>
          </p:cNvPicPr>
          <p:nvPr/>
        </p:nvPicPr>
        <p:blipFill>
          <a:blip xmlns:r="http://schemas.openxmlformats.org/officeDocument/2006/relationships" r:embed="rId2"/>
          <a:srcRect l="4330" r="5229"/>
          <a:stretch>
            <a:fillRect/>
          </a:stretch>
        </p:blipFill>
        <p:spPr>
          <a:xfrm>
            <a:off x="916382" y="1637070"/>
            <a:ext cx="4519217" cy="4996924"/>
          </a:xfrm>
          <a:prstGeom prst="rec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85" name=""/>
        <p:cNvGrpSpPr/>
        <p:nvPr/>
      </p:nvGrpSpPr>
      <p:grpSpPr>
        <a:xfrm>
          <a:off x="0" y="0"/>
          <a:ext cx="0" cy="0"/>
          <a:chOff x="0" y="0"/>
          <a:chExt cx="0" cy="0"/>
        </a:xfrm>
      </p:grpSpPr>
      <p:pic>
        <p:nvPicPr>
          <p:cNvPr id="2097190" name="Picture 6" descr="Four people are cycling along a scenic path, enjoying the outdoors and engaging with their smartphones.  AI-generated content may be incorrect."/>
          <p:cNvPicPr>
            <a:picLocks noChangeAspect="1"/>
          </p:cNvPicPr>
          <p:nvPr/>
        </p:nvPicPr>
        <p:blipFill>
          <a:blip xmlns:r="http://schemas.openxmlformats.org/officeDocument/2006/relationships" r:embed="rId1"/>
          <a:stretch>
            <a:fillRect/>
          </a:stretch>
        </p:blipFill>
        <p:spPr>
          <a:xfrm>
            <a:off x="3239" y="8464"/>
            <a:ext cx="12185522" cy="6858000"/>
          </a:xfrm>
          <a:prstGeom prst="rect"/>
        </p:spPr>
      </p:pic>
      <p:sp>
        <p:nvSpPr>
          <p:cNvPr id="1048699" name="Content Placeholder 2"/>
          <p:cNvSpPr>
            <a:spLocks noGrp="1"/>
          </p:cNvSpPr>
          <p:nvPr>
            <p:ph idx="1"/>
          </p:nvPr>
        </p:nvSpPr>
        <p:spPr>
          <a:xfrm>
            <a:off x="160865" y="1075268"/>
            <a:ext cx="6632017" cy="5350932"/>
          </a:xfrm>
        </p:spPr>
        <p:txBody>
          <a:bodyPr>
            <a:noAutofit/>
          </a:bodyPr>
          <a:p>
            <a:pPr indent="0" marL="0">
              <a:lnSpc>
                <a:spcPct val="100000"/>
              </a:lnSpc>
              <a:buNone/>
            </a:pPr>
            <a:r>
              <a:rPr dirty="0" sz="1400" lang="en-GB">
                <a:solidFill>
                  <a:srgbClr val="5C1419"/>
                </a:solidFill>
                <a:latin typeface="Arial" panose="020B0604020202020204" pitchFamily="34" charset="0"/>
                <a:cs typeface="Arial" panose="020B0604020202020204" pitchFamily="34" charset="0"/>
              </a:rPr>
              <a:t> Personal Goals</a:t>
            </a:r>
          </a:p>
          <a:p>
            <a:pPr>
              <a:lnSpc>
                <a:spcPct val="100000"/>
              </a:lnSpc>
            </a:pPr>
            <a:r>
              <a:rPr dirty="0" sz="1400" lang="en-GB">
                <a:latin typeface="Arial" panose="020B0604020202020204" pitchFamily="34" charset="0"/>
                <a:cs typeface="Arial" panose="020B0604020202020204" pitchFamily="34" charset="0"/>
              </a:rPr>
              <a:t>Teenagers set realistic and achievable goals based on their own screen habits.</a:t>
            </a:r>
          </a:p>
          <a:p>
            <a:pPr indent="0" marL="0">
              <a:lnSpc>
                <a:spcPct val="100000"/>
              </a:lnSpc>
              <a:buNone/>
            </a:pPr>
            <a:r>
              <a:rPr dirty="0" sz="1400" lang="en-GB">
                <a:solidFill>
                  <a:srgbClr val="5C1419"/>
                </a:solidFill>
                <a:latin typeface="Arial" panose="020B0604020202020204" pitchFamily="34" charset="0"/>
                <a:cs typeface="Arial" panose="020B0604020202020204" pitchFamily="34" charset="0"/>
              </a:rPr>
              <a:t>Self-Monitoring</a:t>
            </a:r>
          </a:p>
          <a:p>
            <a:pPr>
              <a:lnSpc>
                <a:spcPct val="100000"/>
              </a:lnSpc>
            </a:pPr>
            <a:r>
              <a:rPr dirty="0" sz="1400" lang="en-GB">
                <a:latin typeface="Arial" panose="020B0604020202020204" pitchFamily="34" charset="0"/>
                <a:cs typeface="Arial" panose="020B0604020202020204" pitchFamily="34" charset="0"/>
              </a:rPr>
              <a:t>Continue checking weekly screen-time data to recognise progress and identify setbacks.</a:t>
            </a:r>
          </a:p>
          <a:p>
            <a:pPr indent="0" marL="0">
              <a:lnSpc>
                <a:spcPct val="100000"/>
              </a:lnSpc>
              <a:buNone/>
            </a:pPr>
            <a:r>
              <a:rPr dirty="0" sz="1400" lang="en-GB">
                <a:solidFill>
                  <a:srgbClr val="5C1419"/>
                </a:solidFill>
                <a:latin typeface="Arial" panose="020B0604020202020204" pitchFamily="34" charset="0"/>
                <a:cs typeface="Arial" panose="020B0604020202020204" pitchFamily="34" charset="0"/>
              </a:rPr>
              <a:t>Social Support</a:t>
            </a:r>
          </a:p>
          <a:p>
            <a:pPr>
              <a:lnSpc>
                <a:spcPct val="100000"/>
              </a:lnSpc>
            </a:pPr>
            <a:r>
              <a:rPr dirty="0" sz="1400" lang="en-GB">
                <a:latin typeface="Arial" panose="020B0604020202020204" pitchFamily="34" charset="0"/>
                <a:cs typeface="Arial" panose="020B0604020202020204" pitchFamily="34" charset="0"/>
              </a:rPr>
              <a:t>Encourage friends, family and schools to support healthier digital routines.</a:t>
            </a:r>
          </a:p>
          <a:p>
            <a:pPr indent="0" marL="0">
              <a:lnSpc>
                <a:spcPct val="100000"/>
              </a:lnSpc>
              <a:buNone/>
            </a:pPr>
            <a:r>
              <a:rPr dirty="0" sz="1400" lang="en-GB">
                <a:solidFill>
                  <a:srgbClr val="5C1419"/>
                </a:solidFill>
                <a:latin typeface="Arial" panose="020B0604020202020204" pitchFamily="34" charset="0"/>
                <a:cs typeface="Arial" panose="020B0604020202020204" pitchFamily="34" charset="0"/>
              </a:rPr>
              <a:t>Coping with Relapse</a:t>
            </a:r>
          </a:p>
          <a:p>
            <a:pPr>
              <a:lnSpc>
                <a:spcPct val="100000"/>
              </a:lnSpc>
            </a:pPr>
            <a:r>
              <a:rPr dirty="0" sz="1400" lang="en-GB">
                <a:latin typeface="Arial" panose="020B0604020202020204" pitchFamily="34" charset="0"/>
                <a:cs typeface="Arial" panose="020B0604020202020204" pitchFamily="34" charset="0"/>
              </a:rPr>
              <a:t>A temporary return to old habits should trigger reflection and goal adjustment, rather than abandonment of the plan.</a:t>
            </a:r>
          </a:p>
          <a:p>
            <a:pPr indent="0" marL="0">
              <a:lnSpc>
                <a:spcPct val="100000"/>
              </a:lnSpc>
              <a:buNone/>
            </a:pPr>
            <a:r>
              <a:rPr dirty="0" sz="1400" lang="en-GB">
                <a:solidFill>
                  <a:srgbClr val="5C1419"/>
                </a:solidFill>
                <a:latin typeface="Arial" panose="020B0604020202020204" pitchFamily="34" charset="0"/>
                <a:cs typeface="Arial" panose="020B0604020202020204" pitchFamily="34" charset="0"/>
              </a:rPr>
              <a:t>Healthy Replacement</a:t>
            </a:r>
          </a:p>
          <a:p>
            <a:pPr>
              <a:lnSpc>
                <a:spcPct val="100000"/>
              </a:lnSpc>
            </a:pPr>
            <a:r>
              <a:rPr dirty="0" sz="1400" lang="en-GB">
                <a:latin typeface="Arial" panose="020B0604020202020204" pitchFamily="34" charset="0"/>
                <a:cs typeface="Arial" panose="020B0604020202020204" pitchFamily="34" charset="0"/>
              </a:rPr>
              <a:t>Replace recreational screen time with enjoyable alternatives:</a:t>
            </a:r>
          </a:p>
          <a:p>
            <a:pPr>
              <a:lnSpc>
                <a:spcPct val="100000"/>
              </a:lnSpc>
            </a:pPr>
            <a:r>
              <a:rPr dirty="0" sz="1400" lang="en-GB">
                <a:latin typeface="Arial" panose="020B0604020202020204" pitchFamily="34" charset="0"/>
                <a:cs typeface="Arial" panose="020B0604020202020204" pitchFamily="34" charset="0"/>
              </a:rPr>
              <a:t>Physical activity • Hobbies • Family time • Face-to-face social activities</a:t>
            </a:r>
          </a:p>
          <a:p>
            <a:pPr indent="0" marL="0">
              <a:lnSpc>
                <a:spcPct val="100000"/>
              </a:lnSpc>
              <a:buNone/>
            </a:pPr>
            <a:r>
              <a:rPr dirty="0" sz="1400" lang="en-GB">
                <a:solidFill>
                  <a:srgbClr val="5C1419"/>
                </a:solidFill>
                <a:latin typeface="Arial" panose="020B0604020202020204" pitchFamily="34" charset="0"/>
                <a:cs typeface="Arial" panose="020B0604020202020204" pitchFamily="34" charset="0"/>
              </a:rPr>
              <a:t>Digital Balance Plan</a:t>
            </a:r>
          </a:p>
          <a:p>
            <a:pPr>
              <a:lnSpc>
                <a:spcPct val="100000"/>
              </a:lnSpc>
            </a:pPr>
            <a:r>
              <a:rPr dirty="0" sz="1400" lang="en-GB">
                <a:latin typeface="Arial" panose="020B0604020202020204" pitchFamily="34" charset="0"/>
                <a:cs typeface="Arial" panose="020B0604020202020204" pitchFamily="34" charset="0"/>
              </a:rPr>
              <a:t>At Week 6, each teenager creates a personal plan for maintaining healthier habits.</a:t>
            </a:r>
          </a:p>
          <a:p>
            <a:pPr>
              <a:lnSpc>
                <a:spcPct val="100000"/>
              </a:lnSpc>
            </a:pPr>
            <a:r>
              <a:rPr dirty="0" sz="1400" i="1" lang="en-GB">
                <a:latin typeface="Arial" panose="020B0604020202020204" pitchFamily="34" charset="0"/>
                <a:cs typeface="Arial" panose="020B0604020202020204" pitchFamily="34" charset="0"/>
              </a:rPr>
              <a:t>(Michie, van Stralen and West, 2011; Prochaska and Velicer, 1997; Žmavc et al., 2025)</a:t>
            </a:r>
            <a:endParaRPr dirty="0" sz="1400" lang="en-GB">
              <a:latin typeface="Arial" panose="020B0604020202020204" pitchFamily="34" charset="0"/>
              <a:cs typeface="Arial" panose="020B0604020202020204" pitchFamily="34" charset="0"/>
            </a:endParaRPr>
          </a:p>
          <a:p>
            <a:pPr>
              <a:lnSpc>
                <a:spcPct val="100000"/>
              </a:lnSpc>
            </a:pPr>
            <a:endParaRPr dirty="0" sz="1400" lang="en-GB">
              <a:latin typeface="Arial" panose="020B0604020202020204" pitchFamily="34" charset="0"/>
              <a:cs typeface="Arial" panose="020B0604020202020204" pitchFamily="34" charset="0"/>
            </a:endParaRPr>
          </a:p>
        </p:txBody>
      </p:sp>
      <p:sp>
        <p:nvSpPr>
          <p:cNvPr id="1048700" name="Title 1"/>
          <p:cNvSpPr>
            <a:spLocks noGrp="1"/>
          </p:cNvSpPr>
          <p:nvPr>
            <p:ph type="title"/>
          </p:nvPr>
        </p:nvSpPr>
        <p:spPr>
          <a:xfrm>
            <a:off x="838200" y="365125"/>
            <a:ext cx="10515600" cy="574675"/>
          </a:xfrm>
        </p:spPr>
        <p:txBody>
          <a:bodyPr>
            <a:noAutofit/>
          </a:bodyPr>
          <a:p>
            <a:pPr algn="ctr"/>
            <a:r>
              <a:rPr b="1" dirty="0" sz="3600" lang="en-GB">
                <a:solidFill>
                  <a:srgbClr val="5C1419"/>
                </a:solidFill>
                <a:latin typeface="Arial" panose="020B0604020202020204" pitchFamily="34" charset="0"/>
                <a:cs typeface="Arial" panose="020B0604020202020204" pitchFamily="34" charset="0"/>
              </a:rPr>
              <a:t>Supporting Long-Term Behaviour Change</a:t>
            </a:r>
            <a:br>
              <a:rPr b="1" dirty="0" sz="3600" lang="en-GB">
                <a:solidFill>
                  <a:srgbClr val="5C1419"/>
                </a:solidFill>
                <a:latin typeface="Arial" panose="020B0604020202020204" pitchFamily="34" charset="0"/>
                <a:cs typeface="Arial" panose="020B0604020202020204" pitchFamily="34" charset="0"/>
              </a:rPr>
            </a:br>
            <a:endParaRPr dirty="0" sz="3600" lang="en-GB">
              <a:solidFill>
                <a:srgbClr val="5C1419"/>
              </a:solidFill>
              <a:latin typeface="Arial" panose="020B0604020202020204" pitchFamily="34" charset="0"/>
              <a:cs typeface="Arial" panose="020B0604020202020204" pitchFamily="34" charset="0"/>
            </a:endParaRPr>
          </a:p>
        </p:txBody>
      </p:sp>
      <p:sp>
        <p:nvSpPr>
          <p:cNvPr id="1048701" name="Title 1"/>
          <p:cNvSpPr txBox="1"/>
          <p:nvPr/>
        </p:nvSpPr>
        <p:spPr>
          <a:xfrm>
            <a:off x="2006599" y="652462"/>
            <a:ext cx="7501467" cy="574675"/>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b="1" dirty="0" sz="2000" lang="en-GB">
                <a:latin typeface="Arial" panose="020B0604020202020204" pitchFamily="34" charset="0"/>
                <a:cs typeface="Arial" panose="020B0604020202020204" pitchFamily="34" charset="0"/>
              </a:rPr>
              <a:t>How Can SCREEN SMART Help Changes Last?</a:t>
            </a:r>
          </a:p>
        </p:txBody>
      </p:sp>
      <p:sp>
        <p:nvSpPr>
          <p:cNvPr id="1048702" name="Content Placeholder 2"/>
          <p:cNvSpPr txBox="1"/>
          <p:nvPr/>
        </p:nvSpPr>
        <p:spPr>
          <a:xfrm>
            <a:off x="6792882" y="1296461"/>
            <a:ext cx="5162052" cy="1617661"/>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indent="0" marL="0">
              <a:lnSpc>
                <a:spcPct val="120000"/>
              </a:lnSpc>
              <a:buNone/>
            </a:pPr>
            <a:r>
              <a:rPr dirty="0" sz="1500" lang="en-GB">
                <a:solidFill>
                  <a:srgbClr val="5C1419"/>
                </a:solidFill>
                <a:latin typeface="Arial" panose="020B0604020202020204" pitchFamily="34" charset="0"/>
                <a:cs typeface="Arial" panose="020B0604020202020204" pitchFamily="34" charset="0"/>
              </a:rPr>
              <a:t>Critical Consideration</a:t>
            </a:r>
          </a:p>
          <a:p>
            <a:pPr algn="just" indent="0" marL="0">
              <a:lnSpc>
                <a:spcPct val="120000"/>
              </a:lnSpc>
              <a:buNone/>
            </a:pPr>
            <a:r>
              <a:rPr dirty="0" sz="1500" lang="en-GB">
                <a:latin typeface="Arial" panose="020B0604020202020204" pitchFamily="34" charset="0"/>
                <a:cs typeface="Arial" panose="020B0604020202020204" pitchFamily="34" charset="0"/>
              </a:rPr>
              <a:t>Starting behaviour change is different from maintaining it; continued self-monitoring and social support may be needed beyond the six-week campaign.</a:t>
            </a:r>
          </a:p>
        </p:txBody>
      </p:sp>
      <p:sp>
        <p:nvSpPr>
          <p:cNvPr id="1048703" name="Content Placeholder 2"/>
          <p:cNvSpPr txBox="1"/>
          <p:nvPr/>
        </p:nvSpPr>
        <p:spPr>
          <a:xfrm>
            <a:off x="9940833" y="2701528"/>
            <a:ext cx="2014101" cy="425188"/>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indent="0" marL="0">
              <a:buNone/>
            </a:pPr>
            <a:r>
              <a:rPr dirty="0" sz="1600" lang="en-GB">
                <a:latin typeface="Arial" panose="020B0604020202020204" pitchFamily="34" charset="0"/>
                <a:cs typeface="Arial" panose="020B0604020202020204" pitchFamily="34" charset="0"/>
              </a:rPr>
              <a:t>(Getty Images, 2026)</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86" name=""/>
        <p:cNvGrpSpPr/>
        <p:nvPr/>
      </p:nvGrpSpPr>
      <p:grpSpPr>
        <a:xfrm>
          <a:off x="0" y="0"/>
          <a:ext cx="0" cy="0"/>
          <a:chOff x="0" y="0"/>
          <a:chExt cx="0" cy="0"/>
        </a:xfrm>
      </p:grpSpPr>
      <p:pic>
        <p:nvPicPr>
          <p:cNvPr id="2097191" name="Picture 4"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8465"/>
            <a:ext cx="12192000" cy="6858000"/>
          </a:xfrm>
          <a:prstGeom prst="rect"/>
        </p:spPr>
      </p:pic>
      <p:sp>
        <p:nvSpPr>
          <p:cNvPr id="1048704" name="Title 1"/>
          <p:cNvSpPr>
            <a:spLocks noGrp="1"/>
          </p:cNvSpPr>
          <p:nvPr>
            <p:ph type="title"/>
          </p:nvPr>
        </p:nvSpPr>
        <p:spPr>
          <a:xfrm>
            <a:off x="2328332" y="365126"/>
            <a:ext cx="7950201" cy="642407"/>
          </a:xfrm>
        </p:spPr>
        <p:txBody>
          <a:bodyPr>
            <a:normAutofit fontScale="90000"/>
          </a:bodyPr>
          <a:p>
            <a:pPr algn="ctr"/>
            <a:r>
              <a:rPr b="1" dirty="0" lang="en-GB">
                <a:solidFill>
                  <a:srgbClr val="5C1419"/>
                </a:solidFill>
                <a:latin typeface="Arial" panose="020B0604020202020204" pitchFamily="34" charset="0"/>
                <a:cs typeface="Arial" panose="020B0604020202020204" pitchFamily="34" charset="0"/>
              </a:rPr>
              <a:t>From Barriers to Solutions</a:t>
            </a:r>
            <a:endParaRPr dirty="0" lang="en-GB">
              <a:solidFill>
                <a:srgbClr val="5C1419"/>
              </a:solidFill>
              <a:latin typeface="Arial" panose="020B0604020202020204" pitchFamily="34" charset="0"/>
              <a:cs typeface="Arial" panose="020B0604020202020204" pitchFamily="34" charset="0"/>
            </a:endParaRPr>
          </a:p>
        </p:txBody>
      </p:sp>
      <p:sp>
        <p:nvSpPr>
          <p:cNvPr id="1048705" name="Title 1"/>
          <p:cNvSpPr txBox="1"/>
          <p:nvPr/>
        </p:nvSpPr>
        <p:spPr>
          <a:xfrm>
            <a:off x="762000" y="2117723"/>
            <a:ext cx="10515600" cy="132556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endParaRPr dirty="0" lang="en-GB"/>
          </a:p>
        </p:txBody>
      </p:sp>
      <p:graphicFrame>
        <p:nvGraphicFramePr>
          <p:cNvPr id="4194309" name="Content Placeholder 12"/>
          <p:cNvGraphicFramePr>
            <a:graphicFrameLocks noGrp="1"/>
          </p:cNvGraphicFramePr>
          <p:nvPr>
            <p:ph idx="1"/>
          </p:nvPr>
        </p:nvGraphicFramePr>
        <p:xfrm>
          <a:off x="838200" y="1783080"/>
          <a:ext cx="10515600" cy="3214116"/>
        </p:xfrm>
        <a:graphic>
          <a:graphicData uri="http://schemas.openxmlformats.org/drawingml/2006/table">
            <a:tbl>
              <a:tblPr>
                <a:tableStyleId>{5C22544A-7EE6-4342-B048-85BDC9FD1C3A}</a:tableStyleId>
              </a:tblPr>
              <a:tblGrid>
                <a:gridCol w="5257800"/>
                <a:gridCol w="5257800"/>
              </a:tblGrid>
              <a:tr h="0">
                <a:tc>
                  <a:txBody>
                    <a:bodyPr/>
                    <a:p>
                      <a:pPr>
                        <a:lnSpc>
                          <a:spcPct val="120000"/>
                        </a:lnSpc>
                        <a:buNone/>
                      </a:pPr>
                      <a:r>
                        <a:rPr dirty="0" sz="1600" lang="en-GB">
                          <a:solidFill>
                            <a:schemeClr val="bg1"/>
                          </a:solidFill>
                          <a:latin typeface="Arial" panose="020B0604020202020204" pitchFamily="34" charset="0"/>
                          <a:cs typeface="Arial" panose="020B0604020202020204" pitchFamily="34" charset="0"/>
                        </a:rPr>
                        <a:t>Challenge</a:t>
                      </a:r>
                    </a:p>
                  </a:txBody>
                  <a:tcPr anchor="ctr">
                    <a:solidFill>
                      <a:srgbClr val="5C1419"/>
                    </a:solidFill>
                  </a:tcPr>
                </a:tc>
                <a:tc>
                  <a:txBody>
                    <a:bodyPr/>
                    <a:p>
                      <a:pPr>
                        <a:lnSpc>
                          <a:spcPct val="120000"/>
                        </a:lnSpc>
                        <a:buNone/>
                      </a:pPr>
                      <a:r>
                        <a:rPr dirty="0" sz="1600" lang="en-GB">
                          <a:solidFill>
                            <a:schemeClr val="bg1"/>
                          </a:solidFill>
                          <a:latin typeface="Arial" panose="020B0604020202020204" pitchFamily="34" charset="0"/>
                          <a:cs typeface="Arial" panose="020B0604020202020204" pitchFamily="34" charset="0"/>
                        </a:rPr>
                        <a:t>SCREEN SMART Solution</a:t>
                      </a:r>
                    </a:p>
                  </a:txBody>
                  <a:tcPr anchor="ctr">
                    <a:solidFill>
                      <a:srgbClr val="5C1419"/>
                    </a:solidFill>
                  </a:tcPr>
                </a:tc>
              </a:tr>
              <a:tr h="0">
                <a:tc>
                  <a:txBody>
                    <a:bodyPr/>
                    <a:p>
                      <a:pPr>
                        <a:lnSpc>
                          <a:spcPct val="120000"/>
                        </a:lnSpc>
                        <a:buNone/>
                      </a:pPr>
                      <a:r>
                        <a:rPr dirty="0" sz="1600" lang="en-GB">
                          <a:latin typeface="Arial" panose="020B0604020202020204" pitchFamily="34" charset="0"/>
                          <a:cs typeface="Arial" panose="020B0604020202020204" pitchFamily="34" charset="0"/>
                        </a:rPr>
                        <a:t>Habitual scrolling</a:t>
                      </a:r>
                    </a:p>
                  </a:txBody>
                  <a:tcPr anchor="ctr">
                    <a:solidFill>
                      <a:srgbClr val="F1E5E2"/>
                    </a:solidFill>
                  </a:tcPr>
                </a:tc>
                <a:tc>
                  <a:txBody>
                    <a:bodyPr/>
                    <a:p>
                      <a:pPr>
                        <a:lnSpc>
                          <a:spcPct val="120000"/>
                        </a:lnSpc>
                        <a:buNone/>
                      </a:pPr>
                      <a:r>
                        <a:rPr dirty="0" sz="1600" lang="en-GB">
                          <a:latin typeface="Arial" panose="020B0604020202020204" pitchFamily="34" charset="0"/>
                          <a:cs typeface="Arial" panose="020B0604020202020204" pitchFamily="34" charset="0"/>
                        </a:rPr>
                        <a:t>Screen-time tracking + personal goals</a:t>
                      </a:r>
                    </a:p>
                  </a:txBody>
                  <a:tcPr anchor="ctr">
                    <a:solidFill>
                      <a:srgbClr val="F1E5E2"/>
                    </a:solidFill>
                  </a:tcPr>
                </a:tc>
              </a:tr>
              <a:tr h="0">
                <a:tc>
                  <a:txBody>
                    <a:bodyPr/>
                    <a:p>
                      <a:pPr>
                        <a:lnSpc>
                          <a:spcPct val="120000"/>
                        </a:lnSpc>
                        <a:buNone/>
                      </a:pPr>
                      <a:r>
                        <a:rPr dirty="0" sz="1600" lang="en-GB">
                          <a:latin typeface="Arial" panose="020B0604020202020204" pitchFamily="34" charset="0"/>
                          <a:cs typeface="Arial" panose="020B0604020202020204" pitchFamily="34" charset="0"/>
                        </a:rPr>
                        <a:t>Constant notifications</a:t>
                      </a:r>
                    </a:p>
                  </a:txBody>
                  <a:tcPr anchor="ctr">
                    <a:solidFill>
                      <a:srgbClr val="F1E5E2"/>
                    </a:solidFill>
                  </a:tcPr>
                </a:tc>
                <a:tc>
                  <a:txBody>
                    <a:bodyPr/>
                    <a:p>
                      <a:pPr>
                        <a:lnSpc>
                          <a:spcPct val="120000"/>
                        </a:lnSpc>
                        <a:buNone/>
                      </a:pPr>
                      <a:r>
                        <a:rPr dirty="0" sz="1600" lang="en-GB">
                          <a:latin typeface="Arial" panose="020B0604020202020204" pitchFamily="34" charset="0"/>
                          <a:cs typeface="Arial" panose="020B0604020202020204" pitchFamily="34" charset="0"/>
                        </a:rPr>
                        <a:t>Notification management + Do Not Disturb</a:t>
                      </a:r>
                    </a:p>
                  </a:txBody>
                  <a:tcPr anchor="ctr">
                    <a:solidFill>
                      <a:srgbClr val="F1E5E2"/>
                    </a:solidFill>
                  </a:tcPr>
                </a:tc>
              </a:tr>
              <a:tr h="0">
                <a:tc>
                  <a:txBody>
                    <a:bodyPr/>
                    <a:p>
                      <a:pPr>
                        <a:lnSpc>
                          <a:spcPct val="120000"/>
                        </a:lnSpc>
                        <a:buNone/>
                      </a:pPr>
                      <a:r>
                        <a:rPr dirty="0" sz="1600" lang="en-GB">
                          <a:latin typeface="Arial" panose="020B0604020202020204" pitchFamily="34" charset="0"/>
                          <a:cs typeface="Arial" panose="020B0604020202020204" pitchFamily="34" charset="0"/>
                        </a:rPr>
                        <a:t>FOMO &amp; peer pressure</a:t>
                      </a:r>
                    </a:p>
                  </a:txBody>
                  <a:tcPr anchor="ctr">
                    <a:solidFill>
                      <a:srgbClr val="F1E5E2"/>
                    </a:solidFill>
                  </a:tcPr>
                </a:tc>
                <a:tc>
                  <a:txBody>
                    <a:bodyPr/>
                    <a:p>
                      <a:pPr>
                        <a:lnSpc>
                          <a:spcPct val="120000"/>
                        </a:lnSpc>
                        <a:buNone/>
                      </a:pPr>
                      <a:r>
                        <a:rPr dirty="0" sz="1600" lang="en-GB">
                          <a:latin typeface="Arial" panose="020B0604020202020204" pitchFamily="34" charset="0"/>
                          <a:cs typeface="Arial" panose="020B0604020202020204" pitchFamily="34" charset="0"/>
                        </a:rPr>
                        <a:t>Peer discussions + group challenges</a:t>
                      </a:r>
                    </a:p>
                  </a:txBody>
                  <a:tcPr anchor="ctr">
                    <a:solidFill>
                      <a:srgbClr val="F1E5E2"/>
                    </a:solidFill>
                  </a:tcPr>
                </a:tc>
              </a:tr>
              <a:tr h="0">
                <a:tc>
                  <a:txBody>
                    <a:bodyPr/>
                    <a:p>
                      <a:pPr>
                        <a:lnSpc>
                          <a:spcPct val="120000"/>
                        </a:lnSpc>
                        <a:buNone/>
                      </a:pPr>
                      <a:r>
                        <a:rPr dirty="0" sz="1600" lang="en-GB">
                          <a:latin typeface="Arial" panose="020B0604020202020204" pitchFamily="34" charset="0"/>
                          <a:cs typeface="Arial" panose="020B0604020202020204" pitchFamily="34" charset="0"/>
                        </a:rPr>
                        <a:t>Bedtime phone use</a:t>
                      </a:r>
                    </a:p>
                  </a:txBody>
                  <a:tcPr anchor="ctr">
                    <a:solidFill>
                      <a:srgbClr val="F1E5E2"/>
                    </a:solidFill>
                  </a:tcPr>
                </a:tc>
                <a:tc>
                  <a:txBody>
                    <a:bodyPr/>
                    <a:p>
                      <a:pPr>
                        <a:lnSpc>
                          <a:spcPct val="120000"/>
                        </a:lnSpc>
                        <a:buNone/>
                      </a:pPr>
                      <a:r>
                        <a:rPr dirty="0" sz="1600" lang="en-GB">
                          <a:latin typeface="Arial" panose="020B0604020202020204" pitchFamily="34" charset="0"/>
                          <a:cs typeface="Arial" panose="020B0604020202020204" pitchFamily="34" charset="0"/>
                        </a:rPr>
                        <a:t>60-minute pre-bed screen-free challenge</a:t>
                      </a:r>
                    </a:p>
                  </a:txBody>
                  <a:tcPr anchor="ctr">
                    <a:solidFill>
                      <a:srgbClr val="F1E5E2"/>
                    </a:solidFill>
                  </a:tcPr>
                </a:tc>
              </a:tr>
              <a:tr h="0">
                <a:tc>
                  <a:txBody>
                    <a:bodyPr/>
                    <a:p>
                      <a:pPr>
                        <a:lnSpc>
                          <a:spcPct val="120000"/>
                        </a:lnSpc>
                        <a:buNone/>
                      </a:pPr>
                      <a:r>
                        <a:rPr dirty="0" sz="1600" lang="en-GB">
                          <a:latin typeface="Arial" panose="020B0604020202020204" pitchFamily="34" charset="0"/>
                          <a:cs typeface="Arial" panose="020B0604020202020204" pitchFamily="34" charset="0"/>
                        </a:rPr>
                        <a:t>Lack of alternatives</a:t>
                      </a:r>
                    </a:p>
                  </a:txBody>
                  <a:tcPr anchor="ctr">
                    <a:solidFill>
                      <a:srgbClr val="F1E5E2"/>
                    </a:solidFill>
                  </a:tcPr>
                </a:tc>
                <a:tc>
                  <a:txBody>
                    <a:bodyPr/>
                    <a:p>
                      <a:pPr>
                        <a:lnSpc>
                          <a:spcPct val="120000"/>
                        </a:lnSpc>
                        <a:buNone/>
                      </a:pPr>
                      <a:r>
                        <a:rPr dirty="0" sz="1600" lang="en-GB">
                          <a:latin typeface="Arial" panose="020B0604020202020204" pitchFamily="34" charset="0"/>
                          <a:cs typeface="Arial" panose="020B0604020202020204" pitchFamily="34" charset="0"/>
                        </a:rPr>
                        <a:t>Replace 30 minutes with an offline activity</a:t>
                      </a:r>
                    </a:p>
                  </a:txBody>
                  <a:tcPr anchor="ctr">
                    <a:solidFill>
                      <a:srgbClr val="F1E5E2"/>
                    </a:solidFill>
                  </a:tcPr>
                </a:tc>
              </a:tr>
              <a:tr h="0">
                <a:tc>
                  <a:txBody>
                    <a:bodyPr/>
                    <a:p>
                      <a:pPr>
                        <a:lnSpc>
                          <a:spcPct val="120000"/>
                        </a:lnSpc>
                        <a:buNone/>
                      </a:pPr>
                      <a:r>
                        <a:rPr dirty="0" sz="1600" lang="en-GB">
                          <a:latin typeface="Arial" panose="020B0604020202020204" pitchFamily="34" charset="0"/>
                          <a:cs typeface="Arial" panose="020B0604020202020204" pitchFamily="34" charset="0"/>
                        </a:rPr>
                        <a:t> Family habits</a:t>
                      </a:r>
                    </a:p>
                  </a:txBody>
                  <a:tcPr anchor="ctr">
                    <a:solidFill>
                      <a:srgbClr val="F1E5E2"/>
                    </a:solidFill>
                  </a:tcPr>
                </a:tc>
                <a:tc>
                  <a:txBody>
                    <a:bodyPr/>
                    <a:p>
                      <a:pPr>
                        <a:lnSpc>
                          <a:spcPct val="120000"/>
                        </a:lnSpc>
                        <a:buNone/>
                      </a:pPr>
                      <a:r>
                        <a:rPr dirty="0" sz="1600" lang="en-GB">
                          <a:latin typeface="Arial" panose="020B0604020202020204" pitchFamily="34" charset="0"/>
                          <a:cs typeface="Arial" panose="020B0604020202020204" pitchFamily="34" charset="0"/>
                        </a:rPr>
                        <a:t>Family screen-free routines + parent support</a:t>
                      </a:r>
                    </a:p>
                  </a:txBody>
                  <a:tcPr anchor="ctr">
                    <a:solidFill>
                      <a:srgbClr val="F1E5E2"/>
                    </a:solidFill>
                  </a:tcPr>
                </a:tc>
              </a:tr>
              <a:tr h="0">
                <a:tc>
                  <a:txBody>
                    <a:bodyPr/>
                    <a:p>
                      <a:pPr>
                        <a:lnSpc>
                          <a:spcPct val="120000"/>
                        </a:lnSpc>
                        <a:buNone/>
                      </a:pPr>
                      <a:r>
                        <a:rPr dirty="0" sz="1600" lang="en-GB">
                          <a:latin typeface="Arial" panose="020B0604020202020204" pitchFamily="34" charset="0"/>
                          <a:cs typeface="Arial" panose="020B0604020202020204" pitchFamily="34" charset="0"/>
                        </a:rPr>
                        <a:t>Low motivation</a:t>
                      </a:r>
                    </a:p>
                  </a:txBody>
                  <a:tcPr anchor="ctr">
                    <a:solidFill>
                      <a:srgbClr val="F1E5E2"/>
                    </a:solidFill>
                  </a:tcPr>
                </a:tc>
                <a:tc>
                  <a:txBody>
                    <a:bodyPr/>
                    <a:p>
                      <a:pPr>
                        <a:lnSpc>
                          <a:spcPct val="120000"/>
                        </a:lnSpc>
                        <a:buNone/>
                      </a:pPr>
                      <a:r>
                        <a:rPr dirty="0" sz="1600" lang="en-GB">
                          <a:latin typeface="Arial" panose="020B0604020202020204" pitchFamily="34" charset="0"/>
                          <a:cs typeface="Arial" panose="020B0604020202020204" pitchFamily="34" charset="0"/>
                        </a:rPr>
                        <a:t>Small goals + progress feedback</a:t>
                      </a:r>
                    </a:p>
                  </a:txBody>
                  <a:tcPr anchor="ctr">
                    <a:solidFill>
                      <a:srgbClr val="F1E5E2"/>
                    </a:solidFill>
                  </a:tcPr>
                </a:tc>
              </a:tr>
              <a:tr h="0">
                <a:tc>
                  <a:txBody>
                    <a:bodyPr/>
                    <a:p>
                      <a:pPr>
                        <a:lnSpc>
                          <a:spcPct val="120000"/>
                        </a:lnSpc>
                        <a:buNone/>
                      </a:pPr>
                      <a:r>
                        <a:rPr dirty="0" sz="1600" lang="en-GB">
                          <a:latin typeface="Arial" panose="020B0604020202020204" pitchFamily="34" charset="0"/>
                          <a:cs typeface="Arial" panose="020B0604020202020204" pitchFamily="34" charset="0"/>
                        </a:rPr>
                        <a:t>Relapse</a:t>
                      </a:r>
                    </a:p>
                  </a:txBody>
                  <a:tcPr anchor="ctr">
                    <a:solidFill>
                      <a:srgbClr val="F1E5E2"/>
                    </a:solidFill>
                  </a:tcPr>
                </a:tc>
                <a:tc>
                  <a:txBody>
                    <a:bodyPr/>
                    <a:p>
                      <a:pPr>
                        <a:lnSpc>
                          <a:spcPct val="120000"/>
                        </a:lnSpc>
                        <a:buNone/>
                      </a:pPr>
                      <a:r>
                        <a:rPr dirty="0" sz="1600" lang="en-GB">
                          <a:latin typeface="Arial" panose="020B0604020202020204" pitchFamily="34" charset="0"/>
                          <a:cs typeface="Arial" panose="020B0604020202020204" pitchFamily="34" charset="0"/>
                        </a:rPr>
                        <a:t>Review barriers + adapt goals + try again</a:t>
                      </a:r>
                    </a:p>
                  </a:txBody>
                  <a:tcPr anchor="ctr">
                    <a:solidFill>
                      <a:srgbClr val="F1E5E2"/>
                    </a:solidFill>
                  </a:tcPr>
                </a:tc>
              </a:tr>
            </a:tbl>
          </a:graphicData>
        </a:graphic>
      </p:graphicFrame>
      <p:sp>
        <p:nvSpPr>
          <p:cNvPr id="1048706" name="TextBox 14"/>
          <p:cNvSpPr txBox="1"/>
          <p:nvPr/>
        </p:nvSpPr>
        <p:spPr>
          <a:xfrm>
            <a:off x="905934" y="5326011"/>
            <a:ext cx="10447866" cy="1019253"/>
          </a:xfrm>
          <a:prstGeom prst="rect"/>
          <a:noFill/>
        </p:spPr>
        <p:txBody>
          <a:bodyPr wrap="square">
            <a:spAutoFit/>
          </a:bodyPr>
          <a:p>
            <a:pPr>
              <a:lnSpc>
                <a:spcPct val="130000"/>
              </a:lnSpc>
              <a:buNone/>
            </a:pPr>
            <a:r>
              <a:rPr dirty="0" sz="1600" i="1" lang="en-GB">
                <a:latin typeface="Arial" panose="020B0604020202020204" pitchFamily="34" charset="0"/>
                <a:cs typeface="Arial" panose="020B0604020202020204" pitchFamily="34" charset="0"/>
              </a:rPr>
              <a:t>(Michie, van Stralen and West, 2011; Lai et al., 2025)</a:t>
            </a:r>
            <a:endParaRPr dirty="0" sz="1600" lang="en-GB">
              <a:latin typeface="Arial" panose="020B0604020202020204" pitchFamily="34" charset="0"/>
              <a:cs typeface="Arial" panose="020B0604020202020204" pitchFamily="34" charset="0"/>
            </a:endParaRPr>
          </a:p>
          <a:p>
            <a:pPr algn="ctr">
              <a:lnSpc>
                <a:spcPct val="130000"/>
              </a:lnSpc>
              <a:buNone/>
            </a:pPr>
            <a:r>
              <a:rPr dirty="0" sz="1600" lang="en-GB">
                <a:solidFill>
                  <a:srgbClr val="5C1419"/>
                </a:solidFill>
                <a:latin typeface="Arial" panose="020B0604020202020204" pitchFamily="34" charset="0"/>
                <a:cs typeface="Arial" panose="020B0604020202020204" pitchFamily="34" charset="0"/>
              </a:rPr>
              <a:t>Behaviour-Change Principle</a:t>
            </a:r>
          </a:p>
          <a:p>
            <a:pPr>
              <a:lnSpc>
                <a:spcPct val="130000"/>
              </a:lnSpc>
              <a:buNone/>
            </a:pPr>
            <a:r>
              <a:rPr dirty="0" sz="1600" lang="en-GB">
                <a:latin typeface="Arial" panose="020B0604020202020204" pitchFamily="34" charset="0"/>
                <a:cs typeface="Arial" panose="020B0604020202020204" pitchFamily="34" charset="0"/>
              </a:rPr>
              <a:t>Do not only remove an unhealthy behaviour—replace it with a realistic, healthier alternative.</a:t>
            </a:r>
          </a:p>
        </p:txBody>
      </p:sp>
      <p:sp>
        <p:nvSpPr>
          <p:cNvPr id="1048707" name="Title 1"/>
          <p:cNvSpPr txBox="1"/>
          <p:nvPr/>
        </p:nvSpPr>
        <p:spPr>
          <a:xfrm>
            <a:off x="2328331" y="889582"/>
            <a:ext cx="7950201" cy="642407"/>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b="1" dirty="0" sz="2800" lang="en-GB">
                <a:latin typeface="Arial" panose="020B0604020202020204" pitchFamily="34" charset="0"/>
                <a:cs typeface="Arial" panose="020B0604020202020204" pitchFamily="34" charset="0"/>
              </a:rPr>
              <a:t>How SCREEN SMART Makes Change Easier</a:t>
            </a:r>
            <a:endParaRPr dirty="0" sz="2800" lang="en-GB">
              <a:latin typeface="Arial" panose="020B0604020202020204" pitchFamily="34" charset="0"/>
              <a:cs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87" name=""/>
        <p:cNvGrpSpPr/>
        <p:nvPr/>
      </p:nvGrpSpPr>
      <p:grpSpPr>
        <a:xfrm>
          <a:off x="0" y="0"/>
          <a:ext cx="0" cy="0"/>
          <a:chOff x="0" y="0"/>
          <a:chExt cx="0" cy="0"/>
        </a:xfrm>
      </p:grpSpPr>
      <p:pic>
        <p:nvPicPr>
          <p:cNvPr id="2097192" name="Picture 4" descr="The image shows a group of people sitting and engaging in conversation in a well-lit, modern office setting.  AI-generated content may be incorrect."/>
          <p:cNvPicPr>
            <a:picLocks noChangeAspect="1"/>
          </p:cNvPicPr>
          <p:nvPr/>
        </p:nvPicPr>
        <p:blipFill>
          <a:blip xmlns:r="http://schemas.openxmlformats.org/officeDocument/2006/relationships" r:embed="rId1"/>
          <a:stretch>
            <a:fillRect/>
          </a:stretch>
        </p:blipFill>
        <p:spPr>
          <a:xfrm>
            <a:off x="3239" y="33866"/>
            <a:ext cx="12185522" cy="6858000"/>
          </a:xfrm>
          <a:prstGeom prst="rect"/>
        </p:spPr>
      </p:pic>
      <p:sp>
        <p:nvSpPr>
          <p:cNvPr id="1048708" name="Content Placeholder 2"/>
          <p:cNvSpPr>
            <a:spLocks noGrp="1"/>
          </p:cNvSpPr>
          <p:nvPr>
            <p:ph idx="1"/>
          </p:nvPr>
        </p:nvSpPr>
        <p:spPr>
          <a:xfrm>
            <a:off x="533400" y="1095905"/>
            <a:ext cx="6316134" cy="5453063"/>
          </a:xfrm>
        </p:spPr>
        <p:txBody>
          <a:bodyPr>
            <a:noAutofit/>
          </a:bodyPr>
          <a:p>
            <a:pPr indent="0" marL="0">
              <a:buNone/>
            </a:pPr>
            <a:r>
              <a:rPr dirty="0" sz="1600" lang="en-GB">
                <a:solidFill>
                  <a:srgbClr val="5C1419"/>
                </a:solidFill>
                <a:latin typeface="Arial" panose="020B0604020202020204" pitchFamily="34" charset="0"/>
                <a:cs typeface="Arial" panose="020B0604020202020204" pitchFamily="34" charset="0"/>
              </a:rPr>
              <a:t>Socioeconomic Circumstances</a:t>
            </a:r>
          </a:p>
          <a:p>
            <a:r>
              <a:rPr dirty="0" sz="1600" lang="en-GB">
                <a:latin typeface="Arial" panose="020B0604020202020204" pitchFamily="34" charset="0"/>
                <a:cs typeface="Arial" panose="020B0604020202020204" pitchFamily="34" charset="0"/>
              </a:rPr>
              <a:t>Some teenagers may have fewer affordable opportunities for sport, hobbies or other offline activities.</a:t>
            </a:r>
          </a:p>
          <a:p>
            <a:pPr indent="0" marL="0">
              <a:buNone/>
            </a:pPr>
            <a:r>
              <a:rPr dirty="0" sz="1600" lang="en-GB">
                <a:solidFill>
                  <a:srgbClr val="5C1419"/>
                </a:solidFill>
                <a:latin typeface="Arial" panose="020B0604020202020204" pitchFamily="34" charset="0"/>
                <a:cs typeface="Arial" panose="020B0604020202020204" pitchFamily="34" charset="0"/>
              </a:rPr>
              <a:t>Environment</a:t>
            </a:r>
          </a:p>
          <a:p>
            <a:r>
              <a:rPr dirty="0" sz="1600" lang="en-GB">
                <a:latin typeface="Arial" panose="020B0604020202020204" pitchFamily="34" charset="0"/>
                <a:cs typeface="Arial" panose="020B0604020202020204" pitchFamily="34" charset="0"/>
              </a:rPr>
              <a:t>Access to safe outdoor spaces and community activities may differ between neighbourhoods.</a:t>
            </a:r>
          </a:p>
          <a:p>
            <a:pPr indent="0" marL="0">
              <a:buNone/>
            </a:pPr>
            <a:r>
              <a:rPr dirty="0" sz="1600" lang="en-GB">
                <a:solidFill>
                  <a:srgbClr val="5C1419"/>
                </a:solidFill>
                <a:latin typeface="Arial" panose="020B0604020202020204" pitchFamily="34" charset="0"/>
                <a:cs typeface="Arial" panose="020B0604020202020204" pitchFamily="34" charset="0"/>
              </a:rPr>
              <a:t>Family Circumstances</a:t>
            </a:r>
          </a:p>
          <a:p>
            <a:r>
              <a:rPr dirty="0" sz="1600" lang="en-GB">
                <a:latin typeface="Arial" panose="020B0604020202020204" pitchFamily="34" charset="0"/>
                <a:cs typeface="Arial" panose="020B0604020202020204" pitchFamily="34" charset="0"/>
              </a:rPr>
              <a:t>Parental availability, household rules and parents' own digital habits may influence participation.</a:t>
            </a:r>
          </a:p>
          <a:p>
            <a:pPr indent="0" marL="0">
              <a:buNone/>
            </a:pPr>
            <a:r>
              <a:rPr dirty="0" sz="1600" lang="en-GB">
                <a:solidFill>
                  <a:srgbClr val="5C1419"/>
                </a:solidFill>
                <a:latin typeface="Arial" panose="020B0604020202020204" pitchFamily="34" charset="0"/>
                <a:cs typeface="Arial" panose="020B0604020202020204" pitchFamily="34" charset="0"/>
              </a:rPr>
              <a:t>Educational Needs</a:t>
            </a:r>
          </a:p>
          <a:p>
            <a:r>
              <a:rPr dirty="0" sz="1600" lang="en-GB">
                <a:latin typeface="Arial" panose="020B0604020202020204" pitchFamily="34" charset="0"/>
                <a:cs typeface="Arial" panose="020B0604020202020204" pitchFamily="34" charset="0"/>
              </a:rPr>
              <a:t>Screens are also essential for homework and learning, making recreational and educational use difficult to separate.</a:t>
            </a:r>
          </a:p>
          <a:p>
            <a:pPr indent="0" marL="0">
              <a:buNone/>
            </a:pPr>
            <a:r>
              <a:rPr dirty="0" sz="1600" lang="en-GB">
                <a:solidFill>
                  <a:srgbClr val="5C1419"/>
                </a:solidFill>
                <a:latin typeface="Arial" panose="020B0604020202020204" pitchFamily="34" charset="0"/>
                <a:cs typeface="Arial" panose="020B0604020202020204" pitchFamily="34" charset="0"/>
              </a:rPr>
              <a:t>Individual Needs</a:t>
            </a:r>
          </a:p>
          <a:p>
            <a:r>
              <a:rPr dirty="0" sz="1600" lang="en-GB">
                <a:latin typeface="Arial" panose="020B0604020202020204" pitchFamily="34" charset="0"/>
                <a:cs typeface="Arial" panose="020B0604020202020204" pitchFamily="34" charset="0"/>
              </a:rPr>
              <a:t>Activities should be flexible and accessible, recognising different abilities, interests and circumstances </a:t>
            </a:r>
            <a:r>
              <a:rPr dirty="0" sz="1600" i="1" lang="en-GB">
                <a:latin typeface="Arial" panose="020B0604020202020204" pitchFamily="34" charset="0"/>
                <a:cs typeface="Arial" panose="020B0604020202020204" pitchFamily="34" charset="0"/>
              </a:rPr>
              <a:t>(WHO, 1986; MacKenzie et al., 2022; Liu et al., 2024).</a:t>
            </a:r>
            <a:endParaRPr dirty="0" sz="1600" lang="en-GB">
              <a:latin typeface="Arial" panose="020B0604020202020204" pitchFamily="34" charset="0"/>
              <a:cs typeface="Arial" panose="020B0604020202020204" pitchFamily="34" charset="0"/>
            </a:endParaRPr>
          </a:p>
          <a:p>
            <a:pPr algn="ctr" indent="0" marL="0">
              <a:buNone/>
            </a:pPr>
            <a:r>
              <a:rPr dirty="0" sz="1600" lang="en-GB">
                <a:solidFill>
                  <a:srgbClr val="5C1419"/>
                </a:solidFill>
                <a:latin typeface="Arial" panose="020B0604020202020204" pitchFamily="34" charset="0"/>
                <a:cs typeface="Arial" panose="020B0604020202020204" pitchFamily="34" charset="0"/>
              </a:rPr>
              <a:t>How SCREEN SMART Responds</a:t>
            </a:r>
          </a:p>
          <a:p>
            <a:r>
              <a:rPr dirty="0" sz="1600" lang="en-GB">
                <a:latin typeface="Arial" panose="020B0604020202020204" pitchFamily="34" charset="0"/>
                <a:cs typeface="Arial" panose="020B0604020202020204" pitchFamily="34" charset="0"/>
              </a:rPr>
              <a:t>Personalised goals → Flexible offline choices → Family support → School/community resources → Teen participation</a:t>
            </a:r>
          </a:p>
          <a:p>
            <a:endParaRPr dirty="0" sz="1600" lang="en-GB">
              <a:latin typeface="Arial" panose="020B0604020202020204" pitchFamily="34" charset="0"/>
              <a:cs typeface="Arial" panose="020B0604020202020204" pitchFamily="34" charset="0"/>
            </a:endParaRPr>
          </a:p>
        </p:txBody>
      </p:sp>
      <p:sp>
        <p:nvSpPr>
          <p:cNvPr id="1048709" name="Title 1"/>
          <p:cNvSpPr>
            <a:spLocks noGrp="1"/>
          </p:cNvSpPr>
          <p:nvPr>
            <p:ph type="title"/>
          </p:nvPr>
        </p:nvSpPr>
        <p:spPr>
          <a:xfrm>
            <a:off x="838200" y="365125"/>
            <a:ext cx="10515600" cy="574675"/>
          </a:xfrm>
        </p:spPr>
        <p:txBody>
          <a:bodyPr>
            <a:noAutofit/>
          </a:bodyPr>
          <a:p>
            <a:pPr algn="ctr"/>
            <a:r>
              <a:rPr b="1" dirty="0" sz="3200" lang="en-GB">
                <a:solidFill>
                  <a:srgbClr val="5C1419"/>
                </a:solidFill>
                <a:latin typeface="Arial" panose="020B0604020202020204" pitchFamily="34" charset="0"/>
                <a:cs typeface="Arial" panose="020B0604020202020204" pitchFamily="34" charset="0"/>
              </a:rPr>
              <a:t>Equity: Will SCREEN SMART Work for Everyone?</a:t>
            </a:r>
            <a:br>
              <a:rPr b="1" dirty="0" sz="3200" lang="en-GB">
                <a:solidFill>
                  <a:srgbClr val="5C1419"/>
                </a:solidFill>
                <a:latin typeface="Arial" panose="020B0604020202020204" pitchFamily="34" charset="0"/>
                <a:cs typeface="Arial" panose="020B0604020202020204" pitchFamily="34" charset="0"/>
              </a:rPr>
            </a:br>
            <a:endParaRPr dirty="0" sz="3200" lang="en-GB">
              <a:solidFill>
                <a:srgbClr val="5C1419"/>
              </a:solidFill>
              <a:latin typeface="Arial" panose="020B0604020202020204" pitchFamily="34" charset="0"/>
              <a:cs typeface="Arial" panose="020B0604020202020204" pitchFamily="34" charset="0"/>
            </a:endParaRPr>
          </a:p>
        </p:txBody>
      </p:sp>
      <p:sp>
        <p:nvSpPr>
          <p:cNvPr id="1048710" name="Title 1"/>
          <p:cNvSpPr txBox="1"/>
          <p:nvPr/>
        </p:nvSpPr>
        <p:spPr>
          <a:xfrm>
            <a:off x="533400" y="652462"/>
            <a:ext cx="10515600" cy="574675"/>
          </a:xfrm>
          <a:prstGeom prst="rect"/>
        </p:spPr>
        <p:txBody>
          <a:bodyPr anchor="ctr" bIns="45720" lIns="91440" rIns="91440" rtlCol="0" tIns="45720" vert="horz">
            <a:no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b="1" dirty="0" sz="2800" lang="en-GB">
                <a:latin typeface="Arial" panose="020B0604020202020204" pitchFamily="34" charset="0"/>
                <a:cs typeface="Arial" panose="020B0604020202020204" pitchFamily="34" charset="0"/>
              </a:rPr>
              <a:t>One Approach May Not Suit Every Teenager</a:t>
            </a:r>
          </a:p>
        </p:txBody>
      </p:sp>
      <p:sp>
        <p:nvSpPr>
          <p:cNvPr id="1048711" name="Content Placeholder 2"/>
          <p:cNvSpPr txBox="1"/>
          <p:nvPr/>
        </p:nvSpPr>
        <p:spPr>
          <a:xfrm>
            <a:off x="6849534" y="1125800"/>
            <a:ext cx="4605866" cy="1253333"/>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indent="0" marL="0">
              <a:buNone/>
            </a:pPr>
            <a:r>
              <a:rPr dirty="0" sz="1600" lang="en-GB">
                <a:solidFill>
                  <a:srgbClr val="5C1419"/>
                </a:solidFill>
                <a:latin typeface="Arial" panose="020B0604020202020204" pitchFamily="34" charset="0"/>
                <a:cs typeface="Arial" panose="020B0604020202020204" pitchFamily="34" charset="0"/>
              </a:rPr>
              <a:t> Critical Point</a:t>
            </a:r>
          </a:p>
          <a:p>
            <a:pPr algn="just" indent="0" marL="0">
              <a:buNone/>
            </a:pPr>
            <a:r>
              <a:rPr dirty="0" sz="1600" lang="en-GB">
                <a:latin typeface="Arial" panose="020B0604020202020204" pitchFamily="34" charset="0"/>
                <a:cs typeface="Arial" panose="020B0604020202020204" pitchFamily="34" charset="0"/>
              </a:rPr>
              <a:t>A campaign that ignores social inequalities may benefit teenagers who already have the greatest opportunities to change.</a:t>
            </a:r>
          </a:p>
        </p:txBody>
      </p:sp>
      <p:sp>
        <p:nvSpPr>
          <p:cNvPr id="1048712" name="Content Placeholder 2"/>
          <p:cNvSpPr txBox="1"/>
          <p:nvPr/>
        </p:nvSpPr>
        <p:spPr>
          <a:xfrm>
            <a:off x="8432799" y="2379133"/>
            <a:ext cx="3513667" cy="350307"/>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600" lang="en-GB"/>
              <a:t>(Say No to Drugs, Yes to Life, 2025)</a:t>
            </a:r>
          </a:p>
          <a:p>
            <a:pPr algn="ctr" indent="0" marL="0">
              <a:buNone/>
            </a:pPr>
            <a:endParaRPr dirty="0" sz="1600"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88" name=""/>
        <p:cNvGrpSpPr/>
        <p:nvPr/>
      </p:nvGrpSpPr>
      <p:grpSpPr>
        <a:xfrm>
          <a:off x="0" y="0"/>
          <a:ext cx="0" cy="0"/>
          <a:chOff x="0" y="0"/>
          <a:chExt cx="0" cy="0"/>
        </a:xfrm>
      </p:grpSpPr>
      <p:pic>
        <p:nvPicPr>
          <p:cNvPr id="2097193" name="Picture 4"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8465"/>
            <a:ext cx="12192000" cy="6858000"/>
          </a:xfrm>
          <a:prstGeom prst="rect"/>
        </p:spPr>
      </p:pic>
      <p:sp>
        <p:nvSpPr>
          <p:cNvPr id="1048713" name="Title 1"/>
          <p:cNvSpPr txBox="1"/>
          <p:nvPr/>
        </p:nvSpPr>
        <p:spPr>
          <a:xfrm>
            <a:off x="762000" y="2117723"/>
            <a:ext cx="10515600" cy="132556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endParaRPr dirty="0" lang="en-GB"/>
          </a:p>
        </p:txBody>
      </p:sp>
      <p:graphicFrame>
        <p:nvGraphicFramePr>
          <p:cNvPr id="4194310" name="Content Placeholder 3"/>
          <p:cNvGraphicFramePr>
            <a:graphicFrameLocks noGrp="1"/>
          </p:cNvGraphicFramePr>
          <p:nvPr>
            <p:ph idx="1"/>
          </p:nvPr>
        </p:nvGraphicFramePr>
        <p:xfrm>
          <a:off x="546100" y="1359694"/>
          <a:ext cx="10515600" cy="4450080"/>
        </p:xfrm>
        <a:graphic>
          <a:graphicData uri="http://schemas.openxmlformats.org/drawingml/2006/table">
            <a:tbl>
              <a:tblPr>
                <a:tableStyleId>{F5AB1C69-6EDB-4FF4-983F-18BD219EF322}</a:tableStyleId>
              </a:tblPr>
              <a:tblGrid>
                <a:gridCol w="3505200"/>
                <a:gridCol w="3505200"/>
                <a:gridCol w="3505200"/>
              </a:tblGrid>
              <a:tr h="0">
                <a:tc>
                  <a:txBody>
                    <a:bodyPr/>
                    <a:p>
                      <a:pPr algn="ctr">
                        <a:buNone/>
                      </a:pPr>
                      <a:r>
                        <a:rPr sz="1600" lang="en-GB">
                          <a:solidFill>
                            <a:schemeClr val="bg1"/>
                          </a:solidFill>
                        </a:rPr>
                        <a:t>Inequality / Barrier</a:t>
                      </a:r>
                    </a:p>
                  </a:txBody>
                  <a:tcPr anchor="ctr">
                    <a:solidFill>
                      <a:srgbClr val="5C1419"/>
                    </a:solidFill>
                  </a:tcPr>
                </a:tc>
                <a:tc>
                  <a:txBody>
                    <a:bodyPr/>
                    <a:p>
                      <a:pPr algn="ctr">
                        <a:buNone/>
                      </a:pPr>
                      <a:r>
                        <a:rPr sz="1600" lang="en-GB">
                          <a:solidFill>
                            <a:schemeClr val="bg1"/>
                          </a:solidFill>
                        </a:rPr>
                        <a:t>Description</a:t>
                      </a:r>
                    </a:p>
                  </a:txBody>
                  <a:tcPr anchor="ctr">
                    <a:solidFill>
                      <a:srgbClr val="5C1419"/>
                    </a:solidFill>
                  </a:tcPr>
                </a:tc>
                <a:tc>
                  <a:txBody>
                    <a:bodyPr/>
                    <a:p>
                      <a:pPr algn="ctr">
                        <a:buNone/>
                      </a:pPr>
                      <a:r>
                        <a:rPr dirty="0" sz="1600" lang="en-GB">
                          <a:solidFill>
                            <a:schemeClr val="bg1"/>
                          </a:solidFill>
                        </a:rPr>
                        <a:t>SCREEN SMART Support</a:t>
                      </a:r>
                    </a:p>
                  </a:txBody>
                  <a:tcPr anchor="ctr">
                    <a:solidFill>
                      <a:srgbClr val="5C1419"/>
                    </a:solidFill>
                  </a:tcPr>
                </a:tc>
              </a:tr>
              <a:tr h="0">
                <a:tc>
                  <a:txBody>
                    <a:bodyPr/>
                    <a:p>
                      <a:pPr>
                        <a:buNone/>
                      </a:pPr>
                      <a:r>
                        <a:rPr dirty="0" sz="1600" lang="en-GB"/>
                        <a:t>Low Household Income</a:t>
                      </a:r>
                    </a:p>
                  </a:txBody>
                  <a:tcPr anchor="ctr">
                    <a:solidFill>
                      <a:srgbClr val="F9EDEF"/>
                    </a:solidFill>
                  </a:tcPr>
                </a:tc>
                <a:tc>
                  <a:txBody>
                    <a:bodyPr/>
                    <a:p>
                      <a:pPr>
                        <a:buNone/>
                      </a:pPr>
                      <a:r>
                        <a:rPr dirty="0" sz="1600" lang="en-GB"/>
                        <a:t>Fewer affordable opportunities for sport, hobbies or other offline activities.</a:t>
                      </a:r>
                    </a:p>
                  </a:txBody>
                  <a:tcPr anchor="ctr">
                    <a:solidFill>
                      <a:srgbClr val="EAF4F1"/>
                    </a:solidFill>
                  </a:tcPr>
                </a:tc>
                <a:tc>
                  <a:txBody>
                    <a:bodyPr/>
                    <a:p>
                      <a:pPr>
                        <a:buNone/>
                      </a:pPr>
                      <a:r>
                        <a:rPr dirty="0" sz="1600" lang="en-GB"/>
                        <a:t>Free or low-cost activities using school and community resources.</a:t>
                      </a:r>
                    </a:p>
                  </a:txBody>
                  <a:tcPr anchor="ctr">
                    <a:solidFill>
                      <a:srgbClr val="FFF3DC"/>
                    </a:solidFill>
                  </a:tcPr>
                </a:tc>
              </a:tr>
              <a:tr h="0">
                <a:tc>
                  <a:txBody>
                    <a:bodyPr/>
                    <a:p>
                      <a:pPr>
                        <a:buNone/>
                      </a:pPr>
                      <a:r>
                        <a:rPr dirty="0" sz="1600" lang="en-GB"/>
                        <a:t>Environment</a:t>
                      </a:r>
                    </a:p>
                  </a:txBody>
                  <a:tcPr anchor="ctr">
                    <a:solidFill>
                      <a:srgbClr val="F9EDEF"/>
                    </a:solidFill>
                  </a:tcPr>
                </a:tc>
                <a:tc>
                  <a:txBody>
                    <a:bodyPr/>
                    <a:p>
                      <a:pPr>
                        <a:buNone/>
                      </a:pPr>
                      <a:r>
                        <a:rPr dirty="0" sz="1600" lang="en-GB"/>
                        <a:t>Access to safe outdoor spaces and community activities may differ between neighbourhoods.</a:t>
                      </a:r>
                    </a:p>
                  </a:txBody>
                  <a:tcPr anchor="ctr">
                    <a:solidFill>
                      <a:srgbClr val="EAF4F1"/>
                    </a:solidFill>
                  </a:tcPr>
                </a:tc>
                <a:tc>
                  <a:txBody>
                    <a:bodyPr/>
                    <a:p>
                      <a:pPr>
                        <a:buNone/>
                      </a:pPr>
                      <a:r>
                        <a:rPr dirty="0" sz="1600" lang="en-GB"/>
                        <a:t>Use local school and community resources to provide safe and inclusive activities.</a:t>
                      </a:r>
                    </a:p>
                  </a:txBody>
                  <a:tcPr anchor="ctr">
                    <a:solidFill>
                      <a:srgbClr val="FFF3DC"/>
                    </a:solidFill>
                  </a:tcPr>
                </a:tc>
              </a:tr>
              <a:tr h="0">
                <a:tc>
                  <a:txBody>
                    <a:bodyPr/>
                    <a:p>
                      <a:pPr>
                        <a:buNone/>
                      </a:pPr>
                      <a:r>
                        <a:rPr sz="1600" lang="en-GB"/>
                        <a:t>Family Circumstances</a:t>
                      </a:r>
                    </a:p>
                  </a:txBody>
                  <a:tcPr anchor="ctr">
                    <a:solidFill>
                      <a:srgbClr val="F9EDEF"/>
                    </a:solidFill>
                  </a:tcPr>
                </a:tc>
                <a:tc>
                  <a:txBody>
                    <a:bodyPr/>
                    <a:p>
                      <a:pPr>
                        <a:buNone/>
                      </a:pPr>
                      <a:r>
                        <a:rPr dirty="0" sz="1600" lang="en-GB"/>
                        <a:t>Parental availability, household rules and parents’ own digital habits may influence participation.</a:t>
                      </a:r>
                    </a:p>
                  </a:txBody>
                  <a:tcPr anchor="ctr">
                    <a:solidFill>
                      <a:srgbClr val="EAF4F1"/>
                    </a:solidFill>
                  </a:tcPr>
                </a:tc>
                <a:tc>
                  <a:txBody>
                    <a:bodyPr/>
                    <a:p>
                      <a:pPr>
                        <a:buNone/>
                      </a:pPr>
                      <a:r>
                        <a:rPr dirty="0" sz="1600" lang="en-GB"/>
                        <a:t>Flexible family involvement and guidance to support healthy screen habits.</a:t>
                      </a:r>
                    </a:p>
                  </a:txBody>
                  <a:tcPr anchor="ctr">
                    <a:solidFill>
                      <a:srgbClr val="FFF3DC"/>
                    </a:solidFill>
                  </a:tcPr>
                </a:tc>
              </a:tr>
              <a:tr h="0">
                <a:tc>
                  <a:txBody>
                    <a:bodyPr/>
                    <a:p>
                      <a:pPr>
                        <a:buNone/>
                      </a:pPr>
                      <a:r>
                        <a:rPr sz="1600" lang="en-GB"/>
                        <a:t>Educational Needs</a:t>
                      </a:r>
                    </a:p>
                  </a:txBody>
                  <a:tcPr anchor="ctr">
                    <a:solidFill>
                      <a:srgbClr val="F9EDEF"/>
                    </a:solidFill>
                  </a:tcPr>
                </a:tc>
                <a:tc>
                  <a:txBody>
                    <a:bodyPr/>
                    <a:p>
                      <a:pPr>
                        <a:buNone/>
                      </a:pPr>
                      <a:r>
                        <a:rPr dirty="0" sz="1600" lang="en-GB"/>
                        <a:t>Screens are essential for homework and learning, making recreational and educational use difficult to separate.</a:t>
                      </a:r>
                    </a:p>
                  </a:txBody>
                  <a:tcPr anchor="ctr">
                    <a:solidFill>
                      <a:srgbClr val="EAF4F1"/>
                    </a:solidFill>
                  </a:tcPr>
                </a:tc>
                <a:tc>
                  <a:txBody>
                    <a:bodyPr/>
                    <a:p>
                      <a:pPr>
                        <a:buNone/>
                      </a:pPr>
                      <a:r>
                        <a:rPr dirty="0" sz="1600" lang="en-GB"/>
                        <a:t>Separate strategies for learning and leisure screen time, with practical tools and guidance.</a:t>
                      </a:r>
                    </a:p>
                  </a:txBody>
                  <a:tcPr anchor="ctr">
                    <a:solidFill>
                      <a:srgbClr val="FFF3DC"/>
                    </a:solidFill>
                  </a:tcPr>
                </a:tc>
              </a:tr>
              <a:tr h="0">
                <a:tc>
                  <a:txBody>
                    <a:bodyPr/>
                    <a:p>
                      <a:pPr>
                        <a:buNone/>
                      </a:pPr>
                      <a:r>
                        <a:rPr dirty="0" sz="1600" lang="en-GB"/>
                        <a:t>Individual Needs</a:t>
                      </a:r>
                    </a:p>
                  </a:txBody>
                  <a:tcPr anchor="ctr">
                    <a:solidFill>
                      <a:srgbClr val="F9EDEF"/>
                    </a:solidFill>
                  </a:tcPr>
                </a:tc>
                <a:tc>
                  <a:txBody>
                    <a:bodyPr/>
                    <a:p>
                      <a:pPr>
                        <a:buNone/>
                      </a:pPr>
                      <a:r>
                        <a:rPr dirty="0" sz="1600" lang="en-GB"/>
                        <a:t>Different abilities, interests and circumstances, including disabilities and health conditions.</a:t>
                      </a:r>
                    </a:p>
                  </a:txBody>
                  <a:tcPr anchor="ctr">
                    <a:solidFill>
                      <a:srgbClr val="EAF4F1"/>
                    </a:solidFill>
                  </a:tcPr>
                </a:tc>
                <a:tc>
                  <a:txBody>
                    <a:bodyPr/>
                    <a:p>
                      <a:pPr>
                        <a:buNone/>
                      </a:pPr>
                      <a:r>
                        <a:rPr dirty="0" sz="1600" lang="en-GB"/>
                        <a:t>Personalised goals and flexible, accessible activities tailored to each teenager.</a:t>
                      </a:r>
                    </a:p>
                  </a:txBody>
                  <a:tcPr anchor="ctr">
                    <a:solidFill>
                      <a:srgbClr val="FFF3DC"/>
                    </a:solidFill>
                  </a:tcPr>
                </a:tc>
              </a:tr>
            </a:tbl>
          </a:graphicData>
        </a:graphic>
      </p:graphicFrame>
      <p:sp>
        <p:nvSpPr>
          <p:cNvPr id="1048714" name="Title 1"/>
          <p:cNvSpPr txBox="1"/>
          <p:nvPr/>
        </p:nvSpPr>
        <p:spPr>
          <a:xfrm>
            <a:off x="389467" y="5969000"/>
            <a:ext cx="10515600" cy="523875"/>
          </a:xfrm>
          <a:prstGeom prst="rect"/>
        </p:spPr>
        <p:txBody>
          <a:bodyPr anchor="ctr" bIns="45720" lIns="91440" rIns="91440" rtlCol="0" tIns="45720" vert="horz">
            <a:no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nSpc>
                <a:spcPct val="160000"/>
              </a:lnSpc>
            </a:pPr>
            <a:r>
              <a:rPr b="1" dirty="0" sz="1700" lang="en-US">
                <a:solidFill>
                  <a:srgbClr val="5C1419"/>
                </a:solidFill>
              </a:rPr>
              <a:t>Critical Point</a:t>
            </a:r>
            <a:r>
              <a:rPr dirty="0" sz="1700" lang="en-US">
                <a:solidFill>
                  <a:srgbClr val="5C1419"/>
                </a:solidFill>
              </a:rPr>
              <a:t>:</a:t>
            </a:r>
            <a:r>
              <a:rPr dirty="0" sz="1700" lang="en-US"/>
              <a:t> A campaign that ignores social inequalities may benefit teenagers who already have the greatest opportunities to change (WHO, 1986; MacKenzie et al., 2022; Liu et al., 2024).</a:t>
            </a:r>
            <a:endParaRPr dirty="0" sz="1700" lang="en-GB"/>
          </a:p>
        </p:txBody>
      </p:sp>
      <p:sp>
        <p:nvSpPr>
          <p:cNvPr id="1048715" name="Title 1"/>
          <p:cNvSpPr>
            <a:spLocks noGrp="1"/>
          </p:cNvSpPr>
          <p:nvPr>
            <p:ph type="title"/>
          </p:nvPr>
        </p:nvSpPr>
        <p:spPr>
          <a:xfrm>
            <a:off x="838200" y="365125"/>
            <a:ext cx="10515600" cy="574675"/>
          </a:xfrm>
        </p:spPr>
        <p:txBody>
          <a:bodyPr>
            <a:noAutofit/>
          </a:bodyPr>
          <a:p>
            <a:pPr algn="ctr"/>
            <a:r>
              <a:rPr b="1" dirty="0" sz="3200" lang="en-GB">
                <a:solidFill>
                  <a:srgbClr val="5C1419"/>
                </a:solidFill>
                <a:latin typeface="Arial" panose="020B0604020202020204" pitchFamily="34" charset="0"/>
                <a:cs typeface="Arial" panose="020B0604020202020204" pitchFamily="34" charset="0"/>
              </a:rPr>
              <a:t>Equity: Will SCREEN SMART Work for Everyone?</a:t>
            </a:r>
            <a:br>
              <a:rPr b="1" dirty="0" sz="3200" lang="en-GB">
                <a:solidFill>
                  <a:srgbClr val="5C1419"/>
                </a:solidFill>
                <a:latin typeface="Arial" panose="020B0604020202020204" pitchFamily="34" charset="0"/>
                <a:cs typeface="Arial" panose="020B0604020202020204" pitchFamily="34" charset="0"/>
              </a:rPr>
            </a:br>
            <a:endParaRPr dirty="0" sz="3200" lang="en-GB">
              <a:solidFill>
                <a:srgbClr val="5C1419"/>
              </a:solidFill>
              <a:latin typeface="Arial" panose="020B0604020202020204" pitchFamily="34" charset="0"/>
              <a:cs typeface="Arial" panose="020B0604020202020204" pitchFamily="34" charset="0"/>
            </a:endParaRPr>
          </a:p>
        </p:txBody>
      </p:sp>
      <p:sp>
        <p:nvSpPr>
          <p:cNvPr id="1048716" name="Title 1"/>
          <p:cNvSpPr txBox="1"/>
          <p:nvPr/>
        </p:nvSpPr>
        <p:spPr>
          <a:xfrm>
            <a:off x="533400" y="652462"/>
            <a:ext cx="10515600" cy="574675"/>
          </a:xfrm>
          <a:prstGeom prst="rect"/>
        </p:spPr>
        <p:txBody>
          <a:bodyPr anchor="ctr" bIns="45720" lIns="91440" rIns="91440" rtlCol="0" tIns="45720" vert="horz">
            <a:no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pPr algn="ctr"/>
            <a:r>
              <a:rPr b="1" dirty="0" sz="2800" lang="en-GB">
                <a:latin typeface="Arial" panose="020B0604020202020204" pitchFamily="34" charset="0"/>
                <a:cs typeface="Arial" panose="020B0604020202020204" pitchFamily="34" charset="0"/>
              </a:rPr>
              <a:t>One Approach May Not Suit Every Teenager</a:t>
            </a:r>
          </a:p>
        </p:txBody>
      </p:sp>
      <p:cxnSp>
        <p:nvCxnSpPr>
          <p:cNvPr id="3145728" name="Straight Arrow Connector 14"/>
          <p:cNvCxnSpPr>
            <a:cxnSpLocks/>
          </p:cNvCxnSpPr>
          <p:nvPr/>
        </p:nvCxnSpPr>
        <p:spPr>
          <a:xfrm>
            <a:off x="3352801" y="1557867"/>
            <a:ext cx="1524000" cy="0"/>
          </a:xfrm>
          <a:prstGeom prst="straightConnector1"/>
          <a:ln w="76200">
            <a:solidFill>
              <a:schemeClr val="bg1"/>
            </a:solidFill>
            <a:tailEnd type="triangle"/>
          </a:ln>
        </p:spPr>
        <p:style>
          <a:lnRef idx="3">
            <a:schemeClr val="accent6"/>
          </a:lnRef>
          <a:fillRef idx="0">
            <a:schemeClr val="accent6"/>
          </a:fillRef>
          <a:effectRef idx="2">
            <a:schemeClr val="accent6"/>
          </a:effectRef>
          <a:fontRef idx="minor">
            <a:schemeClr val="tx1"/>
          </a:fontRef>
        </p:style>
      </p:cxnSp>
      <p:cxnSp>
        <p:nvCxnSpPr>
          <p:cNvPr id="3145729" name="Straight Arrow Connector 15"/>
          <p:cNvCxnSpPr>
            <a:cxnSpLocks/>
          </p:cNvCxnSpPr>
          <p:nvPr/>
        </p:nvCxnSpPr>
        <p:spPr>
          <a:xfrm>
            <a:off x="6578600" y="1557867"/>
            <a:ext cx="1524000" cy="0"/>
          </a:xfrm>
          <a:prstGeom prst="straightConnector1"/>
          <a:ln w="76200">
            <a:solidFill>
              <a:schemeClr val="bg1"/>
            </a:solidFill>
            <a:tailEnd type="triangle"/>
          </a:ln>
        </p:spPr>
        <p:style>
          <a:lnRef idx="3">
            <a:schemeClr val="accent6"/>
          </a:lnRef>
          <a:fillRef idx="0">
            <a:schemeClr val="accent6"/>
          </a:fillRef>
          <a:effectRef idx="2">
            <a:schemeClr val="accent6"/>
          </a:effectRef>
          <a:fontRef idx="minor">
            <a:schemeClr val="tx1"/>
          </a:fontRef>
        </p:style>
      </p:cxn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89" name=""/>
        <p:cNvGrpSpPr/>
        <p:nvPr/>
      </p:nvGrpSpPr>
      <p:grpSpPr>
        <a:xfrm>
          <a:off x="0" y="0"/>
          <a:ext cx="0" cy="0"/>
          <a:chOff x="0" y="0"/>
          <a:chExt cx="0" cy="0"/>
        </a:xfrm>
      </p:grpSpPr>
      <p:pic>
        <p:nvPicPr>
          <p:cNvPr id="2097194" name="Picture 4"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8465"/>
            <a:ext cx="12192000" cy="6858000"/>
          </a:xfrm>
          <a:prstGeom prst="rect"/>
        </p:spPr>
      </p:pic>
      <p:sp>
        <p:nvSpPr>
          <p:cNvPr id="1048717" name="Title 1"/>
          <p:cNvSpPr>
            <a:spLocks noGrp="1"/>
          </p:cNvSpPr>
          <p:nvPr>
            <p:ph type="title"/>
          </p:nvPr>
        </p:nvSpPr>
        <p:spPr>
          <a:xfrm>
            <a:off x="1837266" y="365125"/>
            <a:ext cx="9516533" cy="625475"/>
          </a:xfrm>
        </p:spPr>
        <p:txBody>
          <a:bodyPr>
            <a:normAutofit fontScale="90000"/>
          </a:bodyPr>
          <a:p>
            <a:r>
              <a:rPr b="1" dirty="0" lang="en-GB">
                <a:latin typeface="Arial" panose="020B0604020202020204" pitchFamily="34" charset="0"/>
                <a:cs typeface="Arial" panose="020B0604020202020204" pitchFamily="34" charset="0"/>
              </a:rPr>
              <a:t>Critical Appraisal &amp; Conclusion</a:t>
            </a:r>
            <a:br>
              <a:rPr b="1" dirty="0" lang="en-GB">
                <a:latin typeface="Arial" panose="020B0604020202020204" pitchFamily="34" charset="0"/>
                <a:cs typeface="Arial" panose="020B0604020202020204" pitchFamily="34" charset="0"/>
              </a:rPr>
            </a:br>
            <a:endParaRPr dirty="0" lang="en-GB">
              <a:latin typeface="Arial" panose="020B0604020202020204" pitchFamily="34" charset="0"/>
              <a:cs typeface="Arial" panose="020B0604020202020204" pitchFamily="34" charset="0"/>
            </a:endParaRPr>
          </a:p>
        </p:txBody>
      </p:sp>
      <p:sp>
        <p:nvSpPr>
          <p:cNvPr id="1048718" name="Title 1"/>
          <p:cNvSpPr txBox="1"/>
          <p:nvPr/>
        </p:nvSpPr>
        <p:spPr>
          <a:xfrm>
            <a:off x="762000" y="2117723"/>
            <a:ext cx="10515600" cy="132556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endParaRPr dirty="0" lang="en-GB"/>
          </a:p>
        </p:txBody>
      </p:sp>
      <p:sp>
        <p:nvSpPr>
          <p:cNvPr id="1048719" name="Content Placeholder 11"/>
          <p:cNvSpPr>
            <a:spLocks noGrp="1"/>
          </p:cNvSpPr>
          <p:nvPr>
            <p:ph idx="1"/>
          </p:nvPr>
        </p:nvSpPr>
        <p:spPr>
          <a:xfrm>
            <a:off x="838200" y="1825625"/>
            <a:ext cx="4868333" cy="2864908"/>
          </a:xfrm>
        </p:spPr>
        <p:txBody>
          <a:bodyPr>
            <a:normAutofit/>
          </a:bodyPr>
          <a:p>
            <a:pPr indent="0" marL="0">
              <a:buNone/>
            </a:pPr>
            <a:r>
              <a:rPr dirty="0" sz="1800" lang="en-GB">
                <a:solidFill>
                  <a:srgbClr val="5C1419"/>
                </a:solidFill>
                <a:latin typeface="Arial" panose="020B0604020202020204" pitchFamily="34" charset="0"/>
                <a:cs typeface="Arial" panose="020B0604020202020204" pitchFamily="34" charset="0"/>
              </a:rPr>
              <a:t> Strengths</a:t>
            </a:r>
          </a:p>
          <a:p>
            <a:pPr lvl="0"/>
            <a:r>
              <a:rPr dirty="0" sz="1800" lang="en-GB">
                <a:latin typeface="Arial" panose="020B0604020202020204" pitchFamily="34" charset="0"/>
                <a:cs typeface="Arial" panose="020B0604020202020204" pitchFamily="34" charset="0"/>
              </a:rPr>
              <a:t>Multi-component approach </a:t>
            </a:r>
          </a:p>
          <a:p>
            <a:pPr lvl="0"/>
            <a:r>
              <a:rPr dirty="0" sz="1800" lang="en-GB">
                <a:latin typeface="Arial" panose="020B0604020202020204" pitchFamily="34" charset="0"/>
                <a:cs typeface="Arial" panose="020B0604020202020204" pitchFamily="34" charset="0"/>
              </a:rPr>
              <a:t>Personalised and achievable goals </a:t>
            </a:r>
          </a:p>
          <a:p>
            <a:pPr lvl="0"/>
            <a:r>
              <a:rPr dirty="0" sz="1800" lang="en-GB">
                <a:latin typeface="Arial" panose="020B0604020202020204" pitchFamily="34" charset="0"/>
                <a:cs typeface="Arial" panose="020B0604020202020204" pitchFamily="34" charset="0"/>
              </a:rPr>
              <a:t>School + family + peer support </a:t>
            </a:r>
          </a:p>
          <a:p>
            <a:pPr lvl="0"/>
            <a:r>
              <a:rPr dirty="0" sz="1800" lang="en-GB">
                <a:latin typeface="Arial" panose="020B0604020202020204" pitchFamily="34" charset="0"/>
                <a:cs typeface="Arial" panose="020B0604020202020204" pitchFamily="34" charset="0"/>
              </a:rPr>
              <a:t>Uses behaviour-change theory </a:t>
            </a:r>
          </a:p>
          <a:p>
            <a:pPr lvl="0"/>
            <a:r>
              <a:rPr dirty="0" sz="1800" lang="en-GB">
                <a:latin typeface="Arial" panose="020B0604020202020204" pitchFamily="34" charset="0"/>
                <a:cs typeface="Arial" panose="020B0604020202020204" pitchFamily="34" charset="0"/>
              </a:rPr>
              <a:t>Combines self-monitoring with practical action </a:t>
            </a:r>
          </a:p>
          <a:p>
            <a:pPr lvl="0"/>
            <a:r>
              <a:rPr dirty="0" sz="1800" lang="en-GB">
                <a:latin typeface="Arial" panose="020B0604020202020204" pitchFamily="34" charset="0"/>
                <a:cs typeface="Arial" panose="020B0604020202020204" pitchFamily="34" charset="0"/>
              </a:rPr>
              <a:t>Promotes balance rather than abstinence </a:t>
            </a:r>
          </a:p>
          <a:p>
            <a:endParaRPr dirty="0" sz="1800" lang="en-GB">
              <a:latin typeface="Arial" panose="020B0604020202020204" pitchFamily="34" charset="0"/>
              <a:cs typeface="Arial" panose="020B0604020202020204" pitchFamily="34" charset="0"/>
            </a:endParaRPr>
          </a:p>
        </p:txBody>
      </p:sp>
      <p:sp>
        <p:nvSpPr>
          <p:cNvPr id="1048720" name="Title 1"/>
          <p:cNvSpPr txBox="1"/>
          <p:nvPr/>
        </p:nvSpPr>
        <p:spPr>
          <a:xfrm>
            <a:off x="1913466" y="969960"/>
            <a:ext cx="9516533" cy="625475"/>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r>
              <a:rPr dirty="0" sz="2800" lang="en-GB">
                <a:latin typeface="Arial" panose="020B0604020202020204" pitchFamily="34" charset="0"/>
                <a:cs typeface="Arial" panose="020B0604020202020204" pitchFamily="34" charset="0"/>
              </a:rPr>
              <a:t>Can SCREEN SMART Support Behaviour Change?</a:t>
            </a:r>
          </a:p>
        </p:txBody>
      </p:sp>
      <p:sp>
        <p:nvSpPr>
          <p:cNvPr id="1048721" name="Content Placeholder 11"/>
          <p:cNvSpPr txBox="1"/>
          <p:nvPr/>
        </p:nvSpPr>
        <p:spPr>
          <a:xfrm>
            <a:off x="6760634" y="1647825"/>
            <a:ext cx="4868333" cy="3220508"/>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700" lang="en-GB">
                <a:solidFill>
                  <a:srgbClr val="5C1419"/>
                </a:solidFill>
                <a:latin typeface="Arial" panose="020B0604020202020204" pitchFamily="34" charset="0"/>
                <a:cs typeface="Arial" panose="020B0604020202020204" pitchFamily="34" charset="0"/>
              </a:rPr>
              <a:t>Limitations</a:t>
            </a:r>
          </a:p>
          <a:p>
            <a:pPr lvl="0"/>
            <a:r>
              <a:rPr dirty="0" sz="1700" lang="en-GB">
                <a:latin typeface="Arial" panose="020B0604020202020204" pitchFamily="34" charset="0"/>
                <a:cs typeface="Arial" panose="020B0604020202020204" pitchFamily="34" charset="0"/>
              </a:rPr>
              <a:t>Six weeks may be too short for sustained change </a:t>
            </a:r>
          </a:p>
          <a:p>
            <a:pPr lvl="0"/>
            <a:r>
              <a:rPr dirty="0" sz="1700" lang="en-GB">
                <a:latin typeface="Arial" panose="020B0604020202020204" pitchFamily="34" charset="0"/>
                <a:cs typeface="Arial" panose="020B0604020202020204" pitchFamily="34" charset="0"/>
              </a:rPr>
              <a:t>Self-reported behaviour may introduce bias </a:t>
            </a:r>
          </a:p>
          <a:p>
            <a:pPr lvl="0"/>
            <a:r>
              <a:rPr dirty="0" sz="1700" lang="en-GB">
                <a:latin typeface="Arial" panose="020B0604020202020204" pitchFamily="34" charset="0"/>
                <a:cs typeface="Arial" panose="020B0604020202020204" pitchFamily="34" charset="0"/>
              </a:rPr>
              <a:t>Device data may mix educational and recreational use </a:t>
            </a:r>
          </a:p>
          <a:p>
            <a:pPr lvl="0"/>
            <a:r>
              <a:rPr dirty="0" sz="1700" lang="en-GB">
                <a:latin typeface="Arial" panose="020B0604020202020204" pitchFamily="34" charset="0"/>
                <a:cs typeface="Arial" panose="020B0604020202020204" pitchFamily="34" charset="0"/>
              </a:rPr>
              <a:t>Motivation and engagement may differ between teenagers </a:t>
            </a:r>
          </a:p>
          <a:p>
            <a:pPr lvl="0"/>
            <a:r>
              <a:rPr dirty="0" sz="1700" lang="en-GB">
                <a:latin typeface="Arial" panose="020B0604020202020204" pitchFamily="34" charset="0"/>
                <a:cs typeface="Arial" panose="020B0604020202020204" pitchFamily="34" charset="0"/>
              </a:rPr>
              <a:t>Family and socioeconomic circumstances may influence participation </a:t>
            </a:r>
          </a:p>
          <a:p>
            <a:pPr lvl="0"/>
            <a:r>
              <a:rPr dirty="0" sz="1700" lang="en-GB">
                <a:latin typeface="Arial" panose="020B0604020202020204" pitchFamily="34" charset="0"/>
                <a:cs typeface="Arial" panose="020B0604020202020204" pitchFamily="34" charset="0"/>
              </a:rPr>
              <a:t>School-based interventions may produce modest rather than dramatic reductions  </a:t>
            </a:r>
            <a:r>
              <a:rPr dirty="0" sz="1700" i="1" lang="en-GB">
                <a:latin typeface="Arial" panose="020B0604020202020204" pitchFamily="34" charset="0"/>
                <a:cs typeface="Arial" panose="020B0604020202020204" pitchFamily="34" charset="0"/>
              </a:rPr>
              <a:t>(Santos et al., 2023; Lai et al., 2025)</a:t>
            </a:r>
            <a:endParaRPr dirty="0" sz="1700" lang="en-GB">
              <a:latin typeface="Arial" panose="020B0604020202020204" pitchFamily="34" charset="0"/>
              <a:cs typeface="Arial" panose="020B0604020202020204" pitchFamily="34" charset="0"/>
            </a:endParaRPr>
          </a:p>
          <a:p>
            <a:pPr indent="0" marL="0">
              <a:buNone/>
            </a:pPr>
            <a:endParaRPr dirty="0" sz="1700" lang="en-GB">
              <a:latin typeface="Arial" panose="020B0604020202020204" pitchFamily="34" charset="0"/>
              <a:cs typeface="Arial" panose="020B0604020202020204" pitchFamily="34" charset="0"/>
            </a:endParaRPr>
          </a:p>
        </p:txBody>
      </p:sp>
      <p:sp>
        <p:nvSpPr>
          <p:cNvPr id="1048722" name="Content Placeholder 11"/>
          <p:cNvSpPr txBox="1"/>
          <p:nvPr/>
        </p:nvSpPr>
        <p:spPr>
          <a:xfrm>
            <a:off x="1286934" y="4920723"/>
            <a:ext cx="5587999" cy="1825888"/>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800" lang="en-GB">
                <a:solidFill>
                  <a:srgbClr val="5C1419"/>
                </a:solidFill>
                <a:latin typeface="Arial" panose="020B0604020202020204" pitchFamily="34" charset="0"/>
                <a:cs typeface="Arial" panose="020B0604020202020204" pitchFamily="34" charset="0"/>
              </a:rPr>
              <a:t>Final Message</a:t>
            </a:r>
          </a:p>
          <a:p>
            <a:pPr algn="ctr" indent="0" marL="0">
              <a:buNone/>
            </a:pPr>
            <a:r>
              <a:rPr dirty="0" sz="1800" lang="en-GB">
                <a:latin typeface="Arial" panose="020B0604020202020204" pitchFamily="34" charset="0"/>
                <a:cs typeface="Arial" panose="020B0604020202020204" pitchFamily="34" charset="0"/>
              </a:rPr>
              <a:t>Success means healthier digital balance—not simply fewer hours online.</a:t>
            </a:r>
          </a:p>
          <a:p>
            <a:pPr algn="ctr" indent="0" marL="0">
              <a:buNone/>
            </a:pPr>
            <a:r>
              <a:rPr dirty="0" sz="1800" lang="en-GB">
                <a:solidFill>
                  <a:srgbClr val="5C1419"/>
                </a:solidFill>
                <a:latin typeface="Arial" panose="020B0604020202020204" pitchFamily="34" charset="0"/>
                <a:cs typeface="Arial" panose="020B0604020202020204" pitchFamily="34" charset="0"/>
              </a:rPr>
              <a:t>SCREEN SMART</a:t>
            </a:r>
          </a:p>
          <a:p>
            <a:pPr algn="ctr"/>
            <a:r>
              <a:rPr dirty="0" sz="1800" i="1" lang="en-GB">
                <a:latin typeface="Arial" panose="020B0604020202020204" pitchFamily="34" charset="0"/>
                <a:cs typeface="Arial" panose="020B0604020202020204" pitchFamily="34" charset="0"/>
              </a:rPr>
              <a:t>Scroll Less • Sleep Better • Move More.</a:t>
            </a:r>
            <a:endParaRPr dirty="0" sz="1800" lang="en-GB">
              <a:latin typeface="Arial" panose="020B0604020202020204" pitchFamily="34" charset="0"/>
              <a:cs typeface="Arial" panose="020B060402020202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90" name=""/>
        <p:cNvGrpSpPr/>
        <p:nvPr/>
      </p:nvGrpSpPr>
      <p:grpSpPr>
        <a:xfrm>
          <a:off x="0" y="0"/>
          <a:ext cx="0" cy="0"/>
          <a:chOff x="0" y="0"/>
          <a:chExt cx="0" cy="0"/>
        </a:xfrm>
      </p:grpSpPr>
      <p:pic>
        <p:nvPicPr>
          <p:cNvPr id="2097195" name="Picture 4"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8465"/>
            <a:ext cx="12192000" cy="6858000"/>
          </a:xfrm>
          <a:prstGeom prst="rect"/>
        </p:spPr>
      </p:pic>
      <p:sp>
        <p:nvSpPr>
          <p:cNvPr id="1048723" name="Title 1"/>
          <p:cNvSpPr>
            <a:spLocks noGrp="1"/>
          </p:cNvSpPr>
          <p:nvPr>
            <p:ph type="title"/>
          </p:nvPr>
        </p:nvSpPr>
        <p:spPr>
          <a:xfrm>
            <a:off x="1837266" y="365125"/>
            <a:ext cx="9516533" cy="625475"/>
          </a:xfrm>
        </p:spPr>
        <p:txBody>
          <a:bodyPr>
            <a:normAutofit fontScale="90000"/>
          </a:bodyPr>
          <a:p>
            <a:r>
              <a:rPr b="1" dirty="0" lang="en-GB">
                <a:latin typeface="Arial" panose="020B0604020202020204" pitchFamily="34" charset="0"/>
                <a:cs typeface="Arial" panose="020B0604020202020204" pitchFamily="34" charset="0"/>
              </a:rPr>
              <a:t>Critical Appraisal &amp; Conclusion</a:t>
            </a:r>
            <a:br>
              <a:rPr b="1" dirty="0" lang="en-GB">
                <a:latin typeface="Arial" panose="020B0604020202020204" pitchFamily="34" charset="0"/>
                <a:cs typeface="Arial" panose="020B0604020202020204" pitchFamily="34" charset="0"/>
              </a:rPr>
            </a:br>
            <a:endParaRPr dirty="0" lang="en-GB">
              <a:latin typeface="Arial" panose="020B0604020202020204" pitchFamily="34" charset="0"/>
              <a:cs typeface="Arial" panose="020B0604020202020204" pitchFamily="34" charset="0"/>
            </a:endParaRPr>
          </a:p>
        </p:txBody>
      </p:sp>
      <p:sp>
        <p:nvSpPr>
          <p:cNvPr id="1048724" name="Title 1"/>
          <p:cNvSpPr txBox="1"/>
          <p:nvPr/>
        </p:nvSpPr>
        <p:spPr>
          <a:xfrm>
            <a:off x="762000" y="2117723"/>
            <a:ext cx="10515600" cy="132556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endParaRPr dirty="0" lang="en-GB"/>
          </a:p>
        </p:txBody>
      </p:sp>
      <p:sp>
        <p:nvSpPr>
          <p:cNvPr id="1048725" name="Title 1"/>
          <p:cNvSpPr txBox="1"/>
          <p:nvPr/>
        </p:nvSpPr>
        <p:spPr>
          <a:xfrm>
            <a:off x="1913466" y="969960"/>
            <a:ext cx="9516533" cy="625475"/>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r>
              <a:rPr b="1" dirty="0" sz="2800" lang="en-GB">
                <a:latin typeface="Arial" panose="020B0604020202020204" pitchFamily="34" charset="0"/>
                <a:cs typeface="Arial" panose="020B0604020202020204" pitchFamily="34" charset="0"/>
              </a:rPr>
              <a:t>Can SCREEN SMART Support Behaviour Change?</a:t>
            </a:r>
          </a:p>
        </p:txBody>
      </p:sp>
      <p:sp>
        <p:nvSpPr>
          <p:cNvPr id="1048726" name="Content Placeholder 11"/>
          <p:cNvSpPr txBox="1"/>
          <p:nvPr/>
        </p:nvSpPr>
        <p:spPr>
          <a:xfrm>
            <a:off x="1113368" y="1647825"/>
            <a:ext cx="10515600" cy="3220508"/>
          </a:xfrm>
          <a:prstGeom prst="rect"/>
        </p:spPr>
        <p:txBody>
          <a:bodyPr bIns="45720" lIns="91440" rIns="91440" rtlCol="0" tIns="45720" vert="horz">
            <a:no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0" marL="0">
              <a:buNone/>
            </a:pPr>
            <a:r>
              <a:rPr dirty="0" sz="1700" lang="en-GB">
                <a:solidFill>
                  <a:srgbClr val="5C1419"/>
                </a:solidFill>
                <a:latin typeface="Arial" panose="020B0604020202020204" pitchFamily="34" charset="0"/>
                <a:cs typeface="Arial" panose="020B0604020202020204" pitchFamily="34" charset="0"/>
              </a:rPr>
              <a:t>Limitations</a:t>
            </a:r>
          </a:p>
          <a:p>
            <a:pPr lvl="0"/>
            <a:r>
              <a:rPr dirty="0" sz="1700" lang="en-GB">
                <a:latin typeface="Arial" panose="020B0604020202020204" pitchFamily="34" charset="0"/>
                <a:cs typeface="Arial" panose="020B0604020202020204" pitchFamily="34" charset="0"/>
              </a:rPr>
              <a:t>Six weeks may be too short for sustained change </a:t>
            </a:r>
          </a:p>
          <a:p>
            <a:pPr lvl="0"/>
            <a:r>
              <a:rPr dirty="0" sz="1700" lang="en-GB">
                <a:latin typeface="Arial" panose="020B0604020202020204" pitchFamily="34" charset="0"/>
                <a:cs typeface="Arial" panose="020B0604020202020204" pitchFamily="34" charset="0"/>
              </a:rPr>
              <a:t>Self-reported behaviour may introduce bias </a:t>
            </a:r>
          </a:p>
          <a:p>
            <a:pPr lvl="0"/>
            <a:r>
              <a:rPr dirty="0" sz="1700" lang="en-GB">
                <a:latin typeface="Arial" panose="020B0604020202020204" pitchFamily="34" charset="0"/>
                <a:cs typeface="Arial" panose="020B0604020202020204" pitchFamily="34" charset="0"/>
              </a:rPr>
              <a:t>Device data may mix educational and recreational use </a:t>
            </a:r>
          </a:p>
          <a:p>
            <a:pPr lvl="0"/>
            <a:r>
              <a:rPr dirty="0" sz="1700" lang="en-GB">
                <a:latin typeface="Arial" panose="020B0604020202020204" pitchFamily="34" charset="0"/>
                <a:cs typeface="Arial" panose="020B0604020202020204" pitchFamily="34" charset="0"/>
              </a:rPr>
              <a:t>Motivation and engagement may differ between teenagers </a:t>
            </a:r>
          </a:p>
          <a:p>
            <a:pPr lvl="0"/>
            <a:r>
              <a:rPr dirty="0" sz="1700" lang="en-GB">
                <a:latin typeface="Arial" panose="020B0604020202020204" pitchFamily="34" charset="0"/>
                <a:cs typeface="Arial" panose="020B0604020202020204" pitchFamily="34" charset="0"/>
              </a:rPr>
              <a:t>Family and socioeconomic circumstances may influence participation </a:t>
            </a:r>
          </a:p>
          <a:p>
            <a:pPr lvl="0"/>
            <a:r>
              <a:rPr dirty="0" sz="1700" lang="en-GB">
                <a:latin typeface="Arial" panose="020B0604020202020204" pitchFamily="34" charset="0"/>
                <a:cs typeface="Arial" panose="020B0604020202020204" pitchFamily="34" charset="0"/>
              </a:rPr>
              <a:t>School-based interventions may produce modest rather than dramatic reductions  </a:t>
            </a:r>
            <a:r>
              <a:rPr dirty="0" sz="1700" i="1" lang="en-GB">
                <a:latin typeface="Arial" panose="020B0604020202020204" pitchFamily="34" charset="0"/>
                <a:cs typeface="Arial" panose="020B0604020202020204" pitchFamily="34" charset="0"/>
              </a:rPr>
              <a:t>(Santos et al., 2023; Lai et al., 2025)</a:t>
            </a:r>
            <a:endParaRPr dirty="0" sz="1700" lang="en-GB">
              <a:latin typeface="Arial" panose="020B0604020202020204" pitchFamily="34" charset="0"/>
              <a:cs typeface="Arial" panose="020B0604020202020204" pitchFamily="34" charset="0"/>
            </a:endParaRPr>
          </a:p>
          <a:p>
            <a:pPr indent="0" marL="0">
              <a:buNone/>
            </a:pPr>
            <a:endParaRPr dirty="0" sz="1700" lang="en-GB">
              <a:latin typeface="Arial" panose="020B0604020202020204" pitchFamily="34" charset="0"/>
              <a:cs typeface="Arial" panose="020B0604020202020204" pitchFamily="34" charset="0"/>
            </a:endParaRPr>
          </a:p>
        </p:txBody>
      </p:sp>
      <p:sp>
        <p:nvSpPr>
          <p:cNvPr id="1048727" name="Content Placeholder 11"/>
          <p:cNvSpPr txBox="1"/>
          <p:nvPr/>
        </p:nvSpPr>
        <p:spPr>
          <a:xfrm>
            <a:off x="2311401" y="4840157"/>
            <a:ext cx="5587999" cy="1825888"/>
          </a:xfrm>
          <a:prstGeom prst="rect"/>
        </p:spPr>
        <p:txBody>
          <a:bodyPr bIns="45720" lIns="91440" rIns="91440" rtlCol="0" tIns="45720" vert="horz">
            <a:normAutofit/>
          </a:bodyPr>
          <a:lst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indent="0" marL="0">
              <a:buNone/>
            </a:pPr>
            <a:r>
              <a:rPr dirty="0" sz="1800" lang="en-GB">
                <a:solidFill>
                  <a:srgbClr val="5C1419"/>
                </a:solidFill>
                <a:latin typeface="Arial" panose="020B0604020202020204" pitchFamily="34" charset="0"/>
                <a:cs typeface="Arial" panose="020B0604020202020204" pitchFamily="34" charset="0"/>
              </a:rPr>
              <a:t>Final Message</a:t>
            </a:r>
          </a:p>
          <a:p>
            <a:pPr algn="ctr" indent="0" marL="0">
              <a:buNone/>
            </a:pPr>
            <a:r>
              <a:rPr dirty="0" sz="1800" lang="en-GB">
                <a:latin typeface="Arial" panose="020B0604020202020204" pitchFamily="34" charset="0"/>
                <a:cs typeface="Arial" panose="020B0604020202020204" pitchFamily="34" charset="0"/>
              </a:rPr>
              <a:t>Success means healthier digital balance—not simply fewer hours online.</a:t>
            </a:r>
          </a:p>
          <a:p>
            <a:pPr algn="ctr" indent="0" marL="0">
              <a:buNone/>
            </a:pPr>
            <a:r>
              <a:rPr dirty="0" sz="1800" lang="en-GB">
                <a:solidFill>
                  <a:srgbClr val="5C1419"/>
                </a:solidFill>
                <a:latin typeface="Arial" panose="020B0604020202020204" pitchFamily="34" charset="0"/>
                <a:cs typeface="Arial" panose="020B0604020202020204" pitchFamily="34" charset="0"/>
              </a:rPr>
              <a:t>SCREEN SMART</a:t>
            </a:r>
          </a:p>
          <a:p>
            <a:pPr algn="ctr"/>
            <a:r>
              <a:rPr dirty="0" sz="1800" i="1" lang="en-GB">
                <a:latin typeface="Arial" panose="020B0604020202020204" pitchFamily="34" charset="0"/>
                <a:cs typeface="Arial" panose="020B0604020202020204" pitchFamily="34" charset="0"/>
              </a:rPr>
              <a:t>Scroll Less • Sleep Better • Move More.</a:t>
            </a:r>
            <a:endParaRPr dirty="0" sz="1800" lang="en-GB">
              <a:latin typeface="Arial" panose="020B0604020202020204" pitchFamily="34" charset="0"/>
              <a:cs typeface="Arial" panose="020B0604020202020204" pitchFamily="34"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91" name=""/>
        <p:cNvGrpSpPr/>
        <p:nvPr/>
      </p:nvGrpSpPr>
      <p:grpSpPr>
        <a:xfrm>
          <a:off x="0" y="0"/>
          <a:ext cx="0" cy="0"/>
          <a:chOff x="0" y="0"/>
          <a:chExt cx="0" cy="0"/>
        </a:xfrm>
      </p:grpSpPr>
      <p:pic>
        <p:nvPicPr>
          <p:cNvPr id="2097196" name="Picture 4" descr="The image features a minimalistic design with a black circle and a white background.  AI-generated content may be incorrect."/>
          <p:cNvPicPr>
            <a:picLocks noChangeAspect="1"/>
          </p:cNvPicPr>
          <p:nvPr/>
        </p:nvPicPr>
        <p:blipFill>
          <a:blip xmlns:r="http://schemas.openxmlformats.org/officeDocument/2006/relationships" r:embed="rId1"/>
          <a:stretch>
            <a:fillRect/>
          </a:stretch>
        </p:blipFill>
        <p:spPr>
          <a:xfrm>
            <a:off x="0" y="8465"/>
            <a:ext cx="12192000" cy="6858000"/>
          </a:xfrm>
          <a:prstGeom prst="rect"/>
        </p:spPr>
      </p:pic>
      <p:sp>
        <p:nvSpPr>
          <p:cNvPr id="1048728" name="Title 1"/>
          <p:cNvSpPr>
            <a:spLocks noGrp="1"/>
          </p:cNvSpPr>
          <p:nvPr>
            <p:ph type="title"/>
          </p:nvPr>
        </p:nvSpPr>
        <p:spPr>
          <a:xfrm>
            <a:off x="838200" y="365125"/>
            <a:ext cx="10515600" cy="523875"/>
          </a:xfrm>
        </p:spPr>
        <p:txBody>
          <a:bodyPr>
            <a:normAutofit fontScale="90000"/>
          </a:bodyPr>
          <a:p>
            <a:pPr algn="ctr"/>
            <a:r>
              <a:rPr dirty="0" lang="en-US">
                <a:solidFill>
                  <a:srgbClr val="5C1419"/>
                </a:solidFill>
              </a:rPr>
              <a:t>Refrences</a:t>
            </a:r>
            <a:endParaRPr dirty="0" lang="en-GB">
              <a:solidFill>
                <a:srgbClr val="5C1419"/>
              </a:solidFill>
            </a:endParaRPr>
          </a:p>
        </p:txBody>
      </p:sp>
      <p:sp>
        <p:nvSpPr>
          <p:cNvPr id="1048729" name="Title 1"/>
          <p:cNvSpPr txBox="1"/>
          <p:nvPr/>
        </p:nvSpPr>
        <p:spPr>
          <a:xfrm>
            <a:off x="762000" y="2117723"/>
            <a:ext cx="10515600" cy="1325563"/>
          </a:xfrm>
          <a:prstGeom prst="rect"/>
        </p:spPr>
        <p:txBody>
          <a:bodyPr anchor="ctr" bIns="45720" lIns="91440" rIns="91440" rtlCol="0" tIns="45720" vert="horz">
            <a:normAutofit/>
          </a:bodyPr>
          <a:lstStyle>
            <a:lvl1pPr algn="l" defTabSz="914400" eaLnBrk="1" hangingPunct="1" latinLnBrk="0" rtl="0">
              <a:lnSpc>
                <a:spcPct val="90000"/>
              </a:lnSpc>
              <a:spcBef>
                <a:spcPct val="0"/>
              </a:spcBef>
              <a:buNone/>
              <a:defRPr sz="4400" kern="1200">
                <a:solidFill>
                  <a:schemeClr val="tx1"/>
                </a:solidFill>
                <a:latin typeface="+mj-lt"/>
                <a:ea typeface="+mj-ea"/>
                <a:cs typeface="+mj-cs"/>
              </a:defRPr>
            </a:lvl1pPr>
          </a:lstStyle>
          <a:p>
            <a:endParaRPr dirty="0" lang="en-GB"/>
          </a:p>
        </p:txBody>
      </p:sp>
      <p:sp>
        <p:nvSpPr>
          <p:cNvPr id="1048730" name="Content Placeholder 11"/>
          <p:cNvSpPr>
            <a:spLocks noGrp="1"/>
          </p:cNvSpPr>
          <p:nvPr>
            <p:ph idx="1"/>
          </p:nvPr>
        </p:nvSpPr>
        <p:spPr>
          <a:xfrm>
            <a:off x="177800" y="1355727"/>
            <a:ext cx="11252200" cy="5493808"/>
          </a:xfrm>
        </p:spPr>
        <p:txBody>
          <a:bodyPr>
            <a:normAutofit fontScale="83333" lnSpcReduction="20000"/>
          </a:bodyPr>
          <a:p>
            <a:pPr indent="0" marL="0">
              <a:buNone/>
            </a:pPr>
            <a:r>
              <a:rPr dirty="0" sz="1200" lang="en-GB">
                <a:latin typeface="Arial" panose="020B0604020202020204" pitchFamily="34" charset="0"/>
                <a:cs typeface="Arial" panose="020B0604020202020204" pitchFamily="34" charset="0"/>
              </a:rPr>
              <a:t>Bandura, A. (1986) </a:t>
            </a:r>
            <a:r>
              <a:rPr dirty="0" sz="1200" i="1" lang="en-GB">
                <a:latin typeface="Arial" panose="020B0604020202020204" pitchFamily="34" charset="0"/>
                <a:cs typeface="Arial" panose="020B0604020202020204" pitchFamily="34" charset="0"/>
              </a:rPr>
              <a:t>Social Foundations of Thought and Action: A Social Cognitive Theory</a:t>
            </a:r>
            <a:r>
              <a:rPr dirty="0" sz="1200" lang="en-GB">
                <a:latin typeface="Arial" panose="020B0604020202020204" pitchFamily="34" charset="0"/>
                <a:cs typeface="Arial" panose="020B0604020202020204" pitchFamily="34" charset="0"/>
              </a:rPr>
              <a:t>. Englewood Cliffs, NJ: Prentice-Hall.</a:t>
            </a:r>
          </a:p>
          <a:p>
            <a:pPr indent="0" marL="0">
              <a:buNone/>
            </a:pPr>
            <a:r>
              <a:rPr dirty="0" sz="1200" lang="en-GB">
                <a:latin typeface="Arial" panose="020B0604020202020204" pitchFamily="34" charset="0"/>
                <a:cs typeface="Arial" panose="020B0604020202020204" pitchFamily="34" charset="0"/>
              </a:rPr>
              <a:t>Dibben, G.O. et al. (2023) ‘Associations between digital device use and mental health, sleep and physical activity among children and adolescents: a systematic review’, </a:t>
            </a:r>
            <a:r>
              <a:rPr dirty="0" sz="1200" i="1" lang="en-GB">
                <a:latin typeface="Arial" panose="020B0604020202020204" pitchFamily="34" charset="0"/>
                <a:cs typeface="Arial" panose="020B0604020202020204" pitchFamily="34" charset="0"/>
              </a:rPr>
              <a:t>Clinical Child and Family Psychology Review</a:t>
            </a:r>
            <a:r>
              <a:rPr dirty="0" sz="1200" lang="en-GB">
                <a:latin typeface="Arial" panose="020B0604020202020204" pitchFamily="34" charset="0"/>
                <a:cs typeface="Arial" panose="020B0604020202020204" pitchFamily="34" charset="0"/>
              </a:rPr>
              <a:t>.</a:t>
            </a:r>
          </a:p>
          <a:p>
            <a:pPr indent="0" marL="0">
              <a:buNone/>
            </a:pPr>
            <a:r>
              <a:rPr dirty="0" sz="1200" lang="en-GB">
                <a:latin typeface="Arial" panose="020B0604020202020204" pitchFamily="34" charset="0"/>
                <a:cs typeface="Arial" panose="020B0604020202020204" pitchFamily="34" charset="0"/>
              </a:rPr>
              <a:t>Getty Images (2026) </a:t>
            </a:r>
            <a:r>
              <a:rPr dirty="0" sz="1200" i="1" lang="en-GB">
                <a:latin typeface="Arial" panose="020B0604020202020204" pitchFamily="34" charset="0"/>
                <a:cs typeface="Arial" panose="020B0604020202020204" pitchFamily="34" charset="0"/>
              </a:rPr>
              <a:t>Royalty-free stock photos, creative images &amp; vectors</a:t>
            </a:r>
            <a:r>
              <a:rPr dirty="0" sz="1200" lang="en-GB">
                <a:latin typeface="Arial" panose="020B0604020202020204" pitchFamily="34" charset="0"/>
                <a:cs typeface="Arial" panose="020B0604020202020204" pitchFamily="34" charset="0"/>
              </a:rPr>
              <a:t>. Available at: </a:t>
            </a:r>
            <a:r>
              <a:rPr dirty="0" sz="1200" lang="en-GB">
                <a:latin typeface="Arial" panose="020B0604020202020204" pitchFamily="34" charset="0"/>
                <a:cs typeface="Arial" panose="020B0604020202020204" pitchFamily="34" charset="0"/>
                <a:hlinkClick r:id="rId2"/>
              </a:rPr>
              <a:t>Getty Images UK</a:t>
            </a:r>
            <a:r>
              <a:rPr dirty="0" sz="1200" lang="en-GB">
                <a:latin typeface="Arial" panose="020B0604020202020204" pitchFamily="34" charset="0"/>
                <a:cs typeface="Arial" panose="020B0604020202020204" pitchFamily="34" charset="0"/>
              </a:rPr>
              <a:t> (Accessed: 21 September 2026).</a:t>
            </a:r>
          </a:p>
          <a:p>
            <a:pPr indent="0" marL="0">
              <a:buNone/>
            </a:pPr>
            <a:r>
              <a:rPr dirty="0" sz="1200" lang="en-GB">
                <a:latin typeface="Arial" panose="020B0604020202020204" pitchFamily="34" charset="0"/>
                <a:cs typeface="Arial" panose="020B0604020202020204" pitchFamily="34" charset="0"/>
              </a:rPr>
              <a:t>Glanz, K., Rimer, B.K. and Viswanath, K. (eds.) (2015) </a:t>
            </a:r>
            <a:r>
              <a:rPr dirty="0" sz="1200" i="1" lang="en-GB">
                <a:latin typeface="Arial" panose="020B0604020202020204" pitchFamily="34" charset="0"/>
                <a:cs typeface="Arial" panose="020B0604020202020204" pitchFamily="34" charset="0"/>
              </a:rPr>
              <a:t>Health Behavior: Theory, Research, and Practice</a:t>
            </a:r>
            <a:r>
              <a:rPr dirty="0" sz="1200" lang="en-GB">
                <a:latin typeface="Arial" panose="020B0604020202020204" pitchFamily="34" charset="0"/>
                <a:cs typeface="Arial" panose="020B0604020202020204" pitchFamily="34" charset="0"/>
              </a:rPr>
              <a:t>. 5th </a:t>
            </a:r>
            <a:r>
              <a:rPr dirty="0" sz="1200" lang="en-GB" err="1">
                <a:latin typeface="Arial" panose="020B0604020202020204" pitchFamily="34" charset="0"/>
                <a:cs typeface="Arial" panose="020B0604020202020204" pitchFamily="34" charset="0"/>
              </a:rPr>
              <a:t>edn</a:t>
            </a:r>
            <a:r>
              <a:rPr dirty="0" sz="1200" lang="en-GB">
                <a:latin typeface="Arial" panose="020B0604020202020204" pitchFamily="34" charset="0"/>
                <a:cs typeface="Arial" panose="020B0604020202020204" pitchFamily="34" charset="0"/>
              </a:rPr>
              <a:t>. San Francisco: Jossey-Bass.</a:t>
            </a:r>
          </a:p>
          <a:p>
            <a:pPr indent="0" marL="0">
              <a:buNone/>
            </a:pPr>
            <a:r>
              <a:rPr dirty="0" sz="1200" lang="en-GB">
                <a:latin typeface="Arial" panose="020B0604020202020204" pitchFamily="34" charset="0"/>
                <a:cs typeface="Arial" panose="020B0604020202020204" pitchFamily="34" charset="0"/>
              </a:rPr>
              <a:t>Lai, N.M. et al. (2025) ‘The effectiveness of school-based intervenKayseri Büyükşehir Belediyesi (2022) </a:t>
            </a:r>
            <a:r>
              <a:rPr dirty="0" sz="1200" i="1" lang="en-GB">
                <a:latin typeface="Arial" panose="020B0604020202020204" pitchFamily="34" charset="0"/>
                <a:cs typeface="Arial" panose="020B0604020202020204" pitchFamily="34" charset="0"/>
              </a:rPr>
              <a:t>Büyükşehir’den çocuk macera parkları ve park mobilyaları</a:t>
            </a:r>
            <a:r>
              <a:rPr dirty="0" sz="1200" lang="en-GB">
                <a:latin typeface="Arial" panose="020B0604020202020204" pitchFamily="34" charset="0"/>
                <a:cs typeface="Arial" panose="020B0604020202020204" pitchFamily="34" charset="0"/>
              </a:rPr>
              <a:t>. Available at: </a:t>
            </a:r>
            <a:r>
              <a:rPr dirty="0" sz="1200" lang="en-GB">
                <a:latin typeface="Arial" panose="020B0604020202020204" pitchFamily="34" charset="0"/>
                <a:cs typeface="Arial" panose="020B0604020202020204" pitchFamily="34" charset="0"/>
                <a:hlinkClick r:id="rId3"/>
              </a:rPr>
              <a:t>https://www.kayseri.bel.tr/haberler/buyuksehirden-cocuk-macera-parklari-ve-park-mobilyalari10998</a:t>
            </a:r>
            <a:r>
              <a:rPr dirty="0" sz="1200" lang="en-GB">
                <a:latin typeface="Arial" panose="020B0604020202020204" pitchFamily="34" charset="0"/>
                <a:cs typeface="Arial" panose="020B0604020202020204" pitchFamily="34" charset="0"/>
              </a:rPr>
              <a:t> (Accessed: 20 September 2026).</a:t>
            </a:r>
          </a:p>
          <a:p>
            <a:pPr indent="0" marL="0">
              <a:buNone/>
            </a:pPr>
            <a:r>
              <a:rPr dirty="0" sz="1200" lang="en-GB">
                <a:latin typeface="Arial" panose="020B0604020202020204" pitchFamily="34" charset="0"/>
                <a:cs typeface="Arial" panose="020B0604020202020204" pitchFamily="34" charset="0"/>
              </a:rPr>
              <a:t>Lai, N.M., Lim, Y.S., Chaiyakunapruk, N., Lee, S.W.H., Liabsuetrakul, T., Sabbir, M., Mahmud, S.M.H., Siddiqi, U.R., Ahmed, T., Hasan, F.U.L. and Kuan, P.X. (2025) ‘The effectiveness of school-based interventions for reducing screen time – a systematic review and meta-analysis’, </a:t>
            </a:r>
            <a:r>
              <a:rPr dirty="0" sz="1200" i="1" lang="en-GB">
                <a:latin typeface="Arial" panose="020B0604020202020204" pitchFamily="34" charset="0"/>
                <a:cs typeface="Arial" panose="020B0604020202020204" pitchFamily="34" charset="0"/>
              </a:rPr>
              <a:t>Child and Adolescent Mental Health</a:t>
            </a:r>
            <a:r>
              <a:rPr dirty="0" sz="1200" lang="en-GB">
                <a:latin typeface="Arial" panose="020B0604020202020204" pitchFamily="34" charset="0"/>
                <a:cs typeface="Arial" panose="020B0604020202020204" pitchFamily="34" charset="0"/>
              </a:rPr>
              <a:t>, 30(3), pp. 223–237. </a:t>
            </a:r>
            <a:r>
              <a:rPr dirty="0" sz="1200" lang="en-GB" err="1">
                <a:latin typeface="Arial" panose="020B0604020202020204" pitchFamily="34" charset="0"/>
                <a:cs typeface="Arial" panose="020B0604020202020204" pitchFamily="34" charset="0"/>
              </a:rPr>
              <a:t>doi</a:t>
            </a:r>
            <a:r>
              <a:rPr dirty="0" sz="1200" lang="en-GB">
                <a:latin typeface="Arial" panose="020B0604020202020204" pitchFamily="34" charset="0"/>
                <a:cs typeface="Arial" panose="020B0604020202020204" pitchFamily="34" charset="0"/>
              </a:rPr>
              <a:t>: 10.1111/camh.70022.Liu, X. et al. (2024) ‘Family factors related to adolescent screen media use and mental health outcomes: a systematic review and recommendation for practices’, </a:t>
            </a:r>
            <a:r>
              <a:rPr dirty="0" sz="1200" i="1" lang="en-GB">
                <a:latin typeface="Arial" panose="020B0604020202020204" pitchFamily="34" charset="0"/>
                <a:cs typeface="Arial" panose="020B0604020202020204" pitchFamily="34" charset="0"/>
              </a:rPr>
              <a:t>Journal of Adolescence</a:t>
            </a:r>
            <a:r>
              <a:rPr dirty="0" sz="1200" lang="en-GB">
                <a:latin typeface="Arial" panose="020B0604020202020204" pitchFamily="34" charset="0"/>
                <a:cs typeface="Arial" panose="020B0604020202020204" pitchFamily="34" charset="0"/>
              </a:rPr>
              <a:t>, 96(7), pp. 1401–1427. </a:t>
            </a:r>
            <a:r>
              <a:rPr dirty="0" sz="1200" lang="en-GB">
                <a:latin typeface="Arial" panose="020B0604020202020204" pitchFamily="34" charset="0"/>
                <a:cs typeface="Arial" panose="020B0604020202020204" pitchFamily="34" charset="0"/>
                <a:hlinkClick r:id="rId4"/>
              </a:rPr>
              <a:t>DOI: 10.1002/jad.12367</a:t>
            </a:r>
            <a:endParaRPr dirty="0" sz="1200" lang="en-GB">
              <a:latin typeface="Arial" panose="020B0604020202020204" pitchFamily="34" charset="0"/>
              <a:cs typeface="Arial" panose="020B0604020202020204" pitchFamily="34" charset="0"/>
            </a:endParaRPr>
          </a:p>
          <a:p>
            <a:pPr indent="0" marL="0">
              <a:buNone/>
            </a:pPr>
            <a:r>
              <a:rPr dirty="0" sz="1200" lang="en-GB">
                <a:latin typeface="Arial" panose="020B0604020202020204" pitchFamily="34" charset="0"/>
                <a:cs typeface="Arial" panose="020B0604020202020204" pitchFamily="34" charset="0"/>
              </a:rPr>
              <a:t>Liu, M., Kamper-DeMarco, K.E., Zhang, J., Xiao, J., Dong, D. and Xue, P. (2022) ‘Time spent on social media and risk of depression in adolescents: a dose–response meta-analysis’, International Journal of Environmental Research and Public Health, 19(9), 5164. </a:t>
            </a:r>
            <a:r>
              <a:rPr dirty="0" sz="1200" lang="en-GB" err="1">
                <a:latin typeface="Arial" panose="020B0604020202020204" pitchFamily="34" charset="0"/>
                <a:cs typeface="Arial" panose="020B0604020202020204" pitchFamily="34" charset="0"/>
              </a:rPr>
              <a:t>doi</a:t>
            </a:r>
            <a:r>
              <a:rPr dirty="0" sz="1200" lang="en-GB">
                <a:latin typeface="Arial" panose="020B0604020202020204" pitchFamily="34" charset="0"/>
                <a:cs typeface="Arial" panose="020B0604020202020204" pitchFamily="34" charset="0"/>
              </a:rPr>
              <a:t>: 10.3390/ijerph19095164. Available at: https://doi.org/10.3390/ijerph19095164. PubMed Central (PMC)MacKenzie, M.D., Scott, H., Reid, K. and </a:t>
            </a:r>
            <a:r>
              <a:rPr dirty="0" sz="1200" lang="en-GB" err="1">
                <a:latin typeface="Arial" panose="020B0604020202020204" pitchFamily="34" charset="0"/>
                <a:cs typeface="Arial" panose="020B0604020202020204" pitchFamily="34" charset="0"/>
              </a:rPr>
              <a:t>Gardani</a:t>
            </a:r>
            <a:r>
              <a:rPr dirty="0" sz="1200" lang="en-GB">
                <a:latin typeface="Arial" panose="020B0604020202020204" pitchFamily="34" charset="0"/>
                <a:cs typeface="Arial" panose="020B0604020202020204" pitchFamily="34" charset="0"/>
              </a:rPr>
              <a:t>, M. (2022) ‘Adolescent perspectives of bedtime social media use: a qualitative systematic review and thematic synthesis’, Sleep Medicine Reviews, 63, 101626. </a:t>
            </a:r>
            <a:r>
              <a:rPr dirty="0" sz="1200" lang="en-GB" err="1">
                <a:latin typeface="Arial" panose="020B0604020202020204" pitchFamily="34" charset="0"/>
                <a:cs typeface="Arial" panose="020B0604020202020204" pitchFamily="34" charset="0"/>
              </a:rPr>
              <a:t>doi</a:t>
            </a:r>
            <a:r>
              <a:rPr dirty="0" sz="1200" lang="en-GB">
                <a:latin typeface="Arial" panose="020B0604020202020204" pitchFamily="34" charset="0"/>
                <a:cs typeface="Arial" panose="020B0604020202020204" pitchFamily="34" charset="0"/>
              </a:rPr>
              <a:t>: 10.1016/j.smrv.2022.101626. Available at: https://doi.org/10.1016/j.smrv.2022.101626.</a:t>
            </a:r>
          </a:p>
          <a:p>
            <a:pPr indent="0" marL="0">
              <a:buNone/>
            </a:pPr>
            <a:r>
              <a:rPr dirty="0" sz="1200" lang="en-GB">
                <a:latin typeface="Arial" panose="020B0604020202020204" pitchFamily="34" charset="0"/>
                <a:cs typeface="Arial" panose="020B0604020202020204" pitchFamily="34" charset="0"/>
              </a:rPr>
              <a:t>MacKenzie, M.D. et al. (2022) ‘Adolescent perspectives of bedtime social media use: a qualitative systematic review and thematic synthesis’, </a:t>
            </a:r>
            <a:r>
              <a:rPr dirty="0" sz="1200" i="1" lang="en-GB">
                <a:latin typeface="Arial" panose="020B0604020202020204" pitchFamily="34" charset="0"/>
                <a:cs typeface="Arial" panose="020B0604020202020204" pitchFamily="34" charset="0"/>
              </a:rPr>
              <a:t>Sleep Medicine Reviews</a:t>
            </a:r>
            <a:r>
              <a:rPr dirty="0" sz="1200" lang="en-GB">
                <a:latin typeface="Arial" panose="020B0604020202020204" pitchFamily="34" charset="0"/>
                <a:cs typeface="Arial" panose="020B0604020202020204" pitchFamily="34" charset="0"/>
              </a:rPr>
              <a:t>, 63, 101626. DOI: 10.1016/j.smrv.2022.101626</a:t>
            </a:r>
          </a:p>
          <a:p>
            <a:pPr indent="0" marL="0">
              <a:buNone/>
            </a:pPr>
            <a:r>
              <a:rPr dirty="0" sz="1200" lang="en-GB">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dirty="0" sz="1200" i="1" lang="en-GB">
                <a:latin typeface="Arial" panose="020B0604020202020204" pitchFamily="34" charset="0"/>
                <a:cs typeface="Arial" panose="020B0604020202020204" pitchFamily="34" charset="0"/>
              </a:rPr>
              <a:t>Implementation Science</a:t>
            </a:r>
            <a:r>
              <a:rPr dirty="0" sz="1200" lang="en-GB">
                <a:latin typeface="Arial" panose="020B0604020202020204" pitchFamily="34" charset="0"/>
                <a:cs typeface="Arial" panose="020B0604020202020204" pitchFamily="34" charset="0"/>
              </a:rPr>
              <a:t>, 6, 42. </a:t>
            </a:r>
            <a:r>
              <a:rPr dirty="0" sz="1200" lang="en-GB">
                <a:latin typeface="Arial" panose="020B0604020202020204" pitchFamily="34" charset="0"/>
                <a:cs typeface="Arial" panose="020B0604020202020204" pitchFamily="34" charset="0"/>
                <a:hlinkClick r:id="rId5"/>
              </a:rPr>
              <a:t>DOI: 10.1186/1748-5908-6-42</a:t>
            </a:r>
            <a:endParaRPr dirty="0" sz="1200" lang="en-GB">
              <a:latin typeface="Arial" panose="020B0604020202020204" pitchFamily="34" charset="0"/>
              <a:cs typeface="Arial" panose="020B0604020202020204" pitchFamily="34" charset="0"/>
            </a:endParaRPr>
          </a:p>
          <a:p>
            <a:pPr indent="0" marL="0">
              <a:buNone/>
            </a:pPr>
            <a:r>
              <a:rPr dirty="0" sz="1200" lang="en-GB">
                <a:latin typeface="Arial" panose="020B0604020202020204" pitchFamily="34" charset="0"/>
                <a:cs typeface="Arial" panose="020B0604020202020204" pitchFamily="34" charset="0"/>
              </a:rPr>
              <a:t>Prochaska, J.O. and Velicer, W.F. (1997) ‘The transtheoretical model of health behavior change’, </a:t>
            </a:r>
            <a:r>
              <a:rPr dirty="0" sz="1200" i="1" lang="en-GB">
                <a:latin typeface="Arial" panose="020B0604020202020204" pitchFamily="34" charset="0"/>
                <a:cs typeface="Arial" panose="020B0604020202020204" pitchFamily="34" charset="0"/>
              </a:rPr>
              <a:t>American Journal of Health Promotion</a:t>
            </a:r>
            <a:r>
              <a:rPr dirty="0" sz="1200" lang="en-GB">
                <a:latin typeface="Arial" panose="020B0604020202020204" pitchFamily="34" charset="0"/>
                <a:cs typeface="Arial" panose="020B0604020202020204" pitchFamily="34" charset="0"/>
              </a:rPr>
              <a:t>, 12(1), pp. 38–48. </a:t>
            </a:r>
            <a:r>
              <a:rPr dirty="0" sz="1200" lang="en-GB">
                <a:latin typeface="Arial" panose="020B0604020202020204" pitchFamily="34" charset="0"/>
                <a:cs typeface="Arial" panose="020B0604020202020204" pitchFamily="34" charset="0"/>
                <a:hlinkClick r:id="rId6"/>
              </a:rPr>
              <a:t>DOI: 10.4278/0890-1171-12.1.38</a:t>
            </a:r>
            <a:endParaRPr dirty="0" sz="1200" lang="en-GB">
              <a:latin typeface="Arial" panose="020B0604020202020204" pitchFamily="34" charset="0"/>
              <a:cs typeface="Arial" panose="020B0604020202020204" pitchFamily="34" charset="0"/>
            </a:endParaRPr>
          </a:p>
          <a:p>
            <a:pPr indent="0" marL="0">
              <a:buNone/>
            </a:pPr>
            <a:r>
              <a:rPr dirty="0" sz="1200" lang="en-GB">
                <a:latin typeface="Arial" panose="020B0604020202020204" pitchFamily="34" charset="0"/>
                <a:cs typeface="Arial" panose="020B0604020202020204" pitchFamily="34" charset="0"/>
              </a:rPr>
              <a:t>Sayed, N. (2024) ‘Bridging the gap: Turning intentions into lasting change’. </a:t>
            </a:r>
            <a:r>
              <a:rPr dirty="0" sz="1200" i="1" lang="en-GB">
                <a:latin typeface="Arial" panose="020B0604020202020204" pitchFamily="34" charset="0"/>
                <a:cs typeface="Arial" panose="020B0604020202020204" pitchFamily="34" charset="0"/>
              </a:rPr>
              <a:t>Next Step Leadership</a:t>
            </a:r>
            <a:r>
              <a:rPr dirty="0" sz="1200" lang="en-GB">
                <a:latin typeface="Arial" panose="020B0604020202020204" pitchFamily="34" charset="0"/>
                <a:cs typeface="Arial" panose="020B0604020202020204" pitchFamily="34" charset="0"/>
              </a:rPr>
              <a:t>, 27 November. Available at: </a:t>
            </a:r>
            <a:r>
              <a:rPr dirty="0" sz="1200" lang="en-GB">
                <a:latin typeface="Arial" panose="020B0604020202020204" pitchFamily="34" charset="0"/>
                <a:cs typeface="Arial" panose="020B0604020202020204" pitchFamily="34" charset="0"/>
                <a:hlinkClick r:id="rId7"/>
              </a:rPr>
              <a:t>Next Step Leadership</a:t>
            </a:r>
            <a:r>
              <a:rPr dirty="0" sz="1200" lang="en-GB">
                <a:latin typeface="Arial" panose="020B0604020202020204" pitchFamily="34" charset="0"/>
                <a:cs typeface="Arial" panose="020B0604020202020204" pitchFamily="34" charset="0"/>
              </a:rPr>
              <a:t> (Accessed: 20 September 2026).</a:t>
            </a:r>
          </a:p>
          <a:p>
            <a:pPr indent="0" marL="0">
              <a:buNone/>
            </a:pPr>
            <a:r>
              <a:rPr dirty="0" sz="1200" lang="en-GB">
                <a:latin typeface="Arial" panose="020B0604020202020204" pitchFamily="34" charset="0"/>
                <a:cs typeface="Arial" panose="020B0604020202020204" pitchFamily="34" charset="0"/>
              </a:rPr>
              <a:t>Say No to Drugs, Yes to Life (2025) </a:t>
            </a:r>
            <a:r>
              <a:rPr dirty="0" sz="1200" i="1" lang="en-GB">
                <a:latin typeface="Arial" panose="020B0604020202020204" pitchFamily="34" charset="0"/>
                <a:cs typeface="Arial" panose="020B0604020202020204" pitchFamily="34" charset="0"/>
              </a:rPr>
              <a:t>Say No to Drugs, Yes to Life</a:t>
            </a:r>
            <a:r>
              <a:rPr dirty="0" sz="1200" lang="en-GB">
                <a:latin typeface="Arial" panose="020B0604020202020204" pitchFamily="34" charset="0"/>
                <a:cs typeface="Arial" panose="020B0604020202020204" pitchFamily="34" charset="0"/>
              </a:rPr>
              <a:t>. Available at: </a:t>
            </a:r>
            <a:r>
              <a:rPr dirty="0" sz="1200" lang="en-GB">
                <a:latin typeface="Arial" panose="020B0604020202020204" pitchFamily="34" charset="0"/>
                <a:cs typeface="Arial" panose="020B0604020202020204" pitchFamily="34" charset="0"/>
                <a:hlinkClick r:id="rId8"/>
              </a:rPr>
              <a:t>https://saynotodrugsyestolife.com/</a:t>
            </a:r>
            <a:r>
              <a:rPr dirty="0" sz="1200" lang="en-GB">
                <a:latin typeface="Arial" panose="020B0604020202020204" pitchFamily="34" charset="0"/>
                <a:cs typeface="Arial" panose="020B0604020202020204" pitchFamily="34" charset="0"/>
              </a:rPr>
              <a:t> (Accessed: 21 September 2026).</a:t>
            </a:r>
          </a:p>
          <a:p>
            <a:pPr indent="0" marL="0">
              <a:buNone/>
            </a:pPr>
            <a:r>
              <a:rPr dirty="0" sz="1200" lang="en-GB">
                <a:latin typeface="Arial" panose="020B0604020202020204" pitchFamily="34" charset="0"/>
                <a:cs typeface="Arial" panose="020B0604020202020204" pitchFamily="34" charset="0"/>
              </a:rPr>
              <a:t>Santos, R.M.S. et al. (2023) ‘The associations between screen time and mental health in adolescents: a systematic review’, </a:t>
            </a:r>
            <a:r>
              <a:rPr dirty="0" sz="1200" i="1" lang="en-GB">
                <a:latin typeface="Arial" panose="020B0604020202020204" pitchFamily="34" charset="0"/>
                <a:cs typeface="Arial" panose="020B0604020202020204" pitchFamily="34" charset="0"/>
              </a:rPr>
              <a:t>BMC Psychology</a:t>
            </a:r>
            <a:r>
              <a:rPr dirty="0" sz="1200" lang="en-GB">
                <a:latin typeface="Arial" panose="020B0604020202020204" pitchFamily="34" charset="0"/>
                <a:cs typeface="Arial" panose="020B0604020202020204" pitchFamily="34" charset="0"/>
              </a:rPr>
              <a:t>, 11, 127. </a:t>
            </a:r>
            <a:r>
              <a:rPr dirty="0" sz="1200" lang="en-GB">
                <a:latin typeface="Arial" panose="020B0604020202020204" pitchFamily="34" charset="0"/>
                <a:cs typeface="Arial" panose="020B0604020202020204" pitchFamily="34" charset="0"/>
                <a:hlinkClick r:id="rId9"/>
              </a:rPr>
              <a:t>DOI: 10.1186/s40359-023-01166-7</a:t>
            </a:r>
            <a:endParaRPr dirty="0" sz="1200" lang="en-GB">
              <a:latin typeface="Arial" panose="020B0604020202020204" pitchFamily="34" charset="0"/>
              <a:cs typeface="Arial" panose="020B0604020202020204" pitchFamily="34" charset="0"/>
            </a:endParaRPr>
          </a:p>
          <a:p>
            <a:pPr indent="0" marL="0">
              <a:buNone/>
            </a:pPr>
            <a:r>
              <a:rPr dirty="0" sz="1200" lang="en-GB">
                <a:latin typeface="Arial" panose="020B0604020202020204" pitchFamily="34" charset="0"/>
                <a:cs typeface="Arial" panose="020B0604020202020204" pitchFamily="34" charset="0"/>
              </a:rPr>
              <a:t>World Health Organization (1986) </a:t>
            </a:r>
            <a:r>
              <a:rPr dirty="0" sz="1200" i="1" lang="en-GB">
                <a:latin typeface="Arial" panose="020B0604020202020204" pitchFamily="34" charset="0"/>
                <a:cs typeface="Arial" panose="020B0604020202020204" pitchFamily="34" charset="0"/>
              </a:rPr>
              <a:t>Ottawa Charter for Health Promotion</a:t>
            </a:r>
            <a:r>
              <a:rPr dirty="0" sz="1200" lang="en-GB">
                <a:latin typeface="Arial" panose="020B0604020202020204" pitchFamily="34" charset="0"/>
                <a:cs typeface="Arial" panose="020B0604020202020204" pitchFamily="34" charset="0"/>
              </a:rPr>
              <a:t>. Geneva: World Health Organization. Available at: </a:t>
            </a:r>
            <a:r>
              <a:rPr dirty="0" sz="1200" lang="en-GB">
                <a:latin typeface="Arial" panose="020B0604020202020204" pitchFamily="34" charset="0"/>
                <a:cs typeface="Arial" panose="020B0604020202020204" pitchFamily="34" charset="0"/>
                <a:hlinkClick r:id="rId10"/>
              </a:rPr>
              <a:t>https://www.who.int/teams/health-promotion/enhanced-wellbeing/first-global-conference</a:t>
            </a:r>
            <a:r>
              <a:rPr dirty="0" sz="1200" lang="en-GB">
                <a:latin typeface="Arial" panose="020B0604020202020204" pitchFamily="34" charset="0"/>
                <a:cs typeface="Arial" panose="020B0604020202020204" pitchFamily="34" charset="0"/>
              </a:rPr>
              <a:t> (Accessed: 19 September 2026).</a:t>
            </a:r>
          </a:p>
          <a:p>
            <a:pPr indent="0" marL="0">
              <a:buNone/>
            </a:pPr>
            <a:r>
              <a:rPr dirty="0" sz="1200" lang="en-GB">
                <a:latin typeface="Arial" panose="020B0604020202020204" pitchFamily="34" charset="0"/>
                <a:cs typeface="Arial" panose="020B0604020202020204" pitchFamily="34" charset="0"/>
              </a:rPr>
              <a:t>World Health Organization (2020) </a:t>
            </a:r>
            <a:r>
              <a:rPr dirty="0" sz="1200" i="1" lang="en-GB">
                <a:latin typeface="Arial" panose="020B0604020202020204" pitchFamily="34" charset="0"/>
                <a:cs typeface="Arial" panose="020B0604020202020204" pitchFamily="34" charset="0"/>
              </a:rPr>
              <a:t>WHO Guidelines on Physical Activity and Sedentary Behaviour</a:t>
            </a:r>
            <a:r>
              <a:rPr dirty="0" sz="1200" lang="en-GB">
                <a:latin typeface="Arial" panose="020B0604020202020204" pitchFamily="34" charset="0"/>
                <a:cs typeface="Arial" panose="020B0604020202020204" pitchFamily="34" charset="0"/>
              </a:rPr>
              <a:t>. Geneva: World Health Organization. Available at: </a:t>
            </a:r>
            <a:r>
              <a:rPr dirty="0" sz="1200" lang="en-GB">
                <a:latin typeface="Arial" panose="020B0604020202020204" pitchFamily="34" charset="0"/>
                <a:cs typeface="Arial" panose="020B0604020202020204" pitchFamily="34" charset="0"/>
                <a:hlinkClick r:id="rId11"/>
              </a:rPr>
              <a:t>https://www.who.int/publications/i/item/9789240015128</a:t>
            </a:r>
            <a:r>
              <a:rPr dirty="0" sz="1200" lang="en-GB">
                <a:latin typeface="Arial" panose="020B0604020202020204" pitchFamily="34" charset="0"/>
                <a:cs typeface="Arial" panose="020B0604020202020204" pitchFamily="34" charset="0"/>
              </a:rPr>
              <a:t> (Accessed: 19 September 2026).</a:t>
            </a:r>
          </a:p>
        </p:txBody>
      </p:sp>
    </p:spTree>
  </p:cSld>
  <p:clrMapOvr>
    <a:masterClrMapping/>
  </p:clrMapOvr>
</p:sld>
</file>

<file path=ppt/theme/theme1.xml><?xml version="1.0" encoding="utf-8"?>
<a:theme xmlns:a="http://schemas.openxmlformats.org/drawingml/2006/main" name="Office Theme">
  <a:themeElements>
    <a:clrScheme name="Office-935269987">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ppt/theme/theme2.xml><?xml version="1.0" encoding="utf-8"?>
<a:theme xmlns:a="http://schemas.openxmlformats.org/drawingml/2006/main" name="Office Theme">
  <a:themeElements>
    <a:clrScheme name="Office-935269987">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http://schemas.openxmlformats.org/officeDocument/2006/extended-properties">
  <Application>WPS Office135616331</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Iftekhar Rashid</dc:creator>
  <cp:lastModifiedBy>Iftekhar Rashid</cp:lastModifiedBy>
  <dcterms:created xsi:type="dcterms:W3CDTF">2026-09-16T20:43:34Z</dcterms:created>
  <dcterms:modified xsi:type="dcterms:W3CDTF">2026-10-09T16:19:21Z</dcterms:modified>
</cp:coreProperties>
</file>