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331" r:id="rId4"/>
    <p:sldId id="342" r:id="rId5"/>
    <p:sldId id="343" r:id="rId6"/>
    <p:sldId id="344" r:id="rId7"/>
    <p:sldId id="345" r:id="rId8"/>
    <p:sldId id="346" r:id="rId9"/>
    <p:sldId id="347" r:id="rId10"/>
    <p:sldId id="351" r:id="rId11"/>
    <p:sldId id="357" r:id="rId12"/>
    <p:sldId id="348" r:id="rId13"/>
    <p:sldId id="350" r:id="rId14"/>
    <p:sldId id="356" r:id="rId15"/>
    <p:sldId id="349" r:id="rId16"/>
    <p:sldId id="352" r:id="rId17"/>
    <p:sldId id="353" r:id="rId18"/>
    <p:sldId id="354" r:id="rId19"/>
    <p:sldId id="355" r:id="rId20"/>
    <p:sldId id="265" r:id="rId21"/>
    <p:sldId id="358" r:id="rId22"/>
    <p:sldId id="26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E9BDEA-3415-4720-8129-72278CF8329F}" v="5" dt="2026-03-19T16:06:39.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343" autoAdjust="0"/>
  </p:normalViewPr>
  <p:slideViewPr>
    <p:cSldViewPr snapToGrid="0">
      <p:cViewPr varScale="1">
        <p:scale>
          <a:sx n="98" d="100"/>
          <a:sy n="98" d="100"/>
        </p:scale>
        <p:origin x="22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3-19T16:06:39.912" v="4"/>
      <pc:docMkLst>
        <pc:docMk/>
      </pc:docMkLst>
      <pc:sldChg chg="modSp">
        <pc:chgData name="Alisdair Cunningham" userId="67e8d9ba-4582-42f1-b26c-e866daa7f65b" providerId="ADAL" clId="{D55405F9-96CE-42DD-9571-C3D40844E8B0}" dt="2026-03-19T16:05:58.429" v="1"/>
        <pc:sldMkLst>
          <pc:docMk/>
          <pc:sldMk cId="3701768522" sldId="256"/>
        </pc:sldMkLst>
        <pc:spChg chg="mod">
          <ac:chgData name="Alisdair Cunningham" userId="67e8d9ba-4582-42f1-b26c-e866daa7f65b" providerId="ADAL" clId="{D55405F9-96CE-42DD-9571-C3D40844E8B0}" dt="2026-03-19T16:05:58.429" v="1"/>
          <ac:spMkLst>
            <pc:docMk/>
            <pc:sldMk cId="3701768522" sldId="256"/>
            <ac:spMk id="38" creationId="{065D01E9-11A0-DBC0-6713-29D01B31E987}"/>
          </ac:spMkLst>
        </pc:spChg>
        <pc:spChg chg="mod">
          <ac:chgData name="Alisdair Cunningham" userId="67e8d9ba-4582-42f1-b26c-e866daa7f65b" providerId="ADAL" clId="{D55405F9-96CE-42DD-9571-C3D40844E8B0}" dt="2026-03-19T16:05:48.279"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3-19T16:05:58.429" v="1"/>
        <pc:sldMkLst>
          <pc:docMk/>
          <pc:sldMk cId="3520049810" sldId="257"/>
        </pc:sldMkLst>
        <pc:spChg chg="mod">
          <ac:chgData name="Alisdair Cunningham" userId="67e8d9ba-4582-42f1-b26c-e866daa7f65b" providerId="ADAL" clId="{D55405F9-96CE-42DD-9571-C3D40844E8B0}" dt="2026-03-19T16:05:58.429" v="1"/>
          <ac:spMkLst>
            <pc:docMk/>
            <pc:sldMk cId="3520049810" sldId="257"/>
            <ac:spMk id="8" creationId="{C39BE701-A67E-5BFD-B044-ECF13A621788}"/>
          </ac:spMkLst>
        </pc:spChg>
        <pc:spChg chg="mod">
          <ac:chgData name="Alisdair Cunningham" userId="67e8d9ba-4582-42f1-b26c-e866daa7f65b" providerId="ADAL" clId="{D55405F9-96CE-42DD-9571-C3D40844E8B0}" dt="2026-03-19T16:05:48.279" v="0"/>
          <ac:spMkLst>
            <pc:docMk/>
            <pc:sldMk cId="3520049810" sldId="257"/>
            <ac:spMk id="14" creationId="{3D5216FF-A848-7B03-7F19-B0E69A3C8466}"/>
          </ac:spMkLst>
        </pc:spChg>
      </pc:sldChg>
      <pc:sldChg chg="modSp">
        <pc:chgData name="Alisdair Cunningham" userId="67e8d9ba-4582-42f1-b26c-e866daa7f65b" providerId="ADAL" clId="{D55405F9-96CE-42DD-9571-C3D40844E8B0}" dt="2026-03-19T16:06:39.912" v="4"/>
        <pc:sldMkLst>
          <pc:docMk/>
          <pc:sldMk cId="2545193714" sldId="263"/>
        </pc:sldMkLst>
        <pc:spChg chg="mod">
          <ac:chgData name="Alisdair Cunningham" userId="67e8d9ba-4582-42f1-b26c-e866daa7f65b" providerId="ADAL" clId="{D55405F9-96CE-42DD-9571-C3D40844E8B0}" dt="2026-03-19T16:05:48.279" v="0"/>
          <ac:spMkLst>
            <pc:docMk/>
            <pc:sldMk cId="2545193714" sldId="263"/>
            <ac:spMk id="2" creationId="{F51C16DF-F564-481C-CCA4-180408A5301A}"/>
          </ac:spMkLst>
        </pc:spChg>
        <pc:spChg chg="mod">
          <ac:chgData name="Alisdair Cunningham" userId="67e8d9ba-4582-42f1-b26c-e866daa7f65b" providerId="ADAL" clId="{D55405F9-96CE-42DD-9571-C3D40844E8B0}" dt="2026-03-19T16:05:58.429" v="1"/>
          <ac:spMkLst>
            <pc:docMk/>
            <pc:sldMk cId="2545193714" sldId="263"/>
            <ac:spMk id="8" creationId="{C39BE701-A67E-5BFD-B044-ECF13A621788}"/>
          </ac:spMkLst>
        </pc:spChg>
        <pc:spChg chg="mod">
          <ac:chgData name="Alisdair Cunningham" userId="67e8d9ba-4582-42f1-b26c-e866daa7f65b" providerId="ADAL" clId="{D55405F9-96CE-42DD-9571-C3D40844E8B0}" dt="2026-03-19T16:06:39.912" v="4"/>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3-19T16:05:58.429" v="1"/>
        <pc:sldMkLst>
          <pc:docMk/>
          <pc:sldMk cId="3206688729" sldId="265"/>
        </pc:sldMkLst>
        <pc:spChg chg="mod">
          <ac:chgData name="Alisdair Cunningham" userId="67e8d9ba-4582-42f1-b26c-e866daa7f65b" providerId="ADAL" clId="{D55405F9-96CE-42DD-9571-C3D40844E8B0}" dt="2026-03-19T16:05:48.279" v="0"/>
          <ac:spMkLst>
            <pc:docMk/>
            <pc:sldMk cId="3206688729" sldId="265"/>
            <ac:spMk id="3" creationId="{FC166DDA-B509-215E-99A6-F662175F2F0F}"/>
          </ac:spMkLst>
        </pc:spChg>
        <pc:spChg chg="mod">
          <ac:chgData name="Alisdair Cunningham" userId="67e8d9ba-4582-42f1-b26c-e866daa7f65b" providerId="ADAL" clId="{D55405F9-96CE-42DD-9571-C3D40844E8B0}" dt="2026-03-19T16:05:58.429" v="1"/>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03-19T16:05:58.429" v="1"/>
        <pc:sldMkLst>
          <pc:docMk/>
          <pc:sldMk cId="2582527182" sldId="331"/>
        </pc:sldMkLst>
        <pc:spChg chg="mod">
          <ac:chgData name="Alisdair Cunningham" userId="67e8d9ba-4582-42f1-b26c-e866daa7f65b" providerId="ADAL" clId="{D55405F9-96CE-42DD-9571-C3D40844E8B0}" dt="2026-03-19T16:05:48.279" v="0"/>
          <ac:spMkLst>
            <pc:docMk/>
            <pc:sldMk cId="2582527182" sldId="331"/>
            <ac:spMk id="2" creationId="{DCC55022-FB6B-03B1-63B3-3DF214375334}"/>
          </ac:spMkLst>
        </pc:spChg>
        <pc:spChg chg="mod">
          <ac:chgData name="Alisdair Cunningham" userId="67e8d9ba-4582-42f1-b26c-e866daa7f65b" providerId="ADAL" clId="{D55405F9-96CE-42DD-9571-C3D40844E8B0}" dt="2026-03-19T16:05:58.429" v="1"/>
          <ac:spMkLst>
            <pc:docMk/>
            <pc:sldMk cId="2582527182" sldId="331"/>
            <ac:spMk id="8" creationId="{C39BE701-A67E-5BFD-B044-ECF13A621788}"/>
          </ac:spMkLst>
        </pc:spChg>
      </pc:sldChg>
      <pc:sldChg chg="modSp">
        <pc:chgData name="Alisdair Cunningham" userId="67e8d9ba-4582-42f1-b26c-e866daa7f65b" providerId="ADAL" clId="{D55405F9-96CE-42DD-9571-C3D40844E8B0}" dt="2026-03-19T16:05:58.429" v="1"/>
        <pc:sldMkLst>
          <pc:docMk/>
          <pc:sldMk cId="3113803132" sldId="342"/>
        </pc:sldMkLst>
        <pc:spChg chg="mod">
          <ac:chgData name="Alisdair Cunningham" userId="67e8d9ba-4582-42f1-b26c-e866daa7f65b" providerId="ADAL" clId="{D55405F9-96CE-42DD-9571-C3D40844E8B0}" dt="2026-03-19T16:05:48.279" v="0"/>
          <ac:spMkLst>
            <pc:docMk/>
            <pc:sldMk cId="3113803132" sldId="342"/>
            <ac:spMk id="2" creationId="{DCC55022-FB6B-03B1-63B3-3DF214375334}"/>
          </ac:spMkLst>
        </pc:spChg>
        <pc:spChg chg="mod">
          <ac:chgData name="Alisdair Cunningham" userId="67e8d9ba-4582-42f1-b26c-e866daa7f65b" providerId="ADAL" clId="{D55405F9-96CE-42DD-9571-C3D40844E8B0}" dt="2026-03-19T16:05:58.429" v="1"/>
          <ac:spMkLst>
            <pc:docMk/>
            <pc:sldMk cId="3113803132" sldId="342"/>
            <ac:spMk id="8" creationId="{C39BE701-A67E-5BFD-B044-ECF13A621788}"/>
          </ac:spMkLst>
        </pc:spChg>
      </pc:sldChg>
      <pc:sldChg chg="modSp">
        <pc:chgData name="Alisdair Cunningham" userId="67e8d9ba-4582-42f1-b26c-e866daa7f65b" providerId="ADAL" clId="{D55405F9-96CE-42DD-9571-C3D40844E8B0}" dt="2026-03-19T16:05:58.429" v="1"/>
        <pc:sldMkLst>
          <pc:docMk/>
          <pc:sldMk cId="1871812345" sldId="343"/>
        </pc:sldMkLst>
        <pc:spChg chg="mod">
          <ac:chgData name="Alisdair Cunningham" userId="67e8d9ba-4582-42f1-b26c-e866daa7f65b" providerId="ADAL" clId="{D55405F9-96CE-42DD-9571-C3D40844E8B0}" dt="2026-03-19T16:05:48.279" v="0"/>
          <ac:spMkLst>
            <pc:docMk/>
            <pc:sldMk cId="1871812345" sldId="343"/>
            <ac:spMk id="2" creationId="{DCC55022-FB6B-03B1-63B3-3DF214375334}"/>
          </ac:spMkLst>
        </pc:spChg>
        <pc:spChg chg="mod">
          <ac:chgData name="Alisdair Cunningham" userId="67e8d9ba-4582-42f1-b26c-e866daa7f65b" providerId="ADAL" clId="{D55405F9-96CE-42DD-9571-C3D40844E8B0}" dt="2026-03-19T16:05:58.429" v="1"/>
          <ac:spMkLst>
            <pc:docMk/>
            <pc:sldMk cId="1871812345" sldId="343"/>
            <ac:spMk id="8" creationId="{C39BE701-A67E-5BFD-B044-ECF13A621788}"/>
          </ac:spMkLst>
        </pc:spChg>
      </pc:sldChg>
      <pc:sldChg chg="modSp">
        <pc:chgData name="Alisdair Cunningham" userId="67e8d9ba-4582-42f1-b26c-e866daa7f65b" providerId="ADAL" clId="{D55405F9-96CE-42DD-9571-C3D40844E8B0}" dt="2026-03-19T16:05:58.429" v="1"/>
        <pc:sldMkLst>
          <pc:docMk/>
          <pc:sldMk cId="4099127036" sldId="344"/>
        </pc:sldMkLst>
        <pc:spChg chg="mod">
          <ac:chgData name="Alisdair Cunningham" userId="67e8d9ba-4582-42f1-b26c-e866daa7f65b" providerId="ADAL" clId="{D55405F9-96CE-42DD-9571-C3D40844E8B0}" dt="2026-03-19T16:05:48.279" v="0"/>
          <ac:spMkLst>
            <pc:docMk/>
            <pc:sldMk cId="4099127036" sldId="344"/>
            <ac:spMk id="2" creationId="{DCC55022-FB6B-03B1-63B3-3DF214375334}"/>
          </ac:spMkLst>
        </pc:spChg>
        <pc:spChg chg="mod">
          <ac:chgData name="Alisdair Cunningham" userId="67e8d9ba-4582-42f1-b26c-e866daa7f65b" providerId="ADAL" clId="{D55405F9-96CE-42DD-9571-C3D40844E8B0}" dt="2026-03-19T16:05:58.429" v="1"/>
          <ac:spMkLst>
            <pc:docMk/>
            <pc:sldMk cId="4099127036" sldId="344"/>
            <ac:spMk id="8" creationId="{C39BE701-A67E-5BFD-B044-ECF13A621788}"/>
          </ac:spMkLst>
        </pc:spChg>
      </pc:sldChg>
      <pc:sldChg chg="modSp">
        <pc:chgData name="Alisdair Cunningham" userId="67e8d9ba-4582-42f1-b26c-e866daa7f65b" providerId="ADAL" clId="{D55405F9-96CE-42DD-9571-C3D40844E8B0}" dt="2026-03-19T16:05:58.429" v="1"/>
        <pc:sldMkLst>
          <pc:docMk/>
          <pc:sldMk cId="3986577609" sldId="345"/>
        </pc:sldMkLst>
        <pc:spChg chg="mod">
          <ac:chgData name="Alisdair Cunningham" userId="67e8d9ba-4582-42f1-b26c-e866daa7f65b" providerId="ADAL" clId="{D55405F9-96CE-42DD-9571-C3D40844E8B0}" dt="2026-03-19T16:05:48.279" v="0"/>
          <ac:spMkLst>
            <pc:docMk/>
            <pc:sldMk cId="3986577609" sldId="345"/>
            <ac:spMk id="2" creationId="{DCC55022-FB6B-03B1-63B3-3DF214375334}"/>
          </ac:spMkLst>
        </pc:spChg>
        <pc:spChg chg="mod">
          <ac:chgData name="Alisdair Cunningham" userId="67e8d9ba-4582-42f1-b26c-e866daa7f65b" providerId="ADAL" clId="{D55405F9-96CE-42DD-9571-C3D40844E8B0}" dt="2026-03-19T16:05:58.429" v="1"/>
          <ac:spMkLst>
            <pc:docMk/>
            <pc:sldMk cId="3986577609" sldId="345"/>
            <ac:spMk id="8" creationId="{C39BE701-A67E-5BFD-B044-ECF13A621788}"/>
          </ac:spMkLst>
        </pc:spChg>
      </pc:sldChg>
      <pc:sldChg chg="modSp">
        <pc:chgData name="Alisdair Cunningham" userId="67e8d9ba-4582-42f1-b26c-e866daa7f65b" providerId="ADAL" clId="{D55405F9-96CE-42DD-9571-C3D40844E8B0}" dt="2026-03-19T16:05:58.429" v="1"/>
        <pc:sldMkLst>
          <pc:docMk/>
          <pc:sldMk cId="3253832078" sldId="346"/>
        </pc:sldMkLst>
        <pc:spChg chg="mod">
          <ac:chgData name="Alisdair Cunningham" userId="67e8d9ba-4582-42f1-b26c-e866daa7f65b" providerId="ADAL" clId="{D55405F9-96CE-42DD-9571-C3D40844E8B0}" dt="2026-03-19T16:05:48.279" v="0"/>
          <ac:spMkLst>
            <pc:docMk/>
            <pc:sldMk cId="3253832078" sldId="346"/>
            <ac:spMk id="2" creationId="{DCC55022-FB6B-03B1-63B3-3DF214375334}"/>
          </ac:spMkLst>
        </pc:spChg>
        <pc:spChg chg="mod">
          <ac:chgData name="Alisdair Cunningham" userId="67e8d9ba-4582-42f1-b26c-e866daa7f65b" providerId="ADAL" clId="{D55405F9-96CE-42DD-9571-C3D40844E8B0}" dt="2026-03-19T16:05:58.429" v="1"/>
          <ac:spMkLst>
            <pc:docMk/>
            <pc:sldMk cId="3253832078" sldId="346"/>
            <ac:spMk id="8" creationId="{C39BE701-A67E-5BFD-B044-ECF13A621788}"/>
          </ac:spMkLst>
        </pc:spChg>
      </pc:sldChg>
      <pc:sldChg chg="modSp">
        <pc:chgData name="Alisdair Cunningham" userId="67e8d9ba-4582-42f1-b26c-e866daa7f65b" providerId="ADAL" clId="{D55405F9-96CE-42DD-9571-C3D40844E8B0}" dt="2026-03-19T16:05:58.429" v="1"/>
        <pc:sldMkLst>
          <pc:docMk/>
          <pc:sldMk cId="145885517" sldId="347"/>
        </pc:sldMkLst>
        <pc:spChg chg="mod">
          <ac:chgData name="Alisdair Cunningham" userId="67e8d9ba-4582-42f1-b26c-e866daa7f65b" providerId="ADAL" clId="{D55405F9-96CE-42DD-9571-C3D40844E8B0}" dt="2026-03-19T16:05:48.279" v="0"/>
          <ac:spMkLst>
            <pc:docMk/>
            <pc:sldMk cId="145885517" sldId="347"/>
            <ac:spMk id="2" creationId="{DCC55022-FB6B-03B1-63B3-3DF214375334}"/>
          </ac:spMkLst>
        </pc:spChg>
        <pc:spChg chg="mod">
          <ac:chgData name="Alisdair Cunningham" userId="67e8d9ba-4582-42f1-b26c-e866daa7f65b" providerId="ADAL" clId="{D55405F9-96CE-42DD-9571-C3D40844E8B0}" dt="2026-03-19T16:05:58.429" v="1"/>
          <ac:spMkLst>
            <pc:docMk/>
            <pc:sldMk cId="145885517" sldId="347"/>
            <ac:spMk id="8" creationId="{C39BE701-A67E-5BFD-B044-ECF13A621788}"/>
          </ac:spMkLst>
        </pc:spChg>
      </pc:sldChg>
      <pc:sldChg chg="modSp">
        <pc:chgData name="Alisdair Cunningham" userId="67e8d9ba-4582-42f1-b26c-e866daa7f65b" providerId="ADAL" clId="{D55405F9-96CE-42DD-9571-C3D40844E8B0}" dt="2026-03-19T16:05:58.429" v="1"/>
        <pc:sldMkLst>
          <pc:docMk/>
          <pc:sldMk cId="2397254919" sldId="348"/>
        </pc:sldMkLst>
        <pc:spChg chg="mod">
          <ac:chgData name="Alisdair Cunningham" userId="67e8d9ba-4582-42f1-b26c-e866daa7f65b" providerId="ADAL" clId="{D55405F9-96CE-42DD-9571-C3D40844E8B0}" dt="2026-03-19T16:05:48.279" v="0"/>
          <ac:spMkLst>
            <pc:docMk/>
            <pc:sldMk cId="2397254919" sldId="348"/>
            <ac:spMk id="2" creationId="{DCC55022-FB6B-03B1-63B3-3DF214375334}"/>
          </ac:spMkLst>
        </pc:spChg>
        <pc:spChg chg="mod">
          <ac:chgData name="Alisdair Cunningham" userId="67e8d9ba-4582-42f1-b26c-e866daa7f65b" providerId="ADAL" clId="{D55405F9-96CE-42DD-9571-C3D40844E8B0}" dt="2026-03-19T16:05:58.429" v="1"/>
          <ac:spMkLst>
            <pc:docMk/>
            <pc:sldMk cId="2397254919" sldId="348"/>
            <ac:spMk id="8" creationId="{C39BE701-A67E-5BFD-B044-ECF13A621788}"/>
          </ac:spMkLst>
        </pc:spChg>
      </pc:sldChg>
      <pc:sldChg chg="modSp">
        <pc:chgData name="Alisdair Cunningham" userId="67e8d9ba-4582-42f1-b26c-e866daa7f65b" providerId="ADAL" clId="{D55405F9-96CE-42DD-9571-C3D40844E8B0}" dt="2026-03-19T16:05:58.429" v="1"/>
        <pc:sldMkLst>
          <pc:docMk/>
          <pc:sldMk cId="1044848666" sldId="349"/>
        </pc:sldMkLst>
        <pc:spChg chg="mod">
          <ac:chgData name="Alisdair Cunningham" userId="67e8d9ba-4582-42f1-b26c-e866daa7f65b" providerId="ADAL" clId="{D55405F9-96CE-42DD-9571-C3D40844E8B0}" dt="2026-03-19T16:05:48.279" v="0"/>
          <ac:spMkLst>
            <pc:docMk/>
            <pc:sldMk cId="1044848666" sldId="349"/>
            <ac:spMk id="2" creationId="{DCC55022-FB6B-03B1-63B3-3DF214375334}"/>
          </ac:spMkLst>
        </pc:spChg>
        <pc:spChg chg="mod">
          <ac:chgData name="Alisdair Cunningham" userId="67e8d9ba-4582-42f1-b26c-e866daa7f65b" providerId="ADAL" clId="{D55405F9-96CE-42DD-9571-C3D40844E8B0}" dt="2026-03-19T16:05:58.429" v="1"/>
          <ac:spMkLst>
            <pc:docMk/>
            <pc:sldMk cId="1044848666" sldId="349"/>
            <ac:spMk id="8" creationId="{C39BE701-A67E-5BFD-B044-ECF13A621788}"/>
          </ac:spMkLst>
        </pc:spChg>
      </pc:sldChg>
      <pc:sldChg chg="modSp">
        <pc:chgData name="Alisdair Cunningham" userId="67e8d9ba-4582-42f1-b26c-e866daa7f65b" providerId="ADAL" clId="{D55405F9-96CE-42DD-9571-C3D40844E8B0}" dt="2026-03-19T16:05:58.429" v="1"/>
        <pc:sldMkLst>
          <pc:docMk/>
          <pc:sldMk cId="1764937111" sldId="350"/>
        </pc:sldMkLst>
        <pc:spChg chg="mod">
          <ac:chgData name="Alisdair Cunningham" userId="67e8d9ba-4582-42f1-b26c-e866daa7f65b" providerId="ADAL" clId="{D55405F9-96CE-42DD-9571-C3D40844E8B0}" dt="2026-03-19T16:05:48.279" v="0"/>
          <ac:spMkLst>
            <pc:docMk/>
            <pc:sldMk cId="1764937111" sldId="350"/>
            <ac:spMk id="2" creationId="{DCC55022-FB6B-03B1-63B3-3DF214375334}"/>
          </ac:spMkLst>
        </pc:spChg>
        <pc:spChg chg="mod">
          <ac:chgData name="Alisdair Cunningham" userId="67e8d9ba-4582-42f1-b26c-e866daa7f65b" providerId="ADAL" clId="{D55405F9-96CE-42DD-9571-C3D40844E8B0}" dt="2026-03-19T16:05:58.429" v="1"/>
          <ac:spMkLst>
            <pc:docMk/>
            <pc:sldMk cId="1764937111" sldId="350"/>
            <ac:spMk id="8" creationId="{C39BE701-A67E-5BFD-B044-ECF13A621788}"/>
          </ac:spMkLst>
        </pc:spChg>
      </pc:sldChg>
      <pc:sldChg chg="modSp">
        <pc:chgData name="Alisdair Cunningham" userId="67e8d9ba-4582-42f1-b26c-e866daa7f65b" providerId="ADAL" clId="{D55405F9-96CE-42DD-9571-C3D40844E8B0}" dt="2026-03-19T16:05:58.429" v="1"/>
        <pc:sldMkLst>
          <pc:docMk/>
          <pc:sldMk cId="706804307" sldId="351"/>
        </pc:sldMkLst>
        <pc:spChg chg="mod">
          <ac:chgData name="Alisdair Cunningham" userId="67e8d9ba-4582-42f1-b26c-e866daa7f65b" providerId="ADAL" clId="{D55405F9-96CE-42DD-9571-C3D40844E8B0}" dt="2026-03-19T16:05:48.279" v="0"/>
          <ac:spMkLst>
            <pc:docMk/>
            <pc:sldMk cId="706804307" sldId="351"/>
            <ac:spMk id="2" creationId="{DCC55022-FB6B-03B1-63B3-3DF214375334}"/>
          </ac:spMkLst>
        </pc:spChg>
        <pc:spChg chg="mod">
          <ac:chgData name="Alisdair Cunningham" userId="67e8d9ba-4582-42f1-b26c-e866daa7f65b" providerId="ADAL" clId="{D55405F9-96CE-42DD-9571-C3D40844E8B0}" dt="2026-03-19T16:05:58.429" v="1"/>
          <ac:spMkLst>
            <pc:docMk/>
            <pc:sldMk cId="706804307" sldId="351"/>
            <ac:spMk id="8" creationId="{C39BE701-A67E-5BFD-B044-ECF13A621788}"/>
          </ac:spMkLst>
        </pc:spChg>
      </pc:sldChg>
      <pc:sldChg chg="modSp">
        <pc:chgData name="Alisdair Cunningham" userId="67e8d9ba-4582-42f1-b26c-e866daa7f65b" providerId="ADAL" clId="{D55405F9-96CE-42DD-9571-C3D40844E8B0}" dt="2026-03-19T16:05:58.429" v="1"/>
        <pc:sldMkLst>
          <pc:docMk/>
          <pc:sldMk cId="2326320370" sldId="352"/>
        </pc:sldMkLst>
        <pc:spChg chg="mod">
          <ac:chgData name="Alisdair Cunningham" userId="67e8d9ba-4582-42f1-b26c-e866daa7f65b" providerId="ADAL" clId="{D55405F9-96CE-42DD-9571-C3D40844E8B0}" dt="2026-03-19T16:05:48.279" v="0"/>
          <ac:spMkLst>
            <pc:docMk/>
            <pc:sldMk cId="2326320370" sldId="352"/>
            <ac:spMk id="2" creationId="{6C45B2FE-8AF7-BD9B-8B12-1B822BB6CBB8}"/>
          </ac:spMkLst>
        </pc:spChg>
        <pc:spChg chg="mod">
          <ac:chgData name="Alisdair Cunningham" userId="67e8d9ba-4582-42f1-b26c-e866daa7f65b" providerId="ADAL" clId="{D55405F9-96CE-42DD-9571-C3D40844E8B0}" dt="2026-03-19T16:05:58.429" v="1"/>
          <ac:spMkLst>
            <pc:docMk/>
            <pc:sldMk cId="2326320370" sldId="352"/>
            <ac:spMk id="8" creationId="{532A844E-501B-E6C0-CDDB-62D451800375}"/>
          </ac:spMkLst>
        </pc:spChg>
      </pc:sldChg>
      <pc:sldChg chg="modSp">
        <pc:chgData name="Alisdair Cunningham" userId="67e8d9ba-4582-42f1-b26c-e866daa7f65b" providerId="ADAL" clId="{D55405F9-96CE-42DD-9571-C3D40844E8B0}" dt="2026-03-19T16:05:58.429" v="1"/>
        <pc:sldMkLst>
          <pc:docMk/>
          <pc:sldMk cId="2489532273" sldId="353"/>
        </pc:sldMkLst>
        <pc:spChg chg="mod">
          <ac:chgData name="Alisdair Cunningham" userId="67e8d9ba-4582-42f1-b26c-e866daa7f65b" providerId="ADAL" clId="{D55405F9-96CE-42DD-9571-C3D40844E8B0}" dt="2026-03-19T16:05:48.279" v="0"/>
          <ac:spMkLst>
            <pc:docMk/>
            <pc:sldMk cId="2489532273" sldId="353"/>
            <ac:spMk id="2" creationId="{F05FA993-E426-1183-8811-EA0066655B51}"/>
          </ac:spMkLst>
        </pc:spChg>
        <pc:spChg chg="mod">
          <ac:chgData name="Alisdair Cunningham" userId="67e8d9ba-4582-42f1-b26c-e866daa7f65b" providerId="ADAL" clId="{D55405F9-96CE-42DD-9571-C3D40844E8B0}" dt="2026-03-19T16:05:58.429" v="1"/>
          <ac:spMkLst>
            <pc:docMk/>
            <pc:sldMk cId="2489532273" sldId="353"/>
            <ac:spMk id="8" creationId="{A4CC297F-D799-B32F-83EE-BC1203F6CFBC}"/>
          </ac:spMkLst>
        </pc:spChg>
      </pc:sldChg>
      <pc:sldChg chg="modSp">
        <pc:chgData name="Alisdair Cunningham" userId="67e8d9ba-4582-42f1-b26c-e866daa7f65b" providerId="ADAL" clId="{D55405F9-96CE-42DD-9571-C3D40844E8B0}" dt="2026-03-19T16:05:58.429" v="1"/>
        <pc:sldMkLst>
          <pc:docMk/>
          <pc:sldMk cId="4229606692" sldId="354"/>
        </pc:sldMkLst>
        <pc:spChg chg="mod">
          <ac:chgData name="Alisdair Cunningham" userId="67e8d9ba-4582-42f1-b26c-e866daa7f65b" providerId="ADAL" clId="{D55405F9-96CE-42DD-9571-C3D40844E8B0}" dt="2026-03-19T16:05:48.279" v="0"/>
          <ac:spMkLst>
            <pc:docMk/>
            <pc:sldMk cId="4229606692" sldId="354"/>
            <ac:spMk id="2" creationId="{1843E6C0-4390-9CD6-DC3E-C501EC543520}"/>
          </ac:spMkLst>
        </pc:spChg>
        <pc:spChg chg="mod">
          <ac:chgData name="Alisdair Cunningham" userId="67e8d9ba-4582-42f1-b26c-e866daa7f65b" providerId="ADAL" clId="{D55405F9-96CE-42DD-9571-C3D40844E8B0}" dt="2026-03-19T16:05:58.429" v="1"/>
          <ac:spMkLst>
            <pc:docMk/>
            <pc:sldMk cId="4229606692" sldId="354"/>
            <ac:spMk id="8" creationId="{B700621B-4461-581B-5A4F-F9C237E1F11F}"/>
          </ac:spMkLst>
        </pc:spChg>
      </pc:sldChg>
      <pc:sldChg chg="modSp">
        <pc:chgData name="Alisdair Cunningham" userId="67e8d9ba-4582-42f1-b26c-e866daa7f65b" providerId="ADAL" clId="{D55405F9-96CE-42DD-9571-C3D40844E8B0}" dt="2026-03-19T16:05:58.429" v="1"/>
        <pc:sldMkLst>
          <pc:docMk/>
          <pc:sldMk cId="3205167537" sldId="355"/>
        </pc:sldMkLst>
        <pc:spChg chg="mod">
          <ac:chgData name="Alisdair Cunningham" userId="67e8d9ba-4582-42f1-b26c-e866daa7f65b" providerId="ADAL" clId="{D55405F9-96CE-42DD-9571-C3D40844E8B0}" dt="2026-03-19T16:05:48.279" v="0"/>
          <ac:spMkLst>
            <pc:docMk/>
            <pc:sldMk cId="3205167537" sldId="355"/>
            <ac:spMk id="2" creationId="{DBFD4BE9-7574-C0B2-23E2-A89CE88EED0A}"/>
          </ac:spMkLst>
        </pc:spChg>
        <pc:spChg chg="mod">
          <ac:chgData name="Alisdair Cunningham" userId="67e8d9ba-4582-42f1-b26c-e866daa7f65b" providerId="ADAL" clId="{D55405F9-96CE-42DD-9571-C3D40844E8B0}" dt="2026-03-19T16:05:58.429" v="1"/>
          <ac:spMkLst>
            <pc:docMk/>
            <pc:sldMk cId="3205167537" sldId="355"/>
            <ac:spMk id="8" creationId="{940A924C-35C9-1BDF-B1CD-8194C4DAB6BA}"/>
          </ac:spMkLst>
        </pc:spChg>
      </pc:sldChg>
      <pc:sldChg chg="modSp">
        <pc:chgData name="Alisdair Cunningham" userId="67e8d9ba-4582-42f1-b26c-e866daa7f65b" providerId="ADAL" clId="{D55405F9-96CE-42DD-9571-C3D40844E8B0}" dt="2026-03-19T16:05:58.429" v="1"/>
        <pc:sldMkLst>
          <pc:docMk/>
          <pc:sldMk cId="2037883373" sldId="356"/>
        </pc:sldMkLst>
        <pc:spChg chg="mod">
          <ac:chgData name="Alisdair Cunningham" userId="67e8d9ba-4582-42f1-b26c-e866daa7f65b" providerId="ADAL" clId="{D55405F9-96CE-42DD-9571-C3D40844E8B0}" dt="2026-03-19T16:05:48.279" v="0"/>
          <ac:spMkLst>
            <pc:docMk/>
            <pc:sldMk cId="2037883373" sldId="356"/>
            <ac:spMk id="2" creationId="{47D5EBCC-04A0-0D51-6623-671E28D076C0}"/>
          </ac:spMkLst>
        </pc:spChg>
        <pc:spChg chg="mod">
          <ac:chgData name="Alisdair Cunningham" userId="67e8d9ba-4582-42f1-b26c-e866daa7f65b" providerId="ADAL" clId="{D55405F9-96CE-42DD-9571-C3D40844E8B0}" dt="2026-03-19T16:05:58.429" v="1"/>
          <ac:spMkLst>
            <pc:docMk/>
            <pc:sldMk cId="2037883373" sldId="356"/>
            <ac:spMk id="8" creationId="{E4B720E9-4E61-DF77-3BA5-F5586B2BC2FB}"/>
          </ac:spMkLst>
        </pc:spChg>
      </pc:sldChg>
      <pc:sldChg chg="modSp">
        <pc:chgData name="Alisdair Cunningham" userId="67e8d9ba-4582-42f1-b26c-e866daa7f65b" providerId="ADAL" clId="{D55405F9-96CE-42DD-9571-C3D40844E8B0}" dt="2026-03-19T16:05:58.429" v="1"/>
        <pc:sldMkLst>
          <pc:docMk/>
          <pc:sldMk cId="3614118816" sldId="357"/>
        </pc:sldMkLst>
        <pc:spChg chg="mod">
          <ac:chgData name="Alisdair Cunningham" userId="67e8d9ba-4582-42f1-b26c-e866daa7f65b" providerId="ADAL" clId="{D55405F9-96CE-42DD-9571-C3D40844E8B0}" dt="2026-03-19T16:05:48.279" v="0"/>
          <ac:spMkLst>
            <pc:docMk/>
            <pc:sldMk cId="3614118816" sldId="357"/>
            <ac:spMk id="2" creationId="{7B546C63-180F-35E5-A5FB-B713717AAC57}"/>
          </ac:spMkLst>
        </pc:spChg>
        <pc:spChg chg="mod">
          <ac:chgData name="Alisdair Cunningham" userId="67e8d9ba-4582-42f1-b26c-e866daa7f65b" providerId="ADAL" clId="{D55405F9-96CE-42DD-9571-C3D40844E8B0}" dt="2026-03-19T16:05:58.429" v="1"/>
          <ac:spMkLst>
            <pc:docMk/>
            <pc:sldMk cId="3614118816" sldId="357"/>
            <ac:spMk id="8" creationId="{6E7E41CE-692E-F8BE-7D04-E44532DF7770}"/>
          </ac:spMkLst>
        </pc:spChg>
      </pc:sldChg>
      <pc:sldChg chg="modSp">
        <pc:chgData name="Alisdair Cunningham" userId="67e8d9ba-4582-42f1-b26c-e866daa7f65b" providerId="ADAL" clId="{D55405F9-96CE-42DD-9571-C3D40844E8B0}" dt="2026-03-19T16:05:58.429" v="1"/>
        <pc:sldMkLst>
          <pc:docMk/>
          <pc:sldMk cId="2003406495" sldId="358"/>
        </pc:sldMkLst>
        <pc:spChg chg="mod">
          <ac:chgData name="Alisdair Cunningham" userId="67e8d9ba-4582-42f1-b26c-e866daa7f65b" providerId="ADAL" clId="{D55405F9-96CE-42DD-9571-C3D40844E8B0}" dt="2026-03-19T16:05:48.279" v="0"/>
          <ac:spMkLst>
            <pc:docMk/>
            <pc:sldMk cId="2003406495" sldId="358"/>
            <ac:spMk id="3" creationId="{796FD558-39B5-C545-D803-E03661701619}"/>
          </ac:spMkLst>
        </pc:spChg>
        <pc:spChg chg="mod">
          <ac:chgData name="Alisdair Cunningham" userId="67e8d9ba-4582-42f1-b26c-e866daa7f65b" providerId="ADAL" clId="{D55405F9-96CE-42DD-9571-C3D40844E8B0}" dt="2026-03-19T16:05:58.429" v="1"/>
          <ac:spMkLst>
            <pc:docMk/>
            <pc:sldMk cId="2003406495" sldId="358"/>
            <ac:spMk id="8" creationId="{FDEF0E84-1B8E-97FA-431E-81FD192C460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y.com/en_nl/technology/how-can-the-vantage-of-space-give-you-strategic-advantage-on-earth"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ucn-uk-peatlandprogramme.org/sites/www.iucn-uk-peatlandprogramme.org/files/Rezatec%20-%20Developing%20a%20peatland%20management%20portal%20for%20priority%20upland%20habitats%20in%20the%20UK.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jx7-YJhIgU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jbaconsulting.com/2023/12/04/jsat-satellite-monitoring-tool-utility-week-awards-finalis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jbaconsulting.com/2023/12/04/jsat-satellite-monitoring-tool-utility-week-awards-finalis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wA7gc6UjwIo&amp;t=430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wA7gc6UjwIo&amp;t=430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dirty="0"/>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https://landsat.gsfc.nasa.gov/article/landsat-science-team-members-support-the-free-and-open-landsat-data-policy/</a:t>
            </a:r>
          </a:p>
          <a:p>
            <a:endParaRPr lang="en-GB" dirty="0"/>
          </a:p>
          <a:p>
            <a:r>
              <a:rPr lang="en-GB" b="0" i="0" dirty="0" err="1">
                <a:solidFill>
                  <a:srgbClr val="222222"/>
                </a:solidFill>
                <a:effectLst/>
                <a:latin typeface="Arial" panose="020B0604020202020204" pitchFamily="34" charset="0"/>
              </a:rPr>
              <a:t>Ifejika</a:t>
            </a:r>
            <a:r>
              <a:rPr lang="en-GB" b="0" i="0" dirty="0">
                <a:solidFill>
                  <a:srgbClr val="222222"/>
                </a:solidFill>
                <a:effectLst/>
                <a:latin typeface="Arial" panose="020B0604020202020204" pitchFamily="34" charset="0"/>
              </a:rPr>
              <a:t> Speranza, C., Akinyemi, F.O., </a:t>
            </a:r>
            <a:r>
              <a:rPr lang="en-GB" b="0" i="0" dirty="0" err="1">
                <a:solidFill>
                  <a:srgbClr val="222222"/>
                </a:solidFill>
                <a:effectLst/>
                <a:latin typeface="Arial" panose="020B0604020202020204" pitchFamily="34" charset="0"/>
              </a:rPr>
              <a:t>Baratoux</a:t>
            </a:r>
            <a:r>
              <a:rPr lang="en-GB" b="0" i="0" dirty="0">
                <a:solidFill>
                  <a:srgbClr val="222222"/>
                </a:solidFill>
                <a:effectLst/>
                <a:latin typeface="Arial" panose="020B0604020202020204" pitchFamily="34" charset="0"/>
              </a:rPr>
              <a:t>, D., </a:t>
            </a:r>
            <a:r>
              <a:rPr lang="en-GB" b="0" i="0" dirty="0" err="1">
                <a:solidFill>
                  <a:srgbClr val="222222"/>
                </a:solidFill>
                <a:effectLst/>
                <a:latin typeface="Arial" panose="020B0604020202020204" pitchFamily="34" charset="0"/>
              </a:rPr>
              <a:t>Benveniste</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Ceperley</a:t>
            </a:r>
            <a:r>
              <a:rPr lang="en-GB" b="0" i="0" dirty="0">
                <a:solidFill>
                  <a:srgbClr val="222222"/>
                </a:solidFill>
                <a:effectLst/>
                <a:latin typeface="Arial" panose="020B0604020202020204" pitchFamily="34" charset="0"/>
              </a:rPr>
              <a:t>, N., </a:t>
            </a:r>
            <a:r>
              <a:rPr lang="en-GB" b="0" i="0" dirty="0" err="1">
                <a:solidFill>
                  <a:srgbClr val="222222"/>
                </a:solidFill>
                <a:effectLst/>
                <a:latin typeface="Arial" panose="020B0604020202020204" pitchFamily="34" charset="0"/>
              </a:rPr>
              <a:t>Driouech</a:t>
            </a:r>
            <a:r>
              <a:rPr lang="en-GB" b="0" i="0" dirty="0">
                <a:solidFill>
                  <a:srgbClr val="222222"/>
                </a:solidFill>
                <a:effectLst/>
                <a:latin typeface="Arial" panose="020B0604020202020204" pitchFamily="34" charset="0"/>
              </a:rPr>
              <a:t>, F. and </a:t>
            </a:r>
            <a:r>
              <a:rPr lang="en-GB" b="0" i="0" dirty="0" err="1">
                <a:solidFill>
                  <a:srgbClr val="222222"/>
                </a:solidFill>
                <a:effectLst/>
                <a:latin typeface="Arial" panose="020B0604020202020204" pitchFamily="34" charset="0"/>
              </a:rPr>
              <a:t>Helmschrot</a:t>
            </a:r>
            <a:r>
              <a:rPr lang="en-GB" b="0" i="0" dirty="0">
                <a:solidFill>
                  <a:srgbClr val="222222"/>
                </a:solidFill>
                <a:effectLst/>
                <a:latin typeface="Arial" panose="020B0604020202020204" pitchFamily="34" charset="0"/>
              </a:rPr>
              <a:t>, J., 2023. Enhancing the uptake of earth observation products and services in Africa through a multi-level transdisciplinary approach. </a:t>
            </a:r>
            <a:r>
              <a:rPr lang="en-GB" b="0" i="1" dirty="0">
                <a:solidFill>
                  <a:srgbClr val="222222"/>
                </a:solidFill>
                <a:effectLst/>
                <a:latin typeface="Arial" panose="020B0604020202020204" pitchFamily="34" charset="0"/>
              </a:rPr>
              <a:t>Surveys in geophysics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44</a:t>
            </a:r>
            <a:r>
              <a:rPr lang="en-GB" b="0" i="0" dirty="0">
                <a:solidFill>
                  <a:srgbClr val="222222"/>
                </a:solidFill>
                <a:effectLst/>
                <a:latin typeface="Arial" panose="020B0604020202020204" pitchFamily="34" charset="0"/>
              </a:rPr>
              <a:t>(1), pp.7-41.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1104388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4627333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Business value using earth observation and satellite data | EY – Netherlands</a:t>
            </a:r>
            <a:r>
              <a:rPr lang="en-GB" dirty="0"/>
              <a:t> https://www.ey.com/en_nl/technology/how-can-the-vantage-of-space-give-you-strategic-advantage-on-earth</a:t>
            </a:r>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3896918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588986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561368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Rezatec</a:t>
            </a:r>
            <a:r>
              <a:rPr lang="en-GB" dirty="0">
                <a:hlinkClick r:id="rId3"/>
              </a:rPr>
              <a:t> - Developing a peatland management portal for priority upland habitats in the UK.pdf (iucn-uk-peatlandprogramme.org)</a:t>
            </a:r>
            <a:r>
              <a:rPr lang="en-GB" dirty="0"/>
              <a:t> https://www.iucn-uk-peatlandprogramme.org/sites/www.iucn-uk-peatlandprogramme.org/files/Rezatec%20-%20Developing%20a%20peatland%20management%20portal%20for%20priority%20upland%20habitats%20in%20the%20UK.pdf</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415507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Using Satellite Data for Innovative Catchment Management (youtube.com)</a:t>
            </a:r>
            <a:r>
              <a:rPr lang="en-GB" dirty="0"/>
              <a:t> https://www.youtube.com/watch?v=jx7-YJhIgUk</a:t>
            </a:r>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097642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JSat</a:t>
            </a:r>
            <a:r>
              <a:rPr lang="en-GB" dirty="0">
                <a:hlinkClick r:id="rId3"/>
              </a:rPr>
              <a:t> satellite monitoring Utility Week Award finalist | JBA Consulting</a:t>
            </a:r>
            <a:r>
              <a:rPr lang="en-GB" dirty="0"/>
              <a:t> https://www.jbaconsulting.com/2023/12/04/jsat-satellite-monitoring-tool-utility-week-awards-finalist/</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9892521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3629EE-31CC-F0ED-AC60-FEFC81F19F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1F1A7B-E7AD-6F90-DE67-FCF9CA6262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A87DBB-6570-BB22-FFD5-EDF24DB47A3F}"/>
              </a:ext>
            </a:extLst>
          </p:cNvPr>
          <p:cNvSpPr>
            <a:spLocks noGrp="1"/>
          </p:cNvSpPr>
          <p:nvPr>
            <p:ph type="body" idx="1"/>
          </p:nvPr>
        </p:nvSpPr>
        <p:spPr/>
        <p:txBody>
          <a:bodyPr/>
          <a:lstStyle/>
          <a:p>
            <a:r>
              <a:rPr lang="en-GB" dirty="0" err="1">
                <a:hlinkClick r:id="rId3"/>
              </a:rPr>
              <a:t>JSat</a:t>
            </a:r>
            <a:r>
              <a:rPr lang="en-GB" dirty="0">
                <a:hlinkClick r:id="rId3"/>
              </a:rPr>
              <a:t> satellite monitoring Utility Week Award finalist | JBA Consulting</a:t>
            </a:r>
            <a:r>
              <a:rPr lang="en-GB" dirty="0"/>
              <a:t> https://www.jbaconsulting.com/2023/12/04/jsat-satellite-monitoring-tool-utility-week-awards-finalist/</a:t>
            </a:r>
          </a:p>
        </p:txBody>
      </p:sp>
      <p:sp>
        <p:nvSpPr>
          <p:cNvPr id="4" name="Slide Number Placeholder 3">
            <a:extLst>
              <a:ext uri="{FF2B5EF4-FFF2-40B4-BE49-F238E27FC236}">
                <a16:creationId xmlns:a16="http://schemas.microsoft.com/office/drawing/2014/main" id="{1CD62175-1979-35F7-9458-15EB494386D3}"/>
              </a:ext>
            </a:extLst>
          </p:cNvPr>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67573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479342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you need to know about fire severity: lessons from the Pacific Northwest (youtube.com)</a:t>
            </a:r>
            <a:r>
              <a:rPr lang="en-GB" dirty="0"/>
              <a:t> https://www.youtube.com/watch?v=wA7gc6UjwIo</a:t>
            </a:r>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7919296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2771E9-D665-9327-F267-915613AF2F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3AD304-525C-C5A3-FDFB-8CD26F813B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02841F-3859-8A96-7409-AF5CBD449178}"/>
              </a:ext>
            </a:extLst>
          </p:cNvPr>
          <p:cNvSpPr>
            <a:spLocks noGrp="1"/>
          </p:cNvSpPr>
          <p:nvPr>
            <p:ph type="body" idx="1"/>
          </p:nvPr>
        </p:nvSpPr>
        <p:spPr/>
        <p:txBody>
          <a:bodyPr/>
          <a:lstStyle/>
          <a:p>
            <a:r>
              <a:rPr lang="en-GB" dirty="0">
                <a:hlinkClick r:id="rId3"/>
              </a:rPr>
              <a:t>What you need to know about fire severity: lessons from the Pacific Northwest (youtube.com)</a:t>
            </a:r>
            <a:r>
              <a:rPr lang="en-GB" dirty="0"/>
              <a:t> https://www.youtube.com/watch?v=wA7gc6UjwIo</a:t>
            </a:r>
          </a:p>
        </p:txBody>
      </p:sp>
      <p:sp>
        <p:nvSpPr>
          <p:cNvPr id="4" name="Slide Number Placeholder 3">
            <a:extLst>
              <a:ext uri="{FF2B5EF4-FFF2-40B4-BE49-F238E27FC236}">
                <a16:creationId xmlns:a16="http://schemas.microsoft.com/office/drawing/2014/main" id="{6AEA0100-5025-1C1A-AE68-2C2C59C20710}"/>
              </a:ext>
            </a:extLst>
          </p:cNvPr>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5503620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7496760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C4177-0A5B-C8D4-5898-CE71547995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FD1A8E-E020-6E24-E36C-6382D2D65B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3B6643-25FC-2C49-EC42-EEEDB3BF9C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07117A-132D-C992-C7C9-798B2828614E}"/>
              </a:ext>
            </a:extLst>
          </p:cNvPr>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265615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6D833-4488-C65F-0AEE-C81E59E0FD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AEC799-785A-F2FB-41C9-A21ED95A26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DCCCB0-BD3A-8E64-707A-359301672D30}"/>
              </a:ext>
            </a:extLst>
          </p:cNvPr>
          <p:cNvSpPr>
            <a:spLocks noGrp="1"/>
          </p:cNvSpPr>
          <p:nvPr>
            <p:ph type="body" idx="1"/>
          </p:nvPr>
        </p:nvSpPr>
        <p:spPr/>
        <p:txBody>
          <a:bodyPr/>
          <a:lstStyle/>
          <a:p>
            <a:r>
              <a:rPr lang="en-GB" b="0" i="0" dirty="0" err="1">
                <a:solidFill>
                  <a:srgbClr val="222222"/>
                </a:solidFill>
                <a:effectLst/>
                <a:latin typeface="Arial" panose="020B0604020202020204" pitchFamily="34" charset="0"/>
              </a:rPr>
              <a:t>Sarzynski</a:t>
            </a:r>
            <a:r>
              <a:rPr lang="en-GB" b="0" i="0" dirty="0">
                <a:solidFill>
                  <a:srgbClr val="222222"/>
                </a:solidFill>
                <a:effectLst/>
                <a:latin typeface="Arial" panose="020B0604020202020204" pitchFamily="34" charset="0"/>
              </a:rPr>
              <a:t>, T., </a:t>
            </a:r>
            <a:r>
              <a:rPr lang="en-GB" b="0" i="0" dirty="0" err="1">
                <a:solidFill>
                  <a:srgbClr val="222222"/>
                </a:solidFill>
                <a:effectLst/>
                <a:latin typeface="Arial" panose="020B0604020202020204" pitchFamily="34" charset="0"/>
              </a:rPr>
              <a:t>Giam</a:t>
            </a:r>
            <a:r>
              <a:rPr lang="en-GB" b="0" i="0" dirty="0">
                <a:solidFill>
                  <a:srgbClr val="222222"/>
                </a:solidFill>
                <a:effectLst/>
                <a:latin typeface="Arial" panose="020B0604020202020204" pitchFamily="34" charset="0"/>
              </a:rPr>
              <a:t>, X., Carrasco, L. and Lee, J.S.H., 2020. Combining radar and optical imagery to map oil palm plantations in Sumatra, Indonesia, using the Google Earth Engine. </a:t>
            </a:r>
            <a:r>
              <a:rPr lang="en-GB" b="0" i="1" dirty="0">
                <a:solidFill>
                  <a:srgbClr val="222222"/>
                </a:solidFill>
                <a:effectLst/>
                <a:latin typeface="Arial" panose="020B0604020202020204" pitchFamily="34" charset="0"/>
              </a:rPr>
              <a:t>Remote Sensing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(7), p.1220.</a:t>
            </a:r>
          </a:p>
          <a:p>
            <a:r>
              <a:rPr lang="en-GB" dirty="0"/>
              <a:t>http://www.efeca.com/wp-content/uploads/2016/11/Ninsar-Sustainable-Supply-Chain-Platform.pdf</a:t>
            </a:r>
          </a:p>
        </p:txBody>
      </p:sp>
      <p:sp>
        <p:nvSpPr>
          <p:cNvPr id="4" name="Slide Number Placeholder 3">
            <a:extLst>
              <a:ext uri="{FF2B5EF4-FFF2-40B4-BE49-F238E27FC236}">
                <a16:creationId xmlns:a16="http://schemas.microsoft.com/office/drawing/2014/main" id="{BC6FE2D6-4F13-9CE5-5FE1-FB79D85640AB}"/>
              </a:ext>
            </a:extLst>
          </p:cNvPr>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796362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8EC48-A12B-2470-4CD7-F4EFC1E275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53FF01-0CFB-8C4B-7B69-56D3C67C42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47A6F6-5E92-92C1-8F9D-C0C2EBCBCDE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3E5077-51D3-AB6B-D2FC-F3924EE5AB86}"/>
              </a:ext>
            </a:extLst>
          </p:cNvPr>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539365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AF9DC-244A-02B6-BB50-AF7CEC75B2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19F539-A68C-7FF5-F51B-7D330454B6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BED08F-99D7-AFC9-6B3A-6A1A6AE88E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05B5D6-647A-B735-C97F-DC587841AB48}"/>
              </a:ext>
            </a:extLst>
          </p:cNvPr>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5787196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D0A28-3351-4019-BE8E-EC9B59FAAA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CD1496-057F-51A6-938F-96CBF85EA5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8DF904-1335-51C0-E47F-ED7EFE3F489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E628669-9E67-A551-4397-0979735E6C71}"/>
              </a:ext>
            </a:extLst>
          </p:cNvPr>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7637280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19/03/2026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03/19/2026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19/03/2026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landsat.gsfc.nasa.gov/article/landsat-science-team-members-support-the-free-and-open-landsat-data-policy/"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3.jpeg"/><Relationship Id="rId7"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image" Target="../media/image27.jpeg"/><Relationship Id="rId9" Type="http://schemas.openxmlformats.org/officeDocument/2006/relationships/image" Target="../media/image31.jpeg"/></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6.jpeg"/><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40.jpe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35868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17</a:t>
            </a:r>
          </a:p>
          <a:p>
            <a:pPr algn="ctr">
              <a:lnSpc>
                <a:spcPct val="90000"/>
              </a:lnSpc>
              <a:spcBef>
                <a:spcPct val="0"/>
              </a:spcBef>
              <a:spcAft>
                <a:spcPts val="600"/>
              </a:spcAft>
            </a:pPr>
            <a:r>
              <a:rPr lang="en-GB" sz="5000" dirty="0">
                <a:latin typeface="+mj-lt"/>
                <a:ea typeface="+mj-ea"/>
                <a:cs typeface="+mj-cs"/>
              </a:rPr>
              <a:t>Remote Sensing Case Studies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22</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25/03/2026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96445" y="360977"/>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a:t>
            </a:r>
            <a:r>
              <a:rPr lang="en-GB" dirty="0"/>
              <a:t>Lecture 17: Remote Sensing Case Studies</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1196263805"/>
              </p:ext>
            </p:extLst>
          </p:nvPr>
        </p:nvGraphicFramePr>
        <p:xfrm>
          <a:off x="4225700" y="826579"/>
          <a:ext cx="5932908" cy="5486400"/>
        </p:xfrm>
        <a:graphic>
          <a:graphicData uri="http://schemas.openxmlformats.org/drawingml/2006/table">
            <a:tbl>
              <a:tblPr firstRow="1" bandRow="1">
                <a:tableStyleId>{5C22544A-7EE6-4342-B048-85BDC9FD1C3A}</a:tableStyleId>
              </a:tblPr>
              <a:tblGrid>
                <a:gridCol w="1151699">
                  <a:extLst>
                    <a:ext uri="{9D8B030D-6E8A-4147-A177-3AD203B41FA5}">
                      <a16:colId xmlns:a16="http://schemas.microsoft.com/office/drawing/2014/main" val="4217316143"/>
                    </a:ext>
                  </a:extLst>
                </a:gridCol>
                <a:gridCol w="4781209">
                  <a:extLst>
                    <a:ext uri="{9D8B030D-6E8A-4147-A177-3AD203B41FA5}">
                      <a16:colId xmlns:a16="http://schemas.microsoft.com/office/drawing/2014/main" val="2224999294"/>
                    </a:ext>
                  </a:extLst>
                </a:gridCol>
              </a:tblGrid>
              <a:tr h="304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304000">
                <a:tc>
                  <a:txBody>
                    <a:bodyPr/>
                    <a:lstStyle/>
                    <a:p>
                      <a:pPr algn="ctr"/>
                      <a:r>
                        <a:rPr lang="en-GB" sz="1400" dirty="0"/>
                        <a:t>3</a:t>
                      </a:r>
                    </a:p>
                  </a:txBody>
                  <a:tcPr/>
                </a:tc>
                <a:tc>
                  <a:txBody>
                    <a:bodyPr/>
                    <a:lstStyle/>
                    <a:p>
                      <a:r>
                        <a:rPr lang="en-GB" sz="1400" dirty="0"/>
                        <a:t>Trends in applications of EO</a:t>
                      </a:r>
                    </a:p>
                  </a:txBody>
                  <a:tcPr/>
                </a:tc>
                <a:extLst>
                  <a:ext uri="{0D108BD9-81ED-4DB2-BD59-A6C34878D82A}">
                    <a16:rowId xmlns:a16="http://schemas.microsoft.com/office/drawing/2014/main" val="586689555"/>
                  </a:ext>
                </a:extLst>
              </a:tr>
              <a:tr h="304000">
                <a:tc>
                  <a:txBody>
                    <a:bodyPr/>
                    <a:lstStyle/>
                    <a:p>
                      <a:pPr algn="ctr"/>
                      <a:r>
                        <a:rPr lang="en-GB" sz="1400" dirty="0"/>
                        <a:t>4</a:t>
                      </a:r>
                    </a:p>
                  </a:txBody>
                  <a:tcPr/>
                </a:tc>
                <a:tc>
                  <a:txBody>
                    <a:bodyPr/>
                    <a:lstStyle/>
                    <a:p>
                      <a:r>
                        <a:rPr lang="en-GB" sz="1400" b="0" dirty="0"/>
                        <a:t>Government Applications of Remote Sensing</a:t>
                      </a:r>
                    </a:p>
                  </a:txBody>
                  <a:tcPr/>
                </a:tc>
                <a:extLst>
                  <a:ext uri="{0D108BD9-81ED-4DB2-BD59-A6C34878D82A}">
                    <a16:rowId xmlns:a16="http://schemas.microsoft.com/office/drawing/2014/main" val="3837722624"/>
                  </a:ext>
                </a:extLst>
              </a:tr>
              <a:tr h="304000">
                <a:tc>
                  <a:txBody>
                    <a:bodyPr/>
                    <a:lstStyle/>
                    <a:p>
                      <a:pPr algn="ctr"/>
                      <a:r>
                        <a:rPr lang="en-GB" sz="1400" dirty="0"/>
                        <a:t>5 – 6</a:t>
                      </a:r>
                    </a:p>
                  </a:txBody>
                  <a:tcPr/>
                </a:tc>
                <a:tc>
                  <a:txBody>
                    <a:bodyPr/>
                    <a:lstStyle/>
                    <a:p>
                      <a:r>
                        <a:rPr lang="en-GB" sz="1400" b="0" dirty="0"/>
                        <a:t>Private Applications of Remote Sensing</a:t>
                      </a:r>
                    </a:p>
                  </a:txBody>
                  <a:tcPr/>
                </a:tc>
                <a:extLst>
                  <a:ext uri="{0D108BD9-81ED-4DB2-BD59-A6C34878D82A}">
                    <a16:rowId xmlns:a16="http://schemas.microsoft.com/office/drawing/2014/main" val="3852937406"/>
                  </a:ext>
                </a:extLst>
              </a:tr>
              <a:tr h="304000">
                <a:tc>
                  <a:txBody>
                    <a:bodyPr/>
                    <a:lstStyle/>
                    <a:p>
                      <a:pPr algn="ctr"/>
                      <a:r>
                        <a:rPr lang="en-GB" sz="1400" dirty="0"/>
                        <a:t>7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Peatland Monitoring</a:t>
                      </a:r>
                    </a:p>
                  </a:txBody>
                  <a:tcPr/>
                </a:tc>
                <a:extLst>
                  <a:ext uri="{0D108BD9-81ED-4DB2-BD59-A6C34878D82A}">
                    <a16:rowId xmlns:a16="http://schemas.microsoft.com/office/drawing/2014/main" val="1523503452"/>
                  </a:ext>
                </a:extLst>
              </a:tr>
              <a:tr h="304000">
                <a:tc>
                  <a:txBody>
                    <a:bodyPr/>
                    <a:lstStyle/>
                    <a:p>
                      <a:pPr algn="ctr"/>
                      <a:r>
                        <a:rPr lang="en-GB" sz="14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Diffuse Water Pollution</a:t>
                      </a:r>
                    </a:p>
                  </a:txBody>
                  <a:tcPr/>
                </a:tc>
                <a:extLst>
                  <a:ext uri="{0D108BD9-81ED-4DB2-BD59-A6C34878D82A}">
                    <a16:rowId xmlns:a16="http://schemas.microsoft.com/office/drawing/2014/main" val="4124221353"/>
                  </a:ext>
                </a:extLst>
              </a:tr>
              <a:tr h="304000">
                <a:tc>
                  <a:txBody>
                    <a:bodyPr/>
                    <a:lstStyle/>
                    <a:p>
                      <a:pPr algn="ctr"/>
                      <a:r>
                        <a:rPr lang="en-GB" sz="14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Ground Water Pollution</a:t>
                      </a:r>
                    </a:p>
                  </a:txBody>
                  <a:tcPr/>
                </a:tc>
                <a:extLst>
                  <a:ext uri="{0D108BD9-81ED-4DB2-BD59-A6C34878D82A}">
                    <a16:rowId xmlns:a16="http://schemas.microsoft.com/office/drawing/2014/main" val="3512172326"/>
                  </a:ext>
                </a:extLst>
              </a:tr>
              <a:tr h="304000">
                <a:tc>
                  <a:txBody>
                    <a:bodyPr/>
                    <a:lstStyle/>
                    <a:p>
                      <a:pPr algn="ctr"/>
                      <a:r>
                        <a:rPr lang="en-GB" sz="14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Forest Health: Pathogens</a:t>
                      </a:r>
                    </a:p>
                  </a:txBody>
                  <a:tcPr/>
                </a:tc>
                <a:extLst>
                  <a:ext uri="{0D108BD9-81ED-4DB2-BD59-A6C34878D82A}">
                    <a16:rowId xmlns:a16="http://schemas.microsoft.com/office/drawing/2014/main" val="1963302719"/>
                  </a:ext>
                </a:extLst>
              </a:tr>
              <a:tr h="304000">
                <a:tc>
                  <a:txBody>
                    <a:bodyPr/>
                    <a:lstStyle/>
                    <a:p>
                      <a:pPr algn="ctr"/>
                      <a:r>
                        <a:rPr lang="en-GB" sz="14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Forest Health: Pests</a:t>
                      </a:r>
                    </a:p>
                  </a:txBody>
                  <a:tcPr/>
                </a:tc>
                <a:extLst>
                  <a:ext uri="{0D108BD9-81ED-4DB2-BD59-A6C34878D82A}">
                    <a16:rowId xmlns:a16="http://schemas.microsoft.com/office/drawing/2014/main" val="1135092120"/>
                  </a:ext>
                </a:extLst>
              </a:tr>
              <a:tr h="304000">
                <a:tc>
                  <a:txBody>
                    <a:bodyPr/>
                    <a:lstStyle/>
                    <a:p>
                      <a:pPr algn="ctr"/>
                      <a:r>
                        <a:rPr lang="en-GB" sz="14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Forest Health: Fires</a:t>
                      </a:r>
                    </a:p>
                  </a:txBody>
                  <a:tcPr/>
                </a:tc>
                <a:extLst>
                  <a:ext uri="{0D108BD9-81ED-4DB2-BD59-A6C34878D82A}">
                    <a16:rowId xmlns:a16="http://schemas.microsoft.com/office/drawing/2014/main" val="2965516480"/>
                  </a:ext>
                </a:extLst>
              </a:tr>
              <a:tr h="30400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Tree Species</a:t>
                      </a:r>
                    </a:p>
                  </a:txBody>
                  <a:tcPr/>
                </a:tc>
                <a:extLst>
                  <a:ext uri="{0D108BD9-81ED-4DB2-BD59-A6C34878D82A}">
                    <a16:rowId xmlns:a16="http://schemas.microsoft.com/office/drawing/2014/main" val="629791044"/>
                  </a:ext>
                </a:extLst>
              </a:tr>
              <a:tr h="304000">
                <a:tc>
                  <a:txBody>
                    <a:bodyPr/>
                    <a:lstStyle/>
                    <a:p>
                      <a:pPr algn="ctr"/>
                      <a:r>
                        <a:rPr lang="en-GB" sz="14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Tree Mensuration</a:t>
                      </a:r>
                    </a:p>
                  </a:txBody>
                  <a:tcPr/>
                </a:tc>
                <a:extLst>
                  <a:ext uri="{0D108BD9-81ED-4DB2-BD59-A6C34878D82A}">
                    <a16:rowId xmlns:a16="http://schemas.microsoft.com/office/drawing/2014/main" val="1872269844"/>
                  </a:ext>
                </a:extLst>
              </a:tr>
              <a:tr h="304000">
                <a:tc>
                  <a:txBody>
                    <a:bodyPr/>
                    <a:lstStyle/>
                    <a:p>
                      <a:pPr algn="ctr"/>
                      <a:r>
                        <a:rPr lang="en-GB" sz="14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Sustainable Palm Oil</a:t>
                      </a:r>
                    </a:p>
                  </a:txBody>
                  <a:tcPr/>
                </a:tc>
                <a:extLst>
                  <a:ext uri="{0D108BD9-81ED-4DB2-BD59-A6C34878D82A}">
                    <a16:rowId xmlns:a16="http://schemas.microsoft.com/office/drawing/2014/main" val="515724340"/>
                  </a:ext>
                </a:extLst>
              </a:tr>
              <a:tr h="304000">
                <a:tc>
                  <a:txBody>
                    <a:bodyPr/>
                    <a:lstStyle/>
                    <a:p>
                      <a:pPr algn="ctr"/>
                      <a:r>
                        <a:rPr lang="en-GB" sz="14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Dam Monitoring</a:t>
                      </a:r>
                    </a:p>
                  </a:txBody>
                  <a:tcPr/>
                </a:tc>
                <a:extLst>
                  <a:ext uri="{0D108BD9-81ED-4DB2-BD59-A6C34878D82A}">
                    <a16:rowId xmlns:a16="http://schemas.microsoft.com/office/drawing/2014/main" val="568896364"/>
                  </a:ext>
                </a:extLst>
              </a:tr>
              <a:tr h="304000">
                <a:tc>
                  <a:txBody>
                    <a:bodyPr/>
                    <a:lstStyle/>
                    <a:p>
                      <a:pPr algn="ctr"/>
                      <a:r>
                        <a:rPr lang="en-GB" sz="14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Rail Monitoring</a:t>
                      </a:r>
                    </a:p>
                  </a:txBody>
                  <a:tcPr/>
                </a:tc>
                <a:extLst>
                  <a:ext uri="{0D108BD9-81ED-4DB2-BD59-A6C34878D82A}">
                    <a16:rowId xmlns:a16="http://schemas.microsoft.com/office/drawing/2014/main" val="655750737"/>
                  </a:ext>
                </a:extLst>
              </a:tr>
              <a:tr h="30400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Considerations</a:t>
                      </a:r>
                    </a:p>
                  </a:txBody>
                  <a:tcPr/>
                </a:tc>
                <a:extLst>
                  <a:ext uri="{0D108BD9-81ED-4DB2-BD59-A6C34878D82A}">
                    <a16:rowId xmlns:a16="http://schemas.microsoft.com/office/drawing/2014/main" val="4053650915"/>
                  </a:ext>
                </a:extLst>
              </a:tr>
              <a:tr h="304000">
                <a:tc>
                  <a:txBody>
                    <a:bodyPr/>
                    <a:lstStyle/>
                    <a:p>
                      <a:pPr algn="ctr"/>
                      <a:r>
                        <a:rPr lang="en-GB" sz="14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1006335020"/>
                  </a:ext>
                </a:extLst>
              </a:tr>
              <a:tr h="30400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Trends in Application of EO</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31732" y="535470"/>
            <a:ext cx="11486367" cy="1446550"/>
          </a:xfrm>
          <a:prstGeom prst="rect">
            <a:avLst/>
          </a:prstGeom>
          <a:noFill/>
        </p:spPr>
        <p:txBody>
          <a:bodyPr wrap="square" rtlCol="0">
            <a:spAutoFit/>
          </a:bodyPr>
          <a:lstStyle/>
          <a:p>
            <a:r>
              <a:rPr lang="en-GB" sz="2200" i="0" dirty="0">
                <a:effectLst/>
              </a:rPr>
              <a:t>While remote sensing Earth Observation (EO) sensors have been developed to support the understanding of land surface changes globally, the decision to make data open-source and freel</a:t>
            </a:r>
            <a:r>
              <a:rPr lang="en-GB" sz="2200" dirty="0"/>
              <a:t>y available has significantly increased its usage, in public, scientific, and commercial organisations.</a:t>
            </a:r>
            <a:endParaRPr lang="en-GB" sz="2200" dirty="0">
              <a:solidFill>
                <a:srgbClr val="232323"/>
              </a:solidFill>
            </a:endParaRPr>
          </a:p>
          <a:p>
            <a:endParaRPr lang="en-GB" sz="2200" dirty="0">
              <a:solidFill>
                <a:srgbClr val="232323"/>
              </a:solidFill>
            </a:endParaRPr>
          </a:p>
        </p:txBody>
      </p:sp>
      <p:pic>
        <p:nvPicPr>
          <p:cNvPr id="1026" name="Picture 2">
            <a:extLst>
              <a:ext uri="{FF2B5EF4-FFF2-40B4-BE49-F238E27FC236}">
                <a16:creationId xmlns:a16="http://schemas.microsoft.com/office/drawing/2014/main" id="{1D33247D-A067-C562-7299-DB2C034BF0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941" y="1758937"/>
            <a:ext cx="6720213" cy="326122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566D487-1BBD-8E72-F174-E78CF2067DFC}"/>
              </a:ext>
            </a:extLst>
          </p:cNvPr>
          <p:cNvSpPr txBox="1"/>
          <p:nvPr/>
        </p:nvSpPr>
        <p:spPr>
          <a:xfrm>
            <a:off x="56367" y="5173804"/>
            <a:ext cx="6995787" cy="1169551"/>
          </a:xfrm>
          <a:prstGeom prst="rect">
            <a:avLst/>
          </a:prstGeom>
          <a:noFill/>
        </p:spPr>
        <p:txBody>
          <a:bodyPr wrap="square">
            <a:spAutoFit/>
          </a:bodyPr>
          <a:lstStyle/>
          <a:p>
            <a:pPr algn="ctr"/>
            <a:r>
              <a:rPr lang="en-GB" sz="1400" dirty="0"/>
              <a:t>The trajectory of Landsat-based journal publications through the history of the program as data costs vacillated and then were finally removed in 2008 thanks to USGS. Downloads since the inception of the free and open data policy are also shown. Image credit: Zhu et al., 2019</a:t>
            </a:r>
          </a:p>
          <a:p>
            <a:pPr algn="ctr"/>
            <a:r>
              <a:rPr lang="en-GB" sz="1400" dirty="0"/>
              <a:t>Source: </a:t>
            </a:r>
            <a:r>
              <a:rPr lang="en-GB" sz="1400" dirty="0">
                <a:hlinkClick r:id="rId4"/>
              </a:rPr>
              <a:t>Landsat Science Team Members Support the Free and Open Landsat Data Policy | Landsat Science (nasa.gov)</a:t>
            </a:r>
            <a:endParaRPr lang="en-GB" sz="1400" dirty="0"/>
          </a:p>
        </p:txBody>
      </p:sp>
      <p:pic>
        <p:nvPicPr>
          <p:cNvPr id="1028" name="Picture 4" descr="figure 1">
            <a:extLst>
              <a:ext uri="{FF2B5EF4-FFF2-40B4-BE49-F238E27FC236}">
                <a16:creationId xmlns:a16="http://schemas.microsoft.com/office/drawing/2014/main" id="{B8718644-24B3-A9D2-C9C5-7CEA19FFC9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8154" y="2148158"/>
            <a:ext cx="4561905" cy="226430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C35ECA8-9CB5-7353-09FB-F3A81D6EB845}"/>
              </a:ext>
            </a:extLst>
          </p:cNvPr>
          <p:cNvSpPr txBox="1"/>
          <p:nvPr/>
        </p:nvSpPr>
        <p:spPr>
          <a:xfrm>
            <a:off x="7676889" y="4744325"/>
            <a:ext cx="4041210" cy="830997"/>
          </a:xfrm>
          <a:prstGeom prst="rect">
            <a:avLst/>
          </a:prstGeom>
          <a:noFill/>
        </p:spPr>
        <p:txBody>
          <a:bodyPr wrap="square">
            <a:spAutoFit/>
          </a:bodyPr>
          <a:lstStyle/>
          <a:p>
            <a:pPr algn="ctr"/>
            <a:r>
              <a:rPr lang="en-GB" sz="1200" b="0" i="0" dirty="0">
                <a:solidFill>
                  <a:srgbClr val="222222"/>
                </a:solidFill>
                <a:effectLst/>
                <a:latin typeface="Arial" panose="020B0604020202020204" pitchFamily="34" charset="0"/>
              </a:rPr>
              <a:t>Publications on African countries using Sentinel-1 or Sentinel-2 satellite images</a:t>
            </a:r>
          </a:p>
          <a:p>
            <a:pPr algn="ctr"/>
            <a:endParaRPr lang="en-GB" sz="1200" b="0" i="0" dirty="0">
              <a:solidFill>
                <a:srgbClr val="222222"/>
              </a:solidFill>
              <a:effectLst/>
              <a:latin typeface="Arial" panose="020B0604020202020204" pitchFamily="34" charset="0"/>
            </a:endParaRPr>
          </a:p>
          <a:p>
            <a:pPr algn="ctr"/>
            <a:r>
              <a:rPr lang="en-GB" sz="1200" b="0" i="0" dirty="0">
                <a:solidFill>
                  <a:srgbClr val="222222"/>
                </a:solidFill>
                <a:effectLst/>
                <a:latin typeface="Arial" panose="020B0604020202020204" pitchFamily="34" charset="0"/>
              </a:rPr>
              <a:t>Source: </a:t>
            </a:r>
            <a:r>
              <a:rPr lang="en-GB" sz="1200" b="0" i="0" dirty="0" err="1">
                <a:solidFill>
                  <a:srgbClr val="222222"/>
                </a:solidFill>
                <a:effectLst/>
                <a:latin typeface="Arial" panose="020B0604020202020204" pitchFamily="34" charset="0"/>
              </a:rPr>
              <a:t>Ifejika</a:t>
            </a:r>
            <a:r>
              <a:rPr lang="en-GB" sz="1200" b="0" i="0" dirty="0">
                <a:solidFill>
                  <a:srgbClr val="222222"/>
                </a:solidFill>
                <a:effectLst/>
                <a:latin typeface="Arial" panose="020B0604020202020204" pitchFamily="34" charset="0"/>
              </a:rPr>
              <a:t> Speranza et al., 2023</a:t>
            </a:r>
            <a:endParaRPr lang="en-GB" sz="1200" dirty="0"/>
          </a:p>
        </p:txBody>
      </p:sp>
    </p:spTree>
    <p:extLst>
      <p:ext uri="{BB962C8B-B14F-4D97-AF65-F5344CB8AC3E}">
        <p14:creationId xmlns:p14="http://schemas.microsoft.com/office/powerpoint/2010/main" val="2582527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Government Applications of Remote Sensing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415425" y="535470"/>
            <a:ext cx="7402882" cy="5693866"/>
          </a:xfrm>
          <a:prstGeom prst="rect">
            <a:avLst/>
          </a:prstGeom>
          <a:noFill/>
        </p:spPr>
        <p:txBody>
          <a:bodyPr wrap="square" rtlCol="0">
            <a:spAutoFit/>
          </a:bodyPr>
          <a:lstStyle/>
          <a:p>
            <a:r>
              <a:rPr lang="en-GB" sz="2200" i="0" dirty="0">
                <a:effectLst/>
              </a:rPr>
              <a:t>Governments identify the strengths of using EO across a number of sectors:</a:t>
            </a:r>
          </a:p>
          <a:p>
            <a:endParaRPr lang="en-GB" sz="2000" i="0" dirty="0">
              <a:effectLst/>
            </a:endParaRPr>
          </a:p>
          <a:p>
            <a:endParaRPr lang="en-GB" sz="2000" dirty="0"/>
          </a:p>
          <a:p>
            <a:endParaRPr lang="en-GB" sz="2000" i="0" dirty="0">
              <a:effectLst/>
            </a:endParaRPr>
          </a:p>
          <a:p>
            <a:endParaRPr lang="en-GB" sz="2000" dirty="0"/>
          </a:p>
          <a:p>
            <a:endParaRPr lang="en-GB" sz="2000" i="0" dirty="0">
              <a:effectLst/>
            </a:endParaRPr>
          </a:p>
          <a:p>
            <a:r>
              <a:rPr lang="en-GB" sz="2000" i="0" dirty="0">
                <a:effectLst/>
              </a:rPr>
              <a:t>The benefits </a:t>
            </a:r>
            <a:r>
              <a:rPr lang="en-GB" sz="2000" dirty="0"/>
              <a:t>of satellite EO systems being:</a:t>
            </a:r>
          </a:p>
          <a:p>
            <a:endParaRPr lang="en-GB" sz="2000" dirty="0"/>
          </a:p>
          <a:p>
            <a:pPr marL="342900" indent="-342900">
              <a:buFont typeface="Arial" panose="020B0604020202020204" pitchFamily="34" charset="0"/>
              <a:buChar char="•"/>
            </a:pPr>
            <a:r>
              <a:rPr lang="en-GB" sz="2000" dirty="0"/>
              <a:t>Repeated collection of data at the same area at regular frequency (temporal resolution); </a:t>
            </a:r>
          </a:p>
          <a:p>
            <a:pPr marL="342900" indent="-342900">
              <a:buFont typeface="Arial" panose="020B0604020202020204" pitchFamily="34" charset="0"/>
              <a:buChar char="•"/>
            </a:pPr>
            <a:r>
              <a:rPr lang="en-GB" sz="2000" dirty="0"/>
              <a:t>Collection of data over large areas (scale); </a:t>
            </a:r>
          </a:p>
          <a:p>
            <a:pPr marL="342900" indent="-342900">
              <a:buFont typeface="Arial" panose="020B0604020202020204" pitchFamily="34" charset="0"/>
              <a:buChar char="•"/>
            </a:pPr>
            <a:r>
              <a:rPr lang="en-GB" sz="2000" dirty="0"/>
              <a:t>Collection of data covering remote areas; </a:t>
            </a:r>
          </a:p>
          <a:p>
            <a:pPr marL="342900" indent="-342900">
              <a:buFont typeface="Arial" panose="020B0604020202020204" pitchFamily="34" charset="0"/>
              <a:buChar char="•"/>
            </a:pPr>
            <a:r>
              <a:rPr lang="en-GB" sz="2000" dirty="0"/>
              <a:t>Fast turnaround of data; </a:t>
            </a:r>
          </a:p>
          <a:p>
            <a:pPr marL="342900" indent="-342900">
              <a:buFont typeface="Arial" panose="020B0604020202020204" pitchFamily="34" charset="0"/>
              <a:buChar char="•"/>
            </a:pPr>
            <a:r>
              <a:rPr lang="en-GB" sz="2000" dirty="0"/>
              <a:t>Potential for automated processing; </a:t>
            </a:r>
          </a:p>
          <a:p>
            <a:pPr marL="342900" indent="-342900">
              <a:buFont typeface="Arial" panose="020B0604020202020204" pitchFamily="34" charset="0"/>
              <a:buChar char="•"/>
            </a:pPr>
            <a:r>
              <a:rPr lang="en-GB" sz="2000" dirty="0"/>
              <a:t>Consistency of repeat/revisit data (suitable for time series);</a:t>
            </a:r>
          </a:p>
          <a:p>
            <a:pPr marL="342900" indent="-342900">
              <a:buFont typeface="Arial" panose="020B0604020202020204" pitchFamily="34" charset="0"/>
              <a:buChar char="•"/>
            </a:pPr>
            <a:r>
              <a:rPr lang="en-GB" sz="2000" dirty="0"/>
              <a:t> Objectivity of data collection; and </a:t>
            </a:r>
          </a:p>
          <a:p>
            <a:pPr marL="342900" indent="-342900">
              <a:buFont typeface="Arial" panose="020B0604020202020204" pitchFamily="34" charset="0"/>
              <a:buChar char="•"/>
            </a:pPr>
            <a:r>
              <a:rPr lang="en-GB" sz="2000" dirty="0"/>
              <a:t>Re-use potential.</a:t>
            </a:r>
          </a:p>
        </p:txBody>
      </p:sp>
      <p:pic>
        <p:nvPicPr>
          <p:cNvPr id="9" name="Picture 8">
            <a:extLst>
              <a:ext uri="{FF2B5EF4-FFF2-40B4-BE49-F238E27FC236}">
                <a16:creationId xmlns:a16="http://schemas.microsoft.com/office/drawing/2014/main" id="{747C8C34-F0D2-E081-C7C5-D27D364FD18D}"/>
              </a:ext>
            </a:extLst>
          </p:cNvPr>
          <p:cNvPicPr>
            <a:picLocks noChangeAspect="1"/>
          </p:cNvPicPr>
          <p:nvPr/>
        </p:nvPicPr>
        <p:blipFill>
          <a:blip r:embed="rId3"/>
          <a:stretch>
            <a:fillRect/>
          </a:stretch>
        </p:blipFill>
        <p:spPr>
          <a:xfrm>
            <a:off x="5612" y="369332"/>
            <a:ext cx="4328914" cy="6093150"/>
          </a:xfrm>
          <a:prstGeom prst="rect">
            <a:avLst/>
          </a:prstGeom>
        </p:spPr>
      </p:pic>
      <p:sp>
        <p:nvSpPr>
          <p:cNvPr id="11" name="TextBox 10">
            <a:extLst>
              <a:ext uri="{FF2B5EF4-FFF2-40B4-BE49-F238E27FC236}">
                <a16:creationId xmlns:a16="http://schemas.microsoft.com/office/drawing/2014/main" id="{08ED4009-CB5D-1B65-F7BE-C4FD55508500}"/>
              </a:ext>
            </a:extLst>
          </p:cNvPr>
          <p:cNvSpPr txBox="1"/>
          <p:nvPr/>
        </p:nvSpPr>
        <p:spPr>
          <a:xfrm>
            <a:off x="4334526" y="1377780"/>
            <a:ext cx="7857474" cy="1188000"/>
          </a:xfrm>
          <a:prstGeom prst="rect">
            <a:avLst/>
          </a:prstGeom>
          <a:noFill/>
        </p:spPr>
        <p:txBody>
          <a:bodyPr wrap="square" numCol="3" spcCol="720000">
            <a:spAutoFit/>
          </a:bodyPr>
          <a:lstStyle/>
          <a:p>
            <a:pPr marL="285750" indent="-285750">
              <a:buFont typeface="Arial" panose="020B0604020202020204" pitchFamily="34" charset="0"/>
              <a:buChar char="•"/>
            </a:pPr>
            <a:r>
              <a:rPr lang="en-GB" dirty="0"/>
              <a:t>Agriculture, </a:t>
            </a:r>
          </a:p>
          <a:p>
            <a:pPr marL="285750" indent="-285750">
              <a:buFont typeface="Arial" panose="020B0604020202020204" pitchFamily="34" charset="0"/>
              <a:buChar char="•"/>
            </a:pPr>
            <a:r>
              <a:rPr lang="en-GB" dirty="0"/>
              <a:t>Atmosphere, </a:t>
            </a:r>
          </a:p>
          <a:p>
            <a:pPr marL="285750" indent="-285750">
              <a:buFont typeface="Arial" panose="020B0604020202020204" pitchFamily="34" charset="0"/>
              <a:buChar char="•"/>
            </a:pPr>
            <a:r>
              <a:rPr lang="en-GB" dirty="0"/>
              <a:t>Built Environment, </a:t>
            </a:r>
          </a:p>
          <a:p>
            <a:pPr marL="285750" indent="-285750">
              <a:buFont typeface="Arial" panose="020B0604020202020204" pitchFamily="34" charset="0"/>
              <a:buChar char="•"/>
            </a:pPr>
            <a:r>
              <a:rPr lang="en-GB" dirty="0"/>
              <a:t>Coastal, </a:t>
            </a:r>
          </a:p>
          <a:p>
            <a:pPr marL="285750" indent="-285750">
              <a:buFont typeface="Arial" panose="020B0604020202020204" pitchFamily="34" charset="0"/>
              <a:buChar char="•"/>
            </a:pPr>
            <a:r>
              <a:rPr lang="en-GB" dirty="0"/>
              <a:t>Flooding, </a:t>
            </a:r>
          </a:p>
          <a:p>
            <a:pPr marL="285750" indent="-285750">
              <a:buFont typeface="Arial" panose="020B0604020202020204" pitchFamily="34" charset="0"/>
              <a:buChar char="•"/>
            </a:pPr>
            <a:r>
              <a:rPr lang="en-GB" dirty="0"/>
              <a:t>Forestry, </a:t>
            </a:r>
          </a:p>
          <a:p>
            <a:pPr marL="285750" indent="-285750">
              <a:buFont typeface="Arial" panose="020B0604020202020204" pitchFamily="34" charset="0"/>
              <a:buChar char="•"/>
            </a:pPr>
            <a:r>
              <a:rPr lang="en-GB" dirty="0"/>
              <a:t>Maritime, </a:t>
            </a:r>
          </a:p>
          <a:p>
            <a:pPr marL="285750" indent="-285750">
              <a:buFont typeface="Arial" panose="020B0604020202020204" pitchFamily="34" charset="0"/>
              <a:buChar char="•"/>
            </a:pPr>
            <a:r>
              <a:rPr lang="en-GB" dirty="0"/>
              <a:t>Meteorology, </a:t>
            </a:r>
          </a:p>
          <a:p>
            <a:pPr marL="285750" indent="-285750">
              <a:buFont typeface="Arial" panose="020B0604020202020204" pitchFamily="34" charset="0"/>
              <a:buChar char="•"/>
            </a:pPr>
            <a:r>
              <a:rPr lang="en-GB" dirty="0"/>
              <a:t>Transport</a:t>
            </a:r>
          </a:p>
        </p:txBody>
      </p:sp>
    </p:spTree>
    <p:extLst>
      <p:ext uri="{BB962C8B-B14F-4D97-AF65-F5344CB8AC3E}">
        <p14:creationId xmlns:p14="http://schemas.microsoft.com/office/powerpoint/2010/main" val="3113803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Private Applications of Remote Sensing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72966" y="535470"/>
            <a:ext cx="11345341" cy="2092881"/>
          </a:xfrm>
          <a:prstGeom prst="rect">
            <a:avLst/>
          </a:prstGeom>
          <a:noFill/>
        </p:spPr>
        <p:txBody>
          <a:bodyPr wrap="square" rtlCol="0">
            <a:spAutoFit/>
          </a:bodyPr>
          <a:lstStyle/>
          <a:p>
            <a:r>
              <a:rPr lang="en-GB" sz="2200" i="0" dirty="0">
                <a:effectLst/>
              </a:rPr>
              <a:t>Non-Government organisations also seek the benefit of open-source EO data for analytics and consultancy applications.</a:t>
            </a:r>
          </a:p>
          <a:p>
            <a:endParaRPr lang="en-GB" sz="2200" dirty="0"/>
          </a:p>
          <a:p>
            <a:r>
              <a:rPr lang="en-GB" sz="2200" dirty="0"/>
              <a:t>Businesses are increasingly recognising the potential EO can provide</a:t>
            </a:r>
          </a:p>
          <a:p>
            <a:endParaRPr lang="en-GB" sz="2200" dirty="0"/>
          </a:p>
          <a:p>
            <a:endParaRPr lang="en-GB" sz="2000" dirty="0"/>
          </a:p>
        </p:txBody>
      </p:sp>
      <p:pic>
        <p:nvPicPr>
          <p:cNvPr id="7" name="Picture 6">
            <a:extLst>
              <a:ext uri="{FF2B5EF4-FFF2-40B4-BE49-F238E27FC236}">
                <a16:creationId xmlns:a16="http://schemas.microsoft.com/office/drawing/2014/main" id="{B664F5E5-24F7-5369-B7B2-C938A0B60E6E}"/>
              </a:ext>
            </a:extLst>
          </p:cNvPr>
          <p:cNvPicPr>
            <a:picLocks noChangeAspect="1"/>
          </p:cNvPicPr>
          <p:nvPr/>
        </p:nvPicPr>
        <p:blipFill>
          <a:blip r:embed="rId3"/>
          <a:stretch>
            <a:fillRect/>
          </a:stretch>
        </p:blipFill>
        <p:spPr>
          <a:xfrm>
            <a:off x="0" y="2257492"/>
            <a:ext cx="12192000" cy="4159204"/>
          </a:xfrm>
          <a:prstGeom prst="rect">
            <a:avLst/>
          </a:prstGeom>
        </p:spPr>
      </p:pic>
    </p:spTree>
    <p:extLst>
      <p:ext uri="{BB962C8B-B14F-4D97-AF65-F5344CB8AC3E}">
        <p14:creationId xmlns:p14="http://schemas.microsoft.com/office/powerpoint/2010/main" val="1871812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Private Applications of Remote Sensing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72966" y="535470"/>
            <a:ext cx="11345341" cy="5847755"/>
          </a:xfrm>
          <a:prstGeom prst="rect">
            <a:avLst/>
          </a:prstGeom>
          <a:noFill/>
        </p:spPr>
        <p:txBody>
          <a:bodyPr wrap="square" rtlCol="0">
            <a:spAutoFit/>
          </a:bodyPr>
          <a:lstStyle/>
          <a:p>
            <a:r>
              <a:rPr lang="en-GB" sz="2200" i="0" dirty="0">
                <a:effectLst/>
              </a:rPr>
              <a:t>Within various consultancy and knowledge transfer partnerships, the following applications of remote sensing have been demonstrated:</a:t>
            </a:r>
          </a:p>
          <a:p>
            <a:endParaRPr lang="en-GB" sz="2200" dirty="0"/>
          </a:p>
          <a:p>
            <a:pPr lvl="4"/>
            <a:r>
              <a:rPr lang="en-GB" sz="2200" b="1" dirty="0">
                <a:solidFill>
                  <a:srgbClr val="002060"/>
                </a:solidFill>
              </a:rPr>
              <a:t>Water Quality</a:t>
            </a:r>
          </a:p>
          <a:p>
            <a:pPr marL="2171700" lvl="4" indent="-342900">
              <a:buFont typeface="Arial" panose="020B0604020202020204" pitchFamily="34" charset="0"/>
              <a:buChar char="•"/>
            </a:pPr>
            <a:r>
              <a:rPr lang="en-GB" sz="2200" dirty="0"/>
              <a:t>Peatland monitoring</a:t>
            </a:r>
          </a:p>
          <a:p>
            <a:pPr marL="2171700" lvl="4" indent="-342900">
              <a:buFont typeface="Arial" panose="020B0604020202020204" pitchFamily="34" charset="0"/>
              <a:buChar char="•"/>
            </a:pPr>
            <a:r>
              <a:rPr lang="en-GB" sz="2200" dirty="0"/>
              <a:t>Diffuse pollution mapping and monitoring (surface and ground water)</a:t>
            </a:r>
          </a:p>
          <a:p>
            <a:pPr lvl="1"/>
            <a:endParaRPr lang="en-GB" sz="2200" dirty="0"/>
          </a:p>
          <a:p>
            <a:pPr lvl="1"/>
            <a:endParaRPr lang="en-GB" sz="2200" dirty="0"/>
          </a:p>
          <a:p>
            <a:pPr lvl="7"/>
            <a:r>
              <a:rPr lang="en-GB" sz="2200" b="1" dirty="0">
                <a:solidFill>
                  <a:schemeClr val="accent6">
                    <a:lumMod val="50000"/>
                  </a:schemeClr>
                </a:solidFill>
              </a:rPr>
              <a:t>Forestry</a:t>
            </a:r>
          </a:p>
          <a:p>
            <a:pPr marL="3543300" lvl="7" indent="-342900">
              <a:buFont typeface="Arial" panose="020B0604020202020204" pitchFamily="34" charset="0"/>
              <a:buChar char="•"/>
            </a:pPr>
            <a:r>
              <a:rPr lang="en-GB" sz="2200" dirty="0"/>
              <a:t>Forest health (disease / pest / fire)</a:t>
            </a:r>
          </a:p>
          <a:p>
            <a:pPr marL="3543300" lvl="7" indent="-342900">
              <a:buFont typeface="Arial" panose="020B0604020202020204" pitchFamily="34" charset="0"/>
              <a:buChar char="•"/>
            </a:pPr>
            <a:r>
              <a:rPr lang="en-GB" sz="2200" dirty="0"/>
              <a:t>Forest mensuration (volume and carbon)</a:t>
            </a:r>
          </a:p>
          <a:p>
            <a:pPr marL="3543300" lvl="7" indent="-342900">
              <a:buFont typeface="Arial" panose="020B0604020202020204" pitchFamily="34" charset="0"/>
              <a:buChar char="•"/>
            </a:pPr>
            <a:r>
              <a:rPr lang="en-GB" sz="2200" dirty="0"/>
              <a:t>Sustainable palm oil</a:t>
            </a:r>
          </a:p>
          <a:p>
            <a:pPr marL="800100" lvl="1" indent="-342900">
              <a:buFont typeface="Arial" panose="020B0604020202020204" pitchFamily="34" charset="0"/>
              <a:buChar char="•"/>
            </a:pPr>
            <a:endParaRPr lang="en-GB" sz="2200" dirty="0"/>
          </a:p>
          <a:p>
            <a:pPr marL="800100" lvl="1" indent="-342900">
              <a:buFont typeface="Arial" panose="020B0604020202020204" pitchFamily="34" charset="0"/>
              <a:buChar char="•"/>
            </a:pPr>
            <a:endParaRPr lang="en-GB" sz="2200" dirty="0"/>
          </a:p>
          <a:p>
            <a:pPr lvl="4"/>
            <a:r>
              <a:rPr lang="en-GB" sz="2200" b="1" dirty="0">
                <a:solidFill>
                  <a:schemeClr val="tx1">
                    <a:lumMod val="50000"/>
                    <a:lumOff val="50000"/>
                  </a:schemeClr>
                </a:solidFill>
              </a:rPr>
              <a:t>Infrastructure / asset monitoring</a:t>
            </a:r>
          </a:p>
          <a:p>
            <a:pPr marL="2171700" lvl="4" indent="-342900">
              <a:buFont typeface="Arial" panose="020B0604020202020204" pitchFamily="34" charset="0"/>
              <a:buChar char="•"/>
            </a:pPr>
            <a:r>
              <a:rPr lang="en-GB" sz="2200" dirty="0"/>
              <a:t>Dam monitoring</a:t>
            </a:r>
          </a:p>
          <a:p>
            <a:pPr marL="2171700" lvl="4" indent="-342900">
              <a:buFont typeface="Arial" panose="020B0604020202020204" pitchFamily="34" charset="0"/>
              <a:buChar char="•"/>
            </a:pPr>
            <a:r>
              <a:rPr lang="en-GB" sz="2200" dirty="0"/>
              <a:t>Rail monitoring</a:t>
            </a:r>
            <a:endParaRPr lang="en-GB" sz="2000" dirty="0"/>
          </a:p>
        </p:txBody>
      </p:sp>
      <p:pic>
        <p:nvPicPr>
          <p:cNvPr id="1026" name="Picture 2" descr="Forest - Free nature icons">
            <a:extLst>
              <a:ext uri="{FF2B5EF4-FFF2-40B4-BE49-F238E27FC236}">
                <a16:creationId xmlns:a16="http://schemas.microsoft.com/office/drawing/2014/main" id="{3F86D9CB-D918-5014-8C89-52A65BDED4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7027" y="3186606"/>
            <a:ext cx="1440493" cy="144049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ter quality - Free ecology and environment icons">
            <a:extLst>
              <a:ext uri="{FF2B5EF4-FFF2-40B4-BE49-F238E27FC236}">
                <a16:creationId xmlns:a16="http://schemas.microsoft.com/office/drawing/2014/main" id="{3B8C9E73-B96A-951D-B69E-7F93D96FF2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693" y="1286006"/>
            <a:ext cx="1502079" cy="150207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am - Free nature icons">
            <a:extLst>
              <a:ext uri="{FF2B5EF4-FFF2-40B4-BE49-F238E27FC236}">
                <a16:creationId xmlns:a16="http://schemas.microsoft.com/office/drawing/2014/main" id="{5AF5FBAA-5B31-4A9C-D84E-D001643E2E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855" y="4942552"/>
            <a:ext cx="1440493" cy="1440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127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Peatland Monitoring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38779" y="438160"/>
            <a:ext cx="11508827" cy="3108543"/>
          </a:xfrm>
          <a:prstGeom prst="rect">
            <a:avLst/>
          </a:prstGeom>
          <a:noFill/>
        </p:spPr>
        <p:txBody>
          <a:bodyPr wrap="square" rtlCol="0">
            <a:spAutoFit/>
          </a:bodyPr>
          <a:lstStyle/>
          <a:p>
            <a:r>
              <a:rPr lang="en-GB" sz="2200" i="0" dirty="0">
                <a:effectLst/>
              </a:rPr>
              <a:t>Peatlands are a vital carbon sink, but after decades of disturbance and mis-management, face </a:t>
            </a:r>
            <a:r>
              <a:rPr lang="en-GB" sz="2200" dirty="0"/>
              <a:t>degradation and unprecedented loss.</a:t>
            </a:r>
          </a:p>
          <a:p>
            <a:endParaRPr lang="en-GB" sz="2200" dirty="0"/>
          </a:p>
          <a:p>
            <a:r>
              <a:rPr lang="en-GB" sz="2200" dirty="0"/>
              <a:t>Monitoring peatlands is essential for fresh-water provision and carbon sequestration, in addition to enhanced biodiversity</a:t>
            </a:r>
          </a:p>
          <a:p>
            <a:endParaRPr lang="en-GB" sz="2200" dirty="0"/>
          </a:p>
          <a:p>
            <a:r>
              <a:rPr lang="en-GB" sz="2200" dirty="0"/>
              <a:t>One uncertainty to peatland monitoring is a baseline assessment of peatland extent and depth (as well as overall condition)</a:t>
            </a:r>
          </a:p>
          <a:p>
            <a:endParaRPr lang="en-GB" sz="2000" dirty="0"/>
          </a:p>
        </p:txBody>
      </p:sp>
      <p:sp>
        <p:nvSpPr>
          <p:cNvPr id="7" name="TextBox 6">
            <a:extLst>
              <a:ext uri="{FF2B5EF4-FFF2-40B4-BE49-F238E27FC236}">
                <a16:creationId xmlns:a16="http://schemas.microsoft.com/office/drawing/2014/main" id="{4F65B948-1D23-E027-2CE1-1AE812C7A8BC}"/>
              </a:ext>
            </a:extLst>
          </p:cNvPr>
          <p:cNvSpPr txBox="1"/>
          <p:nvPr/>
        </p:nvSpPr>
        <p:spPr>
          <a:xfrm>
            <a:off x="333168" y="3049794"/>
            <a:ext cx="6526924" cy="3139321"/>
          </a:xfrm>
          <a:prstGeom prst="rect">
            <a:avLst/>
          </a:prstGeom>
          <a:noFill/>
        </p:spPr>
        <p:txBody>
          <a:bodyPr wrap="square">
            <a:spAutoFit/>
          </a:bodyPr>
          <a:lstStyle/>
          <a:p>
            <a:endParaRPr lang="en-GB" sz="2200" dirty="0"/>
          </a:p>
          <a:p>
            <a:r>
              <a:rPr lang="en-GB" sz="2200" dirty="0"/>
              <a:t>Combining:</a:t>
            </a:r>
          </a:p>
          <a:p>
            <a:pPr marL="342900" indent="-342900">
              <a:buFont typeface="Arial" panose="020B0604020202020204" pitchFamily="34" charset="0"/>
              <a:buChar char="•"/>
            </a:pPr>
            <a:r>
              <a:rPr lang="en-GB" sz="2200" dirty="0"/>
              <a:t>Geo-referenced field data (peat soil depth measurements and vegetation surveys)</a:t>
            </a:r>
          </a:p>
          <a:p>
            <a:pPr marL="342900" indent="-342900">
              <a:buFont typeface="Arial" panose="020B0604020202020204" pitchFamily="34" charset="0"/>
              <a:buChar char="•"/>
            </a:pPr>
            <a:r>
              <a:rPr lang="en-GB" sz="2200" dirty="0"/>
              <a:t>Digital Elevation Models</a:t>
            </a:r>
          </a:p>
          <a:p>
            <a:pPr marL="342900" indent="-342900">
              <a:buFont typeface="Arial" panose="020B0604020202020204" pitchFamily="34" charset="0"/>
              <a:buChar char="•"/>
            </a:pPr>
            <a:r>
              <a:rPr lang="en-GB" sz="2200" dirty="0"/>
              <a:t>Moderate resolution EO data (Sentinel-2)</a:t>
            </a:r>
          </a:p>
          <a:p>
            <a:pPr marL="342900" indent="-342900">
              <a:buFont typeface="Arial" panose="020B0604020202020204" pitchFamily="34" charset="0"/>
              <a:buChar char="•"/>
            </a:pPr>
            <a:r>
              <a:rPr lang="en-GB" sz="2200" dirty="0"/>
              <a:t>Machine-learning classification tools</a:t>
            </a:r>
          </a:p>
          <a:p>
            <a:r>
              <a:rPr lang="en-GB" sz="2200" dirty="0"/>
              <a:t>Commercial consultancy organisations are able to model peat depth and current peatland integrity</a:t>
            </a:r>
          </a:p>
        </p:txBody>
      </p:sp>
      <p:pic>
        <p:nvPicPr>
          <p:cNvPr id="10" name="Picture 9">
            <a:extLst>
              <a:ext uri="{FF2B5EF4-FFF2-40B4-BE49-F238E27FC236}">
                <a16:creationId xmlns:a16="http://schemas.microsoft.com/office/drawing/2014/main" id="{881FBB2D-D607-7707-0517-AC5707BEEA54}"/>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6016287" y="2904278"/>
            <a:ext cx="1916392" cy="3561836"/>
          </a:xfrm>
          <a:prstGeom prst="rect">
            <a:avLst/>
          </a:prstGeom>
        </p:spPr>
      </p:pic>
      <p:pic>
        <p:nvPicPr>
          <p:cNvPr id="12" name="Picture 11">
            <a:extLst>
              <a:ext uri="{FF2B5EF4-FFF2-40B4-BE49-F238E27FC236}">
                <a16:creationId xmlns:a16="http://schemas.microsoft.com/office/drawing/2014/main" id="{0970C442-D4E9-BD85-E544-9E16868F09EA}"/>
              </a:ext>
            </a:extLst>
          </p:cNvPr>
          <p:cNvPicPr>
            <a:picLocks noChangeAspect="1"/>
          </p:cNvPicPr>
          <p:nvPr/>
        </p:nvPicPr>
        <p:blipFill>
          <a:blip r:embed="rId4"/>
          <a:stretch>
            <a:fillRect/>
          </a:stretch>
        </p:blipFill>
        <p:spPr>
          <a:xfrm>
            <a:off x="8002939" y="3183244"/>
            <a:ext cx="3941018" cy="3093993"/>
          </a:xfrm>
          <a:prstGeom prst="rect">
            <a:avLst/>
          </a:prstGeom>
        </p:spPr>
      </p:pic>
      <p:pic>
        <p:nvPicPr>
          <p:cNvPr id="6" name="Picture 4" descr="Water quality - Free ecology and environment icons">
            <a:extLst>
              <a:ext uri="{FF2B5EF4-FFF2-40B4-BE49-F238E27FC236}">
                <a16:creationId xmlns:a16="http://schemas.microsoft.com/office/drawing/2014/main" id="{1E97D2C8-8093-1892-3A57-7EAE7BCD01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7765" y="8257"/>
            <a:ext cx="440500" cy="44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577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Peatland Monitoring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72966" y="535470"/>
            <a:ext cx="8469235" cy="1077218"/>
          </a:xfrm>
          <a:prstGeom prst="rect">
            <a:avLst/>
          </a:prstGeom>
          <a:noFill/>
        </p:spPr>
        <p:txBody>
          <a:bodyPr wrap="square" rtlCol="0">
            <a:spAutoFit/>
          </a:bodyPr>
          <a:lstStyle/>
          <a:p>
            <a:r>
              <a:rPr lang="en-GB" sz="2200" i="0" dirty="0">
                <a:effectLst/>
              </a:rPr>
              <a:t>Modelled Peat Depth and Peatland Integrity were provided for two water utility companies, Scottish Water and South West Water</a:t>
            </a:r>
            <a:endParaRPr lang="en-GB" sz="2200" dirty="0"/>
          </a:p>
          <a:p>
            <a:endParaRPr lang="en-GB" sz="2000" dirty="0"/>
          </a:p>
        </p:txBody>
      </p:sp>
      <p:pic>
        <p:nvPicPr>
          <p:cNvPr id="7" name="Picture 6">
            <a:extLst>
              <a:ext uri="{FF2B5EF4-FFF2-40B4-BE49-F238E27FC236}">
                <a16:creationId xmlns:a16="http://schemas.microsoft.com/office/drawing/2014/main" id="{1B404E71-2955-B26B-9C28-B8B3F2B5DDEE}"/>
              </a:ext>
            </a:extLst>
          </p:cNvPr>
          <p:cNvPicPr>
            <a:picLocks noChangeAspect="1"/>
          </p:cNvPicPr>
          <p:nvPr/>
        </p:nvPicPr>
        <p:blipFill>
          <a:blip r:embed="rId3"/>
          <a:stretch>
            <a:fillRect/>
          </a:stretch>
        </p:blipFill>
        <p:spPr>
          <a:xfrm>
            <a:off x="3428330" y="1358428"/>
            <a:ext cx="8603913" cy="5063054"/>
          </a:xfrm>
          <a:prstGeom prst="rect">
            <a:avLst/>
          </a:prstGeom>
        </p:spPr>
      </p:pic>
      <p:pic>
        <p:nvPicPr>
          <p:cNvPr id="10" name="Picture 9">
            <a:extLst>
              <a:ext uri="{FF2B5EF4-FFF2-40B4-BE49-F238E27FC236}">
                <a16:creationId xmlns:a16="http://schemas.microsoft.com/office/drawing/2014/main" id="{E3FFEC2B-17D4-3474-7AA2-D22E4C87398D}"/>
              </a:ext>
            </a:extLst>
          </p:cNvPr>
          <p:cNvPicPr>
            <a:picLocks noChangeAspect="1"/>
          </p:cNvPicPr>
          <p:nvPr/>
        </p:nvPicPr>
        <p:blipFill>
          <a:blip r:embed="rId4"/>
          <a:stretch>
            <a:fillRect/>
          </a:stretch>
        </p:blipFill>
        <p:spPr>
          <a:xfrm>
            <a:off x="159757" y="1513770"/>
            <a:ext cx="3155461" cy="4619297"/>
          </a:xfrm>
          <a:prstGeom prst="rect">
            <a:avLst/>
          </a:prstGeom>
        </p:spPr>
      </p:pic>
      <p:grpSp>
        <p:nvGrpSpPr>
          <p:cNvPr id="14" name="Group 13">
            <a:extLst>
              <a:ext uri="{FF2B5EF4-FFF2-40B4-BE49-F238E27FC236}">
                <a16:creationId xmlns:a16="http://schemas.microsoft.com/office/drawing/2014/main" id="{5FAD32F5-49B9-8347-CF56-C85E10DE4A86}"/>
              </a:ext>
            </a:extLst>
          </p:cNvPr>
          <p:cNvGrpSpPr/>
          <p:nvPr/>
        </p:nvGrpSpPr>
        <p:grpSpPr>
          <a:xfrm>
            <a:off x="8441763" y="535470"/>
            <a:ext cx="3744625" cy="945455"/>
            <a:chOff x="8441763" y="535470"/>
            <a:chExt cx="3744625" cy="945455"/>
          </a:xfrm>
        </p:grpSpPr>
        <p:pic>
          <p:nvPicPr>
            <p:cNvPr id="12" name="Picture 11">
              <a:extLst>
                <a:ext uri="{FF2B5EF4-FFF2-40B4-BE49-F238E27FC236}">
                  <a16:creationId xmlns:a16="http://schemas.microsoft.com/office/drawing/2014/main" id="{BD62C7EE-D895-E4BC-A577-AACE2391DB78}"/>
                </a:ext>
              </a:extLst>
            </p:cNvPr>
            <p:cNvPicPr>
              <a:picLocks noChangeAspect="1"/>
            </p:cNvPicPr>
            <p:nvPr/>
          </p:nvPicPr>
          <p:blipFill>
            <a:blip r:embed="rId5"/>
            <a:stretch>
              <a:fillRect/>
            </a:stretch>
          </p:blipFill>
          <p:spPr>
            <a:xfrm>
              <a:off x="8441763" y="535470"/>
              <a:ext cx="3455802" cy="945455"/>
            </a:xfrm>
            <a:prstGeom prst="rect">
              <a:avLst/>
            </a:prstGeom>
          </p:spPr>
        </p:pic>
        <p:sp>
          <p:nvSpPr>
            <p:cNvPr id="13" name="Rectangle 12">
              <a:extLst>
                <a:ext uri="{FF2B5EF4-FFF2-40B4-BE49-F238E27FC236}">
                  <a16:creationId xmlns:a16="http://schemas.microsoft.com/office/drawing/2014/main" id="{4EA02FAD-2547-5E43-646E-831BD6E7F421}"/>
                </a:ext>
              </a:extLst>
            </p:cNvPr>
            <p:cNvSpPr/>
            <p:nvPr/>
          </p:nvSpPr>
          <p:spPr>
            <a:xfrm>
              <a:off x="11666483" y="649539"/>
              <a:ext cx="519905" cy="31531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6" name="Picture 4" descr="Water quality - Free ecology and environment icons">
            <a:extLst>
              <a:ext uri="{FF2B5EF4-FFF2-40B4-BE49-F238E27FC236}">
                <a16:creationId xmlns:a16="http://schemas.microsoft.com/office/drawing/2014/main" id="{3CEB3165-2BAD-BDAB-0EE3-7544244B301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7765" y="8257"/>
            <a:ext cx="440500" cy="44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832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Diffuse Water Pollution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70122" y="535470"/>
            <a:ext cx="11376544" cy="2431435"/>
          </a:xfrm>
          <a:prstGeom prst="rect">
            <a:avLst/>
          </a:prstGeom>
          <a:noFill/>
        </p:spPr>
        <p:txBody>
          <a:bodyPr wrap="square" rtlCol="0">
            <a:spAutoFit/>
          </a:bodyPr>
          <a:lstStyle/>
          <a:p>
            <a:r>
              <a:rPr lang="en-GB" sz="2200" dirty="0"/>
              <a:t>Changing agricultural practices with intensified arable crop production, is believed to be leading to increased phosphate and nitrate run-off, affecting the water quality in catchments.</a:t>
            </a:r>
          </a:p>
          <a:p>
            <a:endParaRPr lang="en-GB" sz="2200" dirty="0"/>
          </a:p>
          <a:p>
            <a:r>
              <a:rPr lang="en-GB" sz="2200" dirty="0"/>
              <a:t>By classifying the crops from space annually, the associated pollutant loading per year can be calculated and trends analysed to estimate and assess:</a:t>
            </a:r>
          </a:p>
          <a:p>
            <a:endParaRPr lang="en-GB" sz="2200" dirty="0"/>
          </a:p>
          <a:p>
            <a:endParaRPr lang="en-GB" sz="2000" dirty="0"/>
          </a:p>
        </p:txBody>
      </p:sp>
      <p:pic>
        <p:nvPicPr>
          <p:cNvPr id="9" name="Picture 8">
            <a:extLst>
              <a:ext uri="{FF2B5EF4-FFF2-40B4-BE49-F238E27FC236}">
                <a16:creationId xmlns:a16="http://schemas.microsoft.com/office/drawing/2014/main" id="{48BC0630-B659-3D1A-854C-8B22D7AE0421}"/>
              </a:ext>
            </a:extLst>
          </p:cNvPr>
          <p:cNvPicPr>
            <a:picLocks noChangeAspect="1"/>
          </p:cNvPicPr>
          <p:nvPr/>
        </p:nvPicPr>
        <p:blipFill>
          <a:blip r:embed="rId3"/>
          <a:stretch>
            <a:fillRect/>
          </a:stretch>
        </p:blipFill>
        <p:spPr>
          <a:xfrm>
            <a:off x="5082363" y="2425804"/>
            <a:ext cx="7183119" cy="3896725"/>
          </a:xfrm>
          <a:prstGeom prst="rect">
            <a:avLst/>
          </a:prstGeom>
        </p:spPr>
      </p:pic>
      <p:sp>
        <p:nvSpPr>
          <p:cNvPr id="15" name="TextBox 14">
            <a:extLst>
              <a:ext uri="{FF2B5EF4-FFF2-40B4-BE49-F238E27FC236}">
                <a16:creationId xmlns:a16="http://schemas.microsoft.com/office/drawing/2014/main" id="{2D72A02C-732C-A91A-B53B-7C43103FB59E}"/>
              </a:ext>
            </a:extLst>
          </p:cNvPr>
          <p:cNvSpPr txBox="1"/>
          <p:nvPr/>
        </p:nvSpPr>
        <p:spPr>
          <a:xfrm>
            <a:off x="164511" y="2355894"/>
            <a:ext cx="5272270" cy="4093428"/>
          </a:xfrm>
          <a:prstGeom prst="rect">
            <a:avLst/>
          </a:prstGeom>
          <a:noFill/>
        </p:spPr>
        <p:txBody>
          <a:bodyPr wrap="square">
            <a:spAutoFit/>
          </a:bodyPr>
          <a:lstStyle/>
          <a:p>
            <a:pPr marL="285750" indent="-285750">
              <a:buFont typeface="Arial" panose="020B0604020202020204" pitchFamily="34" charset="0"/>
              <a:buChar char="•"/>
            </a:pPr>
            <a:r>
              <a:rPr lang="en-GB" sz="2000" dirty="0"/>
              <a:t>Potential overall loading</a:t>
            </a:r>
          </a:p>
          <a:p>
            <a:pPr marL="285750" indent="-285750">
              <a:buFont typeface="Arial" panose="020B0604020202020204" pitchFamily="34" charset="0"/>
              <a:buChar char="•"/>
            </a:pPr>
            <a:r>
              <a:rPr lang="en-GB" sz="2000" dirty="0"/>
              <a:t>Distribution of diffuse sources</a:t>
            </a:r>
          </a:p>
          <a:p>
            <a:pPr marL="285750" indent="-285750">
              <a:buFont typeface="Arial" panose="020B0604020202020204" pitchFamily="34" charset="0"/>
              <a:buChar char="•"/>
            </a:pPr>
            <a:r>
              <a:rPr lang="en-GB" sz="2000" dirty="0"/>
              <a:t>Changes in cropping cycles</a:t>
            </a:r>
          </a:p>
          <a:p>
            <a:pPr marL="285750" indent="-285750">
              <a:buFont typeface="Arial" panose="020B0604020202020204" pitchFamily="34" charset="0"/>
              <a:buChar char="•"/>
            </a:pPr>
            <a:r>
              <a:rPr lang="en-GB" sz="2000" dirty="0"/>
              <a:t>Priority areas for land-owner engagement</a:t>
            </a:r>
          </a:p>
          <a:p>
            <a:endParaRPr lang="en-GB" sz="2000" dirty="0"/>
          </a:p>
          <a:p>
            <a:r>
              <a:rPr lang="en-GB" sz="2000" dirty="0"/>
              <a:t>Methods:</a:t>
            </a:r>
          </a:p>
          <a:p>
            <a:pPr marL="342900" indent="-342900">
              <a:buFont typeface="Arial" panose="020B0604020202020204" pitchFamily="34" charset="0"/>
              <a:buChar char="•"/>
            </a:pPr>
            <a:r>
              <a:rPr lang="en-GB" sz="2000" dirty="0"/>
              <a:t>Field sample visits to capture training data</a:t>
            </a:r>
          </a:p>
          <a:p>
            <a:pPr marL="342900" indent="-342900">
              <a:buFont typeface="Arial" panose="020B0604020202020204" pitchFamily="34" charset="0"/>
              <a:buChar char="•"/>
            </a:pPr>
            <a:r>
              <a:rPr lang="en-GB" sz="2000" dirty="0"/>
              <a:t>Classify annual EO images to model crops</a:t>
            </a:r>
          </a:p>
          <a:p>
            <a:pPr marL="342900" indent="-342900">
              <a:buFont typeface="Arial" panose="020B0604020202020204" pitchFamily="34" charset="0"/>
              <a:buChar char="•"/>
            </a:pPr>
            <a:r>
              <a:rPr lang="en-GB" sz="2000" dirty="0"/>
              <a:t>Calculate per unit area pollutant loading</a:t>
            </a:r>
          </a:p>
          <a:p>
            <a:pPr marL="342900" indent="-342900">
              <a:buFont typeface="Arial" panose="020B0604020202020204" pitchFamily="34" charset="0"/>
              <a:buChar char="•"/>
            </a:pPr>
            <a:r>
              <a:rPr lang="en-GB" sz="2000" dirty="0"/>
              <a:t>Sum the total pollutant loading per catchment (and sub-catchment)</a:t>
            </a:r>
          </a:p>
          <a:p>
            <a:pPr marL="342900" indent="-342900">
              <a:buFont typeface="Arial" panose="020B0604020202020204" pitchFamily="34" charset="0"/>
              <a:buChar char="•"/>
            </a:pPr>
            <a:r>
              <a:rPr lang="en-GB" sz="2000" dirty="0"/>
              <a:t> Analyse temporal trends in pollutant loadings.</a:t>
            </a:r>
          </a:p>
        </p:txBody>
      </p:sp>
      <p:pic>
        <p:nvPicPr>
          <p:cNvPr id="27" name="Picture 26">
            <a:extLst>
              <a:ext uri="{FF2B5EF4-FFF2-40B4-BE49-F238E27FC236}">
                <a16:creationId xmlns:a16="http://schemas.microsoft.com/office/drawing/2014/main" id="{5C27FC36-5810-0692-BB6E-1309CBE03412}"/>
              </a:ext>
            </a:extLst>
          </p:cNvPr>
          <p:cNvPicPr>
            <a:picLocks noChangeAspect="1"/>
          </p:cNvPicPr>
          <p:nvPr/>
        </p:nvPicPr>
        <p:blipFill rotWithShape="1">
          <a:blip r:embed="rId4"/>
          <a:srcRect l="234" t="23062" r="10813" b="6553"/>
          <a:stretch/>
        </p:blipFill>
        <p:spPr>
          <a:xfrm>
            <a:off x="5135642" y="2459309"/>
            <a:ext cx="7056358" cy="3812771"/>
          </a:xfrm>
          <a:prstGeom prst="rect">
            <a:avLst/>
          </a:prstGeom>
        </p:spPr>
      </p:pic>
      <p:pic>
        <p:nvPicPr>
          <p:cNvPr id="6" name="Picture 4" descr="Water quality - Free ecology and environment icons">
            <a:extLst>
              <a:ext uri="{FF2B5EF4-FFF2-40B4-BE49-F238E27FC236}">
                <a16:creationId xmlns:a16="http://schemas.microsoft.com/office/drawing/2014/main" id="{17DE9833-447A-2B5F-2AED-15016C65A6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7765" y="8257"/>
            <a:ext cx="440500" cy="44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885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7"/>
                                        </p:tgtEl>
                                      </p:cBhvr>
                                    </p:animEffect>
                                    <p:set>
                                      <p:cBhvr>
                                        <p:cTn id="7" dur="1" fill="hold">
                                          <p:stCondLst>
                                            <p:cond delay="499"/>
                                          </p:stCondLst>
                                        </p:cTn>
                                        <p:tgtEl>
                                          <p:spTgt spid="2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Ground Water Pollution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70122" y="535470"/>
            <a:ext cx="8460312" cy="5509200"/>
          </a:xfrm>
          <a:prstGeom prst="rect">
            <a:avLst/>
          </a:prstGeom>
          <a:noFill/>
        </p:spPr>
        <p:txBody>
          <a:bodyPr wrap="square" rtlCol="0">
            <a:spAutoFit/>
          </a:bodyPr>
          <a:lstStyle/>
          <a:p>
            <a:r>
              <a:rPr lang="en-GB" sz="2200" dirty="0"/>
              <a:t>In some locations, as in the chalk dominated geology around north London, drinking water is abstracted from ground water sources. </a:t>
            </a:r>
          </a:p>
          <a:p>
            <a:endParaRPr lang="en-GB" sz="2200" dirty="0"/>
          </a:p>
          <a:p>
            <a:r>
              <a:rPr lang="en-GB" sz="2200" dirty="0"/>
              <a:t>This makes tracing the source of pollution more difficult.</a:t>
            </a:r>
          </a:p>
          <a:p>
            <a:endParaRPr lang="en-GB" sz="2200" dirty="0"/>
          </a:p>
          <a:p>
            <a:r>
              <a:rPr lang="en-GB" sz="2200" dirty="0"/>
              <a:t>Concern was triggered for one water utility company when abstraction points had to be closed for public safety due to pollution from neighbouring silage bags. </a:t>
            </a:r>
          </a:p>
          <a:p>
            <a:endParaRPr lang="en-GB" sz="2200" dirty="0"/>
          </a:p>
          <a:p>
            <a:r>
              <a:rPr lang="en-GB" sz="2200" dirty="0"/>
              <a:t>A remote sensing solution was developed to automatically detect if anomalous behaviour was taking place within a cluster of pixels.</a:t>
            </a:r>
          </a:p>
          <a:p>
            <a:endParaRPr lang="en-GB" sz="2200" dirty="0"/>
          </a:p>
          <a:p>
            <a:r>
              <a:rPr lang="en-GB" sz="2200" dirty="0"/>
              <a:t>The aim was to detect (within a few weeks of the incident):</a:t>
            </a:r>
          </a:p>
          <a:p>
            <a:r>
              <a:rPr lang="en-GB" sz="2200" dirty="0"/>
              <a:t>- Agricultural activity e.g. silage bags, or poaching of the soil from intensive pastoral grazing</a:t>
            </a:r>
          </a:p>
          <a:p>
            <a:r>
              <a:rPr lang="en-GB" sz="2200" dirty="0"/>
              <a:t>- Developments or Large public events e.g. HS2 or Festivals.</a:t>
            </a:r>
            <a:endParaRPr lang="en-GB" sz="2000" dirty="0"/>
          </a:p>
        </p:txBody>
      </p:sp>
      <p:pic>
        <p:nvPicPr>
          <p:cNvPr id="6" name="Picture 4" descr="Water quality - Free ecology and environment icons">
            <a:extLst>
              <a:ext uri="{FF2B5EF4-FFF2-40B4-BE49-F238E27FC236}">
                <a16:creationId xmlns:a16="http://schemas.microsoft.com/office/drawing/2014/main" id="{82C86592-82F1-62F2-9C36-FF329FE56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7765" y="8257"/>
            <a:ext cx="440500" cy="440500"/>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Learn about our water resources - Affinity Water">
            <a:extLst>
              <a:ext uri="{FF2B5EF4-FFF2-40B4-BE49-F238E27FC236}">
                <a16:creationId xmlns:a16="http://schemas.microsoft.com/office/drawing/2014/main" id="{D0A4CCC2-B25D-7B0D-273F-6D9D526265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5611" y="369332"/>
            <a:ext cx="3350777" cy="287275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Silage bags and accessories - eurobagging.com">
            <a:extLst>
              <a:ext uri="{FF2B5EF4-FFF2-40B4-BE49-F238E27FC236}">
                <a16:creationId xmlns:a16="http://schemas.microsoft.com/office/drawing/2014/main" id="{1654B595-E18A-FF19-6BC1-DB364EB0CB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15403" y="2755038"/>
            <a:ext cx="2213449" cy="124506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E0AF581-D336-823D-7BDF-13EFD025DBE4}"/>
              </a:ext>
            </a:extLst>
          </p:cNvPr>
          <p:cNvPicPr>
            <a:picLocks noChangeAspect="1"/>
          </p:cNvPicPr>
          <p:nvPr/>
        </p:nvPicPr>
        <p:blipFill>
          <a:blip r:embed="rId6"/>
          <a:stretch>
            <a:fillRect/>
          </a:stretch>
        </p:blipFill>
        <p:spPr>
          <a:xfrm>
            <a:off x="9970360" y="3593363"/>
            <a:ext cx="2047927" cy="1539516"/>
          </a:xfrm>
          <a:prstGeom prst="rect">
            <a:avLst/>
          </a:prstGeom>
        </p:spPr>
      </p:pic>
      <p:pic>
        <p:nvPicPr>
          <p:cNvPr id="9" name="Picture 8">
            <a:extLst>
              <a:ext uri="{FF2B5EF4-FFF2-40B4-BE49-F238E27FC236}">
                <a16:creationId xmlns:a16="http://schemas.microsoft.com/office/drawing/2014/main" id="{09F00559-FC8A-CC4E-6854-95691064AD5B}"/>
              </a:ext>
            </a:extLst>
          </p:cNvPr>
          <p:cNvPicPr>
            <a:picLocks noChangeAspect="1"/>
          </p:cNvPicPr>
          <p:nvPr/>
        </p:nvPicPr>
        <p:blipFill>
          <a:blip r:embed="rId7"/>
          <a:stretch>
            <a:fillRect/>
          </a:stretch>
        </p:blipFill>
        <p:spPr>
          <a:xfrm>
            <a:off x="7815031" y="4617385"/>
            <a:ext cx="2651342" cy="1768424"/>
          </a:xfrm>
          <a:prstGeom prst="rect">
            <a:avLst/>
          </a:prstGeom>
        </p:spPr>
      </p:pic>
    </p:spTree>
    <p:extLst>
      <p:ext uri="{BB962C8B-B14F-4D97-AF65-F5344CB8AC3E}">
        <p14:creationId xmlns:p14="http://schemas.microsoft.com/office/powerpoint/2010/main" val="706804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87C70-7BDB-31C8-5BF7-97EA8C7554E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14DE710-BCEF-B8D5-1AD6-15B023CF7FB7}"/>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8B105B40-9F6B-0737-B0CE-AC08EEB961A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22</a:t>
            </a:r>
          </a:p>
        </p:txBody>
      </p:sp>
      <p:sp>
        <p:nvSpPr>
          <p:cNvPr id="8" name="TextBox 7">
            <a:extLst>
              <a:ext uri="{FF2B5EF4-FFF2-40B4-BE49-F238E27FC236}">
                <a16:creationId xmlns:a16="http://schemas.microsoft.com/office/drawing/2014/main" id="{6E7E41CE-692E-F8BE-7D04-E44532DF7770}"/>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Ground Water Pollution</a:t>
            </a:r>
          </a:p>
        </p:txBody>
      </p:sp>
      <p:sp>
        <p:nvSpPr>
          <p:cNvPr id="2" name="TextBox 1">
            <a:extLst>
              <a:ext uri="{FF2B5EF4-FFF2-40B4-BE49-F238E27FC236}">
                <a16:creationId xmlns:a16="http://schemas.microsoft.com/office/drawing/2014/main" id="{7B546C63-180F-35E5-A5FB-B713717AAC57}"/>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080E9E35-8630-A621-1002-FB8050F79B1F}"/>
              </a:ext>
            </a:extLst>
          </p:cNvPr>
          <p:cNvSpPr txBox="1"/>
          <p:nvPr/>
        </p:nvSpPr>
        <p:spPr>
          <a:xfrm>
            <a:off x="170121" y="535470"/>
            <a:ext cx="11936283" cy="5847755"/>
          </a:xfrm>
          <a:prstGeom prst="rect">
            <a:avLst/>
          </a:prstGeom>
          <a:noFill/>
        </p:spPr>
        <p:txBody>
          <a:bodyPr wrap="square" rtlCol="0">
            <a:spAutoFit/>
          </a:bodyPr>
          <a:lstStyle/>
          <a:p>
            <a:r>
              <a:rPr lang="en-GB" sz="2200" dirty="0"/>
              <a:t>The derived solution, which is still being further developed, was nominated for an award for innovation.</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Example of automated detection of disturbance caused by the HS2 development near South Harefield</a:t>
            </a:r>
            <a:endParaRPr lang="en-GB" sz="2000" dirty="0"/>
          </a:p>
        </p:txBody>
      </p:sp>
      <p:pic>
        <p:nvPicPr>
          <p:cNvPr id="6" name="Picture 4" descr="Water quality - Free ecology and environment icons">
            <a:extLst>
              <a:ext uri="{FF2B5EF4-FFF2-40B4-BE49-F238E27FC236}">
                <a16:creationId xmlns:a16="http://schemas.microsoft.com/office/drawing/2014/main" id="{8E45F93F-B247-6CE7-7780-18F19C0F07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7765" y="8257"/>
            <a:ext cx="440500" cy="4405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88194DF6-A816-26C3-0A72-5995A98EEF24}"/>
              </a:ext>
            </a:extLst>
          </p:cNvPr>
          <p:cNvPicPr>
            <a:picLocks noChangeAspect="1"/>
          </p:cNvPicPr>
          <p:nvPr/>
        </p:nvPicPr>
        <p:blipFill rotWithShape="1">
          <a:blip r:embed="rId4"/>
          <a:srcRect t="17785" b="12064"/>
          <a:stretch/>
        </p:blipFill>
        <p:spPr>
          <a:xfrm>
            <a:off x="1837065" y="1023566"/>
            <a:ext cx="8837186" cy="4810867"/>
          </a:xfrm>
          <a:prstGeom prst="rect">
            <a:avLst/>
          </a:prstGeom>
        </p:spPr>
      </p:pic>
      <p:pic>
        <p:nvPicPr>
          <p:cNvPr id="15" name="Picture 14">
            <a:extLst>
              <a:ext uri="{FF2B5EF4-FFF2-40B4-BE49-F238E27FC236}">
                <a16:creationId xmlns:a16="http://schemas.microsoft.com/office/drawing/2014/main" id="{526689F1-4EFB-4A47-A71D-337DA66ED3BF}"/>
              </a:ext>
            </a:extLst>
          </p:cNvPr>
          <p:cNvPicPr>
            <a:picLocks noChangeAspect="1"/>
          </p:cNvPicPr>
          <p:nvPr/>
        </p:nvPicPr>
        <p:blipFill rotWithShape="1">
          <a:blip r:embed="rId5"/>
          <a:srcRect t="17785" b="12064"/>
          <a:stretch/>
        </p:blipFill>
        <p:spPr>
          <a:xfrm>
            <a:off x="1832295" y="1023566"/>
            <a:ext cx="8846725" cy="4810867"/>
          </a:xfrm>
          <a:prstGeom prst="rect">
            <a:avLst/>
          </a:prstGeom>
        </p:spPr>
      </p:pic>
      <p:pic>
        <p:nvPicPr>
          <p:cNvPr id="11" name="Picture 10">
            <a:extLst>
              <a:ext uri="{FF2B5EF4-FFF2-40B4-BE49-F238E27FC236}">
                <a16:creationId xmlns:a16="http://schemas.microsoft.com/office/drawing/2014/main" id="{C306702A-0DB2-11F9-6F09-26AEDDD12D38}"/>
              </a:ext>
            </a:extLst>
          </p:cNvPr>
          <p:cNvPicPr>
            <a:picLocks noChangeAspect="1"/>
          </p:cNvPicPr>
          <p:nvPr/>
        </p:nvPicPr>
        <p:blipFill>
          <a:blip r:embed="rId6"/>
          <a:stretch>
            <a:fillRect/>
          </a:stretch>
        </p:blipFill>
        <p:spPr>
          <a:xfrm>
            <a:off x="597685" y="1023567"/>
            <a:ext cx="10697610" cy="4810866"/>
          </a:xfrm>
          <a:prstGeom prst="rect">
            <a:avLst/>
          </a:prstGeom>
        </p:spPr>
      </p:pic>
    </p:spTree>
    <p:extLst>
      <p:ext uri="{BB962C8B-B14F-4D97-AF65-F5344CB8AC3E}">
        <p14:creationId xmlns:p14="http://schemas.microsoft.com/office/powerpoint/2010/main" val="361411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amorum disease (Phytophthora ramorum) - Forest Research">
            <a:extLst>
              <a:ext uri="{FF2B5EF4-FFF2-40B4-BE49-F238E27FC236}">
                <a16:creationId xmlns:a16="http://schemas.microsoft.com/office/drawing/2014/main" id="{CE3D15A5-B2CC-437C-53F4-D7D3DFBB75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14"/>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Forest Health: Pathogens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98452" y="492523"/>
            <a:ext cx="9640971" cy="769441"/>
          </a:xfrm>
          <a:prstGeom prst="rect">
            <a:avLst/>
          </a:prstGeom>
          <a:solidFill>
            <a:srgbClr val="FFFFFF">
              <a:alpha val="69804"/>
            </a:srgbClr>
          </a:solidFill>
        </p:spPr>
        <p:txBody>
          <a:bodyPr wrap="square" rtlCol="0">
            <a:spAutoFit/>
          </a:bodyPr>
          <a:lstStyle/>
          <a:p>
            <a:r>
              <a:rPr lang="en-GB" sz="2200" i="0" dirty="0">
                <a:effectLst/>
              </a:rPr>
              <a:t>Changes in regional climate have led to the increased spread of pathogens and pests into UK woodlands e.g. phytophthora remora that impacted UK larch species.</a:t>
            </a:r>
            <a:endParaRPr lang="en-GB" sz="2000" dirty="0"/>
          </a:p>
        </p:txBody>
      </p:sp>
      <p:pic>
        <p:nvPicPr>
          <p:cNvPr id="9" name="Picture 8">
            <a:extLst>
              <a:ext uri="{FF2B5EF4-FFF2-40B4-BE49-F238E27FC236}">
                <a16:creationId xmlns:a16="http://schemas.microsoft.com/office/drawing/2014/main" id="{89FEDD65-E4C6-B812-B8BB-10C213BFC5EA}"/>
              </a:ext>
            </a:extLst>
          </p:cNvPr>
          <p:cNvPicPr>
            <a:picLocks noChangeAspect="1"/>
          </p:cNvPicPr>
          <p:nvPr/>
        </p:nvPicPr>
        <p:blipFill>
          <a:blip r:embed="rId4"/>
          <a:stretch>
            <a:fillRect/>
          </a:stretch>
        </p:blipFill>
        <p:spPr>
          <a:xfrm>
            <a:off x="6514904" y="1322419"/>
            <a:ext cx="5610045" cy="3987863"/>
          </a:xfrm>
          <a:prstGeom prst="rect">
            <a:avLst/>
          </a:prstGeom>
        </p:spPr>
      </p:pic>
      <p:sp>
        <p:nvSpPr>
          <p:cNvPr id="11" name="TextBox 10">
            <a:extLst>
              <a:ext uri="{FF2B5EF4-FFF2-40B4-BE49-F238E27FC236}">
                <a16:creationId xmlns:a16="http://schemas.microsoft.com/office/drawing/2014/main" id="{AC364A8C-8514-E9EE-8EE9-16D164942ED8}"/>
              </a:ext>
            </a:extLst>
          </p:cNvPr>
          <p:cNvSpPr txBox="1"/>
          <p:nvPr/>
        </p:nvSpPr>
        <p:spPr>
          <a:xfrm>
            <a:off x="98452" y="1322419"/>
            <a:ext cx="6323613" cy="3816429"/>
          </a:xfrm>
          <a:prstGeom prst="rect">
            <a:avLst/>
          </a:prstGeom>
          <a:solidFill>
            <a:srgbClr val="FFFFFF">
              <a:alpha val="69804"/>
            </a:srgbClr>
          </a:solidFill>
        </p:spPr>
        <p:txBody>
          <a:bodyPr wrap="square" rtlCol="0">
            <a:spAutoFit/>
          </a:bodyPr>
          <a:lstStyle/>
          <a:p>
            <a:r>
              <a:rPr lang="en-GB" sz="2200" i="0" dirty="0">
                <a:effectLst/>
              </a:rPr>
              <a:t>Woodlands / forests are an ideal landscape for EO monitoring due to limited access and vast extents</a:t>
            </a:r>
          </a:p>
          <a:p>
            <a:endParaRPr lang="en-GB" sz="2200" dirty="0"/>
          </a:p>
          <a:p>
            <a:r>
              <a:rPr lang="en-GB" sz="2200" dirty="0"/>
              <a:t>Multispectral data also allows for analysis of biophysical properties beyond the visible (chemical, cell structure, and canopy moisture)</a:t>
            </a:r>
          </a:p>
          <a:p>
            <a:endParaRPr lang="en-GB" sz="2200" dirty="0"/>
          </a:p>
          <a:p>
            <a:r>
              <a:rPr lang="en-GB" sz="2200" dirty="0"/>
              <a:t>Working with Forest Research, an annual detection of anomalous phenology was derived which identifies which areas of woodland are deviating from normal seasonal behaviour.</a:t>
            </a:r>
            <a:endParaRPr lang="en-GB" sz="2000" dirty="0"/>
          </a:p>
        </p:txBody>
      </p:sp>
      <p:pic>
        <p:nvPicPr>
          <p:cNvPr id="2054" name="Picture 6" descr="@Forest_Research's video Tweet">
            <a:extLst>
              <a:ext uri="{FF2B5EF4-FFF2-40B4-BE49-F238E27FC236}">
                <a16:creationId xmlns:a16="http://schemas.microsoft.com/office/drawing/2014/main" id="{2443ABCB-9CD5-5EFB-6569-857FFE4993A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723" b="13982"/>
          <a:stretch/>
        </p:blipFill>
        <p:spPr bwMode="auto">
          <a:xfrm>
            <a:off x="10044914" y="470665"/>
            <a:ext cx="1981764" cy="8393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Remote Sensing | Free Full-Text | Assessment of Spatio-Temporal Patterns of  Black Spruce Bud Phenology across Quebec Based on MODIS-NDVI Time Series  and Field Observations">
            <a:extLst>
              <a:ext uri="{FF2B5EF4-FFF2-40B4-BE49-F238E27FC236}">
                <a16:creationId xmlns:a16="http://schemas.microsoft.com/office/drawing/2014/main" id="{A2026BCD-59B7-EB6E-1531-63542FF363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8247" y="4889261"/>
            <a:ext cx="5327698" cy="147621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Forest - Free nature icons">
            <a:extLst>
              <a:ext uri="{FF2B5EF4-FFF2-40B4-BE49-F238E27FC236}">
                <a16:creationId xmlns:a16="http://schemas.microsoft.com/office/drawing/2014/main" id="{D697154F-1401-FB52-5896-0B284D75274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83901" y="-4846"/>
            <a:ext cx="310278" cy="310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254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amorum disease (Phytophthora ramorum) - Forest Research">
            <a:extLst>
              <a:ext uri="{FF2B5EF4-FFF2-40B4-BE49-F238E27FC236}">
                <a16:creationId xmlns:a16="http://schemas.microsoft.com/office/drawing/2014/main" id="{CE3D15A5-B2CC-437C-53F4-D7D3DFBB75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14"/>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Forest Health: Pests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98452" y="492523"/>
            <a:ext cx="11895074" cy="2123658"/>
          </a:xfrm>
          <a:prstGeom prst="rect">
            <a:avLst/>
          </a:prstGeom>
          <a:solidFill>
            <a:srgbClr val="FFFFFF">
              <a:alpha val="69804"/>
            </a:srgbClr>
          </a:solidFill>
        </p:spPr>
        <p:txBody>
          <a:bodyPr wrap="square" rtlCol="0">
            <a:spAutoFit/>
          </a:bodyPr>
          <a:lstStyle/>
          <a:p>
            <a:r>
              <a:rPr lang="en-GB" sz="2200" i="0" dirty="0">
                <a:effectLst/>
              </a:rPr>
              <a:t>In addition to pathogens, forests are also susceptible to pests (</a:t>
            </a:r>
            <a:r>
              <a:rPr lang="en-GB" sz="2200" i="0" dirty="0" err="1">
                <a:effectLst/>
              </a:rPr>
              <a:t>e.g</a:t>
            </a:r>
            <a:r>
              <a:rPr lang="en-GB" sz="2200" i="0" dirty="0">
                <a:effectLst/>
              </a:rPr>
              <a:t> bark beetles and bud worms)</a:t>
            </a:r>
          </a:p>
          <a:p>
            <a:endParaRPr lang="en-GB" sz="2200" dirty="0"/>
          </a:p>
          <a:p>
            <a:r>
              <a:rPr lang="en-GB" sz="2200" dirty="0"/>
              <a:t>Pests often change the chemical and biophysical properties of the canopy, often ahead of visible differences.</a:t>
            </a:r>
          </a:p>
          <a:p>
            <a:endParaRPr lang="en-GB" sz="2200" dirty="0"/>
          </a:p>
          <a:p>
            <a:r>
              <a:rPr lang="en-GB" sz="2200" dirty="0"/>
              <a:t>The advantages of remote sensing are scale of monitoring, and early detection of non-visible changes.</a:t>
            </a:r>
            <a:endParaRPr lang="en-GB" sz="2000" dirty="0"/>
          </a:p>
        </p:txBody>
      </p:sp>
      <p:pic>
        <p:nvPicPr>
          <p:cNvPr id="4098" name="Picture 2" descr="Satellites help to spy beetle attacks on Northwest forests">
            <a:extLst>
              <a:ext uri="{FF2B5EF4-FFF2-40B4-BE49-F238E27FC236}">
                <a16:creationId xmlns:a16="http://schemas.microsoft.com/office/drawing/2014/main" id="{44C507FF-A7DC-C400-56F7-9C46CF9BBB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40" y="2569927"/>
            <a:ext cx="5562636" cy="336468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Early detection of bark beetle infestation in Norway spruce forests of  Central Europe using Sentinel-2 - ScienceDirect">
            <a:extLst>
              <a:ext uri="{FF2B5EF4-FFF2-40B4-BE49-F238E27FC236}">
                <a16:creationId xmlns:a16="http://schemas.microsoft.com/office/drawing/2014/main" id="{1FB9CF10-D211-E6DE-087F-6587FBAE5C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3412" y="2569927"/>
            <a:ext cx="5997548" cy="389714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0566147-AE50-C38A-7112-FDD6D0C0B5C0}"/>
              </a:ext>
            </a:extLst>
          </p:cNvPr>
          <p:cNvPicPr>
            <a:picLocks noChangeAspect="1"/>
          </p:cNvPicPr>
          <p:nvPr/>
        </p:nvPicPr>
        <p:blipFill>
          <a:blip r:embed="rId6"/>
          <a:stretch>
            <a:fillRect/>
          </a:stretch>
        </p:blipFill>
        <p:spPr>
          <a:xfrm>
            <a:off x="4525173" y="3268223"/>
            <a:ext cx="3170865" cy="2378149"/>
          </a:xfrm>
          <a:prstGeom prst="rect">
            <a:avLst/>
          </a:prstGeom>
        </p:spPr>
      </p:pic>
      <p:pic>
        <p:nvPicPr>
          <p:cNvPr id="7" name="Picture 2" descr="Forest - Free nature icons">
            <a:extLst>
              <a:ext uri="{FF2B5EF4-FFF2-40B4-BE49-F238E27FC236}">
                <a16:creationId xmlns:a16="http://schemas.microsoft.com/office/drawing/2014/main" id="{512E252F-F0A9-33E9-FD60-27751D381A8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83901" y="-4846"/>
            <a:ext cx="310278" cy="31027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No photo description available.">
            <a:extLst>
              <a:ext uri="{FF2B5EF4-FFF2-40B4-BE49-F238E27FC236}">
                <a16:creationId xmlns:a16="http://schemas.microsoft.com/office/drawing/2014/main" id="{C9F278CB-13B9-C6BF-AFA0-ACFC803AB4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 y="3571649"/>
            <a:ext cx="2170134" cy="28935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photo description available.">
            <a:extLst>
              <a:ext uri="{FF2B5EF4-FFF2-40B4-BE49-F238E27FC236}">
                <a16:creationId xmlns:a16="http://schemas.microsoft.com/office/drawing/2014/main" id="{50A108D0-4C72-AA4C-7DC7-17EE723912F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5038" y="3571649"/>
            <a:ext cx="2170134" cy="2893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93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par>
                                <p:cTn id="8" presetID="10" presetClass="entr" presetSubtype="0" fill="hold" nodeType="withEffect">
                                  <p:stCondLst>
                                    <p:cond delay="0"/>
                                  </p:stCondLst>
                                  <p:childTnLst>
                                    <p:set>
                                      <p:cBhvr>
                                        <p:cTn id="9" dur="1" fill="hold">
                                          <p:stCondLst>
                                            <p:cond delay="0"/>
                                          </p:stCondLst>
                                        </p:cTn>
                                        <p:tgtEl>
                                          <p:spTgt spid="1028"/>
                                        </p:tgtEl>
                                        <p:attrNameLst>
                                          <p:attrName>style.visibility</p:attrName>
                                        </p:attrNameLst>
                                      </p:cBhvr>
                                      <p:to>
                                        <p:strVal val="visible"/>
                                      </p:to>
                                    </p:set>
                                    <p:animEffect transition="in" filter="fade">
                                      <p:cBhvr>
                                        <p:cTn id="10"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C358AB-FB60-0734-6891-D5D0B67AB443}"/>
            </a:ext>
          </a:extLst>
        </p:cNvPr>
        <p:cNvGrpSpPr/>
        <p:nvPr/>
      </p:nvGrpSpPr>
      <p:grpSpPr>
        <a:xfrm>
          <a:off x="0" y="0"/>
          <a:ext cx="0" cy="0"/>
          <a:chOff x="0" y="0"/>
          <a:chExt cx="0" cy="0"/>
        </a:xfrm>
      </p:grpSpPr>
      <p:pic>
        <p:nvPicPr>
          <p:cNvPr id="2050" name="Picture 2" descr="Ramorum disease (Phytophthora ramorum) - Forest Research">
            <a:extLst>
              <a:ext uri="{FF2B5EF4-FFF2-40B4-BE49-F238E27FC236}">
                <a16:creationId xmlns:a16="http://schemas.microsoft.com/office/drawing/2014/main" id="{01727109-A760-570A-1208-EE2D2D82DC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14"/>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EC0751-F949-ECC9-A400-705DC6990361}"/>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20891B97-425E-4433-C68E-324A27EF045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22</a:t>
            </a:r>
          </a:p>
        </p:txBody>
      </p:sp>
      <p:sp>
        <p:nvSpPr>
          <p:cNvPr id="8" name="TextBox 7">
            <a:extLst>
              <a:ext uri="{FF2B5EF4-FFF2-40B4-BE49-F238E27FC236}">
                <a16:creationId xmlns:a16="http://schemas.microsoft.com/office/drawing/2014/main" id="{E4B720E9-4E61-DF77-3BA5-F5586B2BC2FB}"/>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 Forest Health: Fire</a:t>
            </a:r>
          </a:p>
        </p:txBody>
      </p:sp>
      <p:sp>
        <p:nvSpPr>
          <p:cNvPr id="2" name="TextBox 1">
            <a:extLst>
              <a:ext uri="{FF2B5EF4-FFF2-40B4-BE49-F238E27FC236}">
                <a16:creationId xmlns:a16="http://schemas.microsoft.com/office/drawing/2014/main" id="{47D5EBCC-04A0-0D51-6623-671E28D076C0}"/>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DA40DA31-B77C-649E-9EC6-46EF1096D437}"/>
              </a:ext>
            </a:extLst>
          </p:cNvPr>
          <p:cNvSpPr txBox="1"/>
          <p:nvPr/>
        </p:nvSpPr>
        <p:spPr>
          <a:xfrm>
            <a:off x="110977" y="491493"/>
            <a:ext cx="6725899" cy="5847755"/>
          </a:xfrm>
          <a:prstGeom prst="rect">
            <a:avLst/>
          </a:prstGeom>
          <a:solidFill>
            <a:srgbClr val="FFFFFF">
              <a:alpha val="69804"/>
            </a:srgbClr>
          </a:solidFill>
        </p:spPr>
        <p:txBody>
          <a:bodyPr wrap="square" rtlCol="0">
            <a:spAutoFit/>
          </a:bodyPr>
          <a:lstStyle/>
          <a:p>
            <a:r>
              <a:rPr lang="en-GB" sz="2200" i="0" dirty="0">
                <a:effectLst/>
              </a:rPr>
              <a:t>With changing climates, and a legacy of forestry practices reducing natural fire breaks, forest fires are becoming more frequent and intense in northern hemispheres.</a:t>
            </a:r>
          </a:p>
          <a:p>
            <a:endParaRPr lang="en-GB" sz="2200" dirty="0"/>
          </a:p>
          <a:p>
            <a:r>
              <a:rPr lang="en-GB" sz="2200" dirty="0"/>
              <a:t>Western Canada is increasingly suffering large and prolonged fires.</a:t>
            </a:r>
          </a:p>
          <a:p>
            <a:endParaRPr lang="en-GB" sz="2200" dirty="0"/>
          </a:p>
          <a:p>
            <a:r>
              <a:rPr lang="en-GB" sz="2200" dirty="0"/>
              <a:t>For the timber industry, knowing the severity of the fire can facilitate salvage harvesting.</a:t>
            </a:r>
          </a:p>
          <a:p>
            <a:endParaRPr lang="en-GB" sz="2200" dirty="0"/>
          </a:p>
          <a:p>
            <a:r>
              <a:rPr lang="en-GB" sz="2200" dirty="0"/>
              <a:t>Remote sensing offers the ability to track fire progression while active (some bands can penetrate smoke better than others e.g. SWIR)</a:t>
            </a:r>
          </a:p>
          <a:p>
            <a:endParaRPr lang="en-GB" sz="2200" dirty="0"/>
          </a:p>
          <a:p>
            <a:r>
              <a:rPr lang="en-GB" sz="2200" dirty="0"/>
              <a:t>The spectral sensitivity of remote sensing data allows quantitative assessment of fire scars to determine the severity of fire in each pixel. </a:t>
            </a:r>
            <a:endParaRPr lang="en-GB" sz="2000" dirty="0"/>
          </a:p>
        </p:txBody>
      </p:sp>
      <p:pic>
        <p:nvPicPr>
          <p:cNvPr id="7" name="Picture 2" descr="Forest - Free nature icons">
            <a:extLst>
              <a:ext uri="{FF2B5EF4-FFF2-40B4-BE49-F238E27FC236}">
                <a16:creationId xmlns:a16="http://schemas.microsoft.com/office/drawing/2014/main" id="{BD277B09-1B4F-854A-69A2-A2DB8DC7E7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3901" y="-4846"/>
            <a:ext cx="310278" cy="31027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04B5CBFC-E444-379B-8047-5380EFA402F3}"/>
              </a:ext>
            </a:extLst>
          </p:cNvPr>
          <p:cNvPicPr>
            <a:picLocks noChangeAspect="1"/>
          </p:cNvPicPr>
          <p:nvPr/>
        </p:nvPicPr>
        <p:blipFill rotWithShape="1">
          <a:blip r:embed="rId5"/>
          <a:srcRect l="7087" t="10702" b="7565"/>
          <a:stretch/>
        </p:blipFill>
        <p:spPr>
          <a:xfrm>
            <a:off x="7221255" y="733959"/>
            <a:ext cx="4965132" cy="5605290"/>
          </a:xfrm>
          <a:prstGeom prst="rect">
            <a:avLst/>
          </a:prstGeom>
        </p:spPr>
      </p:pic>
      <p:pic>
        <p:nvPicPr>
          <p:cNvPr id="12" name="Picture 11">
            <a:extLst>
              <a:ext uri="{FF2B5EF4-FFF2-40B4-BE49-F238E27FC236}">
                <a16:creationId xmlns:a16="http://schemas.microsoft.com/office/drawing/2014/main" id="{D56124A1-7723-B975-5B05-F5ED063E3F66}"/>
              </a:ext>
            </a:extLst>
          </p:cNvPr>
          <p:cNvPicPr>
            <a:picLocks noChangeAspect="1"/>
          </p:cNvPicPr>
          <p:nvPr/>
        </p:nvPicPr>
        <p:blipFill rotWithShape="1">
          <a:blip r:embed="rId6"/>
          <a:srcRect l="7087" t="10702" b="7565"/>
          <a:stretch/>
        </p:blipFill>
        <p:spPr>
          <a:xfrm>
            <a:off x="7221255" y="733959"/>
            <a:ext cx="4965132" cy="5605290"/>
          </a:xfrm>
          <a:prstGeom prst="rect">
            <a:avLst/>
          </a:prstGeom>
        </p:spPr>
      </p:pic>
      <p:pic>
        <p:nvPicPr>
          <p:cNvPr id="6" name="Picture 2" descr="No photo description available.">
            <a:extLst>
              <a:ext uri="{FF2B5EF4-FFF2-40B4-BE49-F238E27FC236}">
                <a16:creationId xmlns:a16="http://schemas.microsoft.com/office/drawing/2014/main" id="{B94FC42A-99A7-E07B-76FA-35C4A7BEAF8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04876" y="3203636"/>
            <a:ext cx="2381511" cy="3199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883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amorum disease (Phytophthora ramorum) - Forest Research">
            <a:extLst>
              <a:ext uri="{FF2B5EF4-FFF2-40B4-BE49-F238E27FC236}">
                <a16:creationId xmlns:a16="http://schemas.microsoft.com/office/drawing/2014/main" id="{CE3D15A5-B2CC-437C-53F4-D7D3DFBB75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14"/>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Tree Species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85927" y="391885"/>
            <a:ext cx="11851378" cy="2092881"/>
          </a:xfrm>
          <a:prstGeom prst="rect">
            <a:avLst/>
          </a:prstGeom>
          <a:solidFill>
            <a:srgbClr val="FFFFFF">
              <a:alpha val="69804"/>
            </a:srgbClr>
          </a:solidFill>
        </p:spPr>
        <p:txBody>
          <a:bodyPr wrap="square" rtlCol="0">
            <a:spAutoFit/>
          </a:bodyPr>
          <a:lstStyle/>
          <a:p>
            <a:r>
              <a:rPr lang="en-GB" sz="2200" dirty="0"/>
              <a:t>While changes can be observed in tree canopies, understanding the species composition is important to facilitate knowledge of:</a:t>
            </a:r>
          </a:p>
          <a:p>
            <a:r>
              <a:rPr lang="en-GB" sz="2200" dirty="0"/>
              <a:t>- Baseline phenology (what is normal seasonal behaviour vs abnormal)</a:t>
            </a:r>
          </a:p>
          <a:p>
            <a:r>
              <a:rPr lang="en-GB" sz="2200" dirty="0"/>
              <a:t>- Likelihood of infection / attach from pests diseases </a:t>
            </a:r>
          </a:p>
          <a:p>
            <a:endParaRPr lang="en-GB" sz="2200" dirty="0"/>
          </a:p>
          <a:p>
            <a:r>
              <a:rPr lang="en-GB" sz="2000" dirty="0"/>
              <a:t>However, knowing the species (while also aiding forestry industries), also facilitates environmental monitoring.</a:t>
            </a:r>
          </a:p>
        </p:txBody>
      </p:sp>
      <p:pic>
        <p:nvPicPr>
          <p:cNvPr id="3074" name="Picture 2" descr="Data Fusion | Integrated Remote Sensing Studio">
            <a:extLst>
              <a:ext uri="{FF2B5EF4-FFF2-40B4-BE49-F238E27FC236}">
                <a16:creationId xmlns:a16="http://schemas.microsoft.com/office/drawing/2014/main" id="{31F8D7E5-9334-7815-BC70-F44FFE0D85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80080"/>
            <a:ext cx="5095875" cy="382213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47DEB5FE-4A65-ACE9-473F-ECA81FCFC9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02864" y="2580080"/>
            <a:ext cx="6994750" cy="382213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Forest - Free nature icons">
            <a:extLst>
              <a:ext uri="{FF2B5EF4-FFF2-40B4-BE49-F238E27FC236}">
                <a16:creationId xmlns:a16="http://schemas.microsoft.com/office/drawing/2014/main" id="{9DAB2A3A-2DAC-51DF-B19C-D69EA8AFFD5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83901" y="-4846"/>
            <a:ext cx="310278" cy="3102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848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1403E-4CA5-72D8-0615-6D3611C91A40}"/>
            </a:ext>
          </a:extLst>
        </p:cNvPr>
        <p:cNvGrpSpPr/>
        <p:nvPr/>
      </p:nvGrpSpPr>
      <p:grpSpPr>
        <a:xfrm>
          <a:off x="0" y="0"/>
          <a:ext cx="0" cy="0"/>
          <a:chOff x="0" y="0"/>
          <a:chExt cx="0" cy="0"/>
        </a:xfrm>
      </p:grpSpPr>
      <p:pic>
        <p:nvPicPr>
          <p:cNvPr id="2050" name="Picture 2" descr="Ramorum disease (Phytophthora ramorum) - Forest Research">
            <a:extLst>
              <a:ext uri="{FF2B5EF4-FFF2-40B4-BE49-F238E27FC236}">
                <a16:creationId xmlns:a16="http://schemas.microsoft.com/office/drawing/2014/main" id="{A2B49AAE-68CB-74CB-4F0B-33863BE781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014"/>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458FA1D-9AAE-41A4-054B-2B81FFA1C64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64C7BF22-B555-27DA-1CE8-D966F892FEC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22</a:t>
            </a:r>
          </a:p>
        </p:txBody>
      </p:sp>
      <p:sp>
        <p:nvSpPr>
          <p:cNvPr id="8" name="TextBox 7">
            <a:extLst>
              <a:ext uri="{FF2B5EF4-FFF2-40B4-BE49-F238E27FC236}">
                <a16:creationId xmlns:a16="http://schemas.microsoft.com/office/drawing/2014/main" id="{532A844E-501B-E6C0-CDDB-62D451800375}"/>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Tree Mensuration</a:t>
            </a:r>
          </a:p>
        </p:txBody>
      </p:sp>
      <p:sp>
        <p:nvSpPr>
          <p:cNvPr id="2" name="TextBox 1">
            <a:extLst>
              <a:ext uri="{FF2B5EF4-FFF2-40B4-BE49-F238E27FC236}">
                <a16:creationId xmlns:a16="http://schemas.microsoft.com/office/drawing/2014/main" id="{6C45B2FE-8AF7-BD9B-8B12-1B822BB6CBB8}"/>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61682740-4A84-148B-6CE7-1633F7423E78}"/>
              </a:ext>
            </a:extLst>
          </p:cNvPr>
          <p:cNvSpPr txBox="1"/>
          <p:nvPr/>
        </p:nvSpPr>
        <p:spPr>
          <a:xfrm>
            <a:off x="98452" y="492523"/>
            <a:ext cx="11796005" cy="1785104"/>
          </a:xfrm>
          <a:prstGeom prst="rect">
            <a:avLst/>
          </a:prstGeom>
          <a:solidFill>
            <a:srgbClr val="FFFFFF">
              <a:alpha val="69804"/>
            </a:srgbClr>
          </a:solidFill>
        </p:spPr>
        <p:txBody>
          <a:bodyPr wrap="square" rtlCol="0">
            <a:spAutoFit/>
          </a:bodyPr>
          <a:lstStyle/>
          <a:p>
            <a:r>
              <a:rPr lang="en-GB" sz="2200" i="0" dirty="0">
                <a:effectLst/>
              </a:rPr>
              <a:t>Knowing the relative growth of trees, and their species, allows the estimation of tree metrics, including total volume, biomass, and above ground carbon </a:t>
            </a:r>
          </a:p>
          <a:p>
            <a:endParaRPr lang="en-GB" sz="2200" dirty="0"/>
          </a:p>
          <a:p>
            <a:r>
              <a:rPr lang="en-GB" sz="2200" dirty="0"/>
              <a:t>Using ground-based survey data as training points, modelled estimates of these variables could be derived for whole forests to a high level of accuracy (some metrics in excess of 80%)</a:t>
            </a:r>
            <a:endParaRPr lang="en-GB" sz="2000" dirty="0"/>
          </a:p>
        </p:txBody>
      </p:sp>
      <p:pic>
        <p:nvPicPr>
          <p:cNvPr id="6" name="Picture 2" descr="Forest - Free nature icons">
            <a:extLst>
              <a:ext uri="{FF2B5EF4-FFF2-40B4-BE49-F238E27FC236}">
                <a16:creationId xmlns:a16="http://schemas.microsoft.com/office/drawing/2014/main" id="{2C9E6AEB-C23A-CE2B-E777-1687B1C973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3901" y="-4846"/>
            <a:ext cx="310278" cy="310278"/>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Much Carbon Does a Tree Capture (24 Species + Calculator)">
            <a:extLst>
              <a:ext uri="{FF2B5EF4-FFF2-40B4-BE49-F238E27FC236}">
                <a16:creationId xmlns:a16="http://schemas.microsoft.com/office/drawing/2014/main" id="{0053FF5E-B616-6430-52C3-588912D12B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14050" y="2400818"/>
            <a:ext cx="6847568" cy="385289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Remote Sensing – Wheatland Geospatial Lab">
            <a:extLst>
              <a:ext uri="{FF2B5EF4-FFF2-40B4-BE49-F238E27FC236}">
                <a16:creationId xmlns:a16="http://schemas.microsoft.com/office/drawing/2014/main" id="{616BC4E0-11F4-0A71-5C4E-441271E3A1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120" y="2306103"/>
            <a:ext cx="3803423" cy="4130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3203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B6F6D-60D1-EE95-1473-E8E3125488A6}"/>
            </a:ext>
          </a:extLst>
        </p:cNvPr>
        <p:cNvGrpSpPr/>
        <p:nvPr/>
      </p:nvGrpSpPr>
      <p:grpSpPr>
        <a:xfrm>
          <a:off x="0" y="0"/>
          <a:ext cx="0" cy="0"/>
          <a:chOff x="0" y="0"/>
          <a:chExt cx="0" cy="0"/>
        </a:xfrm>
      </p:grpSpPr>
      <p:pic>
        <p:nvPicPr>
          <p:cNvPr id="2050" name="Picture 2">
            <a:extLst>
              <a:ext uri="{FF2B5EF4-FFF2-40B4-BE49-F238E27FC236}">
                <a16:creationId xmlns:a16="http://schemas.microsoft.com/office/drawing/2014/main" id="{B8A888C8-FB82-5C5B-358D-A60A8CE379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495" b="5495"/>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0BB6AC6-7875-F71F-3038-49010745421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8C7AAC83-4C96-7790-175F-B0C803D6045E}"/>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22</a:t>
            </a:r>
          </a:p>
        </p:txBody>
      </p:sp>
      <p:sp>
        <p:nvSpPr>
          <p:cNvPr id="8" name="TextBox 7">
            <a:extLst>
              <a:ext uri="{FF2B5EF4-FFF2-40B4-BE49-F238E27FC236}">
                <a16:creationId xmlns:a16="http://schemas.microsoft.com/office/drawing/2014/main" id="{A4CC297F-D799-B32F-83EE-BC1203F6CFBC}"/>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Sustainable Palm Oil</a:t>
            </a:r>
          </a:p>
        </p:txBody>
      </p:sp>
      <p:sp>
        <p:nvSpPr>
          <p:cNvPr id="2" name="TextBox 1">
            <a:extLst>
              <a:ext uri="{FF2B5EF4-FFF2-40B4-BE49-F238E27FC236}">
                <a16:creationId xmlns:a16="http://schemas.microsoft.com/office/drawing/2014/main" id="{F05FA993-E426-1183-8811-EA0066655B51}"/>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52BFA556-2B3D-B8FF-22E8-E119F708F3EF}"/>
              </a:ext>
            </a:extLst>
          </p:cNvPr>
          <p:cNvSpPr txBox="1"/>
          <p:nvPr/>
        </p:nvSpPr>
        <p:spPr>
          <a:xfrm>
            <a:off x="98452" y="492523"/>
            <a:ext cx="11868577" cy="769441"/>
          </a:xfrm>
          <a:prstGeom prst="rect">
            <a:avLst/>
          </a:prstGeom>
          <a:solidFill>
            <a:srgbClr val="FFFFFF">
              <a:alpha val="69804"/>
            </a:srgbClr>
          </a:solidFill>
        </p:spPr>
        <p:txBody>
          <a:bodyPr wrap="square" rtlCol="0">
            <a:spAutoFit/>
          </a:bodyPr>
          <a:lstStyle/>
          <a:p>
            <a:r>
              <a:rPr lang="en-GB" sz="2200" i="0" dirty="0">
                <a:effectLst/>
              </a:rPr>
              <a:t>The classification of tree species also helps to facilitate the monitoring of commodity plantations, predominately palm oil, for environmental and social issues.</a:t>
            </a:r>
            <a:endParaRPr lang="en-GB" sz="2000" dirty="0"/>
          </a:p>
        </p:txBody>
      </p:sp>
      <p:pic>
        <p:nvPicPr>
          <p:cNvPr id="6" name="Picture 2" descr="Forest - Free nature icons">
            <a:extLst>
              <a:ext uri="{FF2B5EF4-FFF2-40B4-BE49-F238E27FC236}">
                <a16:creationId xmlns:a16="http://schemas.microsoft.com/office/drawing/2014/main" id="{524DD90F-8EE3-1B44-3F4C-067EEAFA5E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3901" y="-4846"/>
            <a:ext cx="310278" cy="31027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4DA9541E-B8A7-BCA2-F309-7FEFA153012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716"/>
          <a:stretch/>
        </p:blipFill>
        <p:spPr bwMode="auto">
          <a:xfrm>
            <a:off x="8023720" y="950685"/>
            <a:ext cx="3943309" cy="50611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EF268D2-1B6B-AC4D-B93B-F621C16FE786}"/>
              </a:ext>
            </a:extLst>
          </p:cNvPr>
          <p:cNvSpPr txBox="1"/>
          <p:nvPr/>
        </p:nvSpPr>
        <p:spPr>
          <a:xfrm>
            <a:off x="493486" y="1433293"/>
            <a:ext cx="6284685" cy="4370427"/>
          </a:xfrm>
          <a:prstGeom prst="rect">
            <a:avLst/>
          </a:prstGeom>
          <a:solidFill>
            <a:srgbClr val="FFFFFF">
              <a:alpha val="69804"/>
            </a:srgbClr>
          </a:solidFill>
        </p:spPr>
        <p:txBody>
          <a:bodyPr wrap="square" rtlCol="0">
            <a:spAutoFit/>
          </a:bodyPr>
          <a:lstStyle/>
          <a:p>
            <a:r>
              <a:rPr lang="en-GB" sz="2200" i="0" dirty="0">
                <a:effectLst/>
              </a:rPr>
              <a:t>By combining remote sensing classification, the following could be monitored:</a:t>
            </a:r>
          </a:p>
          <a:p>
            <a:endParaRPr lang="en-GB" sz="2200" dirty="0"/>
          </a:p>
          <a:p>
            <a:r>
              <a:rPr lang="en-GB" sz="2200" dirty="0"/>
              <a:t>- Replacement of traditional woodlands / agriculture to palm oil plantations</a:t>
            </a:r>
          </a:p>
          <a:p>
            <a:endParaRPr lang="en-GB" sz="2200" dirty="0"/>
          </a:p>
          <a:p>
            <a:r>
              <a:rPr lang="en-GB" sz="2200" dirty="0"/>
              <a:t>- Quantifying potential increased risk of water pollution from fertiliser / pesticide applications</a:t>
            </a:r>
          </a:p>
          <a:p>
            <a:endParaRPr lang="en-GB" sz="2200" dirty="0"/>
          </a:p>
          <a:p>
            <a:r>
              <a:rPr lang="en-GB" sz="2000" dirty="0"/>
              <a:t>- Distance of plantations from essential amenities e.g. hospitals or schools</a:t>
            </a:r>
          </a:p>
          <a:p>
            <a:endParaRPr lang="en-GB" sz="2000" dirty="0"/>
          </a:p>
          <a:p>
            <a:endParaRPr lang="en-GB" sz="2000" dirty="0"/>
          </a:p>
        </p:txBody>
      </p:sp>
      <p:sp>
        <p:nvSpPr>
          <p:cNvPr id="10" name="TextBox 9">
            <a:extLst>
              <a:ext uri="{FF2B5EF4-FFF2-40B4-BE49-F238E27FC236}">
                <a16:creationId xmlns:a16="http://schemas.microsoft.com/office/drawing/2014/main" id="{DC55757E-BD23-24A3-C5F7-A009BDCC1FA3}"/>
              </a:ext>
            </a:extLst>
          </p:cNvPr>
          <p:cNvSpPr txBox="1"/>
          <p:nvPr/>
        </p:nvSpPr>
        <p:spPr>
          <a:xfrm>
            <a:off x="8018109" y="5878979"/>
            <a:ext cx="3943308" cy="646331"/>
          </a:xfrm>
          <a:prstGeom prst="rect">
            <a:avLst/>
          </a:prstGeom>
          <a:solidFill>
            <a:schemeClr val="bg1"/>
          </a:solidFill>
        </p:spPr>
        <p:txBody>
          <a:bodyPr wrap="square">
            <a:spAutoFit/>
          </a:bodyPr>
          <a:lstStyle/>
          <a:p>
            <a:pPr algn="ctr"/>
            <a:r>
              <a:rPr lang="en-GB" sz="1200" b="0" i="0" dirty="0">
                <a:solidFill>
                  <a:srgbClr val="222222"/>
                </a:solidFill>
                <a:effectLst/>
                <a:latin typeface="Arial" panose="020B0604020202020204" pitchFamily="34" charset="0"/>
              </a:rPr>
              <a:t>Source: </a:t>
            </a:r>
            <a:r>
              <a:rPr lang="en-GB" sz="1200" b="0" i="0" dirty="0" err="1">
                <a:solidFill>
                  <a:srgbClr val="222222"/>
                </a:solidFill>
                <a:effectLst/>
                <a:latin typeface="Arial" panose="020B0604020202020204" pitchFamily="34" charset="0"/>
              </a:rPr>
              <a:t>Sarzynski</a:t>
            </a:r>
            <a:r>
              <a:rPr lang="en-GB" sz="1200" b="0" i="0" dirty="0">
                <a:solidFill>
                  <a:srgbClr val="222222"/>
                </a:solidFill>
                <a:effectLst/>
                <a:latin typeface="Arial" panose="020B0604020202020204" pitchFamily="34" charset="0"/>
              </a:rPr>
              <a:t>, T., et al., 2020. Combining radar and optical imagery to map oil palm plantations in Sumatra, Indonesia, using the Google Earth Engine</a:t>
            </a:r>
            <a:endParaRPr lang="en-GB" sz="1200" dirty="0"/>
          </a:p>
        </p:txBody>
      </p:sp>
    </p:spTree>
    <p:extLst>
      <p:ext uri="{BB962C8B-B14F-4D97-AF65-F5344CB8AC3E}">
        <p14:creationId xmlns:p14="http://schemas.microsoft.com/office/powerpoint/2010/main" val="2489532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6ACDE-29DC-2B39-E07B-81415FCD6EB6}"/>
            </a:ext>
          </a:extLst>
        </p:cNvPr>
        <p:cNvGrpSpPr/>
        <p:nvPr/>
      </p:nvGrpSpPr>
      <p:grpSpPr>
        <a:xfrm>
          <a:off x="0" y="0"/>
          <a:ext cx="0" cy="0"/>
          <a:chOff x="0" y="0"/>
          <a:chExt cx="0" cy="0"/>
        </a:xfrm>
      </p:grpSpPr>
      <p:pic>
        <p:nvPicPr>
          <p:cNvPr id="2050" name="Picture 2">
            <a:extLst>
              <a:ext uri="{FF2B5EF4-FFF2-40B4-BE49-F238E27FC236}">
                <a16:creationId xmlns:a16="http://schemas.microsoft.com/office/drawing/2014/main" id="{CF897478-F805-1527-C0F6-CA87C5E895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495" b="5495"/>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E67703-1561-6A8F-CA34-52EB8ADF018B}"/>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D4747F21-D17F-2792-8463-1F56311A0A2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22</a:t>
            </a:r>
          </a:p>
        </p:txBody>
      </p:sp>
      <p:sp>
        <p:nvSpPr>
          <p:cNvPr id="8" name="TextBox 7">
            <a:extLst>
              <a:ext uri="{FF2B5EF4-FFF2-40B4-BE49-F238E27FC236}">
                <a16:creationId xmlns:a16="http://schemas.microsoft.com/office/drawing/2014/main" id="{B700621B-4461-581B-5A4F-F9C237E1F11F}"/>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Dam Monitoring</a:t>
            </a:r>
          </a:p>
        </p:txBody>
      </p:sp>
      <p:sp>
        <p:nvSpPr>
          <p:cNvPr id="2" name="TextBox 1">
            <a:extLst>
              <a:ext uri="{FF2B5EF4-FFF2-40B4-BE49-F238E27FC236}">
                <a16:creationId xmlns:a16="http://schemas.microsoft.com/office/drawing/2014/main" id="{1843E6C0-4390-9CD6-DC3E-C501EC543520}"/>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6A5129BC-B863-CC43-43CB-14D3946DFFDD}"/>
              </a:ext>
            </a:extLst>
          </p:cNvPr>
          <p:cNvSpPr txBox="1"/>
          <p:nvPr/>
        </p:nvSpPr>
        <p:spPr>
          <a:xfrm>
            <a:off x="98451" y="492523"/>
            <a:ext cx="11962919" cy="1107996"/>
          </a:xfrm>
          <a:prstGeom prst="rect">
            <a:avLst/>
          </a:prstGeom>
          <a:solidFill>
            <a:srgbClr val="FFFFFF">
              <a:alpha val="69804"/>
            </a:srgbClr>
          </a:solidFill>
        </p:spPr>
        <p:txBody>
          <a:bodyPr wrap="square" rtlCol="0">
            <a:spAutoFit/>
          </a:bodyPr>
          <a:lstStyle/>
          <a:p>
            <a:r>
              <a:rPr lang="en-GB" sz="2200" i="0" dirty="0">
                <a:effectLst/>
              </a:rPr>
              <a:t>Due to the risk to people and the environment, dam failures are a very significant risk</a:t>
            </a:r>
          </a:p>
          <a:p>
            <a:endParaRPr lang="en-GB" sz="2200" dirty="0"/>
          </a:p>
          <a:p>
            <a:r>
              <a:rPr lang="en-GB" sz="2200" dirty="0"/>
              <a:t>Sensors on dams, and frequent inspections do help to reduce the risk, but are not a perfect solution.</a:t>
            </a:r>
            <a:endParaRPr lang="en-GB" sz="2000" dirty="0"/>
          </a:p>
        </p:txBody>
      </p:sp>
      <p:pic>
        <p:nvPicPr>
          <p:cNvPr id="6" name="Picture 6" descr="Dam - Free nature icons">
            <a:extLst>
              <a:ext uri="{FF2B5EF4-FFF2-40B4-BE49-F238E27FC236}">
                <a16:creationId xmlns:a16="http://schemas.microsoft.com/office/drawing/2014/main" id="{ADD520D3-01D0-396E-EAA4-ACA259E101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6720" y="-4704"/>
            <a:ext cx="369331" cy="3693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Remote Sensing | Free Full-Text | Application of DInSAR-PSI Technology for  Deformation Monitoring of the Mosul Dam, Iraq">
            <a:extLst>
              <a:ext uri="{FF2B5EF4-FFF2-40B4-BE49-F238E27FC236}">
                <a16:creationId xmlns:a16="http://schemas.microsoft.com/office/drawing/2014/main" id="{CBECC4A5-899B-65EB-71EF-C8FC9C3EB8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68449" y="2433503"/>
            <a:ext cx="5150929" cy="349654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CE5947E-F7DD-E02B-A710-0F12E7B44701}"/>
              </a:ext>
            </a:extLst>
          </p:cNvPr>
          <p:cNvPicPr>
            <a:picLocks noChangeAspect="1"/>
          </p:cNvPicPr>
          <p:nvPr/>
        </p:nvPicPr>
        <p:blipFill rotWithShape="1">
          <a:blip r:embed="rId6"/>
          <a:srcRect t="10024" b="10496"/>
          <a:stretch/>
        </p:blipFill>
        <p:spPr>
          <a:xfrm>
            <a:off x="272622" y="3723671"/>
            <a:ext cx="4800555" cy="2641806"/>
          </a:xfrm>
          <a:prstGeom prst="rect">
            <a:avLst/>
          </a:prstGeom>
        </p:spPr>
      </p:pic>
      <p:sp>
        <p:nvSpPr>
          <p:cNvPr id="11" name="TextBox 10">
            <a:extLst>
              <a:ext uri="{FF2B5EF4-FFF2-40B4-BE49-F238E27FC236}">
                <a16:creationId xmlns:a16="http://schemas.microsoft.com/office/drawing/2014/main" id="{EEAC71FE-9496-E470-4049-A901F759F1DB}"/>
              </a:ext>
            </a:extLst>
          </p:cNvPr>
          <p:cNvSpPr txBox="1"/>
          <p:nvPr/>
        </p:nvSpPr>
        <p:spPr>
          <a:xfrm>
            <a:off x="98451" y="1938256"/>
            <a:ext cx="5823378" cy="1446550"/>
          </a:xfrm>
          <a:prstGeom prst="rect">
            <a:avLst/>
          </a:prstGeom>
          <a:solidFill>
            <a:srgbClr val="FFFFFF">
              <a:alpha val="69804"/>
            </a:srgbClr>
          </a:solidFill>
        </p:spPr>
        <p:txBody>
          <a:bodyPr wrap="square" rtlCol="0">
            <a:spAutoFit/>
          </a:bodyPr>
          <a:lstStyle>
            <a:defPPr>
              <a:defRPr lang="en-US"/>
            </a:defPPr>
            <a:lvl1pPr>
              <a:defRPr sz="2200" i="0">
                <a:effectLst/>
              </a:defRPr>
            </a:lvl1pPr>
          </a:lstStyle>
          <a:p>
            <a:r>
              <a:rPr lang="en-GB" dirty="0"/>
              <a:t>SAR interferometry (radar) offers the ability to detect mm displacements</a:t>
            </a:r>
          </a:p>
          <a:p>
            <a:endParaRPr lang="en-GB" dirty="0"/>
          </a:p>
          <a:p>
            <a:r>
              <a:rPr lang="en-GB" dirty="0"/>
              <a:t>Allowing for routine monitoring of potential risk</a:t>
            </a:r>
          </a:p>
        </p:txBody>
      </p:sp>
    </p:spTree>
    <p:extLst>
      <p:ext uri="{BB962C8B-B14F-4D97-AF65-F5344CB8AC3E}">
        <p14:creationId xmlns:p14="http://schemas.microsoft.com/office/powerpoint/2010/main" val="4229606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EC1DA-7E53-9FAB-C79B-F7A5A03598A7}"/>
            </a:ext>
          </a:extLst>
        </p:cNvPr>
        <p:cNvGrpSpPr/>
        <p:nvPr/>
      </p:nvGrpSpPr>
      <p:grpSpPr>
        <a:xfrm>
          <a:off x="0" y="0"/>
          <a:ext cx="0" cy="0"/>
          <a:chOff x="0" y="0"/>
          <a:chExt cx="0" cy="0"/>
        </a:xfrm>
      </p:grpSpPr>
      <p:pic>
        <p:nvPicPr>
          <p:cNvPr id="2050" name="Picture 2">
            <a:extLst>
              <a:ext uri="{FF2B5EF4-FFF2-40B4-BE49-F238E27FC236}">
                <a16:creationId xmlns:a16="http://schemas.microsoft.com/office/drawing/2014/main" id="{23678E1D-F61A-ED0A-0A27-40EEC68B1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705" b="12705"/>
          <a:stretch/>
        </p:blipFill>
        <p:spPr bwMode="auto">
          <a:xfrm>
            <a:off x="5613" y="364627"/>
            <a:ext cx="12186388" cy="61014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FFB9D82-284B-1ACF-3E2F-261B061BB2C1}"/>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17: Remote Sensing Case Studies</a:t>
            </a:r>
          </a:p>
        </p:txBody>
      </p:sp>
      <p:sp>
        <p:nvSpPr>
          <p:cNvPr id="5" name="TextBox 4">
            <a:extLst>
              <a:ext uri="{FF2B5EF4-FFF2-40B4-BE49-F238E27FC236}">
                <a16:creationId xmlns:a16="http://schemas.microsoft.com/office/drawing/2014/main" id="{42038666-E426-ABF5-665C-B3E1AF6EE171}"/>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22</a:t>
            </a:r>
          </a:p>
        </p:txBody>
      </p:sp>
      <p:sp>
        <p:nvSpPr>
          <p:cNvPr id="8" name="TextBox 7">
            <a:extLst>
              <a:ext uri="{FF2B5EF4-FFF2-40B4-BE49-F238E27FC236}">
                <a16:creationId xmlns:a16="http://schemas.microsoft.com/office/drawing/2014/main" id="{940A924C-35C9-1BDF-B1CD-8194C4DAB6BA}"/>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Rail Monitoring</a:t>
            </a:r>
          </a:p>
        </p:txBody>
      </p:sp>
      <p:sp>
        <p:nvSpPr>
          <p:cNvPr id="2" name="TextBox 1">
            <a:extLst>
              <a:ext uri="{FF2B5EF4-FFF2-40B4-BE49-F238E27FC236}">
                <a16:creationId xmlns:a16="http://schemas.microsoft.com/office/drawing/2014/main" id="{DBFD4BE9-7574-C0B2-23E2-A89CE88EED0A}"/>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5C78E46B-05C5-71BE-774F-357084C0E8E8}"/>
              </a:ext>
            </a:extLst>
          </p:cNvPr>
          <p:cNvSpPr txBox="1"/>
          <p:nvPr/>
        </p:nvSpPr>
        <p:spPr>
          <a:xfrm>
            <a:off x="98452" y="492523"/>
            <a:ext cx="11977434" cy="1107996"/>
          </a:xfrm>
          <a:prstGeom prst="rect">
            <a:avLst/>
          </a:prstGeom>
          <a:solidFill>
            <a:srgbClr val="FFFFFF">
              <a:alpha val="69804"/>
            </a:srgbClr>
          </a:solidFill>
        </p:spPr>
        <p:txBody>
          <a:bodyPr wrap="square" rtlCol="0">
            <a:spAutoFit/>
          </a:bodyPr>
          <a:lstStyle/>
          <a:p>
            <a:r>
              <a:rPr lang="en-GB" sz="2200" i="0" dirty="0">
                <a:effectLst/>
              </a:rPr>
              <a:t>Interferometry is also being applies nationally to monitor risk to railway lines </a:t>
            </a:r>
          </a:p>
          <a:p>
            <a:endParaRPr lang="en-GB" sz="2200" i="0" dirty="0">
              <a:effectLst/>
            </a:endParaRPr>
          </a:p>
          <a:p>
            <a:r>
              <a:rPr lang="en-GB" sz="2200" dirty="0"/>
              <a:t>E</a:t>
            </a:r>
            <a:r>
              <a:rPr lang="en-GB" sz="2200" i="0" dirty="0">
                <a:effectLst/>
              </a:rPr>
              <a:t>ither of the lines themselves, or the surrounding terrain, as many rail lines are in escarpments.</a:t>
            </a:r>
            <a:endParaRPr lang="en-GB" sz="2000" dirty="0"/>
          </a:p>
        </p:txBody>
      </p:sp>
      <p:pic>
        <p:nvPicPr>
          <p:cNvPr id="6" name="Picture 6" descr="Dam - Free nature icons">
            <a:extLst>
              <a:ext uri="{FF2B5EF4-FFF2-40B4-BE49-F238E27FC236}">
                <a16:creationId xmlns:a16="http://schemas.microsoft.com/office/drawing/2014/main" id="{AF56864D-A895-E9A7-11B7-4512F3D40C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36720" y="-4704"/>
            <a:ext cx="369331" cy="3693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Rail: Remote monitoring of ground motion | Ground Engineering">
            <a:extLst>
              <a:ext uri="{FF2B5EF4-FFF2-40B4-BE49-F238E27FC236}">
                <a16:creationId xmlns:a16="http://schemas.microsoft.com/office/drawing/2014/main" id="{218D271D-C7A3-BAA5-AC08-48157A3C42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475" y="2155371"/>
            <a:ext cx="6873537" cy="362471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atSense | Comparing InSAR Data and Peg Monitoring Data">
            <a:extLst>
              <a:ext uri="{FF2B5EF4-FFF2-40B4-BE49-F238E27FC236}">
                <a16:creationId xmlns:a16="http://schemas.microsoft.com/office/drawing/2014/main" id="{1EFF0A1C-DF22-A0B9-912C-EFA16F89CE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83729" y="1849246"/>
            <a:ext cx="4142656" cy="4368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167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Considerations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74319" y="427739"/>
            <a:ext cx="8494091" cy="5201424"/>
          </a:xfrm>
          <a:prstGeom prst="rect">
            <a:avLst/>
          </a:prstGeom>
          <a:noFill/>
        </p:spPr>
        <p:txBody>
          <a:bodyPr wrap="square" rtlCol="0">
            <a:spAutoFit/>
          </a:bodyPr>
          <a:lstStyle/>
          <a:p>
            <a:r>
              <a:rPr lang="en-GB" sz="2400" dirty="0"/>
              <a:t>While the case studies presented illustrate examples of potential use-cases, there are important considerations for the future application of remote sensing.</a:t>
            </a:r>
          </a:p>
          <a:p>
            <a:endParaRPr lang="en-GB" sz="2400" dirty="0"/>
          </a:p>
          <a:p>
            <a:r>
              <a:rPr lang="en-GB" sz="2400" dirty="0"/>
              <a:t>Discuss the following:</a:t>
            </a:r>
          </a:p>
          <a:p>
            <a:endParaRPr lang="en-GB" sz="2400" dirty="0"/>
          </a:p>
          <a:p>
            <a:pPr marL="457200" indent="-457200">
              <a:buAutoNum type="arabicPeriod"/>
            </a:pPr>
            <a:r>
              <a:rPr lang="en-GB" sz="2400" dirty="0"/>
              <a:t>Remote sensing solutions can supersede manual ground-based methods or assessment</a:t>
            </a:r>
          </a:p>
          <a:p>
            <a:pPr marL="457200" indent="-457200">
              <a:buAutoNum type="arabicPeriod"/>
            </a:pPr>
            <a:endParaRPr lang="en-GB" sz="2400" dirty="0"/>
          </a:p>
          <a:p>
            <a:pPr marL="457200" indent="-457200">
              <a:buAutoNum type="arabicPeriod"/>
            </a:pPr>
            <a:r>
              <a:rPr lang="en-GB" sz="2400" dirty="0"/>
              <a:t>Remote sensing solutions can be provided via desktop-based analysis only without need for ground data</a:t>
            </a:r>
          </a:p>
          <a:p>
            <a:pPr marL="457200" indent="-457200">
              <a:buAutoNum type="arabicPeriod"/>
            </a:pPr>
            <a:endParaRPr lang="en-GB" sz="2400" dirty="0"/>
          </a:p>
          <a:p>
            <a:pPr marL="457200" indent="-457200">
              <a:buAutoNum type="arabicPeriod"/>
            </a:pPr>
            <a:r>
              <a:rPr lang="en-GB" sz="2400" dirty="0"/>
              <a:t>The future focus should be higher pixel resolution sensors only</a:t>
            </a:r>
          </a:p>
          <a:p>
            <a:pPr marL="457200" indent="-457200">
              <a:buAutoNum type="arabicPeriod"/>
            </a:pPr>
            <a:endParaRPr lang="en-GB" sz="20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17: Remote Sensing Case Studies</a:t>
            </a:r>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F62A8-0CFD-C561-2050-B1A357974BC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70BD095-89B0-3719-D711-48D4C670776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22</a:t>
            </a:r>
          </a:p>
        </p:txBody>
      </p:sp>
      <p:sp>
        <p:nvSpPr>
          <p:cNvPr id="8" name="TextBox 7">
            <a:extLst>
              <a:ext uri="{FF2B5EF4-FFF2-40B4-BE49-F238E27FC236}">
                <a16:creationId xmlns:a16="http://schemas.microsoft.com/office/drawing/2014/main" id="{FDEF0E84-1B8E-97FA-431E-81FD192C4606}"/>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sp>
        <p:nvSpPr>
          <p:cNvPr id="12" name="TextBox 11">
            <a:extLst>
              <a:ext uri="{FF2B5EF4-FFF2-40B4-BE49-F238E27FC236}">
                <a16:creationId xmlns:a16="http://schemas.microsoft.com/office/drawing/2014/main" id="{47A8FAAA-86CA-575C-033B-2FA0D39CAA5E}"/>
              </a:ext>
            </a:extLst>
          </p:cNvPr>
          <p:cNvSpPr txBox="1"/>
          <p:nvPr/>
        </p:nvSpPr>
        <p:spPr>
          <a:xfrm>
            <a:off x="4160938" y="778468"/>
            <a:ext cx="7069314" cy="4462760"/>
          </a:xfrm>
          <a:prstGeom prst="rect">
            <a:avLst/>
          </a:prstGeom>
          <a:noFill/>
        </p:spPr>
        <p:txBody>
          <a:bodyPr wrap="square" rtlCol="0">
            <a:spAutoFit/>
          </a:bodyPr>
          <a:lstStyle/>
          <a:p>
            <a:r>
              <a:rPr lang="en-GB" sz="2400" dirty="0"/>
              <a:t>The next lecture will cover:</a:t>
            </a:r>
          </a:p>
          <a:p>
            <a:endParaRPr lang="en-GB" sz="2400" dirty="0"/>
          </a:p>
          <a:p>
            <a:pPr algn="ctr"/>
            <a:r>
              <a:rPr lang="en-GB" sz="2800" dirty="0"/>
              <a:t>Classification</a:t>
            </a:r>
          </a:p>
          <a:p>
            <a:endParaRPr lang="en-GB" sz="2400" dirty="0"/>
          </a:p>
          <a:p>
            <a:r>
              <a:rPr lang="en-GB" sz="2400" dirty="0"/>
              <a:t>Suggested activities: </a:t>
            </a:r>
          </a:p>
          <a:p>
            <a:pPr marL="800100" lvl="1" indent="-342900">
              <a:buFontTx/>
              <a:buChar char="-"/>
            </a:pPr>
            <a:r>
              <a:rPr lang="en-GB" sz="2400" dirty="0"/>
              <a:t>Practice these processes with open-source datasets you identify and download.</a:t>
            </a:r>
            <a:endParaRPr lang="en-GB" sz="1600" dirty="0"/>
          </a:p>
          <a:p>
            <a:pPr marL="800100" lvl="1" indent="-342900">
              <a:buFontTx/>
              <a:buChar char="-"/>
            </a:pPr>
            <a:endParaRPr lang="en-GB" sz="2400" dirty="0"/>
          </a:p>
          <a:p>
            <a:r>
              <a:rPr lang="en-GB" sz="2400" dirty="0"/>
              <a:t>Suggested reading:</a:t>
            </a:r>
          </a:p>
          <a:p>
            <a:endParaRPr lang="en-GB" sz="2400" dirty="0"/>
          </a:p>
          <a:p>
            <a:pPr marL="285750" indent="-285750">
              <a:buFont typeface="Arial" panose="020B0604020202020204" pitchFamily="34" charset="0"/>
              <a:buChar char="•"/>
            </a:pPr>
            <a:r>
              <a:rPr lang="en-GB" sz="2000" b="0" i="0" dirty="0">
                <a:solidFill>
                  <a:srgbClr val="222222"/>
                </a:solidFill>
                <a:effectLst/>
                <a:latin typeface="Arial" panose="020B0604020202020204" pitchFamily="34" charset="0"/>
              </a:rPr>
              <a:t>Lillesand, T., Kiefer, R.W. and Chipman, J., 2015. </a:t>
            </a:r>
            <a:r>
              <a:rPr lang="en-GB" sz="2000" b="0" i="1" dirty="0">
                <a:solidFill>
                  <a:srgbClr val="222222"/>
                </a:solidFill>
                <a:effectLst/>
                <a:latin typeface="Arial" panose="020B0604020202020204" pitchFamily="34" charset="0"/>
              </a:rPr>
              <a:t>Remote sensing and image interpretation</a:t>
            </a:r>
            <a:r>
              <a:rPr lang="en-GB" sz="2000" b="0" i="0" dirty="0">
                <a:solidFill>
                  <a:srgbClr val="222222"/>
                </a:solidFill>
                <a:effectLst/>
                <a:latin typeface="Arial" panose="020B0604020202020204" pitchFamily="34" charset="0"/>
              </a:rPr>
              <a:t>. John Wiley &amp; Sons.</a:t>
            </a:r>
            <a:endParaRPr lang="en-GB" sz="2000" dirty="0"/>
          </a:p>
        </p:txBody>
      </p:sp>
      <p:sp>
        <p:nvSpPr>
          <p:cNvPr id="3" name="TextBox 2">
            <a:extLst>
              <a:ext uri="{FF2B5EF4-FFF2-40B4-BE49-F238E27FC236}">
                <a16:creationId xmlns:a16="http://schemas.microsoft.com/office/drawing/2014/main" id="{796FD558-39B5-C545-D803-E03661701619}"/>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4" name="TextBox 3">
            <a:extLst>
              <a:ext uri="{FF2B5EF4-FFF2-40B4-BE49-F238E27FC236}">
                <a16:creationId xmlns:a16="http://schemas.microsoft.com/office/drawing/2014/main" id="{37C3CFE5-856E-0383-7B90-D2F287201DDB}"/>
              </a:ext>
            </a:extLst>
          </p:cNvPr>
          <p:cNvSpPr txBox="1"/>
          <p:nvPr/>
        </p:nvSpPr>
        <p:spPr>
          <a:xfrm>
            <a:off x="-1" y="6466114"/>
            <a:ext cx="10703443" cy="369332"/>
          </a:xfrm>
          <a:prstGeom prst="rect">
            <a:avLst/>
          </a:prstGeom>
          <a:noFill/>
        </p:spPr>
        <p:txBody>
          <a:bodyPr wrap="square" rtlCol="0">
            <a:spAutoFit/>
          </a:bodyPr>
          <a:lstStyle/>
          <a:p>
            <a:r>
              <a:rPr lang="fr-FR" dirty="0"/>
              <a:t>A. Cunningham			</a:t>
            </a:r>
            <a:r>
              <a:rPr lang="en-GB" dirty="0"/>
              <a:t>Lecture 17: Remote Sensing Case Studies</a:t>
            </a:r>
          </a:p>
        </p:txBody>
      </p:sp>
      <p:pic>
        <p:nvPicPr>
          <p:cNvPr id="2" name="Picture 1">
            <a:extLst>
              <a:ext uri="{FF2B5EF4-FFF2-40B4-BE49-F238E27FC236}">
                <a16:creationId xmlns:a16="http://schemas.microsoft.com/office/drawing/2014/main" id="{402669EC-7B34-7B90-0B3D-932D61074A18}"/>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003406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25/03/2026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17: Remote Sensing Case Studies</a:t>
            </a:r>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2533</Words>
  <Application>Microsoft Office PowerPoint</Application>
  <PresentationFormat>Widescreen</PresentationFormat>
  <Paragraphs>340</Paragraphs>
  <Slides>22</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2026-03-19T16:06:43Z</dcterms:modified>
</cp:coreProperties>
</file>