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303" r:id="rId4"/>
    <p:sldId id="260" r:id="rId5"/>
    <p:sldId id="285" r:id="rId6"/>
    <p:sldId id="273" r:id="rId7"/>
    <p:sldId id="274" r:id="rId8"/>
    <p:sldId id="293" r:id="rId9"/>
    <p:sldId id="275" r:id="rId10"/>
    <p:sldId id="264" r:id="rId11"/>
    <p:sldId id="298" r:id="rId12"/>
    <p:sldId id="301" r:id="rId13"/>
    <p:sldId id="304" r:id="rId14"/>
    <p:sldId id="290" r:id="rId15"/>
    <p:sldId id="302" r:id="rId16"/>
    <p:sldId id="299" r:id="rId17"/>
    <p:sldId id="291" r:id="rId18"/>
    <p:sldId id="305" r:id="rId19"/>
    <p:sldId id="30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0" autoAdjust="0"/>
    <p:restoredTop sz="94660"/>
  </p:normalViewPr>
  <p:slideViewPr>
    <p:cSldViewPr snapToGrid="0">
      <p:cViewPr varScale="1">
        <p:scale>
          <a:sx n="91" d="100"/>
          <a:sy n="91" d="100"/>
        </p:scale>
        <p:origin x="56" y="3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F582F-BB5F-4FE3-92A1-5C9F6A5C8148}" type="datetimeFigureOut">
              <a:rPr lang="en-GB" smtClean="0"/>
              <a:t>13/10/2021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2D1BF-9717-41D0-B0D4-5FB1A07145AF}" type="slidenum">
              <a:rPr lang="en-GB" smtClean="0"/>
              <a:t>‹#›</a:t>
            </a:fld>
            <a:endParaRPr lang="en-GB"/>
          </a:p>
        </p:txBody>
      </p:sp>
    </p:spTree>
    <p:extLst>
      <p:ext uri="{BB962C8B-B14F-4D97-AF65-F5344CB8AC3E}">
        <p14:creationId xmlns:p14="http://schemas.microsoft.com/office/powerpoint/2010/main" val="17999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10</a:t>
            </a:fld>
            <a:endParaRPr lang="en-GB"/>
          </a:p>
        </p:txBody>
      </p:sp>
    </p:spTree>
    <p:extLst>
      <p:ext uri="{BB962C8B-B14F-4D97-AF65-F5344CB8AC3E}">
        <p14:creationId xmlns:p14="http://schemas.microsoft.com/office/powerpoint/2010/main" val="3612749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11</a:t>
            </a:fld>
            <a:endParaRPr lang="en-GB"/>
          </a:p>
        </p:txBody>
      </p:sp>
    </p:spTree>
    <p:extLst>
      <p:ext uri="{BB962C8B-B14F-4D97-AF65-F5344CB8AC3E}">
        <p14:creationId xmlns:p14="http://schemas.microsoft.com/office/powerpoint/2010/main" val="4195863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12</a:t>
            </a:fld>
            <a:endParaRPr lang="en-GB"/>
          </a:p>
        </p:txBody>
      </p:sp>
    </p:spTree>
    <p:extLst>
      <p:ext uri="{BB962C8B-B14F-4D97-AF65-F5344CB8AC3E}">
        <p14:creationId xmlns:p14="http://schemas.microsoft.com/office/powerpoint/2010/main" val="1845261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14</a:t>
            </a:fld>
            <a:endParaRPr lang="en-GB"/>
          </a:p>
        </p:txBody>
      </p:sp>
    </p:spTree>
    <p:extLst>
      <p:ext uri="{BB962C8B-B14F-4D97-AF65-F5344CB8AC3E}">
        <p14:creationId xmlns:p14="http://schemas.microsoft.com/office/powerpoint/2010/main" val="1597692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15</a:t>
            </a:fld>
            <a:endParaRPr lang="en-GB"/>
          </a:p>
        </p:txBody>
      </p:sp>
    </p:spTree>
    <p:extLst>
      <p:ext uri="{BB962C8B-B14F-4D97-AF65-F5344CB8AC3E}">
        <p14:creationId xmlns:p14="http://schemas.microsoft.com/office/powerpoint/2010/main" val="3586193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13/10/2021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C02CD67-AE6E-4488-9253-D8CE028D551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5584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617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EDB76-6F7E-411E-997D-B8D3EB78E0B4}"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8141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EDB76-6F7E-411E-997D-B8D3EB78E0B4}"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280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EDB76-6F7E-411E-997D-B8D3EB78E0B4}" type="datetimeFigureOut">
              <a:rPr lang="en-GB" smtClean="0"/>
              <a:t>13/10/2021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02CD67-AE6E-4488-9253-D8CE028D551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4246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EDB76-6F7E-411E-997D-B8D3EB78E0B4}" type="datetimeFigureOut">
              <a:rPr lang="en-GB" smtClean="0"/>
              <a:t>13/10/2021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02CD67-AE6E-4488-9253-D8CE028D551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0002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EDB76-6F7E-411E-997D-B8D3EB78E0B4}" type="datetimeFigureOut">
              <a:rPr lang="en-GB" smtClean="0"/>
              <a:t>13/10/2021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02CD67-AE6E-4488-9253-D8CE028D5512}" type="slidenum">
              <a:rPr lang="en-GB" smtClean="0"/>
              <a:t>‹#›</a:t>
            </a:fld>
            <a:endParaRPr lang="en-GB"/>
          </a:p>
        </p:txBody>
      </p:sp>
    </p:spTree>
    <p:extLst>
      <p:ext uri="{BB962C8B-B14F-4D97-AF65-F5344CB8AC3E}">
        <p14:creationId xmlns:p14="http://schemas.microsoft.com/office/powerpoint/2010/main" val="1757398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EDB76-6F7E-411E-997D-B8D3EB78E0B4}" type="datetimeFigureOut">
              <a:rPr lang="en-GB" smtClean="0"/>
              <a:t>13/10/2021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75035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4EDB76-6F7E-411E-997D-B8D3EB78E0B4}" type="datetimeFigureOut">
              <a:rPr lang="en-GB" smtClean="0"/>
              <a:t>13/10/2021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0206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9844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13/10/2021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2562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4EDB76-6F7E-411E-997D-B8D3EB78E0B4}" type="datetimeFigureOut">
              <a:rPr lang="en-GB" smtClean="0"/>
              <a:t>13/10/2021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C02CD67-AE6E-4488-9253-D8CE028D551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7002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3D3A-FFC4-4842-94E9-9684B1176B1F}"/>
              </a:ext>
            </a:extLst>
          </p:cNvPr>
          <p:cNvSpPr>
            <a:spLocks noGrp="1"/>
          </p:cNvSpPr>
          <p:nvPr>
            <p:ph type="ctrTitle"/>
          </p:nvPr>
        </p:nvSpPr>
        <p:spPr/>
        <p:txBody>
          <a:bodyPr>
            <a:normAutofit fontScale="90000"/>
          </a:bodyPr>
          <a:lstStyle/>
          <a:p>
            <a:r>
              <a:rPr lang="en-GB" dirty="0"/>
              <a:t>Environmental factors affecting change, models and theories</a:t>
            </a:r>
          </a:p>
        </p:txBody>
      </p:sp>
      <p:sp>
        <p:nvSpPr>
          <p:cNvPr id="3" name="Subtitle 2">
            <a:extLst>
              <a:ext uri="{FF2B5EF4-FFF2-40B4-BE49-F238E27FC236}">
                <a16:creationId xmlns:a16="http://schemas.microsoft.com/office/drawing/2014/main" id="{3A996E85-56CB-4E00-97EB-615E2D0CDC83}"/>
              </a:ext>
            </a:extLst>
          </p:cNvPr>
          <p:cNvSpPr>
            <a:spLocks noGrp="1"/>
          </p:cNvSpPr>
          <p:nvPr>
            <p:ph type="subTitle" idx="1"/>
          </p:nvPr>
        </p:nvSpPr>
        <p:spPr/>
        <p:txBody>
          <a:bodyPr/>
          <a:lstStyle/>
          <a:p>
            <a:r>
              <a:rPr lang="en-GB"/>
              <a:t>Nauman Ali</a:t>
            </a:r>
            <a:endParaRPr lang="en-GB" dirty="0"/>
          </a:p>
        </p:txBody>
      </p:sp>
    </p:spTree>
    <p:extLst>
      <p:ext uri="{BB962C8B-B14F-4D97-AF65-F5344CB8AC3E}">
        <p14:creationId xmlns:p14="http://schemas.microsoft.com/office/powerpoint/2010/main" val="137564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948362-4C94-48A5-9549-9194743C3DE3}"/>
              </a:ext>
            </a:extLst>
          </p:cNvPr>
          <p:cNvSpPr>
            <a:spLocks noGrp="1"/>
          </p:cNvSpPr>
          <p:nvPr>
            <p:ph type="title"/>
          </p:nvPr>
        </p:nvSpPr>
        <p:spPr/>
        <p:txBody>
          <a:bodyPr/>
          <a:lstStyle/>
          <a:p>
            <a:r>
              <a:rPr lang="en-GB" dirty="0"/>
              <a:t>Learning outcomes</a:t>
            </a:r>
          </a:p>
        </p:txBody>
      </p:sp>
      <p:sp>
        <p:nvSpPr>
          <p:cNvPr id="5" name="Content Placeholder 4">
            <a:extLst>
              <a:ext uri="{FF2B5EF4-FFF2-40B4-BE49-F238E27FC236}">
                <a16:creationId xmlns:a16="http://schemas.microsoft.com/office/drawing/2014/main" id="{3155C323-3097-4180-A4F3-52C0BCE7ACE0}"/>
              </a:ext>
            </a:extLst>
          </p:cNvPr>
          <p:cNvSpPr>
            <a:spLocks noGrp="1"/>
          </p:cNvSpPr>
          <p:nvPr>
            <p:ph idx="1"/>
          </p:nvPr>
        </p:nvSpPr>
        <p:spPr/>
        <p:txBody>
          <a:bodyPr/>
          <a:lstStyle/>
          <a:p>
            <a:r>
              <a:rPr lang="en-GB" dirty="0"/>
              <a:t>Understand the meaning of contextual factors to organisation design </a:t>
            </a:r>
          </a:p>
          <a:p>
            <a:r>
              <a:rPr lang="en-GB" dirty="0"/>
              <a:t>Analyse an organisations’ environment </a:t>
            </a:r>
          </a:p>
          <a:p>
            <a:r>
              <a:rPr lang="en-GB" dirty="0"/>
              <a:t>Understand strategic approach to design </a:t>
            </a:r>
          </a:p>
          <a:p>
            <a:r>
              <a:rPr lang="en-GB" dirty="0"/>
              <a:t>Appreciate models of organisation design </a:t>
            </a:r>
          </a:p>
          <a:p>
            <a:pPr marL="0" indent="0">
              <a:buNone/>
            </a:pPr>
            <a:endParaRPr lang="en-GB" dirty="0"/>
          </a:p>
        </p:txBody>
      </p:sp>
    </p:spTree>
    <p:extLst>
      <p:ext uri="{BB962C8B-B14F-4D97-AF65-F5344CB8AC3E}">
        <p14:creationId xmlns:p14="http://schemas.microsoft.com/office/powerpoint/2010/main" val="3951000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Outcomes</a:t>
            </a:r>
          </a:p>
        </p:txBody>
      </p:sp>
      <p:sp>
        <p:nvSpPr>
          <p:cNvPr id="3" name="Content Placeholder 2"/>
          <p:cNvSpPr>
            <a:spLocks noGrp="1"/>
          </p:cNvSpPr>
          <p:nvPr>
            <p:ph idx="1"/>
          </p:nvPr>
        </p:nvSpPr>
        <p:spPr>
          <a:xfrm>
            <a:off x="657483" y="1283796"/>
            <a:ext cx="10515600" cy="4887492"/>
          </a:xfrm>
        </p:spPr>
        <p:txBody>
          <a:bodyPr>
            <a:noAutofit/>
          </a:bodyPr>
          <a:lstStyle/>
          <a:p>
            <a:pPr>
              <a:buFont typeface="Arial" charset="0"/>
              <a:buChar char="•"/>
              <a:defRPr/>
            </a:pPr>
            <a:r>
              <a:rPr lang="en-GB" altLang="en-US" sz="1867" dirty="0">
                <a:ea typeface="ＭＳ Ｐゴシック" pitchFamily="34" charset="-128"/>
              </a:rPr>
              <a:t>To critically examine the contextual factors that affect organisation design</a:t>
            </a:r>
          </a:p>
          <a:p>
            <a:pPr>
              <a:buFont typeface="Arial" charset="0"/>
              <a:buChar char="•"/>
              <a:defRPr/>
            </a:pPr>
            <a:r>
              <a:rPr lang="en-GB" altLang="en-US" sz="1867" dirty="0">
                <a:ea typeface="ＭＳ Ｐゴシック" pitchFamily="34" charset="-128"/>
              </a:rPr>
              <a:t>To introduce various models and approaches to organisation design</a:t>
            </a:r>
          </a:p>
          <a:p>
            <a:pPr marL="0" indent="0">
              <a:buNone/>
            </a:pPr>
            <a:endParaRPr lang="en-GB" sz="1933" b="1" dirty="0"/>
          </a:p>
        </p:txBody>
      </p:sp>
      <p:pic>
        <p:nvPicPr>
          <p:cNvPr id="6" name="Picture 5">
            <a:extLst>
              <a:ext uri="{FF2B5EF4-FFF2-40B4-BE49-F238E27FC236}">
                <a16:creationId xmlns:a16="http://schemas.microsoft.com/office/drawing/2014/main" id="{2C5088D7-04E1-4C99-9FE6-FB71273D20E6}"/>
              </a:ext>
            </a:extLst>
          </p:cNvPr>
          <p:cNvPicPr>
            <a:picLocks noChangeAspect="1"/>
          </p:cNvPicPr>
          <p:nvPr/>
        </p:nvPicPr>
        <p:blipFill>
          <a:blip r:embed="rId2"/>
          <a:stretch>
            <a:fillRect/>
          </a:stretch>
        </p:blipFill>
        <p:spPr>
          <a:xfrm>
            <a:off x="1294809" y="2124640"/>
            <a:ext cx="7877544" cy="3205805"/>
          </a:xfrm>
          <a:prstGeom prst="rect">
            <a:avLst/>
          </a:prstGeom>
        </p:spPr>
      </p:pic>
    </p:spTree>
    <p:extLst>
      <p:ext uri="{BB962C8B-B14F-4D97-AF65-F5344CB8AC3E}">
        <p14:creationId xmlns:p14="http://schemas.microsoft.com/office/powerpoint/2010/main" val="2015858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Contextual factors</a:t>
            </a:r>
          </a:p>
        </p:txBody>
      </p:sp>
      <p:sp>
        <p:nvSpPr>
          <p:cNvPr id="3" name="Content Placeholder 2"/>
          <p:cNvSpPr>
            <a:spLocks noGrp="1"/>
          </p:cNvSpPr>
          <p:nvPr>
            <p:ph idx="1"/>
          </p:nvPr>
        </p:nvSpPr>
        <p:spPr>
          <a:xfrm>
            <a:off x="576927" y="1162493"/>
            <a:ext cx="10515600" cy="4791739"/>
          </a:xfrm>
        </p:spPr>
        <p:txBody>
          <a:bodyPr>
            <a:noAutofit/>
          </a:bodyPr>
          <a:lstStyle/>
          <a:p>
            <a:pPr marL="0" indent="0">
              <a:lnSpc>
                <a:spcPct val="200000"/>
              </a:lnSpc>
              <a:buNone/>
            </a:pPr>
            <a:r>
              <a:rPr lang="en-GB" dirty="0"/>
              <a:t>Contextual factors surround the organisation. It changes constantly and plays an important role in organisation work design. Understanding of business context will help to determine the need for and scope of organisation design. </a:t>
            </a:r>
          </a:p>
          <a:p>
            <a:pPr marL="0" indent="0">
              <a:lnSpc>
                <a:spcPct val="100000"/>
              </a:lnSpc>
              <a:buNone/>
            </a:pPr>
            <a:endParaRPr lang="en-GB" sz="1867" dirty="0"/>
          </a:p>
        </p:txBody>
      </p:sp>
    </p:spTree>
    <p:extLst>
      <p:ext uri="{BB962C8B-B14F-4D97-AF65-F5344CB8AC3E}">
        <p14:creationId xmlns:p14="http://schemas.microsoft.com/office/powerpoint/2010/main" val="149687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Implications of contextual factors</a:t>
            </a:r>
          </a:p>
        </p:txBody>
      </p:sp>
      <p:sp>
        <p:nvSpPr>
          <p:cNvPr id="3" name="Content Placeholder 2"/>
          <p:cNvSpPr>
            <a:spLocks noGrp="1"/>
          </p:cNvSpPr>
          <p:nvPr>
            <p:ph idx="1"/>
          </p:nvPr>
        </p:nvSpPr>
        <p:spPr>
          <a:xfrm>
            <a:off x="576927" y="1408835"/>
            <a:ext cx="10515600" cy="4351339"/>
          </a:xfrm>
        </p:spPr>
        <p:txBody>
          <a:bodyPr>
            <a:normAutofit/>
          </a:bodyPr>
          <a:lstStyle/>
          <a:p>
            <a:pPr>
              <a:defRPr/>
            </a:pPr>
            <a:r>
              <a:rPr lang="en-GB" dirty="0"/>
              <a:t>Contextual factors do not manifest in a single way. Organisations are expected to respond to several factors simultaneously. </a:t>
            </a:r>
          </a:p>
          <a:p>
            <a:pPr>
              <a:defRPr/>
            </a:pPr>
            <a:r>
              <a:rPr lang="en-GB" dirty="0"/>
              <a:t>Contextual factors are not static</a:t>
            </a:r>
          </a:p>
          <a:p>
            <a:pPr>
              <a:defRPr/>
            </a:pPr>
            <a:r>
              <a:rPr lang="en-GB" dirty="0"/>
              <a:t>Organisations survival depend on their ability to adapt to and accommodate constant changes in their operating context</a:t>
            </a:r>
          </a:p>
          <a:p>
            <a:pPr>
              <a:defRPr/>
            </a:pPr>
            <a:r>
              <a:rPr lang="en-GB" dirty="0"/>
              <a:t>Context factors may be internal or external </a:t>
            </a:r>
          </a:p>
        </p:txBody>
      </p:sp>
    </p:spTree>
    <p:extLst>
      <p:ext uri="{BB962C8B-B14F-4D97-AF65-F5344CB8AC3E}">
        <p14:creationId xmlns:p14="http://schemas.microsoft.com/office/powerpoint/2010/main" val="127168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sz="3200" dirty="0"/>
              <a:t>Analysis of organisational environment </a:t>
            </a:r>
            <a:endParaRPr lang="en-GB"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Autofit/>
          </a:bodyPr>
          <a:lstStyle/>
          <a:p>
            <a:pPr marL="0" indent="0">
              <a:buNone/>
            </a:pPr>
            <a:r>
              <a:rPr lang="en-GB" b="1" dirty="0"/>
              <a:t>An organisations’ environment can be analyses using </a:t>
            </a:r>
          </a:p>
          <a:p>
            <a:pPr marL="0" indent="0">
              <a:buNone/>
            </a:pPr>
            <a:r>
              <a:rPr lang="en-GB" b="1" dirty="0"/>
              <a:t>PESTLE  FRAMEWORK- EXTERNAL ENVIRONMENT</a:t>
            </a:r>
          </a:p>
          <a:p>
            <a:pPr marL="0" indent="0">
              <a:buNone/>
            </a:pPr>
            <a:r>
              <a:rPr lang="en-GB" b="1" dirty="0"/>
              <a:t>SWOT FRAMEWORK- INTERNAL ENVIRONMENT </a:t>
            </a:r>
          </a:p>
          <a:p>
            <a:pPr marL="0" indent="0">
              <a:buNone/>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50532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normAutofit fontScale="90000"/>
          </a:bodyPr>
          <a:lstStyle/>
          <a:p>
            <a:r>
              <a:rPr lang="en-GB" dirty="0"/>
              <a:t>Consider an organisation of your choice and</a:t>
            </a:r>
            <a:br>
              <a:rPr lang="en-GB" dirty="0"/>
            </a:br>
            <a:r>
              <a:rPr lang="en-GB" dirty="0"/>
              <a:t>complete the table with one point each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0" indent="0">
              <a:buNone/>
              <a:defRPr/>
            </a:pPr>
            <a:r>
              <a:rPr lang="en-GB" sz="1867" dirty="0">
                <a:solidFill>
                  <a:schemeClr val="lt1"/>
                </a:solidFill>
              </a:rPr>
              <a:t>o </a:t>
            </a:r>
            <a:endParaRPr lang="en-GB" sz="1867" dirty="0"/>
          </a:p>
        </p:txBody>
      </p:sp>
      <p:pic>
        <p:nvPicPr>
          <p:cNvPr id="4" name="Picture 3">
            <a:extLst>
              <a:ext uri="{FF2B5EF4-FFF2-40B4-BE49-F238E27FC236}">
                <a16:creationId xmlns:a16="http://schemas.microsoft.com/office/drawing/2014/main" id="{148F1766-086B-4C92-86C2-FD90ABDF5E4E}"/>
              </a:ext>
            </a:extLst>
          </p:cNvPr>
          <p:cNvPicPr>
            <a:picLocks noChangeAspect="1"/>
          </p:cNvPicPr>
          <p:nvPr/>
        </p:nvPicPr>
        <p:blipFill>
          <a:blip r:embed="rId2"/>
          <a:stretch>
            <a:fillRect/>
          </a:stretch>
        </p:blipFill>
        <p:spPr>
          <a:xfrm>
            <a:off x="631356" y="1690688"/>
            <a:ext cx="10567316" cy="3091625"/>
          </a:xfrm>
          <a:prstGeom prst="rect">
            <a:avLst/>
          </a:prstGeom>
        </p:spPr>
      </p:pic>
      <p:pic>
        <p:nvPicPr>
          <p:cNvPr id="5" name="Picture 4">
            <a:extLst>
              <a:ext uri="{FF2B5EF4-FFF2-40B4-BE49-F238E27FC236}">
                <a16:creationId xmlns:a16="http://schemas.microsoft.com/office/drawing/2014/main" id="{6DE61D88-AFD0-4099-A623-42CC9829C93D}"/>
              </a:ext>
            </a:extLst>
          </p:cNvPr>
          <p:cNvPicPr>
            <a:picLocks noChangeAspect="1"/>
          </p:cNvPicPr>
          <p:nvPr/>
        </p:nvPicPr>
        <p:blipFill>
          <a:blip r:embed="rId3"/>
          <a:stretch>
            <a:fillRect/>
          </a:stretch>
        </p:blipFill>
        <p:spPr>
          <a:xfrm>
            <a:off x="8446355" y="4463891"/>
            <a:ext cx="2885691" cy="1365623"/>
          </a:xfrm>
          <a:prstGeom prst="rect">
            <a:avLst/>
          </a:prstGeom>
        </p:spPr>
      </p:pic>
    </p:spTree>
    <p:extLst>
      <p:ext uri="{BB962C8B-B14F-4D97-AF65-F5344CB8AC3E}">
        <p14:creationId xmlns:p14="http://schemas.microsoft.com/office/powerpoint/2010/main" val="2871220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Strategic organisation design activities</a:t>
            </a:r>
          </a:p>
        </p:txBody>
      </p:sp>
      <p:sp>
        <p:nvSpPr>
          <p:cNvPr id="4" name="Content Placeholder 3">
            <a:extLst>
              <a:ext uri="{FF2B5EF4-FFF2-40B4-BE49-F238E27FC236}">
                <a16:creationId xmlns:a16="http://schemas.microsoft.com/office/drawing/2014/main" id="{097988DF-77C2-43BF-AFAE-502FA07D800A}"/>
              </a:ext>
            </a:extLst>
          </p:cNvPr>
          <p:cNvSpPr>
            <a:spLocks noGrp="1"/>
          </p:cNvSpPr>
          <p:nvPr>
            <p:ph idx="1"/>
          </p:nvPr>
        </p:nvSpPr>
        <p:spPr/>
        <p:txBody>
          <a:bodyPr>
            <a:normAutofit fontScale="92500"/>
          </a:bodyPr>
          <a:lstStyle/>
          <a:p>
            <a:pPr marL="0" indent="0">
              <a:buNone/>
            </a:pPr>
            <a:r>
              <a:rPr lang="en-GB" dirty="0"/>
              <a:t>Sophisticated selection and recruitment processes; </a:t>
            </a:r>
          </a:p>
          <a:p>
            <a:pPr marL="0" indent="0">
              <a:buNone/>
            </a:pPr>
            <a:r>
              <a:rPr lang="en-GB" dirty="0"/>
              <a:t>Sophisticated induction programmes; </a:t>
            </a:r>
          </a:p>
          <a:p>
            <a:pPr marL="0" indent="0">
              <a:buNone/>
            </a:pPr>
            <a:r>
              <a:rPr lang="en-GB" dirty="0"/>
              <a:t>Two-way communication processes to keep everyone fully informed; </a:t>
            </a:r>
          </a:p>
          <a:p>
            <a:pPr marL="0" indent="0">
              <a:buNone/>
            </a:pPr>
            <a:r>
              <a:rPr lang="en-GB" dirty="0"/>
              <a:t>Employment security and internal promotion;</a:t>
            </a:r>
          </a:p>
          <a:p>
            <a:pPr marL="0" indent="0">
              <a:buNone/>
            </a:pPr>
            <a:r>
              <a:rPr lang="en-GB" dirty="0"/>
              <a:t>Effective use of job design to ensure flexibility,</a:t>
            </a:r>
          </a:p>
          <a:p>
            <a:pPr marL="0" indent="0">
              <a:buNone/>
            </a:pPr>
            <a:r>
              <a:rPr lang="en-GB" dirty="0"/>
              <a:t>Commitment and motivation</a:t>
            </a:r>
          </a:p>
          <a:p>
            <a:pPr marL="0" indent="0">
              <a:buNone/>
            </a:pPr>
            <a:r>
              <a:rPr lang="en-GB" dirty="0"/>
              <a:t>Extensive training, learning and development; reduction of status differentials/harmonization.</a:t>
            </a:r>
            <a:endParaRPr lang="en-GB" sz="2000" dirty="0"/>
          </a:p>
          <a:p>
            <a:endParaRPr lang="en-GB" dirty="0"/>
          </a:p>
        </p:txBody>
      </p:sp>
      <p:sp>
        <p:nvSpPr>
          <p:cNvPr id="3" name="TextBox 2">
            <a:extLst>
              <a:ext uri="{FF2B5EF4-FFF2-40B4-BE49-F238E27FC236}">
                <a16:creationId xmlns:a16="http://schemas.microsoft.com/office/drawing/2014/main" id="{AD46F39C-7071-41C0-891F-DC9B9EDCB0AC}"/>
              </a:ext>
            </a:extLst>
          </p:cNvPr>
          <p:cNvSpPr txBox="1"/>
          <p:nvPr/>
        </p:nvSpPr>
        <p:spPr>
          <a:xfrm>
            <a:off x="10503195" y="3318191"/>
            <a:ext cx="1701209" cy="2308324"/>
          </a:xfrm>
          <a:prstGeom prst="rect">
            <a:avLst/>
          </a:prstGeom>
          <a:noFill/>
        </p:spPr>
        <p:txBody>
          <a:bodyPr wrap="square" rtlCol="0">
            <a:spAutoFit/>
          </a:bodyPr>
          <a:lstStyle/>
          <a:p>
            <a:r>
              <a:rPr lang="en-GB" sz="2400" dirty="0">
                <a:solidFill>
                  <a:srgbClr val="FF0000"/>
                </a:solidFill>
              </a:rPr>
              <a:t>Which of these approaches do you experience at work</a:t>
            </a:r>
          </a:p>
        </p:txBody>
      </p:sp>
    </p:spTree>
    <p:extLst>
      <p:ext uri="{BB962C8B-B14F-4D97-AF65-F5344CB8AC3E}">
        <p14:creationId xmlns:p14="http://schemas.microsoft.com/office/powerpoint/2010/main" val="1488992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83D257-216A-40E5-8E48-2EC6D44037D2}"/>
              </a:ext>
            </a:extLst>
          </p:cNvPr>
          <p:cNvSpPr>
            <a:spLocks noGrp="1"/>
          </p:cNvSpPr>
          <p:nvPr>
            <p:ph type="title"/>
          </p:nvPr>
        </p:nvSpPr>
        <p:spPr/>
        <p:txBody>
          <a:bodyPr/>
          <a:lstStyle/>
          <a:p>
            <a:r>
              <a:rPr lang="en-GB" dirty="0"/>
              <a:t>3 Strategic approaches </a:t>
            </a:r>
          </a:p>
        </p:txBody>
      </p:sp>
      <p:sp>
        <p:nvSpPr>
          <p:cNvPr id="3" name="Content Placeholder 2">
            <a:extLst>
              <a:ext uri="{FF2B5EF4-FFF2-40B4-BE49-F238E27FC236}">
                <a16:creationId xmlns:a16="http://schemas.microsoft.com/office/drawing/2014/main" id="{0F7F52BF-64FE-4B42-8635-691B0D5AE80E}"/>
              </a:ext>
            </a:extLst>
          </p:cNvPr>
          <p:cNvSpPr>
            <a:spLocks noGrp="1"/>
          </p:cNvSpPr>
          <p:nvPr>
            <p:ph idx="1"/>
          </p:nvPr>
        </p:nvSpPr>
        <p:spPr/>
        <p:txBody>
          <a:bodyPr/>
          <a:lstStyle/>
          <a:p>
            <a:r>
              <a:rPr lang="en-GB" dirty="0"/>
              <a:t>Best fit approach </a:t>
            </a:r>
          </a:p>
          <a:p>
            <a:r>
              <a:rPr lang="en-GB" dirty="0"/>
              <a:t>Contingency approach </a:t>
            </a:r>
          </a:p>
          <a:p>
            <a:r>
              <a:rPr lang="en-GB" dirty="0"/>
              <a:t>Matching  approach </a:t>
            </a:r>
          </a:p>
          <a:p>
            <a:pPr marL="0" indent="0">
              <a:buNone/>
            </a:pPr>
            <a:endParaRPr lang="en-GB" dirty="0"/>
          </a:p>
        </p:txBody>
      </p:sp>
    </p:spTree>
    <p:extLst>
      <p:ext uri="{BB962C8B-B14F-4D97-AF65-F5344CB8AC3E}">
        <p14:creationId xmlns:p14="http://schemas.microsoft.com/office/powerpoint/2010/main" val="1177169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667" dirty="0"/>
              <a:t>Best fit approach </a:t>
            </a:r>
          </a:p>
        </p:txBody>
      </p:sp>
      <p:sp>
        <p:nvSpPr>
          <p:cNvPr id="4" name="Content Placeholder 3">
            <a:extLst>
              <a:ext uri="{FF2B5EF4-FFF2-40B4-BE49-F238E27FC236}">
                <a16:creationId xmlns:a16="http://schemas.microsoft.com/office/drawing/2014/main" id="{CD136C0C-1BB7-4686-9A3B-6E51AC9F4F93}"/>
              </a:ext>
            </a:extLst>
          </p:cNvPr>
          <p:cNvSpPr>
            <a:spLocks noGrp="1"/>
          </p:cNvSpPr>
          <p:nvPr>
            <p:ph idx="1"/>
          </p:nvPr>
        </p:nvSpPr>
        <p:spPr/>
        <p:txBody>
          <a:bodyPr>
            <a:normAutofit/>
          </a:bodyPr>
          <a:lstStyle/>
          <a:p>
            <a:pPr marL="0" indent="0">
              <a:lnSpc>
                <a:spcPct val="100000"/>
              </a:lnSpc>
              <a:buNone/>
            </a:pPr>
            <a:r>
              <a:rPr lang="en-GB" dirty="0"/>
              <a:t>Is appropriate when:</a:t>
            </a:r>
          </a:p>
          <a:p>
            <a:pPr>
              <a:lnSpc>
                <a:spcPct val="100000"/>
              </a:lnSpc>
            </a:pPr>
            <a:r>
              <a:rPr lang="en-GB" dirty="0"/>
              <a:t>there is lack of a clearly communicated corporate strategy with which to align HR strategies. </a:t>
            </a:r>
          </a:p>
          <a:p>
            <a:pPr>
              <a:lnSpc>
                <a:spcPct val="100000"/>
              </a:lnSpc>
            </a:pPr>
            <a:r>
              <a:rPr lang="en-GB" dirty="0"/>
              <a:t>An organization is at the start-up phase of business where the nature of the organization is still being shaped.</a:t>
            </a:r>
          </a:p>
          <a:p>
            <a:pPr>
              <a:lnSpc>
                <a:spcPct val="100000"/>
              </a:lnSpc>
            </a:pPr>
            <a:r>
              <a:rPr lang="en-GB" dirty="0"/>
              <a:t>An organizations experiencing significant ongoing change and</a:t>
            </a:r>
          </a:p>
          <a:p>
            <a:pPr>
              <a:lnSpc>
                <a:spcPct val="100000"/>
              </a:lnSpc>
            </a:pPr>
            <a:r>
              <a:rPr lang="en-GB" dirty="0"/>
              <a:t>Because it is sometimes easier! Vertical alignment requires access to corporate strategy and, ideally, for the HR function to be given a strategic place in the organization, which may be hard to achieve in some organizations.</a:t>
            </a:r>
            <a:endParaRPr lang="en-GB" sz="2000" dirty="0"/>
          </a:p>
          <a:p>
            <a:pPr marL="0" indent="0">
              <a:buNone/>
            </a:pPr>
            <a:endParaRPr lang="en-GB" dirty="0"/>
          </a:p>
        </p:txBody>
      </p:sp>
    </p:spTree>
    <p:extLst>
      <p:ext uri="{BB962C8B-B14F-4D97-AF65-F5344CB8AC3E}">
        <p14:creationId xmlns:p14="http://schemas.microsoft.com/office/powerpoint/2010/main" val="2684320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Contingency approach </a:t>
            </a:r>
          </a:p>
        </p:txBody>
      </p:sp>
      <p:sp>
        <p:nvSpPr>
          <p:cNvPr id="4" name="Content Placeholder 3">
            <a:extLst>
              <a:ext uri="{FF2B5EF4-FFF2-40B4-BE49-F238E27FC236}">
                <a16:creationId xmlns:a16="http://schemas.microsoft.com/office/drawing/2014/main" id="{CD136C0C-1BB7-4686-9A3B-6E51AC9F4F93}"/>
              </a:ext>
            </a:extLst>
          </p:cNvPr>
          <p:cNvSpPr>
            <a:spLocks noGrp="1"/>
          </p:cNvSpPr>
          <p:nvPr>
            <p:ph idx="1"/>
          </p:nvPr>
        </p:nvSpPr>
        <p:spPr/>
        <p:txBody>
          <a:bodyPr>
            <a:normAutofit fontScale="92500" lnSpcReduction="10000"/>
          </a:bodyPr>
          <a:lstStyle/>
          <a:p>
            <a:pPr marL="0" indent="0">
              <a:lnSpc>
                <a:spcPct val="100000"/>
              </a:lnSpc>
              <a:buNone/>
            </a:pPr>
            <a:r>
              <a:rPr lang="en-GB" dirty="0"/>
              <a:t>Is appropriate for an organisation because it covers every aspect of a business life cycle.</a:t>
            </a:r>
          </a:p>
          <a:p>
            <a:pPr>
              <a:lnSpc>
                <a:spcPct val="100000"/>
              </a:lnSpc>
            </a:pPr>
            <a:r>
              <a:rPr lang="en-GB" dirty="0"/>
              <a:t>Start-up – early stages of business flexibility of operation and response key to enable the organization to grow and develop. Strong commitment to entrepreneurialism. </a:t>
            </a:r>
          </a:p>
          <a:p>
            <a:pPr>
              <a:lnSpc>
                <a:spcPct val="100000"/>
              </a:lnSpc>
            </a:pPr>
            <a:r>
              <a:rPr lang="en-GB" dirty="0"/>
              <a:t>Growth – as the organization grows beyond a certain size, formal policies and procedures begin to emerge in order to ensure that it builds upon earlier success. Entrepreneurs who started up may resist formalization and may even decide to leave. </a:t>
            </a:r>
          </a:p>
          <a:p>
            <a:pPr>
              <a:lnSpc>
                <a:spcPct val="100000"/>
              </a:lnSpc>
            </a:pPr>
            <a:r>
              <a:rPr lang="en-GB" dirty="0"/>
              <a:t>Maturity – as markets begin to mature, and surpluses level out, the business has to take stock of its activities and shift priorities to cope with possibly flatter growth.</a:t>
            </a:r>
          </a:p>
          <a:p>
            <a:pPr>
              <a:lnSpc>
                <a:spcPct val="100000"/>
              </a:lnSpc>
            </a:pPr>
            <a:r>
              <a:rPr lang="en-GB" dirty="0"/>
              <a:t>Decline – the process of decline brings to a head many problems as business struggles to survive.</a:t>
            </a:r>
          </a:p>
          <a:p>
            <a:pPr marL="0" indent="0">
              <a:buNone/>
            </a:pPr>
            <a:endParaRPr lang="en-GB" dirty="0"/>
          </a:p>
        </p:txBody>
      </p:sp>
    </p:spTree>
    <p:extLst>
      <p:ext uri="{BB962C8B-B14F-4D97-AF65-F5344CB8AC3E}">
        <p14:creationId xmlns:p14="http://schemas.microsoft.com/office/powerpoint/2010/main" val="3495485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Matching approach </a:t>
            </a:r>
          </a:p>
        </p:txBody>
      </p:sp>
      <p:sp>
        <p:nvSpPr>
          <p:cNvPr id="5" name="Content Placeholder 4">
            <a:extLst>
              <a:ext uri="{FF2B5EF4-FFF2-40B4-BE49-F238E27FC236}">
                <a16:creationId xmlns:a16="http://schemas.microsoft.com/office/drawing/2014/main" id="{6AF7C0C4-96BD-4797-B4F5-050FB5C1D298}"/>
              </a:ext>
            </a:extLst>
          </p:cNvPr>
          <p:cNvSpPr>
            <a:spLocks noGrp="1"/>
          </p:cNvSpPr>
          <p:nvPr>
            <p:ph idx="1"/>
          </p:nvPr>
        </p:nvSpPr>
        <p:spPr/>
        <p:txBody>
          <a:bodyPr/>
          <a:lstStyle/>
          <a:p>
            <a:pPr marL="0" indent="0">
              <a:lnSpc>
                <a:spcPct val="100000"/>
              </a:lnSpc>
              <a:buNone/>
            </a:pPr>
            <a:r>
              <a:rPr lang="en-GB" dirty="0"/>
              <a:t>Porter (1985) suggested this approach. He matched HR to three strategic areas.</a:t>
            </a:r>
          </a:p>
          <a:p>
            <a:pPr marL="0" indent="0">
              <a:lnSpc>
                <a:spcPct val="100000"/>
              </a:lnSpc>
              <a:buNone/>
            </a:pPr>
            <a:r>
              <a:rPr lang="en-GB" dirty="0"/>
              <a:t>●● HR and cost reduction</a:t>
            </a:r>
          </a:p>
          <a:p>
            <a:pPr marL="0" indent="0">
              <a:lnSpc>
                <a:spcPct val="100000"/>
              </a:lnSpc>
              <a:buNone/>
            </a:pPr>
            <a:r>
              <a:rPr lang="en-GB" dirty="0"/>
              <a:t>●● HR and quality</a:t>
            </a:r>
          </a:p>
          <a:p>
            <a:pPr marL="0" indent="0">
              <a:lnSpc>
                <a:spcPct val="100000"/>
              </a:lnSpc>
              <a:buNone/>
            </a:pPr>
            <a:r>
              <a:rPr lang="en-GB" dirty="0"/>
              <a:t>●● HR and innovation</a:t>
            </a:r>
          </a:p>
          <a:p>
            <a:pPr marL="0" indent="0">
              <a:lnSpc>
                <a:spcPct val="100000"/>
              </a:lnSpc>
              <a:buNone/>
            </a:pPr>
            <a:endParaRPr lang="en-GB" dirty="0"/>
          </a:p>
          <a:p>
            <a:pPr marL="0" indent="0">
              <a:lnSpc>
                <a:spcPct val="100000"/>
              </a:lnSpc>
              <a:buNone/>
            </a:pPr>
            <a:r>
              <a:rPr lang="en-GB" dirty="0"/>
              <a:t>How can HR achieve these objectives?</a:t>
            </a:r>
          </a:p>
          <a:p>
            <a:pPr marL="0" indent="0">
              <a:lnSpc>
                <a:spcPct val="100000"/>
              </a:lnSpc>
              <a:buNone/>
            </a:pPr>
            <a:r>
              <a:rPr lang="en-GB" dirty="0"/>
              <a:t>How </a:t>
            </a:r>
          </a:p>
          <a:p>
            <a:endParaRPr lang="en-GB" dirty="0"/>
          </a:p>
        </p:txBody>
      </p:sp>
    </p:spTree>
    <p:extLst>
      <p:ext uri="{BB962C8B-B14F-4D97-AF65-F5344CB8AC3E}">
        <p14:creationId xmlns:p14="http://schemas.microsoft.com/office/powerpoint/2010/main" val="3014338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96FA5C-84D2-40CA-A8ED-E7641459E0FF}"/>
              </a:ext>
            </a:extLst>
          </p:cNvPr>
          <p:cNvSpPr>
            <a:spLocks noGrp="1"/>
          </p:cNvSpPr>
          <p:nvPr>
            <p:ph type="title"/>
          </p:nvPr>
        </p:nvSpPr>
        <p:spPr/>
        <p:txBody>
          <a:bodyPr>
            <a:normAutofit fontScale="90000"/>
          </a:bodyPr>
          <a:lstStyle/>
          <a:p>
            <a:r>
              <a:rPr lang="en-GB" dirty="0"/>
              <a:t>Lets link strategic OD activities to strategic </a:t>
            </a:r>
            <a:br>
              <a:rPr lang="en-GB" dirty="0"/>
            </a:br>
            <a:r>
              <a:rPr lang="en-GB" dirty="0"/>
              <a:t>approach </a:t>
            </a:r>
          </a:p>
        </p:txBody>
      </p:sp>
      <p:sp>
        <p:nvSpPr>
          <p:cNvPr id="5" name="Content Placeholder 4">
            <a:extLst>
              <a:ext uri="{FF2B5EF4-FFF2-40B4-BE49-F238E27FC236}">
                <a16:creationId xmlns:a16="http://schemas.microsoft.com/office/drawing/2014/main" id="{098602B0-693B-4707-8595-B8D9B81C8828}"/>
              </a:ext>
            </a:extLst>
          </p:cNvPr>
          <p:cNvSpPr>
            <a:spLocks noGrp="1"/>
          </p:cNvSpPr>
          <p:nvPr>
            <p:ph sz="half" idx="1"/>
          </p:nvPr>
        </p:nvSpPr>
        <p:spPr>
          <a:xfrm>
            <a:off x="838200" y="1690688"/>
            <a:ext cx="5181600" cy="4351339"/>
          </a:xfrm>
        </p:spPr>
        <p:txBody>
          <a:bodyPr>
            <a:normAutofit lnSpcReduction="10000"/>
          </a:bodyPr>
          <a:lstStyle/>
          <a:p>
            <a:pPr marL="0" indent="0">
              <a:buNone/>
            </a:pPr>
            <a:r>
              <a:rPr lang="en-GB" dirty="0"/>
              <a:t>Sophisticated selection and recruitment processes; </a:t>
            </a:r>
          </a:p>
          <a:p>
            <a:pPr marL="0" indent="0">
              <a:buNone/>
            </a:pPr>
            <a:r>
              <a:rPr lang="en-GB" dirty="0"/>
              <a:t>Sophisticated induction programmes; </a:t>
            </a:r>
          </a:p>
          <a:p>
            <a:pPr marL="0" indent="0">
              <a:buNone/>
            </a:pPr>
            <a:r>
              <a:rPr lang="en-GB" dirty="0"/>
              <a:t>Two-way communication processes to keep everyone fully informed; </a:t>
            </a:r>
          </a:p>
          <a:p>
            <a:pPr marL="0" indent="0">
              <a:buNone/>
            </a:pPr>
            <a:r>
              <a:rPr lang="en-GB" dirty="0"/>
              <a:t>Employment security and internal promotion;</a:t>
            </a:r>
          </a:p>
          <a:p>
            <a:pPr marL="0" indent="0">
              <a:buNone/>
            </a:pPr>
            <a:r>
              <a:rPr lang="en-GB" dirty="0"/>
              <a:t>Effective use of job design to ensure flexibility,</a:t>
            </a:r>
          </a:p>
          <a:p>
            <a:pPr marL="0" indent="0">
              <a:buNone/>
            </a:pPr>
            <a:r>
              <a:rPr lang="en-GB" dirty="0"/>
              <a:t>Commitment and motivation</a:t>
            </a:r>
          </a:p>
          <a:p>
            <a:pPr marL="0" indent="0">
              <a:buNone/>
            </a:pPr>
            <a:r>
              <a:rPr lang="en-GB" dirty="0"/>
              <a:t>Extensive training, learning and development; reduction of status differentials/harmonization.</a:t>
            </a:r>
            <a:endParaRPr lang="en-GB" sz="2000" dirty="0"/>
          </a:p>
          <a:p>
            <a:pPr marL="0" indent="0">
              <a:buNone/>
            </a:pPr>
            <a:endParaRPr lang="en-GB" dirty="0"/>
          </a:p>
        </p:txBody>
      </p:sp>
      <p:sp>
        <p:nvSpPr>
          <p:cNvPr id="6" name="Content Placeholder 5">
            <a:extLst>
              <a:ext uri="{FF2B5EF4-FFF2-40B4-BE49-F238E27FC236}">
                <a16:creationId xmlns:a16="http://schemas.microsoft.com/office/drawing/2014/main" id="{4A44E903-40F5-4B08-939F-435194753206}"/>
              </a:ext>
            </a:extLst>
          </p:cNvPr>
          <p:cNvSpPr>
            <a:spLocks noGrp="1"/>
          </p:cNvSpPr>
          <p:nvPr>
            <p:ph sz="half" idx="2"/>
          </p:nvPr>
        </p:nvSpPr>
        <p:spPr>
          <a:xfrm>
            <a:off x="5894169" y="1253331"/>
            <a:ext cx="5811799" cy="4351339"/>
          </a:xfrm>
        </p:spPr>
        <p:txBody>
          <a:bodyPr>
            <a:normAutofit lnSpcReduction="10000"/>
          </a:bodyPr>
          <a:lstStyle/>
          <a:p>
            <a:pPr marL="0" indent="0">
              <a:buNone/>
            </a:pPr>
            <a:r>
              <a:rPr lang="en-GB" dirty="0"/>
              <a:t>Strategic approach </a:t>
            </a:r>
          </a:p>
          <a:p>
            <a:pPr marL="457189" indent="-457189">
              <a:buAutoNum type="arabicPeriod"/>
            </a:pPr>
            <a:r>
              <a:rPr lang="en-GB" dirty="0"/>
              <a:t>Best fit</a:t>
            </a:r>
          </a:p>
          <a:p>
            <a:pPr marL="457189" indent="-457189">
              <a:buAutoNum type="arabicPeriod"/>
            </a:pPr>
            <a:r>
              <a:rPr lang="en-GB" dirty="0"/>
              <a:t>Contingency </a:t>
            </a:r>
          </a:p>
          <a:p>
            <a:pPr marL="457189" indent="-457189">
              <a:buAutoNum type="arabicPeriod"/>
            </a:pPr>
            <a:r>
              <a:rPr lang="en-GB" dirty="0"/>
              <a:t>Matching </a:t>
            </a:r>
          </a:p>
        </p:txBody>
      </p:sp>
    </p:spTree>
    <p:extLst>
      <p:ext uri="{BB962C8B-B14F-4D97-AF65-F5344CB8AC3E}">
        <p14:creationId xmlns:p14="http://schemas.microsoft.com/office/powerpoint/2010/main" val="1255671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Naomi (2007) 5 Rule of thumb for organisation design</a:t>
            </a:r>
          </a:p>
        </p:txBody>
      </p:sp>
      <p:sp>
        <p:nvSpPr>
          <p:cNvPr id="4" name="Content Placeholder 3">
            <a:extLst>
              <a:ext uri="{FF2B5EF4-FFF2-40B4-BE49-F238E27FC236}">
                <a16:creationId xmlns:a16="http://schemas.microsoft.com/office/drawing/2014/main" id="{D016483A-F078-49E2-9A65-0C1C3E30B16F}"/>
              </a:ext>
            </a:extLst>
          </p:cNvPr>
          <p:cNvSpPr>
            <a:spLocks noGrp="1"/>
          </p:cNvSpPr>
          <p:nvPr>
            <p:ph idx="1"/>
          </p:nvPr>
        </p:nvSpPr>
        <p:spPr/>
        <p:txBody>
          <a:bodyPr>
            <a:normAutofit/>
          </a:bodyPr>
          <a:lstStyle/>
          <a:p>
            <a:r>
              <a:rPr lang="en-GB" dirty="0"/>
              <a:t>Design when there is a compelling reason</a:t>
            </a:r>
          </a:p>
          <a:p>
            <a:r>
              <a:rPr lang="en-GB" dirty="0"/>
              <a:t>Develop options before deciding on design </a:t>
            </a:r>
          </a:p>
          <a:p>
            <a:r>
              <a:rPr lang="en-GB" dirty="0"/>
              <a:t>Choose the right time to design</a:t>
            </a:r>
          </a:p>
          <a:p>
            <a:r>
              <a:rPr lang="en-GB" dirty="0"/>
              <a:t>Look for clues that things are out of alignment</a:t>
            </a:r>
          </a:p>
          <a:p>
            <a:r>
              <a:rPr lang="en-GB" dirty="0"/>
              <a:t>Stay alert on the future </a:t>
            </a:r>
          </a:p>
        </p:txBody>
      </p:sp>
    </p:spTree>
    <p:extLst>
      <p:ext uri="{BB962C8B-B14F-4D97-AF65-F5344CB8AC3E}">
        <p14:creationId xmlns:p14="http://schemas.microsoft.com/office/powerpoint/2010/main" val="2628526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512" y="450253"/>
            <a:ext cx="10515600" cy="570415"/>
          </a:xfrm>
        </p:spPr>
        <p:txBody>
          <a:bodyPr>
            <a:noAutofit/>
          </a:bodyPr>
          <a:lstStyle/>
          <a:p>
            <a:r>
              <a:rPr lang="en-GB" sz="2400" dirty="0"/>
              <a:t>Models of organisation design</a:t>
            </a:r>
          </a:p>
        </p:txBody>
      </p:sp>
      <p:sp>
        <p:nvSpPr>
          <p:cNvPr id="4" name="Content Placeholder 3">
            <a:extLst>
              <a:ext uri="{FF2B5EF4-FFF2-40B4-BE49-F238E27FC236}">
                <a16:creationId xmlns:a16="http://schemas.microsoft.com/office/drawing/2014/main" id="{D016483A-F078-49E2-9A65-0C1C3E30B16F}"/>
              </a:ext>
            </a:extLst>
          </p:cNvPr>
          <p:cNvSpPr>
            <a:spLocks noGrp="1"/>
          </p:cNvSpPr>
          <p:nvPr>
            <p:ph idx="1"/>
          </p:nvPr>
        </p:nvSpPr>
        <p:spPr/>
        <p:txBody>
          <a:bodyPr>
            <a:normAutofit lnSpcReduction="10000"/>
          </a:bodyPr>
          <a:lstStyle/>
          <a:p>
            <a:pPr marL="0" indent="0">
              <a:buNone/>
            </a:pPr>
            <a:r>
              <a:rPr lang="en-GB" dirty="0"/>
              <a:t>A model is an image or framework that presents a template for guidance or a representation of a set of components of a process, system. It is also a representation of information , activities, relationship and constraints. </a:t>
            </a:r>
          </a:p>
          <a:p>
            <a:pPr marL="0" indent="0">
              <a:buNone/>
            </a:pPr>
            <a:r>
              <a:rPr lang="en-GB" dirty="0"/>
              <a:t>Models help to </a:t>
            </a:r>
          </a:p>
          <a:p>
            <a:r>
              <a:rPr lang="en-GB" dirty="0"/>
              <a:t>Structure approaches to problem</a:t>
            </a:r>
          </a:p>
          <a:p>
            <a:r>
              <a:rPr lang="en-GB" dirty="0"/>
              <a:t>Provide a framework for communicating changes</a:t>
            </a:r>
          </a:p>
          <a:p>
            <a:r>
              <a:rPr lang="en-GB" dirty="0"/>
              <a:t>Help solve design issues</a:t>
            </a:r>
          </a:p>
          <a:p>
            <a:r>
              <a:rPr lang="en-GB" dirty="0"/>
              <a:t>Illustrate relationships </a:t>
            </a:r>
          </a:p>
          <a:p>
            <a:endParaRPr lang="en-GB" dirty="0"/>
          </a:p>
        </p:txBody>
      </p:sp>
    </p:spTree>
    <p:extLst>
      <p:ext uri="{BB962C8B-B14F-4D97-AF65-F5344CB8AC3E}">
        <p14:creationId xmlns:p14="http://schemas.microsoft.com/office/powerpoint/2010/main" val="4048199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564C3-2079-4A84-B7F4-9AB9C32194A3}"/>
              </a:ext>
            </a:extLst>
          </p:cNvPr>
          <p:cNvSpPr>
            <a:spLocks noGrp="1"/>
          </p:cNvSpPr>
          <p:nvPr>
            <p:ph type="title"/>
          </p:nvPr>
        </p:nvSpPr>
        <p:spPr/>
        <p:txBody>
          <a:bodyPr/>
          <a:lstStyle/>
          <a:p>
            <a:r>
              <a:rPr lang="en-GB" dirty="0"/>
              <a:t>Models of organisation design</a:t>
            </a:r>
          </a:p>
        </p:txBody>
      </p:sp>
      <p:pic>
        <p:nvPicPr>
          <p:cNvPr id="11" name="Content Placeholder 10">
            <a:extLst>
              <a:ext uri="{FF2B5EF4-FFF2-40B4-BE49-F238E27FC236}">
                <a16:creationId xmlns:a16="http://schemas.microsoft.com/office/drawing/2014/main" id="{DABEDF7C-76F9-4855-A0DA-1F0FD4985A30}"/>
              </a:ext>
            </a:extLst>
          </p:cNvPr>
          <p:cNvPicPr>
            <a:picLocks noGrp="1" noChangeAspect="1"/>
          </p:cNvPicPr>
          <p:nvPr>
            <p:ph idx="1"/>
          </p:nvPr>
        </p:nvPicPr>
        <p:blipFill>
          <a:blip r:embed="rId2"/>
          <a:stretch>
            <a:fillRect/>
          </a:stretch>
        </p:blipFill>
        <p:spPr>
          <a:xfrm>
            <a:off x="1632857" y="1454190"/>
            <a:ext cx="3810000" cy="3553239"/>
          </a:xfrm>
          <a:prstGeom prst="rect">
            <a:avLst/>
          </a:prstGeom>
        </p:spPr>
      </p:pic>
      <p:sp>
        <p:nvSpPr>
          <p:cNvPr id="8" name="TextBox 7">
            <a:extLst>
              <a:ext uri="{FF2B5EF4-FFF2-40B4-BE49-F238E27FC236}">
                <a16:creationId xmlns:a16="http://schemas.microsoft.com/office/drawing/2014/main" id="{ED38ACEE-9779-4FE1-8A38-3B8E72DB83BE}"/>
              </a:ext>
            </a:extLst>
          </p:cNvPr>
          <p:cNvSpPr txBox="1"/>
          <p:nvPr/>
        </p:nvSpPr>
        <p:spPr>
          <a:xfrm>
            <a:off x="2002972" y="5007429"/>
            <a:ext cx="3439885" cy="461665"/>
          </a:xfrm>
          <a:prstGeom prst="rect">
            <a:avLst/>
          </a:prstGeom>
          <a:noFill/>
        </p:spPr>
        <p:txBody>
          <a:bodyPr wrap="square" rtlCol="0">
            <a:spAutoFit/>
          </a:bodyPr>
          <a:lstStyle/>
          <a:p>
            <a:r>
              <a:rPr lang="en-GB" sz="2400" dirty="0"/>
              <a:t>McKinsey 7- star model</a:t>
            </a:r>
          </a:p>
        </p:txBody>
      </p:sp>
      <p:pic>
        <p:nvPicPr>
          <p:cNvPr id="12" name="Picture 11">
            <a:extLst>
              <a:ext uri="{FF2B5EF4-FFF2-40B4-BE49-F238E27FC236}">
                <a16:creationId xmlns:a16="http://schemas.microsoft.com/office/drawing/2014/main" id="{25B8BB64-59F1-4D76-AE96-187922E220CB}"/>
              </a:ext>
            </a:extLst>
          </p:cNvPr>
          <p:cNvPicPr>
            <a:picLocks noChangeAspect="1"/>
          </p:cNvPicPr>
          <p:nvPr/>
        </p:nvPicPr>
        <p:blipFill>
          <a:blip r:embed="rId3"/>
          <a:stretch>
            <a:fillRect/>
          </a:stretch>
        </p:blipFill>
        <p:spPr>
          <a:xfrm>
            <a:off x="6386181" y="1408836"/>
            <a:ext cx="4688931" cy="3598592"/>
          </a:xfrm>
          <a:prstGeom prst="rect">
            <a:avLst/>
          </a:prstGeom>
        </p:spPr>
      </p:pic>
      <p:sp>
        <p:nvSpPr>
          <p:cNvPr id="13" name="TextBox 12">
            <a:extLst>
              <a:ext uri="{FF2B5EF4-FFF2-40B4-BE49-F238E27FC236}">
                <a16:creationId xmlns:a16="http://schemas.microsoft.com/office/drawing/2014/main" id="{9372C97F-CDD1-462D-852A-5A8BB8E5520E}"/>
              </a:ext>
            </a:extLst>
          </p:cNvPr>
          <p:cNvSpPr txBox="1"/>
          <p:nvPr/>
        </p:nvSpPr>
        <p:spPr>
          <a:xfrm>
            <a:off x="6096000" y="5087871"/>
            <a:ext cx="4979112" cy="830997"/>
          </a:xfrm>
          <a:prstGeom prst="rect">
            <a:avLst/>
          </a:prstGeom>
          <a:noFill/>
        </p:spPr>
        <p:txBody>
          <a:bodyPr wrap="square" rtlCol="0">
            <a:spAutoFit/>
          </a:bodyPr>
          <a:lstStyle/>
          <a:p>
            <a:r>
              <a:rPr lang="en-GB" sz="2400" dirty="0"/>
              <a:t>Nadler and </a:t>
            </a:r>
            <a:r>
              <a:rPr lang="en-GB" sz="2400" dirty="0" err="1"/>
              <a:t>Tushman</a:t>
            </a:r>
            <a:r>
              <a:rPr lang="en-GB" sz="2400" dirty="0"/>
              <a:t> congruence model</a:t>
            </a:r>
          </a:p>
        </p:txBody>
      </p:sp>
    </p:spTree>
    <p:extLst>
      <p:ext uri="{BB962C8B-B14F-4D97-AF65-F5344CB8AC3E}">
        <p14:creationId xmlns:p14="http://schemas.microsoft.com/office/powerpoint/2010/main" val="3567454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a:xfrm>
            <a:off x="559512" y="450253"/>
            <a:ext cx="9016749" cy="958583"/>
          </a:xfrm>
        </p:spPr>
        <p:txBody>
          <a:bodyPr>
            <a:normAutofit/>
          </a:bodyPr>
          <a:lstStyle/>
          <a:p>
            <a:r>
              <a:rPr lang="en-GB" dirty="0"/>
              <a:t>Models of organisation design cont’d</a:t>
            </a:r>
          </a:p>
        </p:txBody>
      </p:sp>
      <p:pic>
        <p:nvPicPr>
          <p:cNvPr id="4" name="Content Placeholder 3">
            <a:extLst>
              <a:ext uri="{FF2B5EF4-FFF2-40B4-BE49-F238E27FC236}">
                <a16:creationId xmlns:a16="http://schemas.microsoft.com/office/drawing/2014/main" id="{F1A911BA-D21B-45D2-B0E4-F32344CC71AB}"/>
              </a:ext>
            </a:extLst>
          </p:cNvPr>
          <p:cNvPicPr>
            <a:picLocks noGrp="1" noChangeAspect="1"/>
          </p:cNvPicPr>
          <p:nvPr>
            <p:ph idx="1"/>
          </p:nvPr>
        </p:nvPicPr>
        <p:blipFill>
          <a:blip r:embed="rId2"/>
          <a:stretch>
            <a:fillRect/>
          </a:stretch>
        </p:blipFill>
        <p:spPr>
          <a:xfrm>
            <a:off x="804432" y="1165115"/>
            <a:ext cx="7552143" cy="3802025"/>
          </a:xfrm>
          <a:prstGeom prst="rect">
            <a:avLst/>
          </a:prstGeom>
        </p:spPr>
      </p:pic>
      <p:sp>
        <p:nvSpPr>
          <p:cNvPr id="7" name="TextBox 6">
            <a:extLst>
              <a:ext uri="{FF2B5EF4-FFF2-40B4-BE49-F238E27FC236}">
                <a16:creationId xmlns:a16="http://schemas.microsoft.com/office/drawing/2014/main" id="{7844FAD9-4CC3-4EBF-938F-D26C27E53893}"/>
              </a:ext>
            </a:extLst>
          </p:cNvPr>
          <p:cNvSpPr txBox="1"/>
          <p:nvPr/>
        </p:nvSpPr>
        <p:spPr>
          <a:xfrm>
            <a:off x="1446029" y="5231220"/>
            <a:ext cx="4437321" cy="461665"/>
          </a:xfrm>
          <a:prstGeom prst="rect">
            <a:avLst/>
          </a:prstGeom>
          <a:noFill/>
        </p:spPr>
        <p:txBody>
          <a:bodyPr wrap="square" rtlCol="0">
            <a:spAutoFit/>
          </a:bodyPr>
          <a:lstStyle/>
          <a:p>
            <a:r>
              <a:rPr lang="en-GB" sz="2400" dirty="0"/>
              <a:t>Burke-Litwin model</a:t>
            </a:r>
          </a:p>
        </p:txBody>
      </p:sp>
    </p:spTree>
    <p:extLst>
      <p:ext uri="{BB962C8B-B14F-4D97-AF65-F5344CB8AC3E}">
        <p14:creationId xmlns:p14="http://schemas.microsoft.com/office/powerpoint/2010/main" val="2684376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FBBC7-F3C2-498C-A953-0439A8AB8C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18BB50-CA25-4BC0-B26C-F8CB614FFA81}"/>
              </a:ext>
            </a:extLst>
          </p:cNvPr>
          <p:cNvSpPr>
            <a:spLocks noGrp="1"/>
          </p:cNvSpPr>
          <p:nvPr>
            <p:ph idx="1"/>
          </p:nvPr>
        </p:nvSpPr>
        <p:spPr/>
        <p:txBody>
          <a:bodyPr/>
          <a:lstStyle/>
          <a:p>
            <a:r>
              <a:rPr lang="en-GB" dirty="0"/>
              <a:t>Martins, N., &amp; Coetzee, M. (2009). Applying the Burke-Litwin model as a diagnostic framework for assessing organisational effectiveness. </a:t>
            </a:r>
            <a:r>
              <a:rPr lang="en-GB" i="1" dirty="0"/>
              <a:t>SA Journal of Human Resource Management</a:t>
            </a:r>
            <a:r>
              <a:rPr lang="en-GB" dirty="0"/>
              <a:t>, </a:t>
            </a:r>
            <a:r>
              <a:rPr lang="en-GB" i="1" dirty="0"/>
              <a:t>7</a:t>
            </a:r>
            <a:r>
              <a:rPr lang="en-GB" dirty="0"/>
              <a:t>(1), 1-13.</a:t>
            </a:r>
          </a:p>
          <a:p>
            <a:r>
              <a:rPr lang="en-GB" dirty="0" err="1"/>
              <a:t>Ravanfar</a:t>
            </a:r>
            <a:r>
              <a:rPr lang="en-GB" dirty="0"/>
              <a:t>, M. M. (2015). </a:t>
            </a:r>
            <a:r>
              <a:rPr lang="en-GB" dirty="0" err="1"/>
              <a:t>Analyzing</a:t>
            </a:r>
            <a:r>
              <a:rPr lang="en-GB" dirty="0"/>
              <a:t> Organizational Structure based on 7s model of McKinsey. </a:t>
            </a:r>
            <a:r>
              <a:rPr lang="en-GB" i="1" dirty="0"/>
              <a:t>Global Journal of Management and Business Research</a:t>
            </a:r>
            <a:r>
              <a:rPr lang="en-GB" dirty="0"/>
              <a:t>.</a:t>
            </a:r>
          </a:p>
          <a:p>
            <a:r>
              <a:rPr lang="en-GB" dirty="0" err="1"/>
              <a:t>Bezboruah</a:t>
            </a:r>
            <a:r>
              <a:rPr lang="en-GB" dirty="0"/>
              <a:t>, K. C. (2008). Applying the congruence model of organisational change in explaining the change in the Indian economic policies. </a:t>
            </a:r>
            <a:r>
              <a:rPr lang="en-GB" i="1" dirty="0"/>
              <a:t>Journal of Organisational Transformation &amp; Social Change</a:t>
            </a:r>
            <a:r>
              <a:rPr lang="en-GB" dirty="0"/>
              <a:t>, </a:t>
            </a:r>
            <a:r>
              <a:rPr lang="en-GB" i="1" dirty="0"/>
              <a:t>5</a:t>
            </a:r>
            <a:r>
              <a:rPr lang="en-GB" dirty="0"/>
              <a:t>(2), 129-140.</a:t>
            </a:r>
          </a:p>
          <a:p>
            <a:endParaRPr lang="en-GB" dirty="0"/>
          </a:p>
          <a:p>
            <a:endParaRPr lang="en-GB" dirty="0"/>
          </a:p>
        </p:txBody>
      </p:sp>
    </p:spTree>
    <p:extLst>
      <p:ext uri="{BB962C8B-B14F-4D97-AF65-F5344CB8AC3E}">
        <p14:creationId xmlns:p14="http://schemas.microsoft.com/office/powerpoint/2010/main" val="3463882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lstStyle/>
          <a:p>
            <a:pPr marL="0" indent="0">
              <a:buNone/>
            </a:pPr>
            <a:r>
              <a:rPr lang="en-GB" dirty="0"/>
              <a:t>This lecture has shown how important contextual factors are for organisation design. As organisations do not operate in a vacuum, managers should aim to understand their context and adapt to its changes. </a:t>
            </a:r>
          </a:p>
          <a:p>
            <a:pPr marL="0" indent="0">
              <a:buNone/>
            </a:pPr>
            <a:r>
              <a:rPr lang="en-GB" dirty="0"/>
              <a:t>Models and approaches discussed today help us understand the rationale for organisation design decisions. </a:t>
            </a:r>
          </a:p>
          <a:p>
            <a:pPr marL="0" indent="0">
              <a:buNone/>
            </a:pPr>
            <a:endParaRPr lang="en-GB" dirty="0"/>
          </a:p>
        </p:txBody>
      </p:sp>
    </p:spTree>
    <p:extLst>
      <p:ext uri="{BB962C8B-B14F-4D97-AF65-F5344CB8AC3E}">
        <p14:creationId xmlns:p14="http://schemas.microsoft.com/office/powerpoint/2010/main" val="236063129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16</TotalTime>
  <Words>1113</Words>
  <Application>Microsoft Office PowerPoint</Application>
  <PresentationFormat>Widescreen</PresentationFormat>
  <Paragraphs>102</Paragraphs>
  <Slides>19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Gill Sans MT</vt:lpstr>
      <vt:lpstr>Gallery</vt:lpstr>
      <vt:lpstr>Environmental factors affecting change, models and theories</vt:lpstr>
      <vt:lpstr>Learning outcomes</vt:lpstr>
      <vt:lpstr>Learning Outcomes</vt:lpstr>
      <vt:lpstr>Contextual factors</vt:lpstr>
      <vt:lpstr>Implications of contextual factors</vt:lpstr>
      <vt:lpstr>Analysis of organisational environment </vt:lpstr>
      <vt:lpstr>Consider an organisation of your choice and complete the table with one point each </vt:lpstr>
      <vt:lpstr>Strategic organisation design activities</vt:lpstr>
      <vt:lpstr>3 Strategic approaches </vt:lpstr>
      <vt:lpstr>Best fit approach </vt:lpstr>
      <vt:lpstr>Contingency approach </vt:lpstr>
      <vt:lpstr>Matching approach </vt:lpstr>
      <vt:lpstr>Lets link strategic OD activities to strategic  approach </vt:lpstr>
      <vt:lpstr>Naomi (2007) 5 Rule of thumb for organisation design</vt:lpstr>
      <vt:lpstr>Models of organisation design</vt:lpstr>
      <vt:lpstr>Models of organisation design</vt:lpstr>
      <vt:lpstr>Models of organisation design cont’d</vt:lpstr>
      <vt:lpstr>References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Nauman Ali</cp:lastModifiedBy>
  <cp:revision>6</cp:revision>
  <dcterms:created xsi:type="dcterms:W3CDTF">2020-12-07T12:39:14Z</dcterms:created>
  <dcterms:modified xsi:type="dcterms:W3CDTF">2021-10-13T08:24:04Z</dcterms:modified>
</cp:coreProperties>
</file>