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918FBA-4907-4A43-AC26-1646080E1C9F}"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EE5A56-EBB2-4303-A086-1C73E14C4BB7}" type="slidenum">
              <a:rPr lang="en-GB" smtClean="0"/>
              <a:t>‹#›</a:t>
            </a:fld>
            <a:endParaRPr lang="en-GB"/>
          </a:p>
        </p:txBody>
      </p:sp>
    </p:spTree>
    <p:extLst>
      <p:ext uri="{BB962C8B-B14F-4D97-AF65-F5344CB8AC3E}">
        <p14:creationId xmlns:p14="http://schemas.microsoft.com/office/powerpoint/2010/main" val="810021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Problem solving is the identification of a problem, examination of the causes and taking the right solutions. Safe and evidence-based decisions by professionals in health and social care are necessary in order to safeguard patients and offer high-quality care delivery (Lorusso et al. 2021).</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2</a:t>
            </a:fld>
            <a:endParaRPr lang="en-GB"/>
          </a:p>
        </p:txBody>
      </p:sp>
    </p:spTree>
    <p:extLst>
      <p:ext uri="{BB962C8B-B14F-4D97-AF65-F5344CB8AC3E}">
        <p14:creationId xmlns:p14="http://schemas.microsoft.com/office/powerpoint/2010/main" val="2123121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skill is needed due to the complexity and unpredictability of the healthcare environments. The professionals are required to act fast in responding to crises, patient safety, and safeguarding issues, and do everything ethically and responsibly towards upholding patient safety (Krolikowski et al. 2022).</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3</a:t>
            </a:fld>
            <a:endParaRPr lang="en-GB"/>
          </a:p>
        </p:txBody>
      </p:sp>
    </p:spTree>
    <p:extLst>
      <p:ext uri="{BB962C8B-B14F-4D97-AF65-F5344CB8AC3E}">
        <p14:creationId xmlns:p14="http://schemas.microsoft.com/office/powerpoint/2010/main" val="2084161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Impulsive decisions are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through a systematic problem solving process. When professionals adhere to a sequence of specific actions, like problem identification, causal analysis, and outcome consideration, responsibility, reflection, and higher quality of care can be guaranteed (Resnick and Glaser 2024).</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4</a:t>
            </a:fld>
            <a:endParaRPr lang="en-GB"/>
          </a:p>
        </p:txBody>
      </p:sp>
    </p:spTree>
    <p:extLst>
      <p:ext uri="{BB962C8B-B14F-4D97-AF65-F5344CB8AC3E}">
        <p14:creationId xmlns:p14="http://schemas.microsoft.com/office/powerpoint/2010/main" val="2607032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Structured problem solving will guarantee instant patient evaluation, correct reporting, and preventive action in the case of the medication error. This will foster learning and reduce blame and enhance the overall safety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(Dionisi et al. 2022).</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5</a:t>
            </a:fld>
            <a:endParaRPr lang="en-GB"/>
          </a:p>
        </p:txBody>
      </p:sp>
    </p:spTree>
    <p:extLst>
      <p:ext uri="{BB962C8B-B14F-4D97-AF65-F5344CB8AC3E}">
        <p14:creationId xmlns:p14="http://schemas.microsoft.com/office/powerpoint/2010/main" val="2371398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root causes defined in the Fishbone analysis include staffing, communication, and system failures. This assists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get to the root of the problems rather than concentrate on individual errors (</a:t>
            </a:r>
            <a:r>
              <a:rPr lang="en-US" sz="1200" kern="1200" dirty="0" err="1">
                <a:solidFill>
                  <a:schemeClr val="tx1"/>
                </a:solidFill>
                <a:effectLst/>
                <a:latin typeface="+mn-lt"/>
                <a:ea typeface="+mn-ea"/>
                <a:cs typeface="+mn-cs"/>
              </a:rPr>
              <a:t>Tagaram</a:t>
            </a:r>
            <a:r>
              <a:rPr lang="en-US" sz="1200" kern="1200" dirty="0">
                <a:solidFill>
                  <a:schemeClr val="tx1"/>
                </a:solidFill>
                <a:effectLst/>
                <a:latin typeface="+mn-lt"/>
                <a:ea typeface="+mn-ea"/>
                <a:cs typeface="+mn-cs"/>
              </a:rPr>
              <a:t> and Chen 2024).</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6</a:t>
            </a:fld>
            <a:endParaRPr lang="en-GB"/>
          </a:p>
        </p:txBody>
      </p:sp>
    </p:spTree>
    <p:extLst>
      <p:ext uri="{BB962C8B-B14F-4D97-AF65-F5344CB8AC3E}">
        <p14:creationId xmlns:p14="http://schemas.microsoft.com/office/powerpoint/2010/main" val="3894249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SWOT analysis reveals that problem solving builds confidence in professionals and patient safety. Nevertheless, the effectiveness can be restricted by workloads and pressures, which emphasizes the importance of positive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environments (</a:t>
            </a:r>
            <a:r>
              <a:rPr lang="en-US" sz="1200" kern="1200" dirty="0" err="1">
                <a:solidFill>
                  <a:schemeClr val="tx1"/>
                </a:solidFill>
                <a:effectLst/>
                <a:latin typeface="+mn-lt"/>
                <a:ea typeface="+mn-ea"/>
                <a:cs typeface="+mn-cs"/>
              </a:rPr>
              <a:t>Dereziuk</a:t>
            </a:r>
            <a:r>
              <a:rPr lang="en-US" sz="1200" kern="1200" dirty="0">
                <a:solidFill>
                  <a:schemeClr val="tx1"/>
                </a:solidFill>
                <a:effectLst/>
                <a:latin typeface="+mn-lt"/>
                <a:ea typeface="+mn-ea"/>
                <a:cs typeface="+mn-cs"/>
              </a:rPr>
              <a:t> et al. 2023).</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7</a:t>
            </a:fld>
            <a:endParaRPr lang="en-GB"/>
          </a:p>
        </p:txBody>
      </p:sp>
    </p:spTree>
    <p:extLst>
      <p:ext uri="{BB962C8B-B14F-4D97-AF65-F5344CB8AC3E}">
        <p14:creationId xmlns:p14="http://schemas.microsoft.com/office/powerpoint/2010/main" val="1060630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Problem solving is also consistent with the scope of the professional standards like duty of care and accountability. It guarantees ethical decision-making, as well as encourages professional growth of healthcare practice (White et al. 2024).</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8</a:t>
            </a:fld>
            <a:endParaRPr lang="en-GB"/>
          </a:p>
        </p:txBody>
      </p:sp>
    </p:spTree>
    <p:extLst>
      <p:ext uri="{BB962C8B-B14F-4D97-AF65-F5344CB8AC3E}">
        <p14:creationId xmlns:p14="http://schemas.microsoft.com/office/powerpoint/2010/main" val="937884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summary, safe, ethical and effective health and social care practise requires problem solving. Systematic practises and review tools promote patient outcomes and competence.</a:t>
            </a:r>
            <a:endParaRPr lang="en-GB" dirty="0"/>
          </a:p>
        </p:txBody>
      </p:sp>
      <p:sp>
        <p:nvSpPr>
          <p:cNvPr id="4" name="Slide Number Placeholder 3"/>
          <p:cNvSpPr>
            <a:spLocks noGrp="1"/>
          </p:cNvSpPr>
          <p:nvPr>
            <p:ph type="sldNum" sz="quarter" idx="5"/>
          </p:nvPr>
        </p:nvSpPr>
        <p:spPr/>
        <p:txBody>
          <a:bodyPr/>
          <a:lstStyle/>
          <a:p>
            <a:fld id="{22EE5A56-EBB2-4303-A086-1C73E14C4BB7}" type="slidenum">
              <a:rPr lang="en-GB" smtClean="0"/>
              <a:t>9</a:t>
            </a:fld>
            <a:endParaRPr lang="en-GB"/>
          </a:p>
        </p:txBody>
      </p:sp>
    </p:spTree>
    <p:extLst>
      <p:ext uri="{BB962C8B-B14F-4D97-AF65-F5344CB8AC3E}">
        <p14:creationId xmlns:p14="http://schemas.microsoft.com/office/powerpoint/2010/main" val="345999531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2/22/26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2/22/26</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2/22/26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2/22/26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5.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9.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5.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48B8A-B5E0-DB58-6B22-47D7ED6149A6}"/>
              </a:ext>
            </a:extLst>
          </p:cNvPr>
          <p:cNvSpPr>
            <a:spLocks noGrp="1"/>
          </p:cNvSpPr>
          <p:nvPr>
            <p:ph type="ctrTitle"/>
          </p:nvPr>
        </p:nvSpPr>
        <p:spPr/>
        <p:txBody>
          <a:bodyPr/>
          <a:lstStyle/>
          <a:p>
            <a:pPr algn="ctr"/>
            <a:r>
              <a:rPr lang="en-US" sz="4800" dirty="0"/>
              <a:t>Problem Solving as a Core Professional Skill in Health and Social Care</a:t>
            </a:r>
            <a:endParaRPr lang="en-GB" sz="4800" dirty="0"/>
          </a:p>
        </p:txBody>
      </p:sp>
      <p:sp>
        <p:nvSpPr>
          <p:cNvPr id="3" name="Subtitle 2">
            <a:extLst>
              <a:ext uri="{FF2B5EF4-FFF2-40B4-BE49-F238E27FC236}">
                <a16:creationId xmlns:a16="http://schemas.microsoft.com/office/drawing/2014/main" id="{CEF5D1AC-14A9-7704-147A-846C23D7EC3E}"/>
              </a:ext>
            </a:extLst>
          </p:cNvPr>
          <p:cNvSpPr>
            <a:spLocks noGrp="1"/>
          </p:cNvSpPr>
          <p:nvPr>
            <p:ph type="subTitle" idx="1"/>
          </p:nvPr>
        </p:nvSpPr>
        <p:spPr>
          <a:xfrm>
            <a:off x="1069848" y="4389119"/>
            <a:ext cx="7891272" cy="2341289"/>
          </a:xfrm>
        </p:spPr>
        <p:txBody>
          <a:bodyPr>
            <a:normAutofit lnSpcReduction="10000"/>
          </a:bodyPr>
          <a:lstStyle/>
          <a:p>
            <a:pPr algn="ctr"/>
            <a:r>
              <a:rPr lang="en-US" sz="1600" dirty="0" err="1"/>
              <a:t>Programme</a:t>
            </a:r>
            <a:r>
              <a:rPr lang="en-US" sz="1600" dirty="0"/>
              <a:t>: Certificate of Higher Education Skills for the Workplace (Health and Social Care)</a:t>
            </a:r>
          </a:p>
          <a:p>
            <a:pPr algn="ctr"/>
            <a:r>
              <a:rPr lang="en-US" sz="1600" dirty="0"/>
              <a:t>Module: Professional Development within Health and Social Care</a:t>
            </a:r>
          </a:p>
          <a:p>
            <a:pPr algn="ctr"/>
            <a:r>
              <a:rPr lang="en-US" sz="1600" dirty="0"/>
              <a:t>Module code: LCHS4009</a:t>
            </a:r>
          </a:p>
          <a:p>
            <a:pPr algn="ctr"/>
            <a:r>
              <a:rPr lang="en-US" sz="1600" dirty="0"/>
              <a:t>Compoenent-1 Presentation</a:t>
            </a:r>
          </a:p>
          <a:p>
            <a:pPr algn="ctr"/>
            <a:r>
              <a:rPr lang="en-US" sz="1600" dirty="0"/>
              <a:t>Submitted By: Daniela </a:t>
            </a:r>
            <a:r>
              <a:rPr lang="en-US" sz="1600" dirty="0" err="1"/>
              <a:t>Apet</a:t>
            </a:r>
            <a:r>
              <a:rPr lang="ro-RO" sz="1600" dirty="0"/>
              <a:t>rei</a:t>
            </a:r>
            <a:endParaRPr lang="en-US" sz="1600" dirty="0"/>
          </a:p>
          <a:p>
            <a:pPr algn="ctr"/>
            <a:r>
              <a:rPr lang="en-US" sz="1600" dirty="0"/>
              <a:t>Student ID: </a:t>
            </a:r>
            <a:r>
              <a:rPr lang="ro-RO" sz="1600" dirty="0"/>
              <a:t>2016760</a:t>
            </a:r>
            <a:endParaRPr lang="en-GB" sz="1600" dirty="0"/>
          </a:p>
        </p:txBody>
      </p:sp>
    </p:spTree>
    <p:extLst>
      <p:ext uri="{BB962C8B-B14F-4D97-AF65-F5344CB8AC3E}">
        <p14:creationId xmlns:p14="http://schemas.microsoft.com/office/powerpoint/2010/main" val="3278755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7EBF-4A6F-BE78-F68C-3B48CB536A7A}"/>
              </a:ext>
            </a:extLst>
          </p:cNvPr>
          <p:cNvSpPr>
            <a:spLocks noGrp="1"/>
          </p:cNvSpPr>
          <p:nvPr>
            <p:ph type="title"/>
          </p:nvPr>
        </p:nvSpPr>
        <p:spPr/>
        <p:txBody>
          <a:bodyPr/>
          <a:lstStyle/>
          <a:p>
            <a:r>
              <a:rPr lang="en-US" dirty="0"/>
              <a:t>Introduction to Problem Solving</a:t>
            </a:r>
            <a:endParaRPr lang="en-GB" dirty="0"/>
          </a:p>
        </p:txBody>
      </p:sp>
      <p:sp>
        <p:nvSpPr>
          <p:cNvPr id="3" name="Content Placeholder 2">
            <a:extLst>
              <a:ext uri="{FF2B5EF4-FFF2-40B4-BE49-F238E27FC236}">
                <a16:creationId xmlns:a16="http://schemas.microsoft.com/office/drawing/2014/main" id="{D2C18146-CA15-F006-A067-088862235997}"/>
              </a:ext>
            </a:extLst>
          </p:cNvPr>
          <p:cNvSpPr>
            <a:spLocks noGrp="1"/>
          </p:cNvSpPr>
          <p:nvPr>
            <p:ph idx="1"/>
          </p:nvPr>
        </p:nvSpPr>
        <p:spPr>
          <a:xfrm>
            <a:off x="1069849" y="2121408"/>
            <a:ext cx="5026152" cy="4050792"/>
          </a:xfrm>
        </p:spPr>
        <p:txBody>
          <a:bodyPr>
            <a:normAutofit fontScale="85000" lnSpcReduction="10000"/>
          </a:bodyPr>
          <a:lstStyle/>
          <a:p>
            <a:r>
              <a:rPr lang="en-US" dirty="0"/>
              <a:t>Problem solving is the capacity to focus on problems, define causal factors, evaluate alternative solutions and take the proper actions. Several challenging and unimaginable circumstances are experienced by professionals in the field of health and social care on a daily basis (Yeung et al. 2023).</a:t>
            </a:r>
          </a:p>
          <a:p>
            <a:r>
              <a:rPr lang="en-US" dirty="0"/>
              <a:t>Problem solving involves:</a:t>
            </a:r>
          </a:p>
          <a:p>
            <a:r>
              <a:rPr lang="en-US" dirty="0"/>
              <a:t>Critical analysis</a:t>
            </a:r>
          </a:p>
          <a:p>
            <a:r>
              <a:rPr lang="en-US" dirty="0"/>
              <a:t>Decision-making</a:t>
            </a:r>
          </a:p>
          <a:p>
            <a:r>
              <a:rPr lang="en-US" dirty="0"/>
              <a:t>Risk assessment</a:t>
            </a:r>
          </a:p>
          <a:p>
            <a:r>
              <a:rPr lang="en-US" dirty="0"/>
              <a:t>Ethical judgement</a:t>
            </a:r>
          </a:p>
          <a:p>
            <a:r>
              <a:rPr lang="en-US" dirty="0"/>
              <a:t>Collaboration with multidisciplinary teams</a:t>
            </a:r>
          </a:p>
        </p:txBody>
      </p:sp>
      <p:sp>
        <p:nvSpPr>
          <p:cNvPr id="6" name="TextBox 5">
            <a:extLst>
              <a:ext uri="{FF2B5EF4-FFF2-40B4-BE49-F238E27FC236}">
                <a16:creationId xmlns:a16="http://schemas.microsoft.com/office/drawing/2014/main" id="{A451F9E4-EDB4-2D4B-6E36-B49FD962DCBC}"/>
              </a:ext>
            </a:extLst>
          </p:cNvPr>
          <p:cNvSpPr txBox="1"/>
          <p:nvPr/>
        </p:nvSpPr>
        <p:spPr>
          <a:xfrm>
            <a:off x="6540649" y="2093976"/>
            <a:ext cx="4956586" cy="3416320"/>
          </a:xfrm>
          <a:prstGeom prst="rect">
            <a:avLst/>
          </a:prstGeom>
          <a:noFill/>
        </p:spPr>
        <p:txBody>
          <a:bodyPr wrap="square">
            <a:spAutoFit/>
          </a:bodyPr>
          <a:lstStyle/>
          <a:p>
            <a:pPr marL="0" indent="0">
              <a:buNone/>
            </a:pPr>
            <a:r>
              <a:rPr lang="en-US" dirty="0"/>
              <a:t>It is essential for nurses and healthcare professionals to make decisions on behalf of their patients for their best treatment. Nurse practitioners are required to make evidence-based choices that will allow them to provide quality care and avert patient harm (Lorusso et al. 2021).</a:t>
            </a:r>
          </a:p>
          <a:p>
            <a:pPr marL="0" indent="0">
              <a:buNone/>
            </a:pPr>
            <a:r>
              <a:rPr lang="en-US" dirty="0"/>
              <a:t>Effective problem solving ensures:</a:t>
            </a:r>
          </a:p>
          <a:p>
            <a:pPr marL="285750" indent="-285750">
              <a:buFont typeface="Arial" panose="020B0604020202020204" pitchFamily="34" charset="0"/>
              <a:buChar char="•"/>
            </a:pPr>
            <a:r>
              <a:rPr lang="en-US" dirty="0"/>
              <a:t>Improved patient outcomes</a:t>
            </a:r>
          </a:p>
          <a:p>
            <a:pPr marL="285750" indent="-285750">
              <a:buFont typeface="Arial" panose="020B0604020202020204" pitchFamily="34" charset="0"/>
              <a:buChar char="•"/>
            </a:pPr>
            <a:r>
              <a:rPr lang="en-US" dirty="0"/>
              <a:t>Reduced clinical errors</a:t>
            </a:r>
          </a:p>
          <a:p>
            <a:pPr marL="285750" indent="-285750">
              <a:buFont typeface="Arial" panose="020B0604020202020204" pitchFamily="34" charset="0"/>
              <a:buChar char="•"/>
            </a:pPr>
            <a:r>
              <a:rPr lang="en-US" dirty="0"/>
              <a:t>Safer working environments</a:t>
            </a:r>
          </a:p>
          <a:p>
            <a:pPr marL="285750" indent="-285750">
              <a:buFont typeface="Arial" panose="020B0604020202020204" pitchFamily="34" charset="0"/>
              <a:buChar char="•"/>
            </a:pPr>
            <a:r>
              <a:rPr lang="en-US" dirty="0"/>
              <a:t>Efficient use of resources</a:t>
            </a:r>
          </a:p>
        </p:txBody>
      </p:sp>
    </p:spTree>
    <p:extLst>
      <p:ext uri="{BB962C8B-B14F-4D97-AF65-F5344CB8AC3E}">
        <p14:creationId xmlns:p14="http://schemas.microsoft.com/office/powerpoint/2010/main" val="1476104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3">
              <a:alphaModFix amt="4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CBF7D-612B-0F3B-A28D-FB1E64B3D5A8}"/>
              </a:ext>
            </a:extLst>
          </p:cNvPr>
          <p:cNvSpPr>
            <a:spLocks noGrp="1"/>
          </p:cNvSpPr>
          <p:nvPr>
            <p:ph type="title"/>
          </p:nvPr>
        </p:nvSpPr>
        <p:spPr>
          <a:xfrm>
            <a:off x="643466" y="643466"/>
            <a:ext cx="3682727" cy="5571067"/>
          </a:xfrm>
        </p:spPr>
        <p:txBody>
          <a:bodyPr>
            <a:normAutofit/>
          </a:bodyPr>
          <a:lstStyle/>
          <a:p>
            <a:pPr algn="r"/>
            <a:r>
              <a:rPr lang="en-US" sz="4800">
                <a:solidFill>
                  <a:srgbClr val="FFFFFF"/>
                </a:solidFill>
              </a:rPr>
              <a:t>Why Problem Solving is Important in Professional Practice</a:t>
            </a:r>
            <a:endParaRPr lang="en-GB" sz="4800">
              <a:solidFill>
                <a:srgbClr val="FFFFFF"/>
              </a:solidFill>
            </a:endParaRPr>
          </a:p>
        </p:txBody>
      </p:sp>
      <p:sp>
        <p:nvSpPr>
          <p:cNvPr id="12" name="Oval 11">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 name="Content Placeholder 2">
            <a:extLst>
              <a:ext uri="{FF2B5EF4-FFF2-40B4-BE49-F238E27FC236}">
                <a16:creationId xmlns:a16="http://schemas.microsoft.com/office/drawing/2014/main" id="{CA5FA26B-ABB0-FEB1-B433-555483A1E65C}"/>
              </a:ext>
            </a:extLst>
          </p:cNvPr>
          <p:cNvSpPr>
            <a:spLocks noGrp="1"/>
          </p:cNvSpPr>
          <p:nvPr>
            <p:ph idx="1"/>
          </p:nvPr>
        </p:nvSpPr>
        <p:spPr>
          <a:xfrm>
            <a:off x="4932557" y="643465"/>
            <a:ext cx="6469168" cy="5586215"/>
          </a:xfrm>
        </p:spPr>
        <p:txBody>
          <a:bodyPr anchor="ctr">
            <a:normAutofit/>
          </a:bodyPr>
          <a:lstStyle/>
          <a:p>
            <a:pPr marL="0" indent="0">
              <a:buNone/>
            </a:pPr>
            <a:r>
              <a:rPr lang="en-US" sz="1300" dirty="0"/>
              <a:t>The field of professional </a:t>
            </a:r>
            <a:r>
              <a:rPr lang="en-US" sz="1300" dirty="0" err="1"/>
              <a:t>practise</a:t>
            </a:r>
            <a:r>
              <a:rPr lang="en-US" sz="1300" dirty="0"/>
              <a:t> requires problem solving due to the complexity, hurriedness, and high risk nature of the health and social care environment (Saporito and Mrad Georgis 2025). Professionals have to react fast and respond correctly to:</a:t>
            </a:r>
          </a:p>
          <a:p>
            <a:r>
              <a:rPr lang="en-US" sz="1300" dirty="0"/>
              <a:t>Deteriorating patients</a:t>
            </a:r>
          </a:p>
          <a:p>
            <a:r>
              <a:rPr lang="en-US" sz="1300" dirty="0"/>
              <a:t>Safeguarding concerns</a:t>
            </a:r>
          </a:p>
          <a:p>
            <a:r>
              <a:rPr lang="en-US" sz="1300" dirty="0"/>
              <a:t>Medication errors</a:t>
            </a:r>
          </a:p>
          <a:p>
            <a:r>
              <a:rPr lang="en-US" sz="1300" dirty="0"/>
              <a:t>Communication breakdown</a:t>
            </a:r>
          </a:p>
          <a:p>
            <a:r>
              <a:rPr lang="en-US" sz="1300" dirty="0"/>
              <a:t>Staffing shortages</a:t>
            </a:r>
          </a:p>
          <a:p>
            <a:pPr marL="0" indent="0">
              <a:buNone/>
            </a:pPr>
            <a:r>
              <a:rPr lang="en-US" sz="1300" dirty="0"/>
              <a:t>To achieve safe, efficient and ethical treatment of the people, professionals need to make informed decisions in a timely manner (Krolikowski et al. 2022). Good problem solving abilities will enable practitioners to react well to unforeseeable circumstances like worsening of patient conditions, concerns, errors in medication, communication failures and staffing issues (Krolikowski et al. 2022).</a:t>
            </a:r>
          </a:p>
          <a:p>
            <a:pPr marL="0" indent="0">
              <a:buNone/>
            </a:pPr>
            <a:r>
              <a:rPr lang="en-US" sz="1300" dirty="0"/>
              <a:t>Problem solving supports:</a:t>
            </a:r>
          </a:p>
          <a:p>
            <a:r>
              <a:rPr lang="en-US" sz="1300" dirty="0"/>
              <a:t>Clinical judgement</a:t>
            </a:r>
          </a:p>
          <a:p>
            <a:r>
              <a:rPr lang="en-US" sz="1300" dirty="0"/>
              <a:t>Risk management</a:t>
            </a:r>
          </a:p>
          <a:p>
            <a:r>
              <a:rPr lang="en-US" sz="1300" dirty="0"/>
              <a:t>Safeguarding vulnerable individuals</a:t>
            </a:r>
          </a:p>
          <a:p>
            <a:r>
              <a:rPr lang="en-US" sz="1300" dirty="0"/>
              <a:t>Ethical decision-making</a:t>
            </a:r>
          </a:p>
          <a:p>
            <a:r>
              <a:rPr lang="en-US" sz="1300" dirty="0"/>
              <a:t>Compliance with legal frameworks</a:t>
            </a:r>
          </a:p>
        </p:txBody>
      </p:sp>
      <p:sp>
        <p:nvSpPr>
          <p:cNvPr id="14" name="Oval 13">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97728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ED5B339F-C577-5D7E-8DE4-BAF148B1B53F}"/>
              </a:ext>
            </a:extLst>
          </p:cNvPr>
          <p:cNvSpPr>
            <a:spLocks noGrp="1"/>
          </p:cNvSpPr>
          <p:nvPr>
            <p:ph idx="1"/>
          </p:nvPr>
        </p:nvSpPr>
        <p:spPr>
          <a:xfrm>
            <a:off x="1069850" y="844902"/>
            <a:ext cx="5818858" cy="5168196"/>
          </a:xfrm>
        </p:spPr>
        <p:txBody>
          <a:bodyPr anchor="ctr">
            <a:normAutofit/>
          </a:bodyPr>
          <a:lstStyle/>
          <a:p>
            <a:pPr marL="0" indent="0">
              <a:buNone/>
            </a:pPr>
            <a:r>
              <a:rPr lang="en-US" sz="1100"/>
              <a:t>The effectiveness is enhanced by a systematic approach. The problem solving process avails the process of resolving issues in health and social care </a:t>
            </a:r>
            <a:r>
              <a:rPr lang="en-US" sz="1100" err="1"/>
              <a:t>practise</a:t>
            </a:r>
            <a:r>
              <a:rPr lang="en-US" sz="1100"/>
              <a:t> in a structured and systematic manner (Rott et al. 2021). The key stages include:</a:t>
            </a:r>
          </a:p>
          <a:p>
            <a:r>
              <a:rPr lang="en-US" sz="1100"/>
              <a:t>Identifying the problem</a:t>
            </a:r>
          </a:p>
          <a:p>
            <a:r>
              <a:rPr lang="en-US" sz="1100"/>
              <a:t>Gathering relevant information</a:t>
            </a:r>
          </a:p>
          <a:p>
            <a:r>
              <a:rPr lang="en-US" sz="1100" err="1"/>
              <a:t>Analysing</a:t>
            </a:r>
            <a:r>
              <a:rPr lang="en-US" sz="1100"/>
              <a:t> root causes</a:t>
            </a:r>
          </a:p>
          <a:p>
            <a:r>
              <a:rPr lang="en-US" sz="1100"/>
              <a:t>Generating possible solutions</a:t>
            </a:r>
          </a:p>
          <a:p>
            <a:r>
              <a:rPr lang="en-US" sz="1100"/>
              <a:t>Evaluating risks and benefits</a:t>
            </a:r>
          </a:p>
          <a:p>
            <a:r>
              <a:rPr lang="en-US" sz="1100"/>
              <a:t>Implementing action</a:t>
            </a:r>
          </a:p>
          <a:p>
            <a:r>
              <a:rPr lang="en-US" sz="1100"/>
              <a:t>Reviewing outcomes</a:t>
            </a:r>
          </a:p>
          <a:p>
            <a:pPr marL="0" indent="0">
              <a:buNone/>
            </a:pPr>
            <a:r>
              <a:rPr lang="en-US" sz="1100"/>
              <a:t>The application of a structured framework can assist the professionals to make sound, effective, and responsible decisions, especially in high-pressure or complicated scenarios (Resnick and Glaser 2024). In professional </a:t>
            </a:r>
            <a:r>
              <a:rPr lang="en-US" sz="1100" err="1"/>
              <a:t>practise</a:t>
            </a:r>
            <a:r>
              <a:rPr lang="en-US" sz="1100"/>
              <a:t>, it is a process that makes sure that the decisions are:</a:t>
            </a:r>
          </a:p>
          <a:p>
            <a:r>
              <a:rPr lang="en-US" sz="1100"/>
              <a:t>Evidence-based</a:t>
            </a:r>
          </a:p>
          <a:p>
            <a:r>
              <a:rPr lang="en-US" sz="1100"/>
              <a:t>Ethical</a:t>
            </a:r>
          </a:p>
          <a:p>
            <a:r>
              <a:rPr lang="en-US" sz="1100"/>
              <a:t>Person-</a:t>
            </a:r>
            <a:r>
              <a:rPr lang="en-US" sz="1100" err="1"/>
              <a:t>centred</a:t>
            </a:r>
            <a:endParaRPr lang="en-US" sz="1100"/>
          </a:p>
          <a:p>
            <a:r>
              <a:rPr lang="en-US" sz="1100"/>
              <a:t>Accountable</a:t>
            </a:r>
          </a:p>
          <a:p>
            <a:endParaRPr lang="en-GB" sz="1100"/>
          </a:p>
        </p:txBody>
      </p:sp>
      <p:sp>
        <p:nvSpPr>
          <p:cNvPr id="17"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8" name="Group 17">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25EAA2EC-1072-42BE-0E65-16FAA6719E0B}"/>
              </a:ext>
            </a:extLst>
          </p:cNvPr>
          <p:cNvSpPr>
            <a:spLocks noGrp="1"/>
          </p:cNvSpPr>
          <p:nvPr>
            <p:ph type="title"/>
          </p:nvPr>
        </p:nvSpPr>
        <p:spPr>
          <a:xfrm>
            <a:off x="8371968" y="2376862"/>
            <a:ext cx="2640646" cy="2104273"/>
          </a:xfrm>
          <a:noFill/>
        </p:spPr>
        <p:txBody>
          <a:bodyPr>
            <a:normAutofit/>
          </a:bodyPr>
          <a:lstStyle/>
          <a:p>
            <a:pPr algn="ctr"/>
            <a:r>
              <a:rPr lang="en-US" sz="3000">
                <a:solidFill>
                  <a:schemeClr val="bg1">
                    <a:shade val="97000"/>
                    <a:satMod val="150000"/>
                  </a:schemeClr>
                </a:solidFill>
              </a:rPr>
              <a:t>The Problem-Solving Process</a:t>
            </a:r>
            <a:endParaRPr lang="en-GB" sz="3000">
              <a:solidFill>
                <a:schemeClr val="bg1">
                  <a:shade val="97000"/>
                  <a:satMod val="150000"/>
                </a:schemeClr>
              </a:solidFill>
            </a:endParaRPr>
          </a:p>
        </p:txBody>
      </p:sp>
    </p:spTree>
    <p:extLst>
      <p:ext uri="{BB962C8B-B14F-4D97-AF65-F5344CB8AC3E}">
        <p14:creationId xmlns:p14="http://schemas.microsoft.com/office/powerpoint/2010/main" val="3725633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6D01-D48E-BB26-FB80-36FB4E3CB5B9}"/>
              </a:ext>
            </a:extLst>
          </p:cNvPr>
          <p:cNvSpPr>
            <a:spLocks noGrp="1"/>
          </p:cNvSpPr>
          <p:nvPr>
            <p:ph type="title"/>
          </p:nvPr>
        </p:nvSpPr>
        <p:spPr>
          <a:xfrm>
            <a:off x="1069848" y="484632"/>
            <a:ext cx="10058400" cy="1609344"/>
          </a:xfrm>
        </p:spPr>
        <p:txBody>
          <a:bodyPr>
            <a:normAutofit/>
          </a:bodyPr>
          <a:lstStyle/>
          <a:p>
            <a:r>
              <a:rPr lang="en-US"/>
              <a:t>Practical Example in Health and Social Care Setting</a:t>
            </a:r>
            <a:endParaRPr lang="en-GB"/>
          </a:p>
        </p:txBody>
      </p:sp>
      <p:sp>
        <p:nvSpPr>
          <p:cNvPr id="3" name="Content Placeholder 2">
            <a:extLst>
              <a:ext uri="{FF2B5EF4-FFF2-40B4-BE49-F238E27FC236}">
                <a16:creationId xmlns:a16="http://schemas.microsoft.com/office/drawing/2014/main" id="{96D0E931-B9AD-7045-F583-6A83CAAFF1D5}"/>
              </a:ext>
            </a:extLst>
          </p:cNvPr>
          <p:cNvSpPr>
            <a:spLocks noGrp="1"/>
          </p:cNvSpPr>
          <p:nvPr>
            <p:ph idx="1"/>
          </p:nvPr>
        </p:nvSpPr>
        <p:spPr>
          <a:xfrm>
            <a:off x="1069848" y="2121408"/>
            <a:ext cx="4759452" cy="4050792"/>
          </a:xfrm>
        </p:spPr>
        <p:txBody>
          <a:bodyPr>
            <a:normAutofit/>
          </a:bodyPr>
          <a:lstStyle/>
          <a:p>
            <a:pPr marL="0" indent="0">
              <a:buNone/>
            </a:pPr>
            <a:r>
              <a:rPr lang="en-US" sz="800" b="1"/>
              <a:t>Scenario: Medication Error in a Care Home</a:t>
            </a:r>
          </a:p>
          <a:p>
            <a:pPr marL="0" indent="0">
              <a:buNone/>
            </a:pPr>
            <a:r>
              <a:rPr lang="en-US" sz="800"/>
              <a:t>When a professional is implementing a routine medication round in a residential care home, a service user receives the wrong dosage of prescribed medication by mistake. The mistake is revealed soon after the administration when the care worker reviews the medication administration record (MAR) (Dionisi et al. 2022).  </a:t>
            </a:r>
          </a:p>
          <a:p>
            <a:pPr marL="0" indent="0">
              <a:buNone/>
            </a:pPr>
            <a:r>
              <a:rPr lang="en-US" sz="800"/>
              <a:t>Application of problem-solving:</a:t>
            </a:r>
          </a:p>
          <a:p>
            <a:r>
              <a:rPr lang="en-US" sz="800"/>
              <a:t>Immediate assessment of patient condition</a:t>
            </a:r>
          </a:p>
          <a:p>
            <a:r>
              <a:rPr lang="en-US" sz="800"/>
              <a:t>Inform senior nurse/manager</a:t>
            </a:r>
          </a:p>
          <a:p>
            <a:r>
              <a:rPr lang="en-US" sz="800"/>
              <a:t>Document incident accurately</a:t>
            </a:r>
          </a:p>
          <a:p>
            <a:r>
              <a:rPr lang="en-US" sz="800"/>
              <a:t>Contact GP or emergency services if required</a:t>
            </a:r>
          </a:p>
          <a:p>
            <a:r>
              <a:rPr lang="en-US" sz="800"/>
              <a:t>Conduct root cause analysis</a:t>
            </a:r>
          </a:p>
          <a:p>
            <a:r>
              <a:rPr lang="en-US" sz="800"/>
              <a:t>Implement prevention strategies</a:t>
            </a:r>
          </a:p>
          <a:p>
            <a:pPr marL="0" indent="0">
              <a:buNone/>
            </a:pPr>
            <a:r>
              <a:rPr lang="en-US" sz="800"/>
              <a:t>Outcome:</a:t>
            </a:r>
          </a:p>
          <a:p>
            <a:r>
              <a:rPr lang="en-US" sz="800"/>
              <a:t>Patient safety maintained</a:t>
            </a:r>
          </a:p>
          <a:p>
            <a:r>
              <a:rPr lang="en-US" sz="800"/>
              <a:t>Learning opportunity created</a:t>
            </a:r>
          </a:p>
          <a:p>
            <a:r>
              <a:rPr lang="en-US" sz="800"/>
              <a:t>Risk management improved</a:t>
            </a:r>
          </a:p>
          <a:p>
            <a:pPr marL="0" indent="0">
              <a:buNone/>
            </a:pPr>
            <a:r>
              <a:rPr lang="en-US" sz="800"/>
              <a:t>This is an illustration of professional accountability, adequate problem solving, dedication to safe, person-</a:t>
            </a:r>
            <a:r>
              <a:rPr lang="en-US" sz="800" err="1"/>
              <a:t>centred</a:t>
            </a:r>
            <a:r>
              <a:rPr lang="en-US" sz="800"/>
              <a:t> care in health and social care </a:t>
            </a:r>
            <a:r>
              <a:rPr lang="en-US" sz="800" err="1"/>
              <a:t>practise</a:t>
            </a:r>
            <a:r>
              <a:rPr lang="en-US" sz="800"/>
              <a:t>.</a:t>
            </a:r>
          </a:p>
          <a:p>
            <a:endParaRPr lang="en-GB" sz="800"/>
          </a:p>
        </p:txBody>
      </p:sp>
      <p:pic>
        <p:nvPicPr>
          <p:cNvPr id="5" name="Picture 4">
            <a:extLst>
              <a:ext uri="{FF2B5EF4-FFF2-40B4-BE49-F238E27FC236}">
                <a16:creationId xmlns:a16="http://schemas.microsoft.com/office/drawing/2014/main" id="{C64BA194-B3A6-2934-B084-D0A8A16CEE89}"/>
              </a:ext>
            </a:extLst>
          </p:cNvPr>
          <p:cNvPicPr>
            <a:picLocks noChangeAspect="1"/>
          </p:cNvPicPr>
          <p:nvPr/>
        </p:nvPicPr>
        <p:blipFill>
          <a:blip r:embed="rId3"/>
          <a:srcRect l="7758" r="24794"/>
          <a:stretch>
            <a:fillRect/>
          </a:stretch>
        </p:blipFill>
        <p:spPr>
          <a:xfrm>
            <a:off x="6361113" y="2193036"/>
            <a:ext cx="4773168" cy="3980688"/>
          </a:xfrm>
          <a:prstGeom prst="rect">
            <a:avLst/>
          </a:prstGeom>
        </p:spPr>
      </p:pic>
    </p:spTree>
    <p:extLst>
      <p:ext uri="{BB962C8B-B14F-4D97-AF65-F5344CB8AC3E}">
        <p14:creationId xmlns:p14="http://schemas.microsoft.com/office/powerpoint/2010/main" val="83745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390D1-DCB3-543D-5C07-F58AD46AEC30}"/>
              </a:ext>
            </a:extLst>
          </p:cNvPr>
          <p:cNvSpPr>
            <a:spLocks noGrp="1"/>
          </p:cNvSpPr>
          <p:nvPr>
            <p:ph type="title"/>
          </p:nvPr>
        </p:nvSpPr>
        <p:spPr>
          <a:xfrm>
            <a:off x="8156350" y="484632"/>
            <a:ext cx="3544035" cy="1609344"/>
          </a:xfrm>
          <a:ln>
            <a:noFill/>
          </a:ln>
        </p:spPr>
        <p:txBody>
          <a:bodyPr>
            <a:normAutofit/>
          </a:bodyPr>
          <a:lstStyle/>
          <a:p>
            <a:r>
              <a:rPr lang="en-GB" sz="2700" b="1"/>
              <a:t>Fishbone (Ishikawa) Analysis – Medication Error Example</a:t>
            </a:r>
            <a:endParaRPr lang="en-GB" sz="2700"/>
          </a:p>
        </p:txBody>
      </p:sp>
      <p:pic>
        <p:nvPicPr>
          <p:cNvPr id="4" name="Graphic 1">
            <a:extLst>
              <a:ext uri="{FF2B5EF4-FFF2-40B4-BE49-F238E27FC236}">
                <a16:creationId xmlns:a16="http://schemas.microsoft.com/office/drawing/2014/main" id="{76A19CE8-31DF-0A9E-00FF-8016811519A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3999" y="1498492"/>
            <a:ext cx="6882269" cy="3871276"/>
          </a:xfrm>
          <a:prstGeom prst="rect">
            <a:avLst/>
          </a:prstGeom>
        </p:spPr>
      </p:pic>
      <p:sp>
        <p:nvSpPr>
          <p:cNvPr id="8" name="Content Placeholder 7">
            <a:extLst>
              <a:ext uri="{FF2B5EF4-FFF2-40B4-BE49-F238E27FC236}">
                <a16:creationId xmlns:a16="http://schemas.microsoft.com/office/drawing/2014/main" id="{99211DEF-D2D7-EAF8-3D36-F0E6E92338C3}"/>
              </a:ext>
            </a:extLst>
          </p:cNvPr>
          <p:cNvSpPr>
            <a:spLocks noGrp="1"/>
          </p:cNvSpPr>
          <p:nvPr>
            <p:ph idx="1"/>
          </p:nvPr>
        </p:nvSpPr>
        <p:spPr>
          <a:xfrm>
            <a:off x="8156351" y="2121408"/>
            <a:ext cx="3544034" cy="4050792"/>
          </a:xfrm>
        </p:spPr>
        <p:txBody>
          <a:bodyPr>
            <a:normAutofit fontScale="92500" lnSpcReduction="20000"/>
          </a:bodyPr>
          <a:lstStyle/>
          <a:p>
            <a:r>
              <a:rPr lang="en-US" sz="1600" dirty="0"/>
              <a:t>Fishbone (Ishikawa) model is applied to find out the root causes of a problem as opposed to the blame game. The model assists in examining the reasons behind a medication error in a care home and promotes a culture of learning and improvement in this example (Kumah et al. 2024).</a:t>
            </a:r>
          </a:p>
          <a:p>
            <a:r>
              <a:rPr lang="en-US" sz="1600" dirty="0"/>
              <a:t>The Fishbone model assists </a:t>
            </a:r>
            <a:r>
              <a:rPr lang="en-US" sz="1600" dirty="0" err="1"/>
              <a:t>organisations</a:t>
            </a:r>
            <a:r>
              <a:rPr lang="en-US" sz="1600" dirty="0"/>
              <a:t> in comprehending the reasons why mistakes happen by looking at the factors connected to the system. This strategy promotes thinking, education, and avoidance, as opposed to single responsibility. It helps to promote safe </a:t>
            </a:r>
            <a:r>
              <a:rPr lang="en-US" sz="1600" dirty="0" err="1"/>
              <a:t>practise</a:t>
            </a:r>
            <a:r>
              <a:rPr lang="en-US" sz="1600" dirty="0"/>
              <a:t>, enhanced risk management, and patient outcomes in health and social care settings (</a:t>
            </a:r>
            <a:r>
              <a:rPr lang="en-US" sz="1600" dirty="0" err="1"/>
              <a:t>Tagaram</a:t>
            </a:r>
            <a:r>
              <a:rPr lang="en-US" sz="1600" dirty="0"/>
              <a:t> and Chen 2024).</a:t>
            </a:r>
          </a:p>
        </p:txBody>
      </p:sp>
      <p:grpSp>
        <p:nvGrpSpPr>
          <p:cNvPr id="13" name="Group 1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999713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B298BC9-5F75-CD8E-8B17-64F656BE49E8}"/>
              </a:ext>
            </a:extLst>
          </p:cNvPr>
          <p:cNvSpPr>
            <a:spLocks noGrp="1"/>
          </p:cNvSpPr>
          <p:nvPr>
            <p:ph type="title"/>
          </p:nvPr>
        </p:nvSpPr>
        <p:spPr>
          <a:xfrm>
            <a:off x="1069848" y="484632"/>
            <a:ext cx="10058400" cy="1609344"/>
          </a:xfrm>
        </p:spPr>
        <p:txBody>
          <a:bodyPr>
            <a:normAutofit/>
          </a:bodyPr>
          <a:lstStyle/>
          <a:p>
            <a:r>
              <a:rPr lang="en-GB" dirty="0"/>
              <a:t>SWOT Analysis of </a:t>
            </a:r>
            <a:r>
              <a:rPr lang="en-GB" sz="4800" dirty="0"/>
              <a:t>Problem-Solving</a:t>
            </a:r>
            <a:r>
              <a:rPr lang="en-GB" dirty="0"/>
              <a:t> Skill</a:t>
            </a:r>
          </a:p>
        </p:txBody>
      </p:sp>
      <p:pic>
        <p:nvPicPr>
          <p:cNvPr id="4" name="Picture 3">
            <a:extLst>
              <a:ext uri="{FF2B5EF4-FFF2-40B4-BE49-F238E27FC236}">
                <a16:creationId xmlns:a16="http://schemas.microsoft.com/office/drawing/2014/main" id="{9DE34E90-A201-2504-C543-6A281ECDD218}"/>
              </a:ext>
            </a:extLst>
          </p:cNvPr>
          <p:cNvPicPr>
            <a:picLocks noChangeAspect="1"/>
          </p:cNvPicPr>
          <p:nvPr/>
        </p:nvPicPr>
        <p:blipFill>
          <a:blip r:embed="rId5"/>
          <a:srcRect t="2502"/>
          <a:stretch>
            <a:fillRect/>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B019581E-1293-07A7-42BB-6E0A2FD332E8}"/>
              </a:ext>
            </a:extLst>
          </p:cNvPr>
          <p:cNvSpPr>
            <a:spLocks noGrp="1"/>
          </p:cNvSpPr>
          <p:nvPr>
            <p:ph idx="1"/>
          </p:nvPr>
        </p:nvSpPr>
        <p:spPr>
          <a:xfrm>
            <a:off x="6496216" y="2320412"/>
            <a:ext cx="4632031" cy="3851787"/>
          </a:xfrm>
        </p:spPr>
        <p:txBody>
          <a:bodyPr anchor="ctr">
            <a:normAutofit/>
          </a:bodyPr>
          <a:lstStyle/>
          <a:p>
            <a:r>
              <a:rPr lang="en-US" sz="1700" dirty="0"/>
              <a:t>SWOT analysis is an effective way to </a:t>
            </a:r>
            <a:r>
              <a:rPr lang="en-US" sz="1700" dirty="0" err="1"/>
              <a:t>analyse</a:t>
            </a:r>
            <a:r>
              <a:rPr lang="en-US" sz="1700" dirty="0"/>
              <a:t> the efficacy of problem-solving skills associated with health and social care because it assists in revealing internal weaknesses and strengths, external threats, and opportunities that can contribute to decision-making (</a:t>
            </a:r>
            <a:r>
              <a:rPr lang="en-US" sz="1700" dirty="0" err="1"/>
              <a:t>Benzaghta</a:t>
            </a:r>
            <a:r>
              <a:rPr lang="en-US" sz="1700" dirty="0"/>
              <a:t> et al. 2021).</a:t>
            </a:r>
          </a:p>
          <a:p>
            <a:r>
              <a:rPr lang="en-US" sz="1700" dirty="0"/>
              <a:t>SWOT analysis also demonstrates that excellent problem-solving is one of the strong factors in the process of safe and effective </a:t>
            </a:r>
            <a:r>
              <a:rPr lang="en-US" sz="1700" dirty="0" err="1"/>
              <a:t>practise</a:t>
            </a:r>
            <a:r>
              <a:rPr lang="en-US" sz="1700" dirty="0"/>
              <a:t>, and the analysis identifies the challenges that can restrain the implementation process (</a:t>
            </a:r>
            <a:r>
              <a:rPr lang="en-US" sz="1700" dirty="0" err="1"/>
              <a:t>Dereziuk</a:t>
            </a:r>
            <a:r>
              <a:rPr lang="en-US" sz="1700" dirty="0"/>
              <a:t> et al. 2023).</a:t>
            </a:r>
            <a:endParaRPr lang="en-GB" sz="1700" dirty="0"/>
          </a:p>
        </p:txBody>
      </p:sp>
      <p:sp>
        <p:nvSpPr>
          <p:cNvPr id="33" name="Oval 32">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8790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27C90B20-2F05-0333-7E46-57A8EF65ED5D}"/>
              </a:ext>
            </a:extLst>
          </p:cNvPr>
          <p:cNvSpPr>
            <a:spLocks noGrp="1"/>
          </p:cNvSpPr>
          <p:nvPr>
            <p:ph idx="1"/>
          </p:nvPr>
        </p:nvSpPr>
        <p:spPr>
          <a:xfrm>
            <a:off x="1069850" y="844902"/>
            <a:ext cx="5818858" cy="5168196"/>
          </a:xfrm>
        </p:spPr>
        <p:txBody>
          <a:bodyPr anchor="ctr">
            <a:normAutofit/>
          </a:bodyPr>
          <a:lstStyle/>
          <a:p>
            <a:r>
              <a:rPr lang="en-US" sz="1300" dirty="0"/>
              <a:t>Professional standards in health and social care are closely associated with problem-solving skills, which are beneficial in the process of providing safe, effective, and ethical care (White et al. 2024).</a:t>
            </a:r>
            <a:endParaRPr lang="en-GB" sz="1300" dirty="0"/>
          </a:p>
          <a:p>
            <a:pPr lvl="0"/>
            <a:r>
              <a:rPr lang="en-GB" sz="1300" dirty="0"/>
              <a:t>Duty of care</a:t>
            </a:r>
          </a:p>
          <a:p>
            <a:pPr lvl="0"/>
            <a:r>
              <a:rPr lang="en-GB" sz="1300" dirty="0"/>
              <a:t>Accountability</a:t>
            </a:r>
          </a:p>
          <a:p>
            <a:pPr lvl="0"/>
            <a:r>
              <a:rPr lang="en-GB" sz="1300" dirty="0"/>
              <a:t>Safeguarding responsibilities</a:t>
            </a:r>
          </a:p>
          <a:p>
            <a:pPr lvl="0"/>
            <a:r>
              <a:rPr lang="en-GB" sz="1300" dirty="0"/>
              <a:t>Clinical governance</a:t>
            </a:r>
          </a:p>
          <a:p>
            <a:pPr lvl="0"/>
            <a:r>
              <a:rPr lang="en-GB" sz="1300" dirty="0"/>
              <a:t>Risk management</a:t>
            </a:r>
          </a:p>
          <a:p>
            <a:r>
              <a:rPr lang="en-US" sz="1300" dirty="0"/>
              <a:t>Professionals are to exercise sound judgement, accountability, and competency to all the facets of in their </a:t>
            </a:r>
            <a:r>
              <a:rPr lang="en-US" sz="1300" dirty="0" err="1"/>
              <a:t>practise</a:t>
            </a:r>
            <a:r>
              <a:rPr lang="en-US" sz="1300" dirty="0"/>
              <a:t> especially handling intricate or high-risk situations (</a:t>
            </a:r>
            <a:r>
              <a:rPr lang="en-US" sz="1300" dirty="0" err="1"/>
              <a:t>Endalamaw</a:t>
            </a:r>
            <a:r>
              <a:rPr lang="en-US" sz="1300" dirty="0"/>
              <a:t> et al. 2024).</a:t>
            </a:r>
            <a:endParaRPr lang="en-GB" sz="1300" dirty="0"/>
          </a:p>
          <a:p>
            <a:r>
              <a:rPr lang="en-GB" sz="1300" dirty="0"/>
              <a:t>Strong problem-solving skills also support:</a:t>
            </a:r>
          </a:p>
          <a:p>
            <a:pPr lvl="0"/>
            <a:r>
              <a:rPr lang="en-GB" sz="1300" dirty="0"/>
              <a:t>Reflective practice</a:t>
            </a:r>
          </a:p>
          <a:p>
            <a:pPr lvl="0"/>
            <a:r>
              <a:rPr lang="en-GB" sz="1300" dirty="0"/>
              <a:t>Continuous professional development (CPD)</a:t>
            </a:r>
          </a:p>
          <a:p>
            <a:pPr lvl="0"/>
            <a:r>
              <a:rPr lang="en-GB" sz="1300" dirty="0"/>
              <a:t>Compliance with regulatory bodies</a:t>
            </a:r>
          </a:p>
          <a:p>
            <a:r>
              <a:rPr lang="en-US" sz="1300" dirty="0"/>
              <a:t>Professional standards are met because of strong problem-solving skills, which help in reflective </a:t>
            </a:r>
            <a:r>
              <a:rPr lang="en-US" sz="1300" dirty="0" err="1"/>
              <a:t>practise</a:t>
            </a:r>
            <a:r>
              <a:rPr lang="en-US" sz="1300" dirty="0"/>
              <a:t> and continuing professional development (CPD), and provide high-quality, safe, and accountable health and social care practice (</a:t>
            </a:r>
            <a:r>
              <a:rPr lang="en-US" sz="1300" dirty="0" err="1"/>
              <a:t>Endalamaw</a:t>
            </a:r>
            <a:r>
              <a:rPr lang="en-US" sz="1300" dirty="0"/>
              <a:t> et al. 2024).</a:t>
            </a:r>
            <a:endParaRPr lang="en-GB" sz="1300" dirty="0"/>
          </a:p>
        </p:txBody>
      </p:sp>
      <p:sp>
        <p:nvSpPr>
          <p:cNvPr id="10" name="Rectangle 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74B8F5D7-BBDC-63D8-DBA0-9F4C62EFB5AA}"/>
              </a:ext>
            </a:extLst>
          </p:cNvPr>
          <p:cNvSpPr>
            <a:spLocks noGrp="1"/>
          </p:cNvSpPr>
          <p:nvPr>
            <p:ph type="title"/>
          </p:nvPr>
        </p:nvSpPr>
        <p:spPr>
          <a:xfrm>
            <a:off x="8371968" y="2376862"/>
            <a:ext cx="2640646" cy="2104273"/>
          </a:xfrm>
          <a:noFill/>
        </p:spPr>
        <p:txBody>
          <a:bodyPr>
            <a:normAutofit/>
          </a:bodyPr>
          <a:lstStyle/>
          <a:p>
            <a:pPr algn="ctr"/>
            <a:r>
              <a:rPr lang="en-GB" sz="3000" b="1">
                <a:solidFill>
                  <a:schemeClr val="bg1">
                    <a:shade val="97000"/>
                    <a:satMod val="150000"/>
                  </a:schemeClr>
                </a:solidFill>
              </a:rPr>
              <a:t>Relevance to Professional Standards</a:t>
            </a:r>
            <a:endParaRPr lang="en-GB" sz="3000">
              <a:solidFill>
                <a:schemeClr val="bg1">
                  <a:shade val="97000"/>
                  <a:satMod val="150000"/>
                </a:schemeClr>
              </a:solidFill>
            </a:endParaRPr>
          </a:p>
        </p:txBody>
      </p:sp>
    </p:spTree>
    <p:extLst>
      <p:ext uri="{BB962C8B-B14F-4D97-AF65-F5344CB8AC3E}">
        <p14:creationId xmlns:p14="http://schemas.microsoft.com/office/powerpoint/2010/main" val="660354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61FE9-2785-1013-8DB2-6A7EA88B3673}"/>
              </a:ext>
            </a:extLst>
          </p:cNvPr>
          <p:cNvSpPr>
            <a:spLocks noGrp="1"/>
          </p:cNvSpPr>
          <p:nvPr>
            <p:ph type="title"/>
          </p:nvPr>
        </p:nvSpPr>
        <p:spPr>
          <a:xfrm>
            <a:off x="6400800" y="484632"/>
            <a:ext cx="5299586" cy="1609344"/>
          </a:xfrm>
          <a:ln>
            <a:noFill/>
          </a:ln>
        </p:spPr>
        <p:txBody>
          <a:bodyPr>
            <a:normAutofit/>
          </a:bodyPr>
          <a:lstStyle/>
          <a:p>
            <a:r>
              <a:rPr lang="en-US" sz="4000"/>
              <a:t>Conclusion</a:t>
            </a:r>
            <a:endParaRPr lang="en-GB" sz="4000"/>
          </a:p>
        </p:txBody>
      </p:sp>
      <p:pic>
        <p:nvPicPr>
          <p:cNvPr id="7" name="Graphic 6" descr="Doctor">
            <a:extLst>
              <a:ext uri="{FF2B5EF4-FFF2-40B4-BE49-F238E27FC236}">
                <a16:creationId xmlns:a16="http://schemas.microsoft.com/office/drawing/2014/main" id="{1A45A564-4A12-11C4-4C52-3048F3BCFE4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84CB0E42-F1FC-9255-31E1-11691A97E726}"/>
              </a:ext>
            </a:extLst>
          </p:cNvPr>
          <p:cNvSpPr>
            <a:spLocks noGrp="1"/>
          </p:cNvSpPr>
          <p:nvPr>
            <p:ph idx="1"/>
          </p:nvPr>
        </p:nvSpPr>
        <p:spPr>
          <a:xfrm>
            <a:off x="6400799" y="2121408"/>
            <a:ext cx="5299585" cy="4050792"/>
          </a:xfrm>
        </p:spPr>
        <p:txBody>
          <a:bodyPr>
            <a:normAutofit/>
          </a:bodyPr>
          <a:lstStyle/>
          <a:p>
            <a:pPr marL="0" indent="0">
              <a:buNone/>
            </a:pPr>
            <a:r>
              <a:rPr lang="en-GB" sz="1700" dirty="0"/>
              <a:t>Problem solving is a fundamental skill in health and social care practice. It ensures:</a:t>
            </a:r>
          </a:p>
          <a:p>
            <a:pPr lvl="0"/>
            <a:r>
              <a:rPr lang="en-GB" sz="1700" dirty="0"/>
              <a:t>Safe decision-making</a:t>
            </a:r>
          </a:p>
          <a:p>
            <a:pPr lvl="0"/>
            <a:r>
              <a:rPr lang="en-GB" sz="1700" dirty="0"/>
              <a:t>Effective risk management</a:t>
            </a:r>
          </a:p>
          <a:p>
            <a:pPr lvl="0"/>
            <a:r>
              <a:rPr lang="en-GB" sz="1700" dirty="0"/>
              <a:t>Improved patient outcomes</a:t>
            </a:r>
          </a:p>
          <a:p>
            <a:pPr lvl="0"/>
            <a:r>
              <a:rPr lang="en-GB" sz="1700" dirty="0"/>
              <a:t>Professional accountability</a:t>
            </a:r>
          </a:p>
          <a:p>
            <a:pPr marL="0" indent="0">
              <a:buNone/>
            </a:pPr>
            <a:r>
              <a:rPr lang="en-US" sz="1700" dirty="0"/>
              <a:t>The systematic thinking with the help of the structured tools, including Fishbone analysis and SWOT is more effective and helps to avoid the mistakes. Problem-solving skills are crucial in complex health cases as they contribute to providing high quality, safety as well as ethical care.</a:t>
            </a:r>
            <a:endParaRPr lang="en-GB" sz="1700" dirty="0"/>
          </a:p>
        </p:txBody>
      </p:sp>
      <p:grpSp>
        <p:nvGrpSpPr>
          <p:cNvPr id="21" name="Group 20">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248612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6487-1689-4E8A-C050-ED7CE0E2BD04}"/>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32E7FEBC-5965-7DCD-D55A-98C0E69297B3}"/>
              </a:ext>
            </a:extLst>
          </p:cNvPr>
          <p:cNvSpPr>
            <a:spLocks noGrp="1"/>
          </p:cNvSpPr>
          <p:nvPr>
            <p:ph idx="1"/>
          </p:nvPr>
        </p:nvSpPr>
        <p:spPr/>
        <p:txBody>
          <a:bodyPr>
            <a:normAutofit fontScale="40000" lnSpcReduction="20000"/>
          </a:bodyPr>
          <a:lstStyle/>
          <a:p>
            <a:r>
              <a:rPr lang="en-US" dirty="0" err="1"/>
              <a:t>Benzaghta</a:t>
            </a:r>
            <a:r>
              <a:rPr lang="en-US" dirty="0"/>
              <a:t>, M.A., </a:t>
            </a:r>
            <a:r>
              <a:rPr lang="en-US" dirty="0" err="1"/>
              <a:t>Elwalda</a:t>
            </a:r>
            <a:r>
              <a:rPr lang="en-US" dirty="0"/>
              <a:t>, A., Mousa, M.M., Erkan, I. and Rahman, M. 2021. SWOT analysis applications: An integrative literature review. </a:t>
            </a:r>
            <a:r>
              <a:rPr lang="en-US" i="1" dirty="0"/>
              <a:t>Journal of Global Business Insights</a:t>
            </a:r>
            <a:r>
              <a:rPr lang="en-US" dirty="0"/>
              <a:t> 6(1), pp. 54–72.</a:t>
            </a:r>
            <a:endParaRPr lang="en-GB" dirty="0"/>
          </a:p>
          <a:p>
            <a:r>
              <a:rPr lang="en-US" dirty="0" err="1"/>
              <a:t>Dereziuk</a:t>
            </a:r>
            <a:r>
              <a:rPr lang="en-US" dirty="0"/>
              <a:t>, A., </a:t>
            </a:r>
            <a:r>
              <a:rPr lang="en-US" dirty="0" err="1"/>
              <a:t>Yaremyna</a:t>
            </a:r>
            <a:r>
              <a:rPr lang="en-US" dirty="0"/>
              <a:t>, I., </a:t>
            </a:r>
            <a:r>
              <a:rPr lang="en-US" dirty="0" err="1"/>
              <a:t>Holovchanska</a:t>
            </a:r>
            <a:r>
              <a:rPr lang="en-US" dirty="0"/>
              <a:t>-Pushkar, S. and </a:t>
            </a:r>
            <a:r>
              <a:rPr lang="en-US" dirty="0" err="1"/>
              <a:t>Baidiuk</a:t>
            </a:r>
            <a:r>
              <a:rPr lang="en-US" dirty="0"/>
              <a:t>, I. 2023. Efficiency improvement of health care institutions activities using SWOT-analysis. </a:t>
            </a:r>
            <a:r>
              <a:rPr lang="en-US" i="1" dirty="0"/>
              <a:t>Reports of Vinnytsia National Medical University</a:t>
            </a:r>
            <a:r>
              <a:rPr lang="en-US" dirty="0"/>
              <a:t> 27(1), pp. 160–165.</a:t>
            </a:r>
            <a:endParaRPr lang="en-GB" dirty="0"/>
          </a:p>
          <a:p>
            <a:r>
              <a:rPr lang="en-US" dirty="0"/>
              <a:t>Dionisi, S., Di Simone, E., Liquori, G., De Leo, A., Di Muzio, M. and Giannetta, N. 2022. Medication errors’ causes analysis in home care setting: A systematic review. </a:t>
            </a:r>
            <a:r>
              <a:rPr lang="en-US" i="1" dirty="0"/>
              <a:t>Public Health Nursing</a:t>
            </a:r>
            <a:r>
              <a:rPr lang="en-US" dirty="0"/>
              <a:t> 39(4), pp. 876–897.</a:t>
            </a:r>
            <a:endParaRPr lang="en-GB" dirty="0"/>
          </a:p>
          <a:p>
            <a:r>
              <a:rPr lang="en-US" dirty="0" err="1"/>
              <a:t>Endalamaw</a:t>
            </a:r>
            <a:r>
              <a:rPr lang="en-US" dirty="0"/>
              <a:t>, A., Khatri, R.B., Mengistu, T.S., </a:t>
            </a:r>
            <a:r>
              <a:rPr lang="en-US" dirty="0" err="1"/>
              <a:t>Erku</a:t>
            </a:r>
            <a:r>
              <a:rPr lang="en-US" dirty="0"/>
              <a:t>, D., </a:t>
            </a:r>
            <a:r>
              <a:rPr lang="en-US" dirty="0" err="1"/>
              <a:t>Wolka</a:t>
            </a:r>
            <a:r>
              <a:rPr lang="en-US" dirty="0"/>
              <a:t>, E., Zewdie, A. and Assefa, Y. 2024. A scoping review of continuous quality improvement in healthcare system: conceptualization, models and tools, barriers and facilitators, and impact. </a:t>
            </a:r>
            <a:r>
              <a:rPr lang="en-US" i="1" dirty="0"/>
              <a:t>BMC health services research</a:t>
            </a:r>
            <a:r>
              <a:rPr lang="en-US" dirty="0"/>
              <a:t> 24(1), p. 487.</a:t>
            </a:r>
            <a:endParaRPr lang="en-GB" dirty="0"/>
          </a:p>
          <a:p>
            <a:r>
              <a:rPr lang="en-US" dirty="0"/>
              <a:t>Krolikowski, K.A., Bi, M., Baggott, C.M., </a:t>
            </a:r>
            <a:r>
              <a:rPr lang="en-US" dirty="0" err="1"/>
              <a:t>Khorzad</a:t>
            </a:r>
            <a:r>
              <a:rPr lang="en-US" dirty="0"/>
              <a:t>, R., Holl, J.L. and Kruser, J.M. 2022. Design thinking to improve healthcare delivery in the intensive care unit: Promise, pitfalls, and lessons learned. </a:t>
            </a:r>
            <a:r>
              <a:rPr lang="en-US" i="1" dirty="0"/>
              <a:t>Journal of critical care</a:t>
            </a:r>
            <a:r>
              <a:rPr lang="en-US" dirty="0"/>
              <a:t> 69, p. 153999.</a:t>
            </a:r>
            <a:endParaRPr lang="en-GB" dirty="0"/>
          </a:p>
          <a:p>
            <a:r>
              <a:rPr lang="en-US" dirty="0"/>
              <a:t>Kumah, A., Nwogu, C.N., Issah, A.-R., Obot, E., </a:t>
            </a:r>
            <a:r>
              <a:rPr lang="en-US" dirty="0" err="1"/>
              <a:t>Kanamitie</a:t>
            </a:r>
            <a:r>
              <a:rPr lang="en-US" dirty="0"/>
              <a:t>, D.T., Sifa, J.S. and Aidoo, L.A. 2024. Cause-and-effect (fishbone) diagram: a tool for generating and organizing quality improvement ideas. </a:t>
            </a:r>
            <a:r>
              <a:rPr lang="en-US" i="1" dirty="0"/>
              <a:t>Global journal on quality and safety in healthcare</a:t>
            </a:r>
            <a:r>
              <a:rPr lang="en-US" dirty="0"/>
              <a:t> 7(2), pp. 85–87.</a:t>
            </a:r>
            <a:endParaRPr lang="en-GB" dirty="0"/>
          </a:p>
          <a:p>
            <a:r>
              <a:rPr lang="en-US" dirty="0"/>
              <a:t>Lorusso, L., Lee, J.H. and Worden, E.A. 2021. Design thinking for healthcare: Transliterating the creative problem-solving method into architectural practice. </a:t>
            </a:r>
            <a:r>
              <a:rPr lang="en-US" i="1" dirty="0"/>
              <a:t>HERD: Health Environments Research &amp; Design Journal</a:t>
            </a:r>
            <a:r>
              <a:rPr lang="en-US" dirty="0"/>
              <a:t> 14(2), pp. 16–29.</a:t>
            </a:r>
            <a:endParaRPr lang="en-GB" dirty="0"/>
          </a:p>
          <a:p>
            <a:r>
              <a:rPr lang="en-US" dirty="0"/>
              <a:t>Resnick, L.B. and Glaser, R. 2024. Problem solving and intelligence. In: </a:t>
            </a:r>
            <a:r>
              <a:rPr lang="en-US" i="1" dirty="0"/>
              <a:t>The nature of intelligence</a:t>
            </a:r>
            <a:r>
              <a:rPr lang="en-US" dirty="0"/>
              <a:t>. Routledge, pp. 205–230.</a:t>
            </a:r>
            <a:endParaRPr lang="en-GB" dirty="0"/>
          </a:p>
          <a:p>
            <a:r>
              <a:rPr lang="en-US" dirty="0"/>
              <a:t>Rott, B., Specht, B. and Knipping, C. 2021. A descriptive phase model of problem-solving processes. </a:t>
            </a:r>
            <a:r>
              <a:rPr lang="en-US" i="1" dirty="0"/>
              <a:t>ZDM–Mathematics Education</a:t>
            </a:r>
            <a:r>
              <a:rPr lang="en-US" dirty="0"/>
              <a:t> 53(4), pp. 737–752.</a:t>
            </a:r>
            <a:endParaRPr lang="en-GB" dirty="0"/>
          </a:p>
          <a:p>
            <a:r>
              <a:rPr lang="en-US" dirty="0"/>
              <a:t>Saporito, A. and Mrad Georgis, B. 2025. Strategic Problem-Solving and Decision-Making in Healthcare Management: Tools, Techniques, and Applications. In: </a:t>
            </a:r>
            <a:r>
              <a:rPr lang="en-US" i="1" dirty="0"/>
              <a:t>Healthcare Services Management</a:t>
            </a:r>
            <a:r>
              <a:rPr lang="en-US" dirty="0"/>
              <a:t>. Springer, pp. 57–67.</a:t>
            </a:r>
            <a:endParaRPr lang="en-GB" dirty="0"/>
          </a:p>
          <a:p>
            <a:r>
              <a:rPr lang="en-US" dirty="0" err="1"/>
              <a:t>Tagaram</a:t>
            </a:r>
            <a:r>
              <a:rPr lang="en-US" dirty="0"/>
              <a:t>, S.D. and Chen, C. 2024. Quality tools and techniques (Fishbone diagram, Pareto chart, process map). In: </a:t>
            </a:r>
            <a:r>
              <a:rPr lang="en-US" i="1" dirty="0" err="1"/>
              <a:t>StatPearls</a:t>
            </a:r>
            <a:r>
              <a:rPr lang="en-US" i="1" dirty="0"/>
              <a:t> [Internet]</a:t>
            </a:r>
            <a:r>
              <a:rPr lang="en-US" dirty="0"/>
              <a:t>. </a:t>
            </a:r>
            <a:r>
              <a:rPr lang="en-US" dirty="0" err="1"/>
              <a:t>StatPearls</a:t>
            </a:r>
            <a:r>
              <a:rPr lang="en-US" dirty="0"/>
              <a:t> Publishing.</a:t>
            </a:r>
            <a:endParaRPr lang="en-GB" dirty="0"/>
          </a:p>
          <a:p>
            <a:r>
              <a:rPr lang="en-US" dirty="0"/>
              <a:t>White, K.M., Dudley-Brown, S. and Terhaar, M.F. 2024. </a:t>
            </a:r>
            <a:r>
              <a:rPr lang="en-US" i="1" dirty="0"/>
              <a:t>Translation of evidence into nursing and healthcare</a:t>
            </a:r>
            <a:r>
              <a:rPr lang="en-US" dirty="0"/>
              <a:t>. Springer Publishing Company.</a:t>
            </a:r>
            <a:endParaRPr lang="en-GB" dirty="0"/>
          </a:p>
          <a:p>
            <a:r>
              <a:rPr lang="en-US" dirty="0"/>
              <a:t>Yeung, M.M.-Y., Yuen, J.W.-M., Chen, J.M.-T. and Lam, K.K.-L. 2023. The efficacy of team-based learning in developing the generic capability of problem-solving ability and critical thinking skills in nursing education: A systematic review. </a:t>
            </a:r>
            <a:r>
              <a:rPr lang="en-US" i="1" dirty="0"/>
              <a:t>Nurse Education Today</a:t>
            </a:r>
            <a:r>
              <a:rPr lang="en-US" dirty="0"/>
              <a:t> 122, p. 105704.</a:t>
            </a:r>
            <a:endParaRPr lang="en-GB" dirty="0"/>
          </a:p>
        </p:txBody>
      </p:sp>
    </p:spTree>
    <p:extLst>
      <p:ext uri="{BB962C8B-B14F-4D97-AF65-F5344CB8AC3E}">
        <p14:creationId xmlns:p14="http://schemas.microsoft.com/office/powerpoint/2010/main" val="29162245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TM03090434[[fn=Wood Type]]</Template>
  <TotalTime>16</TotalTime>
  <Words>2012</Words>
  <Application>Microsoft Office PowerPoint</Application>
  <PresentationFormat>Widescreen</PresentationFormat>
  <Paragraphs>120</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Wood Type</vt:lpstr>
      <vt:lpstr>Problem Solving as a Core Professional Skill in Health and Social Care</vt:lpstr>
      <vt:lpstr>Introduction to Problem Solving</vt:lpstr>
      <vt:lpstr>Why Problem Solving is Important in Professional Practice</vt:lpstr>
      <vt:lpstr>The Problem-Solving Process</vt:lpstr>
      <vt:lpstr>Practical Example in Health and Social Care Setting</vt:lpstr>
      <vt:lpstr>Fishbone (Ishikawa) Analysis – Medication Error Example</vt:lpstr>
      <vt:lpstr>SWOT Analysis of Problem-Solving Skill</vt:lpstr>
      <vt:lpstr>Relevance to Professional Standards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as a Core Professional Skill in Health and Social Care</dc:title>
  <dc:creator/>
  <cp:lastModifiedBy>Microsoft Office User</cp:lastModifiedBy>
  <cp:revision>4</cp:revision>
  <dcterms:created xsi:type="dcterms:W3CDTF">2026-02-21T08:42:14Z</dcterms:created>
  <dcterms:modified xsi:type="dcterms:W3CDTF">2026-02-22T23:36:16Z</dcterms:modified>
</cp:coreProperties>
</file>