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
  </p:notesMasterIdLst>
  <p:handoutMasterIdLst>
    <p:handoutMasterId r:id="rId7"/>
  </p:handout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5854"/>
    <p:restoredTop sz="94577"/>
  </p:normalViewPr>
  <p:slideViewPr>
    <p:cSldViewPr snapToGrid="0" snapToObjects="1">
      <p:cViewPr varScale="1">
        <p:scale>
          <a:sx n="102" d="100"/>
          <a:sy n="102" d="100"/>
        </p:scale>
        <p:origin x="344" y="176"/>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handoutMaster" Target="handoutMasters/handout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9ED5A9-6153-4644-B341-B3FF5C0935D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6DBA81AB-BE7C-4345-ACE5-B559E164F68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299F42-18DF-8449-8189-8EE3680BB49E}" type="datetimeFigureOut">
              <a:rPr lang="en-US" smtClean="0"/>
              <a:t>1/13/22</a:t>
            </a:fld>
            <a:endParaRPr lang="en-US"/>
          </a:p>
        </p:txBody>
      </p:sp>
      <p:sp>
        <p:nvSpPr>
          <p:cNvPr id="4" name="Footer Placeholder 3">
            <a:extLst>
              <a:ext uri="{FF2B5EF4-FFF2-40B4-BE49-F238E27FC236}">
                <a16:creationId xmlns:a16="http://schemas.microsoft.com/office/drawing/2014/main" id="{B2BBD7BE-22E4-B341-B093-0110B487093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91DFCA7-8753-C940-9DE4-AB0A63508A3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85FF470-14A7-2346-825C-9B5B4A44225B}" type="slidenum">
              <a:rPr lang="en-US" smtClean="0"/>
              <a:t>‹#›</a:t>
            </a:fld>
            <a:endParaRPr lang="en-US"/>
          </a:p>
        </p:txBody>
      </p:sp>
    </p:spTree>
    <p:extLst>
      <p:ext uri="{BB962C8B-B14F-4D97-AF65-F5344CB8AC3E}">
        <p14:creationId xmlns:p14="http://schemas.microsoft.com/office/powerpoint/2010/main" val="2671451892"/>
      </p:ext>
    </p:extLst>
  </p:cSld>
  <p:clrMap bg1="lt1" tx1="dk1" bg2="lt2" tx2="dk2" accent1="accent1" accent2="accent2" accent3="accent3" accent4="accent4" accent5="accent5" accent6="accent6" hlink="hlink" folHlink="folHlink"/>
  <p:hf sldNum="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5DE2D0-3E2F-B14D-B0F7-13F12081F110}" type="datetimeFigureOut">
              <a:rPr lang="en-US" smtClean="0"/>
              <a:t>1/13/22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6C97C5-B880-C946-836D-981F6502E3FB}" type="slidenum">
              <a:rPr lang="en-US" smtClean="0"/>
              <a:t>‹#›</a:t>
            </a:fld>
            <a:endParaRPr lang="en-US"/>
          </a:p>
        </p:txBody>
      </p:sp>
    </p:spTree>
    <p:extLst>
      <p:ext uri="{BB962C8B-B14F-4D97-AF65-F5344CB8AC3E}">
        <p14:creationId xmlns:p14="http://schemas.microsoft.com/office/powerpoint/2010/main" val="2008922437"/>
      </p:ext>
    </p:extLst>
  </p:cSld>
  <p:clrMap bg1="lt1" tx1="dk1" bg2="lt2" tx2="dk2" accent1="accent1" accent2="accent2" accent3="accent3" accent4="accent4" accent5="accent5" accent6="accent6" hlink="hlink" folHlink="folHlink"/>
  <p:hf sldNum="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997D7-4A5B-BF4B-AB2C-7E54BEAD567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3118C60-D371-984D-9FB5-BABB2C2F1D1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FD6197A-B7E0-D148-B221-DEDF39088EA4}"/>
              </a:ext>
            </a:extLst>
          </p:cNvPr>
          <p:cNvSpPr>
            <a:spLocks noGrp="1"/>
          </p:cNvSpPr>
          <p:nvPr>
            <p:ph type="dt" sz="half" idx="10"/>
          </p:nvPr>
        </p:nvSpPr>
        <p:spPr/>
        <p:txBody>
          <a:bodyPr/>
          <a:lstStyle/>
          <a:p>
            <a:fld id="{A01A6D41-ACCE-3C45-8217-B83B6D793D46}" type="datetimeFigureOut">
              <a:rPr lang="en-US" smtClean="0"/>
              <a:t>1/13/22</a:t>
            </a:fld>
            <a:endParaRPr lang="en-US"/>
          </a:p>
        </p:txBody>
      </p:sp>
      <p:sp>
        <p:nvSpPr>
          <p:cNvPr id="5" name="Footer Placeholder 4">
            <a:extLst>
              <a:ext uri="{FF2B5EF4-FFF2-40B4-BE49-F238E27FC236}">
                <a16:creationId xmlns:a16="http://schemas.microsoft.com/office/drawing/2014/main" id="{EE87F4F1-6D13-C642-A846-FAB6D11A76D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1D6900-0EC3-FC4F-9CF7-EF66EDA5EFCD}"/>
              </a:ext>
            </a:extLst>
          </p:cNvPr>
          <p:cNvSpPr>
            <a:spLocks noGrp="1"/>
          </p:cNvSpPr>
          <p:nvPr>
            <p:ph type="sldNum" sz="quarter" idx="12"/>
          </p:nvPr>
        </p:nvSpPr>
        <p:spPr/>
        <p:txBody>
          <a:bodyPr/>
          <a:lstStyle/>
          <a:p>
            <a:fld id="{28E05D03-36A2-D249-A09E-E6B708FD0442}" type="slidenum">
              <a:rPr lang="en-US" smtClean="0"/>
              <a:t>‹#›</a:t>
            </a:fld>
            <a:endParaRPr lang="en-US"/>
          </a:p>
        </p:txBody>
      </p:sp>
    </p:spTree>
    <p:extLst>
      <p:ext uri="{BB962C8B-B14F-4D97-AF65-F5344CB8AC3E}">
        <p14:creationId xmlns:p14="http://schemas.microsoft.com/office/powerpoint/2010/main" val="1867049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ACD17-190E-BB4E-A2F6-6B047D809AE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AAC5283-C7E3-7245-87E6-9416DBBA87A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48048C2-EB6B-4A4B-8471-EAFBAE622F72}"/>
              </a:ext>
            </a:extLst>
          </p:cNvPr>
          <p:cNvSpPr>
            <a:spLocks noGrp="1"/>
          </p:cNvSpPr>
          <p:nvPr>
            <p:ph type="dt" sz="half" idx="10"/>
          </p:nvPr>
        </p:nvSpPr>
        <p:spPr/>
        <p:txBody>
          <a:bodyPr/>
          <a:lstStyle/>
          <a:p>
            <a:fld id="{A01A6D41-ACCE-3C45-8217-B83B6D793D46}" type="datetimeFigureOut">
              <a:rPr lang="en-US" smtClean="0"/>
              <a:t>1/13/22</a:t>
            </a:fld>
            <a:endParaRPr lang="en-US"/>
          </a:p>
        </p:txBody>
      </p:sp>
      <p:sp>
        <p:nvSpPr>
          <p:cNvPr id="5" name="Footer Placeholder 4">
            <a:extLst>
              <a:ext uri="{FF2B5EF4-FFF2-40B4-BE49-F238E27FC236}">
                <a16:creationId xmlns:a16="http://schemas.microsoft.com/office/drawing/2014/main" id="{A5060288-6C54-074C-908A-36CD52D96D5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7B520E-41EF-AB4D-9880-35560246C21D}"/>
              </a:ext>
            </a:extLst>
          </p:cNvPr>
          <p:cNvSpPr>
            <a:spLocks noGrp="1"/>
          </p:cNvSpPr>
          <p:nvPr>
            <p:ph type="sldNum" sz="quarter" idx="12"/>
          </p:nvPr>
        </p:nvSpPr>
        <p:spPr/>
        <p:txBody>
          <a:bodyPr/>
          <a:lstStyle/>
          <a:p>
            <a:fld id="{28E05D03-36A2-D249-A09E-E6B708FD0442}" type="slidenum">
              <a:rPr lang="en-US" smtClean="0"/>
              <a:t>‹#›</a:t>
            </a:fld>
            <a:endParaRPr lang="en-US"/>
          </a:p>
        </p:txBody>
      </p:sp>
    </p:spTree>
    <p:extLst>
      <p:ext uri="{BB962C8B-B14F-4D97-AF65-F5344CB8AC3E}">
        <p14:creationId xmlns:p14="http://schemas.microsoft.com/office/powerpoint/2010/main" val="34084660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54BA80-947D-C048-B3EA-16016AD53AB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B00E7C05-BFE9-474C-BF5B-B021ED1CC6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DF00113-ECB8-3341-BB84-4C5312F03F06}"/>
              </a:ext>
            </a:extLst>
          </p:cNvPr>
          <p:cNvSpPr>
            <a:spLocks noGrp="1"/>
          </p:cNvSpPr>
          <p:nvPr>
            <p:ph type="dt" sz="half" idx="10"/>
          </p:nvPr>
        </p:nvSpPr>
        <p:spPr/>
        <p:txBody>
          <a:bodyPr/>
          <a:lstStyle/>
          <a:p>
            <a:fld id="{A01A6D41-ACCE-3C45-8217-B83B6D793D46}" type="datetimeFigureOut">
              <a:rPr lang="en-US" smtClean="0"/>
              <a:t>1/13/22</a:t>
            </a:fld>
            <a:endParaRPr lang="en-US"/>
          </a:p>
        </p:txBody>
      </p:sp>
      <p:sp>
        <p:nvSpPr>
          <p:cNvPr id="5" name="Footer Placeholder 4">
            <a:extLst>
              <a:ext uri="{FF2B5EF4-FFF2-40B4-BE49-F238E27FC236}">
                <a16:creationId xmlns:a16="http://schemas.microsoft.com/office/drawing/2014/main" id="{895B9264-5FC2-0F4E-B42F-9DFE9C79EC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78EDB8-FBCC-174F-83AF-1052F8DC9053}"/>
              </a:ext>
            </a:extLst>
          </p:cNvPr>
          <p:cNvSpPr>
            <a:spLocks noGrp="1"/>
          </p:cNvSpPr>
          <p:nvPr>
            <p:ph type="sldNum" sz="quarter" idx="12"/>
          </p:nvPr>
        </p:nvSpPr>
        <p:spPr/>
        <p:txBody>
          <a:bodyPr/>
          <a:lstStyle/>
          <a:p>
            <a:fld id="{28E05D03-36A2-D249-A09E-E6B708FD0442}" type="slidenum">
              <a:rPr lang="en-US" smtClean="0"/>
              <a:t>‹#›</a:t>
            </a:fld>
            <a:endParaRPr lang="en-US"/>
          </a:p>
        </p:txBody>
      </p:sp>
    </p:spTree>
    <p:extLst>
      <p:ext uri="{BB962C8B-B14F-4D97-AF65-F5344CB8AC3E}">
        <p14:creationId xmlns:p14="http://schemas.microsoft.com/office/powerpoint/2010/main" val="75870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CADC17-36EC-CD4E-919A-2BF190675AA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F4BC98B-8FE5-C641-A4C2-3B0EC1DA3AB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0AEF346-DBFC-6B48-AB8E-989137FC6D7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2DD53B74-0346-054B-91D9-EF6FD73ADEA0}"/>
              </a:ext>
            </a:extLst>
          </p:cNvPr>
          <p:cNvSpPr>
            <a:spLocks noGrp="1"/>
          </p:cNvSpPr>
          <p:nvPr>
            <p:ph type="dt" sz="half" idx="10"/>
          </p:nvPr>
        </p:nvSpPr>
        <p:spPr/>
        <p:txBody>
          <a:bodyPr/>
          <a:lstStyle/>
          <a:p>
            <a:fld id="{A01A6D41-ACCE-3C45-8217-B83B6D793D46}" type="datetimeFigureOut">
              <a:rPr lang="en-US" smtClean="0"/>
              <a:t>1/13/22</a:t>
            </a:fld>
            <a:endParaRPr lang="en-US"/>
          </a:p>
        </p:txBody>
      </p:sp>
      <p:sp>
        <p:nvSpPr>
          <p:cNvPr id="6" name="Footer Placeholder 5">
            <a:extLst>
              <a:ext uri="{FF2B5EF4-FFF2-40B4-BE49-F238E27FC236}">
                <a16:creationId xmlns:a16="http://schemas.microsoft.com/office/drawing/2014/main" id="{F4203251-D943-7F4F-A5FA-A51E427745E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CA9C74D-B9CB-1446-95D0-38EF793D4E18}"/>
              </a:ext>
            </a:extLst>
          </p:cNvPr>
          <p:cNvSpPr>
            <a:spLocks noGrp="1"/>
          </p:cNvSpPr>
          <p:nvPr>
            <p:ph type="sldNum" sz="quarter" idx="12"/>
          </p:nvPr>
        </p:nvSpPr>
        <p:spPr/>
        <p:txBody>
          <a:bodyPr/>
          <a:lstStyle/>
          <a:p>
            <a:fld id="{28E05D03-36A2-D249-A09E-E6B708FD0442}" type="slidenum">
              <a:rPr lang="en-US" smtClean="0"/>
              <a:t>‹#›</a:t>
            </a:fld>
            <a:endParaRPr lang="en-US"/>
          </a:p>
        </p:txBody>
      </p:sp>
    </p:spTree>
    <p:extLst>
      <p:ext uri="{BB962C8B-B14F-4D97-AF65-F5344CB8AC3E}">
        <p14:creationId xmlns:p14="http://schemas.microsoft.com/office/powerpoint/2010/main" val="27201622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F60EB-9387-3844-B959-9D821F5588CD}"/>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9ECE744-97D3-8A43-B778-2F0468A1026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BCCD937-9908-AA4B-B6F4-DB7E27A87D0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E09F3831-6087-C248-82BE-8938C07B293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C638B2B-2B12-F943-B1A6-604858E4EEA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06DF8CD-F946-3048-96BB-7F67E18E8A55}"/>
              </a:ext>
            </a:extLst>
          </p:cNvPr>
          <p:cNvSpPr>
            <a:spLocks noGrp="1"/>
          </p:cNvSpPr>
          <p:nvPr>
            <p:ph type="dt" sz="half" idx="10"/>
          </p:nvPr>
        </p:nvSpPr>
        <p:spPr/>
        <p:txBody>
          <a:bodyPr/>
          <a:lstStyle/>
          <a:p>
            <a:fld id="{A01A6D41-ACCE-3C45-8217-B83B6D793D46}" type="datetimeFigureOut">
              <a:rPr lang="en-US" smtClean="0"/>
              <a:t>1/13/22</a:t>
            </a:fld>
            <a:endParaRPr lang="en-US"/>
          </a:p>
        </p:txBody>
      </p:sp>
      <p:sp>
        <p:nvSpPr>
          <p:cNvPr id="8" name="Footer Placeholder 7">
            <a:extLst>
              <a:ext uri="{FF2B5EF4-FFF2-40B4-BE49-F238E27FC236}">
                <a16:creationId xmlns:a16="http://schemas.microsoft.com/office/drawing/2014/main" id="{80C00C89-AA40-4048-BE9A-ACC1B21DDF7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5ECEFE2-B570-2C42-BE1B-477230BD69DA}"/>
              </a:ext>
            </a:extLst>
          </p:cNvPr>
          <p:cNvSpPr>
            <a:spLocks noGrp="1"/>
          </p:cNvSpPr>
          <p:nvPr>
            <p:ph type="sldNum" sz="quarter" idx="12"/>
          </p:nvPr>
        </p:nvSpPr>
        <p:spPr/>
        <p:txBody>
          <a:bodyPr/>
          <a:lstStyle/>
          <a:p>
            <a:fld id="{28E05D03-36A2-D249-A09E-E6B708FD0442}" type="slidenum">
              <a:rPr lang="en-US" smtClean="0"/>
              <a:t>‹#›</a:t>
            </a:fld>
            <a:endParaRPr lang="en-US"/>
          </a:p>
        </p:txBody>
      </p:sp>
    </p:spTree>
    <p:extLst>
      <p:ext uri="{BB962C8B-B14F-4D97-AF65-F5344CB8AC3E}">
        <p14:creationId xmlns:p14="http://schemas.microsoft.com/office/powerpoint/2010/main" val="11320451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A3CE5-35E4-CF48-BAC8-94D543ED51F9}"/>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A58C949-73BB-7040-B765-8F50F76B570C}"/>
              </a:ext>
            </a:extLst>
          </p:cNvPr>
          <p:cNvSpPr>
            <a:spLocks noGrp="1"/>
          </p:cNvSpPr>
          <p:nvPr>
            <p:ph type="dt" sz="half" idx="10"/>
          </p:nvPr>
        </p:nvSpPr>
        <p:spPr/>
        <p:txBody>
          <a:bodyPr/>
          <a:lstStyle/>
          <a:p>
            <a:fld id="{A01A6D41-ACCE-3C45-8217-B83B6D793D46}" type="datetimeFigureOut">
              <a:rPr lang="en-US" smtClean="0"/>
              <a:t>1/13/22</a:t>
            </a:fld>
            <a:endParaRPr lang="en-US"/>
          </a:p>
        </p:txBody>
      </p:sp>
      <p:sp>
        <p:nvSpPr>
          <p:cNvPr id="4" name="Footer Placeholder 3">
            <a:extLst>
              <a:ext uri="{FF2B5EF4-FFF2-40B4-BE49-F238E27FC236}">
                <a16:creationId xmlns:a16="http://schemas.microsoft.com/office/drawing/2014/main" id="{FE37F0C4-E6F7-854A-92AD-09D3F912590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5E9B9AE-C71F-0D4B-8ABA-DBB2698B3466}"/>
              </a:ext>
            </a:extLst>
          </p:cNvPr>
          <p:cNvSpPr>
            <a:spLocks noGrp="1"/>
          </p:cNvSpPr>
          <p:nvPr>
            <p:ph type="sldNum" sz="quarter" idx="12"/>
          </p:nvPr>
        </p:nvSpPr>
        <p:spPr/>
        <p:txBody>
          <a:bodyPr/>
          <a:lstStyle/>
          <a:p>
            <a:fld id="{28E05D03-36A2-D249-A09E-E6B708FD0442}" type="slidenum">
              <a:rPr lang="en-US" smtClean="0"/>
              <a:t>‹#›</a:t>
            </a:fld>
            <a:endParaRPr lang="en-US"/>
          </a:p>
        </p:txBody>
      </p:sp>
    </p:spTree>
    <p:extLst>
      <p:ext uri="{BB962C8B-B14F-4D97-AF65-F5344CB8AC3E}">
        <p14:creationId xmlns:p14="http://schemas.microsoft.com/office/powerpoint/2010/main" val="10954357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A6E275-988E-3F42-B058-1A4766A8308B}"/>
              </a:ext>
            </a:extLst>
          </p:cNvPr>
          <p:cNvSpPr>
            <a:spLocks noGrp="1"/>
          </p:cNvSpPr>
          <p:nvPr>
            <p:ph type="dt" sz="half" idx="10"/>
          </p:nvPr>
        </p:nvSpPr>
        <p:spPr/>
        <p:txBody>
          <a:bodyPr/>
          <a:lstStyle/>
          <a:p>
            <a:fld id="{A01A6D41-ACCE-3C45-8217-B83B6D793D46}" type="datetimeFigureOut">
              <a:rPr lang="en-US" smtClean="0"/>
              <a:t>1/13/22</a:t>
            </a:fld>
            <a:endParaRPr lang="en-US"/>
          </a:p>
        </p:txBody>
      </p:sp>
      <p:sp>
        <p:nvSpPr>
          <p:cNvPr id="3" name="Footer Placeholder 2">
            <a:extLst>
              <a:ext uri="{FF2B5EF4-FFF2-40B4-BE49-F238E27FC236}">
                <a16:creationId xmlns:a16="http://schemas.microsoft.com/office/drawing/2014/main" id="{A6A592C6-EDA6-7E4B-8864-552CFB11733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E82E553-0D3B-A84B-9945-9AB80822D138}"/>
              </a:ext>
            </a:extLst>
          </p:cNvPr>
          <p:cNvSpPr>
            <a:spLocks noGrp="1"/>
          </p:cNvSpPr>
          <p:nvPr>
            <p:ph type="sldNum" sz="quarter" idx="12"/>
          </p:nvPr>
        </p:nvSpPr>
        <p:spPr/>
        <p:txBody>
          <a:bodyPr/>
          <a:lstStyle/>
          <a:p>
            <a:fld id="{28E05D03-36A2-D249-A09E-E6B708FD0442}" type="slidenum">
              <a:rPr lang="en-US" smtClean="0"/>
              <a:t>‹#›</a:t>
            </a:fld>
            <a:endParaRPr lang="en-US"/>
          </a:p>
        </p:txBody>
      </p:sp>
    </p:spTree>
    <p:extLst>
      <p:ext uri="{BB962C8B-B14F-4D97-AF65-F5344CB8AC3E}">
        <p14:creationId xmlns:p14="http://schemas.microsoft.com/office/powerpoint/2010/main" val="17774935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25F43-C5D7-5B4B-B07D-A319F5A2421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680790C-D0B0-9144-A644-8BD8E13D05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514647D-A2BA-FC42-B66A-78FC3ADE3B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C230A36-49E1-2A4F-B126-DEF7537240B9}"/>
              </a:ext>
            </a:extLst>
          </p:cNvPr>
          <p:cNvSpPr>
            <a:spLocks noGrp="1"/>
          </p:cNvSpPr>
          <p:nvPr>
            <p:ph type="dt" sz="half" idx="10"/>
          </p:nvPr>
        </p:nvSpPr>
        <p:spPr/>
        <p:txBody>
          <a:bodyPr/>
          <a:lstStyle/>
          <a:p>
            <a:fld id="{A01A6D41-ACCE-3C45-8217-B83B6D793D46}" type="datetimeFigureOut">
              <a:rPr lang="en-US" smtClean="0"/>
              <a:t>1/13/22</a:t>
            </a:fld>
            <a:endParaRPr lang="en-US"/>
          </a:p>
        </p:txBody>
      </p:sp>
      <p:sp>
        <p:nvSpPr>
          <p:cNvPr id="6" name="Footer Placeholder 5">
            <a:extLst>
              <a:ext uri="{FF2B5EF4-FFF2-40B4-BE49-F238E27FC236}">
                <a16:creationId xmlns:a16="http://schemas.microsoft.com/office/drawing/2014/main" id="{1617713A-B2D4-6C4E-8806-83B51064901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E467B3-428B-C447-A89D-75396846D4F0}"/>
              </a:ext>
            </a:extLst>
          </p:cNvPr>
          <p:cNvSpPr>
            <a:spLocks noGrp="1"/>
          </p:cNvSpPr>
          <p:nvPr>
            <p:ph type="sldNum" sz="quarter" idx="12"/>
          </p:nvPr>
        </p:nvSpPr>
        <p:spPr/>
        <p:txBody>
          <a:bodyPr/>
          <a:lstStyle/>
          <a:p>
            <a:fld id="{28E05D03-36A2-D249-A09E-E6B708FD0442}" type="slidenum">
              <a:rPr lang="en-US" smtClean="0"/>
              <a:t>‹#›</a:t>
            </a:fld>
            <a:endParaRPr lang="en-US"/>
          </a:p>
        </p:txBody>
      </p:sp>
    </p:spTree>
    <p:extLst>
      <p:ext uri="{BB962C8B-B14F-4D97-AF65-F5344CB8AC3E}">
        <p14:creationId xmlns:p14="http://schemas.microsoft.com/office/powerpoint/2010/main" val="141223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98AC-7CE4-5149-B732-DCC192CBB09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EE03DB9-379E-7745-8816-E378F1E8834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70854E5-2EDD-5349-8041-29ACB85070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B2F6046-49F8-1D45-B30E-D276FB95E5D6}"/>
              </a:ext>
            </a:extLst>
          </p:cNvPr>
          <p:cNvSpPr>
            <a:spLocks noGrp="1"/>
          </p:cNvSpPr>
          <p:nvPr>
            <p:ph type="dt" sz="half" idx="10"/>
          </p:nvPr>
        </p:nvSpPr>
        <p:spPr/>
        <p:txBody>
          <a:bodyPr/>
          <a:lstStyle/>
          <a:p>
            <a:fld id="{A01A6D41-ACCE-3C45-8217-B83B6D793D46}" type="datetimeFigureOut">
              <a:rPr lang="en-US" smtClean="0"/>
              <a:t>1/13/22</a:t>
            </a:fld>
            <a:endParaRPr lang="en-US"/>
          </a:p>
        </p:txBody>
      </p:sp>
      <p:sp>
        <p:nvSpPr>
          <p:cNvPr id="6" name="Footer Placeholder 5">
            <a:extLst>
              <a:ext uri="{FF2B5EF4-FFF2-40B4-BE49-F238E27FC236}">
                <a16:creationId xmlns:a16="http://schemas.microsoft.com/office/drawing/2014/main" id="{0D81D955-0F9E-1C45-AF4E-DB2CCCC0BC5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F8F8B9-DB86-3442-AA46-9FDBA735F9A7}"/>
              </a:ext>
            </a:extLst>
          </p:cNvPr>
          <p:cNvSpPr>
            <a:spLocks noGrp="1"/>
          </p:cNvSpPr>
          <p:nvPr>
            <p:ph type="sldNum" sz="quarter" idx="12"/>
          </p:nvPr>
        </p:nvSpPr>
        <p:spPr/>
        <p:txBody>
          <a:bodyPr/>
          <a:lstStyle/>
          <a:p>
            <a:fld id="{28E05D03-36A2-D249-A09E-E6B708FD0442}" type="slidenum">
              <a:rPr lang="en-US" smtClean="0"/>
              <a:t>‹#›</a:t>
            </a:fld>
            <a:endParaRPr lang="en-US"/>
          </a:p>
        </p:txBody>
      </p:sp>
    </p:spTree>
    <p:extLst>
      <p:ext uri="{BB962C8B-B14F-4D97-AF65-F5344CB8AC3E}">
        <p14:creationId xmlns:p14="http://schemas.microsoft.com/office/powerpoint/2010/main" val="2182380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D4ADB-E033-6A40-8AC9-E4DA714D67F1}"/>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9E85027-2458-EF48-B352-F783F1B1956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89A0639-2284-A64D-BE47-3A66A847E878}"/>
              </a:ext>
            </a:extLst>
          </p:cNvPr>
          <p:cNvSpPr>
            <a:spLocks noGrp="1"/>
          </p:cNvSpPr>
          <p:nvPr>
            <p:ph type="dt" sz="half" idx="10"/>
          </p:nvPr>
        </p:nvSpPr>
        <p:spPr/>
        <p:txBody>
          <a:bodyPr/>
          <a:lstStyle/>
          <a:p>
            <a:fld id="{A01A6D41-ACCE-3C45-8217-B83B6D793D46}" type="datetimeFigureOut">
              <a:rPr lang="en-US" smtClean="0"/>
              <a:t>1/13/22</a:t>
            </a:fld>
            <a:endParaRPr lang="en-US"/>
          </a:p>
        </p:txBody>
      </p:sp>
      <p:sp>
        <p:nvSpPr>
          <p:cNvPr id="5" name="Footer Placeholder 4">
            <a:extLst>
              <a:ext uri="{FF2B5EF4-FFF2-40B4-BE49-F238E27FC236}">
                <a16:creationId xmlns:a16="http://schemas.microsoft.com/office/drawing/2014/main" id="{81244D2A-FF99-0A4A-9A4E-83F711522B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4CA352-3102-7045-8B99-4175C7A13000}"/>
              </a:ext>
            </a:extLst>
          </p:cNvPr>
          <p:cNvSpPr>
            <a:spLocks noGrp="1"/>
          </p:cNvSpPr>
          <p:nvPr>
            <p:ph type="sldNum" sz="quarter" idx="12"/>
          </p:nvPr>
        </p:nvSpPr>
        <p:spPr/>
        <p:txBody>
          <a:bodyPr/>
          <a:lstStyle/>
          <a:p>
            <a:fld id="{28E05D03-36A2-D249-A09E-E6B708FD0442}" type="slidenum">
              <a:rPr lang="en-US" smtClean="0"/>
              <a:t>‹#›</a:t>
            </a:fld>
            <a:endParaRPr lang="en-US"/>
          </a:p>
        </p:txBody>
      </p:sp>
    </p:spTree>
    <p:extLst>
      <p:ext uri="{BB962C8B-B14F-4D97-AF65-F5344CB8AC3E}">
        <p14:creationId xmlns:p14="http://schemas.microsoft.com/office/powerpoint/2010/main" val="19599419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4D7AE1D-4499-9949-BB54-D19113F54231}"/>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F7DB471-2B7F-0A4B-AE97-45559F37249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0D23CB3-A02E-9444-A0BC-4F7071377639}"/>
              </a:ext>
            </a:extLst>
          </p:cNvPr>
          <p:cNvSpPr>
            <a:spLocks noGrp="1"/>
          </p:cNvSpPr>
          <p:nvPr>
            <p:ph type="dt" sz="half" idx="10"/>
          </p:nvPr>
        </p:nvSpPr>
        <p:spPr/>
        <p:txBody>
          <a:bodyPr/>
          <a:lstStyle/>
          <a:p>
            <a:fld id="{A01A6D41-ACCE-3C45-8217-B83B6D793D46}" type="datetimeFigureOut">
              <a:rPr lang="en-US" smtClean="0"/>
              <a:t>1/13/22</a:t>
            </a:fld>
            <a:endParaRPr lang="en-US"/>
          </a:p>
        </p:txBody>
      </p:sp>
      <p:sp>
        <p:nvSpPr>
          <p:cNvPr id="5" name="Footer Placeholder 4">
            <a:extLst>
              <a:ext uri="{FF2B5EF4-FFF2-40B4-BE49-F238E27FC236}">
                <a16:creationId xmlns:a16="http://schemas.microsoft.com/office/drawing/2014/main" id="{DE4F53B9-4021-2E4B-AA46-30B376BE2F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44C8EC-85D4-344F-9AB8-381F5351FE0D}"/>
              </a:ext>
            </a:extLst>
          </p:cNvPr>
          <p:cNvSpPr>
            <a:spLocks noGrp="1"/>
          </p:cNvSpPr>
          <p:nvPr>
            <p:ph type="sldNum" sz="quarter" idx="12"/>
          </p:nvPr>
        </p:nvSpPr>
        <p:spPr/>
        <p:txBody>
          <a:bodyPr/>
          <a:lstStyle/>
          <a:p>
            <a:fld id="{28E05D03-36A2-D249-A09E-E6B708FD0442}" type="slidenum">
              <a:rPr lang="en-US" smtClean="0"/>
              <a:t>‹#›</a:t>
            </a:fld>
            <a:endParaRPr lang="en-US"/>
          </a:p>
        </p:txBody>
      </p:sp>
    </p:spTree>
    <p:extLst>
      <p:ext uri="{BB962C8B-B14F-4D97-AF65-F5344CB8AC3E}">
        <p14:creationId xmlns:p14="http://schemas.microsoft.com/office/powerpoint/2010/main" val="28309059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4EE992C-CA81-1648-BC7A-E729F9448B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1EF8DEB-056D-0546-9847-C0C7674CCC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E93DAA2-8933-2A4C-AF5E-7ED5307845E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1A6D41-ACCE-3C45-8217-B83B6D793D46}" type="datetimeFigureOut">
              <a:rPr lang="en-US" smtClean="0"/>
              <a:t>1/13/22</a:t>
            </a:fld>
            <a:endParaRPr lang="en-US"/>
          </a:p>
        </p:txBody>
      </p:sp>
      <p:sp>
        <p:nvSpPr>
          <p:cNvPr id="5" name="Footer Placeholder 4">
            <a:extLst>
              <a:ext uri="{FF2B5EF4-FFF2-40B4-BE49-F238E27FC236}">
                <a16:creationId xmlns:a16="http://schemas.microsoft.com/office/drawing/2014/main" id="{0884EC8F-A0C7-BA4F-850F-132AFF5B1C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0C72D21-997B-E54C-8777-18F13A7FB26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E05D03-36A2-D249-A09E-E6B708FD0442}" type="slidenum">
              <a:rPr lang="en-US" smtClean="0"/>
              <a:t>‹#›</a:t>
            </a:fld>
            <a:endParaRPr lang="en-US"/>
          </a:p>
        </p:txBody>
      </p:sp>
    </p:spTree>
    <p:extLst>
      <p:ext uri="{BB962C8B-B14F-4D97-AF65-F5344CB8AC3E}">
        <p14:creationId xmlns:p14="http://schemas.microsoft.com/office/powerpoint/2010/main" val="16225790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www.verywellfamily.com/how-speech-therapy-can-help-children-with-down-syndrome-5116228" TargetMode="External"/><Relationship Id="rId13" Type="http://schemas.openxmlformats.org/officeDocument/2006/relationships/hyperlink" Target="https://www.bbc.co.uk/news/magazine-37500189" TargetMode="External"/><Relationship Id="rId18" Type="http://schemas.openxmlformats.org/officeDocument/2006/relationships/hyperlink" Target="https://www.ncbi.nlm.nih.gov/pmc/articles/PMC2860304/" TargetMode="External"/><Relationship Id="rId3" Type="http://schemas.openxmlformats.org/officeDocument/2006/relationships/hyperlink" Target="https://senmagazine.co.uk/content/specific-needs/down-syndrome/1920/helping-children-with-down-s-syndrome-to-learn/" TargetMode="External"/><Relationship Id="rId21" Type="http://schemas.openxmlformats.org/officeDocument/2006/relationships/hyperlink" Target="https://www.ndcs.org.uk/information-and-support/childhood-deafness/causes-of-deafness/downs-syndrome/" TargetMode="External"/><Relationship Id="rId7" Type="http://schemas.openxmlformats.org/officeDocument/2006/relationships/hyperlink" Target="https://theses.gla.ac.uk/698/1/1984birkettphd.pdf" TargetMode="External"/><Relationship Id="rId12" Type="http://schemas.openxmlformats.org/officeDocument/2006/relationships/hyperlink" Target="https://acamh.onlinelibrary.wiley.com/doi/full/10.1111/jcpp.12010" TargetMode="External"/><Relationship Id="rId17" Type="http://schemas.openxmlformats.org/officeDocument/2006/relationships/hyperlink" Target="https://pubmed.ncbi.nlm.nih.gov/30093541/" TargetMode="External"/><Relationship Id="rId2" Type="http://schemas.openxmlformats.org/officeDocument/2006/relationships/hyperlink" Target="https://pubmed.ncbi.nlm.nih.gov/30950140/" TargetMode="External"/><Relationship Id="rId16" Type="http://schemas.openxmlformats.org/officeDocument/2006/relationships/hyperlink" Target="https://patient.info/pregnancy/pregnancy-screening-tests/prenatal-screening-and-diagnosis-of-downs-syndrome" TargetMode="External"/><Relationship Id="rId20" Type="http://schemas.openxmlformats.org/officeDocument/2006/relationships/hyperlink" Target="https://www.mencap.org.uk/learning-disability-explained/what-learning-disability" TargetMode="External"/><Relationship Id="rId1" Type="http://schemas.openxmlformats.org/officeDocument/2006/relationships/slideLayout" Target="../slideLayouts/slideLayout2.xml"/><Relationship Id="rId6" Type="http://schemas.openxmlformats.org/officeDocument/2006/relationships/hyperlink" Target="https://pubmed.ncbi.nlm.nih.gov/21788214/" TargetMode="External"/><Relationship Id="rId11" Type="http://schemas.openxmlformats.org/officeDocument/2006/relationships/hyperlink" Target="https://www.verywellhealth.com/symptoms-of-down-syndrome-1120463" TargetMode="External"/><Relationship Id="rId5" Type="http://schemas.openxmlformats.org/officeDocument/2006/relationships/hyperlink" Target="https://library.down-syndrome.org/en-gb/news-update/02/2/speech-language-therapy-down-syndrome" TargetMode="External"/><Relationship Id="rId15" Type="http://schemas.openxmlformats.org/officeDocument/2006/relationships/hyperlink" Target="https://library.down-syndrome.org/en-gb/news-update/06/1/inclusive-education-individuals-down-syndrome" TargetMode="External"/><Relationship Id="rId10" Type="http://schemas.openxmlformats.org/officeDocument/2006/relationships/hyperlink" Target="https://bmcpregnancychildbirth.biomedcentral.com/articles/10.1186/s12884-016-0910-3" TargetMode="External"/><Relationship Id="rId19" Type="http://schemas.openxmlformats.org/officeDocument/2006/relationships/hyperlink" Target="https://www.mayoclinic.org/diseases-conditions/down-syndrome/diagnosis-treatment/drc-20355983" TargetMode="External"/><Relationship Id="rId4" Type="http://schemas.openxmlformats.org/officeDocument/2006/relationships/hyperlink" Target="https://www.communityinclusion.org/static/communications_booklet_2016_update-028d956ad31504f3cf8cb39994094a48.pdf" TargetMode="External"/><Relationship Id="rId9" Type="http://schemas.openxmlformats.org/officeDocument/2006/relationships/hyperlink" Target="https://www.teachwire.net/news/teaching-makaton-and-sign-language-in-schools-can-have-wonderful-benefits" TargetMode="External"/><Relationship Id="rId14" Type="http://schemas.openxmlformats.org/officeDocument/2006/relationships/hyperlink" Target="https://www.uptodate.com/contents/should-i-have-a-screening-test-for-down-syndrome-during-pregnancy-beyond-the-basics/print"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library.down-syndrome.org/en-gb/news-update/03/2/hearing-disorders-down-syndrome" TargetMode="External"/><Relationship Id="rId13" Type="http://schemas.openxmlformats.org/officeDocument/2006/relationships/hyperlink" Target="https://makaton.org/TMC/About_Makaton/TMC/AboutMakaton.aspx?hkey=c8a4263d-78cc-4c30-b135-153eb6ac3118" TargetMode="External"/><Relationship Id="rId18" Type="http://schemas.openxmlformats.org/officeDocument/2006/relationships/hyperlink" Target="https://www.nhs.uk/conditions/baby/newborn-screening/physical-examination/" TargetMode="External"/><Relationship Id="rId3" Type="http://schemas.openxmlformats.org/officeDocument/2006/relationships/hyperlink" Target="http://www.kidsdevelopment.co.uk/makaton-system-sign-language.html" TargetMode="External"/><Relationship Id="rId7" Type="http://schemas.openxmlformats.org/officeDocument/2006/relationships/hyperlink" Target="https://www.gov.uk/government/publications/downs-syndrome-edwards-syndrome-and-pataus-syndrome-options-after-a-higher-chance-screening-result/your-choices-after-a-higher-chance-screening-result" TargetMode="External"/><Relationship Id="rId12" Type="http://schemas.openxmlformats.org/officeDocument/2006/relationships/hyperlink" Target="https://www.thechildrenstrust.org.uk/brain-injury-information/latest/the-benefits-of-makaton-for-children-with-disabilities" TargetMode="External"/><Relationship Id="rId17" Type="http://schemas.openxmlformats.org/officeDocument/2006/relationships/hyperlink" Target="https://www.nhs.uk/conditions/downs-syndrome/support-for-families-and-carers/" TargetMode="External"/><Relationship Id="rId2" Type="http://schemas.openxmlformats.org/officeDocument/2006/relationships/hyperlink" Target="https://www.ndss.org/resources/early-intervention/" TargetMode="External"/><Relationship Id="rId16" Type="http://schemas.openxmlformats.org/officeDocument/2006/relationships/hyperlink" Target="https://www.nhs.uk/conditions/learning-disabilities/" TargetMode="External"/><Relationship Id="rId1" Type="http://schemas.openxmlformats.org/officeDocument/2006/relationships/slideLayout" Target="../slideLayouts/slideLayout2.xml"/><Relationship Id="rId6" Type="http://schemas.openxmlformats.org/officeDocument/2006/relationships/hyperlink" Target="https://www.webmd.com/children/understanding-down-syndrome-basics" TargetMode="External"/><Relationship Id="rId11" Type="http://schemas.openxmlformats.org/officeDocument/2006/relationships/hyperlink" Target="https://www.uofmhealth.org/health-library/hw167142" TargetMode="External"/><Relationship Id="rId5" Type="http://schemas.openxmlformats.org/officeDocument/2006/relationships/hyperlink" Target="https://www.learningdisabilitytoday.co.uk/spotlight-on-downs-syndrome" TargetMode="External"/><Relationship Id="rId15" Type="http://schemas.openxmlformats.org/officeDocument/2006/relationships/hyperlink" Target="https://www.uhcw.nhs.uk/download/clientfiles/files/Patient%20Information%20Leaflets/Women%20and%20Children_s/Paediatrics/118522_Makaton_sign_language_(1635)_-_Jan19.pdf" TargetMode="External"/><Relationship Id="rId10" Type="http://schemas.openxmlformats.org/officeDocument/2006/relationships/hyperlink" Target="file:///Users/lowrithomas/Downloads/278-25-571-1-10-20201229.pdf" TargetMode="External"/><Relationship Id="rId19" Type="http://schemas.openxmlformats.org/officeDocument/2006/relationships/hyperlink" Target="https://patient.info/pregnancy/pregnancy-screening-tests/prenatal-screening-and-diagnosis-of-downs-syndrome" TargetMode="External"/><Relationship Id="rId4" Type="http://schemas.openxmlformats.org/officeDocument/2006/relationships/hyperlink" Target="http://www.downssideup.com/2012/09/do-we-really-need-makaton.html" TargetMode="External"/><Relationship Id="rId9" Type="http://schemas.openxmlformats.org/officeDocument/2006/relationships/hyperlink" Target="https://www.scope.org.uk/advice-and-support/where-to-get-educational-support/" TargetMode="External"/><Relationship Id="rId14" Type="http://schemas.openxmlformats.org/officeDocument/2006/relationships/hyperlink" Target="https://www.mentalhealth.org.uk/cy/node/1955"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gov.wales/sites/default/files/publications/2021-03/the-additional-learning-needs-code-for-wales-2021.pdf" TargetMode="External"/><Relationship Id="rId3" Type="http://schemas.openxmlformats.org/officeDocument/2006/relationships/hyperlink" Target="https://www.ucsfhealth.org/education/prenatal-testing-for-down-syndrome" TargetMode="External"/><Relationship Id="rId7" Type="http://schemas.openxmlformats.org/officeDocument/2006/relationships/hyperlink" Target="https://gov.wales/additional-learning-needs-transformation-programme-frequently-asked-questions-html" TargetMode="External"/><Relationship Id="rId2" Type="http://schemas.openxmlformats.org/officeDocument/2006/relationships/hyperlink" Target="https://www.integratedtreatmentservices.co.uk/news/makaton-and-speech-development/" TargetMode="External"/><Relationship Id="rId1" Type="http://schemas.openxmlformats.org/officeDocument/2006/relationships/slideLayout" Target="../slideLayouts/slideLayout2.xml"/><Relationship Id="rId6" Type="http://schemas.openxmlformats.org/officeDocument/2006/relationships/hyperlink" Target="https://hwb.gov.wales/professional-development/professional-standards" TargetMode="External"/><Relationship Id="rId5" Type="http://schemas.openxmlformats.org/officeDocument/2006/relationships/hyperlink" Target="https://gov.wales/sites/default/files/publications/2018-12/supporting-learners-with-healthcare-needs.pdf" TargetMode="External"/><Relationship Id="rId4" Type="http://schemas.openxmlformats.org/officeDocument/2006/relationships/hyperlink" Target="https://www.unicef.org.uk/rights-respecting-schools/wp-content/uploads/sites/4/2017/01/Summary-of-the-UNCRC.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B2890760-BCB7-8846-AA3A-9D3EB939EA80}"/>
              </a:ext>
            </a:extLst>
          </p:cNvPr>
          <p:cNvSpPr/>
          <p:nvPr/>
        </p:nvSpPr>
        <p:spPr>
          <a:xfrm>
            <a:off x="3712170" y="310055"/>
            <a:ext cx="4717985" cy="664758"/>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u="sng" dirty="0">
                <a:solidFill>
                  <a:schemeClr val="tx1"/>
                </a:solidFill>
              </a:rPr>
              <a:t>Down syndrome</a:t>
            </a:r>
            <a:r>
              <a:rPr lang="en-US" sz="1200" b="1" u="sng" dirty="0">
                <a:solidFill>
                  <a:schemeClr val="accent1">
                    <a:lumMod val="50000"/>
                  </a:schemeClr>
                </a:solidFill>
              </a:rPr>
              <a:t> </a:t>
            </a:r>
          </a:p>
          <a:p>
            <a:pPr algn="ctr"/>
            <a:r>
              <a:rPr lang="en-GB" sz="1000" dirty="0"/>
              <a:t>The NHS website (2021) explains that if someone is born with down syndrome, they simply have an extra chromosome.</a:t>
            </a:r>
            <a:r>
              <a:rPr lang="en-GB" sz="1000" dirty="0">
                <a:effectLst/>
              </a:rPr>
              <a:t> </a:t>
            </a:r>
            <a:endParaRPr lang="en-US" sz="1000" dirty="0">
              <a:solidFill>
                <a:schemeClr val="accent1">
                  <a:lumMod val="50000"/>
                </a:schemeClr>
              </a:solidFill>
            </a:endParaRPr>
          </a:p>
        </p:txBody>
      </p:sp>
      <p:sp>
        <p:nvSpPr>
          <p:cNvPr id="6" name="TextBox 5">
            <a:extLst>
              <a:ext uri="{FF2B5EF4-FFF2-40B4-BE49-F238E27FC236}">
                <a16:creationId xmlns:a16="http://schemas.microsoft.com/office/drawing/2014/main" id="{113710E5-5DB3-C640-A011-DEDA629AD824}"/>
              </a:ext>
            </a:extLst>
          </p:cNvPr>
          <p:cNvSpPr txBox="1"/>
          <p:nvPr/>
        </p:nvSpPr>
        <p:spPr>
          <a:xfrm>
            <a:off x="395416" y="13042"/>
            <a:ext cx="1099752" cy="369332"/>
          </a:xfrm>
          <a:prstGeom prst="rect">
            <a:avLst/>
          </a:prstGeom>
          <a:noFill/>
        </p:spPr>
        <p:txBody>
          <a:bodyPr wrap="square" rtlCol="0">
            <a:spAutoFit/>
          </a:bodyPr>
          <a:lstStyle/>
          <a:p>
            <a:r>
              <a:rPr lang="en-US" dirty="0"/>
              <a:t>1905943 </a:t>
            </a:r>
          </a:p>
        </p:txBody>
      </p:sp>
      <p:sp>
        <p:nvSpPr>
          <p:cNvPr id="8" name="TextBox 7">
            <a:extLst>
              <a:ext uri="{FF2B5EF4-FFF2-40B4-BE49-F238E27FC236}">
                <a16:creationId xmlns:a16="http://schemas.microsoft.com/office/drawing/2014/main" id="{BC5FA3F0-A824-5A41-9877-B193572CC87E}"/>
              </a:ext>
            </a:extLst>
          </p:cNvPr>
          <p:cNvSpPr txBox="1"/>
          <p:nvPr/>
        </p:nvSpPr>
        <p:spPr>
          <a:xfrm>
            <a:off x="5526713" y="13042"/>
            <a:ext cx="1138572" cy="369332"/>
          </a:xfrm>
          <a:prstGeom prst="rect">
            <a:avLst/>
          </a:prstGeom>
          <a:noFill/>
        </p:spPr>
        <p:txBody>
          <a:bodyPr wrap="square" rtlCol="0">
            <a:spAutoFit/>
          </a:bodyPr>
          <a:lstStyle/>
          <a:p>
            <a:r>
              <a:rPr lang="en-US" dirty="0"/>
              <a:t>ECEY6006</a:t>
            </a:r>
          </a:p>
        </p:txBody>
      </p:sp>
      <p:sp>
        <p:nvSpPr>
          <p:cNvPr id="9" name="TextBox 8">
            <a:extLst>
              <a:ext uri="{FF2B5EF4-FFF2-40B4-BE49-F238E27FC236}">
                <a16:creationId xmlns:a16="http://schemas.microsoft.com/office/drawing/2014/main" id="{83796217-7CF1-9645-B5DB-99E5EC62F511}"/>
              </a:ext>
            </a:extLst>
          </p:cNvPr>
          <p:cNvSpPr txBox="1"/>
          <p:nvPr/>
        </p:nvSpPr>
        <p:spPr>
          <a:xfrm>
            <a:off x="10776239" y="0"/>
            <a:ext cx="652743" cy="369332"/>
          </a:xfrm>
          <a:prstGeom prst="rect">
            <a:avLst/>
          </a:prstGeom>
          <a:noFill/>
        </p:spPr>
        <p:txBody>
          <a:bodyPr wrap="none" rtlCol="0">
            <a:spAutoFit/>
          </a:bodyPr>
          <a:lstStyle/>
          <a:p>
            <a:r>
              <a:rPr lang="en-US" dirty="0"/>
              <a:t>1007</a:t>
            </a:r>
          </a:p>
        </p:txBody>
      </p:sp>
      <p:sp>
        <p:nvSpPr>
          <p:cNvPr id="10" name="Rounded Rectangle 9">
            <a:extLst>
              <a:ext uri="{FF2B5EF4-FFF2-40B4-BE49-F238E27FC236}">
                <a16:creationId xmlns:a16="http://schemas.microsoft.com/office/drawing/2014/main" id="{C0F3FBC4-CD18-5F49-855D-E2F215896D99}"/>
              </a:ext>
            </a:extLst>
          </p:cNvPr>
          <p:cNvSpPr/>
          <p:nvPr/>
        </p:nvSpPr>
        <p:spPr>
          <a:xfrm>
            <a:off x="47073" y="331591"/>
            <a:ext cx="3564975" cy="5072410"/>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u="sng" dirty="0">
                <a:solidFill>
                  <a:schemeClr val="bg1"/>
                </a:solidFill>
              </a:rPr>
              <a:t>Diagnosis</a:t>
            </a:r>
          </a:p>
          <a:p>
            <a:r>
              <a:rPr lang="en-GB" sz="1100" dirty="0"/>
              <a:t>When a woman is pregnant, they are offered many diagnostic testing, one being a screening for down syndrome, and this is offered to all women regardless of age. It consists of two parts screening and diagnostic testing (The NHS trust, 2021). Two-part tests are undertaken, a blood test and specialist ultrasound. if the baby has the condition, there is an 85% to 90% chance that the existing test will pick it up, but about 2.5% of positive results are false and these babies don't have Down’s (Jarvis, 2021). However, some women choose not to receive these tests, it is a completely personal choice, they understand that if they had a higher risk screening result, they would not proceed with a diagnostic test due to the slight risk of miscarriage. If the mother chooses not to be in receipt of the diagnostic testing a child may be diagnosed made based on the baby's appearance after birth during the baby’s new-born check (The NHS trust, 2021). </a:t>
            </a:r>
          </a:p>
          <a:p>
            <a:r>
              <a:rPr lang="en-GB" sz="1100" dirty="0"/>
              <a:t>These characteristics may consist of</a:t>
            </a:r>
            <a:r>
              <a:rPr lang="en-GB" sz="1100" dirty="0">
                <a:effectLst/>
              </a:rPr>
              <a:t> :</a:t>
            </a:r>
          </a:p>
          <a:p>
            <a:pPr marL="171450" indent="-171450">
              <a:buFont typeface="Arial" panose="020B0604020202020204" pitchFamily="34" charset="0"/>
              <a:buChar char="•"/>
            </a:pPr>
            <a:r>
              <a:rPr lang="en-GB" sz="1100" dirty="0">
                <a:effectLst/>
              </a:rPr>
              <a:t>Flattening of the face, particularly the bridge of the nose.</a:t>
            </a:r>
          </a:p>
          <a:p>
            <a:pPr marL="171450" indent="-171450">
              <a:buFont typeface="Arial" panose="020B0604020202020204" pitchFamily="34" charset="0"/>
              <a:buChar char="•"/>
            </a:pPr>
            <a:r>
              <a:rPr lang="en-GB" sz="1100" dirty="0">
                <a:effectLst/>
              </a:rPr>
              <a:t>Eyes that are almond-shaped and slant up.</a:t>
            </a:r>
          </a:p>
          <a:p>
            <a:pPr marL="171450" indent="-171450">
              <a:buFont typeface="Arial" panose="020B0604020202020204" pitchFamily="34" charset="0"/>
              <a:buChar char="•"/>
            </a:pPr>
            <a:r>
              <a:rPr lang="en-GB" sz="1100" dirty="0">
                <a:effectLst/>
              </a:rPr>
              <a:t>A slender neck.</a:t>
            </a:r>
          </a:p>
          <a:p>
            <a:pPr marL="171450" indent="-171450">
              <a:buFont typeface="Arial" panose="020B0604020202020204" pitchFamily="34" charset="0"/>
              <a:buChar char="•"/>
            </a:pPr>
            <a:r>
              <a:rPr lang="en-GB" sz="1100" dirty="0">
                <a:effectLst/>
              </a:rPr>
              <a:t>Ears that are little.</a:t>
            </a:r>
          </a:p>
          <a:p>
            <a:pPr marL="171450" indent="-171450">
              <a:buFont typeface="Arial" panose="020B0604020202020204" pitchFamily="34" charset="0"/>
              <a:buChar char="•"/>
            </a:pPr>
            <a:r>
              <a:rPr lang="en-GB" sz="1100" dirty="0">
                <a:effectLst/>
              </a:rPr>
              <a:t>A tongue that is protruding from the mouth.</a:t>
            </a:r>
          </a:p>
          <a:p>
            <a:pPr marL="171450" indent="-171450">
              <a:buFont typeface="Arial" panose="020B0604020202020204" pitchFamily="34" charset="0"/>
              <a:buChar char="•"/>
            </a:pPr>
            <a:r>
              <a:rPr lang="en-GB" sz="1100" dirty="0">
                <a:effectLst/>
              </a:rPr>
              <a:t>The iris of the eye has little white dots on it.</a:t>
            </a:r>
          </a:p>
          <a:p>
            <a:pPr marL="171450" indent="-171450">
              <a:buFont typeface="Arial" panose="020B0604020202020204" pitchFamily="34" charset="0"/>
              <a:buChar char="•"/>
            </a:pPr>
            <a:r>
              <a:rPr lang="en-GB" sz="1100" dirty="0">
                <a:effectLst/>
              </a:rPr>
              <a:t>Hands and feet are little.</a:t>
            </a:r>
          </a:p>
          <a:p>
            <a:r>
              <a:rPr lang="en-GB" sz="1100" dirty="0"/>
              <a:t>(Bull, 2011). </a:t>
            </a:r>
          </a:p>
        </p:txBody>
      </p:sp>
      <p:sp>
        <p:nvSpPr>
          <p:cNvPr id="11" name="TextBox 10">
            <a:extLst>
              <a:ext uri="{FF2B5EF4-FFF2-40B4-BE49-F238E27FC236}">
                <a16:creationId xmlns:a16="http://schemas.microsoft.com/office/drawing/2014/main" id="{96985B7C-612B-F149-AEF9-C9A5F04E8ED5}"/>
              </a:ext>
            </a:extLst>
          </p:cNvPr>
          <p:cNvSpPr txBox="1"/>
          <p:nvPr/>
        </p:nvSpPr>
        <p:spPr>
          <a:xfrm>
            <a:off x="9106930" y="605481"/>
            <a:ext cx="184731" cy="369332"/>
          </a:xfrm>
          <a:prstGeom prst="rect">
            <a:avLst/>
          </a:prstGeom>
          <a:solidFill>
            <a:schemeClr val="bg1"/>
          </a:solidFill>
        </p:spPr>
        <p:txBody>
          <a:bodyPr wrap="none" rtlCol="0">
            <a:spAutoFit/>
          </a:bodyPr>
          <a:lstStyle/>
          <a:p>
            <a:endParaRPr lang="en-US" dirty="0"/>
          </a:p>
        </p:txBody>
      </p:sp>
      <p:sp>
        <p:nvSpPr>
          <p:cNvPr id="12" name="Rounded Rectangle 11">
            <a:extLst>
              <a:ext uri="{FF2B5EF4-FFF2-40B4-BE49-F238E27FC236}">
                <a16:creationId xmlns:a16="http://schemas.microsoft.com/office/drawing/2014/main" id="{3035E270-CEFA-7F4F-BAF4-F04EEF36DA1D}"/>
              </a:ext>
            </a:extLst>
          </p:cNvPr>
          <p:cNvSpPr/>
          <p:nvPr/>
        </p:nvSpPr>
        <p:spPr>
          <a:xfrm>
            <a:off x="-27065" y="5460295"/>
            <a:ext cx="3534785" cy="1384663"/>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u="sng" dirty="0"/>
              <a:t>Statistics </a:t>
            </a:r>
          </a:p>
          <a:p>
            <a:pPr marL="171450" indent="-171450">
              <a:buFont typeface="Arial" panose="020B0604020202020204" pitchFamily="34" charset="0"/>
              <a:buChar char="•"/>
            </a:pPr>
            <a:r>
              <a:rPr lang="en-GB" sz="1100" dirty="0"/>
              <a:t>Each year approximately 750 new-borns with Down's syndrome are born in the United Kingdom (Nicolle, 2021). </a:t>
            </a:r>
          </a:p>
          <a:p>
            <a:pPr marL="171450" indent="-171450">
              <a:buFont typeface="Arial" panose="020B0604020202020204" pitchFamily="34" charset="0"/>
              <a:buChar char="•"/>
            </a:pPr>
            <a:r>
              <a:rPr lang="en-GB" sz="1100" dirty="0"/>
              <a:t>It is estimated that </a:t>
            </a:r>
            <a:r>
              <a:rPr lang="en-GB" sz="1100" b="1" dirty="0"/>
              <a:t>about 41,700 people</a:t>
            </a:r>
            <a:r>
              <a:rPr lang="en-GB" sz="1100" dirty="0"/>
              <a:t> with Down's syndrome live in the UK. The median life expectancy for people with Down's syndrome is 58 years.</a:t>
            </a:r>
          </a:p>
        </p:txBody>
      </p:sp>
      <p:sp>
        <p:nvSpPr>
          <p:cNvPr id="14" name="Rounded Rectangle 13">
            <a:extLst>
              <a:ext uri="{FF2B5EF4-FFF2-40B4-BE49-F238E27FC236}">
                <a16:creationId xmlns:a16="http://schemas.microsoft.com/office/drawing/2014/main" id="{A5EB201A-9793-C94C-8835-AF600CA70B6A}"/>
              </a:ext>
            </a:extLst>
          </p:cNvPr>
          <p:cNvSpPr/>
          <p:nvPr/>
        </p:nvSpPr>
        <p:spPr>
          <a:xfrm>
            <a:off x="8430153" y="310055"/>
            <a:ext cx="3789009" cy="6534903"/>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u="sng" dirty="0"/>
              <a:t>Barriers</a:t>
            </a:r>
          </a:p>
          <a:p>
            <a:pPr algn="ctr"/>
            <a:r>
              <a:rPr lang="en-US" sz="1100" dirty="0"/>
              <a:t> </a:t>
            </a:r>
            <a:r>
              <a:rPr lang="en-GB" sz="1100" dirty="0"/>
              <a:t>There are many barriers for children with downs syndrome, Some being medical so as part of inclusive practice practitioners must allow for additional time off for these children to attend medical appointments (Hughes,2016). As well as the medical issues that may be associated with down syndrome some learning difficulties may include, Speech and language issues, hearing and vision issues as well as fine motor impairment (Mencap, 2022). However, some children with down syndrome simply have the visual characteristics and experience very mild or no other issues (Fergus, 2021). The additional learning needs code for wales (2021) states that In order to teach and support learners with additional learning needs, all teaching practitioners will be involved. Regardless of prior experience, qualifications, or the educational institution in which they work, all teaching practitioners should engage in regular professional learning in connection to ALN (Welsh Government, 2020).</a:t>
            </a:r>
            <a:r>
              <a:rPr lang="en-GB" sz="1100" dirty="0">
                <a:effectLst/>
              </a:rPr>
              <a:t> </a:t>
            </a:r>
            <a:r>
              <a:rPr lang="en-GB" sz="1100" dirty="0"/>
              <a:t>Teachers who want to increase their knowledge or abilities in relation to different types of ALN will have access to information, guidance, resources, and professional learning opportunities established by the Welsh Government in collaboration with regional consortia and schools (Welsh Goverment,2018). Speech and language development in children with Down syndrome can be influenced by a number of factors, limited cognitive abilities, some children have hearing difficulties and also Muscle tone, strength, and coordination in the mouth and throat are reduced (Boston Children’s Hospital, 2016). Many children with down syndrome will require feeding therapy (Anil, Shabnam and </a:t>
            </a:r>
            <a:r>
              <a:rPr lang="en-GB" sz="1100" dirty="0" err="1"/>
              <a:t>Narayanana</a:t>
            </a:r>
            <a:r>
              <a:rPr lang="en-GB" sz="1100" dirty="0"/>
              <a:t> 2019). If we want to improve the cognitive and social development of children with Down syndrome, speech and language therapy may be the most significant aspect of intervention services (Buckley and Le Prevost, 2012: Martin, et Al, 2010). </a:t>
            </a:r>
          </a:p>
          <a:p>
            <a:pPr algn="ctr"/>
            <a:endParaRPr lang="en-GB" sz="1100" dirty="0"/>
          </a:p>
        </p:txBody>
      </p:sp>
      <p:sp>
        <p:nvSpPr>
          <p:cNvPr id="16" name="Rounded Rectangle 15">
            <a:extLst>
              <a:ext uri="{FF2B5EF4-FFF2-40B4-BE49-F238E27FC236}">
                <a16:creationId xmlns:a16="http://schemas.microsoft.com/office/drawing/2014/main" id="{9A3EA9E9-29E5-7841-A54E-0A649E7AB7F9}"/>
              </a:ext>
            </a:extLst>
          </p:cNvPr>
          <p:cNvSpPr/>
          <p:nvPr/>
        </p:nvSpPr>
        <p:spPr>
          <a:xfrm>
            <a:off x="3662108" y="1054227"/>
            <a:ext cx="4717985" cy="4185017"/>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u="sng" dirty="0"/>
              <a:t>Makaton</a:t>
            </a:r>
            <a:r>
              <a:rPr lang="en-US" sz="1100" dirty="0"/>
              <a:t> </a:t>
            </a:r>
          </a:p>
          <a:p>
            <a:pPr algn="ctr"/>
            <a:r>
              <a:rPr lang="en-GB" sz="1100" dirty="0"/>
              <a:t>Makaton is a communication aid for people with Down's syndrome that mixes signs, symbols, and speech. Children and adults improve language skills through Makaton, allowing them to comprehend and be understood. Makaton is a system that allows people with Down's syndrome to communicate successfully by utilising signs and symbols. As speech develops, many people spontaneously remove the signs and symbols at their own speed (The Makaton Charity, 2021). It is also mentioned that sign language and Makaton can also assist in relationship building between practitioner and child as well as strengthen family bonds (Birkett, 1984; The children’s trust 2020). They are used in conjunction with speech to provide additional visual support for what is being said, and there is evidence that utilising signs helps improve speech clarity. Cowley (2020) speaks about how some teachers are using non-verbal communication such as Makaton to reduce noise levels in classrooms stating that not only does it help reduce noise but will lead to more inclusive practice as it will help children with SEN and also children with English as a second language. Furthermore, she discusses the limitations as due to funding frequently only one staff member is able to go onto the course and they must bring the learned information back to the classroom. It is also mentioned that teachers could opt to have the training in their free time, unpaid (Sin 2020). </a:t>
            </a:r>
          </a:p>
        </p:txBody>
      </p:sp>
      <p:sp>
        <p:nvSpPr>
          <p:cNvPr id="17" name="Rounded Rectangle 16">
            <a:extLst>
              <a:ext uri="{FF2B5EF4-FFF2-40B4-BE49-F238E27FC236}">
                <a16:creationId xmlns:a16="http://schemas.microsoft.com/office/drawing/2014/main" id="{1556C553-1F74-9841-9176-BCCFBB176DCF}"/>
              </a:ext>
            </a:extLst>
          </p:cNvPr>
          <p:cNvSpPr/>
          <p:nvPr/>
        </p:nvSpPr>
        <p:spPr>
          <a:xfrm>
            <a:off x="3557780" y="5318659"/>
            <a:ext cx="4822313" cy="1526299"/>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u="sng" dirty="0"/>
              <a:t>Conclusion</a:t>
            </a:r>
          </a:p>
          <a:p>
            <a:pPr algn="ctr"/>
            <a:r>
              <a:rPr lang="en-US" sz="1100" dirty="0"/>
              <a:t> </a:t>
            </a:r>
            <a:r>
              <a:rPr lang="en-GB" sz="1100" dirty="0"/>
              <a:t>In conclusion down syndrome is an additional learning need that comes with many additional barriers that affects children from birth. It can affect many aspects of family life as well as the individual child. There are many ways in which practitioners can support the education of children with downs syndrome, but they may take additional time, support, and funding. Which research by Mencap (2021) shows that this isn’t always possible in mainstream education. </a:t>
            </a:r>
            <a:endParaRPr lang="en-US" sz="1100" dirty="0"/>
          </a:p>
        </p:txBody>
      </p:sp>
    </p:spTree>
    <p:extLst>
      <p:ext uri="{BB962C8B-B14F-4D97-AF65-F5344CB8AC3E}">
        <p14:creationId xmlns:p14="http://schemas.microsoft.com/office/powerpoint/2010/main" val="7436230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C259025-D956-CB4B-83A8-4C8EC60295F0}"/>
              </a:ext>
            </a:extLst>
          </p:cNvPr>
          <p:cNvSpPr>
            <a:spLocks noGrp="1"/>
          </p:cNvSpPr>
          <p:nvPr>
            <p:ph idx="1"/>
          </p:nvPr>
        </p:nvSpPr>
        <p:spPr>
          <a:xfrm>
            <a:off x="132806" y="91440"/>
            <a:ext cx="11926388" cy="6766560"/>
          </a:xfrm>
        </p:spPr>
        <p:txBody>
          <a:bodyPr>
            <a:normAutofit fontScale="40000" lnSpcReduction="20000"/>
          </a:bodyPr>
          <a:lstStyle/>
          <a:p>
            <a:pPr marL="0" indent="0">
              <a:buNone/>
            </a:pPr>
            <a:r>
              <a:rPr lang="en-GB" sz="2500" dirty="0">
                <a:latin typeface="Arial" panose="020B0604020202020204" pitchFamily="34" charset="0"/>
                <a:cs typeface="Arial" panose="020B0604020202020204" pitchFamily="34" charset="0"/>
              </a:rPr>
              <a:t>Anil MA, Shabnam S, Narayanan S.(2019)  </a:t>
            </a:r>
            <a:r>
              <a:rPr lang="en-GB" sz="2500" i="1"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Feeding and swallowing difficulties in children with Down syndrome</a:t>
            </a:r>
            <a:r>
              <a:rPr lang="en-GB" sz="2500" dirty="0">
                <a:latin typeface="Arial" panose="020B0604020202020204" pitchFamily="34" charset="0"/>
                <a:cs typeface="Arial" panose="020B0604020202020204" pitchFamily="34" charset="0"/>
              </a:rPr>
              <a:t>. Available at: </a:t>
            </a:r>
            <a:r>
              <a:rPr lang="en-GB" sz="2500" u="sng" dirty="0">
                <a:latin typeface="Arial" panose="020B0604020202020204" pitchFamily="34" charset="0"/>
                <a:cs typeface="Arial" panose="020B0604020202020204" pitchFamily="34" charset="0"/>
                <a:hlinkClick r:id="rId2"/>
              </a:rPr>
              <a:t>https://pubmed.ncbi.nlm.nih.gov/30950140/</a:t>
            </a:r>
            <a:r>
              <a:rPr lang="en-GB" sz="2500" dirty="0">
                <a:latin typeface="Arial" panose="020B0604020202020204" pitchFamily="34" charset="0"/>
                <a:cs typeface="Arial" panose="020B0604020202020204" pitchFamily="34" charset="0"/>
              </a:rPr>
              <a:t> (Accessed: 3</a:t>
            </a:r>
            <a:r>
              <a:rPr lang="en-GB" sz="2500" baseline="30000" dirty="0">
                <a:latin typeface="Arial" panose="020B0604020202020204" pitchFamily="34" charset="0"/>
                <a:cs typeface="Arial" panose="020B0604020202020204" pitchFamily="34" charset="0"/>
              </a:rPr>
              <a:t>rd</a:t>
            </a:r>
            <a:r>
              <a:rPr lang="en-GB" sz="2500" dirty="0">
                <a:latin typeface="Arial" panose="020B0604020202020204" pitchFamily="34" charset="0"/>
                <a:cs typeface="Arial" panose="020B0604020202020204" pitchFamily="34" charset="0"/>
              </a:rPr>
              <a:t> January 2022). </a:t>
            </a:r>
            <a:r>
              <a:rPr lang="en-GB" sz="2500" dirty="0">
                <a:solidFill>
                  <a:srgbClr val="FF0000"/>
                </a:solidFill>
                <a:latin typeface="Arial" panose="020B0604020202020204" pitchFamily="34" charset="0"/>
                <a:cs typeface="Arial" panose="020B0604020202020204" pitchFamily="34" charset="0"/>
              </a:rPr>
              <a:t> </a:t>
            </a:r>
            <a:endParaRPr lang="en-GB" sz="2500" dirty="0">
              <a:latin typeface="Arial" panose="020B0604020202020204" pitchFamily="34" charset="0"/>
              <a:cs typeface="Arial" panose="020B0604020202020204" pitchFamily="34" charset="0"/>
            </a:endParaRPr>
          </a:p>
          <a:p>
            <a:pPr marL="0" indent="0">
              <a:buNone/>
            </a:pPr>
            <a:r>
              <a:rPr lang="en-GB" sz="2500" dirty="0">
                <a:latin typeface="Arial" panose="020B0604020202020204" pitchFamily="34" charset="0"/>
                <a:cs typeface="Arial" panose="020B0604020202020204" pitchFamily="34" charset="0"/>
              </a:rPr>
              <a:t>Bird, G (2016). </a:t>
            </a:r>
            <a:r>
              <a:rPr lang="en-GB" sz="2500" i="1" dirty="0">
                <a:latin typeface="Arial" panose="020B0604020202020204" pitchFamily="34" charset="0"/>
                <a:cs typeface="Arial" panose="020B0604020202020204" pitchFamily="34" charset="0"/>
              </a:rPr>
              <a:t>Helping children with down’s syndrome to learn</a:t>
            </a:r>
            <a:r>
              <a:rPr lang="en-GB" sz="2500" dirty="0">
                <a:latin typeface="Arial" panose="020B0604020202020204" pitchFamily="34" charset="0"/>
                <a:cs typeface="Arial" panose="020B0604020202020204" pitchFamily="34" charset="0"/>
              </a:rPr>
              <a:t>. Available at: </a:t>
            </a:r>
            <a:r>
              <a:rPr lang="en-GB" sz="2500" u="sng" dirty="0">
                <a:latin typeface="Arial" panose="020B0604020202020204" pitchFamily="34" charset="0"/>
                <a:cs typeface="Arial" panose="020B0604020202020204" pitchFamily="34" charset="0"/>
                <a:hlinkClick r:id="rId3"/>
              </a:rPr>
              <a:t>https://senmagazine.co.uk/content/specific-needs/down-syndrome/1920/helping-children-with-down-s-syndrome-to-learn/</a:t>
            </a:r>
            <a:r>
              <a:rPr lang="en-GB" sz="2500" dirty="0">
                <a:latin typeface="Arial" panose="020B0604020202020204" pitchFamily="34" charset="0"/>
                <a:cs typeface="Arial" panose="020B0604020202020204" pitchFamily="34" charset="0"/>
              </a:rPr>
              <a:t> (Accessed: 6th January 2022). </a:t>
            </a:r>
            <a:r>
              <a:rPr lang="en-GB" sz="2500" dirty="0">
                <a:solidFill>
                  <a:srgbClr val="FF0000"/>
                </a:solidFill>
                <a:latin typeface="Arial" panose="020B0604020202020204" pitchFamily="34" charset="0"/>
                <a:cs typeface="Arial" panose="020B0604020202020204" pitchFamily="34" charset="0"/>
              </a:rPr>
              <a:t>Presentation.</a:t>
            </a:r>
          </a:p>
          <a:p>
            <a:pPr marL="0" indent="0">
              <a:buNone/>
            </a:pPr>
            <a:r>
              <a:rPr lang="en-GB" sz="2500" dirty="0">
                <a:latin typeface="Arial" panose="020B0604020202020204" pitchFamily="34" charset="0"/>
                <a:cs typeface="Arial" panose="020B0604020202020204" pitchFamily="34" charset="0"/>
              </a:rPr>
              <a:t>Boston children hospital (2016</a:t>
            </a:r>
            <a:r>
              <a:rPr lang="en-GB" sz="2500" i="1" dirty="0">
                <a:latin typeface="Arial" panose="020B0604020202020204" pitchFamily="34" charset="0"/>
                <a:cs typeface="Arial" panose="020B0604020202020204" pitchFamily="34" charset="0"/>
              </a:rPr>
              <a:t>). Early communication development and down syndrome</a:t>
            </a:r>
            <a:r>
              <a:rPr lang="en-GB" sz="2500" dirty="0">
                <a:latin typeface="Arial" panose="020B0604020202020204" pitchFamily="34" charset="0"/>
                <a:cs typeface="Arial" panose="020B0604020202020204" pitchFamily="34" charset="0"/>
              </a:rPr>
              <a:t>. Available at: </a:t>
            </a:r>
            <a:r>
              <a:rPr lang="en-GB" sz="2500" u="sng" dirty="0">
                <a:latin typeface="Arial" panose="020B0604020202020204" pitchFamily="34" charset="0"/>
                <a:cs typeface="Arial" panose="020B0604020202020204" pitchFamily="34" charset="0"/>
                <a:hlinkClick r:id="rId4"/>
              </a:rPr>
              <a:t>https://www.communityinclusion.org/static/communications_booklet_2016_update-028d956ad31504f3cf8cb39994094a48.pdf</a:t>
            </a:r>
            <a:r>
              <a:rPr lang="en-GB" sz="2500" dirty="0">
                <a:latin typeface="Arial" panose="020B0604020202020204" pitchFamily="34" charset="0"/>
                <a:cs typeface="Arial" panose="020B0604020202020204" pitchFamily="34" charset="0"/>
              </a:rPr>
              <a:t> (Accessed: 10</a:t>
            </a:r>
            <a:r>
              <a:rPr lang="en-GB" sz="2500" baseline="30000" dirty="0">
                <a:latin typeface="Arial" panose="020B0604020202020204" pitchFamily="34" charset="0"/>
                <a:cs typeface="Arial" panose="020B0604020202020204" pitchFamily="34" charset="0"/>
              </a:rPr>
              <a:t>th</a:t>
            </a:r>
            <a:r>
              <a:rPr lang="en-GB" sz="2500" dirty="0">
                <a:latin typeface="Arial" panose="020B0604020202020204" pitchFamily="34" charset="0"/>
                <a:cs typeface="Arial" panose="020B0604020202020204" pitchFamily="34" charset="0"/>
              </a:rPr>
              <a:t> January 2022).</a:t>
            </a:r>
          </a:p>
          <a:p>
            <a:pPr marL="0" indent="0">
              <a:buNone/>
            </a:pPr>
            <a:r>
              <a:rPr lang="en-GB" sz="2500" dirty="0">
                <a:latin typeface="Arial" panose="020B0604020202020204" pitchFamily="34" charset="0"/>
                <a:cs typeface="Arial" panose="020B0604020202020204" pitchFamily="34" charset="0"/>
              </a:rPr>
              <a:t>Buckley, S and Le Prevost, P (2012). </a:t>
            </a:r>
            <a:r>
              <a:rPr lang="en-GB" sz="2500" i="1" dirty="0">
                <a:latin typeface="Arial" panose="020B0604020202020204" pitchFamily="34" charset="0"/>
                <a:cs typeface="Arial" panose="020B0604020202020204" pitchFamily="34" charset="0"/>
              </a:rPr>
              <a:t>Speech and language therapy for children with Down syndrome. </a:t>
            </a:r>
            <a:r>
              <a:rPr lang="en-GB" sz="2500" dirty="0">
                <a:latin typeface="Arial" panose="020B0604020202020204" pitchFamily="34" charset="0"/>
                <a:cs typeface="Arial" panose="020B0604020202020204" pitchFamily="34" charset="0"/>
              </a:rPr>
              <a:t>Available at: </a:t>
            </a:r>
            <a:r>
              <a:rPr lang="en-GB" sz="2500" u="sng" dirty="0">
                <a:latin typeface="Arial" panose="020B0604020202020204" pitchFamily="34" charset="0"/>
                <a:cs typeface="Arial" panose="020B0604020202020204" pitchFamily="34" charset="0"/>
                <a:hlinkClick r:id="rId5"/>
              </a:rPr>
              <a:t>https://library.down-syndrome.org/en-gb/news-update/02/2/speech-language-therapy-down-syndrome</a:t>
            </a:r>
            <a:r>
              <a:rPr lang="en-GB" sz="2500" dirty="0">
                <a:latin typeface="Arial" panose="020B0604020202020204" pitchFamily="34" charset="0"/>
                <a:cs typeface="Arial" panose="020B0604020202020204" pitchFamily="34" charset="0"/>
              </a:rPr>
              <a:t> (Accessed: 10</a:t>
            </a:r>
            <a:r>
              <a:rPr lang="en-GB" sz="2500" baseline="30000" dirty="0">
                <a:latin typeface="Arial" panose="020B0604020202020204" pitchFamily="34" charset="0"/>
                <a:cs typeface="Arial" panose="020B0604020202020204" pitchFamily="34" charset="0"/>
              </a:rPr>
              <a:t>th</a:t>
            </a:r>
            <a:r>
              <a:rPr lang="en-GB" sz="2500" dirty="0">
                <a:latin typeface="Arial" panose="020B0604020202020204" pitchFamily="34" charset="0"/>
                <a:cs typeface="Arial" panose="020B0604020202020204" pitchFamily="34" charset="0"/>
              </a:rPr>
              <a:t> January 2022).</a:t>
            </a:r>
          </a:p>
          <a:p>
            <a:pPr marL="0" indent="0">
              <a:buNone/>
            </a:pPr>
            <a:r>
              <a:rPr lang="en-GB" sz="2500" dirty="0">
                <a:latin typeface="Arial" panose="020B0604020202020204" pitchFamily="34" charset="0"/>
                <a:cs typeface="Arial" panose="020B0604020202020204" pitchFamily="34" charset="0"/>
              </a:rPr>
              <a:t>Bull, M. J (2011</a:t>
            </a:r>
            <a:r>
              <a:rPr lang="en-GB" sz="2500" i="1" dirty="0">
                <a:latin typeface="Arial" panose="020B0604020202020204" pitchFamily="34" charset="0"/>
                <a:cs typeface="Arial" panose="020B0604020202020204" pitchFamily="34" charset="0"/>
              </a:rPr>
              <a:t>). Health supervision for children with Down syndrome</a:t>
            </a:r>
            <a:r>
              <a:rPr lang="en-GB" sz="2500" dirty="0">
                <a:latin typeface="Arial" panose="020B0604020202020204" pitchFamily="34" charset="0"/>
                <a:cs typeface="Arial" panose="020B0604020202020204" pitchFamily="34" charset="0"/>
              </a:rPr>
              <a:t>. Available at: </a:t>
            </a:r>
            <a:r>
              <a:rPr lang="en-GB" sz="2500" u="sng" dirty="0">
                <a:latin typeface="Arial" panose="020B0604020202020204" pitchFamily="34" charset="0"/>
                <a:cs typeface="Arial" panose="020B0604020202020204" pitchFamily="34" charset="0"/>
                <a:hlinkClick r:id="rId6"/>
              </a:rPr>
              <a:t>https://pubmed.ncbi.nlm.nih.gov/21788214/</a:t>
            </a:r>
            <a:r>
              <a:rPr lang="en-GB" sz="2500" dirty="0">
                <a:latin typeface="Arial" panose="020B0604020202020204" pitchFamily="34" charset="0"/>
                <a:cs typeface="Arial" panose="020B0604020202020204" pitchFamily="34" charset="0"/>
              </a:rPr>
              <a:t> (Accessed: 10</a:t>
            </a:r>
            <a:r>
              <a:rPr lang="en-GB" sz="2500" baseline="30000" dirty="0">
                <a:latin typeface="Arial" panose="020B0604020202020204" pitchFamily="34" charset="0"/>
                <a:cs typeface="Arial" panose="020B0604020202020204" pitchFamily="34" charset="0"/>
              </a:rPr>
              <a:t>th</a:t>
            </a:r>
            <a:r>
              <a:rPr lang="en-GB" sz="2500" dirty="0">
                <a:latin typeface="Arial" panose="020B0604020202020204" pitchFamily="34" charset="0"/>
                <a:cs typeface="Arial" panose="020B0604020202020204" pitchFamily="34" charset="0"/>
              </a:rPr>
              <a:t> January 2022). </a:t>
            </a:r>
          </a:p>
          <a:p>
            <a:pPr marL="0" indent="0">
              <a:buNone/>
            </a:pPr>
            <a:r>
              <a:rPr lang="en-US" sz="2500" dirty="0"/>
              <a:t>Burket, E.M (1984). </a:t>
            </a:r>
            <a:r>
              <a:rPr lang="en-GB" sz="2500" i="1" dirty="0"/>
              <a:t>A comparative study of the effects of the Makaton Vocabulary and a language stimulation programme on the communication abilities of mentally handicapped adults</a:t>
            </a:r>
            <a:r>
              <a:rPr lang="en-GB" sz="2500" dirty="0"/>
              <a:t>. Available at: </a:t>
            </a:r>
            <a:r>
              <a:rPr lang="en-GB" sz="2500" dirty="0">
                <a:hlinkClick r:id="rId7"/>
              </a:rPr>
              <a:t>https://theses.gla.ac.uk/698/1/1984birkettphd.pdf</a:t>
            </a:r>
            <a:r>
              <a:rPr lang="en-GB" sz="2500" dirty="0"/>
              <a:t> </a:t>
            </a:r>
            <a:r>
              <a:rPr lang="en-GB" sz="2500" dirty="0">
                <a:latin typeface="Arial" panose="020B0604020202020204" pitchFamily="34" charset="0"/>
                <a:cs typeface="Arial" panose="020B0604020202020204" pitchFamily="34" charset="0"/>
              </a:rPr>
              <a:t>(Accessed: 10</a:t>
            </a:r>
            <a:r>
              <a:rPr lang="en-GB" sz="2500" baseline="30000" dirty="0">
                <a:latin typeface="Arial" panose="020B0604020202020204" pitchFamily="34" charset="0"/>
                <a:cs typeface="Arial" panose="020B0604020202020204" pitchFamily="34" charset="0"/>
              </a:rPr>
              <a:t>th</a:t>
            </a:r>
            <a:r>
              <a:rPr lang="en-GB" sz="2500" dirty="0">
                <a:latin typeface="Arial" panose="020B0604020202020204" pitchFamily="34" charset="0"/>
                <a:cs typeface="Arial" panose="020B0604020202020204" pitchFamily="34" charset="0"/>
              </a:rPr>
              <a:t> January 2022). </a:t>
            </a:r>
          </a:p>
          <a:p>
            <a:pPr marL="0" indent="0">
              <a:buNone/>
            </a:pPr>
            <a:r>
              <a:rPr lang="en-GB" sz="2500" dirty="0">
                <a:latin typeface="Arial" panose="020B0604020202020204" pitchFamily="34" charset="0"/>
                <a:cs typeface="Arial" panose="020B0604020202020204" pitchFamily="34" charset="0"/>
              </a:rPr>
              <a:t>Cinelli, E (2021) </a:t>
            </a:r>
            <a:r>
              <a:rPr lang="en-GB" sz="2500" i="1" dirty="0">
                <a:latin typeface="Arial" panose="020B0604020202020204" pitchFamily="34" charset="0"/>
                <a:cs typeface="Arial" panose="020B0604020202020204" pitchFamily="34" charset="0"/>
              </a:rPr>
              <a:t>How speech and language therapy can help children with down syndrome</a:t>
            </a:r>
            <a:r>
              <a:rPr lang="en-GB" sz="2500" dirty="0">
                <a:latin typeface="Arial" panose="020B0604020202020204" pitchFamily="34" charset="0"/>
                <a:cs typeface="Arial" panose="020B0604020202020204" pitchFamily="34" charset="0"/>
              </a:rPr>
              <a:t>. Available at: </a:t>
            </a:r>
            <a:r>
              <a:rPr lang="en-GB" sz="2500" u="sng" dirty="0">
                <a:latin typeface="Arial" panose="020B0604020202020204" pitchFamily="34" charset="0"/>
                <a:cs typeface="Arial" panose="020B0604020202020204" pitchFamily="34" charset="0"/>
                <a:hlinkClick r:id="rId8"/>
              </a:rPr>
              <a:t>https://www.verywellfamily.com/how-speech-therapy-can-help-children-with-down-syndrome-5116228</a:t>
            </a:r>
            <a:r>
              <a:rPr lang="en-GB" sz="2500" dirty="0">
                <a:latin typeface="Arial" panose="020B0604020202020204" pitchFamily="34" charset="0"/>
                <a:cs typeface="Arial" panose="020B0604020202020204" pitchFamily="34" charset="0"/>
              </a:rPr>
              <a:t> (Accessed: 3</a:t>
            </a:r>
            <a:r>
              <a:rPr lang="en-GB" sz="2500" baseline="30000" dirty="0">
                <a:latin typeface="Arial" panose="020B0604020202020204" pitchFamily="34" charset="0"/>
                <a:cs typeface="Arial" panose="020B0604020202020204" pitchFamily="34" charset="0"/>
              </a:rPr>
              <a:t>rd</a:t>
            </a:r>
            <a:r>
              <a:rPr lang="en-GB" sz="2500" dirty="0">
                <a:latin typeface="Arial" panose="020B0604020202020204" pitchFamily="34" charset="0"/>
                <a:cs typeface="Arial" panose="020B0604020202020204" pitchFamily="34" charset="0"/>
              </a:rPr>
              <a:t> January 2022). </a:t>
            </a:r>
            <a:r>
              <a:rPr lang="en-GB" sz="2500" dirty="0">
                <a:solidFill>
                  <a:srgbClr val="FF0000"/>
                </a:solidFill>
                <a:latin typeface="Arial" panose="020B0604020202020204" pitchFamily="34" charset="0"/>
                <a:cs typeface="Arial" panose="020B0604020202020204" pitchFamily="34" charset="0"/>
              </a:rPr>
              <a:t>Presentation.</a:t>
            </a:r>
            <a:r>
              <a:rPr lang="en-GB" sz="2500" dirty="0">
                <a:latin typeface="Arial" panose="020B0604020202020204" pitchFamily="34" charset="0"/>
                <a:cs typeface="Arial" panose="020B0604020202020204" pitchFamily="34" charset="0"/>
              </a:rPr>
              <a:t> </a:t>
            </a:r>
          </a:p>
          <a:p>
            <a:pPr marL="0" indent="0">
              <a:buNone/>
            </a:pPr>
            <a:r>
              <a:rPr lang="en-US" sz="2500" dirty="0"/>
              <a:t>Cowley, S (2020). </a:t>
            </a:r>
            <a:r>
              <a:rPr lang="en-GB" sz="2500" dirty="0"/>
              <a:t>Teaching Makaton and sign language in schools can have wonderful benefits. Available at: </a:t>
            </a:r>
            <a:r>
              <a:rPr lang="en-GB" sz="2500" dirty="0">
                <a:hlinkClick r:id="rId9"/>
              </a:rPr>
              <a:t>https://www.teachwire.net/news/teaching-makaton-and-sign-language-in-schools-can-have-wonderful-benefits</a:t>
            </a:r>
            <a:r>
              <a:rPr lang="en-GB" sz="2500" dirty="0"/>
              <a:t> </a:t>
            </a:r>
            <a:r>
              <a:rPr lang="en-GB" sz="2500" dirty="0">
                <a:latin typeface="Arial" panose="020B0604020202020204" pitchFamily="34" charset="0"/>
                <a:cs typeface="Arial" panose="020B0604020202020204" pitchFamily="34" charset="0"/>
              </a:rPr>
              <a:t>(Accessed: 10</a:t>
            </a:r>
            <a:r>
              <a:rPr lang="en-GB" sz="2500" baseline="30000" dirty="0">
                <a:latin typeface="Arial" panose="020B0604020202020204" pitchFamily="34" charset="0"/>
                <a:cs typeface="Arial" panose="020B0604020202020204" pitchFamily="34" charset="0"/>
              </a:rPr>
              <a:t>th</a:t>
            </a:r>
            <a:r>
              <a:rPr lang="en-GB" sz="2500" dirty="0">
                <a:latin typeface="Arial" panose="020B0604020202020204" pitchFamily="34" charset="0"/>
                <a:cs typeface="Arial" panose="020B0604020202020204" pitchFamily="34" charset="0"/>
              </a:rPr>
              <a:t> January 2022). </a:t>
            </a:r>
          </a:p>
          <a:p>
            <a:pPr marL="0" indent="0">
              <a:buNone/>
            </a:pPr>
            <a:r>
              <a:rPr lang="en-GB" sz="2500" dirty="0" err="1">
                <a:latin typeface="Arial" panose="020B0604020202020204" pitchFamily="34" charset="0"/>
                <a:cs typeface="Arial" panose="020B0604020202020204" pitchFamily="34" charset="0"/>
              </a:rPr>
              <a:t>Crombag</a:t>
            </a:r>
            <a:r>
              <a:rPr lang="en-GB" sz="2500" dirty="0">
                <a:latin typeface="Arial" panose="020B0604020202020204" pitchFamily="34" charset="0"/>
                <a:cs typeface="Arial" panose="020B0604020202020204" pitchFamily="34" charset="0"/>
              </a:rPr>
              <a:t>, N,M,T,H, et Al (2016). </a:t>
            </a:r>
            <a:r>
              <a:rPr lang="en-GB" sz="2500" i="1" dirty="0">
                <a:latin typeface="Arial" panose="020B0604020202020204" pitchFamily="34" charset="0"/>
                <a:cs typeface="Arial" panose="020B0604020202020204" pitchFamily="34" charset="0"/>
              </a:rPr>
              <a:t>Reasons for accepting or declining Down syndrome screening in Dutch prospective mothers within the context of national policy and healthcare system characteristics: a qualitative study</a:t>
            </a:r>
            <a:r>
              <a:rPr lang="en-GB" sz="2500" dirty="0">
                <a:latin typeface="Arial" panose="020B0604020202020204" pitchFamily="34" charset="0"/>
                <a:cs typeface="Arial" panose="020B0604020202020204" pitchFamily="34" charset="0"/>
              </a:rPr>
              <a:t>. </a:t>
            </a:r>
            <a:r>
              <a:rPr lang="en-GB" sz="2500" dirty="0" err="1">
                <a:latin typeface="Arial" panose="020B0604020202020204" pitchFamily="34" charset="0"/>
                <a:cs typeface="Arial" panose="020B0604020202020204" pitchFamily="34" charset="0"/>
              </a:rPr>
              <a:t>Avaliable</a:t>
            </a:r>
            <a:r>
              <a:rPr lang="en-GB" sz="2500" dirty="0">
                <a:latin typeface="Arial" panose="020B0604020202020204" pitchFamily="34" charset="0"/>
                <a:cs typeface="Arial" panose="020B0604020202020204" pitchFamily="34" charset="0"/>
              </a:rPr>
              <a:t> at: </a:t>
            </a:r>
            <a:r>
              <a:rPr lang="en-GB" sz="2500" u="sng" dirty="0">
                <a:latin typeface="Arial" panose="020B0604020202020204" pitchFamily="34" charset="0"/>
                <a:cs typeface="Arial" panose="020B0604020202020204" pitchFamily="34" charset="0"/>
                <a:hlinkClick r:id="rId10"/>
              </a:rPr>
              <a:t>https://bmcpregnancychildbirth.biomedcentral.com/articles/10.1186/s12884-016-0910-3</a:t>
            </a:r>
            <a:r>
              <a:rPr lang="en-GB" sz="2500" dirty="0">
                <a:latin typeface="Arial" panose="020B0604020202020204" pitchFamily="34" charset="0"/>
                <a:cs typeface="Arial" panose="020B0604020202020204" pitchFamily="34" charset="0"/>
              </a:rPr>
              <a:t> (Accessed: 13th January 2022). </a:t>
            </a:r>
            <a:r>
              <a:rPr lang="en-GB" sz="2500" dirty="0">
                <a:solidFill>
                  <a:srgbClr val="FF0000"/>
                </a:solidFill>
                <a:latin typeface="Arial" panose="020B0604020202020204" pitchFamily="34" charset="0"/>
                <a:cs typeface="Arial" panose="020B0604020202020204" pitchFamily="34" charset="0"/>
              </a:rPr>
              <a:t>Presentation. </a:t>
            </a:r>
          </a:p>
          <a:p>
            <a:pPr marL="0" indent="0">
              <a:buNone/>
            </a:pPr>
            <a:r>
              <a:rPr lang="en-GB" sz="2500" dirty="0">
                <a:latin typeface="Arial" panose="020B0604020202020204" pitchFamily="34" charset="0"/>
                <a:cs typeface="Arial" panose="020B0604020202020204" pitchFamily="34" charset="0"/>
              </a:rPr>
              <a:t>Fergus, K (2021). </a:t>
            </a:r>
            <a:r>
              <a:rPr lang="en-GB" sz="2500" i="1" dirty="0">
                <a:latin typeface="Arial" panose="020B0604020202020204" pitchFamily="34" charset="0"/>
                <a:cs typeface="Arial" panose="020B0604020202020204" pitchFamily="34" charset="0"/>
              </a:rPr>
              <a:t>Symptoms of down syndrome</a:t>
            </a:r>
            <a:r>
              <a:rPr lang="en-GB" sz="2500" dirty="0">
                <a:latin typeface="Arial" panose="020B0604020202020204" pitchFamily="34" charset="0"/>
                <a:cs typeface="Arial" panose="020B0604020202020204" pitchFamily="34" charset="0"/>
              </a:rPr>
              <a:t>. Available at: </a:t>
            </a:r>
            <a:r>
              <a:rPr lang="en-GB" sz="2500" u="sng" dirty="0">
                <a:latin typeface="Arial" panose="020B0604020202020204" pitchFamily="34" charset="0"/>
                <a:cs typeface="Arial" panose="020B0604020202020204" pitchFamily="34" charset="0"/>
                <a:hlinkClick r:id="rId11"/>
              </a:rPr>
              <a:t>https://www.verywellhealth.com/symptoms-of-down-syndrome-1120463</a:t>
            </a:r>
            <a:r>
              <a:rPr lang="en-GB" sz="2500" dirty="0">
                <a:latin typeface="Arial" panose="020B0604020202020204" pitchFamily="34" charset="0"/>
                <a:cs typeface="Arial" panose="020B0604020202020204" pitchFamily="34" charset="0"/>
              </a:rPr>
              <a:t> (Accessed: 6th January 2022).</a:t>
            </a:r>
          </a:p>
          <a:p>
            <a:pPr marL="0" indent="0">
              <a:buNone/>
            </a:pPr>
            <a:r>
              <a:rPr lang="en-GB" sz="2500" dirty="0">
                <a:latin typeface="Arial" panose="020B0604020202020204" pitchFamily="34" charset="0"/>
                <a:cs typeface="Arial" panose="020B0604020202020204" pitchFamily="34" charset="0"/>
              </a:rPr>
              <a:t>Fricke, S. et Al (2012). </a:t>
            </a:r>
            <a:r>
              <a:rPr lang="en-GB" sz="2500" i="1" dirty="0">
                <a:latin typeface="Arial" panose="020B0604020202020204" pitchFamily="34" charset="0"/>
                <a:cs typeface="Arial" panose="020B0604020202020204" pitchFamily="34" charset="0"/>
              </a:rPr>
              <a:t>Efficacy of language intervention in the early years</a:t>
            </a:r>
            <a:r>
              <a:rPr lang="en-GB" sz="2500" dirty="0">
                <a:latin typeface="Arial" panose="020B0604020202020204" pitchFamily="34" charset="0"/>
                <a:cs typeface="Arial" panose="020B0604020202020204" pitchFamily="34" charset="0"/>
              </a:rPr>
              <a:t>. Psychiatry, Volume p. 280-290. Available </a:t>
            </a:r>
            <a:r>
              <a:rPr lang="en-GB" sz="2500" dirty="0" err="1">
                <a:latin typeface="Arial" panose="020B0604020202020204" pitchFamily="34" charset="0"/>
                <a:cs typeface="Arial" panose="020B0604020202020204" pitchFamily="34" charset="0"/>
              </a:rPr>
              <a:t>at:</a:t>
            </a:r>
            <a:r>
              <a:rPr lang="en-GB" sz="2500" u="sng" dirty="0" err="1">
                <a:latin typeface="Arial" panose="020B0604020202020204" pitchFamily="34" charset="0"/>
                <a:cs typeface="Arial" panose="020B0604020202020204" pitchFamily="34" charset="0"/>
                <a:hlinkClick r:id="rId12"/>
              </a:rPr>
              <a:t>https</a:t>
            </a:r>
            <a:r>
              <a:rPr lang="en-GB" sz="2500" u="sng" dirty="0">
                <a:latin typeface="Arial" panose="020B0604020202020204" pitchFamily="34" charset="0"/>
                <a:cs typeface="Arial" panose="020B0604020202020204" pitchFamily="34" charset="0"/>
                <a:hlinkClick r:id="rId12"/>
              </a:rPr>
              <a:t>://acamh.onlinelibrary.wiley.com/doi/full/10.1111/jcpp.12010</a:t>
            </a:r>
            <a:r>
              <a:rPr lang="en-GB" sz="2500" dirty="0">
                <a:latin typeface="Arial" panose="020B0604020202020204" pitchFamily="34" charset="0"/>
                <a:cs typeface="Arial" panose="020B0604020202020204" pitchFamily="34" charset="0"/>
              </a:rPr>
              <a:t> (Accessed: 3</a:t>
            </a:r>
            <a:r>
              <a:rPr lang="en-GB" sz="2500" baseline="30000" dirty="0">
                <a:latin typeface="Arial" panose="020B0604020202020204" pitchFamily="34" charset="0"/>
                <a:cs typeface="Arial" panose="020B0604020202020204" pitchFamily="34" charset="0"/>
              </a:rPr>
              <a:t>rd</a:t>
            </a:r>
            <a:r>
              <a:rPr lang="en-GB" sz="2500" dirty="0">
                <a:latin typeface="Arial" panose="020B0604020202020204" pitchFamily="34" charset="0"/>
                <a:cs typeface="Arial" panose="020B0604020202020204" pitchFamily="34" charset="0"/>
              </a:rPr>
              <a:t> January 2022). </a:t>
            </a:r>
            <a:r>
              <a:rPr lang="en-GB" sz="2500" dirty="0">
                <a:solidFill>
                  <a:srgbClr val="FF0000"/>
                </a:solidFill>
                <a:latin typeface="Arial" panose="020B0604020202020204" pitchFamily="34" charset="0"/>
                <a:cs typeface="Arial" panose="020B0604020202020204" pitchFamily="34" charset="0"/>
              </a:rPr>
              <a:t>Presentation.</a:t>
            </a:r>
          </a:p>
          <a:p>
            <a:pPr marL="0" indent="0">
              <a:buNone/>
            </a:pPr>
            <a:r>
              <a:rPr lang="en-GB" sz="2500" dirty="0">
                <a:latin typeface="Arial" panose="020B0604020202020204" pitchFamily="34" charset="0"/>
                <a:cs typeface="Arial" panose="020B0604020202020204" pitchFamily="34" charset="0"/>
              </a:rPr>
              <a:t>Gee, A (2016). </a:t>
            </a:r>
            <a:r>
              <a:rPr lang="en-GB" sz="2500" i="1" dirty="0">
                <a:latin typeface="Arial" panose="020B0604020202020204" pitchFamily="34" charset="0"/>
                <a:cs typeface="Arial" panose="020B0604020202020204" pitchFamily="34" charset="0"/>
              </a:rPr>
              <a:t>A world without downs syndrome</a:t>
            </a:r>
            <a:r>
              <a:rPr lang="en-GB" sz="2500" dirty="0">
                <a:latin typeface="Arial" panose="020B0604020202020204" pitchFamily="34" charset="0"/>
                <a:cs typeface="Arial" panose="020B0604020202020204" pitchFamily="34" charset="0"/>
              </a:rPr>
              <a:t>? . Available at: </a:t>
            </a:r>
            <a:r>
              <a:rPr lang="en-GB" sz="2500" u="sng" dirty="0">
                <a:latin typeface="Arial" panose="020B0604020202020204" pitchFamily="34" charset="0"/>
                <a:cs typeface="Arial" panose="020B0604020202020204" pitchFamily="34" charset="0"/>
                <a:hlinkClick r:id="rId13"/>
              </a:rPr>
              <a:t>https://www.bbc.co.uk/news/magazine-37500189</a:t>
            </a:r>
            <a:r>
              <a:rPr lang="en-GB" sz="2500" dirty="0">
                <a:latin typeface="Arial" panose="020B0604020202020204" pitchFamily="34" charset="0"/>
                <a:cs typeface="Arial" panose="020B0604020202020204" pitchFamily="34" charset="0"/>
              </a:rPr>
              <a:t> (Accessed: 3</a:t>
            </a:r>
            <a:r>
              <a:rPr lang="en-GB" sz="2500" baseline="30000" dirty="0">
                <a:latin typeface="Arial" panose="020B0604020202020204" pitchFamily="34" charset="0"/>
                <a:cs typeface="Arial" panose="020B0604020202020204" pitchFamily="34" charset="0"/>
              </a:rPr>
              <a:t>rd</a:t>
            </a:r>
            <a:r>
              <a:rPr lang="en-GB" sz="2500" dirty="0">
                <a:latin typeface="Arial" panose="020B0604020202020204" pitchFamily="34" charset="0"/>
                <a:cs typeface="Arial" panose="020B0604020202020204" pitchFamily="34" charset="0"/>
              </a:rPr>
              <a:t> January 2022). </a:t>
            </a:r>
          </a:p>
          <a:p>
            <a:pPr marL="0" indent="0">
              <a:buNone/>
            </a:pPr>
            <a:r>
              <a:rPr lang="en-GB" sz="2500" dirty="0">
                <a:latin typeface="Arial" panose="020B0604020202020204" pitchFamily="34" charset="0"/>
                <a:cs typeface="Arial" panose="020B0604020202020204" pitchFamily="34" charset="0"/>
              </a:rPr>
              <a:t>Halliday, J, V. et Al (2021). </a:t>
            </a:r>
            <a:r>
              <a:rPr lang="en-GB" sz="2500" i="1" dirty="0">
                <a:latin typeface="Arial" panose="020B0604020202020204" pitchFamily="34" charset="0"/>
                <a:cs typeface="Arial" panose="020B0604020202020204" pitchFamily="34" charset="0"/>
              </a:rPr>
              <a:t>Patient education: Should I have a screening test for Down syndrome during pregnancy? (Beyond the Basics). </a:t>
            </a:r>
            <a:r>
              <a:rPr lang="en-GB" sz="2500" dirty="0">
                <a:latin typeface="Arial" panose="020B0604020202020204" pitchFamily="34" charset="0"/>
                <a:cs typeface="Arial" panose="020B0604020202020204" pitchFamily="34" charset="0"/>
              </a:rPr>
              <a:t>Available at: </a:t>
            </a:r>
            <a:r>
              <a:rPr lang="en-GB" sz="2500" u="sng" dirty="0">
                <a:latin typeface="Arial" panose="020B0604020202020204" pitchFamily="34" charset="0"/>
                <a:cs typeface="Arial" panose="020B0604020202020204" pitchFamily="34" charset="0"/>
                <a:hlinkClick r:id="rId14"/>
              </a:rPr>
              <a:t>https://www.uptodate.com/contents/should-i-have-a-screening-test-for-down-syndrome-during-pregnancy-beyond-the-basics/print</a:t>
            </a:r>
            <a:r>
              <a:rPr lang="en-GB" sz="2500" dirty="0">
                <a:latin typeface="Arial" panose="020B0604020202020204" pitchFamily="34" charset="0"/>
                <a:cs typeface="Arial" panose="020B0604020202020204" pitchFamily="34" charset="0"/>
              </a:rPr>
              <a:t> (Accessed: 13th January 2022).</a:t>
            </a:r>
          </a:p>
          <a:p>
            <a:pPr marL="0" indent="0">
              <a:buNone/>
            </a:pPr>
            <a:r>
              <a:rPr lang="en-GB" sz="2500" dirty="0">
                <a:latin typeface="Arial" panose="020B0604020202020204" pitchFamily="34" charset="0"/>
                <a:cs typeface="Arial" panose="020B0604020202020204" pitchFamily="34" charset="0"/>
              </a:rPr>
              <a:t>Hughes, J (2016). </a:t>
            </a:r>
            <a:r>
              <a:rPr lang="en-GB" sz="2500" i="1" dirty="0">
                <a:latin typeface="Arial" panose="020B0604020202020204" pitchFamily="34" charset="0"/>
                <a:cs typeface="Arial" panose="020B0604020202020204" pitchFamily="34" charset="0"/>
              </a:rPr>
              <a:t>Inclusive education for individuals with Down syndrome</a:t>
            </a:r>
            <a:r>
              <a:rPr lang="en-GB" sz="2500" dirty="0">
                <a:latin typeface="Arial" panose="020B0604020202020204" pitchFamily="34" charset="0"/>
                <a:cs typeface="Arial" panose="020B0604020202020204" pitchFamily="34" charset="0"/>
              </a:rPr>
              <a:t>. Available at: </a:t>
            </a:r>
            <a:r>
              <a:rPr lang="en-GB" sz="2500" u="sng" dirty="0">
                <a:latin typeface="Arial" panose="020B0604020202020204" pitchFamily="34" charset="0"/>
                <a:cs typeface="Arial" panose="020B0604020202020204" pitchFamily="34" charset="0"/>
                <a:hlinkClick r:id="rId15"/>
              </a:rPr>
              <a:t>https://library.down-syndrome.org/en-gb/news-update/06/1/inclusive-education-individuals-down-syndrome</a:t>
            </a:r>
            <a:r>
              <a:rPr lang="en-GB" sz="2500" dirty="0">
                <a:latin typeface="Arial" panose="020B0604020202020204" pitchFamily="34" charset="0"/>
                <a:cs typeface="Arial" panose="020B0604020202020204" pitchFamily="34" charset="0"/>
              </a:rPr>
              <a:t> (Accessed: 10</a:t>
            </a:r>
            <a:r>
              <a:rPr lang="en-GB" sz="2500" baseline="30000" dirty="0">
                <a:latin typeface="Arial" panose="020B0604020202020204" pitchFamily="34" charset="0"/>
                <a:cs typeface="Arial" panose="020B0604020202020204" pitchFamily="34" charset="0"/>
              </a:rPr>
              <a:t>th</a:t>
            </a:r>
            <a:r>
              <a:rPr lang="en-GB" sz="2500" dirty="0">
                <a:latin typeface="Arial" panose="020B0604020202020204" pitchFamily="34" charset="0"/>
                <a:cs typeface="Arial" panose="020B0604020202020204" pitchFamily="34" charset="0"/>
              </a:rPr>
              <a:t> January 2022). </a:t>
            </a:r>
          </a:p>
          <a:p>
            <a:pPr marL="0" indent="0">
              <a:buNone/>
            </a:pPr>
            <a:r>
              <a:rPr lang="en-US" sz="2500" dirty="0"/>
              <a:t>Jarvis, S (2021). </a:t>
            </a:r>
            <a:r>
              <a:rPr lang="en-US" sz="2500" i="1" dirty="0"/>
              <a:t>Down syndrome screening</a:t>
            </a:r>
            <a:r>
              <a:rPr lang="en-US" sz="2500" dirty="0"/>
              <a:t>. Available at: </a:t>
            </a:r>
            <a:r>
              <a:rPr lang="en-US" sz="2500" dirty="0">
                <a:hlinkClick r:id="rId16"/>
              </a:rPr>
              <a:t>https://patient.info/pregnancy/pregnancy-screening-tests/prenatal-screening-and-diagnosis-of-downs-syndrome</a:t>
            </a:r>
            <a:r>
              <a:rPr lang="en-US" sz="2500" dirty="0"/>
              <a:t> </a:t>
            </a:r>
            <a:r>
              <a:rPr lang="en-GB" sz="2500" dirty="0">
                <a:latin typeface="Arial" panose="020B0604020202020204" pitchFamily="34" charset="0"/>
                <a:cs typeface="Arial" panose="020B0604020202020204" pitchFamily="34" charset="0"/>
              </a:rPr>
              <a:t>(Accessed: 10</a:t>
            </a:r>
            <a:r>
              <a:rPr lang="en-GB" sz="2500" baseline="30000" dirty="0">
                <a:latin typeface="Arial" panose="020B0604020202020204" pitchFamily="34" charset="0"/>
                <a:cs typeface="Arial" panose="020B0604020202020204" pitchFamily="34" charset="0"/>
              </a:rPr>
              <a:t>th</a:t>
            </a:r>
            <a:r>
              <a:rPr lang="en-GB" sz="2500" dirty="0">
                <a:latin typeface="Arial" panose="020B0604020202020204" pitchFamily="34" charset="0"/>
                <a:cs typeface="Arial" panose="020B0604020202020204" pitchFamily="34" charset="0"/>
              </a:rPr>
              <a:t> January 2022). </a:t>
            </a:r>
          </a:p>
          <a:p>
            <a:pPr marL="0" indent="0" fontAlgn="base">
              <a:buNone/>
            </a:pPr>
            <a:r>
              <a:rPr lang="en-GB" sz="2500" dirty="0" err="1">
                <a:latin typeface="Arial" panose="020B0604020202020204" pitchFamily="34" charset="0"/>
                <a:cs typeface="Arial" panose="020B0604020202020204" pitchFamily="34" charset="0"/>
              </a:rPr>
              <a:t>LoRe</a:t>
            </a:r>
            <a:r>
              <a:rPr lang="en-GB" sz="2500" dirty="0">
                <a:latin typeface="Arial" panose="020B0604020202020204" pitchFamily="34" charset="0"/>
                <a:cs typeface="Arial" panose="020B0604020202020204" pitchFamily="34" charset="0"/>
              </a:rPr>
              <a:t> D, Ladner P, </a:t>
            </a:r>
            <a:r>
              <a:rPr lang="en-GB" sz="2500" dirty="0" err="1">
                <a:latin typeface="Arial" panose="020B0604020202020204" pitchFamily="34" charset="0"/>
                <a:cs typeface="Arial" panose="020B0604020202020204" pitchFamily="34" charset="0"/>
              </a:rPr>
              <a:t>Suskind</a:t>
            </a:r>
            <a:r>
              <a:rPr lang="en-GB" sz="2500" dirty="0">
                <a:latin typeface="Arial" panose="020B0604020202020204" pitchFamily="34" charset="0"/>
                <a:cs typeface="Arial" panose="020B0604020202020204" pitchFamily="34" charset="0"/>
              </a:rPr>
              <a:t> D (2018).</a:t>
            </a:r>
            <a:r>
              <a:rPr lang="en-GB" sz="2500" dirty="0">
                <a:solidFill>
                  <a:srgbClr val="0563C1"/>
                </a:solidFill>
                <a:latin typeface="Arial" panose="020B0604020202020204" pitchFamily="34" charset="0"/>
                <a:cs typeface="Arial" panose="020B0604020202020204" pitchFamily="34" charset="0"/>
                <a:hlinkClick r:id="rId17">
                  <a:extLst>
                    <a:ext uri="{A12FA001-AC4F-418D-AE19-62706E023703}">
                      <ahyp:hlinkClr xmlns:ahyp="http://schemas.microsoft.com/office/drawing/2018/hyperlinkcolor" val="tx"/>
                    </a:ext>
                  </a:extLst>
                </a:hlinkClick>
              </a:rPr>
              <a:t> </a:t>
            </a:r>
            <a:r>
              <a:rPr lang="en-GB" sz="2500" i="1" dirty="0">
                <a:latin typeface="Arial" panose="020B0604020202020204" pitchFamily="34" charset="0"/>
                <a:cs typeface="Arial" panose="020B0604020202020204" pitchFamily="34" charset="0"/>
                <a:hlinkClick r:id="rId17">
                  <a:extLst>
                    <a:ext uri="{A12FA001-AC4F-418D-AE19-62706E023703}">
                      <ahyp:hlinkClr xmlns:ahyp="http://schemas.microsoft.com/office/drawing/2018/hyperlinkcolor" val="tx"/>
                    </a:ext>
                  </a:extLst>
                </a:hlinkClick>
              </a:rPr>
              <a:t>Talk, read, sing: early language exposure as an overlooked social determinant of healt</a:t>
            </a:r>
            <a:r>
              <a:rPr lang="en-GB" sz="2500" dirty="0">
                <a:latin typeface="Arial" panose="020B0604020202020204" pitchFamily="34" charset="0"/>
                <a:cs typeface="Arial" panose="020B0604020202020204" pitchFamily="34" charset="0"/>
                <a:hlinkClick r:id="rId17">
                  <a:extLst>
                    <a:ext uri="{A12FA001-AC4F-418D-AE19-62706E023703}">
                      <ahyp:hlinkClr xmlns:ahyp="http://schemas.microsoft.com/office/drawing/2018/hyperlinkcolor" val="tx"/>
                    </a:ext>
                  </a:extLst>
                </a:hlinkClick>
              </a:rPr>
              <a:t>h</a:t>
            </a:r>
            <a:r>
              <a:rPr lang="en-GB" sz="2500" dirty="0">
                <a:latin typeface="Arial" panose="020B0604020202020204" pitchFamily="34" charset="0"/>
                <a:cs typeface="Arial" panose="020B0604020202020204" pitchFamily="34" charset="0"/>
              </a:rPr>
              <a:t>. Available at: </a:t>
            </a:r>
            <a:r>
              <a:rPr lang="en-GB" sz="2500" u="sng" dirty="0">
                <a:latin typeface="Arial" panose="020B0604020202020204" pitchFamily="34" charset="0"/>
                <a:cs typeface="Arial" panose="020B0604020202020204" pitchFamily="34" charset="0"/>
                <a:hlinkClick r:id="rId17"/>
              </a:rPr>
              <a:t>https://pubmed.ncbi.nlm.nih.gov/30093541/</a:t>
            </a:r>
            <a:r>
              <a:rPr lang="en-GB" sz="2500" dirty="0">
                <a:latin typeface="Arial" panose="020B0604020202020204" pitchFamily="34" charset="0"/>
                <a:cs typeface="Arial" panose="020B0604020202020204" pitchFamily="34" charset="0"/>
              </a:rPr>
              <a:t> (Accessed: 3</a:t>
            </a:r>
            <a:r>
              <a:rPr lang="en-GB" sz="2500" baseline="30000" dirty="0">
                <a:latin typeface="Arial" panose="020B0604020202020204" pitchFamily="34" charset="0"/>
                <a:cs typeface="Arial" panose="020B0604020202020204" pitchFamily="34" charset="0"/>
              </a:rPr>
              <a:t>rd</a:t>
            </a:r>
            <a:r>
              <a:rPr lang="en-GB" sz="2500" dirty="0">
                <a:latin typeface="Arial" panose="020B0604020202020204" pitchFamily="34" charset="0"/>
                <a:cs typeface="Arial" panose="020B0604020202020204" pitchFamily="34" charset="0"/>
              </a:rPr>
              <a:t> January 2022). </a:t>
            </a:r>
            <a:r>
              <a:rPr lang="en-GB" sz="2500" dirty="0">
                <a:solidFill>
                  <a:srgbClr val="FF0000"/>
                </a:solidFill>
                <a:latin typeface="Arial" panose="020B0604020202020204" pitchFamily="34" charset="0"/>
                <a:cs typeface="Arial" panose="020B0604020202020204" pitchFamily="34" charset="0"/>
              </a:rPr>
              <a:t>Presentation.</a:t>
            </a:r>
            <a:r>
              <a:rPr lang="en-GB" sz="2500" dirty="0">
                <a:latin typeface="Arial" panose="020B0604020202020204" pitchFamily="34" charset="0"/>
                <a:cs typeface="Arial" panose="020B0604020202020204" pitchFamily="34" charset="0"/>
              </a:rPr>
              <a:t> </a:t>
            </a:r>
          </a:p>
          <a:p>
            <a:pPr marL="0" indent="0">
              <a:buNone/>
            </a:pPr>
            <a:r>
              <a:rPr lang="en-GB" sz="2500" dirty="0">
                <a:latin typeface="Arial" panose="020B0604020202020204" pitchFamily="34" charset="0"/>
                <a:cs typeface="Arial" panose="020B0604020202020204" pitchFamily="34" charset="0"/>
              </a:rPr>
              <a:t>Martin et, Al (2010). </a:t>
            </a:r>
            <a:r>
              <a:rPr lang="en-GB" sz="2500" i="1" dirty="0">
                <a:latin typeface="Arial" panose="020B0604020202020204" pitchFamily="34" charset="0"/>
                <a:cs typeface="Arial" panose="020B0604020202020204" pitchFamily="34" charset="0"/>
              </a:rPr>
              <a:t>Language Characteristics of Individuals with Down Syndrome</a:t>
            </a:r>
            <a:r>
              <a:rPr lang="en-GB" sz="2500" dirty="0">
                <a:latin typeface="Arial" panose="020B0604020202020204" pitchFamily="34" charset="0"/>
                <a:cs typeface="Arial" panose="020B0604020202020204" pitchFamily="34" charset="0"/>
              </a:rPr>
              <a:t>. Available at: </a:t>
            </a:r>
            <a:r>
              <a:rPr lang="en-GB" sz="2500" u="sng" dirty="0">
                <a:latin typeface="Arial" panose="020B0604020202020204" pitchFamily="34" charset="0"/>
                <a:cs typeface="Arial" panose="020B0604020202020204" pitchFamily="34" charset="0"/>
                <a:hlinkClick r:id="rId18"/>
              </a:rPr>
              <a:t>https://www.ncbi.nlm.nih.gov/pmc/articles/PMC2860304/</a:t>
            </a:r>
            <a:r>
              <a:rPr lang="en-GB" sz="2500" dirty="0">
                <a:latin typeface="Arial" panose="020B0604020202020204" pitchFamily="34" charset="0"/>
                <a:cs typeface="Arial" panose="020B0604020202020204" pitchFamily="34" charset="0"/>
              </a:rPr>
              <a:t> (Accessed: 3</a:t>
            </a:r>
            <a:r>
              <a:rPr lang="en-GB" sz="2500" baseline="30000" dirty="0">
                <a:latin typeface="Arial" panose="020B0604020202020204" pitchFamily="34" charset="0"/>
                <a:cs typeface="Arial" panose="020B0604020202020204" pitchFamily="34" charset="0"/>
              </a:rPr>
              <a:t>rd</a:t>
            </a:r>
            <a:r>
              <a:rPr lang="en-GB" sz="2500" dirty="0">
                <a:latin typeface="Arial" panose="020B0604020202020204" pitchFamily="34" charset="0"/>
                <a:cs typeface="Arial" panose="020B0604020202020204" pitchFamily="34" charset="0"/>
              </a:rPr>
              <a:t> January 2022). </a:t>
            </a:r>
          </a:p>
          <a:p>
            <a:pPr marL="0" indent="0">
              <a:buNone/>
            </a:pPr>
            <a:r>
              <a:rPr lang="en-GB" sz="2500" dirty="0">
                <a:latin typeface="Arial" panose="020B0604020202020204" pitchFamily="34" charset="0"/>
                <a:cs typeface="Arial" panose="020B0604020202020204" pitchFamily="34" charset="0"/>
              </a:rPr>
              <a:t>Mayo Clinic (2018). </a:t>
            </a:r>
            <a:r>
              <a:rPr lang="en-GB" sz="2500" i="1" dirty="0">
                <a:latin typeface="Arial" panose="020B0604020202020204" pitchFamily="34" charset="0"/>
                <a:cs typeface="Arial" panose="020B0604020202020204" pitchFamily="34" charset="0"/>
              </a:rPr>
              <a:t>Down syndrome</a:t>
            </a:r>
            <a:r>
              <a:rPr lang="en-GB" sz="2500" dirty="0">
                <a:latin typeface="Arial" panose="020B0604020202020204" pitchFamily="34" charset="0"/>
                <a:cs typeface="Arial" panose="020B0604020202020204" pitchFamily="34" charset="0"/>
              </a:rPr>
              <a:t>. Available at: </a:t>
            </a:r>
            <a:r>
              <a:rPr lang="en-GB" sz="2500" u="sng" dirty="0">
                <a:latin typeface="Arial" panose="020B0604020202020204" pitchFamily="34" charset="0"/>
                <a:cs typeface="Arial" panose="020B0604020202020204" pitchFamily="34" charset="0"/>
                <a:hlinkClick r:id="rId19"/>
              </a:rPr>
              <a:t>https://www.mayoclinic.org/diseases-conditions/down-syndrome/diagnosis-treatment/drc-20355983</a:t>
            </a:r>
            <a:r>
              <a:rPr lang="en-GB" sz="2500" dirty="0">
                <a:latin typeface="Arial" panose="020B0604020202020204" pitchFamily="34" charset="0"/>
                <a:cs typeface="Arial" panose="020B0604020202020204" pitchFamily="34" charset="0"/>
              </a:rPr>
              <a:t> (Accessed: 10</a:t>
            </a:r>
            <a:r>
              <a:rPr lang="en-GB" sz="2500" baseline="30000" dirty="0">
                <a:latin typeface="Arial" panose="020B0604020202020204" pitchFamily="34" charset="0"/>
                <a:cs typeface="Arial" panose="020B0604020202020204" pitchFamily="34" charset="0"/>
              </a:rPr>
              <a:t>th</a:t>
            </a:r>
            <a:r>
              <a:rPr lang="en-GB" sz="2500" dirty="0">
                <a:latin typeface="Arial" panose="020B0604020202020204" pitchFamily="34" charset="0"/>
                <a:cs typeface="Arial" panose="020B0604020202020204" pitchFamily="34" charset="0"/>
              </a:rPr>
              <a:t> January 2022). </a:t>
            </a:r>
            <a:r>
              <a:rPr lang="en-GB" sz="2500" dirty="0">
                <a:solidFill>
                  <a:srgbClr val="FF0000"/>
                </a:solidFill>
                <a:latin typeface="Arial" panose="020B0604020202020204" pitchFamily="34" charset="0"/>
                <a:cs typeface="Arial" panose="020B0604020202020204" pitchFamily="34" charset="0"/>
              </a:rPr>
              <a:t>Presentation. </a:t>
            </a:r>
          </a:p>
          <a:p>
            <a:pPr marL="0" indent="0">
              <a:buNone/>
            </a:pPr>
            <a:r>
              <a:rPr lang="en-GB" sz="2500" dirty="0">
                <a:latin typeface="Arial" panose="020B0604020202020204" pitchFamily="34" charset="0"/>
                <a:cs typeface="Arial" panose="020B0604020202020204" pitchFamily="34" charset="0"/>
              </a:rPr>
              <a:t>Mencap (2021). </a:t>
            </a:r>
            <a:r>
              <a:rPr lang="en-GB" sz="2500" i="1" dirty="0">
                <a:latin typeface="Arial" panose="020B0604020202020204" pitchFamily="34" charset="0"/>
                <a:cs typeface="Arial" panose="020B0604020202020204" pitchFamily="34" charset="0"/>
              </a:rPr>
              <a:t>What is a learning disability? </a:t>
            </a:r>
            <a:r>
              <a:rPr lang="en-GB" sz="2500" dirty="0">
                <a:latin typeface="Arial" panose="020B0604020202020204" pitchFamily="34" charset="0"/>
                <a:cs typeface="Arial" panose="020B0604020202020204" pitchFamily="34" charset="0"/>
              </a:rPr>
              <a:t>.Available at: </a:t>
            </a:r>
            <a:r>
              <a:rPr lang="en-GB" sz="2500" u="sng" dirty="0">
                <a:latin typeface="Arial" panose="020B0604020202020204" pitchFamily="34" charset="0"/>
                <a:cs typeface="Arial" panose="020B0604020202020204" pitchFamily="34" charset="0"/>
                <a:hlinkClick r:id="rId20"/>
              </a:rPr>
              <a:t>https://www.mencap.org.uk/learning-disability-explained/what-learning-disability</a:t>
            </a:r>
            <a:r>
              <a:rPr lang="en-GB" sz="2500" dirty="0">
                <a:latin typeface="Arial" panose="020B0604020202020204" pitchFamily="34" charset="0"/>
                <a:cs typeface="Arial" panose="020B0604020202020204" pitchFamily="34" charset="0"/>
              </a:rPr>
              <a:t> (Accessed: 10</a:t>
            </a:r>
            <a:r>
              <a:rPr lang="en-GB" sz="2500" baseline="30000" dirty="0">
                <a:latin typeface="Arial" panose="020B0604020202020204" pitchFamily="34" charset="0"/>
                <a:cs typeface="Arial" panose="020B0604020202020204" pitchFamily="34" charset="0"/>
              </a:rPr>
              <a:t>th</a:t>
            </a:r>
            <a:r>
              <a:rPr lang="en-GB" sz="2500" dirty="0">
                <a:latin typeface="Arial" panose="020B0604020202020204" pitchFamily="34" charset="0"/>
                <a:cs typeface="Arial" panose="020B0604020202020204" pitchFamily="34" charset="0"/>
              </a:rPr>
              <a:t> January 2022). </a:t>
            </a:r>
          </a:p>
          <a:p>
            <a:pPr marL="0" indent="0">
              <a:buNone/>
            </a:pPr>
            <a:r>
              <a:rPr lang="en-GB" sz="2500" dirty="0">
                <a:latin typeface="Arial" panose="020B0604020202020204" pitchFamily="34" charset="0"/>
                <a:cs typeface="Arial" panose="020B0604020202020204" pitchFamily="34" charset="0"/>
              </a:rPr>
              <a:t>National Deaf children’s society (2022). </a:t>
            </a:r>
            <a:r>
              <a:rPr lang="en-GB" sz="2500" i="1" dirty="0">
                <a:latin typeface="Arial" panose="020B0604020202020204" pitchFamily="34" charset="0"/>
                <a:cs typeface="Arial" panose="020B0604020202020204" pitchFamily="34" charset="0"/>
              </a:rPr>
              <a:t>Down’s syndrome</a:t>
            </a:r>
            <a:r>
              <a:rPr lang="en-GB" sz="2500" dirty="0">
                <a:latin typeface="Arial" panose="020B0604020202020204" pitchFamily="34" charset="0"/>
                <a:cs typeface="Arial" panose="020B0604020202020204" pitchFamily="34" charset="0"/>
              </a:rPr>
              <a:t>. Available at: </a:t>
            </a:r>
            <a:r>
              <a:rPr lang="en-GB" sz="2500" u="sng" dirty="0">
                <a:latin typeface="Arial" panose="020B0604020202020204" pitchFamily="34" charset="0"/>
                <a:cs typeface="Arial" panose="020B0604020202020204" pitchFamily="34" charset="0"/>
                <a:hlinkClick r:id="rId21"/>
              </a:rPr>
              <a:t>https://www.ndcs.org.uk/information-and-support/childhood-deafness/causes-of-deafness/downs-syndrome/</a:t>
            </a:r>
            <a:r>
              <a:rPr lang="en-GB" sz="2500" dirty="0">
                <a:latin typeface="Arial" panose="020B0604020202020204" pitchFamily="34" charset="0"/>
                <a:cs typeface="Arial" panose="020B0604020202020204" pitchFamily="34" charset="0"/>
              </a:rPr>
              <a:t> (Accessed: 13th January 2022). </a:t>
            </a:r>
            <a:r>
              <a:rPr lang="en-GB" sz="2500" dirty="0">
                <a:solidFill>
                  <a:srgbClr val="FF0000"/>
                </a:solidFill>
                <a:latin typeface="Arial" panose="020B0604020202020204" pitchFamily="34" charset="0"/>
                <a:cs typeface="Arial" panose="020B0604020202020204" pitchFamily="34" charset="0"/>
              </a:rPr>
              <a:t>Presentation. </a:t>
            </a:r>
          </a:p>
          <a:p>
            <a:pPr marL="0" indent="0">
              <a:buNone/>
            </a:pPr>
            <a:endParaRPr lang="en-US" sz="1200" dirty="0"/>
          </a:p>
        </p:txBody>
      </p:sp>
    </p:spTree>
    <p:extLst>
      <p:ext uri="{BB962C8B-B14F-4D97-AF65-F5344CB8AC3E}">
        <p14:creationId xmlns:p14="http://schemas.microsoft.com/office/powerpoint/2010/main" val="2444429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095D2A-89FE-6943-ACC9-13571BA3C3A6}"/>
              </a:ext>
            </a:extLst>
          </p:cNvPr>
          <p:cNvSpPr>
            <a:spLocks noGrp="1"/>
          </p:cNvSpPr>
          <p:nvPr>
            <p:ph idx="1"/>
          </p:nvPr>
        </p:nvSpPr>
        <p:spPr>
          <a:xfrm>
            <a:off x="108857" y="91440"/>
            <a:ext cx="12083143" cy="6766560"/>
          </a:xfrm>
        </p:spPr>
        <p:txBody>
          <a:bodyPr>
            <a:normAutofit fontScale="92500"/>
          </a:bodyPr>
          <a:lstStyle/>
          <a:p>
            <a:pPr marL="0" indent="0">
              <a:buNone/>
            </a:pPr>
            <a:r>
              <a:rPr lang="en-GB" sz="1200" dirty="0">
                <a:latin typeface="Arial" panose="020B0604020202020204" pitchFamily="34" charset="0"/>
                <a:cs typeface="Arial" panose="020B0604020202020204" pitchFamily="34" charset="0"/>
              </a:rPr>
              <a:t>National down syndrome society (NDSS) (2022</a:t>
            </a:r>
            <a:r>
              <a:rPr lang="en-GB" sz="1200" i="1" dirty="0">
                <a:latin typeface="Arial" panose="020B0604020202020204" pitchFamily="34" charset="0"/>
                <a:cs typeface="Arial" panose="020B0604020202020204" pitchFamily="34" charset="0"/>
              </a:rPr>
              <a:t>). Early intervention. </a:t>
            </a:r>
            <a:r>
              <a:rPr lang="en-GB" sz="1200" dirty="0">
                <a:latin typeface="Arial" panose="020B0604020202020204" pitchFamily="34" charset="0"/>
                <a:cs typeface="Arial" panose="020B0604020202020204" pitchFamily="34" charset="0"/>
              </a:rPr>
              <a:t>Available at: </a:t>
            </a:r>
            <a:r>
              <a:rPr lang="en-GB" sz="1200" u="sng" dirty="0">
                <a:latin typeface="Arial" panose="020B0604020202020204" pitchFamily="34" charset="0"/>
                <a:cs typeface="Arial" panose="020B0604020202020204" pitchFamily="34" charset="0"/>
                <a:hlinkClick r:id="rId2"/>
              </a:rPr>
              <a:t>https://www.ndss.org/resources/early-intervention/</a:t>
            </a:r>
            <a:r>
              <a:rPr lang="en-GB" sz="1200" dirty="0">
                <a:latin typeface="Arial" panose="020B0604020202020204" pitchFamily="34" charset="0"/>
                <a:cs typeface="Arial" panose="020B0604020202020204" pitchFamily="34" charset="0"/>
              </a:rPr>
              <a:t> (Accessed: 13th January 2022). </a:t>
            </a:r>
            <a:r>
              <a:rPr lang="en-GB" sz="1200" dirty="0">
                <a:solidFill>
                  <a:srgbClr val="FF0000"/>
                </a:solidFill>
                <a:latin typeface="Arial" panose="020B0604020202020204" pitchFamily="34" charset="0"/>
                <a:cs typeface="Arial" panose="020B0604020202020204" pitchFamily="34" charset="0"/>
              </a:rPr>
              <a:t>Presentation.</a:t>
            </a:r>
          </a:p>
          <a:p>
            <a:pPr marL="0" indent="0">
              <a:buNone/>
            </a:pPr>
            <a:r>
              <a:rPr lang="en-GB" sz="1200" dirty="0">
                <a:latin typeface="Arial" panose="020B0604020202020204" pitchFamily="34" charset="0"/>
                <a:cs typeface="Arial" panose="020B0604020202020204" pitchFamily="34" charset="0"/>
              </a:rPr>
              <a:t>Newcombe, R (2016). </a:t>
            </a:r>
            <a:r>
              <a:rPr lang="en-GB" sz="1200" i="1" dirty="0">
                <a:latin typeface="Arial" panose="020B0604020202020204" pitchFamily="34" charset="0"/>
                <a:cs typeface="Arial" panose="020B0604020202020204" pitchFamily="34" charset="0"/>
              </a:rPr>
              <a:t>The Makaton system of sign language</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3"/>
              </a:rPr>
              <a:t>http://www.kidsdevelopment.co.uk/makaton-system-sign-language.html</a:t>
            </a:r>
            <a:r>
              <a:rPr lang="en-GB" sz="1200" dirty="0">
                <a:latin typeface="Arial" panose="020B0604020202020204" pitchFamily="34" charset="0"/>
                <a:cs typeface="Arial" panose="020B0604020202020204" pitchFamily="34" charset="0"/>
              </a:rPr>
              <a:t> (Accessed: 10</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January 2022). </a:t>
            </a:r>
            <a:r>
              <a:rPr lang="en-GB" sz="1200" dirty="0">
                <a:solidFill>
                  <a:srgbClr val="FF0000"/>
                </a:solidFill>
                <a:latin typeface="Arial" panose="020B0604020202020204" pitchFamily="34" charset="0"/>
                <a:cs typeface="Arial" panose="020B0604020202020204" pitchFamily="34" charset="0"/>
              </a:rPr>
              <a:t>Presentation. </a:t>
            </a:r>
          </a:p>
          <a:p>
            <a:pPr marL="0" indent="0">
              <a:buNone/>
            </a:pPr>
            <a:r>
              <a:rPr lang="en-GB" sz="1200" dirty="0">
                <a:latin typeface="Arial" panose="020B0604020202020204" pitchFamily="34" charset="0"/>
                <a:cs typeface="Arial" panose="020B0604020202020204" pitchFamily="34" charset="0"/>
              </a:rPr>
              <a:t>Newman, H (2012). </a:t>
            </a:r>
            <a:r>
              <a:rPr lang="en-GB" sz="1200" i="1" dirty="0">
                <a:latin typeface="Arial" panose="020B0604020202020204" pitchFamily="34" charset="0"/>
                <a:cs typeface="Arial" panose="020B0604020202020204" pitchFamily="34" charset="0"/>
              </a:rPr>
              <a:t>Down’s side up: do we really need Makaton?. </a:t>
            </a:r>
            <a:r>
              <a:rPr lang="en-GB" sz="1200" dirty="0">
                <a:latin typeface="Arial" panose="020B0604020202020204" pitchFamily="34" charset="0"/>
                <a:cs typeface="Arial" panose="020B0604020202020204" pitchFamily="34" charset="0"/>
              </a:rPr>
              <a:t>Available at: </a:t>
            </a:r>
            <a:r>
              <a:rPr lang="en-GB" sz="1200" u="sng" dirty="0">
                <a:latin typeface="Arial" panose="020B0604020202020204" pitchFamily="34" charset="0"/>
                <a:cs typeface="Arial" panose="020B0604020202020204" pitchFamily="34" charset="0"/>
                <a:hlinkClick r:id="rId4"/>
              </a:rPr>
              <a:t>http://www.downssideup.com/2012/09/do-we-really-need-makaton.html</a:t>
            </a:r>
            <a:r>
              <a:rPr lang="en-GB" sz="1200" dirty="0">
                <a:latin typeface="Arial" panose="020B0604020202020204" pitchFamily="34" charset="0"/>
                <a:cs typeface="Arial" panose="020B0604020202020204" pitchFamily="34" charset="0"/>
              </a:rPr>
              <a:t> (Accessed: 3</a:t>
            </a:r>
            <a:r>
              <a:rPr lang="en-GB" sz="1200" baseline="30000" dirty="0">
                <a:latin typeface="Arial" panose="020B0604020202020204" pitchFamily="34" charset="0"/>
                <a:cs typeface="Arial" panose="020B0604020202020204" pitchFamily="34" charset="0"/>
              </a:rPr>
              <a:t>rd</a:t>
            </a:r>
            <a:r>
              <a:rPr lang="en-GB" sz="1200" dirty="0">
                <a:latin typeface="Arial" panose="020B0604020202020204" pitchFamily="34" charset="0"/>
                <a:cs typeface="Arial" panose="020B0604020202020204" pitchFamily="34" charset="0"/>
              </a:rPr>
              <a:t> January 2022). </a:t>
            </a:r>
            <a:r>
              <a:rPr lang="en-GB" sz="1200" dirty="0">
                <a:solidFill>
                  <a:srgbClr val="FF0000"/>
                </a:solidFill>
                <a:latin typeface="Arial" panose="020B0604020202020204" pitchFamily="34" charset="0"/>
                <a:cs typeface="Arial" panose="020B0604020202020204" pitchFamily="34" charset="0"/>
              </a:rPr>
              <a:t>Presentation. </a:t>
            </a:r>
          </a:p>
          <a:p>
            <a:pPr marL="0" indent="0">
              <a:buNone/>
            </a:pPr>
            <a:r>
              <a:rPr lang="en-GB" sz="1200" dirty="0">
                <a:latin typeface="Arial" panose="020B0604020202020204" pitchFamily="34" charset="0"/>
                <a:cs typeface="Arial" panose="020B0604020202020204" pitchFamily="34" charset="0"/>
              </a:rPr>
              <a:t>Nicolle, L (2021) </a:t>
            </a:r>
            <a:r>
              <a:rPr lang="en-GB" sz="1200" i="1" dirty="0">
                <a:latin typeface="Arial" panose="020B0604020202020204" pitchFamily="34" charset="0"/>
                <a:cs typeface="Arial" panose="020B0604020202020204" pitchFamily="34" charset="0"/>
              </a:rPr>
              <a:t>Spotlight on: down’s syndrome</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5"/>
              </a:rPr>
              <a:t>https://www.learningdisabilitytoday.co.uk/spotlight-on-downs-syndrome</a:t>
            </a:r>
            <a:r>
              <a:rPr lang="en-GB" sz="1200" dirty="0">
                <a:latin typeface="Arial" panose="020B0604020202020204" pitchFamily="34" charset="0"/>
                <a:cs typeface="Arial" panose="020B0604020202020204" pitchFamily="34" charset="0"/>
              </a:rPr>
              <a:t> (Accessed: 3</a:t>
            </a:r>
            <a:r>
              <a:rPr lang="en-GB" sz="1200" baseline="30000" dirty="0">
                <a:latin typeface="Arial" panose="020B0604020202020204" pitchFamily="34" charset="0"/>
                <a:cs typeface="Arial" panose="020B0604020202020204" pitchFamily="34" charset="0"/>
              </a:rPr>
              <a:t>rd</a:t>
            </a:r>
            <a:r>
              <a:rPr lang="en-GB" sz="1200" dirty="0">
                <a:latin typeface="Arial" panose="020B0604020202020204" pitchFamily="34" charset="0"/>
                <a:cs typeface="Arial" panose="020B0604020202020204" pitchFamily="34" charset="0"/>
              </a:rPr>
              <a:t> January 2022). </a:t>
            </a:r>
          </a:p>
          <a:p>
            <a:pPr marL="0" indent="0">
              <a:buNone/>
            </a:pPr>
            <a:r>
              <a:rPr lang="en-GB" sz="1200" dirty="0">
                <a:latin typeface="Arial" panose="020B0604020202020204" pitchFamily="34" charset="0"/>
                <a:cs typeface="Arial" panose="020B0604020202020204" pitchFamily="34" charset="0"/>
              </a:rPr>
              <a:t>Pathak, N (2020). </a:t>
            </a:r>
            <a:r>
              <a:rPr lang="en-GB" sz="1200" i="1" dirty="0">
                <a:latin typeface="Arial" panose="020B0604020202020204" pitchFamily="34" charset="0"/>
                <a:cs typeface="Arial" panose="020B0604020202020204" pitchFamily="34" charset="0"/>
              </a:rPr>
              <a:t>Down syndrome</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6"/>
              </a:rPr>
              <a:t>https://www.webmd.com/children/understanding-down-syndrome-basics</a:t>
            </a:r>
            <a:r>
              <a:rPr lang="en-GB" sz="1200" dirty="0">
                <a:latin typeface="Arial" panose="020B0604020202020204" pitchFamily="34" charset="0"/>
                <a:cs typeface="Arial" panose="020B0604020202020204" pitchFamily="34" charset="0"/>
              </a:rPr>
              <a:t> (Accessed: 13th January 2022). </a:t>
            </a:r>
            <a:r>
              <a:rPr lang="en-GB" sz="1200" dirty="0">
                <a:solidFill>
                  <a:srgbClr val="FF0000"/>
                </a:solidFill>
                <a:latin typeface="Arial" panose="020B0604020202020204" pitchFamily="34" charset="0"/>
                <a:cs typeface="Arial" panose="020B0604020202020204" pitchFamily="34" charset="0"/>
              </a:rPr>
              <a:t>Presentation. </a:t>
            </a:r>
          </a:p>
          <a:p>
            <a:pPr marL="0" indent="0">
              <a:buNone/>
            </a:pPr>
            <a:r>
              <a:rPr lang="en-GB" sz="1200" dirty="0">
                <a:latin typeface="Arial" panose="020B0604020202020204" pitchFamily="34" charset="0"/>
                <a:cs typeface="Arial" panose="020B0604020202020204" pitchFamily="34" charset="0"/>
              </a:rPr>
              <a:t>Public health England (2021). </a:t>
            </a:r>
            <a:r>
              <a:rPr lang="en-GB" sz="1200" i="1" dirty="0">
                <a:latin typeface="Arial" panose="020B0604020202020204" pitchFamily="34" charset="0"/>
                <a:cs typeface="Arial" panose="020B0604020202020204" pitchFamily="34" charset="0"/>
              </a:rPr>
              <a:t>Your choices after a higher-chance screening result</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7"/>
              </a:rPr>
              <a:t>https://www.gov.uk/government/publications/downs-syndrome-edwards-syndrome-and-pataus-syndrome-options-after-a-higher-chance-screening-result/your-choices-after-a-higher-chance-screening-result</a:t>
            </a:r>
            <a:r>
              <a:rPr lang="en-GB" sz="1200" dirty="0">
                <a:latin typeface="Arial" panose="020B0604020202020204" pitchFamily="34" charset="0"/>
                <a:cs typeface="Arial" panose="020B0604020202020204" pitchFamily="34" charset="0"/>
              </a:rPr>
              <a:t> (Accessed: 13th January 2022). </a:t>
            </a:r>
            <a:r>
              <a:rPr lang="en-GB" sz="1200" dirty="0">
                <a:solidFill>
                  <a:srgbClr val="FF0000"/>
                </a:solidFill>
                <a:latin typeface="Arial" panose="020B0604020202020204" pitchFamily="34" charset="0"/>
                <a:cs typeface="Arial" panose="020B0604020202020204" pitchFamily="34" charset="0"/>
              </a:rPr>
              <a:t>Presentation. </a:t>
            </a:r>
          </a:p>
          <a:p>
            <a:pPr marL="0" indent="0">
              <a:buNone/>
            </a:pPr>
            <a:r>
              <a:rPr lang="en-GB" sz="1200" dirty="0">
                <a:latin typeface="Arial" panose="020B0604020202020204" pitchFamily="34" charset="0"/>
                <a:cs typeface="Arial" panose="020B0604020202020204" pitchFamily="34" charset="0"/>
              </a:rPr>
              <a:t>Sacks, B and Wood, A (2003). </a:t>
            </a:r>
            <a:r>
              <a:rPr lang="en-GB" sz="1200" i="1" dirty="0">
                <a:latin typeface="Arial" panose="020B0604020202020204" pitchFamily="34" charset="0"/>
                <a:cs typeface="Arial" panose="020B0604020202020204" pitchFamily="34" charset="0"/>
              </a:rPr>
              <a:t>Hearing disorders in children with Down syndrome</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8"/>
              </a:rPr>
              <a:t>https://library.down-syndrome.org/en-gb/news-update/03/2/hearing-disorders-down-syndrome</a:t>
            </a:r>
            <a:r>
              <a:rPr lang="en-GB" sz="1200" dirty="0">
                <a:latin typeface="Arial" panose="020B0604020202020204" pitchFamily="34" charset="0"/>
                <a:cs typeface="Arial" panose="020B0604020202020204" pitchFamily="34" charset="0"/>
              </a:rPr>
              <a:t> (Accessed: 6th January 2022). </a:t>
            </a:r>
            <a:r>
              <a:rPr lang="en-GB" sz="1200" dirty="0">
                <a:solidFill>
                  <a:srgbClr val="FF0000"/>
                </a:solidFill>
                <a:latin typeface="Arial" panose="020B0604020202020204" pitchFamily="34" charset="0"/>
                <a:cs typeface="Arial" panose="020B0604020202020204" pitchFamily="34" charset="0"/>
              </a:rPr>
              <a:t>Presentation. </a:t>
            </a:r>
          </a:p>
          <a:p>
            <a:pPr marL="0" indent="0">
              <a:buNone/>
            </a:pPr>
            <a:r>
              <a:rPr lang="en-GB" sz="1200" dirty="0">
                <a:latin typeface="Arial" panose="020B0604020202020204" pitchFamily="34" charset="0"/>
                <a:cs typeface="Arial" panose="020B0604020202020204" pitchFamily="34" charset="0"/>
              </a:rPr>
              <a:t>Scope (2022). </a:t>
            </a:r>
            <a:r>
              <a:rPr lang="en-GB" sz="1200" i="1" dirty="0">
                <a:latin typeface="Arial" panose="020B0604020202020204" pitchFamily="34" charset="0"/>
                <a:cs typeface="Arial" panose="020B0604020202020204" pitchFamily="34" charset="0"/>
              </a:rPr>
              <a:t>Extra support in school for children with special educational needs</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9"/>
              </a:rPr>
              <a:t>https://www.scope.org.uk/advice-and-support/where-to-get-educational-support/</a:t>
            </a:r>
            <a:r>
              <a:rPr lang="en-GB" sz="1200" dirty="0">
                <a:latin typeface="Arial" panose="020B0604020202020204" pitchFamily="34" charset="0"/>
                <a:cs typeface="Arial" panose="020B0604020202020204" pitchFamily="34" charset="0"/>
              </a:rPr>
              <a:t> (Accessed: 6th January 2022). </a:t>
            </a:r>
            <a:r>
              <a:rPr lang="en-GB" sz="1200" dirty="0">
                <a:solidFill>
                  <a:srgbClr val="FF0000"/>
                </a:solidFill>
                <a:latin typeface="Arial" panose="020B0604020202020204" pitchFamily="34" charset="0"/>
                <a:cs typeface="Arial" panose="020B0604020202020204" pitchFamily="34" charset="0"/>
              </a:rPr>
              <a:t>Presentation. </a:t>
            </a:r>
          </a:p>
          <a:p>
            <a:pPr marL="0" indent="0">
              <a:buNone/>
            </a:pPr>
            <a:r>
              <a:rPr lang="en-GB" sz="1200" dirty="0">
                <a:latin typeface="Arial" panose="020B0604020202020204" pitchFamily="34" charset="0"/>
                <a:cs typeface="Arial" panose="020B0604020202020204" pitchFamily="34" charset="0"/>
              </a:rPr>
              <a:t>Sin, A (2020). </a:t>
            </a:r>
            <a:r>
              <a:rPr lang="en-GB" sz="1200" i="1" dirty="0">
                <a:latin typeface="Arial" panose="020B0604020202020204" pitchFamily="34" charset="0"/>
                <a:cs typeface="Arial" panose="020B0604020202020204" pitchFamily="34" charset="0"/>
              </a:rPr>
              <a:t>TEACHERS’ PERCEPTIONS ON THE EFFECTIVENESS OF MAKATON IN A NURSERY CLASSROOM</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10"/>
              </a:rPr>
              <a:t>file:///Users/lowrithomas/Downloads/278-25-571-1-10-20201229.pdf</a:t>
            </a:r>
            <a:r>
              <a:rPr lang="en-GB" sz="1200" dirty="0">
                <a:latin typeface="Arial" panose="020B0604020202020204" pitchFamily="34" charset="0"/>
                <a:cs typeface="Arial" panose="020B0604020202020204" pitchFamily="34" charset="0"/>
              </a:rPr>
              <a:t>(Accessed: 6th January 2022). </a:t>
            </a:r>
            <a:endParaRPr lang="en-GB" sz="1200" dirty="0">
              <a:solidFill>
                <a:srgbClr val="FF0000"/>
              </a:solidFill>
              <a:latin typeface="Arial" panose="020B0604020202020204" pitchFamily="34" charset="0"/>
              <a:cs typeface="Arial" panose="020B0604020202020204" pitchFamily="34" charset="0"/>
            </a:endParaRPr>
          </a:p>
          <a:p>
            <a:pPr marL="0" indent="0">
              <a:buNone/>
            </a:pPr>
            <a:r>
              <a:rPr lang="en-GB" sz="1200" dirty="0">
                <a:latin typeface="Arial" panose="020B0604020202020204" pitchFamily="34" charset="0"/>
                <a:cs typeface="Arial" panose="020B0604020202020204" pitchFamily="34" charset="0"/>
              </a:rPr>
              <a:t>Staff, H (2020). </a:t>
            </a:r>
            <a:r>
              <a:rPr lang="en-GB" sz="1200" i="1" dirty="0">
                <a:latin typeface="Arial" panose="020B0604020202020204" pitchFamily="34" charset="0"/>
                <a:cs typeface="Arial" panose="020B0604020202020204" pitchFamily="34" charset="0"/>
              </a:rPr>
              <a:t>Down syndrome: helping your child learn to communicate</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11"/>
              </a:rPr>
              <a:t>https://www.uofmhealth.org/health-library/hw167142</a:t>
            </a:r>
            <a:r>
              <a:rPr lang="en-GB" sz="1200" dirty="0">
                <a:latin typeface="Arial" panose="020B0604020202020204" pitchFamily="34" charset="0"/>
                <a:cs typeface="Arial" panose="020B0604020202020204" pitchFamily="34" charset="0"/>
              </a:rPr>
              <a:t> (Accessed: 6th January 2022). </a:t>
            </a:r>
            <a:r>
              <a:rPr lang="en-GB" sz="1200" dirty="0">
                <a:solidFill>
                  <a:srgbClr val="FF0000"/>
                </a:solidFill>
                <a:latin typeface="Arial" panose="020B0604020202020204" pitchFamily="34" charset="0"/>
                <a:cs typeface="Arial" panose="020B0604020202020204" pitchFamily="34" charset="0"/>
              </a:rPr>
              <a:t>Presentation</a:t>
            </a:r>
          </a:p>
          <a:p>
            <a:pPr marL="0" indent="0">
              <a:buNone/>
            </a:pPr>
            <a:r>
              <a:rPr lang="en-GB" sz="1200" dirty="0">
                <a:latin typeface="Arial" panose="020B0604020202020204" pitchFamily="34" charset="0"/>
                <a:cs typeface="Arial" panose="020B0604020202020204" pitchFamily="34" charset="0"/>
              </a:rPr>
              <a:t>The Children’s trust (2022). </a:t>
            </a:r>
            <a:r>
              <a:rPr lang="en-GB" sz="1200" i="1" dirty="0">
                <a:latin typeface="Arial" panose="020B0604020202020204" pitchFamily="34" charset="0"/>
                <a:cs typeface="Arial" panose="020B0604020202020204" pitchFamily="34" charset="0"/>
              </a:rPr>
              <a:t>The benefits of Makaton for children with disabilities</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12"/>
              </a:rPr>
              <a:t>https://www.thechildrenstrust.org.uk/brain-injury-information/latest/the-benefits-of-makaton-for-children-with-disabilities</a:t>
            </a:r>
            <a:r>
              <a:rPr lang="en-GB" sz="1200" dirty="0">
                <a:latin typeface="Arial" panose="020B0604020202020204" pitchFamily="34" charset="0"/>
                <a:cs typeface="Arial" panose="020B0604020202020204" pitchFamily="34" charset="0"/>
              </a:rPr>
              <a:t> (Accessed: 6th January 2022).</a:t>
            </a:r>
          </a:p>
          <a:p>
            <a:pPr marL="0" indent="0">
              <a:buNone/>
            </a:pPr>
            <a:r>
              <a:rPr lang="en-GB" sz="1200" dirty="0">
                <a:latin typeface="Arial" panose="020B0604020202020204" pitchFamily="34" charset="0"/>
                <a:cs typeface="Arial" panose="020B0604020202020204" pitchFamily="34" charset="0"/>
              </a:rPr>
              <a:t>The Makaton charity (2022). </a:t>
            </a:r>
            <a:r>
              <a:rPr lang="en-GB" sz="1200" i="1" dirty="0">
                <a:latin typeface="Arial" panose="020B0604020202020204" pitchFamily="34" charset="0"/>
                <a:cs typeface="Arial" panose="020B0604020202020204" pitchFamily="34" charset="0"/>
              </a:rPr>
              <a:t>About Makaton</a:t>
            </a:r>
            <a:r>
              <a:rPr lang="en-GB" sz="1200" dirty="0">
                <a:latin typeface="Arial" panose="020B0604020202020204" pitchFamily="34" charset="0"/>
                <a:cs typeface="Arial" panose="020B0604020202020204" pitchFamily="34" charset="0"/>
              </a:rPr>
              <a:t>. Available at: </a:t>
            </a:r>
            <a:r>
              <a:rPr lang="en-GB" sz="1200" dirty="0">
                <a:latin typeface="Arial" panose="020B0604020202020204" pitchFamily="34" charset="0"/>
                <a:cs typeface="Arial" panose="020B0604020202020204" pitchFamily="34" charset="0"/>
                <a:hlinkClick r:id="rId13"/>
              </a:rPr>
              <a:t>https://makaton.org/TMC/About_Makaton/TMC/AboutMakaton.aspx?hkey=c8a4263d-78cc-4c30-b135-153eb6ac3118</a:t>
            </a:r>
            <a:r>
              <a:rPr lang="en-GB" sz="1200" dirty="0">
                <a:latin typeface="Arial" panose="020B0604020202020204" pitchFamily="34" charset="0"/>
                <a:cs typeface="Arial" panose="020B0604020202020204" pitchFamily="34" charset="0"/>
              </a:rPr>
              <a:t> (Accessed: 10</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January 2022). </a:t>
            </a:r>
          </a:p>
          <a:p>
            <a:pPr marL="0" indent="0">
              <a:buNone/>
            </a:pPr>
            <a:r>
              <a:rPr lang="en-GB" sz="1200" dirty="0">
                <a:latin typeface="Arial" panose="020B0604020202020204" pitchFamily="34" charset="0"/>
                <a:cs typeface="Arial" panose="020B0604020202020204" pitchFamily="34" charset="0"/>
              </a:rPr>
              <a:t>The mental health foundation (2022). </a:t>
            </a:r>
            <a:r>
              <a:rPr lang="en-GB" sz="1200" i="1" dirty="0">
                <a:latin typeface="Arial" panose="020B0604020202020204" pitchFamily="34" charset="0"/>
                <a:cs typeface="Arial" panose="020B0604020202020204" pitchFamily="34" charset="0"/>
              </a:rPr>
              <a:t>Learning disabilities</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14"/>
              </a:rPr>
              <a:t>https://www.mentalhealth.org.uk/cy/node/1955</a:t>
            </a:r>
            <a:r>
              <a:rPr lang="en-GB" sz="1200" dirty="0">
                <a:latin typeface="Arial" panose="020B0604020202020204" pitchFamily="34" charset="0"/>
                <a:cs typeface="Arial" panose="020B0604020202020204" pitchFamily="34" charset="0"/>
              </a:rPr>
              <a:t> (Accessed: 6th January 2022). </a:t>
            </a:r>
            <a:r>
              <a:rPr lang="en-GB" sz="1200" dirty="0">
                <a:solidFill>
                  <a:srgbClr val="FF0000"/>
                </a:solidFill>
                <a:latin typeface="Arial" panose="020B0604020202020204" pitchFamily="34" charset="0"/>
                <a:cs typeface="Arial" panose="020B0604020202020204" pitchFamily="34" charset="0"/>
              </a:rPr>
              <a:t>Presentation. </a:t>
            </a:r>
          </a:p>
          <a:p>
            <a:pPr marL="0" indent="0" fontAlgn="base">
              <a:buNone/>
            </a:pPr>
            <a:r>
              <a:rPr lang="en-GB" sz="1200" dirty="0">
                <a:latin typeface="Arial" panose="020B0604020202020204" pitchFamily="34" charset="0"/>
                <a:cs typeface="Arial" panose="020B0604020202020204" pitchFamily="34" charset="0"/>
              </a:rPr>
              <a:t>The NHS trust (2013). </a:t>
            </a:r>
            <a:r>
              <a:rPr lang="en-GB" sz="1200" i="1" dirty="0">
                <a:latin typeface="Arial" panose="020B0604020202020204" pitchFamily="34" charset="0"/>
                <a:cs typeface="Arial" panose="020B0604020202020204" pitchFamily="34" charset="0"/>
              </a:rPr>
              <a:t>Children's services: Makaton sign language</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15"/>
              </a:rPr>
              <a:t>https://www.uhcw.nhs.uk/download/clientfiles/files/Patient%20Information%20Leaflets/Women%20and%20Children_s/Paediatrics/118522_Makaton_sign_language_(1635)_-_Jan19.pdf</a:t>
            </a:r>
            <a:r>
              <a:rPr lang="en-GB" sz="1200" dirty="0">
                <a:latin typeface="Arial" panose="020B0604020202020204" pitchFamily="34" charset="0"/>
                <a:cs typeface="Arial" panose="020B0604020202020204" pitchFamily="34" charset="0"/>
              </a:rPr>
              <a:t> (Accessed: 3</a:t>
            </a:r>
            <a:r>
              <a:rPr lang="en-GB" sz="1200" baseline="30000" dirty="0">
                <a:latin typeface="Arial" panose="020B0604020202020204" pitchFamily="34" charset="0"/>
                <a:cs typeface="Arial" panose="020B0604020202020204" pitchFamily="34" charset="0"/>
              </a:rPr>
              <a:t>rd</a:t>
            </a:r>
            <a:r>
              <a:rPr lang="en-GB" sz="1200" dirty="0">
                <a:latin typeface="Arial" panose="020B0604020202020204" pitchFamily="34" charset="0"/>
                <a:cs typeface="Arial" panose="020B0604020202020204" pitchFamily="34" charset="0"/>
              </a:rPr>
              <a:t> January 2022). </a:t>
            </a:r>
            <a:r>
              <a:rPr lang="en-GB" sz="1200" dirty="0">
                <a:solidFill>
                  <a:srgbClr val="FF0000"/>
                </a:solidFill>
                <a:latin typeface="Arial" panose="020B0604020202020204" pitchFamily="34" charset="0"/>
                <a:cs typeface="Arial" panose="020B0604020202020204" pitchFamily="34" charset="0"/>
              </a:rPr>
              <a:t>Presentation</a:t>
            </a:r>
            <a:r>
              <a:rPr lang="en-GB" sz="1200" dirty="0">
                <a:latin typeface="Arial" panose="020B0604020202020204" pitchFamily="34" charset="0"/>
                <a:cs typeface="Arial" panose="020B0604020202020204" pitchFamily="34" charset="0"/>
              </a:rPr>
              <a:t>. </a:t>
            </a:r>
          </a:p>
          <a:p>
            <a:pPr marL="0" indent="0">
              <a:buNone/>
            </a:pPr>
            <a:r>
              <a:rPr lang="en-GB" sz="1200" dirty="0">
                <a:latin typeface="Arial" panose="020B0604020202020204" pitchFamily="34" charset="0"/>
                <a:cs typeface="Arial" panose="020B0604020202020204" pitchFamily="34" charset="0"/>
              </a:rPr>
              <a:t>The NHS trust (2018). </a:t>
            </a:r>
            <a:r>
              <a:rPr lang="en-GB" sz="1200" i="1" dirty="0">
                <a:latin typeface="Arial" panose="020B0604020202020204" pitchFamily="34" charset="0"/>
                <a:cs typeface="Arial" panose="020B0604020202020204" pitchFamily="34" charset="0"/>
              </a:rPr>
              <a:t>Learning disabilities</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16"/>
              </a:rPr>
              <a:t>https://www.nhs.uk/conditions/learning-disabilities/</a:t>
            </a:r>
            <a:r>
              <a:rPr lang="en-GB" sz="1200" dirty="0">
                <a:latin typeface="Arial" panose="020B0604020202020204" pitchFamily="34" charset="0"/>
                <a:cs typeface="Arial" panose="020B0604020202020204" pitchFamily="34" charset="0"/>
              </a:rPr>
              <a:t> (Accessed: 6th January 2022). </a:t>
            </a:r>
            <a:r>
              <a:rPr lang="en-GB" sz="1200" dirty="0">
                <a:solidFill>
                  <a:srgbClr val="FF0000"/>
                </a:solidFill>
                <a:latin typeface="Arial" panose="020B0604020202020204" pitchFamily="34" charset="0"/>
                <a:cs typeface="Arial" panose="020B0604020202020204" pitchFamily="34" charset="0"/>
              </a:rPr>
              <a:t>Presentation.</a:t>
            </a:r>
          </a:p>
          <a:p>
            <a:pPr marL="0" indent="0">
              <a:buNone/>
            </a:pPr>
            <a:r>
              <a:rPr lang="en-GB" sz="1200" dirty="0">
                <a:latin typeface="Arial" panose="020B0604020202020204" pitchFamily="34" charset="0"/>
                <a:cs typeface="Arial" panose="020B0604020202020204" pitchFamily="34" charset="0"/>
              </a:rPr>
              <a:t>The NHS trust (2019). </a:t>
            </a:r>
            <a:r>
              <a:rPr lang="en-GB" sz="1200" i="1" dirty="0">
                <a:latin typeface="Arial" panose="020B0604020202020204" pitchFamily="34" charset="0"/>
                <a:cs typeface="Arial" panose="020B0604020202020204" pitchFamily="34" charset="0"/>
              </a:rPr>
              <a:t>Support for families and carers-Down's syndrome</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17"/>
              </a:rPr>
              <a:t>https://www.nhs.uk/conditions/downs-syndrome/support-for-families-and-carers/</a:t>
            </a:r>
            <a:r>
              <a:rPr lang="en-GB" sz="1200" dirty="0">
                <a:latin typeface="Arial" panose="020B0604020202020204" pitchFamily="34" charset="0"/>
                <a:cs typeface="Arial" panose="020B0604020202020204" pitchFamily="34" charset="0"/>
              </a:rPr>
              <a:t> (Accessed: 10</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January 2022). </a:t>
            </a:r>
            <a:r>
              <a:rPr lang="en-GB" sz="1200" dirty="0">
                <a:solidFill>
                  <a:srgbClr val="FF0000"/>
                </a:solidFill>
                <a:latin typeface="Arial" panose="020B0604020202020204" pitchFamily="34" charset="0"/>
                <a:cs typeface="Arial" panose="020B0604020202020204" pitchFamily="34" charset="0"/>
              </a:rPr>
              <a:t>Presentation. </a:t>
            </a:r>
          </a:p>
          <a:p>
            <a:pPr marL="0" indent="0">
              <a:buNone/>
            </a:pPr>
            <a:r>
              <a:rPr lang="en-GB" sz="1200" dirty="0">
                <a:latin typeface="Arial" panose="020B0604020202020204" pitchFamily="34" charset="0"/>
                <a:cs typeface="Arial" panose="020B0604020202020204" pitchFamily="34" charset="0"/>
              </a:rPr>
              <a:t>The NHS trust (2021). </a:t>
            </a:r>
            <a:r>
              <a:rPr lang="en-GB" sz="1200" i="1" dirty="0" err="1">
                <a:latin typeface="Arial" panose="020B0604020202020204" pitchFamily="34" charset="0"/>
                <a:cs typeface="Arial" panose="020B0604020202020204" pitchFamily="34" charset="0"/>
              </a:rPr>
              <a:t>Newborn</a:t>
            </a:r>
            <a:r>
              <a:rPr lang="en-GB" sz="1200" i="1" dirty="0">
                <a:latin typeface="Arial" panose="020B0604020202020204" pitchFamily="34" charset="0"/>
                <a:cs typeface="Arial" panose="020B0604020202020204" pitchFamily="34" charset="0"/>
              </a:rPr>
              <a:t> Physical examination</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18"/>
              </a:rPr>
              <a:t>https://www.nhs.uk/conditions/baby/newborn-screening/physical-examination/</a:t>
            </a:r>
            <a:r>
              <a:rPr lang="en-GB" sz="1200" dirty="0">
                <a:latin typeface="Arial" panose="020B0604020202020204" pitchFamily="34" charset="0"/>
                <a:cs typeface="Arial" panose="020B0604020202020204" pitchFamily="34" charset="0"/>
              </a:rPr>
              <a:t> (Accessed: 13th January 2022). </a:t>
            </a:r>
            <a:r>
              <a:rPr lang="en-GB" sz="1200" dirty="0">
                <a:solidFill>
                  <a:srgbClr val="FF0000"/>
                </a:solidFill>
                <a:latin typeface="Arial" panose="020B0604020202020204" pitchFamily="34" charset="0"/>
                <a:cs typeface="Arial" panose="020B0604020202020204" pitchFamily="34" charset="0"/>
              </a:rPr>
              <a:t>Presentation.</a:t>
            </a:r>
            <a:r>
              <a:rPr lang="en-GB" sz="1200" dirty="0">
                <a:latin typeface="Arial" panose="020B0604020202020204" pitchFamily="34" charset="0"/>
                <a:cs typeface="Arial" panose="020B0604020202020204" pitchFamily="34" charset="0"/>
              </a:rPr>
              <a:t> </a:t>
            </a:r>
          </a:p>
          <a:p>
            <a:pPr marL="0" indent="0">
              <a:buNone/>
            </a:pPr>
            <a:r>
              <a:rPr lang="en-GB" sz="1200" dirty="0">
                <a:latin typeface="Arial" panose="020B0604020202020204" pitchFamily="34" charset="0"/>
                <a:cs typeface="Arial" panose="020B0604020202020204" pitchFamily="34" charset="0"/>
              </a:rPr>
              <a:t>The NHS trust (2021a</a:t>
            </a:r>
            <a:r>
              <a:rPr lang="en-GB" sz="1200" i="1" dirty="0">
                <a:latin typeface="Arial" panose="020B0604020202020204" pitchFamily="34" charset="0"/>
                <a:cs typeface="Arial" panose="020B0604020202020204" pitchFamily="34" charset="0"/>
              </a:rPr>
              <a:t>). Screening for Down's syndrome, Edwards' syndrome and Patau's syndrome</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19"/>
              </a:rPr>
              <a:t>https://patient.info/pregnancy/pregnancy-screening-tests/prenatal-screening-and-diagnosis-of-downs-syndrome</a:t>
            </a:r>
            <a:r>
              <a:rPr lang="en-GB" sz="1200" dirty="0">
                <a:latin typeface="Arial" panose="020B0604020202020204" pitchFamily="34" charset="0"/>
                <a:cs typeface="Arial" panose="020B0604020202020204" pitchFamily="34" charset="0"/>
              </a:rPr>
              <a:t>(Accessed: 10</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January 2022).</a:t>
            </a:r>
          </a:p>
          <a:p>
            <a:pPr marL="0" indent="0">
              <a:buNone/>
            </a:pPr>
            <a:endParaRPr lang="en-US" sz="1200" dirty="0"/>
          </a:p>
        </p:txBody>
      </p:sp>
    </p:spTree>
    <p:extLst>
      <p:ext uri="{BB962C8B-B14F-4D97-AF65-F5344CB8AC3E}">
        <p14:creationId xmlns:p14="http://schemas.microsoft.com/office/powerpoint/2010/main" val="34183351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E5F716-4081-C640-B876-E38848766AB2}"/>
              </a:ext>
            </a:extLst>
          </p:cNvPr>
          <p:cNvSpPr>
            <a:spLocks noGrp="1"/>
          </p:cNvSpPr>
          <p:nvPr>
            <p:ph idx="1"/>
          </p:nvPr>
        </p:nvSpPr>
        <p:spPr>
          <a:xfrm>
            <a:off x="222069" y="130629"/>
            <a:ext cx="11704320" cy="6046334"/>
          </a:xfrm>
        </p:spPr>
        <p:txBody>
          <a:bodyPr>
            <a:normAutofit/>
          </a:bodyPr>
          <a:lstStyle/>
          <a:p>
            <a:pPr marL="0" indent="0">
              <a:buNone/>
            </a:pPr>
            <a:r>
              <a:rPr lang="en-GB" sz="1200" dirty="0">
                <a:latin typeface="Arial" panose="020B0604020202020204" pitchFamily="34" charset="0"/>
                <a:cs typeface="Arial" panose="020B0604020202020204" pitchFamily="34" charset="0"/>
              </a:rPr>
              <a:t>The Voice (2013). </a:t>
            </a:r>
            <a:r>
              <a:rPr lang="en-GB" sz="1200" i="1" dirty="0">
                <a:latin typeface="Arial" panose="020B0604020202020204" pitchFamily="34" charset="0"/>
                <a:cs typeface="Arial" panose="020B0604020202020204" pitchFamily="34" charset="0"/>
              </a:rPr>
              <a:t>Makaton speech development</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2"/>
              </a:rPr>
              <a:t>https://www.integratedtreatmentservices.co.uk/news/makaton-and-speech-development/</a:t>
            </a:r>
            <a:r>
              <a:rPr lang="en-GB" sz="1200" dirty="0">
                <a:latin typeface="Arial" panose="020B0604020202020204" pitchFamily="34" charset="0"/>
                <a:cs typeface="Arial" panose="020B0604020202020204" pitchFamily="34" charset="0"/>
              </a:rPr>
              <a:t> (Accessed: 6th January 2022). </a:t>
            </a:r>
            <a:r>
              <a:rPr lang="en-GB" sz="1200" dirty="0">
                <a:solidFill>
                  <a:srgbClr val="FF0000"/>
                </a:solidFill>
                <a:latin typeface="Arial" panose="020B0604020202020204" pitchFamily="34" charset="0"/>
                <a:cs typeface="Arial" panose="020B0604020202020204" pitchFamily="34" charset="0"/>
              </a:rPr>
              <a:t>Presentation. </a:t>
            </a:r>
          </a:p>
          <a:p>
            <a:pPr marL="0" indent="0">
              <a:buNone/>
            </a:pPr>
            <a:r>
              <a:rPr lang="en-GB" sz="1200" dirty="0">
                <a:latin typeface="Arial" panose="020B0604020202020204" pitchFamily="34" charset="0"/>
                <a:cs typeface="Arial" panose="020B0604020202020204" pitchFamily="34" charset="0"/>
              </a:rPr>
              <a:t>UCSF Health (2015). </a:t>
            </a:r>
            <a:r>
              <a:rPr lang="en-GB" sz="1200" i="1" dirty="0">
                <a:latin typeface="Arial" panose="020B0604020202020204" pitchFamily="34" charset="0"/>
                <a:cs typeface="Arial" panose="020B0604020202020204" pitchFamily="34" charset="0"/>
              </a:rPr>
              <a:t>Prenatal Testing for Down Syndrome</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3"/>
              </a:rPr>
              <a:t>https://www.ucsfhealth.org/education/prenatal-testing-for-down-syndrome</a:t>
            </a:r>
            <a:r>
              <a:rPr lang="en-GB" sz="1200" dirty="0">
                <a:latin typeface="Arial" panose="020B0604020202020204" pitchFamily="34" charset="0"/>
                <a:cs typeface="Arial" panose="020B0604020202020204" pitchFamily="34" charset="0"/>
              </a:rPr>
              <a:t> (Accessed: 10</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January 2022</a:t>
            </a:r>
            <a:r>
              <a:rPr lang="en-GB" sz="1200" dirty="0">
                <a:solidFill>
                  <a:srgbClr val="FF0000"/>
                </a:solidFill>
                <a:latin typeface="Arial" panose="020B0604020202020204" pitchFamily="34" charset="0"/>
                <a:cs typeface="Arial" panose="020B0604020202020204" pitchFamily="34" charset="0"/>
              </a:rPr>
              <a:t>). Presentation. </a:t>
            </a:r>
          </a:p>
          <a:p>
            <a:pPr marL="0" indent="0">
              <a:buNone/>
            </a:pPr>
            <a:r>
              <a:rPr lang="en-GB" sz="1200" dirty="0">
                <a:latin typeface="Arial" panose="020B0604020202020204" pitchFamily="34" charset="0"/>
                <a:cs typeface="Arial" panose="020B0604020202020204" pitchFamily="34" charset="0"/>
              </a:rPr>
              <a:t>UNICEF. (no date) </a:t>
            </a:r>
            <a:r>
              <a:rPr lang="en-GB" sz="1200" i="1" dirty="0">
                <a:latin typeface="Arial" panose="020B0604020202020204" pitchFamily="34" charset="0"/>
                <a:cs typeface="Arial" panose="020B0604020202020204" pitchFamily="34" charset="0"/>
              </a:rPr>
              <a:t>Summary of the United Nations conventions on the rights of the child.</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4"/>
              </a:rPr>
              <a:t>https://www.unicef.org.uk/rights-respecting-schools/wp-content/uploads/sites/4/2017/01/Summary-of-the-UNCRC.pdf</a:t>
            </a:r>
            <a:r>
              <a:rPr lang="en-GB" sz="1200" dirty="0">
                <a:latin typeface="Arial" panose="020B0604020202020204" pitchFamily="34" charset="0"/>
                <a:cs typeface="Arial" panose="020B0604020202020204" pitchFamily="34" charset="0"/>
              </a:rPr>
              <a:t> (Accessed: 10</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January 2022). </a:t>
            </a:r>
            <a:r>
              <a:rPr lang="en-GB" sz="1200" dirty="0">
                <a:solidFill>
                  <a:srgbClr val="FF0000"/>
                </a:solidFill>
                <a:latin typeface="Arial" panose="020B0604020202020204" pitchFamily="34" charset="0"/>
                <a:cs typeface="Arial" panose="020B0604020202020204" pitchFamily="34" charset="0"/>
              </a:rPr>
              <a:t>Presentation</a:t>
            </a:r>
            <a:r>
              <a:rPr lang="en-GB" sz="1200" dirty="0">
                <a:latin typeface="Arial" panose="020B0604020202020204" pitchFamily="34" charset="0"/>
                <a:cs typeface="Arial" panose="020B0604020202020204" pitchFamily="34" charset="0"/>
              </a:rPr>
              <a:t>. </a:t>
            </a:r>
          </a:p>
          <a:p>
            <a:pPr marL="0" indent="0">
              <a:buNone/>
            </a:pPr>
            <a:r>
              <a:rPr lang="en-GB" sz="1200" dirty="0">
                <a:latin typeface="Arial" panose="020B0604020202020204" pitchFamily="34" charset="0"/>
                <a:cs typeface="Arial" panose="020B0604020202020204" pitchFamily="34" charset="0"/>
              </a:rPr>
              <a:t>Welsh government (2018). </a:t>
            </a:r>
            <a:r>
              <a:rPr lang="en-GB" sz="1200" i="1" dirty="0">
                <a:latin typeface="Arial" panose="020B0604020202020204" pitchFamily="34" charset="0"/>
                <a:cs typeface="Arial" panose="020B0604020202020204" pitchFamily="34" charset="0"/>
              </a:rPr>
              <a:t>Supporting learners with healthcare needs</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5"/>
              </a:rPr>
              <a:t>https://gov.wales/sites/default/files/publications/2018-12/supporting-learners-with-healthcare-needs.pdf</a:t>
            </a:r>
            <a:r>
              <a:rPr lang="en-GB" sz="1200" dirty="0">
                <a:latin typeface="Arial" panose="020B0604020202020204" pitchFamily="34" charset="0"/>
                <a:cs typeface="Arial" panose="020B0604020202020204" pitchFamily="34" charset="0"/>
              </a:rPr>
              <a:t> (Accessed: 10</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January 2022). </a:t>
            </a:r>
            <a:r>
              <a:rPr lang="en-GB" sz="1200" dirty="0">
                <a:solidFill>
                  <a:srgbClr val="FF0000"/>
                </a:solidFill>
                <a:latin typeface="Arial" panose="020B0604020202020204" pitchFamily="34" charset="0"/>
                <a:cs typeface="Arial" panose="020B0604020202020204" pitchFamily="34" charset="0"/>
              </a:rPr>
              <a:t>Presentation</a:t>
            </a:r>
            <a:r>
              <a:rPr lang="en-GB" sz="1200" dirty="0">
                <a:latin typeface="Arial" panose="020B0604020202020204" pitchFamily="34" charset="0"/>
                <a:cs typeface="Arial" panose="020B0604020202020204" pitchFamily="34" charset="0"/>
              </a:rPr>
              <a:t>. </a:t>
            </a:r>
          </a:p>
          <a:p>
            <a:pPr marL="0" indent="0">
              <a:buNone/>
            </a:pPr>
            <a:r>
              <a:rPr lang="en-GB" sz="1200" dirty="0">
                <a:latin typeface="Arial" panose="020B0604020202020204" pitchFamily="34" charset="0"/>
                <a:cs typeface="Arial" panose="020B0604020202020204" pitchFamily="34" charset="0"/>
              </a:rPr>
              <a:t>Welsh government (2019). </a:t>
            </a:r>
            <a:r>
              <a:rPr lang="en-GB" sz="1200" i="1" dirty="0">
                <a:latin typeface="Arial" panose="020B0604020202020204" pitchFamily="34" charset="0"/>
                <a:cs typeface="Arial" panose="020B0604020202020204" pitchFamily="34" charset="0"/>
              </a:rPr>
              <a:t>Information on professional standards that apply to practitioners in Wales</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6"/>
              </a:rPr>
              <a:t>https://hwb.gov.wales/professional-development/professional-standards</a:t>
            </a:r>
            <a:r>
              <a:rPr lang="en-GB" sz="1200" dirty="0">
                <a:latin typeface="Arial" panose="020B0604020202020204" pitchFamily="34" charset="0"/>
                <a:cs typeface="Arial" panose="020B0604020202020204" pitchFamily="34" charset="0"/>
              </a:rPr>
              <a:t> (Accessed: 6th January 2022). </a:t>
            </a:r>
            <a:endParaRPr lang="en-GB" sz="1200" dirty="0">
              <a:solidFill>
                <a:srgbClr val="FF0000"/>
              </a:solidFill>
              <a:latin typeface="Arial" panose="020B0604020202020204" pitchFamily="34" charset="0"/>
              <a:cs typeface="Arial" panose="020B0604020202020204" pitchFamily="34" charset="0"/>
            </a:endParaRPr>
          </a:p>
          <a:p>
            <a:pPr marL="0" indent="0">
              <a:buNone/>
            </a:pPr>
            <a:r>
              <a:rPr lang="en-GB" sz="1200" dirty="0">
                <a:latin typeface="Arial" panose="020B0604020202020204" pitchFamily="34" charset="0"/>
                <a:cs typeface="Arial" panose="020B0604020202020204" pitchFamily="34" charset="0"/>
              </a:rPr>
              <a:t>Welsh government (2020). </a:t>
            </a:r>
            <a:r>
              <a:rPr lang="en-GB" sz="1200" i="1" dirty="0">
                <a:latin typeface="Arial" panose="020B0604020202020204" pitchFamily="34" charset="0"/>
                <a:cs typeface="Arial" panose="020B0604020202020204" pitchFamily="34" charset="0"/>
              </a:rPr>
              <a:t>The additional learning needs transformation programme: frequently asked questions</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7"/>
              </a:rPr>
              <a:t>https://gov.wales/additional-learning-needs-transformation-programme-frequently-asked-questions-html</a:t>
            </a:r>
            <a:r>
              <a:rPr lang="en-GB" sz="1200" dirty="0">
                <a:latin typeface="Arial" panose="020B0604020202020204" pitchFamily="34" charset="0"/>
                <a:cs typeface="Arial" panose="020B0604020202020204" pitchFamily="34" charset="0"/>
              </a:rPr>
              <a:t> (Accessed: 6th January 2022).</a:t>
            </a:r>
          </a:p>
          <a:p>
            <a:pPr marL="0" indent="0">
              <a:buNone/>
            </a:pPr>
            <a:r>
              <a:rPr lang="en-GB" sz="1200" dirty="0">
                <a:latin typeface="Arial" panose="020B0604020202020204" pitchFamily="34" charset="0"/>
                <a:cs typeface="Arial" panose="020B0604020202020204" pitchFamily="34" charset="0"/>
              </a:rPr>
              <a:t>Welsh government (2021). </a:t>
            </a:r>
            <a:r>
              <a:rPr lang="en-GB" sz="1200" i="1" dirty="0">
                <a:latin typeface="Arial" panose="020B0604020202020204" pitchFamily="34" charset="0"/>
                <a:cs typeface="Arial" panose="020B0604020202020204" pitchFamily="34" charset="0"/>
              </a:rPr>
              <a:t>The Additional learning needs code for wales 2021</a:t>
            </a:r>
            <a:r>
              <a:rPr lang="en-GB" sz="1200" dirty="0">
                <a:latin typeface="Arial" panose="020B0604020202020204" pitchFamily="34" charset="0"/>
                <a:cs typeface="Arial" panose="020B0604020202020204" pitchFamily="34" charset="0"/>
              </a:rPr>
              <a:t>. Available at: </a:t>
            </a:r>
            <a:r>
              <a:rPr lang="en-GB" sz="1200" u="sng" dirty="0">
                <a:latin typeface="Arial" panose="020B0604020202020204" pitchFamily="34" charset="0"/>
                <a:cs typeface="Arial" panose="020B0604020202020204" pitchFamily="34" charset="0"/>
                <a:hlinkClick r:id="rId8"/>
              </a:rPr>
              <a:t>https://gov.wales/sites/default/files/publications/2021-03/the-additional-learning-needs-code-for-wales-2021.pdf</a:t>
            </a:r>
            <a:r>
              <a:rPr lang="en-GB" sz="1200" dirty="0">
                <a:latin typeface="Arial" panose="020B0604020202020204" pitchFamily="34" charset="0"/>
                <a:cs typeface="Arial" panose="020B0604020202020204" pitchFamily="34" charset="0"/>
              </a:rPr>
              <a:t> (Accessed: 10</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January 2022). </a:t>
            </a:r>
          </a:p>
          <a:p>
            <a:pPr marL="0" indent="0">
              <a:buNone/>
            </a:pPr>
            <a:endParaRPr lang="en-US" sz="1200" dirty="0"/>
          </a:p>
          <a:p>
            <a:pPr marL="0" indent="0">
              <a:buNone/>
            </a:pPr>
            <a:endParaRPr lang="en-US" sz="1200" dirty="0"/>
          </a:p>
        </p:txBody>
      </p:sp>
    </p:spTree>
    <p:extLst>
      <p:ext uri="{BB962C8B-B14F-4D97-AF65-F5344CB8AC3E}">
        <p14:creationId xmlns:p14="http://schemas.microsoft.com/office/powerpoint/2010/main" val="20583467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474</TotalTime>
  <Words>2870</Words>
  <Application>Microsoft Macintosh PowerPoint</Application>
  <PresentationFormat>Widescreen</PresentationFormat>
  <Paragraphs>70</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Lowri Haf Thomas (1905943)</dc:creator>
  <cp:keywords/>
  <dc:description/>
  <cp:lastModifiedBy>Lowri Haf Thomas (1905943)</cp:lastModifiedBy>
  <cp:revision>7</cp:revision>
  <dcterms:created xsi:type="dcterms:W3CDTF">2022-01-13T12:34:36Z</dcterms:created>
  <dcterms:modified xsi:type="dcterms:W3CDTF">2022-01-13T22:43:11Z</dcterms:modified>
  <cp:category/>
</cp:coreProperties>
</file>