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92" r:id="rId3"/>
    <p:sldId id="258" r:id="rId4"/>
    <p:sldId id="259" r:id="rId5"/>
    <p:sldId id="291" r:id="rId6"/>
    <p:sldId id="261" r:id="rId7"/>
    <p:sldId id="260" r:id="rId8"/>
    <p:sldId id="262" r:id="rId9"/>
    <p:sldId id="263" r:id="rId10"/>
    <p:sldId id="264" r:id="rId11"/>
    <p:sldId id="265" r:id="rId12"/>
    <p:sldId id="276" r:id="rId13"/>
    <p:sldId id="266" r:id="rId14"/>
    <p:sldId id="267" r:id="rId15"/>
    <p:sldId id="269" r:id="rId16"/>
    <p:sldId id="271" r:id="rId17"/>
    <p:sldId id="272" r:id="rId18"/>
    <p:sldId id="293" r:id="rId19"/>
    <p:sldId id="273" r:id="rId20"/>
    <p:sldId id="274" r:id="rId21"/>
    <p:sldId id="286" r:id="rId22"/>
    <p:sldId id="280" r:id="rId23"/>
    <p:sldId id="281" r:id="rId24"/>
    <p:sldId id="295" r:id="rId25"/>
    <p:sldId id="296" r:id="rId26"/>
    <p:sldId id="282" r:id="rId27"/>
    <p:sldId id="290" r:id="rId28"/>
    <p:sldId id="285" r:id="rId29"/>
    <p:sldId id="288" r:id="rId30"/>
    <p:sldId id="289" r:id="rId31"/>
    <p:sldId id="284"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7" d="100"/>
          <a:sy n="67" d="100"/>
        </p:scale>
        <p:origin x="615"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E30E5CD-47C5-4FC5-9421-C8794E646D1C}" type="datetimeFigureOut">
              <a:rPr lang="en-GB" smtClean="0"/>
              <a:t>02/02/2020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35855621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30E5CD-47C5-4FC5-9421-C8794E646D1C}" type="datetimeFigureOut">
              <a:rPr lang="en-GB" smtClean="0"/>
              <a:t>02/02/2020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25891687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E30E5CD-47C5-4FC5-9421-C8794E646D1C}" type="datetimeFigureOut">
              <a:rPr lang="en-GB" smtClean="0"/>
              <a:t>02/02/2020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4025678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E30E5CD-47C5-4FC5-9421-C8794E646D1C}" type="datetimeFigureOut">
              <a:rPr lang="en-GB" smtClean="0"/>
              <a:t>02/02/2020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30305594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E30E5CD-47C5-4FC5-9421-C8794E646D1C}" type="datetimeFigureOut">
              <a:rPr lang="en-GB" smtClean="0"/>
              <a:t>02/02/2020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1636966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E30E5CD-47C5-4FC5-9421-C8794E646D1C}" type="datetimeFigureOut">
              <a:rPr lang="en-GB" smtClean="0"/>
              <a:t>02/02/2020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2462296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30E5CD-47C5-4FC5-9421-C8794E646D1C}" type="datetimeFigureOut">
              <a:rPr lang="en-GB" smtClean="0"/>
              <a:t>02/02/2020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1015325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30E5CD-47C5-4FC5-9421-C8794E646D1C}" type="datetimeFigureOut">
              <a:rPr lang="en-GB" smtClean="0"/>
              <a:t>02/02/2020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233544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30E5CD-47C5-4FC5-9421-C8794E646D1C}" type="datetimeFigureOut">
              <a:rPr lang="en-GB" smtClean="0"/>
              <a:t>02/02/2020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164014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30E5CD-47C5-4FC5-9421-C8794E646D1C}" type="datetimeFigureOut">
              <a:rPr lang="en-GB" smtClean="0"/>
              <a:t>02/02/2020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2445338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30E5CD-47C5-4FC5-9421-C8794E646D1C}" type="datetimeFigureOut">
              <a:rPr lang="en-GB" smtClean="0"/>
              <a:t>02/02/2020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FA916-E5C6-40AA-974B-6172F932ECA3}" type="slidenum">
              <a:rPr lang="en-GB" smtClean="0"/>
              <a:t>‹#›</a:t>
            </a:fld>
            <a:endParaRPr lang="en-GB"/>
          </a:p>
        </p:txBody>
      </p:sp>
    </p:spTree>
    <p:extLst>
      <p:ext uri="{BB962C8B-B14F-4D97-AF65-F5344CB8AC3E}">
        <p14:creationId xmlns:p14="http://schemas.microsoft.com/office/powerpoint/2010/main" val="41172423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7"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8" name="Rectangle 6"/>
          <p:cNvSpPr>
            <a:spLocks noGrp="1" noChangeArrowheads="1"/>
          </p:cNvSpPr>
          <p:nvPr>
            <p:ph type="sldNum" sz="quarter" idx="12"/>
          </p:nvPr>
        </p:nvSpPr>
        <p:spPr>
          <a:ln/>
        </p:spPr>
        <p:txBody>
          <a:bodyPr/>
          <a:lstStyle>
            <a:lvl1pPr>
              <a:defRPr/>
            </a:lvl1pPr>
          </a:lstStyle>
          <a:p>
            <a:fld id="{FFF0C8EE-2927-4860-BAF6-C064501184DC}" type="slidenum">
              <a:rPr lang="en-GB" altLang="en-US"/>
              <a:pPr/>
              <a:t>‹#›</a:t>
            </a:fld>
            <a:endParaRPr lang="en-GB" altLang="en-US"/>
          </a:p>
        </p:txBody>
      </p:sp>
    </p:spTree>
    <p:extLst>
      <p:ext uri="{BB962C8B-B14F-4D97-AF65-F5344CB8AC3E}">
        <p14:creationId xmlns:p14="http://schemas.microsoft.com/office/powerpoint/2010/main" val="41220253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fld id="{10571054-B969-4C36-B5EF-AFD8F6325F83}" type="slidenum">
              <a:rPr lang="en-GB" altLang="en-US"/>
              <a:pPr/>
              <a:t>‹#›</a:t>
            </a:fld>
            <a:endParaRPr lang="en-GB" altLang="en-US"/>
          </a:p>
        </p:txBody>
      </p:sp>
    </p:spTree>
    <p:extLst>
      <p:ext uri="{BB962C8B-B14F-4D97-AF65-F5344CB8AC3E}">
        <p14:creationId xmlns:p14="http://schemas.microsoft.com/office/powerpoint/2010/main" val="3716745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30E5CD-47C5-4FC5-9421-C8794E646D1C}" type="datetimeFigureOut">
              <a:rPr lang="en-GB" smtClean="0"/>
              <a:t>02/02/2020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CFA916-E5C6-40AA-974B-6172F932ECA3}" type="slidenum">
              <a:rPr lang="en-GB" smtClean="0"/>
              <a:t>‹#›</a:t>
            </a:fld>
            <a:endParaRPr lang="en-GB"/>
          </a:p>
        </p:txBody>
      </p:sp>
    </p:spTree>
    <p:extLst>
      <p:ext uri="{BB962C8B-B14F-4D97-AF65-F5344CB8AC3E}">
        <p14:creationId xmlns:p14="http://schemas.microsoft.com/office/powerpoint/2010/main" val="34386851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7200" y="274638"/>
            <a:ext cx="8229600" cy="706090"/>
          </a:xfrm>
        </p:spPr>
        <p:txBody>
          <a:bodyPr>
            <a:normAutofit fontScale="90000"/>
          </a:bodyPr>
          <a:lstStyle/>
          <a:p>
            <a:pPr eaLnBrk="1" hangingPunct="1"/>
            <a:r>
              <a:rPr lang="en-GB" altLang="en-US" dirty="0" smtClean="0"/>
              <a:t>Cells</a:t>
            </a:r>
          </a:p>
        </p:txBody>
      </p:sp>
      <p:sp>
        <p:nvSpPr>
          <p:cNvPr id="18435" name="Rectangle 9"/>
          <p:cNvSpPr>
            <a:spLocks noGrp="1" noChangeArrowheads="1"/>
          </p:cNvSpPr>
          <p:nvPr>
            <p:ph type="body" sz="half" idx="1"/>
          </p:nvPr>
        </p:nvSpPr>
        <p:spPr>
          <a:xfrm>
            <a:off x="539552" y="1196752"/>
            <a:ext cx="8075613" cy="1252538"/>
          </a:xfrm>
        </p:spPr>
        <p:txBody>
          <a:bodyPr/>
          <a:lstStyle/>
          <a:p>
            <a:pPr eaLnBrk="1" hangingPunct="1">
              <a:buFontTx/>
              <a:buNone/>
            </a:pPr>
            <a:r>
              <a:rPr lang="en-GB" altLang="en-US" sz="2800" dirty="0" smtClean="0"/>
              <a:t>	 Eukaryotes				Prokaryotes</a:t>
            </a:r>
          </a:p>
          <a:p>
            <a:pPr eaLnBrk="1" hangingPunct="1">
              <a:buFontTx/>
              <a:buNone/>
            </a:pPr>
            <a:r>
              <a:rPr lang="en-GB" altLang="en-US" sz="2800" dirty="0" smtClean="0"/>
              <a:t>    Animal Cells				  Plant cells</a:t>
            </a:r>
          </a:p>
        </p:txBody>
      </p:sp>
      <p:pic>
        <p:nvPicPr>
          <p:cNvPr id="18436" name="Picture 11"/>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4788024" y="2201516"/>
            <a:ext cx="4211637" cy="3432175"/>
          </a:xfrm>
        </p:spPr>
      </p:pic>
      <p:pic>
        <p:nvPicPr>
          <p:cNvPr id="18437" name="Picture 13"/>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251520" y="2416994"/>
            <a:ext cx="4405313" cy="3028950"/>
          </a:xfrm>
          <a:noFill/>
        </p:spPr>
      </p:pic>
    </p:spTree>
    <p:extLst>
      <p:ext uri="{BB962C8B-B14F-4D97-AF65-F5344CB8AC3E}">
        <p14:creationId xmlns:p14="http://schemas.microsoft.com/office/powerpoint/2010/main" val="1673226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683568" y="188640"/>
            <a:ext cx="7772400" cy="648072"/>
          </a:xfrm>
        </p:spPr>
        <p:txBody>
          <a:bodyPr>
            <a:normAutofit fontScale="90000"/>
          </a:bodyPr>
          <a:lstStyle/>
          <a:p>
            <a:r>
              <a:rPr lang="en-GB" dirty="0" smtClean="0"/>
              <a:t>Human Cells</a:t>
            </a:r>
            <a:endParaRPr lang="en-GB" dirty="0"/>
          </a:p>
        </p:txBody>
      </p:sp>
      <p:sp>
        <p:nvSpPr>
          <p:cNvPr id="7" name="Subtitle 6"/>
          <p:cNvSpPr>
            <a:spLocks noGrp="1"/>
          </p:cNvSpPr>
          <p:nvPr>
            <p:ph type="subTitle" idx="1"/>
          </p:nvPr>
        </p:nvSpPr>
        <p:spPr>
          <a:xfrm>
            <a:off x="251520" y="866180"/>
            <a:ext cx="8712968" cy="1752600"/>
          </a:xfrm>
        </p:spPr>
        <p:txBody>
          <a:bodyPr>
            <a:normAutofit fontScale="92500"/>
          </a:bodyPr>
          <a:lstStyle/>
          <a:p>
            <a:pPr algn="l"/>
            <a:r>
              <a:rPr lang="en-GB" dirty="0" smtClean="0">
                <a:solidFill>
                  <a:schemeClr val="tx1"/>
                </a:solidFill>
              </a:rPr>
              <a:t>Approximately </a:t>
            </a:r>
            <a:r>
              <a:rPr lang="en-GB" dirty="0" smtClean="0">
                <a:solidFill>
                  <a:schemeClr val="tx1"/>
                </a:solidFill>
              </a:rPr>
              <a:t>37</a:t>
            </a:r>
            <a:r>
              <a:rPr lang="en-GB" dirty="0" smtClean="0">
                <a:solidFill>
                  <a:schemeClr val="tx1"/>
                </a:solidFill>
              </a:rPr>
              <a:t> </a:t>
            </a:r>
            <a:r>
              <a:rPr lang="en-GB" dirty="0" smtClean="0">
                <a:solidFill>
                  <a:schemeClr val="tx1"/>
                </a:solidFill>
              </a:rPr>
              <a:t>trillion cells in the </a:t>
            </a:r>
            <a:r>
              <a:rPr lang="en-GB" dirty="0" smtClean="0">
                <a:solidFill>
                  <a:schemeClr val="tx1"/>
                </a:solidFill>
              </a:rPr>
              <a:t>bod  </a:t>
            </a:r>
            <a:r>
              <a:rPr lang="en-GB" sz="1900" dirty="0" smtClean="0">
                <a:solidFill>
                  <a:schemeClr val="tx1"/>
                </a:solidFill>
              </a:rPr>
              <a:t>(</a:t>
            </a:r>
            <a:r>
              <a:rPr lang="en-GB" sz="1900" dirty="0" err="1" smtClean="0">
                <a:solidFill>
                  <a:schemeClr val="tx1"/>
                </a:solidFill>
              </a:rPr>
              <a:t>B</a:t>
            </a:r>
            <a:r>
              <a:rPr lang="en-GB" sz="1900" dirty="0" err="1" smtClean="0">
                <a:solidFill>
                  <a:schemeClr val="tx1"/>
                </a:solidFill>
              </a:rPr>
              <a:t>ianconi</a:t>
            </a:r>
            <a:r>
              <a:rPr lang="en-GB" sz="1900" dirty="0" smtClean="0">
                <a:solidFill>
                  <a:schemeClr val="tx1"/>
                </a:solidFill>
              </a:rPr>
              <a:t> et al 2013)</a:t>
            </a:r>
            <a:endParaRPr lang="en-GB" sz="1900" dirty="0" smtClean="0">
              <a:solidFill>
                <a:schemeClr val="tx1"/>
              </a:solidFill>
            </a:endParaRPr>
          </a:p>
          <a:p>
            <a:pPr algn="l"/>
            <a:r>
              <a:rPr lang="en-GB" dirty="0" smtClean="0">
                <a:solidFill>
                  <a:schemeClr val="tx1"/>
                </a:solidFill>
              </a:rPr>
              <a:t>200 different types</a:t>
            </a:r>
          </a:p>
          <a:p>
            <a:pPr algn="l"/>
            <a:r>
              <a:rPr lang="en-GB" dirty="0" smtClean="0">
                <a:solidFill>
                  <a:schemeClr val="tx1"/>
                </a:solidFill>
              </a:rPr>
              <a:t>Start as </a:t>
            </a:r>
            <a:r>
              <a:rPr lang="en-GB" dirty="0" err="1" smtClean="0">
                <a:solidFill>
                  <a:schemeClr val="tx1"/>
                </a:solidFill>
              </a:rPr>
              <a:t>pluripotential</a:t>
            </a:r>
            <a:r>
              <a:rPr lang="en-GB" dirty="0" smtClean="0">
                <a:solidFill>
                  <a:schemeClr val="tx1"/>
                </a:solidFill>
              </a:rPr>
              <a:t> stem </a:t>
            </a:r>
            <a:r>
              <a:rPr lang="en-GB" dirty="0" smtClean="0">
                <a:solidFill>
                  <a:schemeClr val="tx1"/>
                </a:solidFill>
              </a:rPr>
              <a:t>cells</a:t>
            </a:r>
          </a:p>
          <a:p>
            <a:pPr algn="l"/>
            <a:endParaRPr lang="en-GB" dirty="0">
              <a:solidFill>
                <a:schemeClr val="tx1"/>
              </a:solidFill>
            </a:endParaRPr>
          </a:p>
        </p:txBody>
      </p:sp>
      <p:pic>
        <p:nvPicPr>
          <p:cNvPr id="2050" name="Picture 2" descr="https://www.thoughtco.com/thmb/1RU8m4eAQgIEfVImQas6F7RjJv4=/768x0/filters:no_upscale():max_bytes(150000):strip_icc()/types-of-cells-in-the-body-373388-v3-5b76f0ad46e0fb0050ba820e.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236" y="2589312"/>
            <a:ext cx="6091064" cy="4060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2830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5076056" y="332656"/>
            <a:ext cx="3816424" cy="1728192"/>
          </a:xfrm>
        </p:spPr>
        <p:txBody>
          <a:bodyPr>
            <a:normAutofit/>
          </a:bodyPr>
          <a:lstStyle/>
          <a:p>
            <a:pPr eaLnBrk="1" hangingPunct="1"/>
            <a:r>
              <a:rPr lang="en-GB" altLang="en-US" sz="3600" dirty="0" smtClean="0">
                <a:solidFill>
                  <a:srgbClr val="FF0000"/>
                </a:solidFill>
              </a:rPr>
              <a:t>Structures within </a:t>
            </a:r>
            <a:r>
              <a:rPr lang="en-GB" altLang="en-US" sz="3600" dirty="0">
                <a:solidFill>
                  <a:srgbClr val="FF0000"/>
                </a:solidFill>
              </a:rPr>
              <a:t>a</a:t>
            </a:r>
            <a:r>
              <a:rPr lang="en-GB" altLang="en-US" sz="3600" dirty="0" smtClean="0">
                <a:solidFill>
                  <a:srgbClr val="FF0000"/>
                </a:solidFill>
              </a:rPr>
              <a:t> Generalised  Cell</a:t>
            </a:r>
          </a:p>
        </p:txBody>
      </p:sp>
      <p:pic>
        <p:nvPicPr>
          <p:cNvPr id="19459" name="Picture 6"/>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107504" y="332656"/>
            <a:ext cx="4664351" cy="3201691"/>
          </a:xfrm>
        </p:spPr>
      </p:pic>
      <p:pic>
        <p:nvPicPr>
          <p:cNvPr id="1026" name="Picture 2" descr="Image result for the human ce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7984" y="3212976"/>
            <a:ext cx="5286375" cy="33909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23528" y="3717032"/>
            <a:ext cx="3888432" cy="3139321"/>
          </a:xfrm>
          <a:prstGeom prst="rect">
            <a:avLst/>
          </a:prstGeom>
          <a:noFill/>
        </p:spPr>
        <p:txBody>
          <a:bodyPr wrap="square" rtlCol="0">
            <a:spAutoFit/>
          </a:bodyPr>
          <a:lstStyle/>
          <a:p>
            <a:pPr algn="ctr"/>
            <a:r>
              <a:rPr lang="en-GB" dirty="0"/>
              <a:t>Cell membrane</a:t>
            </a:r>
          </a:p>
          <a:p>
            <a:r>
              <a:rPr lang="en-GB" dirty="0" smtClean="0">
                <a:solidFill>
                  <a:srgbClr val="FF0000"/>
                </a:solidFill>
              </a:rPr>
              <a:t>Organelles</a:t>
            </a:r>
          </a:p>
          <a:p>
            <a:pPr marL="285750" indent="-285750">
              <a:buFont typeface="Arial" panose="020B0604020202020204" pitchFamily="34" charset="0"/>
              <a:buChar char="•"/>
            </a:pPr>
            <a:r>
              <a:rPr lang="en-GB" dirty="0" smtClean="0"/>
              <a:t>Lysosomes</a:t>
            </a:r>
          </a:p>
          <a:p>
            <a:pPr marL="285750" indent="-285750">
              <a:buFont typeface="Arial" panose="020B0604020202020204" pitchFamily="34" charset="0"/>
              <a:buChar char="•"/>
            </a:pPr>
            <a:r>
              <a:rPr lang="en-GB" dirty="0" smtClean="0"/>
              <a:t>Vacuole</a:t>
            </a:r>
          </a:p>
          <a:p>
            <a:pPr marL="285750" indent="-285750">
              <a:buFont typeface="Arial" panose="020B0604020202020204" pitchFamily="34" charset="0"/>
              <a:buChar char="•"/>
            </a:pPr>
            <a:r>
              <a:rPr lang="en-GB" dirty="0" smtClean="0"/>
              <a:t>Mitochondria</a:t>
            </a:r>
          </a:p>
          <a:p>
            <a:pPr marL="285750" indent="-285750">
              <a:buFont typeface="Arial" panose="020B0604020202020204" pitchFamily="34" charset="0"/>
              <a:buChar char="•"/>
            </a:pPr>
            <a:r>
              <a:rPr lang="en-GB" dirty="0" smtClean="0"/>
              <a:t>Golgi apparatus</a:t>
            </a:r>
          </a:p>
          <a:p>
            <a:pPr marL="285750" indent="-285750">
              <a:buFont typeface="Arial" panose="020B0604020202020204" pitchFamily="34" charset="0"/>
              <a:buChar char="•"/>
            </a:pPr>
            <a:r>
              <a:rPr lang="en-GB" dirty="0" smtClean="0"/>
              <a:t>Ribosomes</a:t>
            </a:r>
          </a:p>
          <a:p>
            <a:pPr marL="285750" indent="-285750">
              <a:buFont typeface="Arial" panose="020B0604020202020204" pitchFamily="34" charset="0"/>
              <a:buChar char="•"/>
            </a:pPr>
            <a:r>
              <a:rPr lang="en-GB" dirty="0" smtClean="0"/>
              <a:t>Endoplasmic reticulum</a:t>
            </a:r>
          </a:p>
          <a:p>
            <a:pPr marL="285750" indent="-285750">
              <a:buFont typeface="Arial" panose="020B0604020202020204" pitchFamily="34" charset="0"/>
              <a:buChar char="•"/>
            </a:pPr>
            <a:r>
              <a:rPr lang="en-GB" dirty="0" smtClean="0"/>
              <a:t>Cytoplasm</a:t>
            </a:r>
          </a:p>
          <a:p>
            <a:pPr marL="285750" indent="-285750">
              <a:buFont typeface="Arial" panose="020B0604020202020204" pitchFamily="34" charset="0"/>
              <a:buChar char="•"/>
            </a:pPr>
            <a:r>
              <a:rPr lang="en-GB" dirty="0" smtClean="0"/>
              <a:t>Centrosome</a:t>
            </a:r>
          </a:p>
          <a:p>
            <a:pPr marL="285750" indent="-285750">
              <a:buFont typeface="Arial" panose="020B0604020202020204" pitchFamily="34" charset="0"/>
              <a:buChar char="•"/>
            </a:pPr>
            <a:r>
              <a:rPr lang="en-GB" dirty="0" smtClean="0"/>
              <a:t>Nucleus</a:t>
            </a:r>
            <a:endParaRPr lang="en-GB" dirty="0"/>
          </a:p>
        </p:txBody>
      </p:sp>
    </p:spTree>
    <p:extLst>
      <p:ext uri="{BB962C8B-B14F-4D97-AF65-F5344CB8AC3E}">
        <p14:creationId xmlns:p14="http://schemas.microsoft.com/office/powerpoint/2010/main" val="39540916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fontScale="90000"/>
          </a:bodyPr>
          <a:lstStyle/>
          <a:p>
            <a:pPr eaLnBrk="1" hangingPunct="1"/>
            <a:r>
              <a:rPr lang="en-GB" altLang="en-US" sz="4000" b="1" smtClean="0"/>
              <a:t>Cell membrane </a:t>
            </a:r>
            <a:br>
              <a:rPr lang="en-GB" altLang="en-US" sz="4000" b="1" smtClean="0"/>
            </a:br>
            <a:r>
              <a:rPr lang="en-GB" altLang="en-US" sz="4000" b="1" smtClean="0"/>
              <a:t>(plasma membrane)</a:t>
            </a:r>
            <a:r>
              <a:rPr lang="en-GB" altLang="en-US" sz="4000" smtClean="0"/>
              <a:t> </a:t>
            </a:r>
          </a:p>
        </p:txBody>
      </p:sp>
      <p:sp>
        <p:nvSpPr>
          <p:cNvPr id="20483" name="Rectangle 3"/>
          <p:cNvSpPr>
            <a:spLocks noGrp="1" noChangeArrowheads="1"/>
          </p:cNvSpPr>
          <p:nvPr>
            <p:ph type="body" idx="1"/>
          </p:nvPr>
        </p:nvSpPr>
        <p:spPr>
          <a:xfrm>
            <a:off x="28575" y="1628774"/>
            <a:ext cx="4691063" cy="4608537"/>
          </a:xfrm>
        </p:spPr>
        <p:txBody>
          <a:bodyPr>
            <a:normAutofit/>
          </a:bodyPr>
          <a:lstStyle/>
          <a:p>
            <a:pPr eaLnBrk="1" hangingPunct="1">
              <a:lnSpc>
                <a:spcPct val="80000"/>
              </a:lnSpc>
            </a:pPr>
            <a:r>
              <a:rPr lang="en-GB" altLang="en-US" sz="2000" dirty="0" smtClean="0"/>
              <a:t>Surrounds all cells separating the interior from the outside environment.</a:t>
            </a:r>
          </a:p>
          <a:p>
            <a:pPr eaLnBrk="1" hangingPunct="1">
              <a:lnSpc>
                <a:spcPct val="80000"/>
              </a:lnSpc>
            </a:pPr>
            <a:endParaRPr lang="en-GB" altLang="en-US" sz="2000" dirty="0" smtClean="0"/>
          </a:p>
          <a:p>
            <a:pPr eaLnBrk="1" hangingPunct="1">
              <a:lnSpc>
                <a:spcPct val="80000"/>
              </a:lnSpc>
            </a:pPr>
            <a:r>
              <a:rPr lang="en-GB" altLang="en-US" sz="2000" dirty="0" smtClean="0"/>
              <a:t>The cell membrane and it is (selectively) semi-permeable, controlling the movement of substances in and out.</a:t>
            </a:r>
          </a:p>
          <a:p>
            <a:pPr eaLnBrk="1" hangingPunct="1">
              <a:lnSpc>
                <a:spcPct val="80000"/>
              </a:lnSpc>
            </a:pPr>
            <a:endParaRPr lang="en-GB" altLang="en-US" sz="2000" dirty="0" smtClean="0"/>
          </a:p>
          <a:p>
            <a:pPr eaLnBrk="1" hangingPunct="1">
              <a:lnSpc>
                <a:spcPct val="80000"/>
              </a:lnSpc>
            </a:pPr>
            <a:r>
              <a:rPr lang="en-GB" altLang="en-US" sz="2000" dirty="0" smtClean="0"/>
              <a:t>It contains a wide variety of biological molecules, primarily proteins and lipids, which are involved in a variety of cellular processes such as cell adhesion, ion channel conductance and cell signalling. </a:t>
            </a:r>
          </a:p>
          <a:p>
            <a:pPr eaLnBrk="1" hangingPunct="1">
              <a:lnSpc>
                <a:spcPct val="80000"/>
              </a:lnSpc>
            </a:pPr>
            <a:endParaRPr lang="en-GB" altLang="en-US" sz="2000" dirty="0" smtClean="0"/>
          </a:p>
          <a:p>
            <a:pPr eaLnBrk="1" hangingPunct="1">
              <a:lnSpc>
                <a:spcPct val="80000"/>
              </a:lnSpc>
            </a:pPr>
            <a:r>
              <a:rPr lang="en-GB" altLang="en-US" sz="2000" dirty="0" smtClean="0"/>
              <a:t>It also serves as the attachment point for the intracellular cytoskeleton</a:t>
            </a:r>
          </a:p>
        </p:txBody>
      </p:sp>
      <p:pic>
        <p:nvPicPr>
          <p:cNvPr id="20484" name="Picture 5" descr="Image result for cell membran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82684" y="2060848"/>
            <a:ext cx="4432716" cy="3167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5" name="TextBox 1"/>
          <p:cNvSpPr txBox="1">
            <a:spLocks noChangeArrowheads="1"/>
          </p:cNvSpPr>
          <p:nvPr/>
        </p:nvSpPr>
        <p:spPr bwMode="auto">
          <a:xfrm>
            <a:off x="539552" y="6381328"/>
            <a:ext cx="7632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en-GB" altLang="en-US" sz="1800">
                <a:solidFill>
                  <a:srgbClr val="FF0000"/>
                </a:solidFill>
              </a:rPr>
              <a:t>See lecture on cell signalling and membrane transport</a:t>
            </a:r>
          </a:p>
        </p:txBody>
      </p:sp>
    </p:spTree>
    <p:extLst>
      <p:ext uri="{BB962C8B-B14F-4D97-AF65-F5344CB8AC3E}">
        <p14:creationId xmlns:p14="http://schemas.microsoft.com/office/powerpoint/2010/main" val="3641166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smtClean="0"/>
              <a:t>Cytoskeleton</a:t>
            </a:r>
          </a:p>
        </p:txBody>
      </p:sp>
      <p:sp>
        <p:nvSpPr>
          <p:cNvPr id="31747" name="Rectangle 3"/>
          <p:cNvSpPr>
            <a:spLocks noGrp="1" noChangeArrowheads="1"/>
          </p:cNvSpPr>
          <p:nvPr>
            <p:ph type="body" idx="1"/>
          </p:nvPr>
        </p:nvSpPr>
        <p:spPr>
          <a:xfrm>
            <a:off x="179512" y="1124744"/>
            <a:ext cx="4536504" cy="5400600"/>
          </a:xfrm>
        </p:spPr>
        <p:txBody>
          <a:bodyPr>
            <a:noAutofit/>
          </a:bodyPr>
          <a:lstStyle/>
          <a:p>
            <a:pPr marL="0" indent="0" algn="ctr" eaLnBrk="1" hangingPunct="1">
              <a:buFontTx/>
              <a:buNone/>
            </a:pPr>
            <a:r>
              <a:rPr lang="en-GB" altLang="en-US" sz="2400" dirty="0" smtClean="0">
                <a:solidFill>
                  <a:srgbClr val="0070C0"/>
                </a:solidFill>
              </a:rPr>
              <a:t>The </a:t>
            </a:r>
            <a:r>
              <a:rPr lang="en-GB" altLang="en-US" sz="2400" b="1" dirty="0" smtClean="0">
                <a:solidFill>
                  <a:srgbClr val="0070C0"/>
                </a:solidFill>
              </a:rPr>
              <a:t>cytoskeleton</a:t>
            </a:r>
            <a:r>
              <a:rPr lang="en-GB" altLang="en-US" sz="2400" dirty="0" smtClean="0">
                <a:solidFill>
                  <a:srgbClr val="0070C0"/>
                </a:solidFill>
              </a:rPr>
              <a:t> is a cellular "skeleton" contained within the cytoplasm and is made out of protein.</a:t>
            </a:r>
          </a:p>
          <a:p>
            <a:pPr marL="0" indent="0" eaLnBrk="1" hangingPunct="1">
              <a:buFontTx/>
              <a:buNone/>
            </a:pPr>
            <a:endParaRPr lang="en-GB" altLang="en-US" sz="1800" dirty="0" smtClean="0"/>
          </a:p>
          <a:p>
            <a:pPr marL="0" indent="0" algn="ctr" eaLnBrk="1" hangingPunct="1">
              <a:buFontTx/>
              <a:buNone/>
            </a:pPr>
            <a:endParaRPr lang="en-GB" altLang="en-US" sz="1800" dirty="0" smtClean="0"/>
          </a:p>
          <a:p>
            <a:pPr marL="0" indent="0" eaLnBrk="1" hangingPunct="1">
              <a:buFontTx/>
              <a:buNone/>
            </a:pPr>
            <a:r>
              <a:rPr lang="en-GB" altLang="en-US" sz="2400" dirty="0" smtClean="0"/>
              <a:t>It is a dynamic structure that maintains cell shape, protects the cell, enables cellular motion (using structures such as flagella, cilia and </a:t>
            </a:r>
            <a:r>
              <a:rPr lang="en-GB" altLang="en-US" sz="2400" dirty="0" err="1" smtClean="0"/>
              <a:t>lamellipodia</a:t>
            </a:r>
            <a:r>
              <a:rPr lang="en-GB" altLang="en-US" sz="2400" dirty="0" smtClean="0"/>
              <a:t>), and plays important roles in both intracellular transport (the movement of vesicles and organelles, for example) and cellular division. </a:t>
            </a:r>
          </a:p>
        </p:txBody>
      </p:sp>
      <p:pic>
        <p:nvPicPr>
          <p:cNvPr id="31748" name="Picture 5" descr="Image result for cytoskeleton diagram"/>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46881" y="1628800"/>
            <a:ext cx="4897119" cy="36724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 name="Straight Arrow Connector 2"/>
          <p:cNvCxnSpPr/>
          <p:nvPr/>
        </p:nvCxnSpPr>
        <p:spPr>
          <a:xfrm>
            <a:off x="2195736" y="1484784"/>
            <a:ext cx="2592288" cy="1980220"/>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52901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18864" y="116632"/>
            <a:ext cx="8229600" cy="706090"/>
          </a:xfrm>
        </p:spPr>
        <p:txBody>
          <a:bodyPr>
            <a:normAutofit fontScale="90000"/>
          </a:bodyPr>
          <a:lstStyle/>
          <a:p>
            <a:pPr eaLnBrk="1" hangingPunct="1"/>
            <a:r>
              <a:rPr lang="en-GB" altLang="en-US" dirty="0" smtClean="0"/>
              <a:t>Nucleus</a:t>
            </a:r>
          </a:p>
        </p:txBody>
      </p:sp>
      <p:sp>
        <p:nvSpPr>
          <p:cNvPr id="22531" name="Rectangle 3"/>
          <p:cNvSpPr>
            <a:spLocks noGrp="1" noChangeArrowheads="1"/>
          </p:cNvSpPr>
          <p:nvPr>
            <p:ph type="body" idx="1"/>
          </p:nvPr>
        </p:nvSpPr>
        <p:spPr>
          <a:xfrm>
            <a:off x="5004048" y="4149080"/>
            <a:ext cx="4032448" cy="1651862"/>
          </a:xfrm>
        </p:spPr>
        <p:txBody>
          <a:bodyPr>
            <a:normAutofit/>
          </a:bodyPr>
          <a:lstStyle/>
          <a:p>
            <a:pPr marL="0" indent="0" eaLnBrk="1" hangingPunct="1">
              <a:buNone/>
            </a:pPr>
            <a:r>
              <a:rPr lang="en-GB" altLang="en-US" sz="2000" dirty="0" smtClean="0">
                <a:solidFill>
                  <a:srgbClr val="7030A0"/>
                </a:solidFill>
              </a:rPr>
              <a:t>The </a:t>
            </a:r>
            <a:r>
              <a:rPr lang="en-GB" altLang="en-US" sz="2000" b="1" dirty="0" smtClean="0">
                <a:solidFill>
                  <a:srgbClr val="7030A0"/>
                </a:solidFill>
              </a:rPr>
              <a:t>nucleolus</a:t>
            </a:r>
            <a:r>
              <a:rPr lang="en-GB" altLang="en-US" sz="2000" dirty="0" smtClean="0">
                <a:solidFill>
                  <a:srgbClr val="7030A0"/>
                </a:solidFill>
              </a:rPr>
              <a:t> a non-membrane bound structure within the nucleus which forms ribosomes and signal recognition particles.</a:t>
            </a:r>
          </a:p>
        </p:txBody>
      </p:sp>
      <p:pic>
        <p:nvPicPr>
          <p:cNvPr id="22532" name="Picture 6" descr="https://upload.wikimedia.org/wikipedia/commons/thumb/0/06/Blausen_0212_CellNucleus.png/800px-Blausen_0212_CellNucleus.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7584" y="1268760"/>
            <a:ext cx="4061649" cy="453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4889233" y="2780928"/>
            <a:ext cx="3960440" cy="1015663"/>
          </a:xfrm>
          <a:prstGeom prst="rect">
            <a:avLst/>
          </a:prstGeom>
          <a:noFill/>
        </p:spPr>
        <p:txBody>
          <a:bodyPr wrap="square" rtlCol="0">
            <a:spAutoFit/>
          </a:bodyPr>
          <a:lstStyle/>
          <a:p>
            <a:r>
              <a:rPr lang="en-GB" sz="2000" dirty="0" smtClean="0">
                <a:solidFill>
                  <a:srgbClr val="0070C0"/>
                </a:solidFill>
              </a:rPr>
              <a:t>Nuclear pores allow transport of molecules in and out of the nucleus, through the nuclear envelope</a:t>
            </a:r>
            <a:endParaRPr lang="en-GB" sz="2000" dirty="0">
              <a:solidFill>
                <a:srgbClr val="0070C0"/>
              </a:solidFill>
            </a:endParaRPr>
          </a:p>
        </p:txBody>
      </p:sp>
      <p:sp>
        <p:nvSpPr>
          <p:cNvPr id="3" name="TextBox 2"/>
          <p:cNvSpPr txBox="1"/>
          <p:nvPr/>
        </p:nvSpPr>
        <p:spPr>
          <a:xfrm>
            <a:off x="4860032" y="1412776"/>
            <a:ext cx="4032448" cy="1015663"/>
          </a:xfrm>
          <a:prstGeom prst="rect">
            <a:avLst/>
          </a:prstGeom>
          <a:noFill/>
        </p:spPr>
        <p:txBody>
          <a:bodyPr wrap="square" rtlCol="0">
            <a:spAutoFit/>
          </a:bodyPr>
          <a:lstStyle/>
          <a:p>
            <a:r>
              <a:rPr lang="en-GB" sz="2000" dirty="0" smtClean="0">
                <a:solidFill>
                  <a:srgbClr val="FF0000"/>
                </a:solidFill>
              </a:rPr>
              <a:t>Nuclear envelop or membrane is a double membrane (bilayer of lipids) that surrounds the nucleus</a:t>
            </a:r>
            <a:endParaRPr lang="en-GB" sz="2000" dirty="0">
              <a:solidFill>
                <a:srgbClr val="FF0000"/>
              </a:solidFill>
            </a:endParaRPr>
          </a:p>
        </p:txBody>
      </p:sp>
    </p:spTree>
    <p:extLst>
      <p:ext uri="{BB962C8B-B14F-4D97-AF65-F5344CB8AC3E}">
        <p14:creationId xmlns:p14="http://schemas.microsoft.com/office/powerpoint/2010/main" val="27731569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274638"/>
            <a:ext cx="8229600" cy="633412"/>
          </a:xfrm>
        </p:spPr>
        <p:txBody>
          <a:bodyPr>
            <a:normAutofit fontScale="90000"/>
          </a:bodyPr>
          <a:lstStyle/>
          <a:p>
            <a:pPr eaLnBrk="1" hangingPunct="1"/>
            <a:r>
              <a:rPr lang="en-GB" altLang="en-US" dirty="0" smtClean="0"/>
              <a:t>Chromosomes</a:t>
            </a:r>
          </a:p>
        </p:txBody>
      </p:sp>
      <p:sp>
        <p:nvSpPr>
          <p:cNvPr id="21507" name="Rectangle 3"/>
          <p:cNvSpPr>
            <a:spLocks noGrp="1" noChangeArrowheads="1"/>
          </p:cNvSpPr>
          <p:nvPr>
            <p:ph type="body" idx="1"/>
          </p:nvPr>
        </p:nvSpPr>
        <p:spPr>
          <a:xfrm>
            <a:off x="467544" y="824926"/>
            <a:ext cx="8229600" cy="1511374"/>
          </a:xfrm>
        </p:spPr>
        <p:txBody>
          <a:bodyPr>
            <a:normAutofit lnSpcReduction="10000"/>
          </a:bodyPr>
          <a:lstStyle/>
          <a:p>
            <a:pPr marL="0" indent="0" eaLnBrk="1" hangingPunct="1">
              <a:buFontTx/>
              <a:buNone/>
            </a:pPr>
            <a:r>
              <a:rPr lang="en-GB" altLang="en-US" sz="2400" dirty="0" smtClean="0"/>
              <a:t>The nucleus containing most of the cell's genetic material (genes), organised as multiple long linear DNA molecules in complex with a large variety of proteins, such as histones, to form chromosomes. </a:t>
            </a:r>
          </a:p>
          <a:p>
            <a:pPr marL="0" indent="0" eaLnBrk="1" hangingPunct="1">
              <a:buFontTx/>
              <a:buNone/>
            </a:pPr>
            <a:endParaRPr lang="en-GB" altLang="en-US" sz="2400" dirty="0" smtClean="0"/>
          </a:p>
          <a:p>
            <a:pPr marL="0" indent="0" eaLnBrk="1" hangingPunct="1">
              <a:buFontTx/>
              <a:buNone/>
            </a:pPr>
            <a:endParaRPr lang="en-GB" altLang="en-US" sz="2400" dirty="0" smtClean="0"/>
          </a:p>
          <a:p>
            <a:pPr marL="0" indent="0" eaLnBrk="1" hangingPunct="1">
              <a:buFontTx/>
              <a:buNone/>
            </a:pPr>
            <a:endParaRPr lang="en-GB" altLang="en-US" sz="2400" dirty="0" smtClean="0"/>
          </a:p>
          <a:p>
            <a:pPr marL="0" indent="0" eaLnBrk="1" hangingPunct="1">
              <a:buFontTx/>
              <a:buNone/>
            </a:pPr>
            <a:endParaRPr lang="en-GB" altLang="en-US" sz="2800" dirty="0" smtClean="0"/>
          </a:p>
        </p:txBody>
      </p:sp>
      <p:sp>
        <p:nvSpPr>
          <p:cNvPr id="21508" name="TextBox 3"/>
          <p:cNvSpPr txBox="1">
            <a:spLocks noChangeArrowheads="1"/>
          </p:cNvSpPr>
          <p:nvPr/>
        </p:nvSpPr>
        <p:spPr bwMode="auto">
          <a:xfrm>
            <a:off x="5004048" y="5949280"/>
            <a:ext cx="37433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en-GB" altLang="en-US" sz="1800" dirty="0">
                <a:solidFill>
                  <a:srgbClr val="FF0000"/>
                </a:solidFill>
              </a:rPr>
              <a:t>See lecture on gene expression</a:t>
            </a:r>
          </a:p>
        </p:txBody>
      </p:sp>
      <p:pic>
        <p:nvPicPr>
          <p:cNvPr id="21509" name="Picture 6" descr="Image result for human chromosomes male and fema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2336300"/>
            <a:ext cx="3066923" cy="2304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https://qph.fs.quoracdn.net/main-qimg-0cd3b0357901085cf7eb2e870ffe1a0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2132856"/>
            <a:ext cx="4320480" cy="3824134"/>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84828" y="4720015"/>
            <a:ext cx="4716016" cy="1754326"/>
          </a:xfrm>
          <a:prstGeom prst="rect">
            <a:avLst/>
          </a:prstGeom>
        </p:spPr>
        <p:txBody>
          <a:bodyPr wrap="square">
            <a:spAutoFit/>
          </a:bodyPr>
          <a:lstStyle/>
          <a:p>
            <a:r>
              <a:rPr lang="en-GB" b="1" dirty="0"/>
              <a:t>histones</a:t>
            </a:r>
            <a:r>
              <a:rPr lang="en-GB" dirty="0"/>
              <a:t> are </a:t>
            </a:r>
            <a:r>
              <a:rPr lang="en-GB" dirty="0" smtClean="0"/>
              <a:t>proteins </a:t>
            </a:r>
            <a:r>
              <a:rPr lang="en-GB" dirty="0"/>
              <a:t>found in </a:t>
            </a:r>
            <a:r>
              <a:rPr lang="en-GB" dirty="0" smtClean="0"/>
              <a:t>cell </a:t>
            </a:r>
            <a:r>
              <a:rPr lang="en-GB" dirty="0"/>
              <a:t>nuclei that package and order the DNA into structural units called nucleosomes. They are the chief protein components of chromatin, acting as spools around which DNA winds, and playing a role in gene regulation.</a:t>
            </a:r>
          </a:p>
        </p:txBody>
      </p:sp>
    </p:spTree>
    <p:extLst>
      <p:ext uri="{BB962C8B-B14F-4D97-AF65-F5344CB8AC3E}">
        <p14:creationId xmlns:p14="http://schemas.microsoft.com/office/powerpoint/2010/main" val="30863075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24830" y="188640"/>
            <a:ext cx="8229600" cy="777875"/>
          </a:xfrm>
        </p:spPr>
        <p:txBody>
          <a:bodyPr/>
          <a:lstStyle/>
          <a:p>
            <a:pPr eaLnBrk="1" hangingPunct="1"/>
            <a:r>
              <a:rPr lang="en-GB" altLang="en-US" b="1" dirty="0" smtClean="0"/>
              <a:t>Ribosomes</a:t>
            </a:r>
          </a:p>
        </p:txBody>
      </p:sp>
      <p:sp>
        <p:nvSpPr>
          <p:cNvPr id="23555" name="Rectangle 3"/>
          <p:cNvSpPr>
            <a:spLocks noGrp="1" noChangeArrowheads="1"/>
          </p:cNvSpPr>
          <p:nvPr>
            <p:ph type="body" idx="1"/>
          </p:nvPr>
        </p:nvSpPr>
        <p:spPr>
          <a:xfrm>
            <a:off x="323850" y="981075"/>
            <a:ext cx="8229600" cy="2951981"/>
          </a:xfrm>
        </p:spPr>
        <p:txBody>
          <a:bodyPr>
            <a:normAutofit fontScale="92500" lnSpcReduction="10000"/>
          </a:bodyPr>
          <a:lstStyle/>
          <a:p>
            <a:pPr marL="0" indent="0" algn="ctr" eaLnBrk="1" hangingPunct="1">
              <a:buNone/>
            </a:pPr>
            <a:r>
              <a:rPr lang="en-GB" altLang="en-US" sz="2400" b="1" dirty="0" smtClean="0">
                <a:solidFill>
                  <a:srgbClr val="FF0000"/>
                </a:solidFill>
              </a:rPr>
              <a:t>Make proteins from amino acids coded in the DNA</a:t>
            </a:r>
          </a:p>
          <a:p>
            <a:pPr eaLnBrk="1" hangingPunct="1"/>
            <a:endParaRPr lang="en-GB" altLang="en-US" sz="2400" dirty="0" smtClean="0"/>
          </a:p>
          <a:p>
            <a:pPr marL="0" indent="0" algn="ctr" eaLnBrk="1" hangingPunct="1">
              <a:buNone/>
            </a:pPr>
            <a:r>
              <a:rPr lang="en-GB" altLang="en-US" sz="2400" dirty="0" smtClean="0"/>
              <a:t>Ribosomes are divided into two subunits, one larger than the other. </a:t>
            </a:r>
          </a:p>
          <a:p>
            <a:pPr marL="0" indent="0" algn="ctr" eaLnBrk="1" hangingPunct="1">
              <a:buNone/>
            </a:pPr>
            <a:r>
              <a:rPr lang="en-GB" altLang="en-US" sz="2400" i="1" dirty="0" smtClean="0"/>
              <a:t>	</a:t>
            </a:r>
          </a:p>
          <a:p>
            <a:pPr marL="0" indent="0" algn="ctr" eaLnBrk="1" hangingPunct="1">
              <a:buNone/>
            </a:pPr>
            <a:r>
              <a:rPr lang="en-GB" altLang="en-US" sz="2400" i="1" dirty="0" smtClean="0"/>
              <a:t>The smaller subunit binds to the mRNA, while the </a:t>
            </a:r>
          </a:p>
          <a:p>
            <a:pPr marL="0" indent="0" algn="ctr" eaLnBrk="1" hangingPunct="1">
              <a:buNone/>
            </a:pPr>
            <a:r>
              <a:rPr lang="en-GB" altLang="en-US" sz="2400" i="1" dirty="0" smtClean="0"/>
              <a:t>larger subunit binds to the </a:t>
            </a:r>
            <a:r>
              <a:rPr lang="en-GB" altLang="en-US" sz="2400" i="1" dirty="0" err="1" smtClean="0"/>
              <a:t>tRNA</a:t>
            </a:r>
            <a:r>
              <a:rPr lang="en-GB" altLang="en-US" sz="2400" i="1" dirty="0" smtClean="0"/>
              <a:t> and the amino acids. When</a:t>
            </a:r>
          </a:p>
          <a:p>
            <a:pPr marL="0" indent="0" algn="ctr" eaLnBrk="1" hangingPunct="1">
              <a:buNone/>
            </a:pPr>
            <a:r>
              <a:rPr lang="en-GB" altLang="en-US" sz="2400" i="1" dirty="0" smtClean="0"/>
              <a:t> a ribosome finishes reading a mRNA, these two subunits split apart releasing the protein</a:t>
            </a:r>
            <a:r>
              <a:rPr lang="en-GB" altLang="en-US" sz="2400" dirty="0" smtClean="0"/>
              <a:t>.</a:t>
            </a:r>
          </a:p>
        </p:txBody>
      </p:sp>
      <p:sp>
        <p:nvSpPr>
          <p:cNvPr id="23556" name="TextBox 3"/>
          <p:cNvSpPr txBox="1">
            <a:spLocks noChangeArrowheads="1"/>
          </p:cNvSpPr>
          <p:nvPr/>
        </p:nvSpPr>
        <p:spPr bwMode="auto">
          <a:xfrm>
            <a:off x="3059832" y="6262757"/>
            <a:ext cx="37449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en-GB" altLang="en-US" sz="1800" dirty="0">
                <a:solidFill>
                  <a:srgbClr val="FF0000"/>
                </a:solidFill>
              </a:rPr>
              <a:t>See lecture on gene expression</a:t>
            </a:r>
          </a:p>
        </p:txBody>
      </p:sp>
      <p:pic>
        <p:nvPicPr>
          <p:cNvPr id="23557" name="Picture 6" descr="Image result for ribosom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3933056"/>
            <a:ext cx="4202112" cy="217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0" name="Picture 2" descr="Image result for ribosom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3959855"/>
            <a:ext cx="3074318" cy="2302902"/>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Arrow Connector 2"/>
          <p:cNvCxnSpPr/>
          <p:nvPr/>
        </p:nvCxnSpPr>
        <p:spPr>
          <a:xfrm>
            <a:off x="2051720" y="4653136"/>
            <a:ext cx="3528392" cy="72008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45455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68313" y="115888"/>
            <a:ext cx="8229600" cy="865187"/>
          </a:xfrm>
        </p:spPr>
        <p:txBody>
          <a:bodyPr/>
          <a:lstStyle/>
          <a:p>
            <a:pPr eaLnBrk="1" hangingPunct="1"/>
            <a:r>
              <a:rPr lang="en-GB" altLang="en-US" smtClean="0"/>
              <a:t>Forms of Ribosomes</a:t>
            </a:r>
          </a:p>
        </p:txBody>
      </p:sp>
      <p:sp>
        <p:nvSpPr>
          <p:cNvPr id="24579" name="Rectangle 3"/>
          <p:cNvSpPr>
            <a:spLocks noGrp="1" noChangeArrowheads="1"/>
          </p:cNvSpPr>
          <p:nvPr>
            <p:ph type="body" idx="1"/>
          </p:nvPr>
        </p:nvSpPr>
        <p:spPr>
          <a:xfrm>
            <a:off x="250825" y="981074"/>
            <a:ext cx="8229600" cy="5688285"/>
          </a:xfrm>
        </p:spPr>
        <p:txBody>
          <a:bodyPr>
            <a:normAutofit/>
          </a:bodyPr>
          <a:lstStyle/>
          <a:p>
            <a:pPr eaLnBrk="1" hangingPunct="1">
              <a:lnSpc>
                <a:spcPct val="80000"/>
              </a:lnSpc>
              <a:buFontTx/>
              <a:buNone/>
            </a:pPr>
            <a:r>
              <a:rPr lang="en-GB" altLang="en-US" sz="2000" b="1" u="sng" dirty="0" smtClean="0"/>
              <a:t>Free ribosomes</a:t>
            </a:r>
          </a:p>
          <a:p>
            <a:pPr eaLnBrk="1" hangingPunct="1">
              <a:lnSpc>
                <a:spcPct val="80000"/>
              </a:lnSpc>
              <a:buFontTx/>
              <a:buNone/>
            </a:pPr>
            <a:endParaRPr lang="en-GB" altLang="en-US" sz="2000" b="1" dirty="0" smtClean="0"/>
          </a:p>
          <a:p>
            <a:pPr algn="ctr" eaLnBrk="1" hangingPunct="1">
              <a:lnSpc>
                <a:spcPct val="80000"/>
              </a:lnSpc>
              <a:buFontTx/>
              <a:buNone/>
            </a:pPr>
            <a:r>
              <a:rPr lang="en-GB" altLang="en-US" sz="2000" dirty="0" smtClean="0"/>
              <a:t>	</a:t>
            </a:r>
            <a:r>
              <a:rPr lang="en-GB" altLang="en-US" sz="2000" dirty="0" smtClean="0">
                <a:solidFill>
                  <a:srgbClr val="FF0000"/>
                </a:solidFill>
              </a:rPr>
              <a:t>Free ribosomes can move about anywhere in the cytosol, but are excluded from the cell nucleus and other organelles. </a:t>
            </a:r>
          </a:p>
          <a:p>
            <a:pPr algn="ctr" eaLnBrk="1" hangingPunct="1">
              <a:lnSpc>
                <a:spcPct val="80000"/>
              </a:lnSpc>
              <a:buFontTx/>
              <a:buNone/>
            </a:pPr>
            <a:r>
              <a:rPr lang="en-GB" altLang="en-US" sz="1400" dirty="0" smtClean="0"/>
              <a:t>therefore</a:t>
            </a:r>
          </a:p>
          <a:p>
            <a:pPr algn="ctr" eaLnBrk="1" hangingPunct="1">
              <a:lnSpc>
                <a:spcPct val="80000"/>
              </a:lnSpc>
              <a:buFontTx/>
              <a:buNone/>
            </a:pPr>
            <a:r>
              <a:rPr lang="en-GB" altLang="en-US" sz="2000" dirty="0" smtClean="0"/>
              <a:t>	</a:t>
            </a:r>
            <a:r>
              <a:rPr lang="en-GB" altLang="en-US" sz="2000" dirty="0" smtClean="0">
                <a:solidFill>
                  <a:srgbClr val="0070C0"/>
                </a:solidFill>
              </a:rPr>
              <a:t>Proteins that are formed from free ribosomes are released into the cytosol and used within the cell. </a:t>
            </a:r>
          </a:p>
          <a:p>
            <a:pPr eaLnBrk="1" hangingPunct="1">
              <a:lnSpc>
                <a:spcPct val="80000"/>
              </a:lnSpc>
              <a:buFontTx/>
              <a:buNone/>
            </a:pPr>
            <a:endParaRPr lang="en-GB" altLang="en-US" sz="2000" b="1" dirty="0" smtClean="0"/>
          </a:p>
          <a:p>
            <a:pPr eaLnBrk="1" hangingPunct="1">
              <a:lnSpc>
                <a:spcPct val="80000"/>
              </a:lnSpc>
              <a:buFontTx/>
              <a:buNone/>
            </a:pPr>
            <a:r>
              <a:rPr lang="en-GB" altLang="en-US" sz="2000" b="1" u="sng" dirty="0" smtClean="0"/>
              <a:t>Membrane-bound ribosomes</a:t>
            </a:r>
          </a:p>
          <a:p>
            <a:pPr eaLnBrk="1" hangingPunct="1">
              <a:lnSpc>
                <a:spcPct val="80000"/>
              </a:lnSpc>
              <a:buFontTx/>
              <a:buNone/>
            </a:pPr>
            <a:endParaRPr lang="en-GB" altLang="en-US" sz="2000" b="1" dirty="0" smtClean="0"/>
          </a:p>
          <a:p>
            <a:pPr eaLnBrk="1" hangingPunct="1">
              <a:lnSpc>
                <a:spcPct val="80000"/>
              </a:lnSpc>
              <a:buFontTx/>
              <a:buNone/>
            </a:pPr>
            <a:r>
              <a:rPr lang="en-GB" altLang="en-US" sz="2000" dirty="0" smtClean="0"/>
              <a:t>	When a ribosome begins to synthesize proteins that are needed in some organelles, the ribosome making this protein can become "membrane-bound". In eukaryotic cells this happens in a region of the endoplasmic reticulum (ER) called the "rough ER". The newly produced polypeptide chains are inserted directly into the ER by the ribosome and are then transported to their destinations, through the secretory pathway.</a:t>
            </a:r>
          </a:p>
          <a:p>
            <a:pPr eaLnBrk="1" hangingPunct="1">
              <a:lnSpc>
                <a:spcPct val="80000"/>
              </a:lnSpc>
              <a:buFontTx/>
              <a:buNone/>
            </a:pPr>
            <a:endParaRPr lang="en-GB" altLang="en-US" sz="2000" dirty="0"/>
          </a:p>
          <a:p>
            <a:pPr algn="ctr" eaLnBrk="1" hangingPunct="1">
              <a:lnSpc>
                <a:spcPct val="80000"/>
              </a:lnSpc>
              <a:buFontTx/>
              <a:buNone/>
            </a:pPr>
            <a:r>
              <a:rPr lang="en-GB" altLang="en-US" sz="2000" dirty="0" smtClean="0"/>
              <a:t> 	</a:t>
            </a:r>
            <a:r>
              <a:rPr lang="en-GB" altLang="en-US" sz="2000" dirty="0" smtClean="0">
                <a:solidFill>
                  <a:srgbClr val="FF0000"/>
                </a:solidFill>
              </a:rPr>
              <a:t>Bound ribosomes usually produce proteins that are used within the plasma membrane or are expelled from the cell via </a:t>
            </a:r>
            <a:r>
              <a:rPr lang="en-GB" altLang="en-US" sz="2000" i="1" dirty="0" smtClean="0">
                <a:solidFill>
                  <a:srgbClr val="FF0000"/>
                </a:solidFill>
              </a:rPr>
              <a:t>exocytosis</a:t>
            </a:r>
            <a:r>
              <a:rPr lang="en-GB" altLang="en-US" sz="2000" dirty="0" smtClean="0">
                <a:solidFill>
                  <a:srgbClr val="FF0000"/>
                </a:solidFill>
              </a:rPr>
              <a:t>.</a:t>
            </a:r>
          </a:p>
        </p:txBody>
      </p:sp>
    </p:spTree>
    <p:extLst>
      <p:ext uri="{BB962C8B-B14F-4D97-AF65-F5344CB8AC3E}">
        <p14:creationId xmlns:p14="http://schemas.microsoft.com/office/powerpoint/2010/main" val="9587525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539552" y="-171400"/>
            <a:ext cx="8229600" cy="1066800"/>
          </a:xfrm>
        </p:spPr>
        <p:txBody>
          <a:bodyPr/>
          <a:lstStyle/>
          <a:p>
            <a:pPr eaLnBrk="1" hangingPunct="1"/>
            <a:r>
              <a:rPr lang="en-GB" altLang="en-US" sz="3600" dirty="0" smtClean="0"/>
              <a:t>Rough Endoplasmic Reticulum (RER)</a:t>
            </a:r>
          </a:p>
        </p:txBody>
      </p:sp>
      <p:sp>
        <p:nvSpPr>
          <p:cNvPr id="25603" name="Rectangle 3"/>
          <p:cNvSpPr>
            <a:spLocks noGrp="1" noChangeArrowheads="1"/>
          </p:cNvSpPr>
          <p:nvPr>
            <p:ph type="body" idx="1"/>
          </p:nvPr>
        </p:nvSpPr>
        <p:spPr>
          <a:xfrm>
            <a:off x="395536" y="692696"/>
            <a:ext cx="8229600" cy="4309393"/>
          </a:xfrm>
        </p:spPr>
        <p:txBody>
          <a:bodyPr/>
          <a:lstStyle/>
          <a:p>
            <a:pPr eaLnBrk="1" hangingPunct="1">
              <a:lnSpc>
                <a:spcPct val="90000"/>
              </a:lnSpc>
            </a:pPr>
            <a:r>
              <a:rPr lang="en-GB" altLang="en-US" sz="2400" dirty="0" smtClean="0"/>
              <a:t>Forms an interconnected network of tubules, vesicles, and cisternae within cells.</a:t>
            </a:r>
          </a:p>
          <a:p>
            <a:pPr eaLnBrk="1" hangingPunct="1">
              <a:lnSpc>
                <a:spcPct val="90000"/>
              </a:lnSpc>
            </a:pPr>
            <a:endParaRPr lang="en-GB" altLang="en-US" sz="2400" dirty="0" smtClean="0"/>
          </a:p>
          <a:p>
            <a:pPr eaLnBrk="1" hangingPunct="1">
              <a:lnSpc>
                <a:spcPct val="90000"/>
              </a:lnSpc>
            </a:pPr>
            <a:r>
              <a:rPr lang="en-GB" altLang="en-US" sz="2400" dirty="0" smtClean="0"/>
              <a:t>The surface of the rough endoplasmic reticulum (RER) is studded with protein-manufacturing ribosomes giving it a "rough" appearance (hence its name).</a:t>
            </a:r>
          </a:p>
          <a:p>
            <a:pPr eaLnBrk="1" hangingPunct="1">
              <a:lnSpc>
                <a:spcPct val="90000"/>
              </a:lnSpc>
            </a:pPr>
            <a:endParaRPr lang="en-GB" altLang="en-US" sz="2800" dirty="0" smtClean="0"/>
          </a:p>
          <a:p>
            <a:pPr marL="0" indent="0" algn="ctr" eaLnBrk="1" hangingPunct="1">
              <a:lnSpc>
                <a:spcPct val="90000"/>
              </a:lnSpc>
              <a:buNone/>
            </a:pPr>
            <a:r>
              <a:rPr lang="en-GB" altLang="en-US" sz="1800" dirty="0" smtClean="0">
                <a:solidFill>
                  <a:srgbClr val="0070C0"/>
                </a:solidFill>
              </a:rPr>
              <a:t>However, the ribosomes bound to the RER at any one time are not a stable part of this organelle's structure as ribosomes are constantly being bound and released from the membrane. A ribosome only binds to the ER once it begins to synthesize a protein destined for </a:t>
            </a:r>
            <a:r>
              <a:rPr lang="en-GB" altLang="en-US" sz="1800" dirty="0" smtClean="0">
                <a:solidFill>
                  <a:srgbClr val="0070C0"/>
                </a:solidFill>
              </a:rPr>
              <a:t>exocytosis.</a:t>
            </a:r>
            <a:endParaRPr lang="en-GB" altLang="en-US" sz="1800" dirty="0" smtClean="0">
              <a:solidFill>
                <a:srgbClr val="0070C0"/>
              </a:solidFill>
            </a:endParaRPr>
          </a:p>
        </p:txBody>
      </p:sp>
      <p:pic>
        <p:nvPicPr>
          <p:cNvPr id="25604" name="Picture 5" descr="Image result for ribosom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4365104"/>
            <a:ext cx="4680520" cy="23126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84512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smtClean="0"/>
              <a:t>Smooth Endoplasmic Reticulum</a:t>
            </a:r>
          </a:p>
        </p:txBody>
      </p:sp>
      <p:sp>
        <p:nvSpPr>
          <p:cNvPr id="26627" name="Rectangle 3"/>
          <p:cNvSpPr>
            <a:spLocks noGrp="1" noChangeArrowheads="1"/>
          </p:cNvSpPr>
          <p:nvPr>
            <p:ph type="body" idx="1"/>
          </p:nvPr>
        </p:nvSpPr>
        <p:spPr>
          <a:xfrm>
            <a:off x="371475" y="1628774"/>
            <a:ext cx="4689475" cy="5040585"/>
          </a:xfrm>
        </p:spPr>
        <p:txBody>
          <a:bodyPr/>
          <a:lstStyle/>
          <a:p>
            <a:pPr marL="0" indent="0" eaLnBrk="1" hangingPunct="1">
              <a:buFontTx/>
              <a:buNone/>
            </a:pPr>
            <a:r>
              <a:rPr lang="en-GB" altLang="en-US" sz="2000" dirty="0" smtClean="0">
                <a:solidFill>
                  <a:srgbClr val="FF0000"/>
                </a:solidFill>
              </a:rPr>
              <a:t>It is connected to the nuclear envelope SER has functions in several metabolic processes, including synthesis of lipids and steroids, metabolism of carbohydrates, regulation of calcium concentration, drug detoxification, attachment of receptors on cell membrane proteins, and steroid metabolism.</a:t>
            </a:r>
          </a:p>
          <a:p>
            <a:pPr marL="0" indent="0" eaLnBrk="1" hangingPunct="1">
              <a:buFontTx/>
              <a:buNone/>
            </a:pPr>
            <a:endParaRPr lang="en-GB" altLang="en-US" sz="1800" dirty="0" smtClean="0"/>
          </a:p>
          <a:p>
            <a:pPr marL="0" indent="0" eaLnBrk="1" hangingPunct="1">
              <a:buFontTx/>
              <a:buNone/>
            </a:pPr>
            <a:endParaRPr lang="en-GB" altLang="en-US" sz="1800" dirty="0" smtClean="0"/>
          </a:p>
          <a:p>
            <a:pPr marL="0" indent="0" eaLnBrk="1" hangingPunct="1">
              <a:buFontTx/>
              <a:buNone/>
            </a:pPr>
            <a:endParaRPr lang="en-GB" altLang="en-US" sz="1800" dirty="0"/>
          </a:p>
          <a:p>
            <a:pPr marL="0" indent="0" eaLnBrk="1" hangingPunct="1">
              <a:lnSpc>
                <a:spcPct val="80000"/>
              </a:lnSpc>
              <a:buFontTx/>
              <a:buNone/>
            </a:pPr>
            <a:endParaRPr lang="en-GB" altLang="en-US" sz="1800" dirty="0" smtClean="0"/>
          </a:p>
          <a:p>
            <a:pPr marL="0" indent="0" eaLnBrk="1" hangingPunct="1">
              <a:lnSpc>
                <a:spcPct val="80000"/>
              </a:lnSpc>
              <a:buFontTx/>
              <a:buNone/>
            </a:pPr>
            <a:endParaRPr lang="en-GB" altLang="en-US" sz="1800" dirty="0" smtClean="0"/>
          </a:p>
          <a:p>
            <a:pPr marL="0" indent="0" eaLnBrk="1" hangingPunct="1">
              <a:lnSpc>
                <a:spcPct val="80000"/>
              </a:lnSpc>
              <a:buFontTx/>
              <a:buNone/>
            </a:pPr>
            <a:endParaRPr lang="en-GB" altLang="en-US" sz="1600" dirty="0" smtClean="0"/>
          </a:p>
        </p:txBody>
      </p:sp>
      <p:pic>
        <p:nvPicPr>
          <p:cNvPr id="26628" name="Picture 5" descr="Image result for smooth endoplasmic reticul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34346" y="1921694"/>
            <a:ext cx="3244850" cy="297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371475" y="5040891"/>
            <a:ext cx="7920880" cy="1600438"/>
          </a:xfrm>
          <a:prstGeom prst="rect">
            <a:avLst/>
          </a:prstGeom>
          <a:noFill/>
        </p:spPr>
        <p:txBody>
          <a:bodyPr wrap="square" rtlCol="0">
            <a:spAutoFit/>
          </a:bodyPr>
          <a:lstStyle/>
          <a:p>
            <a:r>
              <a:rPr lang="en-GB" altLang="en-US" sz="2000" dirty="0">
                <a:solidFill>
                  <a:srgbClr val="0070C0"/>
                </a:solidFill>
              </a:rPr>
              <a:t>The SER consists of tubules and vesicles that branch forming a network. In some cells there are dilated areas like the sacs of RER. The network of SER allows increased surface area for the action or storage of key enzymes and the products of these enzymes</a:t>
            </a:r>
          </a:p>
          <a:p>
            <a:endParaRPr lang="en-GB" dirty="0"/>
          </a:p>
        </p:txBody>
      </p:sp>
    </p:spTree>
    <p:extLst>
      <p:ext uri="{BB962C8B-B14F-4D97-AF65-F5344CB8AC3E}">
        <p14:creationId xmlns:p14="http://schemas.microsoft.com/office/powerpoint/2010/main" val="353083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smtClean="0"/>
              <a:t>Sacroplasmic Reticulum</a:t>
            </a:r>
          </a:p>
        </p:txBody>
      </p:sp>
      <p:sp>
        <p:nvSpPr>
          <p:cNvPr id="29699" name="Rectangle 3"/>
          <p:cNvSpPr>
            <a:spLocks noGrp="1" noChangeArrowheads="1"/>
          </p:cNvSpPr>
          <p:nvPr>
            <p:ph type="body" idx="1"/>
          </p:nvPr>
        </p:nvSpPr>
        <p:spPr/>
        <p:txBody>
          <a:bodyPr>
            <a:normAutofit lnSpcReduction="10000"/>
          </a:bodyPr>
          <a:lstStyle/>
          <a:p>
            <a:pPr eaLnBrk="1" hangingPunct="1">
              <a:lnSpc>
                <a:spcPct val="90000"/>
              </a:lnSpc>
              <a:buFontTx/>
              <a:buNone/>
            </a:pPr>
            <a:r>
              <a:rPr lang="en-GB" altLang="en-US" sz="2400" dirty="0" smtClean="0"/>
              <a:t>	</a:t>
            </a:r>
            <a:r>
              <a:rPr lang="en-GB" altLang="en-US" sz="2400" dirty="0" smtClean="0">
                <a:solidFill>
                  <a:srgbClr val="FF0000"/>
                </a:solidFill>
              </a:rPr>
              <a:t>A special type of smooth ER found in smooth and striated muscle. </a:t>
            </a:r>
          </a:p>
          <a:p>
            <a:pPr eaLnBrk="1" hangingPunct="1">
              <a:lnSpc>
                <a:spcPct val="90000"/>
              </a:lnSpc>
              <a:buFontTx/>
              <a:buNone/>
            </a:pPr>
            <a:endParaRPr lang="en-GB" altLang="en-US" sz="2400" dirty="0" smtClean="0"/>
          </a:p>
          <a:p>
            <a:pPr eaLnBrk="1" hangingPunct="1">
              <a:lnSpc>
                <a:spcPct val="90000"/>
              </a:lnSpc>
              <a:buFontTx/>
              <a:buNone/>
            </a:pPr>
            <a:r>
              <a:rPr lang="en-GB" altLang="en-US" sz="2400" dirty="0" smtClean="0"/>
              <a:t>	The only structural difference between this organelle and the SER is the mix of proteins they have, both bound to their membranes and drifting within the confines of their lumens. </a:t>
            </a:r>
          </a:p>
          <a:p>
            <a:pPr eaLnBrk="1" hangingPunct="1">
              <a:lnSpc>
                <a:spcPct val="90000"/>
              </a:lnSpc>
              <a:buFontTx/>
              <a:buNone/>
            </a:pPr>
            <a:endParaRPr lang="en-GB" altLang="en-US" sz="2400" dirty="0" smtClean="0"/>
          </a:p>
          <a:p>
            <a:pPr algn="ctr" eaLnBrk="1" hangingPunct="1">
              <a:lnSpc>
                <a:spcPct val="90000"/>
              </a:lnSpc>
              <a:buFontTx/>
              <a:buNone/>
            </a:pPr>
            <a:r>
              <a:rPr lang="en-GB" altLang="en-US" sz="2400" dirty="0" smtClean="0"/>
              <a:t>	</a:t>
            </a:r>
            <a:r>
              <a:rPr lang="en-GB" altLang="en-US" sz="2400" dirty="0" smtClean="0">
                <a:solidFill>
                  <a:srgbClr val="0070C0"/>
                </a:solidFill>
              </a:rPr>
              <a:t>This fundamental difference is indicative of their functions: the SER synthesises molecules while the SR stores and pumps calcium ions. The SR contains large stores of calcium, which it sequesters and then releases when the muscle cell is stimulated playing a major role in excitation-contraction coupling.</a:t>
            </a:r>
          </a:p>
        </p:txBody>
      </p:sp>
    </p:spTree>
    <p:extLst>
      <p:ext uri="{BB962C8B-B14F-4D97-AF65-F5344CB8AC3E}">
        <p14:creationId xmlns:p14="http://schemas.microsoft.com/office/powerpoint/2010/main" val="24926908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dirty="0" smtClean="0"/>
              <a:t>Golgi Apparatus</a:t>
            </a:r>
          </a:p>
        </p:txBody>
      </p:sp>
      <p:sp>
        <p:nvSpPr>
          <p:cNvPr id="27651" name="Rectangle 3"/>
          <p:cNvSpPr>
            <a:spLocks noGrp="1" noChangeArrowheads="1"/>
          </p:cNvSpPr>
          <p:nvPr>
            <p:ph type="body" idx="1"/>
          </p:nvPr>
        </p:nvSpPr>
        <p:spPr>
          <a:xfrm>
            <a:off x="457200" y="1600200"/>
            <a:ext cx="4259263" cy="4525963"/>
          </a:xfrm>
        </p:spPr>
        <p:txBody>
          <a:bodyPr>
            <a:normAutofit lnSpcReduction="10000"/>
          </a:bodyPr>
          <a:lstStyle/>
          <a:p>
            <a:pPr marL="0" indent="0" eaLnBrk="1" hangingPunct="1">
              <a:buFontTx/>
              <a:buNone/>
            </a:pPr>
            <a:r>
              <a:rPr lang="en-GB" altLang="en-US" sz="2800" dirty="0" smtClean="0"/>
              <a:t>The primary function of the Golgi apparatus is to process and package macromolecules, such as proteins and lipids, after their synthesis and before they make their way to their destination; it is particularly important in the processing of proteins for secretion. </a:t>
            </a:r>
          </a:p>
        </p:txBody>
      </p:sp>
      <p:pic>
        <p:nvPicPr>
          <p:cNvPr id="27652" name="Picture 5" descr="Image result for golgi apparatus diagra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7900" y="1844675"/>
            <a:ext cx="4060825" cy="3529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185867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smtClean="0"/>
              <a:t>Vesicles</a:t>
            </a:r>
          </a:p>
        </p:txBody>
      </p:sp>
      <p:sp>
        <p:nvSpPr>
          <p:cNvPr id="28675" name="Rectangle 3"/>
          <p:cNvSpPr>
            <a:spLocks noGrp="1" noChangeArrowheads="1"/>
          </p:cNvSpPr>
          <p:nvPr>
            <p:ph type="body" idx="1"/>
          </p:nvPr>
        </p:nvSpPr>
        <p:spPr>
          <a:xfrm>
            <a:off x="250825" y="1557338"/>
            <a:ext cx="4187825" cy="4525962"/>
          </a:xfrm>
        </p:spPr>
        <p:txBody>
          <a:bodyPr/>
          <a:lstStyle/>
          <a:p>
            <a:pPr marL="0" indent="0" eaLnBrk="1" hangingPunct="1">
              <a:buNone/>
            </a:pPr>
            <a:r>
              <a:rPr lang="en-GB" altLang="en-US" sz="2400" dirty="0" smtClean="0"/>
              <a:t>Small</a:t>
            </a:r>
            <a:r>
              <a:rPr lang="en-GB" altLang="en-US" sz="2400" dirty="0" smtClean="0"/>
              <a:t>, intracellular, lipid membrane-enclosed </a:t>
            </a:r>
            <a:r>
              <a:rPr lang="en-GB" altLang="en-US" sz="2400" dirty="0" smtClean="0"/>
              <a:t>sacs </a:t>
            </a:r>
            <a:r>
              <a:rPr lang="en-GB" altLang="en-US" sz="2400" dirty="0" smtClean="0"/>
              <a:t>that stores or transports substances within a cell having specialised functions depending on what materials they contain.</a:t>
            </a:r>
          </a:p>
          <a:p>
            <a:pPr eaLnBrk="1" hangingPunct="1"/>
            <a:endParaRPr lang="en-GB" altLang="en-US" sz="2400" dirty="0" smtClean="0">
              <a:solidFill>
                <a:srgbClr val="FF0000"/>
              </a:solidFill>
            </a:endParaRPr>
          </a:p>
          <a:p>
            <a:pPr algn="ctr" eaLnBrk="1" hangingPunct="1">
              <a:buFontTx/>
              <a:buNone/>
            </a:pPr>
            <a:r>
              <a:rPr lang="en-GB" altLang="en-US" sz="2400" dirty="0" smtClean="0">
                <a:solidFill>
                  <a:srgbClr val="FF0000"/>
                </a:solidFill>
              </a:rPr>
              <a:t>e.g</a:t>
            </a:r>
            <a:r>
              <a:rPr lang="en-GB" altLang="en-US" sz="2400" dirty="0" smtClean="0">
                <a:solidFill>
                  <a:srgbClr val="FF0000"/>
                </a:solidFill>
              </a:rPr>
              <a:t>. store, transport or </a:t>
            </a:r>
            <a:r>
              <a:rPr lang="en-GB" altLang="en-US" sz="2400" dirty="0" err="1" smtClean="0">
                <a:solidFill>
                  <a:srgbClr val="FF0000"/>
                </a:solidFill>
              </a:rPr>
              <a:t>digestcellular</a:t>
            </a:r>
            <a:r>
              <a:rPr lang="en-GB" altLang="en-US" sz="2400" dirty="0" smtClean="0">
                <a:solidFill>
                  <a:srgbClr val="FF0000"/>
                </a:solidFill>
              </a:rPr>
              <a:t> </a:t>
            </a:r>
            <a:r>
              <a:rPr lang="en-GB" altLang="en-US" sz="2400" dirty="0" smtClean="0">
                <a:solidFill>
                  <a:srgbClr val="FF0000"/>
                </a:solidFill>
              </a:rPr>
              <a:t>products and waste</a:t>
            </a:r>
          </a:p>
        </p:txBody>
      </p:sp>
      <p:pic>
        <p:nvPicPr>
          <p:cNvPr id="28676" name="Picture 5"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38650" y="1399382"/>
            <a:ext cx="4429125" cy="521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456271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smtClean="0"/>
              <a:t>Mitochondria</a:t>
            </a:r>
          </a:p>
        </p:txBody>
      </p:sp>
      <p:sp>
        <p:nvSpPr>
          <p:cNvPr id="29699" name="Rectangle 3"/>
          <p:cNvSpPr>
            <a:spLocks noGrp="1" noChangeArrowheads="1"/>
          </p:cNvSpPr>
          <p:nvPr>
            <p:ph type="body" idx="1"/>
          </p:nvPr>
        </p:nvSpPr>
        <p:spPr>
          <a:xfrm>
            <a:off x="107950" y="1268413"/>
            <a:ext cx="8229600" cy="4525962"/>
          </a:xfrm>
        </p:spPr>
        <p:txBody>
          <a:bodyPr/>
          <a:lstStyle/>
          <a:p>
            <a:pPr eaLnBrk="1" hangingPunct="1">
              <a:defRPr/>
            </a:pPr>
            <a:r>
              <a:rPr lang="en-GB" altLang="en-US" sz="2800" dirty="0" smtClean="0">
                <a:solidFill>
                  <a:srgbClr val="FF0000"/>
                </a:solidFill>
              </a:rPr>
              <a:t>Production of aerobic ATP</a:t>
            </a:r>
          </a:p>
          <a:p>
            <a:pPr eaLnBrk="1" hangingPunct="1">
              <a:defRPr/>
            </a:pPr>
            <a:r>
              <a:rPr lang="en-GB" altLang="en-US" sz="2800" dirty="0" smtClean="0"/>
              <a:t>Regulate cellular metabolism;</a:t>
            </a:r>
          </a:p>
          <a:p>
            <a:pPr lvl="1" eaLnBrk="1" hangingPunct="1">
              <a:defRPr/>
            </a:pPr>
            <a:r>
              <a:rPr lang="en-GB" altLang="en-US" sz="2400" dirty="0" smtClean="0"/>
              <a:t>Regulation of the membrane potential</a:t>
            </a:r>
          </a:p>
          <a:p>
            <a:pPr lvl="1" eaLnBrk="1" hangingPunct="1">
              <a:defRPr/>
            </a:pPr>
            <a:r>
              <a:rPr lang="en-GB" altLang="en-US" sz="2400" dirty="0" smtClean="0"/>
              <a:t>Apoptosis-programmed cell death </a:t>
            </a:r>
          </a:p>
          <a:p>
            <a:pPr lvl="1" eaLnBrk="1" hangingPunct="1">
              <a:defRPr/>
            </a:pPr>
            <a:r>
              <a:rPr lang="en-GB" altLang="en-US" sz="2400" dirty="0" smtClean="0"/>
              <a:t>Calcium signalling (including </a:t>
            </a:r>
          </a:p>
          <a:p>
            <a:pPr marL="457200" lvl="1" indent="0" eaLnBrk="1" hangingPunct="1">
              <a:buFontTx/>
              <a:buNone/>
              <a:defRPr/>
            </a:pPr>
            <a:r>
              <a:rPr lang="en-GB" altLang="en-US" sz="2400" dirty="0"/>
              <a:t>	</a:t>
            </a:r>
            <a:r>
              <a:rPr lang="en-GB" altLang="en-US" sz="2400" dirty="0" smtClean="0"/>
              <a:t>calcium-evoked apoptosis)</a:t>
            </a:r>
          </a:p>
          <a:p>
            <a:pPr lvl="1" eaLnBrk="1" hangingPunct="1">
              <a:defRPr/>
            </a:pPr>
            <a:r>
              <a:rPr lang="en-GB" altLang="en-US" sz="2400" dirty="0" smtClean="0"/>
              <a:t>Cellular proliferation regulation </a:t>
            </a:r>
          </a:p>
          <a:p>
            <a:pPr lvl="1" eaLnBrk="1" hangingPunct="1">
              <a:defRPr/>
            </a:pPr>
            <a:r>
              <a:rPr lang="en-GB" altLang="en-US" sz="2400" dirty="0" smtClean="0"/>
              <a:t>Certain </a:t>
            </a:r>
            <a:r>
              <a:rPr lang="en-GB" altLang="en-US" sz="2400" dirty="0" err="1" smtClean="0"/>
              <a:t>haeme</a:t>
            </a:r>
            <a:r>
              <a:rPr lang="en-GB" altLang="en-US" sz="2400" dirty="0" smtClean="0"/>
              <a:t>-synthesis reactions</a:t>
            </a:r>
          </a:p>
          <a:p>
            <a:pPr lvl="1" eaLnBrk="1" hangingPunct="1">
              <a:defRPr/>
            </a:pPr>
            <a:r>
              <a:rPr lang="en-GB" altLang="en-US" sz="2400" dirty="0" smtClean="0"/>
              <a:t>Steroid synthesis. </a:t>
            </a:r>
          </a:p>
          <a:p>
            <a:pPr lvl="1" eaLnBrk="1" hangingPunct="1">
              <a:defRPr/>
            </a:pPr>
            <a:endParaRPr lang="en-GB" altLang="en-US" sz="2400" dirty="0" smtClean="0"/>
          </a:p>
        </p:txBody>
      </p:sp>
      <p:pic>
        <p:nvPicPr>
          <p:cNvPr id="30724" name="Picture 6" descr="Image result for mitochondri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76900" y="3644900"/>
            <a:ext cx="2819400"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5" name="TextBox 1"/>
          <p:cNvSpPr txBox="1">
            <a:spLocks noChangeArrowheads="1"/>
          </p:cNvSpPr>
          <p:nvPr/>
        </p:nvSpPr>
        <p:spPr bwMode="auto">
          <a:xfrm>
            <a:off x="1115616" y="6050558"/>
            <a:ext cx="50355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en-GB" altLang="en-US" sz="1800" dirty="0">
                <a:solidFill>
                  <a:srgbClr val="FF0000"/>
                </a:solidFill>
              </a:rPr>
              <a:t>See lecture of carbohydrate and fat catabolism</a:t>
            </a:r>
          </a:p>
        </p:txBody>
      </p:sp>
    </p:spTree>
    <p:extLst>
      <p:ext uri="{BB962C8B-B14F-4D97-AF65-F5344CB8AC3E}">
        <p14:creationId xmlns:p14="http://schemas.microsoft.com/office/powerpoint/2010/main" val="37561612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smtClean="0"/>
              <a:t>Vacuole</a:t>
            </a:r>
          </a:p>
        </p:txBody>
      </p:sp>
      <p:sp>
        <p:nvSpPr>
          <p:cNvPr id="32771" name="Rectangle 3"/>
          <p:cNvSpPr>
            <a:spLocks noGrp="1" noChangeArrowheads="1"/>
          </p:cNvSpPr>
          <p:nvPr>
            <p:ph type="body" idx="1"/>
          </p:nvPr>
        </p:nvSpPr>
        <p:spPr/>
        <p:txBody>
          <a:bodyPr/>
          <a:lstStyle/>
          <a:p>
            <a:pPr eaLnBrk="1" hangingPunct="1">
              <a:lnSpc>
                <a:spcPct val="90000"/>
              </a:lnSpc>
              <a:buFontTx/>
              <a:buNone/>
            </a:pPr>
            <a:r>
              <a:rPr lang="en-GB" altLang="en-US" sz="2400" smtClean="0"/>
              <a:t>	Large enclosed compartments formed by the fusion of several vesicles which are filled with water containing inorganic and organic molecules including various enzymes in solution, though in certain cases they may contain solids which have been engulfed. </a:t>
            </a:r>
          </a:p>
          <a:p>
            <a:pPr eaLnBrk="1" hangingPunct="1">
              <a:lnSpc>
                <a:spcPct val="90000"/>
              </a:lnSpc>
              <a:buFontTx/>
              <a:buNone/>
            </a:pPr>
            <a:r>
              <a:rPr lang="en-GB" altLang="en-US" sz="2400" smtClean="0"/>
              <a:t>e.g.</a:t>
            </a:r>
          </a:p>
          <a:p>
            <a:pPr lvl="1" eaLnBrk="1" hangingPunct="1">
              <a:lnSpc>
                <a:spcPct val="90000"/>
              </a:lnSpc>
            </a:pPr>
            <a:r>
              <a:rPr lang="en-GB" altLang="en-US" sz="2000" smtClean="0"/>
              <a:t>Isolating materials that might be harmful or a threat to the cell </a:t>
            </a:r>
          </a:p>
          <a:p>
            <a:pPr lvl="1" eaLnBrk="1" hangingPunct="1">
              <a:lnSpc>
                <a:spcPct val="90000"/>
              </a:lnSpc>
            </a:pPr>
            <a:r>
              <a:rPr lang="en-GB" altLang="en-US" sz="2000" smtClean="0"/>
              <a:t>Containing waste products </a:t>
            </a:r>
          </a:p>
          <a:p>
            <a:pPr lvl="1" eaLnBrk="1" hangingPunct="1">
              <a:lnSpc>
                <a:spcPct val="90000"/>
              </a:lnSpc>
            </a:pPr>
            <a:r>
              <a:rPr lang="en-GB" altLang="en-US" sz="2000" smtClean="0"/>
              <a:t>Maintaining internal hydrostatic pressure or turgor within the cell </a:t>
            </a:r>
          </a:p>
          <a:p>
            <a:pPr lvl="1" eaLnBrk="1" hangingPunct="1">
              <a:lnSpc>
                <a:spcPct val="90000"/>
              </a:lnSpc>
            </a:pPr>
            <a:r>
              <a:rPr lang="en-GB" altLang="en-US" sz="2000" smtClean="0"/>
              <a:t>Maintaining an acidic internal pH </a:t>
            </a:r>
          </a:p>
          <a:p>
            <a:pPr lvl="1" eaLnBrk="1" hangingPunct="1">
              <a:lnSpc>
                <a:spcPct val="90000"/>
              </a:lnSpc>
            </a:pPr>
            <a:r>
              <a:rPr lang="en-GB" altLang="en-US" sz="2000" smtClean="0"/>
              <a:t>Containing small molecules </a:t>
            </a:r>
          </a:p>
          <a:p>
            <a:pPr lvl="1" eaLnBrk="1" hangingPunct="1">
              <a:lnSpc>
                <a:spcPct val="90000"/>
              </a:lnSpc>
            </a:pPr>
            <a:r>
              <a:rPr lang="en-GB" altLang="en-US" sz="2000" smtClean="0"/>
              <a:t>Exporting unwanted substances from the cell</a:t>
            </a:r>
          </a:p>
        </p:txBody>
      </p:sp>
      <p:sp>
        <p:nvSpPr>
          <p:cNvPr id="32772" name="TextBox 3"/>
          <p:cNvSpPr txBox="1">
            <a:spLocks noChangeArrowheads="1"/>
          </p:cNvSpPr>
          <p:nvPr/>
        </p:nvSpPr>
        <p:spPr bwMode="auto">
          <a:xfrm>
            <a:off x="1547813" y="6015038"/>
            <a:ext cx="63373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en-GB" altLang="en-US" sz="1800">
                <a:solidFill>
                  <a:srgbClr val="0070C0"/>
                </a:solidFill>
              </a:rPr>
              <a:t>For example see lectures on immunology and adipose tissue</a:t>
            </a:r>
          </a:p>
        </p:txBody>
      </p:sp>
    </p:spTree>
    <p:extLst>
      <p:ext uri="{BB962C8B-B14F-4D97-AF65-F5344CB8AC3E}">
        <p14:creationId xmlns:p14="http://schemas.microsoft.com/office/powerpoint/2010/main" val="22674982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7200" y="274638"/>
            <a:ext cx="8229600" cy="633412"/>
          </a:xfrm>
        </p:spPr>
        <p:txBody>
          <a:bodyPr>
            <a:normAutofit fontScale="90000"/>
          </a:bodyPr>
          <a:lstStyle/>
          <a:p>
            <a:pPr eaLnBrk="1" hangingPunct="1"/>
            <a:r>
              <a:rPr lang="en-GB" altLang="en-US" b="1" smtClean="0"/>
              <a:t>Lysosomes</a:t>
            </a:r>
          </a:p>
        </p:txBody>
      </p:sp>
      <p:sp>
        <p:nvSpPr>
          <p:cNvPr id="33795" name="Rectangle 3"/>
          <p:cNvSpPr>
            <a:spLocks noGrp="1" noChangeArrowheads="1"/>
          </p:cNvSpPr>
          <p:nvPr>
            <p:ph type="body" idx="1"/>
          </p:nvPr>
        </p:nvSpPr>
        <p:spPr>
          <a:xfrm>
            <a:off x="143594" y="1339381"/>
            <a:ext cx="4336033" cy="5189966"/>
          </a:xfrm>
        </p:spPr>
        <p:txBody>
          <a:bodyPr>
            <a:normAutofit fontScale="85000" lnSpcReduction="10000"/>
          </a:bodyPr>
          <a:lstStyle/>
          <a:p>
            <a:pPr marL="0" indent="0" eaLnBrk="1" hangingPunct="1">
              <a:lnSpc>
                <a:spcPct val="90000"/>
              </a:lnSpc>
              <a:buNone/>
              <a:defRPr/>
            </a:pPr>
            <a:r>
              <a:rPr lang="en-GB" altLang="en-US" sz="2600" dirty="0" smtClean="0"/>
              <a:t>Spherical organelles that contain digestive enzymes</a:t>
            </a:r>
          </a:p>
          <a:p>
            <a:pPr marL="0" indent="0">
              <a:lnSpc>
                <a:spcPct val="90000"/>
              </a:lnSpc>
              <a:buNone/>
              <a:defRPr/>
            </a:pPr>
            <a:r>
              <a:rPr lang="en-GB" altLang="en-US" sz="2600" dirty="0" smtClean="0"/>
              <a:t> </a:t>
            </a:r>
          </a:p>
          <a:p>
            <a:pPr marL="0" indent="0" eaLnBrk="1" hangingPunct="1">
              <a:lnSpc>
                <a:spcPct val="90000"/>
              </a:lnSpc>
              <a:buNone/>
              <a:defRPr/>
            </a:pPr>
            <a:r>
              <a:rPr lang="en-GB" altLang="en-US" sz="2600" dirty="0" smtClean="0"/>
              <a:t>Break up food so it is easier to digest.</a:t>
            </a:r>
          </a:p>
          <a:p>
            <a:pPr marL="0" indent="0" eaLnBrk="1" hangingPunct="1">
              <a:lnSpc>
                <a:spcPct val="90000"/>
              </a:lnSpc>
              <a:buNone/>
              <a:defRPr/>
            </a:pPr>
            <a:endParaRPr lang="en-GB" altLang="en-US" sz="2600" dirty="0" smtClean="0"/>
          </a:p>
          <a:p>
            <a:pPr marL="0" indent="0" eaLnBrk="1" hangingPunct="1">
              <a:lnSpc>
                <a:spcPct val="90000"/>
              </a:lnSpc>
              <a:buNone/>
              <a:defRPr/>
            </a:pPr>
            <a:r>
              <a:rPr lang="en-GB" altLang="en-US" sz="2600" dirty="0"/>
              <a:t>D</a:t>
            </a:r>
            <a:r>
              <a:rPr lang="en-GB" altLang="en-US" sz="2600" dirty="0" smtClean="0"/>
              <a:t>igest excess or worn-out organelles, food particles, and engulfed viruses or bacteria.</a:t>
            </a:r>
          </a:p>
          <a:p>
            <a:pPr marL="0" indent="0" eaLnBrk="1" hangingPunct="1">
              <a:lnSpc>
                <a:spcPct val="90000"/>
              </a:lnSpc>
              <a:buNone/>
              <a:defRPr/>
            </a:pPr>
            <a:endParaRPr lang="en-GB" altLang="en-US" sz="2600" dirty="0" smtClean="0"/>
          </a:p>
          <a:p>
            <a:pPr marL="0" indent="0" eaLnBrk="1" hangingPunct="1">
              <a:lnSpc>
                <a:spcPct val="90000"/>
              </a:lnSpc>
              <a:buNone/>
              <a:defRPr/>
            </a:pPr>
            <a:r>
              <a:rPr lang="en-GB" altLang="en-US" sz="2600" dirty="0" smtClean="0"/>
              <a:t>The membrane around a lysosome allows the digestive enzymes to work at the 4.5 pH they require. </a:t>
            </a:r>
          </a:p>
          <a:p>
            <a:pPr marL="0" indent="0" eaLnBrk="1" hangingPunct="1">
              <a:lnSpc>
                <a:spcPct val="90000"/>
              </a:lnSpc>
              <a:buNone/>
              <a:defRPr/>
            </a:pPr>
            <a:endParaRPr lang="en-GB" altLang="en-US" sz="2600" dirty="0" smtClean="0"/>
          </a:p>
          <a:p>
            <a:pPr marL="0" indent="0" eaLnBrk="1" hangingPunct="1">
              <a:lnSpc>
                <a:spcPct val="90000"/>
              </a:lnSpc>
              <a:buNone/>
              <a:defRPr/>
            </a:pPr>
            <a:r>
              <a:rPr lang="en-GB" altLang="en-US" sz="2600" dirty="0" smtClean="0"/>
              <a:t>Lysosomes fuse with vacuoles and dispense their enzymes into them</a:t>
            </a:r>
            <a:r>
              <a:rPr lang="en-GB" altLang="en-US" sz="2000" dirty="0" smtClean="0"/>
              <a:t>.</a:t>
            </a:r>
          </a:p>
        </p:txBody>
      </p:sp>
      <p:sp>
        <p:nvSpPr>
          <p:cNvPr id="33796" name="AutoShape 5" descr="Image result for lysosomes function"/>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33797" name="AutoShape 7" descr="Image result for lysosomes function"/>
          <p:cNvSpPr>
            <a:spLocks noChangeAspect="1" noChangeArrowheads="1"/>
          </p:cNvSpPr>
          <p:nvPr/>
        </p:nvSpPr>
        <p:spPr bwMode="auto">
          <a:xfrm>
            <a:off x="307975" y="79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p>
        </p:txBody>
      </p:sp>
      <p:sp>
        <p:nvSpPr>
          <p:cNvPr id="2" name="AutoShape 2" descr="Image result for lysosome"/>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Image result for lysosome"/>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6" descr="Image result for lysosome"/>
          <p:cNvSpPr>
            <a:spLocks noChangeAspect="1" noChangeArrowheads="1"/>
          </p:cNvSpPr>
          <p:nvPr/>
        </p:nvSpPr>
        <p:spPr bwMode="auto">
          <a:xfrm>
            <a:off x="765175"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8" descr="Image result for lysosome"/>
          <p:cNvSpPr>
            <a:spLocks noChangeAspect="1" noChangeArrowheads="1"/>
          </p:cNvSpPr>
          <p:nvPr/>
        </p:nvSpPr>
        <p:spPr bwMode="auto">
          <a:xfrm>
            <a:off x="917575" y="6175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10" descr="Image result for lysosome"/>
          <p:cNvSpPr>
            <a:spLocks noChangeAspect="1" noChangeArrowheads="1"/>
          </p:cNvSpPr>
          <p:nvPr/>
        </p:nvSpPr>
        <p:spPr bwMode="auto">
          <a:xfrm>
            <a:off x="1069975" y="769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7" name="Picture 11" descr="F:\Teaching\SHSS5066 Ex Referral\back pain\downloa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104" y="924918"/>
            <a:ext cx="3139916" cy="2351906"/>
          </a:xfrm>
          <a:prstGeom prst="rect">
            <a:avLst/>
          </a:prstGeom>
          <a:noFill/>
          <a:extLst>
            <a:ext uri="{909E8E84-426E-40DD-AFC4-6F175D3DCCD1}">
              <a14:hiddenFill xmlns:a14="http://schemas.microsoft.com/office/drawing/2010/main">
                <a:solidFill>
                  <a:srgbClr val="FFFFFF"/>
                </a:solidFill>
              </a14:hiddenFill>
            </a:ext>
          </a:extLst>
        </p:spPr>
      </p:pic>
      <p:pic>
        <p:nvPicPr>
          <p:cNvPr id="4109" name="Picture 13" descr="Image result for lysosom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83967" y="3518868"/>
            <a:ext cx="4972145" cy="32224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24888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Centrosome</a:t>
            </a:r>
            <a:endParaRPr lang="en-GB" dirty="0"/>
          </a:p>
        </p:txBody>
      </p:sp>
      <p:sp>
        <p:nvSpPr>
          <p:cNvPr id="3" name="Content Placeholder 2"/>
          <p:cNvSpPr>
            <a:spLocks noGrp="1"/>
          </p:cNvSpPr>
          <p:nvPr>
            <p:ph idx="1"/>
          </p:nvPr>
        </p:nvSpPr>
        <p:spPr>
          <a:xfrm>
            <a:off x="347765" y="980728"/>
            <a:ext cx="8229600" cy="2232248"/>
          </a:xfrm>
        </p:spPr>
        <p:txBody>
          <a:bodyPr>
            <a:normAutofit lnSpcReduction="10000"/>
          </a:bodyPr>
          <a:lstStyle/>
          <a:p>
            <a:pPr marL="0" indent="0">
              <a:buNone/>
            </a:pPr>
            <a:r>
              <a:rPr lang="en-GB" sz="2800" dirty="0" smtClean="0"/>
              <a:t>Regulates cell division by helping the formation of the spindle fibres.</a:t>
            </a:r>
          </a:p>
          <a:p>
            <a:pPr marL="0" indent="0">
              <a:buNone/>
            </a:pPr>
            <a:endParaRPr lang="en-GB" sz="2800" dirty="0" smtClean="0"/>
          </a:p>
          <a:p>
            <a:pPr marL="0" indent="0">
              <a:buNone/>
            </a:pPr>
            <a:r>
              <a:rPr lang="en-GB" sz="2800" dirty="0" smtClean="0"/>
              <a:t>Organise microtubules and that participate in the making of the cytoskeleton to provide cell structure.</a:t>
            </a:r>
          </a:p>
          <a:p>
            <a:pPr marL="0" indent="0">
              <a:buNone/>
            </a:pPr>
            <a:endParaRPr lang="en-GB" dirty="0"/>
          </a:p>
        </p:txBody>
      </p:sp>
      <p:pic>
        <p:nvPicPr>
          <p:cNvPr id="5122" name="Picture 2" descr="Image result for centrosomes func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3608834"/>
            <a:ext cx="2857500" cy="243840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result for centriole func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5896" y="3356992"/>
            <a:ext cx="4667250" cy="30861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83300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57200" y="274638"/>
            <a:ext cx="8229600" cy="777875"/>
          </a:xfrm>
        </p:spPr>
        <p:txBody>
          <a:bodyPr/>
          <a:lstStyle/>
          <a:p>
            <a:pPr eaLnBrk="1" hangingPunct="1"/>
            <a:r>
              <a:rPr lang="en-GB" altLang="en-US" smtClean="0"/>
              <a:t>Cytoplasm</a:t>
            </a:r>
          </a:p>
        </p:txBody>
      </p:sp>
      <p:sp>
        <p:nvSpPr>
          <p:cNvPr id="34819" name="Rectangle 3"/>
          <p:cNvSpPr>
            <a:spLocks noGrp="1" noChangeArrowheads="1"/>
          </p:cNvSpPr>
          <p:nvPr>
            <p:ph type="body" idx="1"/>
          </p:nvPr>
        </p:nvSpPr>
        <p:spPr>
          <a:xfrm>
            <a:off x="457200" y="1196975"/>
            <a:ext cx="8229600" cy="5327650"/>
          </a:xfrm>
        </p:spPr>
        <p:txBody>
          <a:bodyPr/>
          <a:lstStyle/>
          <a:p>
            <a:pPr eaLnBrk="1" hangingPunct="1">
              <a:lnSpc>
                <a:spcPct val="80000"/>
              </a:lnSpc>
              <a:buFont typeface="+mj-lt"/>
              <a:buAutoNum type="arabicPeriod"/>
            </a:pPr>
            <a:r>
              <a:rPr lang="en-GB" altLang="en-US" sz="2000" dirty="0" smtClean="0">
                <a:solidFill>
                  <a:srgbClr val="0070C0"/>
                </a:solidFill>
              </a:rPr>
              <a:t>The part of a cell that is enclosed within the cell membrane filled with liquid that the organelles are suspended in.</a:t>
            </a:r>
          </a:p>
          <a:p>
            <a:pPr eaLnBrk="1" hangingPunct="1">
              <a:lnSpc>
                <a:spcPct val="80000"/>
              </a:lnSpc>
              <a:buFont typeface="+mj-lt"/>
              <a:buAutoNum type="arabicPeriod"/>
            </a:pPr>
            <a:endParaRPr lang="en-GB" altLang="en-US" sz="2000" dirty="0" smtClean="0"/>
          </a:p>
          <a:p>
            <a:pPr>
              <a:lnSpc>
                <a:spcPct val="80000"/>
              </a:lnSpc>
              <a:buFont typeface="+mj-lt"/>
              <a:buAutoNum type="arabicPeriod"/>
            </a:pPr>
            <a:r>
              <a:rPr lang="en-GB" altLang="en-US" sz="2000" dirty="0"/>
              <a:t>The cytosol is a gel, with a network of fibres dispersed through water. Due to this network of pores and high concentrations of dissolved macromolecules, such as proteins, an effect called macromolecular crowding occurs and the cytosol does not act as an ideal solution. This crowding effect alters how the components of the cytosol interact with each other</a:t>
            </a:r>
            <a:r>
              <a:rPr lang="en-GB" altLang="en-US" sz="2000" dirty="0" smtClean="0"/>
              <a:t>.</a:t>
            </a:r>
          </a:p>
          <a:p>
            <a:pPr>
              <a:lnSpc>
                <a:spcPct val="80000"/>
              </a:lnSpc>
              <a:buFont typeface="+mj-lt"/>
              <a:buAutoNum type="arabicPeriod"/>
            </a:pPr>
            <a:endParaRPr lang="en-GB" altLang="en-US" sz="2000" dirty="0"/>
          </a:p>
          <a:p>
            <a:pPr eaLnBrk="1" hangingPunct="1">
              <a:lnSpc>
                <a:spcPct val="80000"/>
              </a:lnSpc>
              <a:buFont typeface="+mj-lt"/>
              <a:buAutoNum type="arabicPeriod"/>
            </a:pPr>
            <a:r>
              <a:rPr lang="en-GB" altLang="en-US" sz="2000" dirty="0" smtClean="0">
                <a:solidFill>
                  <a:srgbClr val="FF0000"/>
                </a:solidFill>
              </a:rPr>
              <a:t>The site where most cellular activities occur, such as many metabolic pathways like glycolysis, and processes such as cell division. </a:t>
            </a:r>
          </a:p>
          <a:p>
            <a:pPr eaLnBrk="1" hangingPunct="1">
              <a:lnSpc>
                <a:spcPct val="80000"/>
              </a:lnSpc>
              <a:buFont typeface="+mj-lt"/>
              <a:buAutoNum type="arabicPeriod"/>
            </a:pPr>
            <a:endParaRPr lang="en-GB" altLang="en-US" sz="2000" dirty="0" smtClean="0"/>
          </a:p>
          <a:p>
            <a:pPr eaLnBrk="1" hangingPunct="1">
              <a:lnSpc>
                <a:spcPct val="80000"/>
              </a:lnSpc>
              <a:buFont typeface="+mj-lt"/>
              <a:buAutoNum type="arabicPeriod"/>
            </a:pPr>
            <a:r>
              <a:rPr lang="en-GB" altLang="en-US" sz="2000" dirty="0" smtClean="0">
                <a:solidFill>
                  <a:srgbClr val="7030A0"/>
                </a:solidFill>
              </a:rPr>
              <a:t>The inner granular mass is called the endoplasm and the outer, clear and glassy layer is called the cell cortex or the ectoplasm.</a:t>
            </a:r>
          </a:p>
          <a:p>
            <a:pPr eaLnBrk="1" hangingPunct="1">
              <a:lnSpc>
                <a:spcPct val="80000"/>
              </a:lnSpc>
              <a:buFont typeface="+mj-lt"/>
              <a:buAutoNum type="arabicPeriod"/>
            </a:pPr>
            <a:endParaRPr lang="en-GB" altLang="en-US" sz="2000" dirty="0" smtClean="0"/>
          </a:p>
          <a:p>
            <a:pPr eaLnBrk="1" hangingPunct="1">
              <a:lnSpc>
                <a:spcPct val="80000"/>
              </a:lnSpc>
              <a:buFont typeface="+mj-lt"/>
              <a:buAutoNum type="arabicPeriod"/>
            </a:pPr>
            <a:r>
              <a:rPr lang="en-GB" altLang="en-US" sz="2000" dirty="0" smtClean="0">
                <a:solidFill>
                  <a:srgbClr val="00B050"/>
                </a:solidFill>
              </a:rPr>
              <a:t>The part of the cytoplasm that is not held within organelles is called the cytosol and is a complex mixture of cytoskeleton filaments, dissolved molecules, and water that fills much of the volume of a cell.</a:t>
            </a:r>
          </a:p>
          <a:p>
            <a:pPr eaLnBrk="1" hangingPunct="1">
              <a:lnSpc>
                <a:spcPct val="80000"/>
              </a:lnSpc>
              <a:buFont typeface="+mj-lt"/>
              <a:buAutoNum type="arabicPeriod"/>
            </a:pPr>
            <a:endParaRPr lang="en-GB" altLang="en-US" sz="1800" dirty="0" smtClean="0"/>
          </a:p>
        </p:txBody>
      </p:sp>
    </p:spTree>
    <p:extLst>
      <p:ext uri="{BB962C8B-B14F-4D97-AF65-F5344CB8AC3E}">
        <p14:creationId xmlns:p14="http://schemas.microsoft.com/office/powerpoint/2010/main" val="8250543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altLang="en-US" smtClean="0"/>
              <a:t>Cytoplasmic Inclusions</a:t>
            </a:r>
          </a:p>
        </p:txBody>
      </p:sp>
      <p:sp>
        <p:nvSpPr>
          <p:cNvPr id="35843" name="Rectangle 3"/>
          <p:cNvSpPr>
            <a:spLocks noGrp="1" noChangeArrowheads="1"/>
          </p:cNvSpPr>
          <p:nvPr>
            <p:ph type="body" idx="1"/>
          </p:nvPr>
        </p:nvSpPr>
        <p:spPr/>
        <p:txBody>
          <a:bodyPr>
            <a:normAutofit/>
          </a:bodyPr>
          <a:lstStyle/>
          <a:p>
            <a:pPr eaLnBrk="1" hangingPunct="1">
              <a:lnSpc>
                <a:spcPct val="90000"/>
              </a:lnSpc>
            </a:pPr>
            <a:r>
              <a:rPr lang="en-GB" altLang="en-US" dirty="0" smtClean="0"/>
              <a:t>Chemical substances that may or may not be present in a cell, depending on the cell type. </a:t>
            </a:r>
          </a:p>
          <a:p>
            <a:pPr eaLnBrk="1" hangingPunct="1">
              <a:lnSpc>
                <a:spcPct val="90000"/>
              </a:lnSpc>
            </a:pPr>
            <a:endParaRPr lang="en-GB" altLang="en-US" dirty="0" smtClean="0"/>
          </a:p>
          <a:p>
            <a:pPr eaLnBrk="1" hangingPunct="1">
              <a:lnSpc>
                <a:spcPct val="90000"/>
              </a:lnSpc>
            </a:pPr>
            <a:r>
              <a:rPr lang="en-GB" altLang="en-US" sz="2800" dirty="0" smtClean="0"/>
              <a:t>Examples of inclusions are </a:t>
            </a:r>
          </a:p>
          <a:p>
            <a:pPr lvl="1">
              <a:lnSpc>
                <a:spcPct val="90000"/>
              </a:lnSpc>
            </a:pPr>
            <a:r>
              <a:rPr lang="en-GB" altLang="en-US" sz="2400" dirty="0" smtClean="0"/>
              <a:t>glycogen granules in the liver and muscle cells, </a:t>
            </a:r>
          </a:p>
          <a:p>
            <a:pPr lvl="1">
              <a:lnSpc>
                <a:spcPct val="90000"/>
              </a:lnSpc>
            </a:pPr>
            <a:r>
              <a:rPr lang="en-GB" altLang="en-US" sz="2400" dirty="0" smtClean="0"/>
              <a:t>lipid droplets in fat cells, </a:t>
            </a:r>
          </a:p>
          <a:p>
            <a:pPr lvl="1">
              <a:lnSpc>
                <a:spcPct val="90000"/>
              </a:lnSpc>
            </a:pPr>
            <a:r>
              <a:rPr lang="en-GB" altLang="en-US" sz="2400" dirty="0" smtClean="0"/>
              <a:t>pigment granules in certain cells of skin and hair, water containing vacuoles, </a:t>
            </a:r>
          </a:p>
          <a:p>
            <a:pPr lvl="1">
              <a:lnSpc>
                <a:spcPct val="90000"/>
              </a:lnSpc>
            </a:pPr>
            <a:r>
              <a:rPr lang="en-GB" altLang="en-US" sz="2400" dirty="0" smtClean="0"/>
              <a:t>vitamins</a:t>
            </a:r>
          </a:p>
          <a:p>
            <a:pPr lvl="1">
              <a:lnSpc>
                <a:spcPct val="90000"/>
              </a:lnSpc>
            </a:pPr>
            <a:r>
              <a:rPr lang="en-GB" altLang="en-US" sz="2400" dirty="0" smtClean="0"/>
              <a:t>minerals.</a:t>
            </a:r>
          </a:p>
        </p:txBody>
      </p:sp>
    </p:spTree>
    <p:extLst>
      <p:ext uri="{BB962C8B-B14F-4D97-AF65-F5344CB8AC3E}">
        <p14:creationId xmlns:p14="http://schemas.microsoft.com/office/powerpoint/2010/main" val="31933217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539552" y="116632"/>
            <a:ext cx="8229600" cy="561975"/>
          </a:xfrm>
        </p:spPr>
        <p:txBody>
          <a:bodyPr>
            <a:normAutofit fontScale="90000"/>
          </a:bodyPr>
          <a:lstStyle/>
          <a:p>
            <a:pPr eaLnBrk="1" hangingPunct="1"/>
            <a:r>
              <a:rPr lang="en-GB" altLang="en-US" sz="4000" b="1" dirty="0" smtClean="0"/>
              <a:t>Cellular processes</a:t>
            </a:r>
          </a:p>
        </p:txBody>
      </p:sp>
      <p:sp>
        <p:nvSpPr>
          <p:cNvPr id="21507" name="Rectangle 3"/>
          <p:cNvSpPr>
            <a:spLocks noGrp="1" noChangeArrowheads="1"/>
          </p:cNvSpPr>
          <p:nvPr>
            <p:ph type="body" idx="1"/>
          </p:nvPr>
        </p:nvSpPr>
        <p:spPr>
          <a:xfrm>
            <a:off x="179512" y="908720"/>
            <a:ext cx="8856984" cy="5760640"/>
          </a:xfrm>
        </p:spPr>
        <p:txBody>
          <a:bodyPr>
            <a:noAutofit/>
          </a:bodyPr>
          <a:lstStyle/>
          <a:p>
            <a:pPr marL="0" indent="0" eaLnBrk="1" hangingPunct="1">
              <a:lnSpc>
                <a:spcPct val="80000"/>
              </a:lnSpc>
              <a:buNone/>
              <a:defRPr/>
            </a:pPr>
            <a:r>
              <a:rPr lang="en-GB" altLang="en-US" sz="1600" b="1" dirty="0" smtClean="0">
                <a:solidFill>
                  <a:srgbClr val="00B050"/>
                </a:solidFill>
              </a:rPr>
              <a:t>Diffusion – </a:t>
            </a:r>
            <a:r>
              <a:rPr lang="en-GB" altLang="en-US" sz="1600" dirty="0" smtClean="0"/>
              <a:t>movement of metabolites from a high to low concentration</a:t>
            </a:r>
          </a:p>
          <a:p>
            <a:pPr marL="0" indent="0" eaLnBrk="1" hangingPunct="1">
              <a:lnSpc>
                <a:spcPct val="80000"/>
              </a:lnSpc>
              <a:buNone/>
              <a:defRPr/>
            </a:pPr>
            <a:endParaRPr lang="en-GB" altLang="en-US" sz="1600" dirty="0" smtClean="0">
              <a:solidFill>
                <a:srgbClr val="00B0F0"/>
              </a:solidFill>
            </a:endParaRPr>
          </a:p>
          <a:p>
            <a:pPr marL="0" indent="0">
              <a:lnSpc>
                <a:spcPct val="80000"/>
              </a:lnSpc>
              <a:buNone/>
              <a:defRPr/>
            </a:pPr>
            <a:r>
              <a:rPr lang="en-GB" altLang="en-US" sz="1600" b="1" dirty="0" smtClean="0">
                <a:solidFill>
                  <a:srgbClr val="FFC000"/>
                </a:solidFill>
              </a:rPr>
              <a:t>Osmosis – </a:t>
            </a:r>
            <a:r>
              <a:rPr lang="en-GB" altLang="en-US" sz="1600" dirty="0" smtClean="0"/>
              <a:t>movement of metabolites </a:t>
            </a:r>
            <a:r>
              <a:rPr lang="en-GB" altLang="en-US" sz="1600" dirty="0" smtClean="0"/>
              <a:t>across </a:t>
            </a:r>
            <a:r>
              <a:rPr lang="en-GB" altLang="en-US" sz="1600" dirty="0" smtClean="0"/>
              <a:t>a semipermeable </a:t>
            </a:r>
            <a:r>
              <a:rPr lang="en-GB" altLang="en-US" sz="1600" dirty="0" smtClean="0"/>
              <a:t>membrane creating areas of high and low concentrations.</a:t>
            </a:r>
            <a:endParaRPr lang="en-GB" altLang="en-US" sz="1600" dirty="0" smtClean="0"/>
          </a:p>
          <a:p>
            <a:pPr marL="0" indent="0" eaLnBrk="1" hangingPunct="1">
              <a:lnSpc>
                <a:spcPct val="80000"/>
              </a:lnSpc>
              <a:buNone/>
              <a:defRPr/>
            </a:pPr>
            <a:endParaRPr lang="en-GB" altLang="en-US" sz="1600" dirty="0" smtClean="0">
              <a:solidFill>
                <a:srgbClr val="00B0F0"/>
              </a:solidFill>
            </a:endParaRPr>
          </a:p>
          <a:p>
            <a:pPr marL="0" indent="0" eaLnBrk="1" hangingPunct="1">
              <a:lnSpc>
                <a:spcPct val="80000"/>
              </a:lnSpc>
              <a:buNone/>
              <a:defRPr/>
            </a:pPr>
            <a:r>
              <a:rPr lang="en-GB" altLang="en-US" sz="1600" b="1" dirty="0" smtClean="0">
                <a:solidFill>
                  <a:srgbClr val="00B0F0"/>
                </a:solidFill>
              </a:rPr>
              <a:t>Active transport and Passive transport </a:t>
            </a:r>
            <a:r>
              <a:rPr lang="en-GB" altLang="en-US" sz="1600" dirty="0" smtClean="0"/>
              <a:t>- Movement of specific molecules into and out of cells.</a:t>
            </a:r>
          </a:p>
          <a:p>
            <a:pPr marL="0" indent="0" eaLnBrk="1" hangingPunct="1">
              <a:lnSpc>
                <a:spcPct val="80000"/>
              </a:lnSpc>
              <a:buNone/>
              <a:defRPr/>
            </a:pPr>
            <a:endParaRPr lang="en-GB" altLang="en-US" sz="1600" dirty="0" smtClean="0"/>
          </a:p>
          <a:p>
            <a:pPr marL="0" indent="0" eaLnBrk="1" hangingPunct="1">
              <a:lnSpc>
                <a:spcPct val="80000"/>
              </a:lnSpc>
              <a:buNone/>
              <a:defRPr/>
            </a:pPr>
            <a:r>
              <a:rPr lang="en-GB" altLang="en-US" sz="1600" b="1" dirty="0" smtClean="0">
                <a:solidFill>
                  <a:srgbClr val="FF0000"/>
                </a:solidFill>
              </a:rPr>
              <a:t>Autophagy </a:t>
            </a:r>
            <a:r>
              <a:rPr lang="en-GB" altLang="en-US" sz="1600" dirty="0" smtClean="0"/>
              <a:t>- The process whereby cells digests their own internal components or microbial invaders. </a:t>
            </a:r>
          </a:p>
          <a:p>
            <a:pPr marL="0" indent="0" eaLnBrk="1" hangingPunct="1">
              <a:lnSpc>
                <a:spcPct val="80000"/>
              </a:lnSpc>
              <a:buNone/>
              <a:defRPr/>
            </a:pPr>
            <a:endParaRPr lang="en-GB" altLang="en-US" sz="1600" dirty="0" smtClean="0"/>
          </a:p>
          <a:p>
            <a:pPr marL="0" indent="0" eaLnBrk="1" hangingPunct="1">
              <a:lnSpc>
                <a:spcPct val="80000"/>
              </a:lnSpc>
              <a:buNone/>
              <a:defRPr/>
            </a:pPr>
            <a:r>
              <a:rPr lang="en-GB" altLang="en-US" sz="1600" b="1" dirty="0" smtClean="0">
                <a:solidFill>
                  <a:srgbClr val="7030A0"/>
                </a:solidFill>
              </a:rPr>
              <a:t>Adhesion</a:t>
            </a:r>
            <a:r>
              <a:rPr lang="en-GB" altLang="en-US" sz="1600" dirty="0" smtClean="0"/>
              <a:t> - Holding together cells and tissues. </a:t>
            </a:r>
          </a:p>
          <a:p>
            <a:pPr marL="0" indent="0" eaLnBrk="1" hangingPunct="1">
              <a:lnSpc>
                <a:spcPct val="80000"/>
              </a:lnSpc>
              <a:buNone/>
              <a:defRPr/>
            </a:pPr>
            <a:endParaRPr lang="en-GB" altLang="en-US" sz="1600" b="1" dirty="0" smtClean="0"/>
          </a:p>
          <a:p>
            <a:pPr marL="0" indent="0" eaLnBrk="1" hangingPunct="1">
              <a:lnSpc>
                <a:spcPct val="80000"/>
              </a:lnSpc>
              <a:buNone/>
              <a:defRPr/>
            </a:pPr>
            <a:r>
              <a:rPr lang="en-GB" altLang="en-US" sz="1600" b="1" dirty="0" smtClean="0">
                <a:solidFill>
                  <a:srgbClr val="00B050"/>
                </a:solidFill>
              </a:rPr>
              <a:t>Cell division </a:t>
            </a:r>
            <a:r>
              <a:rPr lang="en-GB" altLang="en-US" sz="1600" b="1" dirty="0" smtClean="0"/>
              <a:t>- </a:t>
            </a:r>
            <a:r>
              <a:rPr lang="en-GB" altLang="en-US" sz="1600" dirty="0" smtClean="0"/>
              <a:t>a eukaryotic cell process resulting in the formation of daughter cells; there are two major types, that of mitosis and meiosis, asexual reproduction and sexual reproduction, respectively. </a:t>
            </a:r>
          </a:p>
          <a:p>
            <a:pPr marL="0" indent="0" eaLnBrk="1" hangingPunct="1">
              <a:lnSpc>
                <a:spcPct val="80000"/>
              </a:lnSpc>
              <a:buNone/>
              <a:defRPr/>
            </a:pPr>
            <a:endParaRPr lang="en-GB" altLang="en-US" sz="1600" dirty="0" smtClean="0"/>
          </a:p>
          <a:p>
            <a:pPr marL="0" indent="0" eaLnBrk="1" hangingPunct="1">
              <a:lnSpc>
                <a:spcPct val="80000"/>
              </a:lnSpc>
              <a:buNone/>
              <a:defRPr/>
            </a:pPr>
            <a:r>
              <a:rPr lang="en-GB" altLang="en-US" sz="1600" b="1" dirty="0" smtClean="0">
                <a:solidFill>
                  <a:srgbClr val="002060"/>
                </a:solidFill>
              </a:rPr>
              <a:t>Cell movement</a:t>
            </a:r>
            <a:r>
              <a:rPr lang="en-GB" altLang="en-US" sz="1600" dirty="0" smtClean="0"/>
              <a:t>: </a:t>
            </a:r>
            <a:r>
              <a:rPr lang="en-GB" altLang="en-US" sz="1600" dirty="0" err="1" smtClean="0"/>
              <a:t>Chemotaxis</a:t>
            </a:r>
            <a:r>
              <a:rPr lang="en-GB" altLang="en-US" sz="1600" dirty="0" smtClean="0"/>
              <a:t>, Contraction, cilia and flagella. </a:t>
            </a:r>
          </a:p>
          <a:p>
            <a:pPr marL="0" indent="0" eaLnBrk="1" hangingPunct="1">
              <a:lnSpc>
                <a:spcPct val="80000"/>
              </a:lnSpc>
              <a:buNone/>
              <a:defRPr/>
            </a:pPr>
            <a:endParaRPr lang="en-GB" altLang="en-US" sz="1600" dirty="0" smtClean="0"/>
          </a:p>
          <a:p>
            <a:pPr marL="0" indent="0" eaLnBrk="1" hangingPunct="1">
              <a:lnSpc>
                <a:spcPct val="80000"/>
              </a:lnSpc>
              <a:buNone/>
              <a:defRPr/>
            </a:pPr>
            <a:r>
              <a:rPr lang="en-GB" altLang="en-US" sz="1600" b="1" dirty="0" smtClean="0">
                <a:solidFill>
                  <a:srgbClr val="FF0000"/>
                </a:solidFill>
              </a:rPr>
              <a:t>Cell signalling </a:t>
            </a:r>
            <a:r>
              <a:rPr lang="en-GB" altLang="en-US" sz="1600" dirty="0" smtClean="0"/>
              <a:t>- Regulation of cell behaviour by signals from outside. </a:t>
            </a:r>
          </a:p>
          <a:p>
            <a:pPr marL="0" indent="0" eaLnBrk="1" hangingPunct="1">
              <a:lnSpc>
                <a:spcPct val="80000"/>
              </a:lnSpc>
              <a:buNone/>
              <a:defRPr/>
            </a:pPr>
            <a:endParaRPr lang="en-GB" altLang="en-US" sz="1600" dirty="0" smtClean="0"/>
          </a:p>
          <a:p>
            <a:pPr marL="0" indent="0" eaLnBrk="1" hangingPunct="1">
              <a:lnSpc>
                <a:spcPct val="80000"/>
              </a:lnSpc>
              <a:buNone/>
              <a:defRPr/>
            </a:pPr>
            <a:r>
              <a:rPr lang="en-GB" altLang="en-US" sz="1600" b="1" dirty="0" smtClean="0"/>
              <a:t>Apoptosis</a:t>
            </a:r>
            <a:r>
              <a:rPr lang="en-GB" altLang="en-US" sz="1600" dirty="0" smtClean="0"/>
              <a:t> -  Cell death </a:t>
            </a:r>
          </a:p>
          <a:p>
            <a:pPr marL="0" indent="0" eaLnBrk="1" hangingPunct="1">
              <a:lnSpc>
                <a:spcPct val="80000"/>
              </a:lnSpc>
              <a:buNone/>
              <a:defRPr/>
            </a:pPr>
            <a:endParaRPr lang="en-GB" altLang="en-US" sz="1600" dirty="0" smtClean="0"/>
          </a:p>
          <a:p>
            <a:pPr marL="0" indent="0" eaLnBrk="1" hangingPunct="1">
              <a:lnSpc>
                <a:spcPct val="80000"/>
              </a:lnSpc>
              <a:buNone/>
              <a:defRPr/>
            </a:pPr>
            <a:r>
              <a:rPr lang="en-GB" altLang="en-US" sz="1600" b="1" dirty="0" smtClean="0">
                <a:solidFill>
                  <a:srgbClr val="7030A0"/>
                </a:solidFill>
              </a:rPr>
              <a:t>Metabolism: </a:t>
            </a:r>
            <a:r>
              <a:rPr lang="en-GB" altLang="en-US" sz="1600" dirty="0" smtClean="0"/>
              <a:t>Glycolysis, respiration.</a:t>
            </a:r>
          </a:p>
          <a:p>
            <a:pPr marL="0" indent="0" eaLnBrk="1" hangingPunct="1">
              <a:lnSpc>
                <a:spcPct val="80000"/>
              </a:lnSpc>
              <a:buNone/>
              <a:defRPr/>
            </a:pPr>
            <a:endParaRPr lang="en-GB" altLang="en-US" sz="1600" dirty="0" smtClean="0"/>
          </a:p>
          <a:p>
            <a:pPr marL="0" indent="0" eaLnBrk="1" hangingPunct="1">
              <a:lnSpc>
                <a:spcPct val="80000"/>
              </a:lnSpc>
              <a:buNone/>
              <a:defRPr/>
            </a:pPr>
            <a:r>
              <a:rPr lang="en-GB" altLang="en-US" sz="1600" b="1" dirty="0" smtClean="0">
                <a:solidFill>
                  <a:srgbClr val="C00000"/>
                </a:solidFill>
              </a:rPr>
              <a:t>Gene expression </a:t>
            </a:r>
            <a:r>
              <a:rPr lang="en-GB" altLang="en-US" sz="1600" dirty="0" smtClean="0">
                <a:solidFill>
                  <a:srgbClr val="C00000"/>
                </a:solidFill>
              </a:rPr>
              <a:t>- Transcription and mRNA splicing </a:t>
            </a:r>
          </a:p>
        </p:txBody>
      </p:sp>
    </p:spTree>
    <p:extLst>
      <p:ext uri="{BB962C8B-B14F-4D97-AF65-F5344CB8AC3E}">
        <p14:creationId xmlns:p14="http://schemas.microsoft.com/office/powerpoint/2010/main" val="35045697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smtClean="0"/>
              <a:t>Autophagy</a:t>
            </a:r>
            <a:endParaRPr lang="en-GB" dirty="0"/>
          </a:p>
        </p:txBody>
      </p:sp>
      <p:sp>
        <p:nvSpPr>
          <p:cNvPr id="3" name="Content Placeholder 2"/>
          <p:cNvSpPr>
            <a:spLocks noGrp="1"/>
          </p:cNvSpPr>
          <p:nvPr>
            <p:ph idx="1"/>
          </p:nvPr>
        </p:nvSpPr>
        <p:spPr>
          <a:xfrm>
            <a:off x="457200" y="1196752"/>
            <a:ext cx="8229600" cy="4929411"/>
          </a:xfrm>
        </p:spPr>
        <p:txBody>
          <a:bodyPr>
            <a:normAutofit/>
          </a:bodyPr>
          <a:lstStyle/>
          <a:p>
            <a:pPr marL="0" indent="0">
              <a:buNone/>
            </a:pPr>
            <a:r>
              <a:rPr lang="en-GB" sz="2800" dirty="0" smtClean="0">
                <a:solidFill>
                  <a:srgbClr val="FF0000"/>
                </a:solidFill>
              </a:rPr>
              <a:t>The ordered degradation of worn-out or damaged cells.</a:t>
            </a:r>
          </a:p>
          <a:p>
            <a:pPr marL="0" indent="0">
              <a:buNone/>
            </a:pPr>
            <a:endParaRPr lang="en-GB" sz="2800" dirty="0">
              <a:solidFill>
                <a:srgbClr val="FF0000"/>
              </a:solidFill>
            </a:endParaRPr>
          </a:p>
          <a:p>
            <a:pPr marL="0" indent="0">
              <a:buNone/>
            </a:pPr>
            <a:r>
              <a:rPr lang="en-GB" sz="2800" dirty="0" err="1" smtClean="0">
                <a:solidFill>
                  <a:srgbClr val="00B0F0"/>
                </a:solidFill>
              </a:rPr>
              <a:t>Macroautophagy</a:t>
            </a:r>
            <a:r>
              <a:rPr lang="en-GB" sz="2800" dirty="0" smtClean="0">
                <a:solidFill>
                  <a:srgbClr val="00B0F0"/>
                </a:solidFill>
              </a:rPr>
              <a:t> – </a:t>
            </a:r>
            <a:r>
              <a:rPr lang="en-GB" sz="2000" dirty="0" smtClean="0"/>
              <a:t>removes damaged organelles and unused proteins</a:t>
            </a:r>
          </a:p>
          <a:p>
            <a:pPr marL="0" indent="0">
              <a:buNone/>
            </a:pPr>
            <a:endParaRPr lang="en-GB" sz="2800" dirty="0">
              <a:solidFill>
                <a:srgbClr val="FF0000"/>
              </a:solidFill>
            </a:endParaRPr>
          </a:p>
          <a:p>
            <a:pPr marL="0" indent="0">
              <a:buNone/>
            </a:pPr>
            <a:r>
              <a:rPr lang="en-GB" sz="2800" dirty="0" err="1" smtClean="0">
                <a:solidFill>
                  <a:srgbClr val="0070C0"/>
                </a:solidFill>
              </a:rPr>
              <a:t>Microautophagy</a:t>
            </a:r>
            <a:r>
              <a:rPr lang="en-GB" sz="2800" dirty="0" smtClean="0">
                <a:solidFill>
                  <a:srgbClr val="0070C0"/>
                </a:solidFill>
              </a:rPr>
              <a:t> – </a:t>
            </a:r>
            <a:r>
              <a:rPr lang="en-GB" sz="2000" dirty="0" smtClean="0"/>
              <a:t>the engulfment of cytoplasmic inclusions</a:t>
            </a:r>
          </a:p>
          <a:p>
            <a:pPr marL="0" indent="0">
              <a:buNone/>
            </a:pPr>
            <a:endParaRPr lang="en-GB" sz="2800" dirty="0">
              <a:solidFill>
                <a:srgbClr val="FF0000"/>
              </a:solidFill>
            </a:endParaRPr>
          </a:p>
          <a:p>
            <a:pPr marL="0" indent="0">
              <a:buNone/>
            </a:pPr>
            <a:r>
              <a:rPr lang="en-GB" sz="2800" dirty="0" smtClean="0">
                <a:solidFill>
                  <a:srgbClr val="FF0000"/>
                </a:solidFill>
              </a:rPr>
              <a:t>Chaperone-mediated autophagy – </a:t>
            </a:r>
            <a:r>
              <a:rPr lang="en-GB" dirty="0"/>
              <a:t> </a:t>
            </a:r>
            <a:r>
              <a:rPr lang="en-GB" sz="2000" dirty="0"/>
              <a:t>a selective pathway that degrades cytosolic proteins in the lysosomes to regulate cellular quality control and stress responses</a:t>
            </a:r>
            <a:endParaRPr lang="en-GB" sz="2000" dirty="0"/>
          </a:p>
        </p:txBody>
      </p:sp>
    </p:spTree>
    <p:extLst>
      <p:ext uri="{BB962C8B-B14F-4D97-AF65-F5344CB8AC3E}">
        <p14:creationId xmlns:p14="http://schemas.microsoft.com/office/powerpoint/2010/main" val="32462518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Cell division / Mitosis</a:t>
            </a:r>
            <a:endParaRPr lang="en-GB" dirty="0"/>
          </a:p>
        </p:txBody>
      </p:sp>
      <p:sp>
        <p:nvSpPr>
          <p:cNvPr id="3" name="Content Placeholder 2"/>
          <p:cNvSpPr>
            <a:spLocks noGrp="1"/>
          </p:cNvSpPr>
          <p:nvPr>
            <p:ph idx="1"/>
          </p:nvPr>
        </p:nvSpPr>
        <p:spPr>
          <a:xfrm>
            <a:off x="539552" y="1484785"/>
            <a:ext cx="8208912" cy="792087"/>
          </a:xfrm>
        </p:spPr>
        <p:txBody>
          <a:bodyPr>
            <a:normAutofit/>
          </a:bodyPr>
          <a:lstStyle/>
          <a:p>
            <a:pPr marL="0" indent="0" algn="ctr">
              <a:buNone/>
            </a:pPr>
            <a:r>
              <a:rPr lang="en-GB" sz="2000" dirty="0" smtClean="0">
                <a:solidFill>
                  <a:srgbClr val="FF0000"/>
                </a:solidFill>
              </a:rPr>
              <a:t>The process of cell reproduction where the chromosomes are copied and separated into 2 nuclei</a:t>
            </a:r>
            <a:endParaRPr lang="en-GB" sz="2000" dirty="0">
              <a:solidFill>
                <a:srgbClr val="FF0000"/>
              </a:solidFill>
            </a:endParaRPr>
          </a:p>
        </p:txBody>
      </p:sp>
      <p:pic>
        <p:nvPicPr>
          <p:cNvPr id="3076" name="Picture 4" descr="https://upload.wikimedia.org/wikipedia/commons/thumb/c/c9/Mitosis_Stages.svg/1920px-Mitosis_Stages.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5" y="2636912"/>
            <a:ext cx="9006834" cy="34563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03728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Cell Differentiation</a:t>
            </a:r>
            <a:endParaRPr lang="en-GB" dirty="0"/>
          </a:p>
        </p:txBody>
      </p:sp>
      <p:sp>
        <p:nvSpPr>
          <p:cNvPr id="3" name="Content Placeholder 2"/>
          <p:cNvSpPr>
            <a:spLocks noGrp="1"/>
          </p:cNvSpPr>
          <p:nvPr>
            <p:ph idx="1"/>
          </p:nvPr>
        </p:nvSpPr>
        <p:spPr/>
        <p:txBody>
          <a:bodyPr>
            <a:normAutofit lnSpcReduction="10000"/>
          </a:bodyPr>
          <a:lstStyle/>
          <a:p>
            <a:pPr marL="0" indent="0" algn="ctr">
              <a:buNone/>
            </a:pPr>
            <a:r>
              <a:rPr lang="en-GB" dirty="0" smtClean="0"/>
              <a:t>The development of specific cells results from differential gene expression and inductive signalling.</a:t>
            </a:r>
          </a:p>
          <a:p>
            <a:pPr marL="0" indent="0">
              <a:buNone/>
            </a:pPr>
            <a:endParaRPr lang="en-GB" dirty="0"/>
          </a:p>
          <a:p>
            <a:pPr marL="0" indent="0">
              <a:buNone/>
            </a:pPr>
            <a:r>
              <a:rPr lang="en-GB" dirty="0" smtClean="0"/>
              <a:t>A the point of cell division asymmetric localisation of cytoplasmic molecules results in a higher concentration of specific cellular characteristic in one cell and other characteristic in the other.</a:t>
            </a:r>
            <a:endParaRPr lang="en-GB" dirty="0"/>
          </a:p>
        </p:txBody>
      </p:sp>
    </p:spTree>
    <p:extLst>
      <p:ext uri="{BB962C8B-B14F-4D97-AF65-F5344CB8AC3E}">
        <p14:creationId xmlns:p14="http://schemas.microsoft.com/office/powerpoint/2010/main" val="41243811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Inductive signalling</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The way one group of cells influences the development of another </a:t>
            </a:r>
            <a:r>
              <a:rPr lang="en-GB" dirty="0" err="1" smtClean="0"/>
              <a:t>groupo</a:t>
            </a:r>
            <a:r>
              <a:rPr lang="en-GB" dirty="0" smtClean="0"/>
              <a:t> of cells</a:t>
            </a:r>
          </a:p>
          <a:p>
            <a:pPr marL="0" indent="0">
              <a:buNone/>
            </a:pPr>
            <a:endParaRPr lang="en-GB" dirty="0"/>
          </a:p>
          <a:p>
            <a:pPr marL="0" indent="0">
              <a:buNone/>
            </a:pPr>
            <a:r>
              <a:rPr lang="en-GB" dirty="0" smtClean="0"/>
              <a:t>Diffusible signalling</a:t>
            </a:r>
          </a:p>
          <a:p>
            <a:pPr marL="0" indent="0">
              <a:buNone/>
            </a:pPr>
            <a:endParaRPr lang="en-GB" dirty="0"/>
          </a:p>
          <a:p>
            <a:pPr marL="0" indent="0">
              <a:buNone/>
            </a:pPr>
            <a:r>
              <a:rPr lang="en-GB" dirty="0" smtClean="0"/>
              <a:t>Direct contact</a:t>
            </a:r>
          </a:p>
          <a:p>
            <a:pPr marL="0" indent="0">
              <a:buNone/>
            </a:pPr>
            <a:endParaRPr lang="en-GB" dirty="0"/>
          </a:p>
          <a:p>
            <a:pPr marL="0" indent="0">
              <a:buNone/>
            </a:pPr>
            <a:r>
              <a:rPr lang="en-GB" dirty="0" smtClean="0"/>
              <a:t>Gap junction </a:t>
            </a:r>
            <a:endParaRPr lang="en-GB" dirty="0"/>
          </a:p>
        </p:txBody>
      </p:sp>
    </p:spTree>
    <p:extLst>
      <p:ext uri="{BB962C8B-B14F-4D97-AF65-F5344CB8AC3E}">
        <p14:creationId xmlns:p14="http://schemas.microsoft.com/office/powerpoint/2010/main" val="27942142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Cell Adhesion</a:t>
            </a:r>
            <a:endParaRPr lang="en-GB" dirty="0"/>
          </a:p>
        </p:txBody>
      </p:sp>
      <p:sp>
        <p:nvSpPr>
          <p:cNvPr id="3" name="Content Placeholder 2"/>
          <p:cNvSpPr>
            <a:spLocks noGrp="1"/>
          </p:cNvSpPr>
          <p:nvPr>
            <p:ph idx="1"/>
          </p:nvPr>
        </p:nvSpPr>
        <p:spPr/>
        <p:txBody>
          <a:bodyPr/>
          <a:lstStyle/>
          <a:p>
            <a:pPr marL="0" indent="0" algn="ctr">
              <a:buNone/>
            </a:pPr>
            <a:r>
              <a:rPr lang="en-GB" dirty="0" smtClean="0">
                <a:solidFill>
                  <a:srgbClr val="FF0000"/>
                </a:solidFill>
              </a:rPr>
              <a:t>The process of binding cells top each other or within an extracellular matrix.</a:t>
            </a:r>
            <a:endParaRPr lang="en-GB" dirty="0" smtClean="0"/>
          </a:p>
          <a:p>
            <a:pPr marL="0" indent="0" algn="ctr">
              <a:buNone/>
            </a:pPr>
            <a:endParaRPr lang="en-GB" dirty="0">
              <a:solidFill>
                <a:srgbClr val="FF0000"/>
              </a:solidFill>
            </a:endParaRPr>
          </a:p>
        </p:txBody>
      </p:sp>
    </p:spTree>
    <p:extLst>
      <p:ext uri="{BB962C8B-B14F-4D97-AF65-F5344CB8AC3E}">
        <p14:creationId xmlns:p14="http://schemas.microsoft.com/office/powerpoint/2010/main" val="36147775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Chemotaxis</a:t>
            </a:r>
            <a:endParaRPr lang="en-GB" dirty="0"/>
          </a:p>
        </p:txBody>
      </p:sp>
      <p:sp>
        <p:nvSpPr>
          <p:cNvPr id="3" name="Content Placeholder 2"/>
          <p:cNvSpPr>
            <a:spLocks noGrp="1"/>
          </p:cNvSpPr>
          <p:nvPr>
            <p:ph idx="1"/>
          </p:nvPr>
        </p:nvSpPr>
        <p:spPr/>
        <p:txBody>
          <a:bodyPr>
            <a:normAutofit fontScale="92500" lnSpcReduction="20000"/>
          </a:bodyPr>
          <a:lstStyle/>
          <a:p>
            <a:pPr marL="0" indent="0" algn="ctr">
              <a:buNone/>
            </a:pPr>
            <a:r>
              <a:rPr lang="en-GB" sz="2800" dirty="0" smtClean="0">
                <a:solidFill>
                  <a:srgbClr val="7030A0"/>
                </a:solidFill>
              </a:rPr>
              <a:t>The movement </a:t>
            </a:r>
            <a:r>
              <a:rPr lang="en-GB" sz="2800" dirty="0">
                <a:solidFill>
                  <a:srgbClr val="7030A0"/>
                </a:solidFill>
              </a:rPr>
              <a:t>of a </a:t>
            </a:r>
            <a:r>
              <a:rPr lang="en-GB" sz="2800" dirty="0" smtClean="0">
                <a:solidFill>
                  <a:srgbClr val="7030A0"/>
                </a:solidFill>
              </a:rPr>
              <a:t>cell in </a:t>
            </a:r>
            <a:r>
              <a:rPr lang="en-GB" sz="2800" dirty="0">
                <a:solidFill>
                  <a:srgbClr val="7030A0"/>
                </a:solidFill>
              </a:rPr>
              <a:t>a direction corresponding to a gradient of increasing or decreasing concentration of a particular </a:t>
            </a:r>
            <a:r>
              <a:rPr lang="en-GB" sz="2800" dirty="0" smtClean="0">
                <a:solidFill>
                  <a:srgbClr val="7030A0"/>
                </a:solidFill>
              </a:rPr>
              <a:t>chemical stimulus.</a:t>
            </a:r>
          </a:p>
          <a:p>
            <a:pPr marL="0" indent="0">
              <a:buNone/>
            </a:pPr>
            <a:endParaRPr lang="en-GB" sz="2800" dirty="0">
              <a:solidFill>
                <a:srgbClr val="FF0000"/>
              </a:solidFill>
            </a:endParaRPr>
          </a:p>
          <a:p>
            <a:pPr marL="0" indent="0">
              <a:buNone/>
            </a:pPr>
            <a:r>
              <a:rPr lang="en-GB" sz="2800" dirty="0" err="1" smtClean="0">
                <a:solidFill>
                  <a:srgbClr val="FF0000"/>
                </a:solidFill>
              </a:rPr>
              <a:t>Chemokinesis</a:t>
            </a:r>
            <a:r>
              <a:rPr lang="en-GB" sz="2800" dirty="0" smtClean="0">
                <a:solidFill>
                  <a:srgbClr val="FF0000"/>
                </a:solidFill>
              </a:rPr>
              <a:t> </a:t>
            </a:r>
            <a:r>
              <a:rPr lang="en-GB" sz="2200" dirty="0" smtClean="0"/>
              <a:t>– increase in cell movement in response to chemicals in a 		     localised </a:t>
            </a:r>
            <a:r>
              <a:rPr lang="en-GB" sz="2200" dirty="0" smtClean="0"/>
              <a:t>environment irrespective of the concentration 		     gradient.</a:t>
            </a:r>
            <a:endParaRPr lang="en-GB" sz="2200" dirty="0" smtClean="0"/>
          </a:p>
          <a:p>
            <a:pPr marL="0" indent="0">
              <a:buNone/>
            </a:pPr>
            <a:endParaRPr lang="en-GB" sz="2200" dirty="0" smtClean="0"/>
          </a:p>
          <a:p>
            <a:pPr marL="0" indent="0">
              <a:buNone/>
            </a:pPr>
            <a:r>
              <a:rPr lang="en-GB" sz="2800" dirty="0" err="1" smtClean="0">
                <a:solidFill>
                  <a:srgbClr val="FF0000"/>
                </a:solidFill>
              </a:rPr>
              <a:t>Haptotaxis</a:t>
            </a:r>
            <a:r>
              <a:rPr lang="en-GB" sz="2800" dirty="0" smtClean="0">
                <a:solidFill>
                  <a:srgbClr val="FF0000"/>
                </a:solidFill>
              </a:rPr>
              <a:t>  </a:t>
            </a:r>
            <a:r>
              <a:rPr lang="en-GB" sz="2800" dirty="0" smtClean="0"/>
              <a:t>-</a:t>
            </a:r>
            <a:r>
              <a:rPr lang="en-GB" sz="2800" dirty="0" smtClean="0">
                <a:solidFill>
                  <a:srgbClr val="FF0000"/>
                </a:solidFill>
              </a:rPr>
              <a:t>  </a:t>
            </a:r>
            <a:r>
              <a:rPr lang="en-GB" sz="1900" dirty="0" smtClean="0"/>
              <a:t>movement towards cells that have </a:t>
            </a:r>
            <a:r>
              <a:rPr lang="en-GB" sz="1900" dirty="0" err="1" smtClean="0"/>
              <a:t>chemoattractant</a:t>
            </a:r>
            <a:r>
              <a:rPr lang="en-GB" sz="1900" dirty="0" smtClean="0"/>
              <a:t> substances 		bound to the surface of the cell</a:t>
            </a:r>
          </a:p>
          <a:p>
            <a:pPr marL="0" indent="0">
              <a:buNone/>
            </a:pPr>
            <a:endParaRPr lang="en-GB" sz="2800" dirty="0">
              <a:solidFill>
                <a:srgbClr val="FF0000"/>
              </a:solidFill>
            </a:endParaRPr>
          </a:p>
          <a:p>
            <a:pPr marL="0" indent="0">
              <a:buNone/>
            </a:pPr>
            <a:r>
              <a:rPr lang="en-GB" sz="2800" dirty="0" err="1" smtClean="0">
                <a:solidFill>
                  <a:srgbClr val="FF0000"/>
                </a:solidFill>
              </a:rPr>
              <a:t>Necrotaxis</a:t>
            </a:r>
            <a:r>
              <a:rPr lang="en-GB" sz="2800" dirty="0" smtClean="0">
                <a:solidFill>
                  <a:srgbClr val="FF0000"/>
                </a:solidFill>
              </a:rPr>
              <a:t> </a:t>
            </a:r>
            <a:r>
              <a:rPr lang="en-GB" sz="2800" dirty="0" smtClean="0"/>
              <a:t>–</a:t>
            </a:r>
            <a:r>
              <a:rPr lang="en-GB" sz="2800" dirty="0" smtClean="0">
                <a:solidFill>
                  <a:srgbClr val="FF0000"/>
                </a:solidFill>
              </a:rPr>
              <a:t> </a:t>
            </a:r>
            <a:r>
              <a:rPr lang="en-GB" sz="1800" dirty="0" smtClean="0"/>
              <a:t>movement towards cells that release chemicals in response to damage 	                or death</a:t>
            </a:r>
            <a:endParaRPr lang="en-GB" sz="1800" dirty="0"/>
          </a:p>
        </p:txBody>
      </p:sp>
      <p:sp>
        <p:nvSpPr>
          <p:cNvPr id="4" name="TextBox 3"/>
          <p:cNvSpPr txBox="1"/>
          <p:nvPr/>
        </p:nvSpPr>
        <p:spPr>
          <a:xfrm>
            <a:off x="3347864" y="6370734"/>
            <a:ext cx="2880320" cy="369332"/>
          </a:xfrm>
          <a:prstGeom prst="rect">
            <a:avLst/>
          </a:prstGeom>
          <a:noFill/>
        </p:spPr>
        <p:txBody>
          <a:bodyPr wrap="square" rtlCol="0">
            <a:spAutoFit/>
          </a:bodyPr>
          <a:lstStyle/>
          <a:p>
            <a:r>
              <a:rPr lang="en-GB" dirty="0" smtClean="0">
                <a:solidFill>
                  <a:srgbClr val="7030A0"/>
                </a:solidFill>
              </a:rPr>
              <a:t>See lecture on cell signalling</a:t>
            </a:r>
            <a:endParaRPr lang="en-GB" dirty="0">
              <a:solidFill>
                <a:srgbClr val="7030A0"/>
              </a:solidFill>
            </a:endParaRPr>
          </a:p>
        </p:txBody>
      </p:sp>
    </p:spTree>
    <p:extLst>
      <p:ext uri="{BB962C8B-B14F-4D97-AF65-F5344CB8AC3E}">
        <p14:creationId xmlns:p14="http://schemas.microsoft.com/office/powerpoint/2010/main" val="27111614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Cell Signalling</a:t>
            </a:r>
            <a:endParaRPr lang="en-GB" dirty="0"/>
          </a:p>
        </p:txBody>
      </p:sp>
      <p:sp>
        <p:nvSpPr>
          <p:cNvPr id="3" name="Content Placeholder 2"/>
          <p:cNvSpPr>
            <a:spLocks noGrp="1"/>
          </p:cNvSpPr>
          <p:nvPr>
            <p:ph idx="1"/>
          </p:nvPr>
        </p:nvSpPr>
        <p:spPr/>
        <p:txBody>
          <a:bodyPr/>
          <a:lstStyle/>
          <a:p>
            <a:pPr marL="0" indent="0">
              <a:buNone/>
            </a:pPr>
            <a:r>
              <a:rPr lang="en-GB" dirty="0" smtClean="0">
                <a:solidFill>
                  <a:srgbClr val="7030A0"/>
                </a:solidFill>
              </a:rPr>
              <a:t>The communication </a:t>
            </a:r>
            <a:r>
              <a:rPr lang="en-GB" dirty="0">
                <a:solidFill>
                  <a:srgbClr val="7030A0"/>
                </a:solidFill>
              </a:rPr>
              <a:t>process that governs basic activities of cells and coordinates </a:t>
            </a:r>
            <a:r>
              <a:rPr lang="en-GB" dirty="0" smtClean="0">
                <a:solidFill>
                  <a:srgbClr val="7030A0"/>
                </a:solidFill>
              </a:rPr>
              <a:t>their actions</a:t>
            </a:r>
            <a:r>
              <a:rPr lang="en-GB" dirty="0">
                <a:solidFill>
                  <a:srgbClr val="7030A0"/>
                </a:solidFill>
              </a:rPr>
              <a:t>. </a:t>
            </a:r>
            <a:endParaRPr lang="en-GB" dirty="0" smtClean="0">
              <a:solidFill>
                <a:srgbClr val="7030A0"/>
              </a:solidFill>
            </a:endParaRPr>
          </a:p>
          <a:p>
            <a:pPr marL="0" indent="0">
              <a:buNone/>
            </a:pPr>
            <a:endParaRPr lang="en-GB" dirty="0"/>
          </a:p>
          <a:p>
            <a:pPr marL="0" indent="0">
              <a:buNone/>
            </a:pPr>
            <a:r>
              <a:rPr lang="en-GB" sz="2400" dirty="0" smtClean="0"/>
              <a:t>Errors in cell signalling process lead to conditions such as;</a:t>
            </a:r>
          </a:p>
          <a:p>
            <a:pPr marL="0" indent="0">
              <a:buNone/>
            </a:pPr>
            <a:endParaRPr lang="en-GB" sz="2400" dirty="0" smtClean="0"/>
          </a:p>
          <a:p>
            <a:r>
              <a:rPr lang="en-GB" dirty="0" smtClean="0">
                <a:solidFill>
                  <a:srgbClr val="FF0000"/>
                </a:solidFill>
              </a:rPr>
              <a:t>Cancers</a:t>
            </a:r>
          </a:p>
          <a:p>
            <a:r>
              <a:rPr lang="en-GB" dirty="0" smtClean="0">
                <a:solidFill>
                  <a:srgbClr val="FF0000"/>
                </a:solidFill>
              </a:rPr>
              <a:t>Diabetes</a:t>
            </a:r>
          </a:p>
          <a:p>
            <a:r>
              <a:rPr lang="en-GB" dirty="0" smtClean="0">
                <a:solidFill>
                  <a:srgbClr val="FF0000"/>
                </a:solidFill>
              </a:rPr>
              <a:t>Autoimmune</a:t>
            </a:r>
            <a:endParaRPr lang="en-GB" dirty="0">
              <a:solidFill>
                <a:srgbClr val="FF0000"/>
              </a:solidFill>
            </a:endParaRPr>
          </a:p>
        </p:txBody>
      </p:sp>
    </p:spTree>
    <p:extLst>
      <p:ext uri="{BB962C8B-B14F-4D97-AF65-F5344CB8AC3E}">
        <p14:creationId xmlns:p14="http://schemas.microsoft.com/office/powerpoint/2010/main" val="8383437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8229600" cy="1143000"/>
          </a:xfrm>
        </p:spPr>
        <p:txBody>
          <a:bodyPr/>
          <a:lstStyle/>
          <a:p>
            <a:r>
              <a:rPr lang="en-GB" dirty="0" smtClean="0"/>
              <a:t>Catabolism / Anabolism</a:t>
            </a:r>
            <a:endParaRPr lang="en-GB" dirty="0"/>
          </a:p>
        </p:txBody>
      </p:sp>
      <p:sp>
        <p:nvSpPr>
          <p:cNvPr id="3" name="Content Placeholder 2"/>
          <p:cNvSpPr>
            <a:spLocks noGrp="1"/>
          </p:cNvSpPr>
          <p:nvPr>
            <p:ph idx="1"/>
          </p:nvPr>
        </p:nvSpPr>
        <p:spPr>
          <a:xfrm>
            <a:off x="323528" y="1340768"/>
            <a:ext cx="8496944" cy="2337123"/>
          </a:xfrm>
        </p:spPr>
        <p:txBody>
          <a:bodyPr>
            <a:normAutofit fontScale="92500" lnSpcReduction="10000"/>
          </a:bodyPr>
          <a:lstStyle/>
          <a:p>
            <a:pPr marL="0" indent="0">
              <a:buNone/>
            </a:pPr>
            <a:r>
              <a:rPr lang="en-GB" dirty="0" smtClean="0">
                <a:solidFill>
                  <a:srgbClr val="FF0000"/>
                </a:solidFill>
              </a:rPr>
              <a:t>Catabolism</a:t>
            </a:r>
            <a:r>
              <a:rPr lang="en-GB" dirty="0" smtClean="0"/>
              <a:t> -  </a:t>
            </a:r>
            <a:r>
              <a:rPr lang="en-GB" sz="2400" dirty="0" smtClean="0"/>
              <a:t>a set of metabolic pathways that breakdown molecules into smaller units used to release energy or used to make new molecules.</a:t>
            </a:r>
          </a:p>
          <a:p>
            <a:pPr marL="0" indent="0">
              <a:buNone/>
            </a:pPr>
            <a:endParaRPr lang="en-GB" sz="2400" dirty="0"/>
          </a:p>
          <a:p>
            <a:pPr marL="0" indent="0">
              <a:buNone/>
            </a:pPr>
            <a:r>
              <a:rPr lang="en-GB" sz="3500" dirty="0" smtClean="0">
                <a:solidFill>
                  <a:srgbClr val="FF0000"/>
                </a:solidFill>
              </a:rPr>
              <a:t>Anabolism</a:t>
            </a:r>
            <a:r>
              <a:rPr lang="en-GB" sz="2400" dirty="0" smtClean="0"/>
              <a:t> – A set of metabolic pathways that construct new molecules </a:t>
            </a:r>
            <a:endParaRPr lang="en-GB" sz="2400" dirty="0"/>
          </a:p>
        </p:txBody>
      </p:sp>
      <p:pic>
        <p:nvPicPr>
          <p:cNvPr id="4" name="Picture 2" descr="https://cdn-images-1.medium.com/max/1200/1*Rg5Qg-O00C0iXwU-HGXkbA.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4005064"/>
            <a:ext cx="6624736" cy="26478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5189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 Expression</a:t>
            </a:r>
            <a:endParaRPr lang="en-GB" dirty="0"/>
          </a:p>
        </p:txBody>
      </p:sp>
      <p:sp>
        <p:nvSpPr>
          <p:cNvPr id="3" name="Content Placeholder 2"/>
          <p:cNvSpPr>
            <a:spLocks noGrp="1"/>
          </p:cNvSpPr>
          <p:nvPr>
            <p:ph idx="1"/>
          </p:nvPr>
        </p:nvSpPr>
        <p:spPr>
          <a:xfrm>
            <a:off x="4716016" y="1628800"/>
            <a:ext cx="4176464" cy="4608512"/>
          </a:xfrm>
        </p:spPr>
        <p:txBody>
          <a:bodyPr>
            <a:normAutofit fontScale="92500" lnSpcReduction="20000"/>
          </a:bodyPr>
          <a:lstStyle/>
          <a:p>
            <a:pPr marL="0" indent="0">
              <a:buNone/>
            </a:pPr>
            <a:r>
              <a:rPr lang="en-GB" dirty="0" smtClean="0"/>
              <a:t>The process of reading the genetic code and making new proteins.</a:t>
            </a:r>
          </a:p>
          <a:p>
            <a:pPr marL="0" indent="0">
              <a:buNone/>
            </a:pPr>
            <a:endParaRPr lang="en-GB" dirty="0"/>
          </a:p>
          <a:p>
            <a:pPr marL="0" indent="0">
              <a:buNone/>
            </a:pPr>
            <a:r>
              <a:rPr lang="en-GB" dirty="0" smtClean="0">
                <a:solidFill>
                  <a:srgbClr val="FF0000"/>
                </a:solidFill>
              </a:rPr>
              <a:t>Transcription</a:t>
            </a:r>
            <a:r>
              <a:rPr lang="en-GB" dirty="0" smtClean="0"/>
              <a:t> – reading and copying the gene</a:t>
            </a:r>
          </a:p>
          <a:p>
            <a:pPr marL="0" indent="0">
              <a:buNone/>
            </a:pPr>
            <a:endParaRPr lang="en-GB" dirty="0"/>
          </a:p>
          <a:p>
            <a:pPr marL="0" indent="0">
              <a:buNone/>
            </a:pPr>
            <a:r>
              <a:rPr lang="en-GB" dirty="0" smtClean="0">
                <a:solidFill>
                  <a:srgbClr val="FF0000"/>
                </a:solidFill>
              </a:rPr>
              <a:t>Translation</a:t>
            </a:r>
            <a:r>
              <a:rPr lang="en-GB" dirty="0" smtClean="0"/>
              <a:t> – using the copied code to combine amino acids into a new protein structure.</a:t>
            </a:r>
            <a:endParaRPr lang="en-GB" dirty="0"/>
          </a:p>
        </p:txBody>
      </p:sp>
      <p:pic>
        <p:nvPicPr>
          <p:cNvPr id="2052" name="Picture 4" descr="http://www.nature.com/scitable/content/ne0000/ne0000/ne0000/ne0000/14711098/U2CP3-1_SynthesisDegredati_ks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772816"/>
            <a:ext cx="4433327" cy="396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46133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Apoptosis</a:t>
            </a:r>
            <a:endParaRPr lang="en-GB" dirty="0"/>
          </a:p>
        </p:txBody>
      </p:sp>
      <p:sp>
        <p:nvSpPr>
          <p:cNvPr id="3" name="Content Placeholder 2"/>
          <p:cNvSpPr>
            <a:spLocks noGrp="1"/>
          </p:cNvSpPr>
          <p:nvPr>
            <p:ph idx="1"/>
          </p:nvPr>
        </p:nvSpPr>
        <p:spPr>
          <a:xfrm>
            <a:off x="2411760" y="908720"/>
            <a:ext cx="4906888" cy="964704"/>
          </a:xfrm>
        </p:spPr>
        <p:txBody>
          <a:bodyPr>
            <a:noAutofit/>
          </a:bodyPr>
          <a:lstStyle/>
          <a:p>
            <a:pPr marL="0" indent="0" algn="ctr">
              <a:buNone/>
            </a:pPr>
            <a:r>
              <a:rPr lang="en-GB" sz="2400" dirty="0" smtClean="0">
                <a:solidFill>
                  <a:srgbClr val="FF0000"/>
                </a:solidFill>
              </a:rPr>
              <a:t>The programmed death of a cell</a:t>
            </a:r>
            <a:endParaRPr lang="en-GB" sz="2400" dirty="0" smtClean="0"/>
          </a:p>
          <a:p>
            <a:pPr marL="0" indent="0" algn="ctr">
              <a:buNone/>
            </a:pPr>
            <a:r>
              <a:rPr lang="en-GB" sz="2400" dirty="0" smtClean="0"/>
              <a:t>50-70 billion cells </a:t>
            </a:r>
            <a:r>
              <a:rPr lang="en-GB" sz="2400" dirty="0" smtClean="0"/>
              <a:t>die every day die</a:t>
            </a:r>
            <a:r>
              <a:rPr lang="en-GB" sz="2400" dirty="0" smtClean="0"/>
              <a:t>!</a:t>
            </a:r>
            <a:endParaRPr lang="en-GB" sz="2400" dirty="0"/>
          </a:p>
        </p:txBody>
      </p:sp>
      <p:pic>
        <p:nvPicPr>
          <p:cNvPr id="1026" name="Picture 2" descr="https://s.hswstatic.com/gif/apoptosis-diagram.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0828" y="2060848"/>
            <a:ext cx="5711594" cy="4759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69106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268</TotalTime>
  <Words>1914</Words>
  <Application>Microsoft Office PowerPoint</Application>
  <PresentationFormat>On-screen Show (4:3)</PresentationFormat>
  <Paragraphs>219</Paragraphs>
  <Slides>31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31</vt:i4>
      </vt:variant>
    </vt:vector>
  </HeadingPairs>
  <TitlesOfParts>
    <vt:vector size="34" baseType="lpstr">
      <vt:lpstr>Arial</vt:lpstr>
      <vt:lpstr>Calibri</vt:lpstr>
      <vt:lpstr>Office Theme</vt:lpstr>
      <vt:lpstr>Cells</vt:lpstr>
      <vt:lpstr>Human Cells</vt:lpstr>
      <vt:lpstr>Structures within a Generalised  Cell</vt:lpstr>
      <vt:lpstr>Cell membrane  (plasma membrane) </vt:lpstr>
      <vt:lpstr>Cytoskeleton</vt:lpstr>
      <vt:lpstr>Nucleus</vt:lpstr>
      <vt:lpstr>Chromosomes</vt:lpstr>
      <vt:lpstr>Ribosomes</vt:lpstr>
      <vt:lpstr>Forms of Ribosomes</vt:lpstr>
      <vt:lpstr>Rough Endoplasmic Reticulum (RER)</vt:lpstr>
      <vt:lpstr>Smooth Endoplasmic Reticulum</vt:lpstr>
      <vt:lpstr>Sacroplasmic Reticulum</vt:lpstr>
      <vt:lpstr>Golgi Apparatus</vt:lpstr>
      <vt:lpstr>Vesicles</vt:lpstr>
      <vt:lpstr>Mitochondria</vt:lpstr>
      <vt:lpstr>Vacuole</vt:lpstr>
      <vt:lpstr>Lysosomes</vt:lpstr>
      <vt:lpstr>Centrosome</vt:lpstr>
      <vt:lpstr>Cytoplasm</vt:lpstr>
      <vt:lpstr>Cytoplasmic Inclusions</vt:lpstr>
      <vt:lpstr>Cellular processes</vt:lpstr>
      <vt:lpstr>Autophagy</vt:lpstr>
      <vt:lpstr>Cell division / Mitosis</vt:lpstr>
      <vt:lpstr>Cell Differentiation</vt:lpstr>
      <vt:lpstr>Inductive signalling</vt:lpstr>
      <vt:lpstr>Cell Adhesion</vt:lpstr>
      <vt:lpstr>Chemotaxis</vt:lpstr>
      <vt:lpstr>Cell Signalling</vt:lpstr>
      <vt:lpstr>Catabolism / Anabolism</vt:lpstr>
      <vt:lpstr>Gene Expression</vt:lpstr>
      <vt:lpstr>Apoptosis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Cells</dc:title>
  <dc:creator>Administrator</dc:creator>
  <cp:lastModifiedBy>David Gardner</cp:lastModifiedBy>
  <cp:revision>28</cp:revision>
  <dcterms:created xsi:type="dcterms:W3CDTF">2018-01-30T23:09:34Z</dcterms:created>
  <dcterms:modified xsi:type="dcterms:W3CDTF">2020-02-02T21:24:27Z</dcterms:modified>
</cp:coreProperties>
</file>