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9"/>
  </p:notesMasterIdLst>
  <p:sldIdLst>
    <p:sldId id="256" r:id="rId3"/>
    <p:sldId id="288" r:id="rId4"/>
    <p:sldId id="282" r:id="rId5"/>
    <p:sldId id="283" r:id="rId6"/>
    <p:sldId id="284" r:id="rId7"/>
    <p:sldId id="285" r:id="rId8"/>
    <p:sldId id="286" r:id="rId9"/>
    <p:sldId id="287" r:id="rId10"/>
    <p:sldId id="290" r:id="rId11"/>
    <p:sldId id="289" r:id="rId12"/>
    <p:sldId id="281" r:id="rId13"/>
    <p:sldId id="291" r:id="rId14"/>
    <p:sldId id="257" r:id="rId15"/>
    <p:sldId id="258" r:id="rId16"/>
    <p:sldId id="261" r:id="rId17"/>
    <p:sldId id="260" r:id="rId18"/>
    <p:sldId id="262" r:id="rId19"/>
    <p:sldId id="263" r:id="rId20"/>
    <p:sldId id="264" r:id="rId21"/>
    <p:sldId id="280" r:id="rId22"/>
    <p:sldId id="266" r:id="rId23"/>
    <p:sldId id="265" r:id="rId24"/>
    <p:sldId id="267" r:id="rId25"/>
    <p:sldId id="268" r:id="rId26"/>
    <p:sldId id="269" r:id="rId27"/>
    <p:sldId id="270" r:id="rId28"/>
    <p:sldId id="273" r:id="rId29"/>
    <p:sldId id="271" r:id="rId30"/>
    <p:sldId id="272" r:id="rId31"/>
    <p:sldId id="275" r:id="rId32"/>
    <p:sldId id="274" r:id="rId33"/>
    <p:sldId id="276" r:id="rId34"/>
    <p:sldId id="277" r:id="rId35"/>
    <p:sldId id="278" r:id="rId36"/>
    <p:sldId id="279" r:id="rId37"/>
    <p:sldId id="259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6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78D814-3E00-49D0-9284-CD7DAB8B0395}" type="datetimeFigureOut">
              <a:rPr lang="en-GB" smtClean="0"/>
              <a:t>29/01/2020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D0BFC1-0B95-4CC2-83BE-3F046A1094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603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D0BFC1-0B95-4CC2-83BE-3F046A10948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2126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CA367-4684-4967-87E7-FBAAD24FB4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839E99-CFC0-4D05-96FF-16AC41E1F4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356092-8277-42DD-95EE-52C48E99A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37D76-6310-45D5-A989-920A554B14DF}" type="datetime1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1B72D-4B8A-4895-BEFC-E67AA7303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68021A-59A2-422C-B57D-3E4E50ACE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543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CF9BD-3FEF-4B1E-B942-FB567192A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A7E63-720F-4BA8-B9BB-4D01F6897A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331FF1-8B8F-4CDB-9808-863799262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1A145-10AB-4CC6-A633-A27EC67DF3C9}" type="datetime1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C30377-9BCC-4D36-BE9F-E5DAD46C2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1397B-2112-4AEE-A856-0040DFDFA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436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D009B-E574-4341-AF81-E58EE2110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C6BE89-4375-4B35-91F9-2ECF20CF33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0CC0D7-E3FD-4F56-8E50-9427CA1ED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81686-F929-4531-842F-CBB0B536C8ED}" type="datetime1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4F4846-61D5-4953-901D-D27008C29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4AA05D-7C4C-4537-A7F7-7D8AAED8C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331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1BAA3-AA90-44B3-8574-4B388182B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39207-760D-4269-96D8-563D86C1C8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E08202-68D9-42D3-A730-A8F16C30E5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F07A9F-5DF6-4666-BF2D-E9FD69D1F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CE2076-D65A-4B20-992C-C9CC944E3D23}" type="datetime1">
              <a:rPr lang="en-GB" smtClean="0"/>
              <a:t>29/01/2020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C92B9C-6606-4D5B-AF7A-7E1A475703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2E1227-0E15-44A9-A618-F1CEDC0A3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606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A1DB7-13DD-4B56-A2C9-70B981206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CE6216-F880-4C4C-8618-8EFE0FEACF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CE272B-3AE9-455F-A113-C20BDA46CD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483C8-1BA8-42CE-84CA-59F6F7DAB1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2078BE-7F07-43BE-B044-95AC02078E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6542D6-808F-4D2E-9BC2-EAD61ADEC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FD4A-1C87-48E1-BD36-0E481364A324}" type="datetime1">
              <a:rPr lang="en-GB" smtClean="0"/>
              <a:t>29/01/2020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FC6832-10D5-49FC-A202-3DEBCFBE5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9F053B-6DA3-47AF-9936-8B04BE5A2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418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220E2-734D-4C42-82D8-6DDD54D8E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35D337-7171-4542-B1F9-2715669AC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DC21F-BFA2-46FA-9DE1-B9F2EB7D609F}" type="datetime1">
              <a:rPr lang="en-GB" smtClean="0"/>
              <a:t>29/01/2020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CDE2FC-6CEB-493B-9494-C0B05A88E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D1F68D-3B8E-4593-8CC6-FE4EF0FF9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961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C10E0D-4FF6-4688-9929-59734394B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65E8C-4944-4930-BA95-F53A6C431D88}" type="datetime1">
              <a:rPr lang="en-GB" smtClean="0"/>
              <a:t>29/01/2020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ED2AFF-FEB2-4D64-A0F6-FF2DF947B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2DD0AF-ABC4-4905-8BE7-1FD8DCAA5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802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DAA36-BFEF-4C67-84CF-2AEC1700F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707D3-364B-4FC4-9B10-FE7934240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5E5F2A-5FE0-481B-9A52-572A38F6B2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53E4B6-45BB-4E08-8BD0-6D6CF1251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36992-C832-4E28-B081-2B0FD84411D2}" type="datetime1">
              <a:rPr lang="en-GB" smtClean="0"/>
              <a:t>29/01/2020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F94582-F3A3-42DC-9E29-594F2A980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D22A0E-7C35-432C-AD80-E693DF1AE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7305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E3ED1-3A96-481D-91A4-72043A3BD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42F83A-77A7-492D-87FF-35C96D4703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506FD1-ABBE-49B7-BB71-EC50BBEFED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A08B62-B999-4694-BB27-E9CBF47FBE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FAFC2-C0EB-4F15-9B6E-F43B28434777}" type="datetime1">
              <a:rPr lang="en-GB" smtClean="0"/>
              <a:t>29/01/2020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0421DF-8299-49F9-949D-ED426A7C5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887BA-D23C-48C3-AEE8-A081F514C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33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33104-E893-49BE-AC3B-D62FC9097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6533B5-2A44-46AF-8124-54CFE5FA01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6AFAA-BA05-40ED-A382-E0A6DC53B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24CC6-D9F7-4ADC-BE7C-F46D0EEE7412}" type="datetime1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481CD3-C779-44AB-A893-600A50CE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B96B9F-D8C1-4FAA-81FE-B0FB198C0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3351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0ABEEA-BC2B-4B6A-B1BA-FD1885B800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878EA8-CD1C-4B9F-B733-638BACBB53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5F9E89-237E-49E1-954E-68D9BF07FB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55DC8-4945-4BD3-B80D-38ECA9A644B5}" type="datetime1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84B431-478D-4E39-AB3A-04512D9CF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56F4C7-01A5-4622-B5EE-D36161937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7613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99923-63CB-4011-B273-EEB89AF26DF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2170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36B9-3294-49BE-B4F2-BAB0D72625C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6620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36E0F-EA95-4B6D-9EBF-343409B624F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3394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62624-83B1-4994-BD93-69895238979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516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6072C-A73E-4B9A-B50A-6160A77C725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95042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07B0E-A723-4654-B4EC-0982D35AB91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82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E7B4D-FFEB-4FFC-8DA8-F74664EAAE0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67426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2C54-A863-4EEC-894D-05EB08C91A3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0092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499B2-27EA-416D-AAEF-09A9D3CCD98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4880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FF2B6-9DC5-49C3-85E0-17F445EBD8C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27144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1BEF8-DF43-46EC-B23C-5DF68065684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8872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CEA2A5-C03C-4539-B427-37D01B4B5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E1FAF5-1FEF-497B-811F-BBD5466AB5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B796D-1C3A-4E81-9DFE-838EE5C400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57565F-F8F7-4BB1-A8FE-4F9449E65156}" type="datetime1">
              <a:rPr lang="en-GB" smtClean="0"/>
              <a:t>29/01/2020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B11933-370A-428D-841A-387E0DB859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BFFCEC-6B85-4ECB-B8A6-715C1F3D79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400D3-E85F-44C0-87BD-F8AA19E4E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207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FE0B1B-1860-484F-B608-6CC784A8973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29/01/2020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014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N-ZktmjIfE?feature=oembed" TargetMode="Externa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ADscM9VFxsA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YWlBVjdqiU?feature=oemb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youtube.com/watch?v=LUSZfEBTwRc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bIU7l_8pR8?feature=oembed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://nearfuturelaboratory.com/#about" TargetMode="Externa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GGDKC3GlrI" TargetMode="External"/><Relationship Id="rId7" Type="http://schemas.openxmlformats.org/officeDocument/2006/relationships/hyperlink" Target="https://futurism.com/author/keithfurst2/" TargetMode="External"/><Relationship Id="rId2" Type="http://schemas.openxmlformats.org/officeDocument/2006/relationships/hyperlink" Target="https://www.theverge.com/2018/5/17/17344250/google-x-selfish-ledger-video-data-privac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uturism.com/machine-learning-coma-patients-live/" TargetMode="External"/><Relationship Id="rId5" Type="http://schemas.openxmlformats.org/officeDocument/2006/relationships/hyperlink" Target="https://www.youtube.com/watch?v=d6dxWNQj1GU" TargetMode="External"/><Relationship Id="rId4" Type="http://schemas.openxmlformats.org/officeDocument/2006/relationships/hyperlink" Target="https://www.youtube.com/watch?v=ODZgSAeLlE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outdoor&#10;&#10;Description generated with high confidence">
            <a:extLst>
              <a:ext uri="{FF2B5EF4-FFF2-40B4-BE49-F238E27FC236}">
                <a16:creationId xmlns:a16="http://schemas.microsoft.com/office/drawing/2014/main" id="{62395464-EDAA-4F1A-AF4B-BB17D6EFC6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06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7061A8-80D4-4C35-8DB8-237B51657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16537" y="2974020"/>
            <a:ext cx="3857526" cy="2091967"/>
          </a:xfrm>
        </p:spPr>
        <p:txBody>
          <a:bodyPr>
            <a:noAutofit/>
          </a:bodyPr>
          <a:lstStyle/>
          <a:p>
            <a:r>
              <a:rPr lang="en-GB" sz="4800" dirty="0"/>
              <a:t>Artificial Intelligence Innovations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463FC9-42E8-459B-ABE2-F52C851B58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endParaRPr lang="en-GB" sz="20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542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43715-A838-451A-9B6C-2714E2081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>
            <a:normAutofit/>
          </a:bodyPr>
          <a:lstStyle/>
          <a:p>
            <a:r>
              <a:rPr lang="en-GB" sz="8800" dirty="0">
                <a:solidFill>
                  <a:srgbClr val="FFFFFF"/>
                </a:solidFill>
              </a:rPr>
              <a:t>AI, eh?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8814D0-C835-4D0C-8113-1D3A1C4E1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4672" y="603504"/>
            <a:ext cx="548640" cy="548640"/>
          </a:xfrm>
          <a:prstGeom prst="ellipse">
            <a:avLst/>
          </a:prstGeom>
          <a:solidFill>
            <a:srgbClr val="7F7F7F"/>
          </a:solidFill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35E400D3-E85F-44C0-87BD-F8AA19E4EAA2}" type="slidenum">
              <a:rPr lang="en-GB" sz="1500">
                <a:solidFill>
                  <a:srgbClr val="FFFFFF"/>
                </a:solidFill>
              </a:rPr>
              <a:pPr algn="ctr">
                <a:spcAft>
                  <a:spcPts val="600"/>
                </a:spcAft>
              </a:pPr>
              <a:t>2</a:t>
            </a:fld>
            <a:endParaRPr lang="en-GB" sz="150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07ECD-BAFD-4EEB-ACEF-B272AF0C66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50849" y="192025"/>
            <a:ext cx="4375102" cy="3114550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2400" dirty="0"/>
              <a:t>How might artificial intelligence impact on the delivery of future public services?</a:t>
            </a:r>
          </a:p>
          <a:p>
            <a:pPr marL="0" indent="0" algn="ctr">
              <a:buNone/>
            </a:pPr>
            <a:r>
              <a:rPr lang="en-GB" sz="2400" dirty="0"/>
              <a:t>How could specific services be helped or hindered by the development of new technologies?</a:t>
            </a:r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2FB8CD52-4D80-47AB-935E-805898A98F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48584" y="2715275"/>
            <a:ext cx="3841544" cy="3992376"/>
          </a:xfrm>
        </p:spPr>
        <p:txBody>
          <a:bodyPr anchor="ctr">
            <a:normAutofit/>
          </a:bodyPr>
          <a:lstStyle/>
          <a:p>
            <a:r>
              <a:rPr lang="en-GB" dirty="0"/>
              <a:t>Types of artificial intelligence</a:t>
            </a:r>
          </a:p>
          <a:p>
            <a:r>
              <a:rPr lang="en-GB" dirty="0"/>
              <a:t>Science fiction &amp; reality </a:t>
            </a:r>
          </a:p>
          <a:p>
            <a:r>
              <a:rPr lang="en-GB" dirty="0"/>
              <a:t>Decision-making in health services</a:t>
            </a:r>
          </a:p>
          <a:p>
            <a:r>
              <a:rPr lang="en-GB" dirty="0"/>
              <a:t>Google’s Selfish Ledger</a:t>
            </a:r>
          </a:p>
          <a:p>
            <a:r>
              <a:rPr lang="en-GB" dirty="0"/>
              <a:t>How the future might look</a:t>
            </a:r>
          </a:p>
        </p:txBody>
      </p:sp>
    </p:spTree>
    <p:extLst>
      <p:ext uri="{BB962C8B-B14F-4D97-AF65-F5344CB8AC3E}">
        <p14:creationId xmlns:p14="http://schemas.microsoft.com/office/powerpoint/2010/main" val="240652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44424" y="-1179111"/>
            <a:ext cx="12536424" cy="8377281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647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97766" y="-740665"/>
            <a:ext cx="12814734" cy="8103583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324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62780" y="-320040"/>
            <a:ext cx="13799788" cy="7127363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035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3153" y="-384048"/>
            <a:ext cx="13738257" cy="8147984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777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88257" y="-749808"/>
            <a:ext cx="13200616" cy="80010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381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7" y="1476375"/>
            <a:ext cx="12163425" cy="390525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061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2D08645-68A8-4B04-B983-214728C9A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0250"/>
            <a:ext cx="10515600" cy="5029835"/>
          </a:xfrm>
        </p:spPr>
        <p:txBody>
          <a:bodyPr>
            <a:normAutofit/>
          </a:bodyPr>
          <a:lstStyle/>
          <a:p>
            <a:r>
              <a:rPr lang="en-GB" dirty="0"/>
              <a:t>Mankind has been inspired by fantasy, by ridiculous, impossible dreams?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Flight, for example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36266C-F441-47CF-A680-6BB0373AB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BD094-33A7-49AA-AE16-0B51BDF11D0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666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74140-73C1-4853-B030-3D286350C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96854E-2694-4055-A56F-040AF5C393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966935" y="1423383"/>
            <a:ext cx="3130813" cy="469271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05A2DB-B21C-4A41-83C5-C8C937A11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10</a:t>
            </a:fld>
            <a:endParaRPr lang="en-GB"/>
          </a:p>
        </p:txBody>
      </p:sp>
      <p:pic>
        <p:nvPicPr>
          <p:cNvPr id="6" name="Online Media 5" title="Man's Early Flight Attempts">
            <a:hlinkClick r:id="" action="ppaction://media"/>
            <a:extLst>
              <a:ext uri="{FF2B5EF4-FFF2-40B4-BE49-F238E27FC236}">
                <a16:creationId xmlns:a16="http://schemas.microsoft.com/office/drawing/2014/main" id="{55498FA1-8DA6-4D47-8F4C-0F4B4E11140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77132" y="241220"/>
            <a:ext cx="8506923" cy="6375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65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E2422-EA07-4F9B-A680-962BCC0B4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11</a:t>
            </a:fld>
            <a:endParaRPr lang="en-GB"/>
          </a:p>
        </p:txBody>
      </p:sp>
      <p:pic>
        <p:nvPicPr>
          <p:cNvPr id="4" name="Content Placeholder 3">
            <a:hlinkClick r:id="rId2"/>
            <a:extLst>
              <a:ext uri="{FF2B5EF4-FFF2-40B4-BE49-F238E27FC236}">
                <a16:creationId xmlns:a16="http://schemas.microsoft.com/office/drawing/2014/main" id="{52160492-CE86-4E4B-A17E-99E3AAC8F2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87678" y="365125"/>
            <a:ext cx="10619875" cy="631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91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E3838-197E-40A4-B0A4-EDEAD63D7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3235CC-84F0-41B3-A375-D96A59D4C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12</a:t>
            </a:fld>
            <a:endParaRPr lang="en-GB"/>
          </a:p>
        </p:txBody>
      </p:sp>
      <p:pic>
        <p:nvPicPr>
          <p:cNvPr id="5" name="Online Media 5" title="'A Risk Worth Taking' - Richard Browning is Born to Engineer">
            <a:hlinkClick r:id="" action="ppaction://media"/>
            <a:extLst>
              <a:ext uri="{FF2B5EF4-FFF2-40B4-BE49-F238E27FC236}">
                <a16:creationId xmlns:a16="http://schemas.microsoft.com/office/drawing/2014/main" id="{7A8ABE9B-688D-42B9-BA0B-C52124EE54D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8200" y="491331"/>
            <a:ext cx="10426700" cy="5865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231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061F0C9-5BAB-42D7-9506-B4F2EEB240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90" r="13720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3171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EA169-40C7-4F6B-AF0D-ACEE6D9E1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354564"/>
            <a:ext cx="5121644" cy="1343608"/>
          </a:xfrm>
        </p:spPr>
        <p:txBody>
          <a:bodyPr>
            <a:normAutofit/>
          </a:bodyPr>
          <a:lstStyle/>
          <a:p>
            <a:r>
              <a:rPr lang="en-GB" dirty="0"/>
              <a:t>Coma and AI</a:t>
            </a:r>
          </a:p>
        </p:txBody>
      </p:sp>
      <p:sp>
        <p:nvSpPr>
          <p:cNvPr id="1041" name="Content Placeholder 2">
            <a:extLst>
              <a:ext uri="{FF2B5EF4-FFF2-40B4-BE49-F238E27FC236}">
                <a16:creationId xmlns:a16="http://schemas.microsoft.com/office/drawing/2014/main" id="{CC696DFC-092D-45FA-A71C-D03AEA6C4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663" y="1614196"/>
            <a:ext cx="5450949" cy="5001207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/>
              <a:t>Loss of brain functions</a:t>
            </a:r>
          </a:p>
          <a:p>
            <a:r>
              <a:rPr lang="en-GB" sz="3200" dirty="0"/>
              <a:t>Lack of responsiveness</a:t>
            </a:r>
          </a:p>
          <a:p>
            <a:r>
              <a:rPr lang="en-GB" sz="3200" dirty="0"/>
              <a:t>Will they ever wake?</a:t>
            </a:r>
          </a:p>
          <a:p>
            <a:r>
              <a:rPr lang="en-US" sz="3200" dirty="0"/>
              <a:t>Chinese neurologists at the Academy of Sciences and the PLA General Hospital in Beijing</a:t>
            </a:r>
          </a:p>
          <a:p>
            <a:r>
              <a:rPr lang="en-US" sz="3200" dirty="0"/>
              <a:t>300 patients/ 90% prediction success</a:t>
            </a:r>
          </a:p>
          <a:p>
            <a:r>
              <a:rPr lang="en-US" sz="3200" dirty="0"/>
              <a:t>50,000 people in China with ‘chronic disturbance of consciousness’</a:t>
            </a:r>
            <a:endParaRPr lang="en-GB" sz="32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293F5FFF-2AE2-424B-BE21-49AFFEF68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0612" y="2"/>
            <a:ext cx="6101388" cy="685799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42" name="Picture 2" descr="http://slatestarcodex.com/blog_images/coma_scale.jpg">
            <a:extLst>
              <a:ext uri="{FF2B5EF4-FFF2-40B4-BE49-F238E27FC236}">
                <a16:creationId xmlns:a16="http://schemas.microsoft.com/office/drawing/2014/main" id="{574D6462-DDE3-4A50-BC89-3469A27116D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1" b="3"/>
          <a:stretch/>
        </p:blipFill>
        <p:spPr bwMode="auto">
          <a:xfrm>
            <a:off x="6721233" y="640082"/>
            <a:ext cx="4831104" cy="5577837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639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3748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35DFB7-6093-411E-B0BB-5F2D92517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sz="6600" dirty="0">
                <a:solidFill>
                  <a:srgbClr val="FFFFFF"/>
                </a:solidFill>
              </a:rPr>
              <a:t>Perspectives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55BF03-2107-4AD9-AB4B-E8640E6025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951" r="1" b="787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C23C1-F68E-4105-9224-8F16242FB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2563" y="494522"/>
            <a:ext cx="4281890" cy="5645021"/>
          </a:xfrm>
        </p:spPr>
        <p:txBody>
          <a:bodyPr anchor="ctr">
            <a:no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What do we think about this?</a:t>
            </a:r>
          </a:p>
          <a:p>
            <a:r>
              <a:rPr lang="en-GB" dirty="0">
                <a:solidFill>
                  <a:srgbClr val="FFFFFF"/>
                </a:solidFill>
              </a:rPr>
              <a:t>How would you feel if decisions over life and death were being steered by machine algorithms?</a:t>
            </a:r>
          </a:p>
          <a:p>
            <a:r>
              <a:rPr lang="en-GB" dirty="0">
                <a:solidFill>
                  <a:srgbClr val="FFFFFF"/>
                </a:solidFill>
              </a:rPr>
              <a:t>What if the person in the coma was you or a loved one?</a:t>
            </a:r>
          </a:p>
          <a:p>
            <a:r>
              <a:rPr lang="en-GB" dirty="0">
                <a:solidFill>
                  <a:srgbClr val="FFFFFF"/>
                </a:solidFill>
              </a:rPr>
              <a:t>Should machines be given the power to act and not just inform the process of decision-making?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596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CF096F4-6563-4103-B060-A998666A4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98728"/>
            <a:ext cx="12192000" cy="486054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21A83-8150-4959-BC17-2C349D7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998728"/>
            <a:ext cx="4800599" cy="621692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Pascal Kaufmann, neuroscientist at </a:t>
            </a:r>
            <a:r>
              <a:rPr lang="en-GB" dirty="0" err="1">
                <a:solidFill>
                  <a:schemeClr val="bg1"/>
                </a:solidFill>
              </a:rPr>
              <a:t>Starmind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US" dirty="0">
                <a:solidFill>
                  <a:schemeClr val="bg1"/>
                </a:solidFill>
              </a:rPr>
              <a:t>Switzerland-based company working to develop artificial intelligence to help employees at big companies communicate with one another</a:t>
            </a:r>
          </a:p>
          <a:p>
            <a:r>
              <a:rPr lang="en-US" dirty="0">
                <a:solidFill>
                  <a:schemeClr val="bg1"/>
                </a:solidFill>
              </a:rPr>
              <a:t>Machines are way better at analyzing this kind of complex biological data than humans are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0B86654-2FA7-4FE2-B329-C34E0111C77C}"/>
              </a:ext>
            </a:extLst>
          </p:cNvPr>
          <p:cNvSpPr/>
          <p:nvPr/>
        </p:nvSpPr>
        <p:spPr>
          <a:xfrm>
            <a:off x="8610600" y="1152144"/>
            <a:ext cx="348691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‘These machines are doing nothing other than what the human beings are doing. They are looking at the same data sets — they do exactly the same. However, they do it a million times faster and more reliably.’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8A1D54-1C03-45C1-8137-11E719CE7A6A}"/>
              </a:ext>
            </a:extLst>
          </p:cNvPr>
          <p:cNvSpPr txBox="1"/>
          <p:nvPr/>
        </p:nvSpPr>
        <p:spPr>
          <a:xfrm>
            <a:off x="3417902" y="5965794"/>
            <a:ext cx="72441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Marc </a:t>
            </a:r>
            <a:r>
              <a:rPr lang="en-GB" dirty="0" err="1"/>
              <a:t>Vontobel</a:t>
            </a:r>
            <a:r>
              <a:rPr lang="en-GB" dirty="0"/>
              <a:t> and Pascal Kaufmann of </a:t>
            </a:r>
            <a:r>
              <a:rPr lang="en-GB" dirty="0" err="1"/>
              <a:t>Starmind</a:t>
            </a:r>
            <a:endParaRPr lang="en-GB" dirty="0"/>
          </a:p>
          <a:p>
            <a:r>
              <a:rPr lang="en-GB" dirty="0"/>
              <a:t>Visions: to link a million brains; and to think with the power of 1,000 brains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899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244E49-32EA-4B31-A09B-CB9A29B79C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970" y="46337"/>
            <a:ext cx="11866911" cy="667513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44FB5E0-B53A-48B1-8846-815DBCC3D6F6}"/>
              </a:ext>
            </a:extLst>
          </p:cNvPr>
          <p:cNvSpPr/>
          <p:nvPr/>
        </p:nvSpPr>
        <p:spPr>
          <a:xfrm>
            <a:off x="2254525" y="4969252"/>
            <a:ext cx="796212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/>
              <a:t>We Gave Corporations Our Data </a:t>
            </a:r>
          </a:p>
          <a:p>
            <a:pPr algn="ctr"/>
            <a:r>
              <a:rPr lang="en-US" sz="3200" b="1" dirty="0"/>
              <a:t>Now They’re Deciding How AI Will Affect Our Future</a:t>
            </a:r>
            <a:endParaRPr lang="en-GB" sz="3200" b="1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8993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C54F30EE-BE86-4D51-AE5E-94E0E95056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84183"/>
            <a:ext cx="12192000" cy="5889634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4388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1ECDB-C97A-4C0D-ADB3-609E81F6B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5" y="807868"/>
            <a:ext cx="6356411" cy="5814874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Lamark’s</a:t>
            </a:r>
            <a:r>
              <a:rPr lang="en-GB" dirty="0"/>
              <a:t> (1744-1829) epigenetic theories – superseded by Darwin and natural selection. Organism have a living code which is passed on – all modified by an ‘adaptive force’ and passed on</a:t>
            </a:r>
          </a:p>
          <a:p>
            <a:r>
              <a:rPr lang="en-GB" dirty="0"/>
              <a:t>Thoughts which are finding new homes in unexpected places –masses of data and ‘codified versions of who we are’</a:t>
            </a:r>
          </a:p>
          <a:p>
            <a:r>
              <a:rPr lang="en-GB" dirty="0"/>
              <a:t>Bill Hamilton’s research into genes – ants, bees and wasps: behaviour is all about the benefit of the gene, not the behaver. Genes are the driving force behind behaviour</a:t>
            </a:r>
          </a:p>
          <a:p>
            <a:r>
              <a:rPr lang="en-GB" dirty="0"/>
              <a:t>Dawkins picked up on this in ‘The selfish gene’ (1976): genes are devoid of motives or will – we are transient gene-carriers, a survival machine for genes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A34112-2ECF-471D-9ABA-0EAD4399C9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1551" y="359228"/>
            <a:ext cx="4057855" cy="6139544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191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93B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C96CE-D662-4C59-BB4D-63DB32A0A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509" y="1487271"/>
            <a:ext cx="4073434" cy="3765863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  <a:latin typeface="+mn-lt"/>
              </a:rPr>
              <a:t>Epigenetics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6677F7-2260-4055-96A5-E8241E9A8E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912" y="203841"/>
            <a:ext cx="6775723" cy="221730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1D8B9-4A22-43EF-9A67-F49C952C3F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0912" y="2876365"/>
            <a:ext cx="7004304" cy="3551867"/>
          </a:xfrm>
        </p:spPr>
        <p:txBody>
          <a:bodyPr>
            <a:noAutofit/>
          </a:bodyPr>
          <a:lstStyle/>
          <a:p>
            <a:r>
              <a:rPr lang="en-GB" dirty="0"/>
              <a:t>The genome is an organism’s instruction manual</a:t>
            </a:r>
          </a:p>
          <a:p>
            <a:r>
              <a:rPr lang="en-GB" dirty="0"/>
              <a:t>It is a complete set of DNA which provides all possibilities</a:t>
            </a:r>
          </a:p>
          <a:p>
            <a:r>
              <a:rPr lang="en-GB" dirty="0"/>
              <a:t>Interaction with our environment determines which genes are activated</a:t>
            </a:r>
          </a:p>
          <a:p>
            <a:r>
              <a:rPr lang="en-GB" dirty="0"/>
              <a:t>Complex interplay between biological and psychological factors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85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7B75D-6C05-4F3F-AC3E-2870FA8B2A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615" y="386940"/>
            <a:ext cx="3990125" cy="6084119"/>
          </a:xfrm>
        </p:spPr>
        <p:txBody>
          <a:bodyPr>
            <a:noAutofit/>
          </a:bodyPr>
          <a:lstStyle/>
          <a:p>
            <a:r>
              <a:rPr lang="en-GB" dirty="0"/>
              <a:t>Rather than user-centred design, what if we took a different approach and gave the ledger (body of knowledge) a volition or purpose</a:t>
            </a:r>
          </a:p>
          <a:p>
            <a:r>
              <a:rPr lang="en-GB" dirty="0"/>
              <a:t>A richer ledger with more sources of information</a:t>
            </a:r>
          </a:p>
          <a:p>
            <a:r>
              <a:rPr lang="en-GB" dirty="0"/>
              <a:t>What if we thought of ourselves not as owners of the ledger but as custodians, caretakers or transient carriers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EE083E-7AB4-4DFB-BAAA-B6337C9C58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9595">
            <a:off x="5608319" y="1909141"/>
            <a:ext cx="5614835" cy="2886499"/>
          </a:xfrm>
          <a:prstGeom prst="rect">
            <a:avLst/>
          </a:prstGeom>
          <a:effectLst/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79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F16AD-942C-4081-B87B-C1BB8445E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983" y="601530"/>
            <a:ext cx="6041513" cy="5840278"/>
          </a:xfrm>
        </p:spPr>
        <p:txBody>
          <a:bodyPr anchor="t">
            <a:noAutofit/>
          </a:bodyPr>
          <a:lstStyle/>
          <a:p>
            <a:r>
              <a:rPr lang="en-US" dirty="0"/>
              <a:t>A goal orientated ledger would be user-driven? Google would be responsible for offering suitable targets for a user’s ledger</a:t>
            </a:r>
          </a:p>
          <a:p>
            <a:r>
              <a:rPr lang="en-US" dirty="0"/>
              <a:t>The notion of a global good is problematic</a:t>
            </a:r>
          </a:p>
          <a:p>
            <a:r>
              <a:rPr lang="en-US" dirty="0"/>
              <a:t>Topics? Health or environmental impact to reflect Google’s values</a:t>
            </a:r>
          </a:p>
          <a:p>
            <a:r>
              <a:rPr lang="en-US" dirty="0"/>
              <a:t>Once a user selects a volition for their ledger then every interaction would be compared to a series of alternate options </a:t>
            </a:r>
          </a:p>
          <a:p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95652B-E36F-4E04-AC6C-DC8EE1A37B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904" r="-1" b="12820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3260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436F2-B186-4D65-B919-BEC0B51C6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502" y="381740"/>
            <a:ext cx="5530788" cy="6232123"/>
          </a:xfrm>
        </p:spPr>
        <p:txBody>
          <a:bodyPr>
            <a:normAutofit/>
          </a:bodyPr>
          <a:lstStyle/>
          <a:p>
            <a:r>
              <a:rPr lang="en-US" dirty="0"/>
              <a:t>If one of these options allows the ledger to move closer to its goal, then they would be offered up to the user</a:t>
            </a:r>
          </a:p>
          <a:p>
            <a:r>
              <a:rPr lang="en-GB" dirty="0"/>
              <a:t>Over time the user’s behaviour is modified and the ledger moves closer to its target</a:t>
            </a:r>
          </a:p>
          <a:p>
            <a:r>
              <a:rPr lang="en-GB" dirty="0"/>
              <a:t>As the notion of a goal-driven ledger becomes more palatable, the ledger could act of its own volition to create suggestions</a:t>
            </a:r>
          </a:p>
          <a:p>
            <a:r>
              <a:rPr lang="en-GB" dirty="0"/>
              <a:t>The ledger could identify gaps in its information and plug them without asking the user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BBD61D6-0524-4BD5-96A0-E27F3AD6D53A}"/>
              </a:ext>
            </a:extLst>
          </p:cNvPr>
          <p:cNvSpPr/>
          <p:nvPr/>
        </p:nvSpPr>
        <p:spPr>
          <a:xfrm>
            <a:off x="7581528" y="381740"/>
            <a:ext cx="3710865" cy="164236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Products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5666CFE-CC9A-4A1A-95A4-104430192C89}"/>
              </a:ext>
            </a:extLst>
          </p:cNvPr>
          <p:cNvSpPr/>
          <p:nvPr/>
        </p:nvSpPr>
        <p:spPr>
          <a:xfrm>
            <a:off x="7581528" y="2407328"/>
            <a:ext cx="3710866" cy="1642369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Online availability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94D5487-3D86-4A83-A712-9EB4B0F9072A}"/>
              </a:ext>
            </a:extLst>
          </p:cNvPr>
          <p:cNvSpPr/>
          <p:nvPr/>
        </p:nvSpPr>
        <p:spPr>
          <a:xfrm>
            <a:off x="7581528" y="4432916"/>
            <a:ext cx="3710866" cy="164236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Bespoke solutions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667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A8800-F097-44A7-8E40-2152D3C8C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8100" y="1127464"/>
            <a:ext cx="4097783" cy="4055200"/>
          </a:xfrm>
        </p:spPr>
        <p:txBody>
          <a:bodyPr/>
          <a:lstStyle/>
          <a:p>
            <a:r>
              <a:rPr lang="en-GB" dirty="0"/>
              <a:t>Taste and aesthetic sensibility would be taken into account</a:t>
            </a:r>
          </a:p>
          <a:p>
            <a:r>
              <a:rPr lang="en-GB" dirty="0"/>
              <a:t>Custom objects CNC milling and 3D printing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ADD9EC6-B790-4937-BBC5-3E95E36FD006}"/>
              </a:ext>
            </a:extLst>
          </p:cNvPr>
          <p:cNvSpPr/>
          <p:nvPr/>
        </p:nvSpPr>
        <p:spPr>
          <a:xfrm>
            <a:off x="838199" y="3626020"/>
            <a:ext cx="3107185" cy="2752078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Computer Numerical Controlled (CNC) machining</a:t>
            </a:r>
            <a:endParaRPr lang="en-GB" sz="24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24</a:t>
            </a:fld>
            <a:endParaRPr lang="en-GB"/>
          </a:p>
        </p:txBody>
      </p:sp>
      <p:pic>
        <p:nvPicPr>
          <p:cNvPr id="6" name="Online Media 5" title="CNC Machining a Skull - 5-Axis">
            <a:hlinkClick r:id="" action="ppaction://media"/>
            <a:extLst>
              <a:ext uri="{FF2B5EF4-FFF2-40B4-BE49-F238E27FC236}">
                <a16:creationId xmlns:a16="http://schemas.microsoft.com/office/drawing/2014/main" id="{8ECCA4E9-5BED-458D-A973-26851F996E1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81638" y="1607434"/>
            <a:ext cx="7329959" cy="4123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62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5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6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0F0DA5-3518-4F34-9C81-4FA4F709F65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12424" r="23800" b="-2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DC3D9-A22E-4959-B3BC-086DB60F3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6599" y="-153216"/>
            <a:ext cx="6101406" cy="6858000"/>
          </a:xfrm>
        </p:spPr>
        <p:txBody>
          <a:bodyPr anchor="ctr">
            <a:no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User data can survive beyond the limits of our biological selves</a:t>
            </a:r>
          </a:p>
          <a:p>
            <a:r>
              <a:rPr lang="en-GB" dirty="0">
                <a:solidFill>
                  <a:srgbClr val="000000"/>
                </a:solidFill>
              </a:rPr>
              <a:t>Just like genetic code</a:t>
            </a:r>
          </a:p>
          <a:p>
            <a:r>
              <a:rPr lang="en-GB" dirty="0">
                <a:solidFill>
                  <a:srgbClr val="000000"/>
                </a:solidFill>
              </a:rPr>
              <a:t>An accumulation of behavioural knowledge throughout the life of an individual</a:t>
            </a:r>
          </a:p>
          <a:p>
            <a:r>
              <a:rPr lang="en-GB" dirty="0">
                <a:solidFill>
                  <a:srgbClr val="000000"/>
                </a:solidFill>
              </a:rPr>
              <a:t>We benefit from the decisions of preceding generations, and we are able to make increasingly accurate predictions</a:t>
            </a:r>
          </a:p>
          <a:p>
            <a:r>
              <a:rPr lang="en-GB" dirty="0">
                <a:solidFill>
                  <a:srgbClr val="000000"/>
                </a:solidFill>
              </a:rPr>
              <a:t>We have a better grasp of health, depression and poverty</a:t>
            </a:r>
          </a:p>
          <a:p>
            <a:r>
              <a:rPr lang="en-GB" dirty="0">
                <a:solidFill>
                  <a:srgbClr val="000000"/>
                </a:solidFill>
              </a:rPr>
              <a:t>An increasingly detailed account of who we are as people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503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AC827-7DB2-4BA2-8DC2-672B7575B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491273"/>
            <a:ext cx="10974355" cy="4284297"/>
          </a:xfrm>
        </p:spPr>
        <p:txBody>
          <a:bodyPr/>
          <a:lstStyle/>
          <a:p>
            <a:r>
              <a:rPr lang="en-GB" dirty="0"/>
              <a:t>Streams of information come together and the effect is multiplied</a:t>
            </a:r>
          </a:p>
          <a:p>
            <a:r>
              <a:rPr lang="en-GB" dirty="0"/>
              <a:t>The sequence of the human genome is now known</a:t>
            </a:r>
          </a:p>
          <a:p>
            <a:r>
              <a:rPr lang="en-GB" dirty="0"/>
              <a:t>A similar perspective of user data could introduce a model of behavioural sequencing</a:t>
            </a:r>
          </a:p>
          <a:p>
            <a:r>
              <a:rPr lang="en-GB" dirty="0"/>
              <a:t>Tweak the genes in order to produce a different result</a:t>
            </a:r>
          </a:p>
          <a:p>
            <a:r>
              <a:rPr lang="en-GB" dirty="0"/>
              <a:t>Tracking and directing behaviour</a:t>
            </a:r>
          </a:p>
          <a:p>
            <a:r>
              <a:rPr lang="en-GB" dirty="0"/>
              <a:t>Epigenetics, memetics and inheritance</a:t>
            </a:r>
          </a:p>
          <a:p>
            <a:r>
              <a:rPr lang="en-GB" dirty="0"/>
              <a:t>Benefits for future generations and the species as a whole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445B42-72FD-445F-9FC2-BFA9544E96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6158" y="82430"/>
            <a:ext cx="9315450" cy="2212902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59" y="634180"/>
            <a:ext cx="5367541" cy="1487228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445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A68A3-1EB7-4B70-9E78-07D6CFCB9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81" y="236666"/>
            <a:ext cx="6941976" cy="1101013"/>
          </a:xfrm>
        </p:spPr>
        <p:txBody>
          <a:bodyPr/>
          <a:lstStyle/>
          <a:p>
            <a:r>
              <a:rPr lang="en-GB" dirty="0"/>
              <a:t>How might the future look?</a:t>
            </a:r>
          </a:p>
        </p:txBody>
      </p:sp>
      <p:pic>
        <p:nvPicPr>
          <p:cNvPr id="2050" name="Picture 2" descr="https://oldvintagetelephones.co.uk/image/cache/catalog/Vintage-Telephones/Ivory-746-Phone-4-500x500.jpg">
            <a:extLst>
              <a:ext uri="{FF2B5EF4-FFF2-40B4-BE49-F238E27FC236}">
                <a16:creationId xmlns:a16="http://schemas.microsoft.com/office/drawing/2014/main" id="{5F21CAD9-F60E-4041-BB47-D2ADED4038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4" y="3547333"/>
            <a:ext cx="3582955" cy="358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DAB3C87-DE79-4751-98ED-2AA75EBC24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8269" y="2181322"/>
            <a:ext cx="5296832" cy="33105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605C47D-8426-46BE-9D29-E6A1368571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4150" y="442402"/>
            <a:ext cx="5657850" cy="17145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442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F33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E7641952-387D-4BC1-AF20-82128D890E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0149" y="643467"/>
            <a:ext cx="7791701" cy="5571066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128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mountain&#10;&#10;Description generated with high confidence">
            <a:extLst>
              <a:ext uri="{FF2B5EF4-FFF2-40B4-BE49-F238E27FC236}">
                <a16:creationId xmlns:a16="http://schemas.microsoft.com/office/drawing/2014/main" id="{55D0EE3F-2E2E-4E0D-9DA4-D6F6E525F6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5402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971DA21-8752-4C11-8201-C051C7B280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130" y="3620763"/>
            <a:ext cx="2657475" cy="269557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B346004-E696-4322-915D-9AC6B7D75B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1483" y="313741"/>
            <a:ext cx="2771775" cy="53721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D14177-32CD-4576-A9D8-4E896524A1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402974">
            <a:off x="2965191" y="1194835"/>
            <a:ext cx="5981700" cy="53244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6540A7-6E9F-4C75-A7B9-D4D1EE4FED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742" y="171742"/>
            <a:ext cx="5353050" cy="1457325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298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3E7EE8D-6C20-41FD-9F31-3FF425E00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789098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6F3A4EF-DAD0-4E9B-96F4-1D93659F37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2904" y="655183"/>
            <a:ext cx="5553075" cy="5286375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014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0E4CC67-CA9F-485A-8FA6-EEF78568C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367586">
            <a:off x="269752" y="269929"/>
            <a:ext cx="5915025" cy="40195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2F315B9-1309-41F1-9809-025CA9935D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7556" y="486931"/>
            <a:ext cx="2924175" cy="46767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35862CE-1CE0-42D4-ADF6-D59507A7ED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9161" y="4374833"/>
            <a:ext cx="5638800" cy="220980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870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2326FC-7086-4F2D-9E6A-130E82BCB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E683379-C21E-4309-8CF8-50646AFA4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bg1"/>
          </a:solidFill>
          <a:ln w="22225">
            <a:solidFill>
              <a:srgbClr val="5DE4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29939B8-EF79-4DC3-99CB-9CA99463E3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6" r="1" b="21360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52125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D1A2D55-3CC4-42FE-A613-E031EF6580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154" y="0"/>
            <a:ext cx="10829691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5B69F1E-EE39-401C-B744-1EFA5B015E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1699" y="0"/>
            <a:ext cx="2568602" cy="685800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503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indoor, person, table&#10;&#10;Description generated with high confidence">
            <a:extLst>
              <a:ext uri="{FF2B5EF4-FFF2-40B4-BE49-F238E27FC236}">
                <a16:creationId xmlns:a16="http://schemas.microsoft.com/office/drawing/2014/main" id="{0AE49FE6-B1B7-40FD-AA59-A88943CB25D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37" b="-1"/>
          <a:stretch/>
        </p:blipFill>
        <p:spPr>
          <a:xfrm rot="5400000">
            <a:off x="78738" y="564724"/>
            <a:ext cx="6214533" cy="572854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F1BA1BAE-4A4A-4831-B2F9-A461726E70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464" r="5467"/>
          <a:stretch/>
        </p:blipFill>
        <p:spPr>
          <a:xfrm>
            <a:off x="6141721" y="321732"/>
            <a:ext cx="5728547" cy="6214533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102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B5AFD-A2F4-4AA2-81B4-40CD431F6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239CF-BFC1-4A00-96D0-428D1263F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40212"/>
            <a:ext cx="10951346" cy="4676637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Foster N and Murphy D (2016) </a:t>
            </a:r>
            <a:r>
              <a:rPr lang="en-GB" i="1" dirty="0"/>
              <a:t>Go/ Selfish Ledger: for internal Google use only</a:t>
            </a:r>
            <a:r>
              <a:rPr lang="en-GB" dirty="0"/>
              <a:t>, available at </a:t>
            </a:r>
            <a:r>
              <a:rPr lang="en-GB" dirty="0">
                <a:hlinkClick r:id="rId2"/>
              </a:rPr>
              <a:t>https://www.theverge.com/2018/5/17/17344250/google-x-selfish-ledger-video-data-privacy</a:t>
            </a:r>
            <a:r>
              <a:rPr lang="en-GB" dirty="0"/>
              <a:t>  </a:t>
            </a:r>
          </a:p>
          <a:p>
            <a:r>
              <a:rPr lang="en-GB" dirty="0"/>
              <a:t>Lowe L (2017) The Future of Medicine, Cambridge University available at </a:t>
            </a:r>
            <a:r>
              <a:rPr lang="en-GB" dirty="0">
                <a:hlinkClick r:id="rId3"/>
              </a:rPr>
              <a:t>https://www.youtube.com/watch?v=ZGGDKC3GlrI</a:t>
            </a:r>
            <a:r>
              <a:rPr lang="en-GB" dirty="0"/>
              <a:t>  </a:t>
            </a:r>
          </a:p>
          <a:p>
            <a:r>
              <a:rPr lang="en-GB" dirty="0"/>
              <a:t>Origins Explained (2018) Amazing Materials, available at  </a:t>
            </a:r>
            <a:r>
              <a:rPr lang="en-GB" dirty="0">
                <a:hlinkClick r:id="rId4"/>
              </a:rPr>
              <a:t>https://www.youtube.com/watch?v=ODZgSAeLlEQ</a:t>
            </a:r>
            <a:r>
              <a:rPr lang="en-GB" dirty="0"/>
              <a:t> </a:t>
            </a:r>
          </a:p>
          <a:p>
            <a:r>
              <a:rPr lang="en-GB" dirty="0"/>
              <a:t>Origins Explained (2018) Most Amazing Recent Technology, available at </a:t>
            </a:r>
            <a:r>
              <a:rPr lang="en-GB" dirty="0">
                <a:hlinkClick r:id="rId5"/>
              </a:rPr>
              <a:t>https://www.youtube.com/watch?v=d6dxWNQj1GU</a:t>
            </a:r>
            <a:r>
              <a:rPr lang="en-GB" dirty="0"/>
              <a:t> </a:t>
            </a:r>
          </a:p>
          <a:p>
            <a:r>
              <a:rPr lang="en-GB" dirty="0" err="1"/>
              <a:t>Savov</a:t>
            </a:r>
            <a:r>
              <a:rPr lang="en-GB" dirty="0"/>
              <a:t>, V (2018) Google’s selfish ledger is an </a:t>
            </a:r>
            <a:r>
              <a:rPr lang="en-GB" dirty="0" err="1"/>
              <a:t>unsetttling</a:t>
            </a:r>
            <a:r>
              <a:rPr lang="en-GB" dirty="0"/>
              <a:t> vision of silicon valley social engineering: </a:t>
            </a:r>
            <a:r>
              <a:rPr lang="en-US" dirty="0"/>
              <a:t>This internal video from 2016 shows a Google concept for how total data collection could reshape society, available at </a:t>
            </a:r>
            <a:r>
              <a:rPr lang="en-US" dirty="0">
                <a:hlinkClick r:id="rId2"/>
              </a:rPr>
              <a:t>https://www.theverge.com/2018/5/17/17344250/google-x-selfish-ledger-video-data-privacy</a:t>
            </a:r>
            <a:r>
              <a:rPr lang="en-US" dirty="0"/>
              <a:t> </a:t>
            </a:r>
            <a:endParaRPr lang="en-GB" dirty="0"/>
          </a:p>
          <a:p>
            <a:r>
              <a:rPr lang="en-GB" dirty="0" err="1"/>
              <a:t>Tangermann</a:t>
            </a:r>
            <a:r>
              <a:rPr lang="en-GB" dirty="0"/>
              <a:t>, V (2018) </a:t>
            </a:r>
            <a:r>
              <a:rPr lang="en-GB" i="1" dirty="0"/>
              <a:t>Should coma patients live or die? Machine learning will help decide</a:t>
            </a:r>
            <a:r>
              <a:rPr lang="en-GB" dirty="0"/>
              <a:t>, available at </a:t>
            </a:r>
            <a:r>
              <a:rPr lang="en-GB" dirty="0">
                <a:hlinkClick r:id="rId6"/>
              </a:rPr>
              <a:t>https://futurism.com/machine-learning-coma-patients-live/</a:t>
            </a:r>
            <a:r>
              <a:rPr lang="en-GB" dirty="0"/>
              <a:t> </a:t>
            </a:r>
          </a:p>
          <a:p>
            <a:r>
              <a:rPr lang="en-US" dirty="0"/>
              <a:t>Wagner D and </a:t>
            </a:r>
            <a:r>
              <a:rPr lang="en-US" dirty="0" err="1"/>
              <a:t>Furst</a:t>
            </a:r>
            <a:r>
              <a:rPr lang="en-US" dirty="0"/>
              <a:t> K (2018) </a:t>
            </a:r>
            <a:r>
              <a:rPr lang="en-US" i="1" dirty="0"/>
              <a:t>We Gave Corporations Our Data. Now They’re Deciding How AI Will Affect Our Future</a:t>
            </a:r>
            <a:r>
              <a:rPr lang="en-US" dirty="0"/>
              <a:t>, available at </a:t>
            </a:r>
            <a:r>
              <a:rPr lang="en-US" dirty="0">
                <a:hlinkClick r:id="rId7"/>
              </a:rPr>
              <a:t>https://futurism.com/author/keithfurst2/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400D3-E85F-44C0-87BD-F8AA19E4EAA2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42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1062</Words>
  <Application>Microsoft Office PowerPoint</Application>
  <PresentationFormat>Widescreen</PresentationFormat>
  <Paragraphs>114</Paragraphs>
  <Slides>36</Slides>
  <Notes>1</Notes>
  <HiddenSlides>1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Arial</vt:lpstr>
      <vt:lpstr>Calibri</vt:lpstr>
      <vt:lpstr>Calibri Light</vt:lpstr>
      <vt:lpstr>Office Theme</vt:lpstr>
      <vt:lpstr>1_Office Theme</vt:lpstr>
      <vt:lpstr>Artificial Intelligence Innovations</vt:lpstr>
      <vt:lpstr>AI, eh?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Mankind has been inspired by fantasy, by ridiculous, impossible dreams?  Flight, for example</vt:lpstr>
      <vt:lpstr>PowerPoint Presentation</vt:lpstr>
      <vt:lpstr>PowerPoint Presentation</vt:lpstr>
      <vt:lpstr>PowerPoint Presentation</vt:lpstr>
      <vt:lpstr>PowerPoint Presentation</vt:lpstr>
      <vt:lpstr>Coma and AI</vt:lpstr>
      <vt:lpstr>Perspectives</vt:lpstr>
      <vt:lpstr>PowerPoint Presentation</vt:lpstr>
      <vt:lpstr>PowerPoint Presentation</vt:lpstr>
      <vt:lpstr>PowerPoint Presentation</vt:lpstr>
      <vt:lpstr>PowerPoint Presentation</vt:lpstr>
      <vt:lpstr>Epigenetics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might the future look?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Innovations</dc:title>
  <dc:creator>Mike Durke</dc:creator>
  <cp:lastModifiedBy>Mike Durke</cp:lastModifiedBy>
  <cp:revision>6</cp:revision>
  <dcterms:created xsi:type="dcterms:W3CDTF">2018-11-28T08:33:51Z</dcterms:created>
  <dcterms:modified xsi:type="dcterms:W3CDTF">2020-01-29T17:37:53Z</dcterms:modified>
</cp:coreProperties>
</file>