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74768" autoAdjust="0"/>
  </p:normalViewPr>
  <p:slideViewPr>
    <p:cSldViewPr snapToGrid="0">
      <p:cViewPr varScale="1">
        <p:scale>
          <a:sx n="48" d="100"/>
          <a:sy n="48" d="100"/>
        </p:scale>
        <p:origin x="86" y="3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0BB502-0668-4F55-BD11-B7331B33BD5F}" type="datetimeFigureOut">
              <a:rPr lang="en-IN" smtClean="0"/>
              <a:t>24-07-2026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310A54-76A7-436D-90D9-552178C95B9F}" type="slidenum">
              <a:rPr lang="en-IN" smtClean="0"/>
              <a:t>‹#›</a:t>
            </a:fld>
            <a:endParaRPr lang="en-IN"/>
          </a:p>
        </p:txBody>
      </p:sp>
    </p:spTree>
    <p:extLst>
      <p:ext uri="{BB962C8B-B14F-4D97-AF65-F5344CB8AC3E}">
        <p14:creationId xmlns:p14="http://schemas.microsoft.com/office/powerpoint/2010/main" val="160229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5"/>
          </p:nvPr>
        </p:nvSpPr>
        <p:spPr/>
        <p:txBody>
          <a:bodyPr/>
          <a:lstStyle/>
          <a:p>
            <a:fld id="{76310A54-76A7-436D-90D9-552178C95B9F}" type="slidenum">
              <a:rPr lang="en-IN" smtClean="0"/>
              <a:t>1</a:t>
            </a:fld>
            <a:endParaRPr lang="en-IN"/>
          </a:p>
        </p:txBody>
      </p:sp>
    </p:spTree>
    <p:extLst>
      <p:ext uri="{BB962C8B-B14F-4D97-AF65-F5344CB8AC3E}">
        <p14:creationId xmlns:p14="http://schemas.microsoft.com/office/powerpoint/2010/main" val="5545281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200" kern="1200" dirty="0">
                <a:solidFill>
                  <a:schemeClr val="tx1"/>
                </a:solidFill>
                <a:effectLst/>
                <a:latin typeface="+mn-lt"/>
                <a:ea typeface="+mn-ea"/>
                <a:cs typeface="+mn-cs"/>
              </a:rPr>
              <a:t>For the task 3 of Digital skills module, a digital portfolio and a reflection needs to be made. In which, I will explain the various set of skills I developed while performing the different tasks. I have chosen to discuss regarding three major tasks completed by me in this module. I also will discuss the way I intend to use the newly developed skills in my future study, work and daily life.</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76310A54-76A7-436D-90D9-552178C95B9F}" type="slidenum">
              <a:rPr lang="en-IN" smtClean="0"/>
              <a:t>2</a:t>
            </a:fld>
            <a:endParaRPr lang="en-IN"/>
          </a:p>
        </p:txBody>
      </p:sp>
    </p:spTree>
    <p:extLst>
      <p:ext uri="{BB962C8B-B14F-4D97-AF65-F5344CB8AC3E}">
        <p14:creationId xmlns:p14="http://schemas.microsoft.com/office/powerpoint/2010/main" val="24722830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200" kern="1200" dirty="0">
                <a:solidFill>
                  <a:schemeClr val="tx1"/>
                </a:solidFill>
                <a:effectLst/>
                <a:latin typeface="+mn-lt"/>
                <a:ea typeface="+mn-ea"/>
                <a:cs typeface="+mn-cs"/>
              </a:rPr>
              <a:t>For this task, I was required to attach a set of screenshots showcasing my digital life. I chose to attach pictures of my LinkedIn account and the Moodle page. I was provided with a word template, which was used to structure the report. </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76310A54-76A7-436D-90D9-552178C95B9F}" type="slidenum">
              <a:rPr lang="en-IN" smtClean="0"/>
              <a:t>4</a:t>
            </a:fld>
            <a:endParaRPr lang="en-IN"/>
          </a:p>
        </p:txBody>
      </p:sp>
    </p:spTree>
    <p:extLst>
      <p:ext uri="{BB962C8B-B14F-4D97-AF65-F5344CB8AC3E}">
        <p14:creationId xmlns:p14="http://schemas.microsoft.com/office/powerpoint/2010/main" val="856528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200" kern="1200" dirty="0">
                <a:solidFill>
                  <a:schemeClr val="tx1"/>
                </a:solidFill>
                <a:effectLst/>
                <a:latin typeface="+mn-lt"/>
                <a:ea typeface="+mn-ea"/>
                <a:cs typeface="+mn-cs"/>
              </a:rPr>
              <a:t>For the Excel task, I used the weekly sales data for Valley Coffee. It had five different types of drinks, which included Cappuccino, Americano, Tea, Hot Chocolate and Latte. I entered the data, in the excel, across tables and columns, formatted the doc with various </a:t>
            </a:r>
            <a:r>
              <a:rPr lang="en-US" sz="1200" kern="1200" dirty="0" err="1">
                <a:solidFill>
                  <a:schemeClr val="tx1"/>
                </a:solidFill>
                <a:effectLst/>
                <a:latin typeface="+mn-lt"/>
                <a:ea typeface="+mn-ea"/>
                <a:cs typeface="+mn-cs"/>
              </a:rPr>
              <a:t>colours</a:t>
            </a:r>
            <a:r>
              <a:rPr lang="en-US" sz="1200" kern="1200" dirty="0">
                <a:solidFill>
                  <a:schemeClr val="tx1"/>
                </a:solidFill>
                <a:effectLst/>
                <a:latin typeface="+mn-lt"/>
                <a:ea typeface="+mn-ea"/>
                <a:cs typeface="+mn-cs"/>
              </a:rPr>
              <a:t> and also inserted a clustered column chart.</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76310A54-76A7-436D-90D9-552178C95B9F}" type="slidenum">
              <a:rPr lang="en-IN" smtClean="0"/>
              <a:t>5</a:t>
            </a:fld>
            <a:endParaRPr lang="en-IN"/>
          </a:p>
        </p:txBody>
      </p:sp>
    </p:spTree>
    <p:extLst>
      <p:ext uri="{BB962C8B-B14F-4D97-AF65-F5344CB8AC3E}">
        <p14:creationId xmlns:p14="http://schemas.microsoft.com/office/powerpoint/2010/main" val="8527536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For this task (which was assigned for Week 1), after downloading the zip file from the portal, I extracted all the files to a new file, named as MESSY FOLDER. In which, I rearranged and grouped all the files, into specific folders based on their file type. Through this approach, I created five new folders. </a:t>
            </a:r>
            <a:endParaRPr lang="en-IN" dirty="0"/>
          </a:p>
        </p:txBody>
      </p:sp>
      <p:sp>
        <p:nvSpPr>
          <p:cNvPr id="4" name="Slide Number Placeholder 3"/>
          <p:cNvSpPr>
            <a:spLocks noGrp="1"/>
          </p:cNvSpPr>
          <p:nvPr>
            <p:ph type="sldNum" sz="quarter" idx="5"/>
          </p:nvPr>
        </p:nvSpPr>
        <p:spPr/>
        <p:txBody>
          <a:bodyPr/>
          <a:lstStyle/>
          <a:p>
            <a:fld id="{76310A54-76A7-436D-90D9-552178C95B9F}" type="slidenum">
              <a:rPr lang="en-IN" smtClean="0"/>
              <a:t>6</a:t>
            </a:fld>
            <a:endParaRPr lang="en-IN"/>
          </a:p>
        </p:txBody>
      </p:sp>
    </p:spTree>
    <p:extLst>
      <p:ext uri="{BB962C8B-B14F-4D97-AF65-F5344CB8AC3E}">
        <p14:creationId xmlns:p14="http://schemas.microsoft.com/office/powerpoint/2010/main" val="20301430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While completing these tasks, I was able to develop a range of important digital skills. These include word formatting, excel formatting, file </a:t>
            </a:r>
            <a:r>
              <a:rPr lang="en-US" dirty="0" err="1"/>
              <a:t>organisation</a:t>
            </a:r>
            <a:r>
              <a:rPr lang="en-US" dirty="0"/>
              <a:t>. Initially during the start of the module, I felt slightly hesitant about learning the new skills, and using technology to perform the academic tasks. However, as I progressed gradually, and started solving the tasks step-wise, by completing the weekly activities, I gained my confidence. Now, I feel well-verse with various features in MS Excel and MS Word thus, indicating my personal growth in the area of digital skills.</a:t>
            </a:r>
            <a:endParaRPr lang="en-IN" dirty="0"/>
          </a:p>
        </p:txBody>
      </p:sp>
      <p:sp>
        <p:nvSpPr>
          <p:cNvPr id="4" name="Slide Number Placeholder 3"/>
          <p:cNvSpPr>
            <a:spLocks noGrp="1"/>
          </p:cNvSpPr>
          <p:nvPr>
            <p:ph type="sldNum" sz="quarter" idx="5"/>
          </p:nvPr>
        </p:nvSpPr>
        <p:spPr/>
        <p:txBody>
          <a:bodyPr/>
          <a:lstStyle/>
          <a:p>
            <a:fld id="{76310A54-76A7-436D-90D9-552178C95B9F}" type="slidenum">
              <a:rPr lang="en-IN" smtClean="0"/>
              <a:t>7</a:t>
            </a:fld>
            <a:endParaRPr lang="en-IN"/>
          </a:p>
        </p:txBody>
      </p:sp>
    </p:spTree>
    <p:extLst>
      <p:ext uri="{BB962C8B-B14F-4D97-AF65-F5344CB8AC3E}">
        <p14:creationId xmlns:p14="http://schemas.microsoft.com/office/powerpoint/2010/main" val="12282622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worked on some new digital skills and gained greater confidence with the technology when working on the three portfolio tasks. </a:t>
            </a:r>
          </a:p>
          <a:p>
            <a:r>
              <a:rPr lang="en-US" dirty="0"/>
              <a:t>The Word document task enabled me to develop skills using Microsoft Word that were very relevant to my work, such as working with Word templates, adding screenshots, structuring material and </a:t>
            </a:r>
            <a:r>
              <a:rPr lang="en-US" dirty="0" err="1"/>
              <a:t>organising</a:t>
            </a:r>
            <a:r>
              <a:rPr lang="en-US" dirty="0"/>
              <a:t> a document. I have also discovered how digital tools, like LinkedIn and Moodle can help me in my educational and career growth. </a:t>
            </a:r>
          </a:p>
          <a:p>
            <a:r>
              <a:rPr lang="en-US" dirty="0"/>
              <a:t>The Excel task was helpful, because it helped me in developing an understanding on ways to use a spreadsheet in the correct way. I Learned how to enter the sales data into rows and columns, format cells with various features and insert clustered column chart to present data visually. This helped me to improve my knowledge of using Excel and organise, analyse and calculate using quantitative data. </a:t>
            </a:r>
          </a:p>
          <a:p>
            <a:r>
              <a:rPr lang="en-US" dirty="0"/>
              <a:t>The messy folder activity, developed my </a:t>
            </a:r>
            <a:r>
              <a:rPr lang="en-US" dirty="0" err="1"/>
              <a:t>organisation</a:t>
            </a:r>
            <a:r>
              <a:rPr lang="en-US" dirty="0"/>
              <a:t> skills and efficiency in file arrangement. I learned how to retrieve files from a zip file and recognise the various types of files and store them in the correct folder. </a:t>
            </a:r>
          </a:p>
          <a:p>
            <a:endParaRPr lang="en-IN" dirty="0"/>
          </a:p>
        </p:txBody>
      </p:sp>
      <p:sp>
        <p:nvSpPr>
          <p:cNvPr id="4" name="Slide Number Placeholder 3"/>
          <p:cNvSpPr>
            <a:spLocks noGrp="1"/>
          </p:cNvSpPr>
          <p:nvPr>
            <p:ph type="sldNum" sz="quarter" idx="5"/>
          </p:nvPr>
        </p:nvSpPr>
        <p:spPr/>
        <p:txBody>
          <a:bodyPr/>
          <a:lstStyle/>
          <a:p>
            <a:fld id="{76310A54-76A7-436D-90D9-552178C95B9F}" type="slidenum">
              <a:rPr lang="en-IN" smtClean="0"/>
              <a:t>8</a:t>
            </a:fld>
            <a:endParaRPr lang="en-IN"/>
          </a:p>
        </p:txBody>
      </p:sp>
    </p:spTree>
    <p:extLst>
      <p:ext uri="{BB962C8B-B14F-4D97-AF65-F5344CB8AC3E}">
        <p14:creationId xmlns:p14="http://schemas.microsoft.com/office/powerpoint/2010/main" val="1482591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This module has enabled me to gain useful digital skills that can be </a:t>
            </a:r>
            <a:r>
              <a:rPr lang="en-US" dirty="0" err="1"/>
              <a:t>utilised</a:t>
            </a:r>
            <a:r>
              <a:rPr lang="en-US" dirty="0"/>
              <a:t> in both the classroom, workplace and my personal life. I would use MS Word to type up well-structured assignments, and MS Excel to organise my research data and do calculations and make charts. I will also file my schoolwork based on modules in different folders to make it more convenient to access. At work, MS Work and MS Excel skills would be equally helpful. I can make use of Excel to </a:t>
            </a:r>
            <a:r>
              <a:rPr lang="en-US" dirty="0" err="1"/>
              <a:t>organie</a:t>
            </a:r>
            <a:r>
              <a:rPr lang="en-US" dirty="0"/>
              <a:t> my monthly budget and personal information on a digital basis in everyday life. These skills will assist me in completing my works with confidence and efficiency.</a:t>
            </a:r>
            <a:endParaRPr lang="en-IN" dirty="0"/>
          </a:p>
        </p:txBody>
      </p:sp>
      <p:sp>
        <p:nvSpPr>
          <p:cNvPr id="4" name="Slide Number Placeholder 3"/>
          <p:cNvSpPr>
            <a:spLocks noGrp="1"/>
          </p:cNvSpPr>
          <p:nvPr>
            <p:ph type="sldNum" sz="quarter" idx="5"/>
          </p:nvPr>
        </p:nvSpPr>
        <p:spPr/>
        <p:txBody>
          <a:bodyPr/>
          <a:lstStyle/>
          <a:p>
            <a:fld id="{76310A54-76A7-436D-90D9-552178C95B9F}" type="slidenum">
              <a:rPr lang="en-IN" smtClean="0"/>
              <a:t>9</a:t>
            </a:fld>
            <a:endParaRPr lang="en-IN"/>
          </a:p>
        </p:txBody>
      </p:sp>
    </p:spTree>
    <p:extLst>
      <p:ext uri="{BB962C8B-B14F-4D97-AF65-F5344CB8AC3E}">
        <p14:creationId xmlns:p14="http://schemas.microsoft.com/office/powerpoint/2010/main" val="26389467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3CE5C81-758D-4E2E-8C4E-4CD28F26093C}" type="datetimeFigureOut">
              <a:rPr lang="en-IN" smtClean="0"/>
              <a:t>24-07-2026</a:t>
            </a:fld>
            <a:endParaRPr lang="en-IN"/>
          </a:p>
        </p:txBody>
      </p:sp>
      <p:sp>
        <p:nvSpPr>
          <p:cNvPr id="5" name="Footer Placeholder 4"/>
          <p:cNvSpPr>
            <a:spLocks noGrp="1"/>
          </p:cNvSpPr>
          <p:nvPr>
            <p:ph type="ftr" sz="quarter" idx="11"/>
          </p:nvPr>
        </p:nvSpPr>
        <p:spPr/>
        <p:txBody>
          <a:bodyPr/>
          <a:lstStyle/>
          <a:p>
            <a:endParaRPr lang="en-IN"/>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IN"/>
          </a:p>
        </p:txBody>
      </p:sp>
      <p:sp>
        <p:nvSpPr>
          <p:cNvPr id="6" name="Slide Number Placeholder 5"/>
          <p:cNvSpPr>
            <a:spLocks noGrp="1"/>
          </p:cNvSpPr>
          <p:nvPr>
            <p:ph type="sldNum" sz="quarter" idx="12"/>
          </p:nvPr>
        </p:nvSpPr>
        <p:spPr>
          <a:xfrm>
            <a:off x="531812" y="4529540"/>
            <a:ext cx="779767" cy="365125"/>
          </a:xfrm>
        </p:spPr>
        <p:txBody>
          <a:bodyPr/>
          <a:lstStyle/>
          <a:p>
            <a:fld id="{937B9EC9-1856-4116-9075-C14CB982EACB}" type="slidenum">
              <a:rPr lang="en-IN" smtClean="0"/>
              <a:t>‹#›</a:t>
            </a:fld>
            <a:endParaRPr lang="en-IN"/>
          </a:p>
        </p:txBody>
      </p:sp>
    </p:spTree>
    <p:extLst>
      <p:ext uri="{BB962C8B-B14F-4D97-AF65-F5344CB8AC3E}">
        <p14:creationId xmlns:p14="http://schemas.microsoft.com/office/powerpoint/2010/main" val="1175529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CE5C81-758D-4E2E-8C4E-4CD28F26093C}" type="datetimeFigureOut">
              <a:rPr lang="en-IN" smtClean="0"/>
              <a:t>24-07-2026</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37B9EC9-1856-4116-9075-C14CB982EACB}" type="slidenum">
              <a:rPr lang="en-IN" smtClean="0"/>
              <a:t>‹#›</a:t>
            </a:fld>
            <a:endParaRPr lang="en-IN"/>
          </a:p>
        </p:txBody>
      </p:sp>
    </p:spTree>
    <p:extLst>
      <p:ext uri="{BB962C8B-B14F-4D97-AF65-F5344CB8AC3E}">
        <p14:creationId xmlns:p14="http://schemas.microsoft.com/office/powerpoint/2010/main" val="11736417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3CE5C81-758D-4E2E-8C4E-4CD28F26093C}" type="datetimeFigureOut">
              <a:rPr lang="en-IN" smtClean="0"/>
              <a:t>24-07-2026</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37B9EC9-1856-4116-9075-C14CB982EACB}" type="slidenum">
              <a:rPr lang="en-IN" smtClean="0"/>
              <a:t>‹#›</a:t>
            </a:fld>
            <a:endParaRPr lang="en-IN"/>
          </a:p>
        </p:txBody>
      </p:sp>
    </p:spTree>
    <p:extLst>
      <p:ext uri="{BB962C8B-B14F-4D97-AF65-F5344CB8AC3E}">
        <p14:creationId xmlns:p14="http://schemas.microsoft.com/office/powerpoint/2010/main" val="10759513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3CE5C81-758D-4E2E-8C4E-4CD28F26093C}" type="datetimeFigureOut">
              <a:rPr lang="en-IN" smtClean="0"/>
              <a:t>24-07-2026</a:t>
            </a:fld>
            <a:endParaRPr lang="en-IN"/>
          </a:p>
        </p:txBody>
      </p:sp>
      <p:sp>
        <p:nvSpPr>
          <p:cNvPr id="6" name="Footer Placeholder 5"/>
          <p:cNvSpPr>
            <a:spLocks noGrp="1"/>
          </p:cNvSpPr>
          <p:nvPr>
            <p:ph type="ftr" sz="quarter" idx="11"/>
          </p:nvPr>
        </p:nvSpPr>
        <p:spPr/>
        <p:txBody>
          <a:bodyPr/>
          <a:lstStyle/>
          <a:p>
            <a:endParaRPr lang="en-IN"/>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937B9EC9-1856-4116-9075-C14CB982EACB}" type="slidenum">
              <a:rPr lang="en-IN" smtClean="0"/>
              <a:t>‹#›</a:t>
            </a:fld>
            <a:endParaRPr lang="en-IN"/>
          </a:p>
        </p:txBody>
      </p:sp>
    </p:spTree>
    <p:extLst>
      <p:ext uri="{BB962C8B-B14F-4D97-AF65-F5344CB8AC3E}">
        <p14:creationId xmlns:p14="http://schemas.microsoft.com/office/powerpoint/2010/main" val="17554021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3CE5C81-758D-4E2E-8C4E-4CD28F26093C}" type="datetimeFigureOut">
              <a:rPr lang="en-IN" smtClean="0"/>
              <a:t>24-07-2026</a:t>
            </a:fld>
            <a:endParaRPr lang="en-IN"/>
          </a:p>
        </p:txBody>
      </p:sp>
      <p:sp>
        <p:nvSpPr>
          <p:cNvPr id="8" name="Footer Placeholder 7"/>
          <p:cNvSpPr>
            <a:spLocks noGrp="1"/>
          </p:cNvSpPr>
          <p:nvPr>
            <p:ph type="ftr" sz="quarter" idx="11"/>
          </p:nvPr>
        </p:nvSpPr>
        <p:spPr/>
        <p:txBody>
          <a:bodyPr/>
          <a:lstStyle/>
          <a:p>
            <a:endParaRPr lang="en-IN"/>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937B9EC9-1856-4116-9075-C14CB982EACB}" type="slidenum">
              <a:rPr lang="en-IN" smtClean="0"/>
              <a:t>‹#›</a:t>
            </a:fld>
            <a:endParaRPr lang="en-IN"/>
          </a:p>
        </p:txBody>
      </p:sp>
    </p:spTree>
    <p:extLst>
      <p:ext uri="{BB962C8B-B14F-4D97-AF65-F5344CB8AC3E}">
        <p14:creationId xmlns:p14="http://schemas.microsoft.com/office/powerpoint/2010/main" val="1823229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3CE5C81-758D-4E2E-8C4E-4CD28F26093C}" type="datetimeFigureOut">
              <a:rPr lang="en-IN" smtClean="0"/>
              <a:t>24-07-2026</a:t>
            </a:fld>
            <a:endParaRPr lang="en-IN"/>
          </a:p>
        </p:txBody>
      </p:sp>
      <p:sp>
        <p:nvSpPr>
          <p:cNvPr id="4" name="Footer Placeholder 3"/>
          <p:cNvSpPr>
            <a:spLocks noGrp="1"/>
          </p:cNvSpPr>
          <p:nvPr>
            <p:ph type="ftr" sz="quarter" idx="11"/>
          </p:nvPr>
        </p:nvSpPr>
        <p:spPr/>
        <p:txBody>
          <a:bodyPr/>
          <a:lstStyle/>
          <a:p>
            <a:endParaRPr lang="en-IN"/>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937B9EC9-1856-4116-9075-C14CB982EACB}" type="slidenum">
              <a:rPr lang="en-IN" smtClean="0"/>
              <a:t>‹#›</a:t>
            </a:fld>
            <a:endParaRPr lang="en-IN"/>
          </a:p>
        </p:txBody>
      </p:sp>
    </p:spTree>
    <p:extLst>
      <p:ext uri="{BB962C8B-B14F-4D97-AF65-F5344CB8AC3E}">
        <p14:creationId xmlns:p14="http://schemas.microsoft.com/office/powerpoint/2010/main" val="29044215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CE5C81-758D-4E2E-8C4E-4CD28F26093C}" type="datetimeFigureOut">
              <a:rPr lang="en-IN" smtClean="0"/>
              <a:t>24-07-2026</a:t>
            </a:fld>
            <a:endParaRPr lang="en-IN"/>
          </a:p>
        </p:txBody>
      </p:sp>
      <p:sp>
        <p:nvSpPr>
          <p:cNvPr id="3" name="Footer Placeholder 2"/>
          <p:cNvSpPr>
            <a:spLocks noGrp="1"/>
          </p:cNvSpPr>
          <p:nvPr>
            <p:ph type="ftr" sz="quarter" idx="11"/>
          </p:nvPr>
        </p:nvSpPr>
        <p:spPr/>
        <p:txBody>
          <a:bodyPr/>
          <a:lstStyle/>
          <a:p>
            <a:endParaRPr lang="en-IN"/>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937B9EC9-1856-4116-9075-C14CB982EACB}" type="slidenum">
              <a:rPr lang="en-IN" smtClean="0"/>
              <a:t>‹#›</a:t>
            </a:fld>
            <a:endParaRPr lang="en-IN"/>
          </a:p>
        </p:txBody>
      </p:sp>
    </p:spTree>
    <p:extLst>
      <p:ext uri="{BB962C8B-B14F-4D97-AF65-F5344CB8AC3E}">
        <p14:creationId xmlns:p14="http://schemas.microsoft.com/office/powerpoint/2010/main" val="1004011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3CE5C81-758D-4E2E-8C4E-4CD28F26093C}" type="datetimeFigureOut">
              <a:rPr lang="en-IN" smtClean="0"/>
              <a:t>24-07-2026</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937B9EC9-1856-4116-9075-C14CB982EACB}" type="slidenum">
              <a:rPr lang="en-IN" smtClean="0"/>
              <a:t>‹#›</a:t>
            </a:fld>
            <a:endParaRPr lang="en-IN"/>
          </a:p>
        </p:txBody>
      </p:sp>
    </p:spTree>
    <p:extLst>
      <p:ext uri="{BB962C8B-B14F-4D97-AF65-F5344CB8AC3E}">
        <p14:creationId xmlns:p14="http://schemas.microsoft.com/office/powerpoint/2010/main" val="17546788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3CE5C81-758D-4E2E-8C4E-4CD28F26093C}" type="datetimeFigureOut">
              <a:rPr lang="en-IN" smtClean="0"/>
              <a:t>24-07-2026</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37B9EC9-1856-4116-9075-C14CB982EACB}" type="slidenum">
              <a:rPr lang="en-IN" smtClean="0"/>
              <a:t>‹#›</a:t>
            </a:fld>
            <a:endParaRPr lang="en-IN"/>
          </a:p>
        </p:txBody>
      </p:sp>
    </p:spTree>
    <p:extLst>
      <p:ext uri="{BB962C8B-B14F-4D97-AF65-F5344CB8AC3E}">
        <p14:creationId xmlns:p14="http://schemas.microsoft.com/office/powerpoint/2010/main" val="10994499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3CE5C81-758D-4E2E-8C4E-4CD28F26093C}" type="datetimeFigureOut">
              <a:rPr lang="en-IN" smtClean="0"/>
              <a:t>24-07-2026</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37B9EC9-1856-4116-9075-C14CB982EACB}" type="slidenum">
              <a:rPr lang="en-IN" smtClean="0"/>
              <a:t>‹#›</a:t>
            </a:fld>
            <a:endParaRPr lang="en-IN"/>
          </a:p>
        </p:txBody>
      </p:sp>
    </p:spTree>
    <p:extLst>
      <p:ext uri="{BB962C8B-B14F-4D97-AF65-F5344CB8AC3E}">
        <p14:creationId xmlns:p14="http://schemas.microsoft.com/office/powerpoint/2010/main" val="412394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3CE5C81-758D-4E2E-8C4E-4CD28F26093C}" type="datetimeFigureOut">
              <a:rPr lang="en-IN" smtClean="0"/>
              <a:t>24-07-2026</a:t>
            </a:fld>
            <a:endParaRPr lang="en-IN"/>
          </a:p>
        </p:txBody>
      </p:sp>
      <p:sp>
        <p:nvSpPr>
          <p:cNvPr id="5" name="Footer Placeholder 4"/>
          <p:cNvSpPr>
            <a:spLocks noGrp="1"/>
          </p:cNvSpPr>
          <p:nvPr>
            <p:ph type="ftr" sz="quarter" idx="11"/>
          </p:nvPr>
        </p:nvSpPr>
        <p:spPr/>
        <p:txBody>
          <a:bodyPr/>
          <a:lstStyle/>
          <a:p>
            <a:endParaRPr lang="en-IN"/>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37B9EC9-1856-4116-9075-C14CB982EACB}" type="slidenum">
              <a:rPr lang="en-IN" smtClean="0"/>
              <a:t>‹#›</a:t>
            </a:fld>
            <a:endParaRPr lang="en-IN"/>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619630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33CE5C81-758D-4E2E-8C4E-4CD28F26093C}" type="datetimeFigureOut">
              <a:rPr lang="en-IN" smtClean="0"/>
              <a:t>24-07-2026</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37B9EC9-1856-4116-9075-C14CB982EACB}" type="slidenum">
              <a:rPr lang="en-IN" smtClean="0"/>
              <a:t>‹#›</a:t>
            </a:fld>
            <a:endParaRPr lang="en-IN"/>
          </a:p>
        </p:txBody>
      </p:sp>
    </p:spTree>
    <p:extLst>
      <p:ext uri="{BB962C8B-B14F-4D97-AF65-F5344CB8AC3E}">
        <p14:creationId xmlns:p14="http://schemas.microsoft.com/office/powerpoint/2010/main" val="10710234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33CE5C81-758D-4E2E-8C4E-4CD28F26093C}" type="datetimeFigureOut">
              <a:rPr lang="en-IN" smtClean="0"/>
              <a:t>24-07-2026</a:t>
            </a:fld>
            <a:endParaRPr lang="en-IN"/>
          </a:p>
        </p:txBody>
      </p:sp>
      <p:sp>
        <p:nvSpPr>
          <p:cNvPr id="6" name="Footer Placeholder 5"/>
          <p:cNvSpPr>
            <a:spLocks noGrp="1"/>
          </p:cNvSpPr>
          <p:nvPr>
            <p:ph type="ftr" sz="quarter" idx="11"/>
          </p:nvPr>
        </p:nvSpPr>
        <p:spPr/>
        <p:txBody>
          <a:bodyPr/>
          <a:lstStyle/>
          <a:p>
            <a:endParaRPr lang="en-IN"/>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37B9EC9-1856-4116-9075-C14CB982EACB}" type="slidenum">
              <a:rPr lang="en-IN" smtClean="0"/>
              <a:t>‹#›</a:t>
            </a:fld>
            <a:endParaRPr lang="en-IN"/>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478664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33CE5C81-758D-4E2E-8C4E-4CD28F26093C}" type="datetimeFigureOut">
              <a:rPr lang="en-IN" smtClean="0"/>
              <a:t>24-07-2026</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37B9EC9-1856-4116-9075-C14CB982EACB}" type="slidenum">
              <a:rPr lang="en-IN" smtClean="0"/>
              <a:t>‹#›</a:t>
            </a:fld>
            <a:endParaRPr lang="en-IN"/>
          </a:p>
        </p:txBody>
      </p:sp>
    </p:spTree>
    <p:extLst>
      <p:ext uri="{BB962C8B-B14F-4D97-AF65-F5344CB8AC3E}">
        <p14:creationId xmlns:p14="http://schemas.microsoft.com/office/powerpoint/2010/main" val="772378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CE5C81-758D-4E2E-8C4E-4CD28F26093C}" type="datetimeFigureOut">
              <a:rPr lang="en-IN" smtClean="0"/>
              <a:t>24-07-2026</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37B9EC9-1856-4116-9075-C14CB982EACB}" type="slidenum">
              <a:rPr lang="en-IN" smtClean="0"/>
              <a:t>‹#›</a:t>
            </a:fld>
            <a:endParaRPr lang="en-IN"/>
          </a:p>
        </p:txBody>
      </p:sp>
    </p:spTree>
    <p:extLst>
      <p:ext uri="{BB962C8B-B14F-4D97-AF65-F5344CB8AC3E}">
        <p14:creationId xmlns:p14="http://schemas.microsoft.com/office/powerpoint/2010/main" val="3131884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CE5C81-758D-4E2E-8C4E-4CD28F26093C}" type="datetimeFigureOut">
              <a:rPr lang="en-IN" smtClean="0"/>
              <a:t>24-07-2026</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37B9EC9-1856-4116-9075-C14CB982EACB}" type="slidenum">
              <a:rPr lang="en-IN" smtClean="0"/>
              <a:t>‹#›</a:t>
            </a:fld>
            <a:endParaRPr lang="en-IN"/>
          </a:p>
        </p:txBody>
      </p:sp>
    </p:spTree>
    <p:extLst>
      <p:ext uri="{BB962C8B-B14F-4D97-AF65-F5344CB8AC3E}">
        <p14:creationId xmlns:p14="http://schemas.microsoft.com/office/powerpoint/2010/main" val="389262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IN"/>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IN"/>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IN"/>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IN"/>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IN"/>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IN"/>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IN"/>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IN"/>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IN"/>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IN"/>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IN"/>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IN"/>
            </a:p>
          </p:txBody>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IN"/>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IN"/>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IN"/>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IN"/>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IN"/>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IN"/>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IN"/>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IN"/>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IN"/>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IN"/>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IN"/>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IN"/>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33CE5C81-758D-4E2E-8C4E-4CD28F26093C}" type="datetimeFigureOut">
              <a:rPr lang="en-IN" smtClean="0"/>
              <a:t>24-07-2026</a:t>
            </a:fld>
            <a:endParaRPr lang="en-IN"/>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937B9EC9-1856-4116-9075-C14CB982EACB}" type="slidenum">
              <a:rPr lang="en-IN" smtClean="0"/>
              <a:t>‹#›</a:t>
            </a:fld>
            <a:endParaRPr lang="en-IN"/>
          </a:p>
        </p:txBody>
      </p:sp>
    </p:spTree>
    <p:extLst>
      <p:ext uri="{BB962C8B-B14F-4D97-AF65-F5344CB8AC3E}">
        <p14:creationId xmlns:p14="http://schemas.microsoft.com/office/powerpoint/2010/main" val="241317260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1819F9-8CAC-4A6C-8F06-0482027F97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E2CF40-58B4-38FE-A530-984DEBB36A8A}"/>
              </a:ext>
            </a:extLst>
          </p:cNvPr>
          <p:cNvSpPr>
            <a:spLocks noGrp="1"/>
          </p:cNvSpPr>
          <p:nvPr>
            <p:ph type="ctrTitle"/>
          </p:nvPr>
        </p:nvSpPr>
        <p:spPr>
          <a:xfrm>
            <a:off x="3373062" y="1864865"/>
            <a:ext cx="8131550" cy="2262781"/>
          </a:xfrm>
        </p:spPr>
        <p:txBody>
          <a:bodyPr>
            <a:normAutofit/>
          </a:bodyPr>
          <a:lstStyle/>
          <a:p>
            <a:r>
              <a:rPr lang="en-US" sz="5000" b="1" dirty="0"/>
              <a:t>DS3: DIGITAL PORTFOLIO AND REFLECTION</a:t>
            </a:r>
            <a:endParaRPr lang="en-IN" sz="5000" b="1" dirty="0"/>
          </a:p>
        </p:txBody>
      </p:sp>
      <p:sp>
        <p:nvSpPr>
          <p:cNvPr id="3" name="Subtitle 2">
            <a:extLst>
              <a:ext uri="{FF2B5EF4-FFF2-40B4-BE49-F238E27FC236}">
                <a16:creationId xmlns:a16="http://schemas.microsoft.com/office/drawing/2014/main" id="{791DC1DF-51E9-4414-9426-E01414D75F0B}"/>
              </a:ext>
            </a:extLst>
          </p:cNvPr>
          <p:cNvSpPr>
            <a:spLocks noGrp="1"/>
          </p:cNvSpPr>
          <p:nvPr>
            <p:ph type="subTitle" idx="1"/>
          </p:nvPr>
        </p:nvSpPr>
        <p:spPr>
          <a:xfrm>
            <a:off x="3373062" y="4127644"/>
            <a:ext cx="8131550" cy="1126283"/>
          </a:xfrm>
        </p:spPr>
        <p:txBody>
          <a:bodyPr>
            <a:normAutofit/>
          </a:bodyPr>
          <a:lstStyle/>
          <a:p>
            <a:r>
              <a:rPr lang="en-US" b="1" dirty="0"/>
              <a:t>STUDENT NAME: ALEXANDRA RAFAELA DUMITRU</a:t>
            </a:r>
          </a:p>
          <a:p>
            <a:r>
              <a:rPr lang="en-US" b="1" dirty="0"/>
              <a:t>STUDENT ID: 2540192</a:t>
            </a:r>
          </a:p>
        </p:txBody>
      </p:sp>
      <p:sp>
        <p:nvSpPr>
          <p:cNvPr id="10" name="Rectangle 9">
            <a:extLst>
              <a:ext uri="{FF2B5EF4-FFF2-40B4-BE49-F238E27FC236}">
                <a16:creationId xmlns:a16="http://schemas.microsoft.com/office/drawing/2014/main" id="{4A98CC08-AEC2-4E8F-8F52-0F5C6372D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285151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5D1545E6-EB3C-4478-A661-A2CA963F12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a:solidFill>
            <a:schemeClr val="tx2">
              <a:lumMod val="60000"/>
              <a:lumOff val="40000"/>
              <a:alpha val="40000"/>
            </a:schemeClr>
          </a:solidFill>
        </p:grpSpPr>
        <p:sp>
          <p:nvSpPr>
            <p:cNvPr id="13" name="Freeform 11">
              <a:extLst>
                <a:ext uri="{FF2B5EF4-FFF2-40B4-BE49-F238E27FC236}">
                  <a16:creationId xmlns:a16="http://schemas.microsoft.com/office/drawing/2014/main" id="{B2E5B960-0C5D-4F77-8E9F-9F3D883D83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txBody>
            <a:bodyPr/>
            <a:lstStyle/>
            <a:p>
              <a:endParaRPr lang="en-IN"/>
            </a:p>
          </p:txBody>
        </p:sp>
        <p:sp>
          <p:nvSpPr>
            <p:cNvPr id="14" name="Freeform 12">
              <a:extLst>
                <a:ext uri="{FF2B5EF4-FFF2-40B4-BE49-F238E27FC236}">
                  <a16:creationId xmlns:a16="http://schemas.microsoft.com/office/drawing/2014/main" id="{258E44FC-92AD-43A0-BB05-DB268C82D8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txBody>
            <a:bodyPr/>
            <a:lstStyle/>
            <a:p>
              <a:endParaRPr lang="en-IN"/>
            </a:p>
          </p:txBody>
        </p:sp>
        <p:sp>
          <p:nvSpPr>
            <p:cNvPr id="15" name="Freeform 13">
              <a:extLst>
                <a:ext uri="{FF2B5EF4-FFF2-40B4-BE49-F238E27FC236}">
                  <a16:creationId xmlns:a16="http://schemas.microsoft.com/office/drawing/2014/main" id="{C63D3083-A56C-4199-8DE0-63C8BE9EDF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txBody>
            <a:bodyPr/>
            <a:lstStyle/>
            <a:p>
              <a:endParaRPr lang="en-IN"/>
            </a:p>
          </p:txBody>
        </p:sp>
        <p:sp>
          <p:nvSpPr>
            <p:cNvPr id="16" name="Freeform 14">
              <a:extLst>
                <a:ext uri="{FF2B5EF4-FFF2-40B4-BE49-F238E27FC236}">
                  <a16:creationId xmlns:a16="http://schemas.microsoft.com/office/drawing/2014/main" id="{C7CD3581-635D-438F-A64F-68404E7AE0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txBody>
            <a:bodyPr/>
            <a:lstStyle/>
            <a:p>
              <a:endParaRPr lang="en-IN"/>
            </a:p>
          </p:txBody>
        </p:sp>
        <p:sp>
          <p:nvSpPr>
            <p:cNvPr id="17" name="Freeform 15">
              <a:extLst>
                <a:ext uri="{FF2B5EF4-FFF2-40B4-BE49-F238E27FC236}">
                  <a16:creationId xmlns:a16="http://schemas.microsoft.com/office/drawing/2014/main" id="{AD6904C0-211C-41A2-BDB8-3B07C90BBB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txBody>
            <a:bodyPr/>
            <a:lstStyle/>
            <a:p>
              <a:endParaRPr lang="en-IN"/>
            </a:p>
          </p:txBody>
        </p:sp>
        <p:sp>
          <p:nvSpPr>
            <p:cNvPr id="18" name="Freeform 16">
              <a:extLst>
                <a:ext uri="{FF2B5EF4-FFF2-40B4-BE49-F238E27FC236}">
                  <a16:creationId xmlns:a16="http://schemas.microsoft.com/office/drawing/2014/main" id="{B0837DA6-CAF9-4E78-A39E-6358EDE2B1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txBody>
            <a:bodyPr/>
            <a:lstStyle/>
            <a:p>
              <a:endParaRPr lang="en-IN"/>
            </a:p>
          </p:txBody>
        </p:sp>
        <p:sp>
          <p:nvSpPr>
            <p:cNvPr id="19" name="Freeform 17">
              <a:extLst>
                <a:ext uri="{FF2B5EF4-FFF2-40B4-BE49-F238E27FC236}">
                  <a16:creationId xmlns:a16="http://schemas.microsoft.com/office/drawing/2014/main" id="{0A99DD7D-3AB3-471E-842F-8AFEA09D07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txBody>
            <a:bodyPr/>
            <a:lstStyle/>
            <a:p>
              <a:endParaRPr lang="en-IN"/>
            </a:p>
          </p:txBody>
        </p:sp>
        <p:sp>
          <p:nvSpPr>
            <p:cNvPr id="20" name="Freeform 18">
              <a:extLst>
                <a:ext uri="{FF2B5EF4-FFF2-40B4-BE49-F238E27FC236}">
                  <a16:creationId xmlns:a16="http://schemas.microsoft.com/office/drawing/2014/main" id="{9C70B0D4-92FE-478F-86BD-93BA2C4DFC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txBody>
            <a:bodyPr/>
            <a:lstStyle/>
            <a:p>
              <a:endParaRPr lang="en-IN"/>
            </a:p>
          </p:txBody>
        </p:sp>
        <p:sp>
          <p:nvSpPr>
            <p:cNvPr id="21" name="Freeform 19">
              <a:extLst>
                <a:ext uri="{FF2B5EF4-FFF2-40B4-BE49-F238E27FC236}">
                  <a16:creationId xmlns:a16="http://schemas.microsoft.com/office/drawing/2014/main" id="{C9156BE6-11D4-4696-9E3F-C325BFAC81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txBody>
            <a:bodyPr/>
            <a:lstStyle/>
            <a:p>
              <a:endParaRPr lang="en-IN"/>
            </a:p>
          </p:txBody>
        </p:sp>
        <p:sp>
          <p:nvSpPr>
            <p:cNvPr id="22" name="Freeform 20">
              <a:extLst>
                <a:ext uri="{FF2B5EF4-FFF2-40B4-BE49-F238E27FC236}">
                  <a16:creationId xmlns:a16="http://schemas.microsoft.com/office/drawing/2014/main" id="{4E667226-1D20-4A9D-BBE3-AC17EA436F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txBody>
            <a:bodyPr/>
            <a:lstStyle/>
            <a:p>
              <a:endParaRPr lang="en-IN"/>
            </a:p>
          </p:txBody>
        </p:sp>
        <p:sp>
          <p:nvSpPr>
            <p:cNvPr id="23" name="Freeform 21">
              <a:extLst>
                <a:ext uri="{FF2B5EF4-FFF2-40B4-BE49-F238E27FC236}">
                  <a16:creationId xmlns:a16="http://schemas.microsoft.com/office/drawing/2014/main" id="{2F87E3B6-5202-4434-9B26-42B46774F3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txBody>
            <a:bodyPr/>
            <a:lstStyle/>
            <a:p>
              <a:endParaRPr lang="en-IN"/>
            </a:p>
          </p:txBody>
        </p:sp>
        <p:sp>
          <p:nvSpPr>
            <p:cNvPr id="24" name="Freeform 22">
              <a:extLst>
                <a:ext uri="{FF2B5EF4-FFF2-40B4-BE49-F238E27FC236}">
                  <a16:creationId xmlns:a16="http://schemas.microsoft.com/office/drawing/2014/main" id="{AEA5E85F-F1F4-40E4-A62C-95324F6749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txBody>
            <a:bodyPr/>
            <a:lstStyle/>
            <a:p>
              <a:endParaRPr lang="en-IN"/>
            </a:p>
          </p:txBody>
        </p:sp>
      </p:grpSp>
      <p:grpSp>
        <p:nvGrpSpPr>
          <p:cNvPr id="26" name="Group 25">
            <a:extLst>
              <a:ext uri="{FF2B5EF4-FFF2-40B4-BE49-F238E27FC236}">
                <a16:creationId xmlns:a16="http://schemas.microsoft.com/office/drawing/2014/main" id="{40A75861-F6C5-44A9-B161-B03701CBDE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a:solidFill>
            <a:schemeClr val="tx2">
              <a:lumMod val="75000"/>
              <a:alpha val="70000"/>
            </a:schemeClr>
          </a:solidFill>
        </p:grpSpPr>
        <p:sp>
          <p:nvSpPr>
            <p:cNvPr id="27" name="Freeform 27">
              <a:extLst>
                <a:ext uri="{FF2B5EF4-FFF2-40B4-BE49-F238E27FC236}">
                  <a16:creationId xmlns:a16="http://schemas.microsoft.com/office/drawing/2014/main" id="{72EE642D-4F69-47C0-99BA-CE43503573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txBody>
            <a:bodyPr/>
            <a:lstStyle/>
            <a:p>
              <a:endParaRPr lang="en-IN"/>
            </a:p>
          </p:txBody>
        </p:sp>
        <p:sp>
          <p:nvSpPr>
            <p:cNvPr id="28" name="Freeform 28">
              <a:extLst>
                <a:ext uri="{FF2B5EF4-FFF2-40B4-BE49-F238E27FC236}">
                  <a16:creationId xmlns:a16="http://schemas.microsoft.com/office/drawing/2014/main" id="{26178CE4-DA2D-46EA-AB8D-341C5AC563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txBody>
            <a:bodyPr/>
            <a:lstStyle/>
            <a:p>
              <a:endParaRPr lang="en-IN"/>
            </a:p>
          </p:txBody>
        </p:sp>
        <p:sp>
          <p:nvSpPr>
            <p:cNvPr id="29" name="Freeform 29">
              <a:extLst>
                <a:ext uri="{FF2B5EF4-FFF2-40B4-BE49-F238E27FC236}">
                  <a16:creationId xmlns:a16="http://schemas.microsoft.com/office/drawing/2014/main" id="{698E9F53-8381-4FA5-A510-846925D242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txBody>
            <a:bodyPr/>
            <a:lstStyle/>
            <a:p>
              <a:endParaRPr lang="en-IN"/>
            </a:p>
          </p:txBody>
        </p:sp>
        <p:sp>
          <p:nvSpPr>
            <p:cNvPr id="30" name="Freeform 30">
              <a:extLst>
                <a:ext uri="{FF2B5EF4-FFF2-40B4-BE49-F238E27FC236}">
                  <a16:creationId xmlns:a16="http://schemas.microsoft.com/office/drawing/2014/main" id="{B13CE284-F21E-411B-BB8E-9C03B853CE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txBody>
            <a:bodyPr/>
            <a:lstStyle/>
            <a:p>
              <a:endParaRPr lang="en-IN"/>
            </a:p>
          </p:txBody>
        </p:sp>
        <p:sp>
          <p:nvSpPr>
            <p:cNvPr id="31" name="Freeform 31">
              <a:extLst>
                <a:ext uri="{FF2B5EF4-FFF2-40B4-BE49-F238E27FC236}">
                  <a16:creationId xmlns:a16="http://schemas.microsoft.com/office/drawing/2014/main" id="{23DF4578-4703-437C-A797-2A2D0CEE5F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txBody>
            <a:bodyPr/>
            <a:lstStyle/>
            <a:p>
              <a:endParaRPr lang="en-IN"/>
            </a:p>
          </p:txBody>
        </p:sp>
        <p:sp>
          <p:nvSpPr>
            <p:cNvPr id="32" name="Freeform 32">
              <a:extLst>
                <a:ext uri="{FF2B5EF4-FFF2-40B4-BE49-F238E27FC236}">
                  <a16:creationId xmlns:a16="http://schemas.microsoft.com/office/drawing/2014/main" id="{F878F330-AF64-4F8F-88FD-A4A408D6D3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txBody>
            <a:bodyPr/>
            <a:lstStyle/>
            <a:p>
              <a:endParaRPr lang="en-IN"/>
            </a:p>
          </p:txBody>
        </p:sp>
        <p:sp>
          <p:nvSpPr>
            <p:cNvPr id="33" name="Freeform 33">
              <a:extLst>
                <a:ext uri="{FF2B5EF4-FFF2-40B4-BE49-F238E27FC236}">
                  <a16:creationId xmlns:a16="http://schemas.microsoft.com/office/drawing/2014/main" id="{AC9B00BF-4FB7-42FA-BBBD-7DB54ED3F0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txBody>
            <a:bodyPr/>
            <a:lstStyle/>
            <a:p>
              <a:endParaRPr lang="en-IN"/>
            </a:p>
          </p:txBody>
        </p:sp>
        <p:sp>
          <p:nvSpPr>
            <p:cNvPr id="34" name="Freeform 34">
              <a:extLst>
                <a:ext uri="{FF2B5EF4-FFF2-40B4-BE49-F238E27FC236}">
                  <a16:creationId xmlns:a16="http://schemas.microsoft.com/office/drawing/2014/main" id="{BD3D64CA-2AAD-4609-8DAA-3EAD4609A6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txBody>
            <a:bodyPr/>
            <a:lstStyle/>
            <a:p>
              <a:endParaRPr lang="en-IN"/>
            </a:p>
          </p:txBody>
        </p:sp>
        <p:sp>
          <p:nvSpPr>
            <p:cNvPr id="35" name="Freeform 35">
              <a:extLst>
                <a:ext uri="{FF2B5EF4-FFF2-40B4-BE49-F238E27FC236}">
                  <a16:creationId xmlns:a16="http://schemas.microsoft.com/office/drawing/2014/main" id="{C669E05A-8550-4E91-B29E-E1912228EC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txBody>
            <a:bodyPr/>
            <a:lstStyle/>
            <a:p>
              <a:endParaRPr lang="en-IN"/>
            </a:p>
          </p:txBody>
        </p:sp>
        <p:sp>
          <p:nvSpPr>
            <p:cNvPr id="36" name="Freeform 36">
              <a:extLst>
                <a:ext uri="{FF2B5EF4-FFF2-40B4-BE49-F238E27FC236}">
                  <a16:creationId xmlns:a16="http://schemas.microsoft.com/office/drawing/2014/main" id="{F8C1FD53-1E8F-46CA-BC2D-FCEC4DAE0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txBody>
            <a:bodyPr/>
            <a:lstStyle/>
            <a:p>
              <a:endParaRPr lang="en-IN"/>
            </a:p>
          </p:txBody>
        </p:sp>
        <p:sp>
          <p:nvSpPr>
            <p:cNvPr id="37" name="Freeform 37">
              <a:extLst>
                <a:ext uri="{FF2B5EF4-FFF2-40B4-BE49-F238E27FC236}">
                  <a16:creationId xmlns:a16="http://schemas.microsoft.com/office/drawing/2014/main" id="{CC97A31F-CFDE-4EA3-98F1-13FDD16702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txBody>
            <a:bodyPr/>
            <a:lstStyle/>
            <a:p>
              <a:endParaRPr lang="en-IN"/>
            </a:p>
          </p:txBody>
        </p:sp>
        <p:sp>
          <p:nvSpPr>
            <p:cNvPr id="38" name="Freeform 38">
              <a:extLst>
                <a:ext uri="{FF2B5EF4-FFF2-40B4-BE49-F238E27FC236}">
                  <a16:creationId xmlns:a16="http://schemas.microsoft.com/office/drawing/2014/main" id="{9E1540E7-E6C3-4907-B70A-B175683655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txBody>
            <a:bodyPr/>
            <a:lstStyle/>
            <a:p>
              <a:endParaRPr lang="en-IN"/>
            </a:p>
          </p:txBody>
        </p:sp>
      </p:grpSp>
      <p:sp>
        <p:nvSpPr>
          <p:cNvPr id="40" name="Freeform 11">
            <a:extLst>
              <a:ext uri="{FF2B5EF4-FFF2-40B4-BE49-F238E27FC236}">
                <a16:creationId xmlns:a16="http://schemas.microsoft.com/office/drawing/2014/main" id="{1310EFE2-B91D-47E7-B117-C2A802800A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411452"/>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txBody>
          <a:bodyPr/>
          <a:lstStyle/>
          <a:p>
            <a:endParaRPr lang="en-IN"/>
          </a:p>
        </p:txBody>
      </p:sp>
    </p:spTree>
    <p:extLst>
      <p:ext uri="{BB962C8B-B14F-4D97-AF65-F5344CB8AC3E}">
        <p14:creationId xmlns:p14="http://schemas.microsoft.com/office/powerpoint/2010/main" val="39176638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BE0789E-91A7-4246-978E-A17FE1BF95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795735" cy="685800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3C6C0BD2-8B3C-4042-B4EE-5DB7665A373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a:solidFill>
            <a:schemeClr val="bg2"/>
          </a:solidFill>
        </p:grpSpPr>
        <p:sp>
          <p:nvSpPr>
            <p:cNvPr id="11" name="Freeform 27">
              <a:extLst>
                <a:ext uri="{FF2B5EF4-FFF2-40B4-BE49-F238E27FC236}">
                  <a16:creationId xmlns:a16="http://schemas.microsoft.com/office/drawing/2014/main" id="{5F53669F-C1E6-43B8-AC6F-B44CE56BF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txBody>
            <a:bodyPr/>
            <a:lstStyle/>
            <a:p>
              <a:endParaRPr lang="en-IN"/>
            </a:p>
          </p:txBody>
        </p:sp>
        <p:sp>
          <p:nvSpPr>
            <p:cNvPr id="12" name="Freeform 28">
              <a:extLst>
                <a:ext uri="{FF2B5EF4-FFF2-40B4-BE49-F238E27FC236}">
                  <a16:creationId xmlns:a16="http://schemas.microsoft.com/office/drawing/2014/main" id="{53966C25-DAEA-4318-8FBC-EC6FF8F5A1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txBody>
            <a:bodyPr/>
            <a:lstStyle/>
            <a:p>
              <a:endParaRPr lang="en-IN"/>
            </a:p>
          </p:txBody>
        </p:sp>
        <p:sp>
          <p:nvSpPr>
            <p:cNvPr id="13" name="Freeform 29">
              <a:extLst>
                <a:ext uri="{FF2B5EF4-FFF2-40B4-BE49-F238E27FC236}">
                  <a16:creationId xmlns:a16="http://schemas.microsoft.com/office/drawing/2014/main" id="{ED6EA716-EAD4-4023-8673-0809A1E245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txBody>
            <a:bodyPr/>
            <a:lstStyle/>
            <a:p>
              <a:endParaRPr lang="en-IN"/>
            </a:p>
          </p:txBody>
        </p:sp>
        <p:sp>
          <p:nvSpPr>
            <p:cNvPr id="14" name="Freeform 30">
              <a:extLst>
                <a:ext uri="{FF2B5EF4-FFF2-40B4-BE49-F238E27FC236}">
                  <a16:creationId xmlns:a16="http://schemas.microsoft.com/office/drawing/2014/main" id="{84261748-EFC0-4729-A7BB-A88FDAF6FA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txBody>
            <a:bodyPr/>
            <a:lstStyle/>
            <a:p>
              <a:endParaRPr lang="en-IN"/>
            </a:p>
          </p:txBody>
        </p:sp>
        <p:sp>
          <p:nvSpPr>
            <p:cNvPr id="15" name="Freeform 31">
              <a:extLst>
                <a:ext uri="{FF2B5EF4-FFF2-40B4-BE49-F238E27FC236}">
                  <a16:creationId xmlns:a16="http://schemas.microsoft.com/office/drawing/2014/main" id="{2C14F808-CC69-494F-98AC-CB750416CC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txBody>
            <a:bodyPr/>
            <a:lstStyle/>
            <a:p>
              <a:endParaRPr lang="en-IN"/>
            </a:p>
          </p:txBody>
        </p:sp>
        <p:sp>
          <p:nvSpPr>
            <p:cNvPr id="16" name="Freeform 32">
              <a:extLst>
                <a:ext uri="{FF2B5EF4-FFF2-40B4-BE49-F238E27FC236}">
                  <a16:creationId xmlns:a16="http://schemas.microsoft.com/office/drawing/2014/main" id="{F1CA3607-84D0-4085-A363-796A17B1D7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txBody>
            <a:bodyPr/>
            <a:lstStyle/>
            <a:p>
              <a:endParaRPr lang="en-IN"/>
            </a:p>
          </p:txBody>
        </p:sp>
        <p:sp>
          <p:nvSpPr>
            <p:cNvPr id="17" name="Freeform 33">
              <a:extLst>
                <a:ext uri="{FF2B5EF4-FFF2-40B4-BE49-F238E27FC236}">
                  <a16:creationId xmlns:a16="http://schemas.microsoft.com/office/drawing/2014/main" id="{491E6160-2958-4A90-8B50-EDA182AABB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txBody>
            <a:bodyPr/>
            <a:lstStyle/>
            <a:p>
              <a:endParaRPr lang="en-IN"/>
            </a:p>
          </p:txBody>
        </p:sp>
        <p:sp>
          <p:nvSpPr>
            <p:cNvPr id="18" name="Freeform 34">
              <a:extLst>
                <a:ext uri="{FF2B5EF4-FFF2-40B4-BE49-F238E27FC236}">
                  <a16:creationId xmlns:a16="http://schemas.microsoft.com/office/drawing/2014/main" id="{559F6CB7-E057-499B-A859-3602769892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txBody>
            <a:bodyPr/>
            <a:lstStyle/>
            <a:p>
              <a:endParaRPr lang="en-IN"/>
            </a:p>
          </p:txBody>
        </p:sp>
        <p:sp>
          <p:nvSpPr>
            <p:cNvPr id="19" name="Freeform 35">
              <a:extLst>
                <a:ext uri="{FF2B5EF4-FFF2-40B4-BE49-F238E27FC236}">
                  <a16:creationId xmlns:a16="http://schemas.microsoft.com/office/drawing/2014/main" id="{FF12353D-CF89-4D03-8075-C161824E2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txBody>
            <a:bodyPr/>
            <a:lstStyle/>
            <a:p>
              <a:endParaRPr lang="en-IN"/>
            </a:p>
          </p:txBody>
        </p:sp>
        <p:sp>
          <p:nvSpPr>
            <p:cNvPr id="20" name="Freeform 36">
              <a:extLst>
                <a:ext uri="{FF2B5EF4-FFF2-40B4-BE49-F238E27FC236}">
                  <a16:creationId xmlns:a16="http://schemas.microsoft.com/office/drawing/2014/main" id="{5B91C9D6-FAF2-445B-AF1B-43992602A9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txBody>
            <a:bodyPr/>
            <a:lstStyle/>
            <a:p>
              <a:endParaRPr lang="en-IN"/>
            </a:p>
          </p:txBody>
        </p:sp>
        <p:sp>
          <p:nvSpPr>
            <p:cNvPr id="21" name="Freeform 37">
              <a:extLst>
                <a:ext uri="{FF2B5EF4-FFF2-40B4-BE49-F238E27FC236}">
                  <a16:creationId xmlns:a16="http://schemas.microsoft.com/office/drawing/2014/main" id="{570F7A1D-86B1-4AD1-B4A3-9AE2A52C85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txBody>
            <a:bodyPr/>
            <a:lstStyle/>
            <a:p>
              <a:endParaRPr lang="en-IN"/>
            </a:p>
          </p:txBody>
        </p:sp>
        <p:sp>
          <p:nvSpPr>
            <p:cNvPr id="22" name="Freeform 38">
              <a:extLst>
                <a:ext uri="{FF2B5EF4-FFF2-40B4-BE49-F238E27FC236}">
                  <a16:creationId xmlns:a16="http://schemas.microsoft.com/office/drawing/2014/main" id="{52C6EBA8-95CC-4FE6-A8E4-3A6911E8A4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txBody>
            <a:bodyPr/>
            <a:lstStyle/>
            <a:p>
              <a:endParaRPr lang="en-IN"/>
            </a:p>
          </p:txBody>
        </p:sp>
      </p:grpSp>
      <p:sp>
        <p:nvSpPr>
          <p:cNvPr id="2" name="Title 1">
            <a:extLst>
              <a:ext uri="{FF2B5EF4-FFF2-40B4-BE49-F238E27FC236}">
                <a16:creationId xmlns:a16="http://schemas.microsoft.com/office/drawing/2014/main" id="{1D90D206-31BA-76CE-9B28-C3B1B66BAF78}"/>
              </a:ext>
            </a:extLst>
          </p:cNvPr>
          <p:cNvSpPr>
            <a:spLocks noGrp="1"/>
          </p:cNvSpPr>
          <p:nvPr>
            <p:ph type="title"/>
          </p:nvPr>
        </p:nvSpPr>
        <p:spPr>
          <a:xfrm>
            <a:off x="1217056" y="1093380"/>
            <a:ext cx="3068182" cy="4671240"/>
          </a:xfrm>
        </p:spPr>
        <p:txBody>
          <a:bodyPr anchor="ctr">
            <a:normAutofit/>
          </a:bodyPr>
          <a:lstStyle/>
          <a:p>
            <a:pPr algn="r"/>
            <a:r>
              <a:rPr lang="en-US" sz="3100" b="1"/>
              <a:t>INTRODUCTION</a:t>
            </a:r>
            <a:endParaRPr lang="en-IN" sz="3100" b="1"/>
          </a:p>
        </p:txBody>
      </p:sp>
      <p:sp>
        <p:nvSpPr>
          <p:cNvPr id="24" name="Freeform 11">
            <a:extLst>
              <a:ext uri="{FF2B5EF4-FFF2-40B4-BE49-F238E27FC236}">
                <a16:creationId xmlns:a16="http://schemas.microsoft.com/office/drawing/2014/main" id="{15EDA122-4530-45D2-A70A-B1A967AAE5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txBody>
          <a:bodyPr/>
          <a:lstStyle/>
          <a:p>
            <a:endParaRPr lang="en-IN"/>
          </a:p>
        </p:txBody>
      </p:sp>
      <p:sp>
        <p:nvSpPr>
          <p:cNvPr id="26" name="Rectangle 25">
            <a:extLst>
              <a:ext uri="{FF2B5EF4-FFF2-40B4-BE49-F238E27FC236}">
                <a16:creationId xmlns:a16="http://schemas.microsoft.com/office/drawing/2014/main" id="{9782F52E-0F94-4BFC-9F89-B054DDEAB9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B239DD5-B586-E5E5-ACDD-9FFAFB7643DC}"/>
              </a:ext>
            </a:extLst>
          </p:cNvPr>
          <p:cNvSpPr>
            <a:spLocks noGrp="1"/>
          </p:cNvSpPr>
          <p:nvPr>
            <p:ph idx="1"/>
          </p:nvPr>
        </p:nvSpPr>
        <p:spPr>
          <a:xfrm>
            <a:off x="5285509" y="1093380"/>
            <a:ext cx="6219103" cy="4679250"/>
          </a:xfrm>
        </p:spPr>
        <p:txBody>
          <a:bodyPr anchor="ctr">
            <a:normAutofit/>
          </a:bodyPr>
          <a:lstStyle/>
          <a:p>
            <a:pPr algn="just">
              <a:lnSpc>
                <a:spcPct val="150000"/>
              </a:lnSpc>
            </a:pPr>
            <a:r>
              <a:rPr lang="en-IN" dirty="0"/>
              <a:t>This digital portfolio is created for Task 3 of the module. </a:t>
            </a:r>
          </a:p>
          <a:p>
            <a:pPr algn="just">
              <a:lnSpc>
                <a:spcPct val="150000"/>
              </a:lnSpc>
            </a:pPr>
            <a:r>
              <a:rPr lang="en-IN" dirty="0"/>
              <a:t>It focuses on three completed digital skills activities. </a:t>
            </a:r>
          </a:p>
          <a:p>
            <a:pPr algn="just">
              <a:lnSpc>
                <a:spcPct val="150000"/>
              </a:lnSpc>
            </a:pPr>
            <a:r>
              <a:rPr lang="en-IN" dirty="0"/>
              <a:t>It demonstrates development of practical digital skills. </a:t>
            </a:r>
          </a:p>
          <a:p>
            <a:pPr algn="just">
              <a:lnSpc>
                <a:spcPct val="150000"/>
              </a:lnSpc>
            </a:pPr>
            <a:r>
              <a:rPr lang="en-IN" dirty="0"/>
              <a:t>It explores future application of newly developed skills.</a:t>
            </a:r>
          </a:p>
        </p:txBody>
      </p:sp>
    </p:spTree>
    <p:extLst>
      <p:ext uri="{BB962C8B-B14F-4D97-AF65-F5344CB8AC3E}">
        <p14:creationId xmlns:p14="http://schemas.microsoft.com/office/powerpoint/2010/main" val="2766655954"/>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a:extLst>
            <a:ext uri="{FF2B5EF4-FFF2-40B4-BE49-F238E27FC236}">
              <a16:creationId xmlns:a16="http://schemas.microsoft.com/office/drawing/2014/main" id="{5BD2FDA5-AE22-9388-5D88-290F66D1F279}"/>
            </a:ext>
          </a:extLst>
        </p:cNvPr>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57ABABA7-0420-4200-9B65-1C1967CE9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A317EBE3-FF86-4DA1-BC9A-331F7F214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grpSp>
        <p:nvGrpSpPr>
          <p:cNvPr id="11" name="Group 10">
            <a:extLst>
              <a:ext uri="{FF2B5EF4-FFF2-40B4-BE49-F238E27FC236}">
                <a16:creationId xmlns:a16="http://schemas.microsoft.com/office/drawing/2014/main" id="{7A03E380-9CD1-4ABA-A763-9F9D252B890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2">
              <a:lumMod val="90000"/>
            </a:schemeClr>
          </a:solidFill>
        </p:grpSpPr>
        <p:sp>
          <p:nvSpPr>
            <p:cNvPr id="12" name="Freeform 11">
              <a:extLst>
                <a:ext uri="{FF2B5EF4-FFF2-40B4-BE49-F238E27FC236}">
                  <a16:creationId xmlns:a16="http://schemas.microsoft.com/office/drawing/2014/main" id="{66E01B84-4C2B-4DE5-90C8-9C4001A75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txBody>
            <a:bodyPr/>
            <a:lstStyle/>
            <a:p>
              <a:endParaRPr lang="en-IN"/>
            </a:p>
          </p:txBody>
        </p:sp>
        <p:sp>
          <p:nvSpPr>
            <p:cNvPr id="13" name="Freeform 12">
              <a:extLst>
                <a:ext uri="{FF2B5EF4-FFF2-40B4-BE49-F238E27FC236}">
                  <a16:creationId xmlns:a16="http://schemas.microsoft.com/office/drawing/2014/main" id="{64CE5A7A-D5C5-4FE5-860C-0B5748FDEE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txBody>
            <a:bodyPr/>
            <a:lstStyle/>
            <a:p>
              <a:endParaRPr lang="en-IN"/>
            </a:p>
          </p:txBody>
        </p:sp>
        <p:sp>
          <p:nvSpPr>
            <p:cNvPr id="14" name="Freeform 13">
              <a:extLst>
                <a:ext uri="{FF2B5EF4-FFF2-40B4-BE49-F238E27FC236}">
                  <a16:creationId xmlns:a16="http://schemas.microsoft.com/office/drawing/2014/main" id="{016A7D2A-6EEA-47B8-A763-7D82E41B3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txBody>
            <a:bodyPr/>
            <a:lstStyle/>
            <a:p>
              <a:endParaRPr lang="en-IN"/>
            </a:p>
          </p:txBody>
        </p:sp>
        <p:sp>
          <p:nvSpPr>
            <p:cNvPr id="15" name="Freeform 14">
              <a:extLst>
                <a:ext uri="{FF2B5EF4-FFF2-40B4-BE49-F238E27FC236}">
                  <a16:creationId xmlns:a16="http://schemas.microsoft.com/office/drawing/2014/main" id="{E758F6E7-6DEC-48D0-ACB1-E5E26B13E6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txBody>
            <a:bodyPr/>
            <a:lstStyle/>
            <a:p>
              <a:endParaRPr lang="en-IN"/>
            </a:p>
          </p:txBody>
        </p:sp>
        <p:sp>
          <p:nvSpPr>
            <p:cNvPr id="16" name="Freeform 15">
              <a:extLst>
                <a:ext uri="{FF2B5EF4-FFF2-40B4-BE49-F238E27FC236}">
                  <a16:creationId xmlns:a16="http://schemas.microsoft.com/office/drawing/2014/main" id="{B56657FF-C027-42E7-859B-902929B6FA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txBody>
            <a:bodyPr/>
            <a:lstStyle/>
            <a:p>
              <a:endParaRPr lang="en-IN"/>
            </a:p>
          </p:txBody>
        </p:sp>
        <p:sp>
          <p:nvSpPr>
            <p:cNvPr id="17" name="Freeform 16">
              <a:extLst>
                <a:ext uri="{FF2B5EF4-FFF2-40B4-BE49-F238E27FC236}">
                  <a16:creationId xmlns:a16="http://schemas.microsoft.com/office/drawing/2014/main" id="{79047F2A-5978-46C6-B3A2-54AAC2136B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txBody>
            <a:bodyPr/>
            <a:lstStyle/>
            <a:p>
              <a:endParaRPr lang="en-IN"/>
            </a:p>
          </p:txBody>
        </p:sp>
        <p:sp>
          <p:nvSpPr>
            <p:cNvPr id="18" name="Freeform 17">
              <a:extLst>
                <a:ext uri="{FF2B5EF4-FFF2-40B4-BE49-F238E27FC236}">
                  <a16:creationId xmlns:a16="http://schemas.microsoft.com/office/drawing/2014/main" id="{F3BE8FD1-0A72-4640-AC7A-2E057273F8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txBody>
            <a:bodyPr/>
            <a:lstStyle/>
            <a:p>
              <a:endParaRPr lang="en-IN"/>
            </a:p>
          </p:txBody>
        </p:sp>
        <p:sp>
          <p:nvSpPr>
            <p:cNvPr id="19" name="Freeform 18">
              <a:extLst>
                <a:ext uri="{FF2B5EF4-FFF2-40B4-BE49-F238E27FC236}">
                  <a16:creationId xmlns:a16="http://schemas.microsoft.com/office/drawing/2014/main" id="{752FC782-A372-4D11-B20D-958955E564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txBody>
            <a:bodyPr/>
            <a:lstStyle/>
            <a:p>
              <a:endParaRPr lang="en-IN"/>
            </a:p>
          </p:txBody>
        </p:sp>
        <p:sp>
          <p:nvSpPr>
            <p:cNvPr id="20" name="Freeform 19">
              <a:extLst>
                <a:ext uri="{FF2B5EF4-FFF2-40B4-BE49-F238E27FC236}">
                  <a16:creationId xmlns:a16="http://schemas.microsoft.com/office/drawing/2014/main" id="{AA00B2F1-BEE2-444A-8249-C8E3212CA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txBody>
            <a:bodyPr/>
            <a:lstStyle/>
            <a:p>
              <a:endParaRPr lang="en-IN"/>
            </a:p>
          </p:txBody>
        </p:sp>
        <p:sp>
          <p:nvSpPr>
            <p:cNvPr id="21" name="Freeform 20">
              <a:extLst>
                <a:ext uri="{FF2B5EF4-FFF2-40B4-BE49-F238E27FC236}">
                  <a16:creationId xmlns:a16="http://schemas.microsoft.com/office/drawing/2014/main" id="{E7F5747E-514B-4CF7-B6B0-DAD7149097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txBody>
            <a:bodyPr/>
            <a:lstStyle/>
            <a:p>
              <a:endParaRPr lang="en-IN"/>
            </a:p>
          </p:txBody>
        </p:sp>
        <p:sp>
          <p:nvSpPr>
            <p:cNvPr id="22" name="Freeform 21">
              <a:extLst>
                <a:ext uri="{FF2B5EF4-FFF2-40B4-BE49-F238E27FC236}">
                  <a16:creationId xmlns:a16="http://schemas.microsoft.com/office/drawing/2014/main" id="{931614BB-1593-40ED-8113-2BD1187055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txBody>
            <a:bodyPr/>
            <a:lstStyle/>
            <a:p>
              <a:endParaRPr lang="en-IN"/>
            </a:p>
          </p:txBody>
        </p:sp>
        <p:sp>
          <p:nvSpPr>
            <p:cNvPr id="23" name="Freeform 22">
              <a:extLst>
                <a:ext uri="{FF2B5EF4-FFF2-40B4-BE49-F238E27FC236}">
                  <a16:creationId xmlns:a16="http://schemas.microsoft.com/office/drawing/2014/main" id="{2691871F-F15C-4E19-BC9C-78E5748D74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txBody>
            <a:bodyPr/>
            <a:lstStyle/>
            <a:p>
              <a:endParaRPr lang="en-IN"/>
            </a:p>
          </p:txBody>
        </p:sp>
      </p:grpSp>
      <p:sp>
        <p:nvSpPr>
          <p:cNvPr id="2" name="Title 1">
            <a:extLst>
              <a:ext uri="{FF2B5EF4-FFF2-40B4-BE49-F238E27FC236}">
                <a16:creationId xmlns:a16="http://schemas.microsoft.com/office/drawing/2014/main" id="{98DF3C0B-BB6A-B2BA-F613-F09AA3CFD270}"/>
              </a:ext>
            </a:extLst>
          </p:cNvPr>
          <p:cNvSpPr>
            <a:spLocks noGrp="1"/>
          </p:cNvSpPr>
          <p:nvPr>
            <p:ph type="ctrTitle"/>
          </p:nvPr>
        </p:nvSpPr>
        <p:spPr>
          <a:xfrm>
            <a:off x="1304103" y="1318591"/>
            <a:ext cx="5800929" cy="4220820"/>
          </a:xfrm>
        </p:spPr>
        <p:txBody>
          <a:bodyPr anchor="ctr">
            <a:normAutofit/>
          </a:bodyPr>
          <a:lstStyle/>
          <a:p>
            <a:pPr algn="r"/>
            <a:r>
              <a:rPr lang="en-US" sz="6600" b="1">
                <a:solidFill>
                  <a:schemeClr val="tx2">
                    <a:lumMod val="75000"/>
                  </a:schemeClr>
                </a:solidFill>
              </a:rPr>
              <a:t>PORTFOLIO WORK EXAMPLES</a:t>
            </a:r>
            <a:endParaRPr lang="en-IN" sz="6600" b="1">
              <a:solidFill>
                <a:schemeClr val="tx2">
                  <a:lumMod val="75000"/>
                </a:schemeClr>
              </a:solidFill>
            </a:endParaRPr>
          </a:p>
        </p:txBody>
      </p:sp>
      <p:cxnSp>
        <p:nvCxnSpPr>
          <p:cNvPr id="25" name="Straight Connector 24">
            <a:extLst>
              <a:ext uri="{FF2B5EF4-FFF2-40B4-BE49-F238E27FC236}">
                <a16:creationId xmlns:a16="http://schemas.microsoft.com/office/drawing/2014/main" id="{34D43EC1-35FA-4FC3-8526-F655CEB09D9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7196" y="1871831"/>
            <a:ext cx="0" cy="3200400"/>
          </a:xfrm>
          <a:prstGeom prst="line">
            <a:avLst/>
          </a:prstGeom>
          <a:ln w="15875">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64240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3B10D-3B74-6921-883C-A61C2F75D2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547DFC-FB2F-0F3D-B299-0912190AF74D}"/>
              </a:ext>
            </a:extLst>
          </p:cNvPr>
          <p:cNvSpPr>
            <a:spLocks noGrp="1"/>
          </p:cNvSpPr>
          <p:nvPr>
            <p:ph type="title"/>
          </p:nvPr>
        </p:nvSpPr>
        <p:spPr>
          <a:xfrm>
            <a:off x="2063536" y="577043"/>
            <a:ext cx="4957011" cy="739469"/>
          </a:xfrm>
        </p:spPr>
        <p:txBody>
          <a:bodyPr/>
          <a:lstStyle/>
          <a:p>
            <a:r>
              <a:rPr lang="en-US" b="1" dirty="0"/>
              <a:t>WORK 1: WORD TASK</a:t>
            </a:r>
            <a:endParaRPr lang="en-IN" b="1" dirty="0"/>
          </a:p>
        </p:txBody>
      </p:sp>
      <p:sp>
        <p:nvSpPr>
          <p:cNvPr id="3" name="Content Placeholder 2">
            <a:extLst>
              <a:ext uri="{FF2B5EF4-FFF2-40B4-BE49-F238E27FC236}">
                <a16:creationId xmlns:a16="http://schemas.microsoft.com/office/drawing/2014/main" id="{82D969F2-BBC4-AA1D-4465-C82F3886DA0B}"/>
              </a:ext>
            </a:extLst>
          </p:cNvPr>
          <p:cNvSpPr>
            <a:spLocks noGrp="1"/>
          </p:cNvSpPr>
          <p:nvPr>
            <p:ph idx="1"/>
          </p:nvPr>
        </p:nvSpPr>
        <p:spPr>
          <a:xfrm>
            <a:off x="1796716" y="2133600"/>
            <a:ext cx="4957010" cy="3777622"/>
          </a:xfrm>
        </p:spPr>
        <p:txBody>
          <a:bodyPr/>
          <a:lstStyle/>
          <a:p>
            <a:pPr algn="just">
              <a:lnSpc>
                <a:spcPct val="150000"/>
              </a:lnSpc>
            </a:pPr>
            <a:r>
              <a:rPr lang="en-US" dirty="0"/>
              <a:t>Word task involved the following actions: </a:t>
            </a:r>
          </a:p>
          <a:p>
            <a:pPr algn="just">
              <a:lnSpc>
                <a:spcPct val="150000"/>
              </a:lnSpc>
            </a:pPr>
            <a:r>
              <a:rPr lang="en-US" dirty="0"/>
              <a:t>Completion of a templates showcasing My Digital Life </a:t>
            </a:r>
          </a:p>
          <a:p>
            <a:pPr algn="just">
              <a:lnSpc>
                <a:spcPct val="150000"/>
              </a:lnSpc>
            </a:pPr>
            <a:r>
              <a:rPr lang="en-US" dirty="0"/>
              <a:t>I attached important screenshots and wrote brief notes describing each of them.</a:t>
            </a:r>
            <a:endParaRPr lang="en-IN" dirty="0"/>
          </a:p>
        </p:txBody>
      </p:sp>
      <p:pic>
        <p:nvPicPr>
          <p:cNvPr id="5" name="Picture 4">
            <a:extLst>
              <a:ext uri="{FF2B5EF4-FFF2-40B4-BE49-F238E27FC236}">
                <a16:creationId xmlns:a16="http://schemas.microsoft.com/office/drawing/2014/main" id="{CE8627AA-BE90-919D-9C84-F9FE5E69071A}"/>
              </a:ext>
            </a:extLst>
          </p:cNvPr>
          <p:cNvPicPr>
            <a:picLocks noChangeAspect="1"/>
          </p:cNvPicPr>
          <p:nvPr/>
        </p:nvPicPr>
        <p:blipFill>
          <a:blip r:embed="rId3"/>
          <a:stretch>
            <a:fillRect/>
          </a:stretch>
        </p:blipFill>
        <p:spPr>
          <a:xfrm>
            <a:off x="8197516" y="1192772"/>
            <a:ext cx="3772317" cy="5448271"/>
          </a:xfrm>
          <a:prstGeom prst="rect">
            <a:avLst/>
          </a:prstGeom>
        </p:spPr>
      </p:pic>
    </p:spTree>
    <p:extLst>
      <p:ext uri="{BB962C8B-B14F-4D97-AF65-F5344CB8AC3E}">
        <p14:creationId xmlns:p14="http://schemas.microsoft.com/office/powerpoint/2010/main" val="37265784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5E2AD2-1EBD-4214-3A91-AB04ABFE29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1BA3F6-7F18-1775-13B9-99229BAF6BB2}"/>
              </a:ext>
            </a:extLst>
          </p:cNvPr>
          <p:cNvSpPr>
            <a:spLocks noGrp="1"/>
          </p:cNvSpPr>
          <p:nvPr>
            <p:ph type="title"/>
          </p:nvPr>
        </p:nvSpPr>
        <p:spPr>
          <a:xfrm>
            <a:off x="1636295" y="704321"/>
            <a:ext cx="4834570" cy="803637"/>
          </a:xfrm>
        </p:spPr>
        <p:txBody>
          <a:bodyPr/>
          <a:lstStyle/>
          <a:p>
            <a:r>
              <a:rPr lang="en-US" b="1" dirty="0"/>
              <a:t>WORK 2: EXCEL TASK</a:t>
            </a:r>
            <a:endParaRPr lang="en-IN" b="1" dirty="0"/>
          </a:p>
        </p:txBody>
      </p:sp>
      <p:sp>
        <p:nvSpPr>
          <p:cNvPr id="3" name="Content Placeholder 2">
            <a:extLst>
              <a:ext uri="{FF2B5EF4-FFF2-40B4-BE49-F238E27FC236}">
                <a16:creationId xmlns:a16="http://schemas.microsoft.com/office/drawing/2014/main" id="{E2105597-992F-4B17-8FDC-BB83ED81F37E}"/>
              </a:ext>
            </a:extLst>
          </p:cNvPr>
          <p:cNvSpPr>
            <a:spLocks noGrp="1"/>
          </p:cNvSpPr>
          <p:nvPr>
            <p:ph idx="1"/>
          </p:nvPr>
        </p:nvSpPr>
        <p:spPr>
          <a:xfrm>
            <a:off x="1636295" y="2133600"/>
            <a:ext cx="4135855" cy="3777622"/>
          </a:xfrm>
        </p:spPr>
        <p:txBody>
          <a:bodyPr/>
          <a:lstStyle/>
          <a:p>
            <a:pPr algn="just">
              <a:lnSpc>
                <a:spcPct val="150000"/>
              </a:lnSpc>
            </a:pPr>
            <a:r>
              <a:rPr lang="en-IN" dirty="0"/>
              <a:t>Excel task involved entering sales data for Valley Coffee Co. </a:t>
            </a:r>
          </a:p>
          <a:p>
            <a:pPr algn="just">
              <a:lnSpc>
                <a:spcPct val="150000"/>
              </a:lnSpc>
            </a:pPr>
            <a:r>
              <a:rPr lang="en-IN" dirty="0"/>
              <a:t>Formatting the excel table using different colours </a:t>
            </a:r>
          </a:p>
          <a:p>
            <a:pPr algn="just">
              <a:lnSpc>
                <a:spcPct val="150000"/>
              </a:lnSpc>
            </a:pPr>
            <a:r>
              <a:rPr lang="en-IN" dirty="0"/>
              <a:t>Inserting a chart to visually represent the sales data. </a:t>
            </a:r>
          </a:p>
        </p:txBody>
      </p:sp>
      <p:pic>
        <p:nvPicPr>
          <p:cNvPr id="5" name="Picture 4">
            <a:extLst>
              <a:ext uri="{FF2B5EF4-FFF2-40B4-BE49-F238E27FC236}">
                <a16:creationId xmlns:a16="http://schemas.microsoft.com/office/drawing/2014/main" id="{227725FB-EE5D-281E-8DB7-CA1658CE4F80}"/>
              </a:ext>
            </a:extLst>
          </p:cNvPr>
          <p:cNvPicPr>
            <a:picLocks noChangeAspect="1"/>
          </p:cNvPicPr>
          <p:nvPr/>
        </p:nvPicPr>
        <p:blipFill>
          <a:blip r:embed="rId3"/>
          <a:stretch>
            <a:fillRect/>
          </a:stretch>
        </p:blipFill>
        <p:spPr>
          <a:xfrm>
            <a:off x="6882063" y="1666792"/>
            <a:ext cx="5090990" cy="4663221"/>
          </a:xfrm>
          <a:prstGeom prst="rect">
            <a:avLst/>
          </a:prstGeom>
        </p:spPr>
      </p:pic>
    </p:spTree>
    <p:extLst>
      <p:ext uri="{BB962C8B-B14F-4D97-AF65-F5344CB8AC3E}">
        <p14:creationId xmlns:p14="http://schemas.microsoft.com/office/powerpoint/2010/main" val="14248870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8657055-CBAE-2F1D-F760-F162AD736535}"/>
            </a:ext>
          </a:extLst>
        </p:cNvPr>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63516C8-F227-4B77-9AA7-61B9A0B782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5379CD-E108-269E-65F6-2CBBBC814672}"/>
              </a:ext>
            </a:extLst>
          </p:cNvPr>
          <p:cNvSpPr>
            <a:spLocks noGrp="1"/>
          </p:cNvSpPr>
          <p:nvPr>
            <p:ph type="title"/>
          </p:nvPr>
        </p:nvSpPr>
        <p:spPr>
          <a:xfrm>
            <a:off x="2592925" y="3979877"/>
            <a:ext cx="8911687" cy="778589"/>
          </a:xfrm>
        </p:spPr>
        <p:txBody>
          <a:bodyPr anchor="b">
            <a:normAutofit/>
          </a:bodyPr>
          <a:lstStyle/>
          <a:p>
            <a:r>
              <a:rPr lang="en-US" sz="2800" b="1"/>
              <a:t>WORK 3: MESSY DOCUMENT</a:t>
            </a:r>
            <a:endParaRPr lang="en-IN" sz="2800" b="1"/>
          </a:p>
        </p:txBody>
      </p:sp>
      <p:sp>
        <p:nvSpPr>
          <p:cNvPr id="12" name="Rectangle 11">
            <a:extLst>
              <a:ext uri="{FF2B5EF4-FFF2-40B4-BE49-F238E27FC236}">
                <a16:creationId xmlns:a16="http://schemas.microsoft.com/office/drawing/2014/main" id="{D91B420C-C4C8-44DF-96B2-FBD1014646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rgbClr val="4A5C6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pic>
        <p:nvPicPr>
          <p:cNvPr id="5" name="Picture 4">
            <a:extLst>
              <a:ext uri="{FF2B5EF4-FFF2-40B4-BE49-F238E27FC236}">
                <a16:creationId xmlns:a16="http://schemas.microsoft.com/office/drawing/2014/main" id="{FF21C2F6-8F22-4528-45A1-9ACE54906925}"/>
              </a:ext>
            </a:extLst>
          </p:cNvPr>
          <p:cNvPicPr>
            <a:picLocks noChangeAspect="1"/>
          </p:cNvPicPr>
          <p:nvPr/>
        </p:nvPicPr>
        <p:blipFill>
          <a:blip r:embed="rId3"/>
          <a:stretch>
            <a:fillRect/>
          </a:stretch>
        </p:blipFill>
        <p:spPr>
          <a:xfrm>
            <a:off x="2580799" y="1187153"/>
            <a:ext cx="8923813" cy="2074786"/>
          </a:xfrm>
          <a:prstGeom prst="rect">
            <a:avLst/>
          </a:prstGeom>
        </p:spPr>
      </p:pic>
      <p:sp>
        <p:nvSpPr>
          <p:cNvPr id="14" name="Freeform 33">
            <a:extLst>
              <a:ext uri="{FF2B5EF4-FFF2-40B4-BE49-F238E27FC236}">
                <a16:creationId xmlns:a16="http://schemas.microsoft.com/office/drawing/2014/main" id="{070928B1-3E69-44AC-A1EE-B4E4270A7A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369172"/>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IN"/>
          </a:p>
        </p:txBody>
      </p:sp>
      <p:sp>
        <p:nvSpPr>
          <p:cNvPr id="3" name="Content Placeholder 2">
            <a:extLst>
              <a:ext uri="{FF2B5EF4-FFF2-40B4-BE49-F238E27FC236}">
                <a16:creationId xmlns:a16="http://schemas.microsoft.com/office/drawing/2014/main" id="{75CB47CD-EC35-AE1B-C959-66D639812A37}"/>
              </a:ext>
            </a:extLst>
          </p:cNvPr>
          <p:cNvSpPr>
            <a:spLocks noGrp="1"/>
          </p:cNvSpPr>
          <p:nvPr>
            <p:ph idx="1"/>
          </p:nvPr>
        </p:nvSpPr>
        <p:spPr>
          <a:xfrm>
            <a:off x="2589212" y="4845585"/>
            <a:ext cx="8915400" cy="1280890"/>
          </a:xfrm>
        </p:spPr>
        <p:txBody>
          <a:bodyPr>
            <a:normAutofit/>
          </a:bodyPr>
          <a:lstStyle/>
          <a:p>
            <a:pPr>
              <a:lnSpc>
                <a:spcPct val="90000"/>
              </a:lnSpc>
            </a:pPr>
            <a:r>
              <a:rPr lang="en-IN" sz="1400"/>
              <a:t>Messy Folder task involved organising files by type.</a:t>
            </a:r>
          </a:p>
          <a:p>
            <a:pPr>
              <a:lnSpc>
                <a:spcPct val="90000"/>
              </a:lnSpc>
            </a:pPr>
            <a:r>
              <a:rPr lang="en-IN" sz="1400"/>
              <a:t>File named Messy Folder was downloaded from Week 1 materials. </a:t>
            </a:r>
          </a:p>
          <a:p>
            <a:pPr>
              <a:lnSpc>
                <a:spcPct val="90000"/>
              </a:lnSpc>
            </a:pPr>
            <a:r>
              <a:rPr lang="en-IN" sz="1400"/>
              <a:t>The file content from the zip folder was extracted in a new folder. </a:t>
            </a:r>
          </a:p>
          <a:p>
            <a:pPr>
              <a:lnSpc>
                <a:spcPct val="90000"/>
              </a:lnSpc>
            </a:pPr>
            <a:r>
              <a:rPr lang="en-IN" sz="1400"/>
              <a:t>The files were re-organised based on the file type.</a:t>
            </a:r>
          </a:p>
        </p:txBody>
      </p:sp>
    </p:spTree>
    <p:extLst>
      <p:ext uri="{BB962C8B-B14F-4D97-AF65-F5344CB8AC3E}">
        <p14:creationId xmlns:p14="http://schemas.microsoft.com/office/powerpoint/2010/main" val="2323219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a:extLst>
            <a:ext uri="{FF2B5EF4-FFF2-40B4-BE49-F238E27FC236}">
              <a16:creationId xmlns:a16="http://schemas.microsoft.com/office/drawing/2014/main" id="{0D27FD10-ACD1-E8F3-DE15-BE1184EB3C73}"/>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A3D9AEEE-1CCD-43C0-BA3E-16D60A6E23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5907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3E3ECD-E503-E257-BCCB-E8D362BDAF65}"/>
              </a:ext>
            </a:extLst>
          </p:cNvPr>
          <p:cNvSpPr>
            <a:spLocks noGrp="1"/>
          </p:cNvSpPr>
          <p:nvPr>
            <p:ph type="title"/>
          </p:nvPr>
        </p:nvSpPr>
        <p:spPr>
          <a:xfrm>
            <a:off x="1259893" y="3101093"/>
            <a:ext cx="2454052" cy="3029344"/>
          </a:xfrm>
        </p:spPr>
        <p:txBody>
          <a:bodyPr>
            <a:normAutofit/>
          </a:bodyPr>
          <a:lstStyle/>
          <a:p>
            <a:r>
              <a:rPr lang="en-US" sz="2500" b="1">
                <a:solidFill>
                  <a:schemeClr val="bg1"/>
                </a:solidFill>
              </a:rPr>
              <a:t>MY DEVELOPMENT</a:t>
            </a:r>
            <a:endParaRPr lang="en-IN" sz="2500" b="1">
              <a:solidFill>
                <a:schemeClr val="bg1"/>
              </a:solidFill>
            </a:endParaRPr>
          </a:p>
        </p:txBody>
      </p:sp>
      <p:sp>
        <p:nvSpPr>
          <p:cNvPr id="11" name="Freeform 11">
            <a:extLst>
              <a:ext uri="{FF2B5EF4-FFF2-40B4-BE49-F238E27FC236}">
                <a16:creationId xmlns:a16="http://schemas.microsoft.com/office/drawing/2014/main" id="{60F880A6-33D3-4EEC-A780-B73559B9F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txBody>
          <a:bodyPr/>
          <a:lstStyle/>
          <a:p>
            <a:endParaRPr lang="en-IN"/>
          </a:p>
        </p:txBody>
      </p:sp>
      <p:sp useBgFill="1">
        <p:nvSpPr>
          <p:cNvPr id="13" name="Rectangle 12">
            <a:extLst>
              <a:ext uri="{FF2B5EF4-FFF2-40B4-BE49-F238E27FC236}">
                <a16:creationId xmlns:a16="http://schemas.microsoft.com/office/drawing/2014/main" id="{2C6246ED-0535-4496-A8F6-1E80CC4E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ontent Placeholder 5">
            <a:extLst>
              <a:ext uri="{FF2B5EF4-FFF2-40B4-BE49-F238E27FC236}">
                <a16:creationId xmlns:a16="http://schemas.microsoft.com/office/drawing/2014/main" id="{B722C2ED-E521-CE0C-9C76-8012146A9696}"/>
              </a:ext>
            </a:extLst>
          </p:cNvPr>
          <p:cNvSpPr>
            <a:spLocks noGrp="1"/>
          </p:cNvSpPr>
          <p:nvPr>
            <p:ph idx="1"/>
          </p:nvPr>
        </p:nvSpPr>
        <p:spPr>
          <a:xfrm>
            <a:off x="5318972" y="2133600"/>
            <a:ext cx="6185640" cy="3777622"/>
          </a:xfrm>
        </p:spPr>
        <p:txBody>
          <a:bodyPr/>
          <a:lstStyle/>
          <a:p>
            <a:pPr lvl="0">
              <a:lnSpc>
                <a:spcPct val="150000"/>
              </a:lnSpc>
            </a:pPr>
            <a:r>
              <a:rPr lang="en-US" dirty="0"/>
              <a:t>I Developed Microsoft Word and Excel formatting skills.</a:t>
            </a:r>
          </a:p>
          <a:p>
            <a:pPr lvl="0">
              <a:lnSpc>
                <a:spcPct val="150000"/>
              </a:lnSpc>
            </a:pPr>
            <a:r>
              <a:rPr lang="en-US" dirty="0"/>
              <a:t>It improved my digital file management and </a:t>
            </a:r>
            <a:r>
              <a:rPr lang="en-US" dirty="0" err="1"/>
              <a:t>organisation</a:t>
            </a:r>
            <a:r>
              <a:rPr lang="en-US" dirty="0"/>
              <a:t> abilities.</a:t>
            </a:r>
          </a:p>
          <a:p>
            <a:pPr lvl="0">
              <a:lnSpc>
                <a:spcPct val="150000"/>
              </a:lnSpc>
            </a:pPr>
            <a:r>
              <a:rPr lang="en-US" dirty="0"/>
              <a:t>I initially lacked confidence when using unfamiliar digital tools.</a:t>
            </a:r>
          </a:p>
          <a:p>
            <a:pPr lvl="0">
              <a:lnSpc>
                <a:spcPct val="150000"/>
              </a:lnSpc>
            </a:pPr>
            <a:r>
              <a:rPr lang="en-US" dirty="0"/>
              <a:t>However, weekly practice gradually increased my confidence and independence.</a:t>
            </a:r>
          </a:p>
        </p:txBody>
      </p:sp>
    </p:spTree>
    <p:extLst>
      <p:ext uri="{BB962C8B-B14F-4D97-AF65-F5344CB8AC3E}">
        <p14:creationId xmlns:p14="http://schemas.microsoft.com/office/powerpoint/2010/main" val="35935476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a:extLst>
            <a:ext uri="{FF2B5EF4-FFF2-40B4-BE49-F238E27FC236}">
              <a16:creationId xmlns:a16="http://schemas.microsoft.com/office/drawing/2014/main" id="{5EE706ED-78CB-FBBA-92F4-B5288012347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4E92917-57EF-D442-8831-EA57ECF2F34B}"/>
              </a:ext>
            </a:extLst>
          </p:cNvPr>
          <p:cNvPicPr>
            <a:picLocks noChangeAspect="1"/>
          </p:cNvPicPr>
          <p:nvPr/>
        </p:nvPicPr>
        <p:blipFill>
          <a:blip r:embed="rId3"/>
          <a:srcRect l="8286" r="11368"/>
          <a:stretch>
            <a:fillRect/>
          </a:stretch>
        </p:blipFill>
        <p:spPr>
          <a:xfrm>
            <a:off x="4485557" y="10"/>
            <a:ext cx="7706443" cy="6857990"/>
          </a:xfrm>
          <a:prstGeom prst="rect">
            <a:avLst/>
          </a:prstGeom>
        </p:spPr>
      </p:pic>
      <p:sp useBgFill="1">
        <p:nvSpPr>
          <p:cNvPr id="10" name="Freeform: Shape 9">
            <a:extLst>
              <a:ext uri="{FF2B5EF4-FFF2-40B4-BE49-F238E27FC236}">
                <a16:creationId xmlns:a16="http://schemas.microsoft.com/office/drawing/2014/main" id="{23C7736A-5A08-4021-9AB6-390DFF506A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0"/>
            <a:ext cx="8170246" cy="6858000"/>
          </a:xfrm>
          <a:custGeom>
            <a:avLst/>
            <a:gdLst>
              <a:gd name="connsiteX0" fmla="*/ 4738960 w 8170246"/>
              <a:gd name="connsiteY0" fmla="*/ 0 h 6858000"/>
              <a:gd name="connsiteX1" fmla="*/ 4862151 w 8170246"/>
              <a:gd name="connsiteY1" fmla="*/ 0 h 6858000"/>
              <a:gd name="connsiteX2" fmla="*/ 8088169 w 8170246"/>
              <a:gd name="connsiteY2" fmla="*/ 3226735 h 6858000"/>
              <a:gd name="connsiteX3" fmla="*/ 8088169 w 8170246"/>
              <a:gd name="connsiteY3" fmla="*/ 3626507 h 6858000"/>
              <a:gd name="connsiteX4" fmla="*/ 4857393 w 8170246"/>
              <a:gd name="connsiteY4" fmla="*/ 6858000 h 6858000"/>
              <a:gd name="connsiteX5" fmla="*/ 4783581 w 8170246"/>
              <a:gd name="connsiteY5" fmla="*/ 6858000 h 6858000"/>
              <a:gd name="connsiteX6" fmla="*/ 4734202 w 8170246"/>
              <a:gd name="connsiteY6" fmla="*/ 6858000 h 6858000"/>
              <a:gd name="connsiteX7" fmla="*/ 7964978 w 8170246"/>
              <a:gd name="connsiteY7" fmla="*/ 3626507 h 6858000"/>
              <a:gd name="connsiteX8" fmla="*/ 7964978 w 8170246"/>
              <a:gd name="connsiteY8" fmla="*/ 3226735 h 6858000"/>
              <a:gd name="connsiteX9" fmla="*/ 4738960 w 8170246"/>
              <a:gd name="connsiteY9" fmla="*/ 0 h 6858000"/>
              <a:gd name="connsiteX10" fmla="*/ 0 w 8170246"/>
              <a:gd name="connsiteY10" fmla="*/ 0 h 6858000"/>
              <a:gd name="connsiteX11" fmla="*/ 98791 w 8170246"/>
              <a:gd name="connsiteY11" fmla="*/ 0 h 6858000"/>
              <a:gd name="connsiteX12" fmla="*/ 4456718 w 8170246"/>
              <a:gd name="connsiteY12" fmla="*/ 0 h 6858000"/>
              <a:gd name="connsiteX13" fmla="*/ 4603489 w 8170246"/>
              <a:gd name="connsiteY13" fmla="*/ 0 h 6858000"/>
              <a:gd name="connsiteX14" fmla="*/ 7829507 w 8170246"/>
              <a:gd name="connsiteY14" fmla="*/ 3226735 h 6858000"/>
              <a:gd name="connsiteX15" fmla="*/ 7829507 w 8170246"/>
              <a:gd name="connsiteY15" fmla="*/ 3626507 h 6858000"/>
              <a:gd name="connsiteX16" fmla="*/ 4598731 w 8170246"/>
              <a:gd name="connsiteY16" fmla="*/ 6858000 h 6858000"/>
              <a:gd name="connsiteX17" fmla="*/ 4540663 w 8170246"/>
              <a:gd name="connsiteY17" fmla="*/ 6858000 h 6858000"/>
              <a:gd name="connsiteX18" fmla="*/ 133398 w 8170246"/>
              <a:gd name="connsiteY18" fmla="*/ 6858000 h 6858000"/>
              <a:gd name="connsiteX19" fmla="*/ 0 w 8170246"/>
              <a:gd name="connsiteY1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170246" h="6858000">
                <a:moveTo>
                  <a:pt x="4738960" y="0"/>
                </a:moveTo>
                <a:lnTo>
                  <a:pt x="4862151" y="0"/>
                </a:lnTo>
                <a:cubicBezTo>
                  <a:pt x="4862151" y="0"/>
                  <a:pt x="4862151" y="0"/>
                  <a:pt x="8088169" y="3226735"/>
                </a:cubicBezTo>
                <a:cubicBezTo>
                  <a:pt x="8197606" y="3336196"/>
                  <a:pt x="8197606" y="3517045"/>
                  <a:pt x="8088169" y="3626507"/>
                </a:cubicBezTo>
                <a:cubicBezTo>
                  <a:pt x="8088169" y="3626507"/>
                  <a:pt x="8088169" y="3626507"/>
                  <a:pt x="4857393" y="6858000"/>
                </a:cubicBezTo>
                <a:cubicBezTo>
                  <a:pt x="4857393" y="6858000"/>
                  <a:pt x="4857393" y="6858000"/>
                  <a:pt x="4783581" y="6858000"/>
                </a:cubicBezTo>
                <a:lnTo>
                  <a:pt x="4734202" y="6858000"/>
                </a:lnTo>
                <a:cubicBezTo>
                  <a:pt x="7964978" y="3626507"/>
                  <a:pt x="7964978" y="3626507"/>
                  <a:pt x="7964978" y="3626507"/>
                </a:cubicBezTo>
                <a:cubicBezTo>
                  <a:pt x="8074415" y="3517045"/>
                  <a:pt x="8074415" y="3336196"/>
                  <a:pt x="7964978" y="3226735"/>
                </a:cubicBezTo>
                <a:cubicBezTo>
                  <a:pt x="4738960" y="0"/>
                  <a:pt x="4738960" y="0"/>
                  <a:pt x="4738960" y="0"/>
                </a:cubicBezTo>
                <a:close/>
                <a:moveTo>
                  <a:pt x="0" y="0"/>
                </a:moveTo>
                <a:lnTo>
                  <a:pt x="98791" y="0"/>
                </a:lnTo>
                <a:cubicBezTo>
                  <a:pt x="1075904" y="0"/>
                  <a:pt x="2469401" y="0"/>
                  <a:pt x="4456718" y="0"/>
                </a:cubicBezTo>
                <a:lnTo>
                  <a:pt x="4603489" y="0"/>
                </a:lnTo>
                <a:cubicBezTo>
                  <a:pt x="4603489" y="0"/>
                  <a:pt x="4603489" y="0"/>
                  <a:pt x="7829507" y="3226735"/>
                </a:cubicBezTo>
                <a:cubicBezTo>
                  <a:pt x="7938944" y="3336196"/>
                  <a:pt x="7938944" y="3517045"/>
                  <a:pt x="7829507" y="3626507"/>
                </a:cubicBezTo>
                <a:cubicBezTo>
                  <a:pt x="7829507" y="3626507"/>
                  <a:pt x="7829507" y="3626507"/>
                  <a:pt x="4598731" y="6858000"/>
                </a:cubicBezTo>
                <a:lnTo>
                  <a:pt x="4540663" y="6858000"/>
                </a:lnTo>
                <a:cubicBezTo>
                  <a:pt x="4077749" y="6858000"/>
                  <a:pt x="2938270" y="6858000"/>
                  <a:pt x="133398" y="6858000"/>
                </a:cubicBezTo>
                <a:lnTo>
                  <a:pt x="0" y="6858000"/>
                </a:lnTo>
                <a:close/>
              </a:path>
            </a:pathLst>
          </a:custGeom>
          <a:ln>
            <a:noFill/>
          </a:ln>
          <a:effectLst/>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anchor="t" anchorCtr="0" compatLnSpc="1">
            <a:prstTxWarp prst="textNoShape">
              <a:avLst/>
            </a:prstTxWarp>
            <a:noAutofit/>
          </a:bodyPr>
          <a:lstStyle/>
          <a:p>
            <a:endParaRPr lang="en-US" dirty="0"/>
          </a:p>
        </p:txBody>
      </p:sp>
      <p:sp>
        <p:nvSpPr>
          <p:cNvPr id="2" name="Title 1">
            <a:extLst>
              <a:ext uri="{FF2B5EF4-FFF2-40B4-BE49-F238E27FC236}">
                <a16:creationId xmlns:a16="http://schemas.microsoft.com/office/drawing/2014/main" id="{0A5D6159-1144-5C31-A552-1FF4C4A72592}"/>
              </a:ext>
            </a:extLst>
          </p:cNvPr>
          <p:cNvSpPr>
            <a:spLocks noGrp="1"/>
          </p:cNvSpPr>
          <p:nvPr>
            <p:ph type="title"/>
          </p:nvPr>
        </p:nvSpPr>
        <p:spPr>
          <a:xfrm>
            <a:off x="535525" y="624110"/>
            <a:ext cx="4623955" cy="1280890"/>
          </a:xfrm>
        </p:spPr>
        <p:txBody>
          <a:bodyPr>
            <a:normAutofit/>
          </a:bodyPr>
          <a:lstStyle/>
          <a:p>
            <a:r>
              <a:rPr lang="en-US" b="1" dirty="0"/>
              <a:t>REFLECTION</a:t>
            </a:r>
            <a:endParaRPr lang="en-IN" b="1" dirty="0"/>
          </a:p>
        </p:txBody>
      </p:sp>
      <p:sp>
        <p:nvSpPr>
          <p:cNvPr id="12" name="Rectangle 11">
            <a:extLst>
              <a:ext uri="{FF2B5EF4-FFF2-40B4-BE49-F238E27FC236}">
                <a16:creationId xmlns:a16="http://schemas.microsoft.com/office/drawing/2014/main" id="{433DF4D3-8A35-461A-ABE0-F56B78A13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3" name="Content Placeholder 2">
            <a:extLst>
              <a:ext uri="{FF2B5EF4-FFF2-40B4-BE49-F238E27FC236}">
                <a16:creationId xmlns:a16="http://schemas.microsoft.com/office/drawing/2014/main" id="{35D9D5F7-3ACB-FDB2-8A82-B86447D5AED8}"/>
              </a:ext>
            </a:extLst>
          </p:cNvPr>
          <p:cNvSpPr>
            <a:spLocks noGrp="1"/>
          </p:cNvSpPr>
          <p:nvPr>
            <p:ph idx="1"/>
          </p:nvPr>
        </p:nvSpPr>
        <p:spPr>
          <a:xfrm>
            <a:off x="531812" y="2133600"/>
            <a:ext cx="4625882" cy="3777622"/>
          </a:xfrm>
        </p:spPr>
        <p:txBody>
          <a:bodyPr>
            <a:normAutofit fontScale="92500" lnSpcReduction="10000"/>
          </a:bodyPr>
          <a:lstStyle/>
          <a:p>
            <a:pPr algn="just">
              <a:lnSpc>
                <a:spcPct val="150000"/>
              </a:lnSpc>
            </a:pPr>
            <a:r>
              <a:rPr lang="en-IN" dirty="0"/>
              <a:t>Word improved document formatting and structuring abilities.</a:t>
            </a:r>
          </a:p>
          <a:p>
            <a:pPr algn="just">
              <a:lnSpc>
                <a:spcPct val="150000"/>
              </a:lnSpc>
            </a:pPr>
            <a:r>
              <a:rPr lang="en-IN" dirty="0"/>
              <a:t>Excel developed my data organisation and visualisation skills.</a:t>
            </a:r>
          </a:p>
          <a:p>
            <a:pPr algn="just">
              <a:lnSpc>
                <a:spcPct val="150000"/>
              </a:lnSpc>
            </a:pPr>
            <a:r>
              <a:rPr lang="en-IN" dirty="0"/>
              <a:t>Folder activity strengthened my digital organisation and file management skills.</a:t>
            </a:r>
          </a:p>
          <a:p>
            <a:pPr algn="just">
              <a:lnSpc>
                <a:spcPct val="150000"/>
              </a:lnSpc>
            </a:pPr>
            <a:r>
              <a:rPr lang="en-IN" dirty="0"/>
              <a:t>These tasks increased my confidence in using technology.</a:t>
            </a:r>
          </a:p>
        </p:txBody>
      </p:sp>
    </p:spTree>
    <p:extLst>
      <p:ext uri="{BB962C8B-B14F-4D97-AF65-F5344CB8AC3E}">
        <p14:creationId xmlns:p14="http://schemas.microsoft.com/office/powerpoint/2010/main" val="39017598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3604986A-5562-0204-089A-D9495C2097DF}"/>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5BE0789E-91A7-4246-978E-A17FE1BF95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795735" cy="685800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3C6C0BD2-8B3C-4042-B4EE-5DB7665A373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a:solidFill>
            <a:schemeClr val="bg2"/>
          </a:solidFill>
        </p:grpSpPr>
        <p:sp>
          <p:nvSpPr>
            <p:cNvPr id="11" name="Freeform 27">
              <a:extLst>
                <a:ext uri="{FF2B5EF4-FFF2-40B4-BE49-F238E27FC236}">
                  <a16:creationId xmlns:a16="http://schemas.microsoft.com/office/drawing/2014/main" id="{5F53669F-C1E6-43B8-AC6F-B44CE56BF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txBody>
            <a:bodyPr/>
            <a:lstStyle/>
            <a:p>
              <a:endParaRPr lang="en-IN"/>
            </a:p>
          </p:txBody>
        </p:sp>
        <p:sp>
          <p:nvSpPr>
            <p:cNvPr id="12" name="Freeform 28">
              <a:extLst>
                <a:ext uri="{FF2B5EF4-FFF2-40B4-BE49-F238E27FC236}">
                  <a16:creationId xmlns:a16="http://schemas.microsoft.com/office/drawing/2014/main" id="{53966C25-DAEA-4318-8FBC-EC6FF8F5A1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txBody>
            <a:bodyPr/>
            <a:lstStyle/>
            <a:p>
              <a:endParaRPr lang="en-IN"/>
            </a:p>
          </p:txBody>
        </p:sp>
        <p:sp>
          <p:nvSpPr>
            <p:cNvPr id="13" name="Freeform 29">
              <a:extLst>
                <a:ext uri="{FF2B5EF4-FFF2-40B4-BE49-F238E27FC236}">
                  <a16:creationId xmlns:a16="http://schemas.microsoft.com/office/drawing/2014/main" id="{ED6EA716-EAD4-4023-8673-0809A1E245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txBody>
            <a:bodyPr/>
            <a:lstStyle/>
            <a:p>
              <a:endParaRPr lang="en-IN"/>
            </a:p>
          </p:txBody>
        </p:sp>
        <p:sp>
          <p:nvSpPr>
            <p:cNvPr id="14" name="Freeform 30">
              <a:extLst>
                <a:ext uri="{FF2B5EF4-FFF2-40B4-BE49-F238E27FC236}">
                  <a16:creationId xmlns:a16="http://schemas.microsoft.com/office/drawing/2014/main" id="{84261748-EFC0-4729-A7BB-A88FDAF6FA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txBody>
            <a:bodyPr/>
            <a:lstStyle/>
            <a:p>
              <a:endParaRPr lang="en-IN"/>
            </a:p>
          </p:txBody>
        </p:sp>
        <p:sp>
          <p:nvSpPr>
            <p:cNvPr id="15" name="Freeform 31">
              <a:extLst>
                <a:ext uri="{FF2B5EF4-FFF2-40B4-BE49-F238E27FC236}">
                  <a16:creationId xmlns:a16="http://schemas.microsoft.com/office/drawing/2014/main" id="{2C14F808-CC69-494F-98AC-CB750416CC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txBody>
            <a:bodyPr/>
            <a:lstStyle/>
            <a:p>
              <a:endParaRPr lang="en-IN"/>
            </a:p>
          </p:txBody>
        </p:sp>
        <p:sp>
          <p:nvSpPr>
            <p:cNvPr id="16" name="Freeform 32">
              <a:extLst>
                <a:ext uri="{FF2B5EF4-FFF2-40B4-BE49-F238E27FC236}">
                  <a16:creationId xmlns:a16="http://schemas.microsoft.com/office/drawing/2014/main" id="{F1CA3607-84D0-4085-A363-796A17B1D7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txBody>
            <a:bodyPr/>
            <a:lstStyle/>
            <a:p>
              <a:endParaRPr lang="en-IN"/>
            </a:p>
          </p:txBody>
        </p:sp>
        <p:sp>
          <p:nvSpPr>
            <p:cNvPr id="17" name="Freeform 33">
              <a:extLst>
                <a:ext uri="{FF2B5EF4-FFF2-40B4-BE49-F238E27FC236}">
                  <a16:creationId xmlns:a16="http://schemas.microsoft.com/office/drawing/2014/main" id="{491E6160-2958-4A90-8B50-EDA182AABB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txBody>
            <a:bodyPr/>
            <a:lstStyle/>
            <a:p>
              <a:endParaRPr lang="en-IN"/>
            </a:p>
          </p:txBody>
        </p:sp>
        <p:sp>
          <p:nvSpPr>
            <p:cNvPr id="18" name="Freeform 34">
              <a:extLst>
                <a:ext uri="{FF2B5EF4-FFF2-40B4-BE49-F238E27FC236}">
                  <a16:creationId xmlns:a16="http://schemas.microsoft.com/office/drawing/2014/main" id="{559F6CB7-E057-499B-A859-3602769892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txBody>
            <a:bodyPr/>
            <a:lstStyle/>
            <a:p>
              <a:endParaRPr lang="en-IN"/>
            </a:p>
          </p:txBody>
        </p:sp>
        <p:sp>
          <p:nvSpPr>
            <p:cNvPr id="19" name="Freeform 35">
              <a:extLst>
                <a:ext uri="{FF2B5EF4-FFF2-40B4-BE49-F238E27FC236}">
                  <a16:creationId xmlns:a16="http://schemas.microsoft.com/office/drawing/2014/main" id="{FF12353D-CF89-4D03-8075-C161824E2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txBody>
            <a:bodyPr/>
            <a:lstStyle/>
            <a:p>
              <a:endParaRPr lang="en-IN"/>
            </a:p>
          </p:txBody>
        </p:sp>
        <p:sp>
          <p:nvSpPr>
            <p:cNvPr id="20" name="Freeform 36">
              <a:extLst>
                <a:ext uri="{FF2B5EF4-FFF2-40B4-BE49-F238E27FC236}">
                  <a16:creationId xmlns:a16="http://schemas.microsoft.com/office/drawing/2014/main" id="{5B91C9D6-FAF2-445B-AF1B-43992602A9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txBody>
            <a:bodyPr/>
            <a:lstStyle/>
            <a:p>
              <a:endParaRPr lang="en-IN"/>
            </a:p>
          </p:txBody>
        </p:sp>
        <p:sp>
          <p:nvSpPr>
            <p:cNvPr id="21" name="Freeform 37">
              <a:extLst>
                <a:ext uri="{FF2B5EF4-FFF2-40B4-BE49-F238E27FC236}">
                  <a16:creationId xmlns:a16="http://schemas.microsoft.com/office/drawing/2014/main" id="{570F7A1D-86B1-4AD1-B4A3-9AE2A52C85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txBody>
            <a:bodyPr/>
            <a:lstStyle/>
            <a:p>
              <a:endParaRPr lang="en-IN"/>
            </a:p>
          </p:txBody>
        </p:sp>
        <p:sp>
          <p:nvSpPr>
            <p:cNvPr id="22" name="Freeform 38">
              <a:extLst>
                <a:ext uri="{FF2B5EF4-FFF2-40B4-BE49-F238E27FC236}">
                  <a16:creationId xmlns:a16="http://schemas.microsoft.com/office/drawing/2014/main" id="{52C6EBA8-95CC-4FE6-A8E4-3A6911E8A4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txBody>
            <a:bodyPr/>
            <a:lstStyle/>
            <a:p>
              <a:endParaRPr lang="en-IN"/>
            </a:p>
          </p:txBody>
        </p:sp>
      </p:grpSp>
      <p:sp>
        <p:nvSpPr>
          <p:cNvPr id="2" name="Title 1">
            <a:extLst>
              <a:ext uri="{FF2B5EF4-FFF2-40B4-BE49-F238E27FC236}">
                <a16:creationId xmlns:a16="http://schemas.microsoft.com/office/drawing/2014/main" id="{CDEE61AC-D8FE-E412-29F4-2B017111F23D}"/>
              </a:ext>
            </a:extLst>
          </p:cNvPr>
          <p:cNvSpPr>
            <a:spLocks noGrp="1"/>
          </p:cNvSpPr>
          <p:nvPr>
            <p:ph type="title"/>
          </p:nvPr>
        </p:nvSpPr>
        <p:spPr>
          <a:xfrm>
            <a:off x="1217056" y="1093380"/>
            <a:ext cx="3068182" cy="4671240"/>
          </a:xfrm>
        </p:spPr>
        <p:txBody>
          <a:bodyPr anchor="ctr">
            <a:normAutofit/>
          </a:bodyPr>
          <a:lstStyle/>
          <a:p>
            <a:pPr algn="r"/>
            <a:r>
              <a:rPr lang="en-US" sz="3300" b="1"/>
              <a:t>CONCLUSION</a:t>
            </a:r>
            <a:endParaRPr lang="en-IN" sz="3300" b="1"/>
          </a:p>
        </p:txBody>
      </p:sp>
      <p:sp>
        <p:nvSpPr>
          <p:cNvPr id="24" name="Freeform 11">
            <a:extLst>
              <a:ext uri="{FF2B5EF4-FFF2-40B4-BE49-F238E27FC236}">
                <a16:creationId xmlns:a16="http://schemas.microsoft.com/office/drawing/2014/main" id="{15EDA122-4530-45D2-A70A-B1A967AAE5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txBody>
          <a:bodyPr/>
          <a:lstStyle/>
          <a:p>
            <a:endParaRPr lang="en-IN"/>
          </a:p>
        </p:txBody>
      </p:sp>
      <p:sp>
        <p:nvSpPr>
          <p:cNvPr id="26" name="Rectangle 25">
            <a:extLst>
              <a:ext uri="{FF2B5EF4-FFF2-40B4-BE49-F238E27FC236}">
                <a16:creationId xmlns:a16="http://schemas.microsoft.com/office/drawing/2014/main" id="{9782F52E-0F94-4BFC-9F89-B054DDEAB9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7706E4E-4554-B320-30CC-03F957EF7F0B}"/>
              </a:ext>
            </a:extLst>
          </p:cNvPr>
          <p:cNvSpPr>
            <a:spLocks noGrp="1"/>
          </p:cNvSpPr>
          <p:nvPr>
            <p:ph idx="1"/>
          </p:nvPr>
        </p:nvSpPr>
        <p:spPr>
          <a:xfrm>
            <a:off x="5285509" y="1093380"/>
            <a:ext cx="6219103" cy="4679250"/>
          </a:xfrm>
        </p:spPr>
        <p:txBody>
          <a:bodyPr anchor="ctr">
            <a:normAutofit/>
          </a:bodyPr>
          <a:lstStyle/>
          <a:p>
            <a:pPr lvl="1" algn="just">
              <a:lnSpc>
                <a:spcPct val="150000"/>
              </a:lnSpc>
            </a:pPr>
            <a:r>
              <a:rPr lang="en-IN" dirty="0"/>
              <a:t>Digital skills will support my future academic studies. </a:t>
            </a:r>
          </a:p>
          <a:p>
            <a:pPr lvl="1" algn="just">
              <a:lnSpc>
                <a:spcPct val="150000"/>
              </a:lnSpc>
            </a:pPr>
            <a:r>
              <a:rPr lang="en-IN" dirty="0"/>
              <a:t>Word will help create professional and structured assignments. </a:t>
            </a:r>
          </a:p>
          <a:p>
            <a:pPr lvl="1" algn="just">
              <a:lnSpc>
                <a:spcPct val="150000"/>
              </a:lnSpc>
            </a:pPr>
            <a:r>
              <a:rPr lang="en-IN" dirty="0"/>
              <a:t>Excel will support workplace data and personal budgeting. </a:t>
            </a:r>
          </a:p>
          <a:p>
            <a:pPr lvl="1" algn="just">
              <a:lnSpc>
                <a:spcPct val="150000"/>
              </a:lnSpc>
            </a:pPr>
            <a:r>
              <a:rPr lang="en-IN" dirty="0"/>
              <a:t>File organisation will improve efficiency in everyday activities. </a:t>
            </a:r>
          </a:p>
        </p:txBody>
      </p:sp>
    </p:spTree>
    <p:extLst>
      <p:ext uri="{BB962C8B-B14F-4D97-AF65-F5344CB8AC3E}">
        <p14:creationId xmlns:p14="http://schemas.microsoft.com/office/powerpoint/2010/main" val="216769784"/>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a:extLst>
            <a:ext uri="{FF2B5EF4-FFF2-40B4-BE49-F238E27FC236}">
              <a16:creationId xmlns:a16="http://schemas.microsoft.com/office/drawing/2014/main" id="{596933CC-BB12-698D-58F0-1382ED07802E}"/>
            </a:ext>
          </a:extLst>
        </p:cNvPr>
        <p:cNvGrpSpPr/>
        <p:nvPr/>
      </p:nvGrpSpPr>
      <p:grpSpPr>
        <a:xfrm>
          <a:off x="0" y="0"/>
          <a:ext cx="0" cy="0"/>
          <a:chOff x="0" y="0"/>
          <a:chExt cx="0" cy="0"/>
        </a:xfrm>
      </p:grpSpPr>
      <p:grpSp>
        <p:nvGrpSpPr>
          <p:cNvPr id="7" name="Group 6">
            <a:extLst>
              <a:ext uri="{FF2B5EF4-FFF2-40B4-BE49-F238E27FC236}">
                <a16:creationId xmlns:a16="http://schemas.microsoft.com/office/drawing/2014/main" id="{8CD25866-F15D-40A4-AEC5-47C044637A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8" name="Freeform 11">
              <a:extLst>
                <a:ext uri="{FF2B5EF4-FFF2-40B4-BE49-F238E27FC236}">
                  <a16:creationId xmlns:a16="http://schemas.microsoft.com/office/drawing/2014/main" id="{DCB8E995-36E8-40B6-82D4-F52DE2987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IN"/>
            </a:p>
          </p:txBody>
        </p:sp>
        <p:sp>
          <p:nvSpPr>
            <p:cNvPr id="9" name="Freeform 12">
              <a:extLst>
                <a:ext uri="{FF2B5EF4-FFF2-40B4-BE49-F238E27FC236}">
                  <a16:creationId xmlns:a16="http://schemas.microsoft.com/office/drawing/2014/main" id="{DF54AEB5-68B5-46AE-B8F0-EEBE5DFED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IN"/>
            </a:p>
          </p:txBody>
        </p:sp>
        <p:sp>
          <p:nvSpPr>
            <p:cNvPr id="10" name="Freeform 13">
              <a:extLst>
                <a:ext uri="{FF2B5EF4-FFF2-40B4-BE49-F238E27FC236}">
                  <a16:creationId xmlns:a16="http://schemas.microsoft.com/office/drawing/2014/main" id="{E3F708CB-F094-4EE7-8AD5-A462F1DF8B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IN"/>
            </a:p>
          </p:txBody>
        </p:sp>
        <p:sp>
          <p:nvSpPr>
            <p:cNvPr id="11" name="Freeform 14">
              <a:extLst>
                <a:ext uri="{FF2B5EF4-FFF2-40B4-BE49-F238E27FC236}">
                  <a16:creationId xmlns:a16="http://schemas.microsoft.com/office/drawing/2014/main" id="{ECFCFB22-E8B5-4FAC-A354-E7E0CE6F2B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IN"/>
            </a:p>
          </p:txBody>
        </p:sp>
        <p:sp>
          <p:nvSpPr>
            <p:cNvPr id="12" name="Freeform 15">
              <a:extLst>
                <a:ext uri="{FF2B5EF4-FFF2-40B4-BE49-F238E27FC236}">
                  <a16:creationId xmlns:a16="http://schemas.microsoft.com/office/drawing/2014/main" id="{ED1DB3B4-A6DC-476F-986E-DF361EE842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IN"/>
            </a:p>
          </p:txBody>
        </p:sp>
        <p:sp>
          <p:nvSpPr>
            <p:cNvPr id="13" name="Freeform 16">
              <a:extLst>
                <a:ext uri="{FF2B5EF4-FFF2-40B4-BE49-F238E27FC236}">
                  <a16:creationId xmlns:a16="http://schemas.microsoft.com/office/drawing/2014/main" id="{4EE13DFA-3489-4DE6-9154-34D9CB4005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IN"/>
            </a:p>
          </p:txBody>
        </p:sp>
        <p:sp>
          <p:nvSpPr>
            <p:cNvPr id="14" name="Freeform 17">
              <a:extLst>
                <a:ext uri="{FF2B5EF4-FFF2-40B4-BE49-F238E27FC236}">
                  <a16:creationId xmlns:a16="http://schemas.microsoft.com/office/drawing/2014/main" id="{5CD12D51-F9A8-4CC9-B9C9-206EAFD8C1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IN"/>
            </a:p>
          </p:txBody>
        </p:sp>
        <p:sp>
          <p:nvSpPr>
            <p:cNvPr id="15" name="Freeform 18">
              <a:extLst>
                <a:ext uri="{FF2B5EF4-FFF2-40B4-BE49-F238E27FC236}">
                  <a16:creationId xmlns:a16="http://schemas.microsoft.com/office/drawing/2014/main" id="{266B326C-1178-40F9-A265-6067D363B4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IN"/>
            </a:p>
          </p:txBody>
        </p:sp>
        <p:sp>
          <p:nvSpPr>
            <p:cNvPr id="16" name="Freeform 19">
              <a:extLst>
                <a:ext uri="{FF2B5EF4-FFF2-40B4-BE49-F238E27FC236}">
                  <a16:creationId xmlns:a16="http://schemas.microsoft.com/office/drawing/2014/main" id="{12F3B319-F00B-4755-BC54-95511E21DB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IN"/>
            </a:p>
          </p:txBody>
        </p:sp>
        <p:sp>
          <p:nvSpPr>
            <p:cNvPr id="17" name="Freeform 20">
              <a:extLst>
                <a:ext uri="{FF2B5EF4-FFF2-40B4-BE49-F238E27FC236}">
                  <a16:creationId xmlns:a16="http://schemas.microsoft.com/office/drawing/2014/main" id="{3079D7BD-8A3F-47F6-8407-D9DA96FF35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IN"/>
            </a:p>
          </p:txBody>
        </p:sp>
        <p:sp>
          <p:nvSpPr>
            <p:cNvPr id="18" name="Freeform 21">
              <a:extLst>
                <a:ext uri="{FF2B5EF4-FFF2-40B4-BE49-F238E27FC236}">
                  <a16:creationId xmlns:a16="http://schemas.microsoft.com/office/drawing/2014/main" id="{1F97C31C-8585-43FB-924B-8ADD651233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IN"/>
            </a:p>
          </p:txBody>
        </p:sp>
        <p:sp>
          <p:nvSpPr>
            <p:cNvPr id="19" name="Freeform 22">
              <a:extLst>
                <a:ext uri="{FF2B5EF4-FFF2-40B4-BE49-F238E27FC236}">
                  <a16:creationId xmlns:a16="http://schemas.microsoft.com/office/drawing/2014/main" id="{A33E1C89-7E74-49BF-A5D1-9A352ED03E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IN"/>
            </a:p>
          </p:txBody>
        </p:sp>
      </p:grpSp>
      <p:grpSp>
        <p:nvGrpSpPr>
          <p:cNvPr id="21" name="Group 20">
            <a:extLst>
              <a:ext uri="{FF2B5EF4-FFF2-40B4-BE49-F238E27FC236}">
                <a16:creationId xmlns:a16="http://schemas.microsoft.com/office/drawing/2014/main" id="{0C4A17ED-96AA-44A6-A050-E1A7A1CDD9E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22" name="Freeform 27">
              <a:extLst>
                <a:ext uri="{FF2B5EF4-FFF2-40B4-BE49-F238E27FC236}">
                  <a16:creationId xmlns:a16="http://schemas.microsoft.com/office/drawing/2014/main" id="{FBB2A87E-3E24-4A6F-9FD8-0F1436D4D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IN"/>
            </a:p>
          </p:txBody>
        </p:sp>
        <p:sp>
          <p:nvSpPr>
            <p:cNvPr id="23" name="Freeform 28">
              <a:extLst>
                <a:ext uri="{FF2B5EF4-FFF2-40B4-BE49-F238E27FC236}">
                  <a16:creationId xmlns:a16="http://schemas.microsoft.com/office/drawing/2014/main" id="{257F945B-2AA3-4328-BFF5-20DE64011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IN"/>
            </a:p>
          </p:txBody>
        </p:sp>
        <p:sp>
          <p:nvSpPr>
            <p:cNvPr id="24" name="Freeform 29">
              <a:extLst>
                <a:ext uri="{FF2B5EF4-FFF2-40B4-BE49-F238E27FC236}">
                  <a16:creationId xmlns:a16="http://schemas.microsoft.com/office/drawing/2014/main" id="{E1A7230F-6A6F-403C-9D83-7176E28525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IN"/>
            </a:p>
          </p:txBody>
        </p:sp>
        <p:sp>
          <p:nvSpPr>
            <p:cNvPr id="25" name="Freeform 30">
              <a:extLst>
                <a:ext uri="{FF2B5EF4-FFF2-40B4-BE49-F238E27FC236}">
                  <a16:creationId xmlns:a16="http://schemas.microsoft.com/office/drawing/2014/main" id="{E33E315A-9CB0-460E-A8B7-0A064BBFA0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IN"/>
            </a:p>
          </p:txBody>
        </p:sp>
        <p:sp>
          <p:nvSpPr>
            <p:cNvPr id="26" name="Freeform 31">
              <a:extLst>
                <a:ext uri="{FF2B5EF4-FFF2-40B4-BE49-F238E27FC236}">
                  <a16:creationId xmlns:a16="http://schemas.microsoft.com/office/drawing/2014/main" id="{22CAAD33-CFAD-4E61-82AE-0C6F838530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IN"/>
            </a:p>
          </p:txBody>
        </p:sp>
        <p:sp>
          <p:nvSpPr>
            <p:cNvPr id="27" name="Freeform 32">
              <a:extLst>
                <a:ext uri="{FF2B5EF4-FFF2-40B4-BE49-F238E27FC236}">
                  <a16:creationId xmlns:a16="http://schemas.microsoft.com/office/drawing/2014/main" id="{1A20E13C-2540-4000-A13B-8F781100E3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IN"/>
            </a:p>
          </p:txBody>
        </p:sp>
        <p:sp>
          <p:nvSpPr>
            <p:cNvPr id="28" name="Freeform 33">
              <a:extLst>
                <a:ext uri="{FF2B5EF4-FFF2-40B4-BE49-F238E27FC236}">
                  <a16:creationId xmlns:a16="http://schemas.microsoft.com/office/drawing/2014/main" id="{51EF0A01-E03D-448B-B12E-D5BFC6D0D2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IN"/>
            </a:p>
          </p:txBody>
        </p:sp>
        <p:sp>
          <p:nvSpPr>
            <p:cNvPr id="29" name="Freeform 34">
              <a:extLst>
                <a:ext uri="{FF2B5EF4-FFF2-40B4-BE49-F238E27FC236}">
                  <a16:creationId xmlns:a16="http://schemas.microsoft.com/office/drawing/2014/main" id="{58286A03-168E-477B-8876-2C53E4950D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IN"/>
            </a:p>
          </p:txBody>
        </p:sp>
        <p:sp>
          <p:nvSpPr>
            <p:cNvPr id="30" name="Freeform 35">
              <a:extLst>
                <a:ext uri="{FF2B5EF4-FFF2-40B4-BE49-F238E27FC236}">
                  <a16:creationId xmlns:a16="http://schemas.microsoft.com/office/drawing/2014/main" id="{3DFFC705-1899-4E4C-AE76-F85BAF2F66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IN"/>
            </a:p>
          </p:txBody>
        </p:sp>
        <p:sp>
          <p:nvSpPr>
            <p:cNvPr id="31" name="Freeform 36">
              <a:extLst>
                <a:ext uri="{FF2B5EF4-FFF2-40B4-BE49-F238E27FC236}">
                  <a16:creationId xmlns:a16="http://schemas.microsoft.com/office/drawing/2014/main" id="{01C9598D-BDF6-4A24-83B6-4DCA4D134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IN"/>
            </a:p>
          </p:txBody>
        </p:sp>
        <p:sp>
          <p:nvSpPr>
            <p:cNvPr id="32" name="Freeform 37">
              <a:extLst>
                <a:ext uri="{FF2B5EF4-FFF2-40B4-BE49-F238E27FC236}">
                  <a16:creationId xmlns:a16="http://schemas.microsoft.com/office/drawing/2014/main" id="{950C8213-67CD-4DEF-AA44-8BB3101392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IN"/>
            </a:p>
          </p:txBody>
        </p:sp>
        <p:sp>
          <p:nvSpPr>
            <p:cNvPr id="33" name="Freeform 38">
              <a:extLst>
                <a:ext uri="{FF2B5EF4-FFF2-40B4-BE49-F238E27FC236}">
                  <a16:creationId xmlns:a16="http://schemas.microsoft.com/office/drawing/2014/main" id="{2016FE1D-E3EB-4CF6-809B-159872CC78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IN"/>
            </a:p>
          </p:txBody>
        </p:sp>
      </p:grpSp>
      <p:sp>
        <p:nvSpPr>
          <p:cNvPr id="35" name="Rectangle 34">
            <a:extLst>
              <a:ext uri="{FF2B5EF4-FFF2-40B4-BE49-F238E27FC236}">
                <a16:creationId xmlns:a16="http://schemas.microsoft.com/office/drawing/2014/main" id="{CE6C63DC-BAE4-42B6-8FDF-F6467C2D2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37" name="Freeform 6">
            <a:extLst>
              <a:ext uri="{FF2B5EF4-FFF2-40B4-BE49-F238E27FC236}">
                <a16:creationId xmlns:a16="http://schemas.microsoft.com/office/drawing/2014/main" id="{5BD23F8E-2E78-4C84-8EFB-FE6C8ACB7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IN"/>
          </a:p>
        </p:txBody>
      </p:sp>
      <p:sp useBgFill="1">
        <p:nvSpPr>
          <p:cNvPr id="39" name="Rectangle 38">
            <a:extLst>
              <a:ext uri="{FF2B5EF4-FFF2-40B4-BE49-F238E27FC236}">
                <a16:creationId xmlns:a16="http://schemas.microsoft.com/office/drawing/2014/main" id="{57ABABA7-0420-4200-9B65-1C1967CE9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A317EBE3-FF86-4DA1-BC9A-331F7F214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grpSp>
        <p:nvGrpSpPr>
          <p:cNvPr id="43" name="Group 42">
            <a:extLst>
              <a:ext uri="{FF2B5EF4-FFF2-40B4-BE49-F238E27FC236}">
                <a16:creationId xmlns:a16="http://schemas.microsoft.com/office/drawing/2014/main" id="{7A03E380-9CD1-4ABA-A763-9F9D252B890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009967" y="0"/>
            <a:ext cx="6176982" cy="6853245"/>
            <a:chOff x="2487613" y="285750"/>
            <a:chExt cx="2428876" cy="5654676"/>
          </a:xfrm>
          <a:solidFill>
            <a:schemeClr val="bg2">
              <a:lumMod val="90000"/>
            </a:schemeClr>
          </a:solidFill>
        </p:grpSpPr>
        <p:sp>
          <p:nvSpPr>
            <p:cNvPr id="44" name="Freeform 11">
              <a:extLst>
                <a:ext uri="{FF2B5EF4-FFF2-40B4-BE49-F238E27FC236}">
                  <a16:creationId xmlns:a16="http://schemas.microsoft.com/office/drawing/2014/main" id="{66E01B84-4C2B-4DE5-90C8-9C4001A75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txBody>
            <a:bodyPr/>
            <a:lstStyle/>
            <a:p>
              <a:endParaRPr lang="en-IN"/>
            </a:p>
          </p:txBody>
        </p:sp>
        <p:sp>
          <p:nvSpPr>
            <p:cNvPr id="45" name="Freeform 12">
              <a:extLst>
                <a:ext uri="{FF2B5EF4-FFF2-40B4-BE49-F238E27FC236}">
                  <a16:creationId xmlns:a16="http://schemas.microsoft.com/office/drawing/2014/main" id="{64CE5A7A-D5C5-4FE5-860C-0B5748FDEE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txBody>
            <a:bodyPr/>
            <a:lstStyle/>
            <a:p>
              <a:endParaRPr lang="en-IN"/>
            </a:p>
          </p:txBody>
        </p:sp>
        <p:sp>
          <p:nvSpPr>
            <p:cNvPr id="46" name="Freeform 13">
              <a:extLst>
                <a:ext uri="{FF2B5EF4-FFF2-40B4-BE49-F238E27FC236}">
                  <a16:creationId xmlns:a16="http://schemas.microsoft.com/office/drawing/2014/main" id="{016A7D2A-6EEA-47B8-A763-7D82E41B3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txBody>
            <a:bodyPr/>
            <a:lstStyle/>
            <a:p>
              <a:endParaRPr lang="en-IN"/>
            </a:p>
          </p:txBody>
        </p:sp>
        <p:sp>
          <p:nvSpPr>
            <p:cNvPr id="47" name="Freeform 14">
              <a:extLst>
                <a:ext uri="{FF2B5EF4-FFF2-40B4-BE49-F238E27FC236}">
                  <a16:creationId xmlns:a16="http://schemas.microsoft.com/office/drawing/2014/main" id="{E758F6E7-6DEC-48D0-ACB1-E5E26B13E6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txBody>
            <a:bodyPr/>
            <a:lstStyle/>
            <a:p>
              <a:endParaRPr lang="en-IN"/>
            </a:p>
          </p:txBody>
        </p:sp>
        <p:sp>
          <p:nvSpPr>
            <p:cNvPr id="48" name="Freeform 15">
              <a:extLst>
                <a:ext uri="{FF2B5EF4-FFF2-40B4-BE49-F238E27FC236}">
                  <a16:creationId xmlns:a16="http://schemas.microsoft.com/office/drawing/2014/main" id="{B56657FF-C027-42E7-859B-902929B6FA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txBody>
            <a:bodyPr/>
            <a:lstStyle/>
            <a:p>
              <a:endParaRPr lang="en-IN"/>
            </a:p>
          </p:txBody>
        </p:sp>
        <p:sp>
          <p:nvSpPr>
            <p:cNvPr id="49" name="Freeform 16">
              <a:extLst>
                <a:ext uri="{FF2B5EF4-FFF2-40B4-BE49-F238E27FC236}">
                  <a16:creationId xmlns:a16="http://schemas.microsoft.com/office/drawing/2014/main" id="{79047F2A-5978-46C6-B3A2-54AAC2136B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txBody>
            <a:bodyPr/>
            <a:lstStyle/>
            <a:p>
              <a:endParaRPr lang="en-IN"/>
            </a:p>
          </p:txBody>
        </p:sp>
        <p:sp>
          <p:nvSpPr>
            <p:cNvPr id="50" name="Freeform 17">
              <a:extLst>
                <a:ext uri="{FF2B5EF4-FFF2-40B4-BE49-F238E27FC236}">
                  <a16:creationId xmlns:a16="http://schemas.microsoft.com/office/drawing/2014/main" id="{F3BE8FD1-0A72-4640-AC7A-2E057273F8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txBody>
            <a:bodyPr/>
            <a:lstStyle/>
            <a:p>
              <a:endParaRPr lang="en-IN"/>
            </a:p>
          </p:txBody>
        </p:sp>
        <p:sp>
          <p:nvSpPr>
            <p:cNvPr id="51" name="Freeform 18">
              <a:extLst>
                <a:ext uri="{FF2B5EF4-FFF2-40B4-BE49-F238E27FC236}">
                  <a16:creationId xmlns:a16="http://schemas.microsoft.com/office/drawing/2014/main" id="{752FC782-A372-4D11-B20D-958955E564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txBody>
            <a:bodyPr/>
            <a:lstStyle/>
            <a:p>
              <a:endParaRPr lang="en-IN"/>
            </a:p>
          </p:txBody>
        </p:sp>
        <p:sp>
          <p:nvSpPr>
            <p:cNvPr id="52" name="Freeform 19">
              <a:extLst>
                <a:ext uri="{FF2B5EF4-FFF2-40B4-BE49-F238E27FC236}">
                  <a16:creationId xmlns:a16="http://schemas.microsoft.com/office/drawing/2014/main" id="{AA00B2F1-BEE2-444A-8249-C8E3212CA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txBody>
            <a:bodyPr/>
            <a:lstStyle/>
            <a:p>
              <a:endParaRPr lang="en-IN"/>
            </a:p>
          </p:txBody>
        </p:sp>
        <p:sp>
          <p:nvSpPr>
            <p:cNvPr id="53" name="Freeform 20">
              <a:extLst>
                <a:ext uri="{FF2B5EF4-FFF2-40B4-BE49-F238E27FC236}">
                  <a16:creationId xmlns:a16="http://schemas.microsoft.com/office/drawing/2014/main" id="{E7F5747E-514B-4CF7-B6B0-DAD7149097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txBody>
            <a:bodyPr/>
            <a:lstStyle/>
            <a:p>
              <a:endParaRPr lang="en-IN"/>
            </a:p>
          </p:txBody>
        </p:sp>
        <p:sp>
          <p:nvSpPr>
            <p:cNvPr id="54" name="Freeform 21">
              <a:extLst>
                <a:ext uri="{FF2B5EF4-FFF2-40B4-BE49-F238E27FC236}">
                  <a16:creationId xmlns:a16="http://schemas.microsoft.com/office/drawing/2014/main" id="{931614BB-1593-40ED-8113-2BD1187055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txBody>
            <a:bodyPr/>
            <a:lstStyle/>
            <a:p>
              <a:endParaRPr lang="en-IN"/>
            </a:p>
          </p:txBody>
        </p:sp>
        <p:sp>
          <p:nvSpPr>
            <p:cNvPr id="55" name="Freeform 22">
              <a:extLst>
                <a:ext uri="{FF2B5EF4-FFF2-40B4-BE49-F238E27FC236}">
                  <a16:creationId xmlns:a16="http://schemas.microsoft.com/office/drawing/2014/main" id="{2691871F-F15C-4E19-BC9C-78E5748D74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txBody>
            <a:bodyPr/>
            <a:lstStyle/>
            <a:p>
              <a:endParaRPr lang="en-IN"/>
            </a:p>
          </p:txBody>
        </p:sp>
      </p:grpSp>
      <p:sp>
        <p:nvSpPr>
          <p:cNvPr id="2" name="Title 1">
            <a:extLst>
              <a:ext uri="{FF2B5EF4-FFF2-40B4-BE49-F238E27FC236}">
                <a16:creationId xmlns:a16="http://schemas.microsoft.com/office/drawing/2014/main" id="{07B19ED8-2FAF-F942-A01E-F1C86BF3A865}"/>
              </a:ext>
            </a:extLst>
          </p:cNvPr>
          <p:cNvSpPr>
            <a:spLocks noGrp="1"/>
          </p:cNvSpPr>
          <p:nvPr>
            <p:ph type="title"/>
          </p:nvPr>
        </p:nvSpPr>
        <p:spPr>
          <a:xfrm>
            <a:off x="1304103" y="1318591"/>
            <a:ext cx="5800929" cy="4220820"/>
          </a:xfrm>
        </p:spPr>
        <p:txBody>
          <a:bodyPr vert="horz" lIns="91440" tIns="45720" rIns="91440" bIns="45720" rtlCol="0" anchor="ctr">
            <a:normAutofit/>
          </a:bodyPr>
          <a:lstStyle/>
          <a:p>
            <a:pPr algn="r"/>
            <a:r>
              <a:rPr lang="en-US" sz="6600" b="1">
                <a:solidFill>
                  <a:schemeClr val="tx2">
                    <a:lumMod val="75000"/>
                  </a:schemeClr>
                </a:solidFill>
              </a:rPr>
              <a:t>THANK YOU</a:t>
            </a:r>
          </a:p>
        </p:txBody>
      </p:sp>
      <p:cxnSp>
        <p:nvCxnSpPr>
          <p:cNvPr id="57" name="Straight Connector 56">
            <a:extLst>
              <a:ext uri="{FF2B5EF4-FFF2-40B4-BE49-F238E27FC236}">
                <a16:creationId xmlns:a16="http://schemas.microsoft.com/office/drawing/2014/main" id="{34D43EC1-35FA-4FC3-8526-F655CEB09D9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7196" y="1871831"/>
            <a:ext cx="0" cy="3200400"/>
          </a:xfrm>
          <a:prstGeom prst="line">
            <a:avLst/>
          </a:prstGeom>
          <a:ln w="15875">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966100"/>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Wisp</Template>
  <TotalTime>24</TotalTime>
  <Words>978</Words>
  <Application>Microsoft Office PowerPoint</Application>
  <PresentationFormat>Widescreen</PresentationFormat>
  <Paragraphs>56</Paragraphs>
  <Slides>10</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Arial</vt:lpstr>
      <vt:lpstr>Century Gothic</vt:lpstr>
      <vt:lpstr>Wingdings 3</vt:lpstr>
      <vt:lpstr>Wisp</vt:lpstr>
      <vt:lpstr>DS3: DIGITAL PORTFOLIO AND REFLECTION</vt:lpstr>
      <vt:lpstr>INTRODUCTION</vt:lpstr>
      <vt:lpstr>PORTFOLIO WORK EXAMPLES</vt:lpstr>
      <vt:lpstr>WORK 1: WORD TASK</vt:lpstr>
      <vt:lpstr>WORK 2: EXCEL TASK</vt:lpstr>
      <vt:lpstr>WORK 3: MESSY DOCUMENT</vt:lpstr>
      <vt:lpstr>MY DEVELOPMENT</vt:lpstr>
      <vt:lpstr>REFLECTION</vt:lpstr>
      <vt:lpstr>CONCLUSION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2026-07-24T08:22:57Z</dcterms:created>
  <dcterms:modified xsi:type="dcterms:W3CDTF">2026-07-24T08:49:06Z</dcterms:modified>
</cp:coreProperties>
</file>