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57" r:id="rId3"/>
    <p:sldId id="303" r:id="rId4"/>
    <p:sldId id="373" r:id="rId5"/>
    <p:sldId id="260" r:id="rId6"/>
    <p:sldId id="374" r:id="rId7"/>
    <p:sldId id="375" r:id="rId8"/>
    <p:sldId id="376" r:id="rId9"/>
    <p:sldId id="377" r:id="rId10"/>
    <p:sldId id="378" r:id="rId11"/>
    <p:sldId id="379" r:id="rId12"/>
    <p:sldId id="380" r:id="rId13"/>
    <p:sldId id="381" r:id="rId14"/>
    <p:sldId id="30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576" autoAdjust="0"/>
    <p:restoredTop sz="75149" autoAdjust="0"/>
  </p:normalViewPr>
  <p:slideViewPr>
    <p:cSldViewPr snapToGrid="0">
      <p:cViewPr varScale="1">
        <p:scale>
          <a:sx n="51" d="100"/>
          <a:sy n="51" d="100"/>
        </p:scale>
        <p:origin x="180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E46A25-16BF-4338-8F1C-678FF38097D9}"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541B5850-DD63-4427-948E-6A49F5C06EE3}">
      <dgm:prSet/>
      <dgm:spPr/>
      <dgm:t>
        <a:bodyPr/>
        <a:lstStyle/>
        <a:p>
          <a:r>
            <a:rPr lang="en-US" b="0" i="0" dirty="0"/>
            <a:t>Car rental service</a:t>
          </a:r>
          <a:endParaRPr lang="en-US" dirty="0"/>
        </a:p>
      </dgm:t>
    </dgm:pt>
    <dgm:pt modelId="{509EA88A-6D29-4116-9741-57336D790DFC}" type="parTrans" cxnId="{C21DAAB5-11D2-46B1-895C-FBCB5EB78ECC}">
      <dgm:prSet/>
      <dgm:spPr/>
      <dgm:t>
        <a:bodyPr/>
        <a:lstStyle/>
        <a:p>
          <a:endParaRPr lang="en-US"/>
        </a:p>
      </dgm:t>
    </dgm:pt>
    <dgm:pt modelId="{A2F6DA1C-5710-43B6-904A-39DBC403DF28}" type="sibTrans" cxnId="{C21DAAB5-11D2-46B1-895C-FBCB5EB78ECC}">
      <dgm:prSet/>
      <dgm:spPr/>
      <dgm:t>
        <a:bodyPr/>
        <a:lstStyle/>
        <a:p>
          <a:endParaRPr lang="en-US"/>
        </a:p>
      </dgm:t>
    </dgm:pt>
    <dgm:pt modelId="{89208B28-2A9A-4B9F-A550-7C9238FACC10}">
      <dgm:prSet/>
      <dgm:spPr/>
      <dgm:t>
        <a:bodyPr/>
        <a:lstStyle/>
        <a:p>
          <a:r>
            <a:rPr lang="en-US" b="0" i="0"/>
            <a:t>Flight packages</a:t>
          </a:r>
          <a:endParaRPr lang="en-US"/>
        </a:p>
      </dgm:t>
    </dgm:pt>
    <dgm:pt modelId="{6F5493A4-10CE-48F7-9F9B-277A0B81A09F}" type="parTrans" cxnId="{88EE25ED-78F0-4913-BEE9-D8373F99BDB1}">
      <dgm:prSet/>
      <dgm:spPr/>
      <dgm:t>
        <a:bodyPr/>
        <a:lstStyle/>
        <a:p>
          <a:endParaRPr lang="en-US"/>
        </a:p>
      </dgm:t>
    </dgm:pt>
    <dgm:pt modelId="{6B0BFD32-09D8-4501-A8E3-89E343712614}" type="sibTrans" cxnId="{88EE25ED-78F0-4913-BEE9-D8373F99BDB1}">
      <dgm:prSet/>
      <dgm:spPr/>
      <dgm:t>
        <a:bodyPr/>
        <a:lstStyle/>
        <a:p>
          <a:endParaRPr lang="en-US"/>
        </a:p>
      </dgm:t>
    </dgm:pt>
    <dgm:pt modelId="{3AA85C57-7F07-4702-8223-F519084D4FE4}">
      <dgm:prSet/>
      <dgm:spPr/>
      <dgm:t>
        <a:bodyPr/>
        <a:lstStyle/>
        <a:p>
          <a:r>
            <a:rPr lang="en-US" b="0" i="0"/>
            <a:t>Hotel packages</a:t>
          </a:r>
          <a:endParaRPr lang="en-US"/>
        </a:p>
      </dgm:t>
    </dgm:pt>
    <dgm:pt modelId="{EDF09886-69E5-45F2-A32F-AD75A3BA4FCF}" type="parTrans" cxnId="{78F56A47-3988-487A-BE52-564FF00A80ED}">
      <dgm:prSet/>
      <dgm:spPr/>
      <dgm:t>
        <a:bodyPr/>
        <a:lstStyle/>
        <a:p>
          <a:endParaRPr lang="en-US"/>
        </a:p>
      </dgm:t>
    </dgm:pt>
    <dgm:pt modelId="{462B31AD-9D08-4CC4-9E32-C8CE2C3E971E}" type="sibTrans" cxnId="{78F56A47-3988-487A-BE52-564FF00A80ED}">
      <dgm:prSet/>
      <dgm:spPr/>
      <dgm:t>
        <a:bodyPr/>
        <a:lstStyle/>
        <a:p>
          <a:endParaRPr lang="en-US"/>
        </a:p>
      </dgm:t>
    </dgm:pt>
    <dgm:pt modelId="{C02F6258-AFB8-4FAB-A95C-ED2E28F9A6B6}">
      <dgm:prSet/>
      <dgm:spPr/>
      <dgm:t>
        <a:bodyPr/>
        <a:lstStyle/>
        <a:p>
          <a:r>
            <a:rPr lang="en-US" b="0" i="0" dirty="0"/>
            <a:t>Hotel reservations (</a:t>
          </a:r>
          <a:r>
            <a:rPr lang="en-US" b="0" i="0" dirty="0" err="1"/>
            <a:t>Suprayitno</a:t>
          </a:r>
          <a:r>
            <a:rPr lang="en-US" b="0" i="0" dirty="0"/>
            <a:t> and Heng, 2021)</a:t>
          </a:r>
          <a:endParaRPr lang="en-US" dirty="0"/>
        </a:p>
      </dgm:t>
    </dgm:pt>
    <dgm:pt modelId="{3F0C8FA4-CB3A-4C7C-A8C6-1551011A3863}" type="parTrans" cxnId="{D0B252F8-5D65-4FA0-805D-738F3CB2C891}">
      <dgm:prSet/>
      <dgm:spPr/>
      <dgm:t>
        <a:bodyPr/>
        <a:lstStyle/>
        <a:p>
          <a:endParaRPr lang="en-US"/>
        </a:p>
      </dgm:t>
    </dgm:pt>
    <dgm:pt modelId="{9243D631-71F4-4BC1-86B6-996E9F75C8D2}" type="sibTrans" cxnId="{D0B252F8-5D65-4FA0-805D-738F3CB2C891}">
      <dgm:prSet/>
      <dgm:spPr/>
      <dgm:t>
        <a:bodyPr/>
        <a:lstStyle/>
        <a:p>
          <a:endParaRPr lang="en-US"/>
        </a:p>
      </dgm:t>
    </dgm:pt>
    <dgm:pt modelId="{9B579DE4-2AA3-42BE-ADD7-339F741E4861}">
      <dgm:prSet/>
      <dgm:spPr/>
      <dgm:t>
        <a:bodyPr/>
        <a:lstStyle/>
        <a:p>
          <a:r>
            <a:rPr lang="en-US" b="0" i="0"/>
            <a:t>Timeshare vacations</a:t>
          </a:r>
          <a:endParaRPr lang="en-US"/>
        </a:p>
      </dgm:t>
    </dgm:pt>
    <dgm:pt modelId="{4178ADA9-B929-4505-B765-4C5F50CC1773}" type="parTrans" cxnId="{D6245427-92FE-4B7D-BF01-203B7A4562A7}">
      <dgm:prSet/>
      <dgm:spPr/>
      <dgm:t>
        <a:bodyPr/>
        <a:lstStyle/>
        <a:p>
          <a:endParaRPr lang="en-US"/>
        </a:p>
      </dgm:t>
    </dgm:pt>
    <dgm:pt modelId="{EA5FFC0A-34BE-4769-90A0-DDC7F5273637}" type="sibTrans" cxnId="{D6245427-92FE-4B7D-BF01-203B7A4562A7}">
      <dgm:prSet/>
      <dgm:spPr/>
      <dgm:t>
        <a:bodyPr/>
        <a:lstStyle/>
        <a:p>
          <a:endParaRPr lang="en-US"/>
        </a:p>
      </dgm:t>
    </dgm:pt>
    <dgm:pt modelId="{495E4A17-8F15-4CF5-BC83-EF523EFD5B60}">
      <dgm:prSet/>
      <dgm:spPr/>
      <dgm:t>
        <a:bodyPr/>
        <a:lstStyle/>
        <a:p>
          <a:r>
            <a:rPr lang="en-US" b="0" i="0" dirty="0"/>
            <a:t>Accommodation (</a:t>
          </a:r>
          <a:r>
            <a:rPr lang="en-US" b="0" i="0" dirty="0" err="1"/>
            <a:t>Đorđević</a:t>
          </a:r>
          <a:r>
            <a:rPr lang="en-US" b="0" i="0" dirty="0"/>
            <a:t>, </a:t>
          </a:r>
          <a:r>
            <a:rPr lang="en-US" b="0" i="0" dirty="0" err="1"/>
            <a:t>Zečević</a:t>
          </a:r>
          <a:r>
            <a:rPr lang="en-US" b="0" i="0" dirty="0"/>
            <a:t> and Hristov </a:t>
          </a:r>
          <a:r>
            <a:rPr lang="en-US" b="0" i="0" dirty="0" err="1"/>
            <a:t>Stančić</a:t>
          </a:r>
          <a:r>
            <a:rPr lang="en-US" b="0" i="0" dirty="0"/>
            <a:t>, 2016)</a:t>
          </a:r>
          <a:endParaRPr lang="en-US" dirty="0"/>
        </a:p>
      </dgm:t>
    </dgm:pt>
    <dgm:pt modelId="{8D10268F-8747-45BB-B172-C0E5AB3DC4A9}" type="parTrans" cxnId="{A046A088-E053-4042-B1E2-7931548697CD}">
      <dgm:prSet/>
      <dgm:spPr/>
      <dgm:t>
        <a:bodyPr/>
        <a:lstStyle/>
        <a:p>
          <a:endParaRPr lang="en-US"/>
        </a:p>
      </dgm:t>
    </dgm:pt>
    <dgm:pt modelId="{85230BFB-0C1E-4FBF-8E4B-7FFC607741A9}" type="sibTrans" cxnId="{A046A088-E053-4042-B1E2-7931548697CD}">
      <dgm:prSet/>
      <dgm:spPr/>
      <dgm:t>
        <a:bodyPr/>
        <a:lstStyle/>
        <a:p>
          <a:endParaRPr lang="en-US"/>
        </a:p>
      </dgm:t>
    </dgm:pt>
    <dgm:pt modelId="{B1E9E41F-093E-4F45-AC4E-F45BD7673477}" type="pres">
      <dgm:prSet presAssocID="{E3E46A25-16BF-4338-8F1C-678FF38097D9}" presName="linear" presStyleCnt="0">
        <dgm:presLayoutVars>
          <dgm:animLvl val="lvl"/>
          <dgm:resizeHandles val="exact"/>
        </dgm:presLayoutVars>
      </dgm:prSet>
      <dgm:spPr/>
    </dgm:pt>
    <dgm:pt modelId="{D8E59D54-9C26-4BE6-A813-F9898E998D40}" type="pres">
      <dgm:prSet presAssocID="{541B5850-DD63-4427-948E-6A49F5C06EE3}" presName="parentText" presStyleLbl="node1" presStyleIdx="0" presStyleCnt="6">
        <dgm:presLayoutVars>
          <dgm:chMax val="0"/>
          <dgm:bulletEnabled val="1"/>
        </dgm:presLayoutVars>
      </dgm:prSet>
      <dgm:spPr/>
    </dgm:pt>
    <dgm:pt modelId="{F874BA41-41CE-471E-9B73-4A38D27B9272}" type="pres">
      <dgm:prSet presAssocID="{A2F6DA1C-5710-43B6-904A-39DBC403DF28}" presName="spacer" presStyleCnt="0"/>
      <dgm:spPr/>
    </dgm:pt>
    <dgm:pt modelId="{24C9780B-EA04-45BE-9F7B-680F304005A3}" type="pres">
      <dgm:prSet presAssocID="{89208B28-2A9A-4B9F-A550-7C9238FACC10}" presName="parentText" presStyleLbl="node1" presStyleIdx="1" presStyleCnt="6">
        <dgm:presLayoutVars>
          <dgm:chMax val="0"/>
          <dgm:bulletEnabled val="1"/>
        </dgm:presLayoutVars>
      </dgm:prSet>
      <dgm:spPr/>
    </dgm:pt>
    <dgm:pt modelId="{63EDBBBF-62D7-4822-9E09-10CB27E80821}" type="pres">
      <dgm:prSet presAssocID="{6B0BFD32-09D8-4501-A8E3-89E343712614}" presName="spacer" presStyleCnt="0"/>
      <dgm:spPr/>
    </dgm:pt>
    <dgm:pt modelId="{1F3D5065-C3C4-4136-B544-DFD8508E9976}" type="pres">
      <dgm:prSet presAssocID="{3AA85C57-7F07-4702-8223-F519084D4FE4}" presName="parentText" presStyleLbl="node1" presStyleIdx="2" presStyleCnt="6">
        <dgm:presLayoutVars>
          <dgm:chMax val="0"/>
          <dgm:bulletEnabled val="1"/>
        </dgm:presLayoutVars>
      </dgm:prSet>
      <dgm:spPr/>
    </dgm:pt>
    <dgm:pt modelId="{B5F486E3-1434-4C0B-AC6F-EA85A16C175E}" type="pres">
      <dgm:prSet presAssocID="{462B31AD-9D08-4CC4-9E32-C8CE2C3E971E}" presName="spacer" presStyleCnt="0"/>
      <dgm:spPr/>
    </dgm:pt>
    <dgm:pt modelId="{8D7DA277-0511-4569-A4D4-88301592FE8D}" type="pres">
      <dgm:prSet presAssocID="{C02F6258-AFB8-4FAB-A95C-ED2E28F9A6B6}" presName="parentText" presStyleLbl="node1" presStyleIdx="3" presStyleCnt="6">
        <dgm:presLayoutVars>
          <dgm:chMax val="0"/>
          <dgm:bulletEnabled val="1"/>
        </dgm:presLayoutVars>
      </dgm:prSet>
      <dgm:spPr/>
    </dgm:pt>
    <dgm:pt modelId="{873AAB98-83B2-42B6-B3F6-93E4BD067FE3}" type="pres">
      <dgm:prSet presAssocID="{9243D631-71F4-4BC1-86B6-996E9F75C8D2}" presName="spacer" presStyleCnt="0"/>
      <dgm:spPr/>
    </dgm:pt>
    <dgm:pt modelId="{E2DC1623-A7C3-4E5A-BE25-59ABCE0E3FED}" type="pres">
      <dgm:prSet presAssocID="{9B579DE4-2AA3-42BE-ADD7-339F741E4861}" presName="parentText" presStyleLbl="node1" presStyleIdx="4" presStyleCnt="6">
        <dgm:presLayoutVars>
          <dgm:chMax val="0"/>
          <dgm:bulletEnabled val="1"/>
        </dgm:presLayoutVars>
      </dgm:prSet>
      <dgm:spPr/>
    </dgm:pt>
    <dgm:pt modelId="{B4F19BBC-DAB8-44D9-9163-C905447DEDA6}" type="pres">
      <dgm:prSet presAssocID="{EA5FFC0A-34BE-4769-90A0-DDC7F5273637}" presName="spacer" presStyleCnt="0"/>
      <dgm:spPr/>
    </dgm:pt>
    <dgm:pt modelId="{0745D747-C6F3-43FB-83CD-7A01DEC7DD32}" type="pres">
      <dgm:prSet presAssocID="{495E4A17-8F15-4CF5-BC83-EF523EFD5B60}" presName="parentText" presStyleLbl="node1" presStyleIdx="5" presStyleCnt="6">
        <dgm:presLayoutVars>
          <dgm:chMax val="0"/>
          <dgm:bulletEnabled val="1"/>
        </dgm:presLayoutVars>
      </dgm:prSet>
      <dgm:spPr/>
    </dgm:pt>
  </dgm:ptLst>
  <dgm:cxnLst>
    <dgm:cxn modelId="{06C6F202-5086-40C3-9932-F91CB7B1FC41}" type="presOf" srcId="{3AA85C57-7F07-4702-8223-F519084D4FE4}" destId="{1F3D5065-C3C4-4136-B544-DFD8508E9976}" srcOrd="0" destOrd="0" presId="urn:microsoft.com/office/officeart/2005/8/layout/vList2"/>
    <dgm:cxn modelId="{5DDB7008-BF88-4EF5-A8B2-77B433A8F860}" type="presOf" srcId="{541B5850-DD63-4427-948E-6A49F5C06EE3}" destId="{D8E59D54-9C26-4BE6-A813-F9898E998D40}" srcOrd="0" destOrd="0" presId="urn:microsoft.com/office/officeart/2005/8/layout/vList2"/>
    <dgm:cxn modelId="{96216419-A99E-4672-B014-628EA26E4191}" type="presOf" srcId="{E3E46A25-16BF-4338-8F1C-678FF38097D9}" destId="{B1E9E41F-093E-4F45-AC4E-F45BD7673477}" srcOrd="0" destOrd="0" presId="urn:microsoft.com/office/officeart/2005/8/layout/vList2"/>
    <dgm:cxn modelId="{4FA14425-DC2C-422A-8382-C66989BA7593}" type="presOf" srcId="{89208B28-2A9A-4B9F-A550-7C9238FACC10}" destId="{24C9780B-EA04-45BE-9F7B-680F304005A3}" srcOrd="0" destOrd="0" presId="urn:microsoft.com/office/officeart/2005/8/layout/vList2"/>
    <dgm:cxn modelId="{D6245427-92FE-4B7D-BF01-203B7A4562A7}" srcId="{E3E46A25-16BF-4338-8F1C-678FF38097D9}" destId="{9B579DE4-2AA3-42BE-ADD7-339F741E4861}" srcOrd="4" destOrd="0" parTransId="{4178ADA9-B929-4505-B765-4C5F50CC1773}" sibTransId="{EA5FFC0A-34BE-4769-90A0-DDC7F5273637}"/>
    <dgm:cxn modelId="{AF32D53C-9AC0-4D62-BD64-A761FF9E97BA}" type="presOf" srcId="{9B579DE4-2AA3-42BE-ADD7-339F741E4861}" destId="{E2DC1623-A7C3-4E5A-BE25-59ABCE0E3FED}" srcOrd="0" destOrd="0" presId="urn:microsoft.com/office/officeart/2005/8/layout/vList2"/>
    <dgm:cxn modelId="{78F56A47-3988-487A-BE52-564FF00A80ED}" srcId="{E3E46A25-16BF-4338-8F1C-678FF38097D9}" destId="{3AA85C57-7F07-4702-8223-F519084D4FE4}" srcOrd="2" destOrd="0" parTransId="{EDF09886-69E5-45F2-A32F-AD75A3BA4FCF}" sibTransId="{462B31AD-9D08-4CC4-9E32-C8CE2C3E971E}"/>
    <dgm:cxn modelId="{C9EC9750-1B82-4EFE-8F68-77F6C571880D}" type="presOf" srcId="{C02F6258-AFB8-4FAB-A95C-ED2E28F9A6B6}" destId="{8D7DA277-0511-4569-A4D4-88301592FE8D}" srcOrd="0" destOrd="0" presId="urn:microsoft.com/office/officeart/2005/8/layout/vList2"/>
    <dgm:cxn modelId="{A046A088-E053-4042-B1E2-7931548697CD}" srcId="{E3E46A25-16BF-4338-8F1C-678FF38097D9}" destId="{495E4A17-8F15-4CF5-BC83-EF523EFD5B60}" srcOrd="5" destOrd="0" parTransId="{8D10268F-8747-45BB-B172-C0E5AB3DC4A9}" sibTransId="{85230BFB-0C1E-4FBF-8E4B-7FFC607741A9}"/>
    <dgm:cxn modelId="{C21DAAB5-11D2-46B1-895C-FBCB5EB78ECC}" srcId="{E3E46A25-16BF-4338-8F1C-678FF38097D9}" destId="{541B5850-DD63-4427-948E-6A49F5C06EE3}" srcOrd="0" destOrd="0" parTransId="{509EA88A-6D29-4116-9741-57336D790DFC}" sibTransId="{A2F6DA1C-5710-43B6-904A-39DBC403DF28}"/>
    <dgm:cxn modelId="{88EE25ED-78F0-4913-BEE9-D8373F99BDB1}" srcId="{E3E46A25-16BF-4338-8F1C-678FF38097D9}" destId="{89208B28-2A9A-4B9F-A550-7C9238FACC10}" srcOrd="1" destOrd="0" parTransId="{6F5493A4-10CE-48F7-9F9B-277A0B81A09F}" sibTransId="{6B0BFD32-09D8-4501-A8E3-89E343712614}"/>
    <dgm:cxn modelId="{997859F5-A1ED-4E41-BABA-C2F2EE42CB2A}" type="presOf" srcId="{495E4A17-8F15-4CF5-BC83-EF523EFD5B60}" destId="{0745D747-C6F3-43FB-83CD-7A01DEC7DD32}" srcOrd="0" destOrd="0" presId="urn:microsoft.com/office/officeart/2005/8/layout/vList2"/>
    <dgm:cxn modelId="{D0B252F8-5D65-4FA0-805D-738F3CB2C891}" srcId="{E3E46A25-16BF-4338-8F1C-678FF38097D9}" destId="{C02F6258-AFB8-4FAB-A95C-ED2E28F9A6B6}" srcOrd="3" destOrd="0" parTransId="{3F0C8FA4-CB3A-4C7C-A8C6-1551011A3863}" sibTransId="{9243D631-71F4-4BC1-86B6-996E9F75C8D2}"/>
    <dgm:cxn modelId="{57270955-49D6-4370-ABC1-155EBD148BA5}" type="presParOf" srcId="{B1E9E41F-093E-4F45-AC4E-F45BD7673477}" destId="{D8E59D54-9C26-4BE6-A813-F9898E998D40}" srcOrd="0" destOrd="0" presId="urn:microsoft.com/office/officeart/2005/8/layout/vList2"/>
    <dgm:cxn modelId="{8C863B75-9C8D-4EF6-95CE-CA22E541FB91}" type="presParOf" srcId="{B1E9E41F-093E-4F45-AC4E-F45BD7673477}" destId="{F874BA41-41CE-471E-9B73-4A38D27B9272}" srcOrd="1" destOrd="0" presId="urn:microsoft.com/office/officeart/2005/8/layout/vList2"/>
    <dgm:cxn modelId="{98E6F834-7411-4914-957B-A29E23474295}" type="presParOf" srcId="{B1E9E41F-093E-4F45-AC4E-F45BD7673477}" destId="{24C9780B-EA04-45BE-9F7B-680F304005A3}" srcOrd="2" destOrd="0" presId="urn:microsoft.com/office/officeart/2005/8/layout/vList2"/>
    <dgm:cxn modelId="{A4F20CE8-63EA-4E8C-B4D2-A2E10C8E247D}" type="presParOf" srcId="{B1E9E41F-093E-4F45-AC4E-F45BD7673477}" destId="{63EDBBBF-62D7-4822-9E09-10CB27E80821}" srcOrd="3" destOrd="0" presId="urn:microsoft.com/office/officeart/2005/8/layout/vList2"/>
    <dgm:cxn modelId="{974006AB-3ED3-4562-B671-6E2113FF4984}" type="presParOf" srcId="{B1E9E41F-093E-4F45-AC4E-F45BD7673477}" destId="{1F3D5065-C3C4-4136-B544-DFD8508E9976}" srcOrd="4" destOrd="0" presId="urn:microsoft.com/office/officeart/2005/8/layout/vList2"/>
    <dgm:cxn modelId="{2B901E56-3C17-4073-8B0A-E5F92096015F}" type="presParOf" srcId="{B1E9E41F-093E-4F45-AC4E-F45BD7673477}" destId="{B5F486E3-1434-4C0B-AC6F-EA85A16C175E}" srcOrd="5" destOrd="0" presId="urn:microsoft.com/office/officeart/2005/8/layout/vList2"/>
    <dgm:cxn modelId="{8287111C-D8DF-4843-B861-D22305EEC069}" type="presParOf" srcId="{B1E9E41F-093E-4F45-AC4E-F45BD7673477}" destId="{8D7DA277-0511-4569-A4D4-88301592FE8D}" srcOrd="6" destOrd="0" presId="urn:microsoft.com/office/officeart/2005/8/layout/vList2"/>
    <dgm:cxn modelId="{A2E503E3-E7F7-49EC-9D2A-2D1101B18432}" type="presParOf" srcId="{B1E9E41F-093E-4F45-AC4E-F45BD7673477}" destId="{873AAB98-83B2-42B6-B3F6-93E4BD067FE3}" srcOrd="7" destOrd="0" presId="urn:microsoft.com/office/officeart/2005/8/layout/vList2"/>
    <dgm:cxn modelId="{2CB6C54B-3802-4A21-BBCD-D11A030EECBD}" type="presParOf" srcId="{B1E9E41F-093E-4F45-AC4E-F45BD7673477}" destId="{E2DC1623-A7C3-4E5A-BE25-59ABCE0E3FED}" srcOrd="8" destOrd="0" presId="urn:microsoft.com/office/officeart/2005/8/layout/vList2"/>
    <dgm:cxn modelId="{09FD8E53-87BC-402F-88D0-2089EB920A28}" type="presParOf" srcId="{B1E9E41F-093E-4F45-AC4E-F45BD7673477}" destId="{B4F19BBC-DAB8-44D9-9163-C905447DEDA6}" srcOrd="9" destOrd="0" presId="urn:microsoft.com/office/officeart/2005/8/layout/vList2"/>
    <dgm:cxn modelId="{A119830E-3621-4C7B-AF31-961AE6562EAC}" type="presParOf" srcId="{B1E9E41F-093E-4F45-AC4E-F45BD7673477}" destId="{0745D747-C6F3-43FB-83CD-7A01DEC7DD3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E46A25-16BF-4338-8F1C-678FF38097D9}"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541B5850-DD63-4427-948E-6A49F5C06EE3}">
      <dgm:prSet/>
      <dgm:spPr/>
      <dgm:t>
        <a:bodyPr/>
        <a:lstStyle/>
        <a:p>
          <a:r>
            <a:rPr lang="en-US" b="0" i="0" dirty="0"/>
            <a:t>Front desk service</a:t>
          </a:r>
          <a:endParaRPr lang="en-US" dirty="0"/>
        </a:p>
      </dgm:t>
    </dgm:pt>
    <dgm:pt modelId="{509EA88A-6D29-4116-9741-57336D790DFC}" type="parTrans" cxnId="{C21DAAB5-11D2-46B1-895C-FBCB5EB78ECC}">
      <dgm:prSet/>
      <dgm:spPr/>
      <dgm:t>
        <a:bodyPr/>
        <a:lstStyle/>
        <a:p>
          <a:endParaRPr lang="en-US"/>
        </a:p>
      </dgm:t>
    </dgm:pt>
    <dgm:pt modelId="{A2F6DA1C-5710-43B6-904A-39DBC403DF28}" type="sibTrans" cxnId="{C21DAAB5-11D2-46B1-895C-FBCB5EB78ECC}">
      <dgm:prSet/>
      <dgm:spPr/>
      <dgm:t>
        <a:bodyPr/>
        <a:lstStyle/>
        <a:p>
          <a:endParaRPr lang="en-US"/>
        </a:p>
      </dgm:t>
    </dgm:pt>
    <dgm:pt modelId="{89208B28-2A9A-4B9F-A550-7C9238FACC10}">
      <dgm:prSet/>
      <dgm:spPr/>
      <dgm:t>
        <a:bodyPr/>
        <a:lstStyle/>
        <a:p>
          <a:r>
            <a:rPr lang="en-US" b="0" i="0" dirty="0"/>
            <a:t>Process guest payments</a:t>
          </a:r>
          <a:endParaRPr lang="en-US" dirty="0"/>
        </a:p>
      </dgm:t>
    </dgm:pt>
    <dgm:pt modelId="{6F5493A4-10CE-48F7-9F9B-277A0B81A09F}" type="parTrans" cxnId="{88EE25ED-78F0-4913-BEE9-D8373F99BDB1}">
      <dgm:prSet/>
      <dgm:spPr/>
      <dgm:t>
        <a:bodyPr/>
        <a:lstStyle/>
        <a:p>
          <a:endParaRPr lang="en-US"/>
        </a:p>
      </dgm:t>
    </dgm:pt>
    <dgm:pt modelId="{6B0BFD32-09D8-4501-A8E3-89E343712614}" type="sibTrans" cxnId="{88EE25ED-78F0-4913-BEE9-D8373F99BDB1}">
      <dgm:prSet/>
      <dgm:spPr/>
      <dgm:t>
        <a:bodyPr/>
        <a:lstStyle/>
        <a:p>
          <a:endParaRPr lang="en-US"/>
        </a:p>
      </dgm:t>
    </dgm:pt>
    <dgm:pt modelId="{3AA85C57-7F07-4702-8223-F519084D4FE4}">
      <dgm:prSet/>
      <dgm:spPr/>
      <dgm:t>
        <a:bodyPr/>
        <a:lstStyle/>
        <a:p>
          <a:r>
            <a:rPr lang="en-US" b="0" i="0" dirty="0"/>
            <a:t>Provide hotel and resort information</a:t>
          </a:r>
          <a:endParaRPr lang="en-US" dirty="0"/>
        </a:p>
      </dgm:t>
    </dgm:pt>
    <dgm:pt modelId="{EDF09886-69E5-45F2-A32F-AD75A3BA4FCF}" type="parTrans" cxnId="{78F56A47-3988-487A-BE52-564FF00A80ED}">
      <dgm:prSet/>
      <dgm:spPr/>
      <dgm:t>
        <a:bodyPr/>
        <a:lstStyle/>
        <a:p>
          <a:endParaRPr lang="en-US"/>
        </a:p>
      </dgm:t>
    </dgm:pt>
    <dgm:pt modelId="{462B31AD-9D08-4CC4-9E32-C8CE2C3E971E}" type="sibTrans" cxnId="{78F56A47-3988-487A-BE52-564FF00A80ED}">
      <dgm:prSet/>
      <dgm:spPr/>
      <dgm:t>
        <a:bodyPr/>
        <a:lstStyle/>
        <a:p>
          <a:endParaRPr lang="en-US"/>
        </a:p>
      </dgm:t>
    </dgm:pt>
    <dgm:pt modelId="{C02F6258-AFB8-4FAB-A95C-ED2E28F9A6B6}">
      <dgm:prSet/>
      <dgm:spPr/>
      <dgm:t>
        <a:bodyPr/>
        <a:lstStyle/>
        <a:p>
          <a:r>
            <a:rPr lang="en-US" b="0" i="0" dirty="0"/>
            <a:t>Accommodate guests</a:t>
          </a:r>
          <a:endParaRPr lang="en-US" dirty="0"/>
        </a:p>
      </dgm:t>
    </dgm:pt>
    <dgm:pt modelId="{3F0C8FA4-CB3A-4C7C-A8C6-1551011A3863}" type="parTrans" cxnId="{D0B252F8-5D65-4FA0-805D-738F3CB2C891}">
      <dgm:prSet/>
      <dgm:spPr/>
      <dgm:t>
        <a:bodyPr/>
        <a:lstStyle/>
        <a:p>
          <a:endParaRPr lang="en-US"/>
        </a:p>
      </dgm:t>
    </dgm:pt>
    <dgm:pt modelId="{9243D631-71F4-4BC1-86B6-996E9F75C8D2}" type="sibTrans" cxnId="{D0B252F8-5D65-4FA0-805D-738F3CB2C891}">
      <dgm:prSet/>
      <dgm:spPr/>
      <dgm:t>
        <a:bodyPr/>
        <a:lstStyle/>
        <a:p>
          <a:endParaRPr lang="en-US"/>
        </a:p>
      </dgm:t>
    </dgm:pt>
    <dgm:pt modelId="{9B579DE4-2AA3-42BE-ADD7-339F741E4861}">
      <dgm:prSet/>
      <dgm:spPr/>
      <dgm:t>
        <a:bodyPr/>
        <a:lstStyle/>
        <a:p>
          <a:r>
            <a:rPr lang="en-US" b="0" i="0" dirty="0"/>
            <a:t>Friendly behavior</a:t>
          </a:r>
          <a:endParaRPr lang="en-US" dirty="0"/>
        </a:p>
      </dgm:t>
    </dgm:pt>
    <dgm:pt modelId="{4178ADA9-B929-4505-B765-4C5F50CC1773}" type="parTrans" cxnId="{D6245427-92FE-4B7D-BF01-203B7A4562A7}">
      <dgm:prSet/>
      <dgm:spPr/>
      <dgm:t>
        <a:bodyPr/>
        <a:lstStyle/>
        <a:p>
          <a:endParaRPr lang="en-US"/>
        </a:p>
      </dgm:t>
    </dgm:pt>
    <dgm:pt modelId="{EA5FFC0A-34BE-4769-90A0-DDC7F5273637}" type="sibTrans" cxnId="{D6245427-92FE-4B7D-BF01-203B7A4562A7}">
      <dgm:prSet/>
      <dgm:spPr/>
      <dgm:t>
        <a:bodyPr/>
        <a:lstStyle/>
        <a:p>
          <a:endParaRPr lang="en-US"/>
        </a:p>
      </dgm:t>
    </dgm:pt>
    <dgm:pt modelId="{B1E9E41F-093E-4F45-AC4E-F45BD7673477}" type="pres">
      <dgm:prSet presAssocID="{E3E46A25-16BF-4338-8F1C-678FF38097D9}" presName="linear" presStyleCnt="0">
        <dgm:presLayoutVars>
          <dgm:animLvl val="lvl"/>
          <dgm:resizeHandles val="exact"/>
        </dgm:presLayoutVars>
      </dgm:prSet>
      <dgm:spPr/>
    </dgm:pt>
    <dgm:pt modelId="{D8E59D54-9C26-4BE6-A813-F9898E998D40}" type="pres">
      <dgm:prSet presAssocID="{541B5850-DD63-4427-948E-6A49F5C06EE3}" presName="parentText" presStyleLbl="node1" presStyleIdx="0" presStyleCnt="5">
        <dgm:presLayoutVars>
          <dgm:chMax val="0"/>
          <dgm:bulletEnabled val="1"/>
        </dgm:presLayoutVars>
      </dgm:prSet>
      <dgm:spPr/>
    </dgm:pt>
    <dgm:pt modelId="{F874BA41-41CE-471E-9B73-4A38D27B9272}" type="pres">
      <dgm:prSet presAssocID="{A2F6DA1C-5710-43B6-904A-39DBC403DF28}" presName="spacer" presStyleCnt="0"/>
      <dgm:spPr/>
    </dgm:pt>
    <dgm:pt modelId="{24C9780B-EA04-45BE-9F7B-680F304005A3}" type="pres">
      <dgm:prSet presAssocID="{89208B28-2A9A-4B9F-A550-7C9238FACC10}" presName="parentText" presStyleLbl="node1" presStyleIdx="1" presStyleCnt="5">
        <dgm:presLayoutVars>
          <dgm:chMax val="0"/>
          <dgm:bulletEnabled val="1"/>
        </dgm:presLayoutVars>
      </dgm:prSet>
      <dgm:spPr/>
    </dgm:pt>
    <dgm:pt modelId="{63EDBBBF-62D7-4822-9E09-10CB27E80821}" type="pres">
      <dgm:prSet presAssocID="{6B0BFD32-09D8-4501-A8E3-89E343712614}" presName="spacer" presStyleCnt="0"/>
      <dgm:spPr/>
    </dgm:pt>
    <dgm:pt modelId="{1F3D5065-C3C4-4136-B544-DFD8508E9976}" type="pres">
      <dgm:prSet presAssocID="{3AA85C57-7F07-4702-8223-F519084D4FE4}" presName="parentText" presStyleLbl="node1" presStyleIdx="2" presStyleCnt="5">
        <dgm:presLayoutVars>
          <dgm:chMax val="0"/>
          <dgm:bulletEnabled val="1"/>
        </dgm:presLayoutVars>
      </dgm:prSet>
      <dgm:spPr/>
    </dgm:pt>
    <dgm:pt modelId="{B5F486E3-1434-4C0B-AC6F-EA85A16C175E}" type="pres">
      <dgm:prSet presAssocID="{462B31AD-9D08-4CC4-9E32-C8CE2C3E971E}" presName="spacer" presStyleCnt="0"/>
      <dgm:spPr/>
    </dgm:pt>
    <dgm:pt modelId="{8D7DA277-0511-4569-A4D4-88301592FE8D}" type="pres">
      <dgm:prSet presAssocID="{C02F6258-AFB8-4FAB-A95C-ED2E28F9A6B6}" presName="parentText" presStyleLbl="node1" presStyleIdx="3" presStyleCnt="5">
        <dgm:presLayoutVars>
          <dgm:chMax val="0"/>
          <dgm:bulletEnabled val="1"/>
        </dgm:presLayoutVars>
      </dgm:prSet>
      <dgm:spPr/>
    </dgm:pt>
    <dgm:pt modelId="{873AAB98-83B2-42B6-B3F6-93E4BD067FE3}" type="pres">
      <dgm:prSet presAssocID="{9243D631-71F4-4BC1-86B6-996E9F75C8D2}" presName="spacer" presStyleCnt="0"/>
      <dgm:spPr/>
    </dgm:pt>
    <dgm:pt modelId="{E2DC1623-A7C3-4E5A-BE25-59ABCE0E3FED}" type="pres">
      <dgm:prSet presAssocID="{9B579DE4-2AA3-42BE-ADD7-339F741E4861}" presName="parentText" presStyleLbl="node1" presStyleIdx="4" presStyleCnt="5">
        <dgm:presLayoutVars>
          <dgm:chMax val="0"/>
          <dgm:bulletEnabled val="1"/>
        </dgm:presLayoutVars>
      </dgm:prSet>
      <dgm:spPr/>
    </dgm:pt>
  </dgm:ptLst>
  <dgm:cxnLst>
    <dgm:cxn modelId="{06C6F202-5086-40C3-9932-F91CB7B1FC41}" type="presOf" srcId="{3AA85C57-7F07-4702-8223-F519084D4FE4}" destId="{1F3D5065-C3C4-4136-B544-DFD8508E9976}" srcOrd="0" destOrd="0" presId="urn:microsoft.com/office/officeart/2005/8/layout/vList2"/>
    <dgm:cxn modelId="{5DDB7008-BF88-4EF5-A8B2-77B433A8F860}" type="presOf" srcId="{541B5850-DD63-4427-948E-6A49F5C06EE3}" destId="{D8E59D54-9C26-4BE6-A813-F9898E998D40}" srcOrd="0" destOrd="0" presId="urn:microsoft.com/office/officeart/2005/8/layout/vList2"/>
    <dgm:cxn modelId="{96216419-A99E-4672-B014-628EA26E4191}" type="presOf" srcId="{E3E46A25-16BF-4338-8F1C-678FF38097D9}" destId="{B1E9E41F-093E-4F45-AC4E-F45BD7673477}" srcOrd="0" destOrd="0" presId="urn:microsoft.com/office/officeart/2005/8/layout/vList2"/>
    <dgm:cxn modelId="{4FA14425-DC2C-422A-8382-C66989BA7593}" type="presOf" srcId="{89208B28-2A9A-4B9F-A550-7C9238FACC10}" destId="{24C9780B-EA04-45BE-9F7B-680F304005A3}" srcOrd="0" destOrd="0" presId="urn:microsoft.com/office/officeart/2005/8/layout/vList2"/>
    <dgm:cxn modelId="{D6245427-92FE-4B7D-BF01-203B7A4562A7}" srcId="{E3E46A25-16BF-4338-8F1C-678FF38097D9}" destId="{9B579DE4-2AA3-42BE-ADD7-339F741E4861}" srcOrd="4" destOrd="0" parTransId="{4178ADA9-B929-4505-B765-4C5F50CC1773}" sibTransId="{EA5FFC0A-34BE-4769-90A0-DDC7F5273637}"/>
    <dgm:cxn modelId="{AF32D53C-9AC0-4D62-BD64-A761FF9E97BA}" type="presOf" srcId="{9B579DE4-2AA3-42BE-ADD7-339F741E4861}" destId="{E2DC1623-A7C3-4E5A-BE25-59ABCE0E3FED}" srcOrd="0" destOrd="0" presId="urn:microsoft.com/office/officeart/2005/8/layout/vList2"/>
    <dgm:cxn modelId="{78F56A47-3988-487A-BE52-564FF00A80ED}" srcId="{E3E46A25-16BF-4338-8F1C-678FF38097D9}" destId="{3AA85C57-7F07-4702-8223-F519084D4FE4}" srcOrd="2" destOrd="0" parTransId="{EDF09886-69E5-45F2-A32F-AD75A3BA4FCF}" sibTransId="{462B31AD-9D08-4CC4-9E32-C8CE2C3E971E}"/>
    <dgm:cxn modelId="{C9EC9750-1B82-4EFE-8F68-77F6C571880D}" type="presOf" srcId="{C02F6258-AFB8-4FAB-A95C-ED2E28F9A6B6}" destId="{8D7DA277-0511-4569-A4D4-88301592FE8D}" srcOrd="0" destOrd="0" presId="urn:microsoft.com/office/officeart/2005/8/layout/vList2"/>
    <dgm:cxn modelId="{C21DAAB5-11D2-46B1-895C-FBCB5EB78ECC}" srcId="{E3E46A25-16BF-4338-8F1C-678FF38097D9}" destId="{541B5850-DD63-4427-948E-6A49F5C06EE3}" srcOrd="0" destOrd="0" parTransId="{509EA88A-6D29-4116-9741-57336D790DFC}" sibTransId="{A2F6DA1C-5710-43B6-904A-39DBC403DF28}"/>
    <dgm:cxn modelId="{88EE25ED-78F0-4913-BEE9-D8373F99BDB1}" srcId="{E3E46A25-16BF-4338-8F1C-678FF38097D9}" destId="{89208B28-2A9A-4B9F-A550-7C9238FACC10}" srcOrd="1" destOrd="0" parTransId="{6F5493A4-10CE-48F7-9F9B-277A0B81A09F}" sibTransId="{6B0BFD32-09D8-4501-A8E3-89E343712614}"/>
    <dgm:cxn modelId="{D0B252F8-5D65-4FA0-805D-738F3CB2C891}" srcId="{E3E46A25-16BF-4338-8F1C-678FF38097D9}" destId="{C02F6258-AFB8-4FAB-A95C-ED2E28F9A6B6}" srcOrd="3" destOrd="0" parTransId="{3F0C8FA4-CB3A-4C7C-A8C6-1551011A3863}" sibTransId="{9243D631-71F4-4BC1-86B6-996E9F75C8D2}"/>
    <dgm:cxn modelId="{57270955-49D6-4370-ABC1-155EBD148BA5}" type="presParOf" srcId="{B1E9E41F-093E-4F45-AC4E-F45BD7673477}" destId="{D8E59D54-9C26-4BE6-A813-F9898E998D40}" srcOrd="0" destOrd="0" presId="urn:microsoft.com/office/officeart/2005/8/layout/vList2"/>
    <dgm:cxn modelId="{8C863B75-9C8D-4EF6-95CE-CA22E541FB91}" type="presParOf" srcId="{B1E9E41F-093E-4F45-AC4E-F45BD7673477}" destId="{F874BA41-41CE-471E-9B73-4A38D27B9272}" srcOrd="1" destOrd="0" presId="urn:microsoft.com/office/officeart/2005/8/layout/vList2"/>
    <dgm:cxn modelId="{98E6F834-7411-4914-957B-A29E23474295}" type="presParOf" srcId="{B1E9E41F-093E-4F45-AC4E-F45BD7673477}" destId="{24C9780B-EA04-45BE-9F7B-680F304005A3}" srcOrd="2" destOrd="0" presId="urn:microsoft.com/office/officeart/2005/8/layout/vList2"/>
    <dgm:cxn modelId="{A4F20CE8-63EA-4E8C-B4D2-A2E10C8E247D}" type="presParOf" srcId="{B1E9E41F-093E-4F45-AC4E-F45BD7673477}" destId="{63EDBBBF-62D7-4822-9E09-10CB27E80821}" srcOrd="3" destOrd="0" presId="urn:microsoft.com/office/officeart/2005/8/layout/vList2"/>
    <dgm:cxn modelId="{974006AB-3ED3-4562-B671-6E2113FF4984}" type="presParOf" srcId="{B1E9E41F-093E-4F45-AC4E-F45BD7673477}" destId="{1F3D5065-C3C4-4136-B544-DFD8508E9976}" srcOrd="4" destOrd="0" presId="urn:microsoft.com/office/officeart/2005/8/layout/vList2"/>
    <dgm:cxn modelId="{2B901E56-3C17-4073-8B0A-E5F92096015F}" type="presParOf" srcId="{B1E9E41F-093E-4F45-AC4E-F45BD7673477}" destId="{B5F486E3-1434-4C0B-AC6F-EA85A16C175E}" srcOrd="5" destOrd="0" presId="urn:microsoft.com/office/officeart/2005/8/layout/vList2"/>
    <dgm:cxn modelId="{8287111C-D8DF-4843-B861-D22305EEC069}" type="presParOf" srcId="{B1E9E41F-093E-4F45-AC4E-F45BD7673477}" destId="{8D7DA277-0511-4569-A4D4-88301592FE8D}" srcOrd="6" destOrd="0" presId="urn:microsoft.com/office/officeart/2005/8/layout/vList2"/>
    <dgm:cxn modelId="{A2E503E3-E7F7-49EC-9D2A-2D1101B18432}" type="presParOf" srcId="{B1E9E41F-093E-4F45-AC4E-F45BD7673477}" destId="{873AAB98-83B2-42B6-B3F6-93E4BD067FE3}" srcOrd="7" destOrd="0" presId="urn:microsoft.com/office/officeart/2005/8/layout/vList2"/>
    <dgm:cxn modelId="{2CB6C54B-3802-4A21-BBCD-D11A030EECBD}" type="presParOf" srcId="{B1E9E41F-093E-4F45-AC4E-F45BD7673477}" destId="{E2DC1623-A7C3-4E5A-BE25-59ABCE0E3FE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BCA2D9-EEA1-44A4-90F3-59C994C0D944}" type="doc">
      <dgm:prSet loTypeId="urn:microsoft.com/office/officeart/2005/8/layout/venn1" loCatId="relationship" qsTypeId="urn:microsoft.com/office/officeart/2005/8/quickstyle/simple1" qsCatId="simple" csTypeId="urn:microsoft.com/office/officeart/2005/8/colors/accent0_3" csCatId="mainScheme" phldr="1"/>
      <dgm:spPr/>
      <dgm:t>
        <a:bodyPr/>
        <a:lstStyle/>
        <a:p>
          <a:endParaRPr lang="en-US"/>
        </a:p>
      </dgm:t>
    </dgm:pt>
    <dgm:pt modelId="{51CC0DD6-82A9-4B5D-A5F1-B8B890ACEA71}">
      <dgm:prSet/>
      <dgm:spPr/>
      <dgm:t>
        <a:bodyPr/>
        <a:lstStyle/>
        <a:p>
          <a:r>
            <a:rPr lang="en-GB" b="0" i="0"/>
            <a:t>Respond quickly and politely to visitor enquiries, requests, and concerns.</a:t>
          </a:r>
          <a:endParaRPr lang="en-US"/>
        </a:p>
      </dgm:t>
    </dgm:pt>
    <dgm:pt modelId="{32837BA0-60E0-4A54-BEC8-3C574B0E5297}" type="parTrans" cxnId="{88BC6CD7-1A13-431E-8C91-800C53A61077}">
      <dgm:prSet/>
      <dgm:spPr/>
      <dgm:t>
        <a:bodyPr/>
        <a:lstStyle/>
        <a:p>
          <a:endParaRPr lang="en-US"/>
        </a:p>
      </dgm:t>
    </dgm:pt>
    <dgm:pt modelId="{2636C8D7-57DE-4304-BFCA-9BF17F600CD0}" type="sibTrans" cxnId="{88BC6CD7-1A13-431E-8C91-800C53A61077}">
      <dgm:prSet/>
      <dgm:spPr/>
      <dgm:t>
        <a:bodyPr/>
        <a:lstStyle/>
        <a:p>
          <a:endParaRPr lang="en-US"/>
        </a:p>
      </dgm:t>
    </dgm:pt>
    <dgm:pt modelId="{A1946481-DD2D-473D-8919-3422CA8F671E}">
      <dgm:prSet/>
      <dgm:spPr/>
      <dgm:t>
        <a:bodyPr/>
        <a:lstStyle/>
        <a:p>
          <a:r>
            <a:rPr lang="en-GB" b="0" i="0"/>
            <a:t>Accurately handle guest check-ins/check-outs, accommodation bookings, and cancellations to Westin Hotel and Resort International standards.</a:t>
          </a:r>
          <a:endParaRPr lang="en-US"/>
        </a:p>
      </dgm:t>
    </dgm:pt>
    <dgm:pt modelId="{A289AD61-3D1D-42B9-B217-B5112DB52D4B}" type="parTrans" cxnId="{FB6193FD-BD96-4E57-874B-9DD23F2951A4}">
      <dgm:prSet/>
      <dgm:spPr/>
      <dgm:t>
        <a:bodyPr/>
        <a:lstStyle/>
        <a:p>
          <a:endParaRPr lang="en-US"/>
        </a:p>
      </dgm:t>
    </dgm:pt>
    <dgm:pt modelId="{77F5E528-9923-49E3-A0AA-685F7B7A5ABE}" type="sibTrans" cxnId="{FB6193FD-BD96-4E57-874B-9DD23F2951A4}">
      <dgm:prSet/>
      <dgm:spPr/>
      <dgm:t>
        <a:bodyPr/>
        <a:lstStyle/>
        <a:p>
          <a:endParaRPr lang="en-US"/>
        </a:p>
      </dgm:t>
    </dgm:pt>
    <dgm:pt modelId="{234D6706-47C4-44BE-A210-09B54BD85143}">
      <dgm:prSet/>
      <dgm:spPr/>
      <dgm:t>
        <a:bodyPr/>
        <a:lstStyle/>
        <a:p>
          <a:r>
            <a:rPr lang="en-GB" b="0" i="0"/>
            <a:t>Maintain confidentiality and perform transactions correctly and efficiently.</a:t>
          </a:r>
          <a:endParaRPr lang="en-US"/>
        </a:p>
      </dgm:t>
    </dgm:pt>
    <dgm:pt modelId="{E31DB2EB-91C0-4429-823B-319912A65FCE}" type="parTrans" cxnId="{8B3FA1BC-2937-4146-996D-B84D31230513}">
      <dgm:prSet/>
      <dgm:spPr/>
      <dgm:t>
        <a:bodyPr/>
        <a:lstStyle/>
        <a:p>
          <a:endParaRPr lang="en-US"/>
        </a:p>
      </dgm:t>
    </dgm:pt>
    <dgm:pt modelId="{C8857BD3-D97D-493D-8636-06C2A5C0FD50}" type="sibTrans" cxnId="{8B3FA1BC-2937-4146-996D-B84D31230513}">
      <dgm:prSet/>
      <dgm:spPr/>
      <dgm:t>
        <a:bodyPr/>
        <a:lstStyle/>
        <a:p>
          <a:endParaRPr lang="en-US"/>
        </a:p>
      </dgm:t>
    </dgm:pt>
    <dgm:pt modelId="{43189418-A5FC-4EA0-A883-033B37AC4BAD}">
      <dgm:prSet/>
      <dgm:spPr/>
      <dgm:t>
        <a:bodyPr/>
        <a:lstStyle/>
        <a:p>
          <a:r>
            <a:rPr lang="en-GB" b="0" i="0" dirty="0"/>
            <a:t>Know hotel goods, services, pricing, promotions, and rules </a:t>
          </a:r>
          <a:r>
            <a:rPr lang="da-DK" b="0" i="0" dirty="0"/>
            <a:t>(P.J. et al., 2021)</a:t>
          </a:r>
          <a:r>
            <a:rPr lang="en-GB" b="0" i="0" dirty="0"/>
            <a:t>. </a:t>
          </a:r>
          <a:endParaRPr lang="en-US" dirty="0"/>
        </a:p>
      </dgm:t>
    </dgm:pt>
    <dgm:pt modelId="{4E9A3F02-2FB2-4EC1-BB1D-FA5807DDB1F2}" type="parTrans" cxnId="{33B26712-9E37-412B-8A60-F809B98F2DBC}">
      <dgm:prSet/>
      <dgm:spPr/>
      <dgm:t>
        <a:bodyPr/>
        <a:lstStyle/>
        <a:p>
          <a:endParaRPr lang="en-US"/>
        </a:p>
      </dgm:t>
    </dgm:pt>
    <dgm:pt modelId="{9C0FD482-353F-4A67-9BD1-34C43D5F7941}" type="sibTrans" cxnId="{33B26712-9E37-412B-8A60-F809B98F2DBC}">
      <dgm:prSet/>
      <dgm:spPr/>
      <dgm:t>
        <a:bodyPr/>
        <a:lstStyle/>
        <a:p>
          <a:endParaRPr lang="en-US"/>
        </a:p>
      </dgm:t>
    </dgm:pt>
    <dgm:pt modelId="{625114EF-588A-4B56-A5DF-F55BB0FBA640}">
      <dgm:prSet/>
      <dgm:spPr/>
      <dgm:t>
        <a:bodyPr/>
        <a:lstStyle/>
        <a:p>
          <a:r>
            <a:rPr lang="en-GB" b="0" i="0"/>
            <a:t>Help visitors with transportation, instructions, and dinner bookings.</a:t>
          </a:r>
          <a:endParaRPr lang="en-US"/>
        </a:p>
      </dgm:t>
    </dgm:pt>
    <dgm:pt modelId="{3D11ADBA-5BB2-4939-B20B-C84EA09420FC}" type="parTrans" cxnId="{33B5F3ED-5795-4CA2-ADB7-38D6DFD59232}">
      <dgm:prSet/>
      <dgm:spPr/>
      <dgm:t>
        <a:bodyPr/>
        <a:lstStyle/>
        <a:p>
          <a:endParaRPr lang="en-US"/>
        </a:p>
      </dgm:t>
    </dgm:pt>
    <dgm:pt modelId="{89A7004F-EA6B-442A-B175-6017A7048EF4}" type="sibTrans" cxnId="{33B5F3ED-5795-4CA2-ADB7-38D6DFD59232}">
      <dgm:prSet/>
      <dgm:spPr/>
      <dgm:t>
        <a:bodyPr/>
        <a:lstStyle/>
        <a:p>
          <a:endParaRPr lang="en-US"/>
        </a:p>
      </dgm:t>
    </dgm:pt>
    <dgm:pt modelId="{4ACB711A-1CA4-441E-9EF9-730280B036A4}">
      <dgm:prSet/>
      <dgm:spPr/>
      <dgm:t>
        <a:bodyPr/>
        <a:lstStyle/>
        <a:p>
          <a:r>
            <a:rPr lang="en-GB" b="0" i="0"/>
            <a:t>Follow emergency protocols.</a:t>
          </a:r>
          <a:endParaRPr lang="en-US"/>
        </a:p>
      </dgm:t>
    </dgm:pt>
    <dgm:pt modelId="{B5370C68-769F-42D9-9F07-B11F9DE63844}" type="parTrans" cxnId="{783B2B33-BF48-452B-9731-E6091BA5E1D8}">
      <dgm:prSet/>
      <dgm:spPr/>
      <dgm:t>
        <a:bodyPr/>
        <a:lstStyle/>
        <a:p>
          <a:endParaRPr lang="en-US"/>
        </a:p>
      </dgm:t>
    </dgm:pt>
    <dgm:pt modelId="{C30F86DD-70B0-4EA7-AE7F-6EC35972812E}" type="sibTrans" cxnId="{783B2B33-BF48-452B-9731-E6091BA5E1D8}">
      <dgm:prSet/>
      <dgm:spPr/>
      <dgm:t>
        <a:bodyPr/>
        <a:lstStyle/>
        <a:p>
          <a:endParaRPr lang="en-US"/>
        </a:p>
      </dgm:t>
    </dgm:pt>
    <dgm:pt modelId="{A21E26B5-A4F9-4325-A487-966EA323D503}">
      <dgm:prSet/>
      <dgm:spPr/>
      <dgm:t>
        <a:bodyPr/>
        <a:lstStyle/>
        <a:p>
          <a:r>
            <a:rPr lang="en-GB" b="0" i="0"/>
            <a:t>Report any safety or cleanliness problems in the lobby to management.</a:t>
          </a:r>
          <a:endParaRPr lang="en-US"/>
        </a:p>
      </dgm:t>
    </dgm:pt>
    <dgm:pt modelId="{220E40B4-2199-4A1B-9703-612DAACA6578}" type="parTrans" cxnId="{06420FE5-0C6F-407B-9D88-8E50ED5740D8}">
      <dgm:prSet/>
      <dgm:spPr/>
      <dgm:t>
        <a:bodyPr/>
        <a:lstStyle/>
        <a:p>
          <a:endParaRPr lang="en-US"/>
        </a:p>
      </dgm:t>
    </dgm:pt>
    <dgm:pt modelId="{37EA424C-A79B-4D4B-94E0-60C86F18FF97}" type="sibTrans" cxnId="{06420FE5-0C6F-407B-9D88-8E50ED5740D8}">
      <dgm:prSet/>
      <dgm:spPr/>
      <dgm:t>
        <a:bodyPr/>
        <a:lstStyle/>
        <a:p>
          <a:endParaRPr lang="en-US"/>
        </a:p>
      </dgm:t>
    </dgm:pt>
    <dgm:pt modelId="{52CB1ECD-7F0B-43B2-8844-21922DDB3CD5}">
      <dgm:prSet/>
      <dgm:spPr/>
      <dgm:t>
        <a:bodyPr/>
        <a:lstStyle/>
        <a:p>
          <a:endParaRPr lang="en-US"/>
        </a:p>
      </dgm:t>
    </dgm:pt>
    <dgm:pt modelId="{939197EB-C5A7-4B5A-BFE6-FA232E18A93A}" type="parTrans" cxnId="{0E7B017C-A94D-4680-9AAC-84F888F41462}">
      <dgm:prSet/>
      <dgm:spPr/>
      <dgm:t>
        <a:bodyPr/>
        <a:lstStyle/>
        <a:p>
          <a:endParaRPr lang="en-US"/>
        </a:p>
      </dgm:t>
    </dgm:pt>
    <dgm:pt modelId="{A0DE1ABC-483E-431E-B4FE-4BAAE4E510D5}" type="sibTrans" cxnId="{0E7B017C-A94D-4680-9AAC-84F888F41462}">
      <dgm:prSet/>
      <dgm:spPr/>
      <dgm:t>
        <a:bodyPr/>
        <a:lstStyle/>
        <a:p>
          <a:endParaRPr lang="en-US"/>
        </a:p>
      </dgm:t>
    </dgm:pt>
    <dgm:pt modelId="{9835CBC6-D93C-449A-90C0-26F084E7A9A0}">
      <dgm:prSet/>
      <dgm:spPr/>
      <dgm:t>
        <a:bodyPr/>
        <a:lstStyle/>
        <a:p>
          <a:endParaRPr lang="en-US"/>
        </a:p>
      </dgm:t>
    </dgm:pt>
    <dgm:pt modelId="{5B8274AD-5D1A-4335-A5B3-99BC2E1D0B2B}" type="parTrans" cxnId="{3E469D44-99F7-40EF-8A5D-96987592BA41}">
      <dgm:prSet/>
      <dgm:spPr/>
      <dgm:t>
        <a:bodyPr/>
        <a:lstStyle/>
        <a:p>
          <a:endParaRPr lang="en-US"/>
        </a:p>
      </dgm:t>
    </dgm:pt>
    <dgm:pt modelId="{57D8FD0A-8F32-4192-A457-AAD0193B1DCC}" type="sibTrans" cxnId="{3E469D44-99F7-40EF-8A5D-96987592BA41}">
      <dgm:prSet/>
      <dgm:spPr/>
      <dgm:t>
        <a:bodyPr/>
        <a:lstStyle/>
        <a:p>
          <a:endParaRPr lang="en-US"/>
        </a:p>
      </dgm:t>
    </dgm:pt>
    <dgm:pt modelId="{5701E2C3-AD31-4222-BF63-5CC3F824DAE4}">
      <dgm:prSet/>
      <dgm:spPr/>
      <dgm:t>
        <a:bodyPr/>
        <a:lstStyle/>
        <a:p>
          <a:endParaRPr lang="en-US"/>
        </a:p>
      </dgm:t>
    </dgm:pt>
    <dgm:pt modelId="{03087B0C-1E95-4B47-8CDA-2F39D7F13937}" type="parTrans" cxnId="{98D251EA-8C7A-4DD3-B033-9B1FD0CC4B1A}">
      <dgm:prSet/>
      <dgm:spPr/>
      <dgm:t>
        <a:bodyPr/>
        <a:lstStyle/>
        <a:p>
          <a:endParaRPr lang="en-US"/>
        </a:p>
      </dgm:t>
    </dgm:pt>
    <dgm:pt modelId="{9A322B95-666D-4F37-871E-E4794DC38DF5}" type="sibTrans" cxnId="{98D251EA-8C7A-4DD3-B033-9B1FD0CC4B1A}">
      <dgm:prSet/>
      <dgm:spPr/>
      <dgm:t>
        <a:bodyPr/>
        <a:lstStyle/>
        <a:p>
          <a:endParaRPr lang="en-US"/>
        </a:p>
      </dgm:t>
    </dgm:pt>
    <dgm:pt modelId="{80A39AC6-2D0F-4D18-AAD5-3558ED7C21C4}">
      <dgm:prSet/>
      <dgm:spPr/>
      <dgm:t>
        <a:bodyPr/>
        <a:lstStyle/>
        <a:p>
          <a:endParaRPr lang="en-US"/>
        </a:p>
      </dgm:t>
    </dgm:pt>
    <dgm:pt modelId="{4DFA8E29-B998-4F96-9205-44CE7FAD4F5F}" type="parTrans" cxnId="{80303B98-31C5-4491-94BB-D8C3393732DC}">
      <dgm:prSet/>
      <dgm:spPr/>
      <dgm:t>
        <a:bodyPr/>
        <a:lstStyle/>
        <a:p>
          <a:endParaRPr lang="en-US"/>
        </a:p>
      </dgm:t>
    </dgm:pt>
    <dgm:pt modelId="{33F67A33-6F55-4549-AEF6-2182A6D7E56F}" type="sibTrans" cxnId="{80303B98-31C5-4491-94BB-D8C3393732DC}">
      <dgm:prSet/>
      <dgm:spPr/>
      <dgm:t>
        <a:bodyPr/>
        <a:lstStyle/>
        <a:p>
          <a:endParaRPr lang="en-US"/>
        </a:p>
      </dgm:t>
    </dgm:pt>
    <dgm:pt modelId="{0920DFF3-BBB6-477F-853A-9B7857C2BFFD}" type="pres">
      <dgm:prSet presAssocID="{E6BCA2D9-EEA1-44A4-90F3-59C994C0D944}" presName="compositeShape" presStyleCnt="0">
        <dgm:presLayoutVars>
          <dgm:chMax val="7"/>
          <dgm:dir/>
          <dgm:resizeHandles val="exact"/>
        </dgm:presLayoutVars>
      </dgm:prSet>
      <dgm:spPr/>
    </dgm:pt>
    <dgm:pt modelId="{C23B4607-9767-4D62-A3E0-848B4C670CE2}" type="pres">
      <dgm:prSet presAssocID="{51CC0DD6-82A9-4B5D-A5F1-B8B890ACEA71}" presName="circ1" presStyleLbl="vennNode1" presStyleIdx="0" presStyleCnt="7"/>
      <dgm:spPr/>
    </dgm:pt>
    <dgm:pt modelId="{3EDD820D-55EE-473D-914D-20C674C7A858}" type="pres">
      <dgm:prSet presAssocID="{51CC0DD6-82A9-4B5D-A5F1-B8B890ACEA71}" presName="circ1Tx" presStyleLbl="revTx" presStyleIdx="0" presStyleCnt="0">
        <dgm:presLayoutVars>
          <dgm:chMax val="0"/>
          <dgm:chPref val="0"/>
          <dgm:bulletEnabled val="1"/>
        </dgm:presLayoutVars>
      </dgm:prSet>
      <dgm:spPr/>
    </dgm:pt>
    <dgm:pt modelId="{2A0575FB-0F46-4874-B7B7-B41A5CFB8C77}" type="pres">
      <dgm:prSet presAssocID="{A1946481-DD2D-473D-8919-3422CA8F671E}" presName="circ2" presStyleLbl="vennNode1" presStyleIdx="1" presStyleCnt="7"/>
      <dgm:spPr>
        <a:solidFill>
          <a:srgbClr val="002060">
            <a:alpha val="50000"/>
          </a:srgbClr>
        </a:solidFill>
      </dgm:spPr>
    </dgm:pt>
    <dgm:pt modelId="{83FE1ED5-DCE4-4A84-8694-DAC9DE81F158}" type="pres">
      <dgm:prSet presAssocID="{A1946481-DD2D-473D-8919-3422CA8F671E}" presName="circ2Tx" presStyleLbl="revTx" presStyleIdx="0" presStyleCnt="0">
        <dgm:presLayoutVars>
          <dgm:chMax val="0"/>
          <dgm:chPref val="0"/>
          <dgm:bulletEnabled val="1"/>
        </dgm:presLayoutVars>
      </dgm:prSet>
      <dgm:spPr/>
    </dgm:pt>
    <dgm:pt modelId="{78AC27D2-5FB2-4942-B6BE-9611F7042363}" type="pres">
      <dgm:prSet presAssocID="{234D6706-47C4-44BE-A210-09B54BD85143}" presName="circ3" presStyleLbl="vennNode1" presStyleIdx="2" presStyleCnt="7"/>
      <dgm:spPr/>
    </dgm:pt>
    <dgm:pt modelId="{3D51FC26-CAA1-4A34-A351-D338E6C06D58}" type="pres">
      <dgm:prSet presAssocID="{234D6706-47C4-44BE-A210-09B54BD85143}" presName="circ3Tx" presStyleLbl="revTx" presStyleIdx="0" presStyleCnt="0">
        <dgm:presLayoutVars>
          <dgm:chMax val="0"/>
          <dgm:chPref val="0"/>
          <dgm:bulletEnabled val="1"/>
        </dgm:presLayoutVars>
      </dgm:prSet>
      <dgm:spPr/>
    </dgm:pt>
    <dgm:pt modelId="{ED964208-B9B4-4A5D-82E8-5C0F66568E80}" type="pres">
      <dgm:prSet presAssocID="{43189418-A5FC-4EA0-A883-033B37AC4BAD}" presName="circ4" presStyleLbl="vennNode1" presStyleIdx="3" presStyleCnt="7"/>
      <dgm:spPr>
        <a:solidFill>
          <a:srgbClr val="FFC000">
            <a:alpha val="50000"/>
          </a:srgbClr>
        </a:solidFill>
      </dgm:spPr>
    </dgm:pt>
    <dgm:pt modelId="{D18E9225-AF28-4B17-9838-B76B0CB24AB0}" type="pres">
      <dgm:prSet presAssocID="{43189418-A5FC-4EA0-A883-033B37AC4BAD}" presName="circ4Tx" presStyleLbl="revTx" presStyleIdx="0" presStyleCnt="0">
        <dgm:presLayoutVars>
          <dgm:chMax val="0"/>
          <dgm:chPref val="0"/>
          <dgm:bulletEnabled val="1"/>
        </dgm:presLayoutVars>
      </dgm:prSet>
      <dgm:spPr/>
    </dgm:pt>
    <dgm:pt modelId="{035C66E9-05A1-43E1-8168-0EE52F41DF49}" type="pres">
      <dgm:prSet presAssocID="{625114EF-588A-4B56-A5DF-F55BB0FBA640}" presName="circ5" presStyleLbl="vennNode1" presStyleIdx="4" presStyleCnt="7"/>
      <dgm:spPr>
        <a:solidFill>
          <a:srgbClr val="7030A0">
            <a:alpha val="50000"/>
          </a:srgbClr>
        </a:solidFill>
      </dgm:spPr>
    </dgm:pt>
    <dgm:pt modelId="{103E1311-DBDC-410B-A810-9618A7F091C2}" type="pres">
      <dgm:prSet presAssocID="{625114EF-588A-4B56-A5DF-F55BB0FBA640}" presName="circ5Tx" presStyleLbl="revTx" presStyleIdx="0" presStyleCnt="0">
        <dgm:presLayoutVars>
          <dgm:chMax val="0"/>
          <dgm:chPref val="0"/>
          <dgm:bulletEnabled val="1"/>
        </dgm:presLayoutVars>
      </dgm:prSet>
      <dgm:spPr/>
    </dgm:pt>
    <dgm:pt modelId="{1A6B1A75-62FF-4547-89C5-F2B547869F64}" type="pres">
      <dgm:prSet presAssocID="{4ACB711A-1CA4-441E-9EF9-730280B036A4}" presName="circ6" presStyleLbl="vennNode1" presStyleIdx="5" presStyleCnt="7"/>
      <dgm:spPr/>
    </dgm:pt>
    <dgm:pt modelId="{87EB69C0-DFF8-49FF-892C-7793A5B6F5D2}" type="pres">
      <dgm:prSet presAssocID="{4ACB711A-1CA4-441E-9EF9-730280B036A4}" presName="circ6Tx" presStyleLbl="revTx" presStyleIdx="0" presStyleCnt="0">
        <dgm:presLayoutVars>
          <dgm:chMax val="0"/>
          <dgm:chPref val="0"/>
          <dgm:bulletEnabled val="1"/>
        </dgm:presLayoutVars>
      </dgm:prSet>
      <dgm:spPr/>
    </dgm:pt>
    <dgm:pt modelId="{FAD8FFED-0D21-4322-B541-39933BD10EE6}" type="pres">
      <dgm:prSet presAssocID="{A21E26B5-A4F9-4325-A487-966EA323D503}" presName="circ7" presStyleLbl="vennNode1" presStyleIdx="6" presStyleCnt="7"/>
      <dgm:spPr>
        <a:solidFill>
          <a:srgbClr val="00B0F0">
            <a:alpha val="50000"/>
          </a:srgbClr>
        </a:solidFill>
      </dgm:spPr>
    </dgm:pt>
    <dgm:pt modelId="{4EEADF6F-324F-4B11-806E-2F088A03EDB2}" type="pres">
      <dgm:prSet presAssocID="{A21E26B5-A4F9-4325-A487-966EA323D503}" presName="circ7Tx" presStyleLbl="revTx" presStyleIdx="0" presStyleCnt="0">
        <dgm:presLayoutVars>
          <dgm:chMax val="0"/>
          <dgm:chPref val="0"/>
          <dgm:bulletEnabled val="1"/>
        </dgm:presLayoutVars>
      </dgm:prSet>
      <dgm:spPr/>
    </dgm:pt>
  </dgm:ptLst>
  <dgm:cxnLst>
    <dgm:cxn modelId="{33B26712-9E37-412B-8A60-F809B98F2DBC}" srcId="{E6BCA2D9-EEA1-44A4-90F3-59C994C0D944}" destId="{43189418-A5FC-4EA0-A883-033B37AC4BAD}" srcOrd="3" destOrd="0" parTransId="{4E9A3F02-2FB2-4EC1-BB1D-FA5807DDB1F2}" sibTransId="{9C0FD482-353F-4A67-9BD1-34C43D5F7941}"/>
    <dgm:cxn modelId="{159D111F-0C33-4CEC-AFF3-2BC6FE61B38A}" type="presOf" srcId="{625114EF-588A-4B56-A5DF-F55BB0FBA640}" destId="{103E1311-DBDC-410B-A810-9618A7F091C2}" srcOrd="0" destOrd="0" presId="urn:microsoft.com/office/officeart/2005/8/layout/venn1"/>
    <dgm:cxn modelId="{8FB4212A-BB4B-43D3-BB7D-81C2E2E5059F}" type="presOf" srcId="{51CC0DD6-82A9-4B5D-A5F1-B8B890ACEA71}" destId="{3EDD820D-55EE-473D-914D-20C674C7A858}" srcOrd="0" destOrd="0" presId="urn:microsoft.com/office/officeart/2005/8/layout/venn1"/>
    <dgm:cxn modelId="{783B2B33-BF48-452B-9731-E6091BA5E1D8}" srcId="{E6BCA2D9-EEA1-44A4-90F3-59C994C0D944}" destId="{4ACB711A-1CA4-441E-9EF9-730280B036A4}" srcOrd="5" destOrd="0" parTransId="{B5370C68-769F-42D9-9F07-B11F9DE63844}" sibTransId="{C30F86DD-70B0-4EA7-AE7F-6EC35972812E}"/>
    <dgm:cxn modelId="{C455745D-4A76-47F3-90A2-59A7C3DD1A95}" type="presOf" srcId="{43189418-A5FC-4EA0-A883-033B37AC4BAD}" destId="{D18E9225-AF28-4B17-9838-B76B0CB24AB0}" srcOrd="0" destOrd="0" presId="urn:microsoft.com/office/officeart/2005/8/layout/venn1"/>
    <dgm:cxn modelId="{3E469D44-99F7-40EF-8A5D-96987592BA41}" srcId="{E6BCA2D9-EEA1-44A4-90F3-59C994C0D944}" destId="{9835CBC6-D93C-449A-90C0-26F084E7A9A0}" srcOrd="8" destOrd="0" parTransId="{5B8274AD-5D1A-4335-A5B3-99BC2E1D0B2B}" sibTransId="{57D8FD0A-8F32-4192-A457-AAD0193B1DCC}"/>
    <dgm:cxn modelId="{75486254-62E5-40F8-9EAD-EF8741DF72F4}" type="presOf" srcId="{4ACB711A-1CA4-441E-9EF9-730280B036A4}" destId="{87EB69C0-DFF8-49FF-892C-7793A5B6F5D2}" srcOrd="0" destOrd="0" presId="urn:microsoft.com/office/officeart/2005/8/layout/venn1"/>
    <dgm:cxn modelId="{CBFEBE56-17BB-4BD7-9DB3-D4085EDF838F}" type="presOf" srcId="{A1946481-DD2D-473D-8919-3422CA8F671E}" destId="{83FE1ED5-DCE4-4A84-8694-DAC9DE81F158}" srcOrd="0" destOrd="0" presId="urn:microsoft.com/office/officeart/2005/8/layout/venn1"/>
    <dgm:cxn modelId="{0E7B017C-A94D-4680-9AAC-84F888F41462}" srcId="{E6BCA2D9-EEA1-44A4-90F3-59C994C0D944}" destId="{52CB1ECD-7F0B-43B2-8844-21922DDB3CD5}" srcOrd="7" destOrd="0" parTransId="{939197EB-C5A7-4B5A-BFE6-FA232E18A93A}" sibTransId="{A0DE1ABC-483E-431E-B4FE-4BAAE4E510D5}"/>
    <dgm:cxn modelId="{80303B98-31C5-4491-94BB-D8C3393732DC}" srcId="{E6BCA2D9-EEA1-44A4-90F3-59C994C0D944}" destId="{80A39AC6-2D0F-4D18-AAD5-3558ED7C21C4}" srcOrd="10" destOrd="0" parTransId="{4DFA8E29-B998-4F96-9205-44CE7FAD4F5F}" sibTransId="{33F67A33-6F55-4549-AEF6-2182A6D7E56F}"/>
    <dgm:cxn modelId="{CA8FC4B4-AC69-4CC4-8495-48A2F0A9CB97}" type="presOf" srcId="{A21E26B5-A4F9-4325-A487-966EA323D503}" destId="{4EEADF6F-324F-4B11-806E-2F088A03EDB2}" srcOrd="0" destOrd="0" presId="urn:microsoft.com/office/officeart/2005/8/layout/venn1"/>
    <dgm:cxn modelId="{8B3FA1BC-2937-4146-996D-B84D31230513}" srcId="{E6BCA2D9-EEA1-44A4-90F3-59C994C0D944}" destId="{234D6706-47C4-44BE-A210-09B54BD85143}" srcOrd="2" destOrd="0" parTransId="{E31DB2EB-91C0-4429-823B-319912A65FCE}" sibTransId="{C8857BD3-D97D-493D-8636-06C2A5C0FD50}"/>
    <dgm:cxn modelId="{564671C3-6AE8-4D3C-BFD9-F08A00B2D0A7}" type="presOf" srcId="{234D6706-47C4-44BE-A210-09B54BD85143}" destId="{3D51FC26-CAA1-4A34-A351-D338E6C06D58}" srcOrd="0" destOrd="0" presId="urn:microsoft.com/office/officeart/2005/8/layout/venn1"/>
    <dgm:cxn modelId="{88BC6CD7-1A13-431E-8C91-800C53A61077}" srcId="{E6BCA2D9-EEA1-44A4-90F3-59C994C0D944}" destId="{51CC0DD6-82A9-4B5D-A5F1-B8B890ACEA71}" srcOrd="0" destOrd="0" parTransId="{32837BA0-60E0-4A54-BEC8-3C574B0E5297}" sibTransId="{2636C8D7-57DE-4304-BFCA-9BF17F600CD0}"/>
    <dgm:cxn modelId="{06420FE5-0C6F-407B-9D88-8E50ED5740D8}" srcId="{E6BCA2D9-EEA1-44A4-90F3-59C994C0D944}" destId="{A21E26B5-A4F9-4325-A487-966EA323D503}" srcOrd="6" destOrd="0" parTransId="{220E40B4-2199-4A1B-9703-612DAACA6578}" sibTransId="{37EA424C-A79B-4D4B-94E0-60C86F18FF97}"/>
    <dgm:cxn modelId="{98D251EA-8C7A-4DD3-B033-9B1FD0CC4B1A}" srcId="{E6BCA2D9-EEA1-44A4-90F3-59C994C0D944}" destId="{5701E2C3-AD31-4222-BF63-5CC3F824DAE4}" srcOrd="9" destOrd="0" parTransId="{03087B0C-1E95-4B47-8CDA-2F39D7F13937}" sibTransId="{9A322B95-666D-4F37-871E-E4794DC38DF5}"/>
    <dgm:cxn modelId="{33B5F3ED-5795-4CA2-ADB7-38D6DFD59232}" srcId="{E6BCA2D9-EEA1-44A4-90F3-59C994C0D944}" destId="{625114EF-588A-4B56-A5DF-F55BB0FBA640}" srcOrd="4" destOrd="0" parTransId="{3D11ADBA-5BB2-4939-B20B-C84EA09420FC}" sibTransId="{89A7004F-EA6B-442A-B175-6017A7048EF4}"/>
    <dgm:cxn modelId="{D1803CF9-48EA-4576-A351-6EE9AAF50716}" type="presOf" srcId="{E6BCA2D9-EEA1-44A4-90F3-59C994C0D944}" destId="{0920DFF3-BBB6-477F-853A-9B7857C2BFFD}" srcOrd="0" destOrd="0" presId="urn:microsoft.com/office/officeart/2005/8/layout/venn1"/>
    <dgm:cxn modelId="{FB6193FD-BD96-4E57-874B-9DD23F2951A4}" srcId="{E6BCA2D9-EEA1-44A4-90F3-59C994C0D944}" destId="{A1946481-DD2D-473D-8919-3422CA8F671E}" srcOrd="1" destOrd="0" parTransId="{A289AD61-3D1D-42B9-B217-B5112DB52D4B}" sibTransId="{77F5E528-9923-49E3-A0AA-685F7B7A5ABE}"/>
    <dgm:cxn modelId="{B81D5D5C-8F6D-4C8F-912D-D243273E5290}" type="presParOf" srcId="{0920DFF3-BBB6-477F-853A-9B7857C2BFFD}" destId="{C23B4607-9767-4D62-A3E0-848B4C670CE2}" srcOrd="0" destOrd="0" presId="urn:microsoft.com/office/officeart/2005/8/layout/venn1"/>
    <dgm:cxn modelId="{25193AA7-FCED-42B4-885D-EE6CD45BB29A}" type="presParOf" srcId="{0920DFF3-BBB6-477F-853A-9B7857C2BFFD}" destId="{3EDD820D-55EE-473D-914D-20C674C7A858}" srcOrd="1" destOrd="0" presId="urn:microsoft.com/office/officeart/2005/8/layout/venn1"/>
    <dgm:cxn modelId="{44A43DEB-0C83-42AD-8AAD-0D20FDE06B6D}" type="presParOf" srcId="{0920DFF3-BBB6-477F-853A-9B7857C2BFFD}" destId="{2A0575FB-0F46-4874-B7B7-B41A5CFB8C77}" srcOrd="2" destOrd="0" presId="urn:microsoft.com/office/officeart/2005/8/layout/venn1"/>
    <dgm:cxn modelId="{11E2CAD1-0419-4DA6-9E3D-2F2D0C3615BA}" type="presParOf" srcId="{0920DFF3-BBB6-477F-853A-9B7857C2BFFD}" destId="{83FE1ED5-DCE4-4A84-8694-DAC9DE81F158}" srcOrd="3" destOrd="0" presId="urn:microsoft.com/office/officeart/2005/8/layout/venn1"/>
    <dgm:cxn modelId="{68BE3065-E466-4221-8F2B-87C5F82122A7}" type="presParOf" srcId="{0920DFF3-BBB6-477F-853A-9B7857C2BFFD}" destId="{78AC27D2-5FB2-4942-B6BE-9611F7042363}" srcOrd="4" destOrd="0" presId="urn:microsoft.com/office/officeart/2005/8/layout/venn1"/>
    <dgm:cxn modelId="{CB14CD38-86E0-4F05-85C0-5F1EC06EC5CD}" type="presParOf" srcId="{0920DFF3-BBB6-477F-853A-9B7857C2BFFD}" destId="{3D51FC26-CAA1-4A34-A351-D338E6C06D58}" srcOrd="5" destOrd="0" presId="urn:microsoft.com/office/officeart/2005/8/layout/venn1"/>
    <dgm:cxn modelId="{84A2EC41-549A-4945-8908-5744CE16FBCE}" type="presParOf" srcId="{0920DFF3-BBB6-477F-853A-9B7857C2BFFD}" destId="{ED964208-B9B4-4A5D-82E8-5C0F66568E80}" srcOrd="6" destOrd="0" presId="urn:microsoft.com/office/officeart/2005/8/layout/venn1"/>
    <dgm:cxn modelId="{9CC72749-1C74-41C1-AADB-FD52092EB196}" type="presParOf" srcId="{0920DFF3-BBB6-477F-853A-9B7857C2BFFD}" destId="{D18E9225-AF28-4B17-9838-B76B0CB24AB0}" srcOrd="7" destOrd="0" presId="urn:microsoft.com/office/officeart/2005/8/layout/venn1"/>
    <dgm:cxn modelId="{F8147E83-F598-4421-B213-34ED327FD3BE}" type="presParOf" srcId="{0920DFF3-BBB6-477F-853A-9B7857C2BFFD}" destId="{035C66E9-05A1-43E1-8168-0EE52F41DF49}" srcOrd="8" destOrd="0" presId="urn:microsoft.com/office/officeart/2005/8/layout/venn1"/>
    <dgm:cxn modelId="{13D674D9-5631-400E-9D7D-A81044C7E057}" type="presParOf" srcId="{0920DFF3-BBB6-477F-853A-9B7857C2BFFD}" destId="{103E1311-DBDC-410B-A810-9618A7F091C2}" srcOrd="9" destOrd="0" presId="urn:microsoft.com/office/officeart/2005/8/layout/venn1"/>
    <dgm:cxn modelId="{5182A49E-6EB8-427E-B066-00481AB08758}" type="presParOf" srcId="{0920DFF3-BBB6-477F-853A-9B7857C2BFFD}" destId="{1A6B1A75-62FF-4547-89C5-F2B547869F64}" srcOrd="10" destOrd="0" presId="urn:microsoft.com/office/officeart/2005/8/layout/venn1"/>
    <dgm:cxn modelId="{3AC4F12A-CA01-406D-B3A9-7D1F9104AB28}" type="presParOf" srcId="{0920DFF3-BBB6-477F-853A-9B7857C2BFFD}" destId="{87EB69C0-DFF8-49FF-892C-7793A5B6F5D2}" srcOrd="11" destOrd="0" presId="urn:microsoft.com/office/officeart/2005/8/layout/venn1"/>
    <dgm:cxn modelId="{800C3B7D-3517-40A7-B14E-E725C389599A}" type="presParOf" srcId="{0920DFF3-BBB6-477F-853A-9B7857C2BFFD}" destId="{FAD8FFED-0D21-4322-B541-39933BD10EE6}" srcOrd="12" destOrd="0" presId="urn:microsoft.com/office/officeart/2005/8/layout/venn1"/>
    <dgm:cxn modelId="{DDE01DD6-1B6B-4677-B35A-488EBEE0DF5E}" type="presParOf" srcId="{0920DFF3-BBB6-477F-853A-9B7857C2BFFD}" destId="{4EEADF6F-324F-4B11-806E-2F088A03EDB2}" srcOrd="1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59D54-9C26-4BE6-A813-F9898E998D40}">
      <dsp:nvSpPr>
        <dsp:cNvPr id="0" name=""/>
        <dsp:cNvSpPr/>
      </dsp:nvSpPr>
      <dsp:spPr>
        <a:xfrm>
          <a:off x="0" y="187306"/>
          <a:ext cx="6787724" cy="40774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Car rental service</a:t>
          </a:r>
          <a:endParaRPr lang="en-US" sz="1700" kern="1200" dirty="0"/>
        </a:p>
      </dsp:txBody>
      <dsp:txXfrm>
        <a:off x="19904" y="207210"/>
        <a:ext cx="6747916" cy="367937"/>
      </dsp:txXfrm>
    </dsp:sp>
    <dsp:sp modelId="{24C9780B-EA04-45BE-9F7B-680F304005A3}">
      <dsp:nvSpPr>
        <dsp:cNvPr id="0" name=""/>
        <dsp:cNvSpPr/>
      </dsp:nvSpPr>
      <dsp:spPr>
        <a:xfrm>
          <a:off x="0" y="644012"/>
          <a:ext cx="6787724" cy="40774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Flight packages</a:t>
          </a:r>
          <a:endParaRPr lang="en-US" sz="1700" kern="1200"/>
        </a:p>
      </dsp:txBody>
      <dsp:txXfrm>
        <a:off x="19904" y="663916"/>
        <a:ext cx="6747916" cy="367937"/>
      </dsp:txXfrm>
    </dsp:sp>
    <dsp:sp modelId="{1F3D5065-C3C4-4136-B544-DFD8508E9976}">
      <dsp:nvSpPr>
        <dsp:cNvPr id="0" name=""/>
        <dsp:cNvSpPr/>
      </dsp:nvSpPr>
      <dsp:spPr>
        <a:xfrm>
          <a:off x="0" y="1100717"/>
          <a:ext cx="6787724" cy="40774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Hotel packages</a:t>
          </a:r>
          <a:endParaRPr lang="en-US" sz="1700" kern="1200"/>
        </a:p>
      </dsp:txBody>
      <dsp:txXfrm>
        <a:off x="19904" y="1120621"/>
        <a:ext cx="6747916" cy="367937"/>
      </dsp:txXfrm>
    </dsp:sp>
    <dsp:sp modelId="{8D7DA277-0511-4569-A4D4-88301592FE8D}">
      <dsp:nvSpPr>
        <dsp:cNvPr id="0" name=""/>
        <dsp:cNvSpPr/>
      </dsp:nvSpPr>
      <dsp:spPr>
        <a:xfrm>
          <a:off x="0" y="1557422"/>
          <a:ext cx="6787724" cy="40774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Hotel reservations (</a:t>
          </a:r>
          <a:r>
            <a:rPr lang="en-US" sz="1700" b="0" i="0" kern="1200" dirty="0" err="1"/>
            <a:t>Suprayitno</a:t>
          </a:r>
          <a:r>
            <a:rPr lang="en-US" sz="1700" b="0" i="0" kern="1200" dirty="0"/>
            <a:t> and Heng, 2021)</a:t>
          </a:r>
          <a:endParaRPr lang="en-US" sz="1700" kern="1200" dirty="0"/>
        </a:p>
      </dsp:txBody>
      <dsp:txXfrm>
        <a:off x="19904" y="1577326"/>
        <a:ext cx="6747916" cy="367937"/>
      </dsp:txXfrm>
    </dsp:sp>
    <dsp:sp modelId="{E2DC1623-A7C3-4E5A-BE25-59ABCE0E3FED}">
      <dsp:nvSpPr>
        <dsp:cNvPr id="0" name=""/>
        <dsp:cNvSpPr/>
      </dsp:nvSpPr>
      <dsp:spPr>
        <a:xfrm>
          <a:off x="0" y="2014127"/>
          <a:ext cx="6787724" cy="40774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Timeshare vacations</a:t>
          </a:r>
          <a:endParaRPr lang="en-US" sz="1700" kern="1200"/>
        </a:p>
      </dsp:txBody>
      <dsp:txXfrm>
        <a:off x="19904" y="2034031"/>
        <a:ext cx="6747916" cy="367937"/>
      </dsp:txXfrm>
    </dsp:sp>
    <dsp:sp modelId="{0745D747-C6F3-43FB-83CD-7A01DEC7DD32}">
      <dsp:nvSpPr>
        <dsp:cNvPr id="0" name=""/>
        <dsp:cNvSpPr/>
      </dsp:nvSpPr>
      <dsp:spPr>
        <a:xfrm>
          <a:off x="0" y="2470832"/>
          <a:ext cx="6787724" cy="40774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dirty="0"/>
            <a:t>Accommodation (</a:t>
          </a:r>
          <a:r>
            <a:rPr lang="en-US" sz="1700" b="0" i="0" kern="1200" dirty="0" err="1"/>
            <a:t>Đorđević</a:t>
          </a:r>
          <a:r>
            <a:rPr lang="en-US" sz="1700" b="0" i="0" kern="1200" dirty="0"/>
            <a:t>, </a:t>
          </a:r>
          <a:r>
            <a:rPr lang="en-US" sz="1700" b="0" i="0" kern="1200" dirty="0" err="1"/>
            <a:t>Zečević</a:t>
          </a:r>
          <a:r>
            <a:rPr lang="en-US" sz="1700" b="0" i="0" kern="1200" dirty="0"/>
            <a:t> and Hristov </a:t>
          </a:r>
          <a:r>
            <a:rPr lang="en-US" sz="1700" b="0" i="0" kern="1200" dirty="0" err="1"/>
            <a:t>Stančić</a:t>
          </a:r>
          <a:r>
            <a:rPr lang="en-US" sz="1700" b="0" i="0" kern="1200" dirty="0"/>
            <a:t>, 2016)</a:t>
          </a:r>
          <a:endParaRPr lang="en-US" sz="1700" kern="1200" dirty="0"/>
        </a:p>
      </dsp:txBody>
      <dsp:txXfrm>
        <a:off x="19904" y="2490736"/>
        <a:ext cx="6747916" cy="367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59D54-9C26-4BE6-A813-F9898E998D40}">
      <dsp:nvSpPr>
        <dsp:cNvPr id="0" name=""/>
        <dsp:cNvSpPr/>
      </dsp:nvSpPr>
      <dsp:spPr>
        <a:xfrm>
          <a:off x="0" y="21324"/>
          <a:ext cx="6787724" cy="55165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Front desk service</a:t>
          </a:r>
          <a:endParaRPr lang="en-US" sz="2300" kern="1200" dirty="0"/>
        </a:p>
      </dsp:txBody>
      <dsp:txXfrm>
        <a:off x="26930" y="48254"/>
        <a:ext cx="6733864" cy="497795"/>
      </dsp:txXfrm>
    </dsp:sp>
    <dsp:sp modelId="{24C9780B-EA04-45BE-9F7B-680F304005A3}">
      <dsp:nvSpPr>
        <dsp:cNvPr id="0" name=""/>
        <dsp:cNvSpPr/>
      </dsp:nvSpPr>
      <dsp:spPr>
        <a:xfrm>
          <a:off x="0" y="639219"/>
          <a:ext cx="6787724" cy="55165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Process guest payments</a:t>
          </a:r>
          <a:endParaRPr lang="en-US" sz="2300" kern="1200" dirty="0"/>
        </a:p>
      </dsp:txBody>
      <dsp:txXfrm>
        <a:off x="26930" y="666149"/>
        <a:ext cx="6733864" cy="497795"/>
      </dsp:txXfrm>
    </dsp:sp>
    <dsp:sp modelId="{1F3D5065-C3C4-4136-B544-DFD8508E9976}">
      <dsp:nvSpPr>
        <dsp:cNvPr id="0" name=""/>
        <dsp:cNvSpPr/>
      </dsp:nvSpPr>
      <dsp:spPr>
        <a:xfrm>
          <a:off x="0" y="1257114"/>
          <a:ext cx="6787724" cy="55165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Provide hotel and resort information</a:t>
          </a:r>
          <a:endParaRPr lang="en-US" sz="2300" kern="1200" dirty="0"/>
        </a:p>
      </dsp:txBody>
      <dsp:txXfrm>
        <a:off x="26930" y="1284044"/>
        <a:ext cx="6733864" cy="497795"/>
      </dsp:txXfrm>
    </dsp:sp>
    <dsp:sp modelId="{8D7DA277-0511-4569-A4D4-88301592FE8D}">
      <dsp:nvSpPr>
        <dsp:cNvPr id="0" name=""/>
        <dsp:cNvSpPr/>
      </dsp:nvSpPr>
      <dsp:spPr>
        <a:xfrm>
          <a:off x="0" y="1875009"/>
          <a:ext cx="6787724" cy="55165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Accommodate guests</a:t>
          </a:r>
          <a:endParaRPr lang="en-US" sz="2300" kern="1200" dirty="0"/>
        </a:p>
      </dsp:txBody>
      <dsp:txXfrm>
        <a:off x="26930" y="1901939"/>
        <a:ext cx="6733864" cy="497795"/>
      </dsp:txXfrm>
    </dsp:sp>
    <dsp:sp modelId="{E2DC1623-A7C3-4E5A-BE25-59ABCE0E3FED}">
      <dsp:nvSpPr>
        <dsp:cNvPr id="0" name=""/>
        <dsp:cNvSpPr/>
      </dsp:nvSpPr>
      <dsp:spPr>
        <a:xfrm>
          <a:off x="0" y="2492904"/>
          <a:ext cx="6787724" cy="551655"/>
        </a:xfrm>
        <a:prstGeom prst="roundRect">
          <a:avLst/>
        </a:prstGeom>
        <a:solidFill>
          <a:schemeClr val="lt1">
            <a:hueOff val="0"/>
            <a:satOff val="0"/>
            <a:lumOff val="0"/>
            <a:alphaOff val="0"/>
          </a:schemeClr>
        </a:solidFill>
        <a:ln w="19050"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Friendly behavior</a:t>
          </a:r>
          <a:endParaRPr lang="en-US" sz="2300" kern="1200" dirty="0"/>
        </a:p>
      </dsp:txBody>
      <dsp:txXfrm>
        <a:off x="26930" y="2519834"/>
        <a:ext cx="6733864" cy="497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B4607-9767-4D62-A3E0-848B4C670CE2}">
      <dsp:nvSpPr>
        <dsp:cNvPr id="0" name=""/>
        <dsp:cNvSpPr/>
      </dsp:nvSpPr>
      <dsp:spPr>
        <a:xfrm>
          <a:off x="4653195" y="1401951"/>
          <a:ext cx="1795996" cy="1796216"/>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3EDD820D-55EE-473D-914D-20C674C7A858}">
      <dsp:nvSpPr>
        <dsp:cNvPr id="0" name=""/>
        <dsp:cNvSpPr/>
      </dsp:nvSpPr>
      <dsp:spPr>
        <a:xfrm>
          <a:off x="4522237" y="0"/>
          <a:ext cx="2057912" cy="110129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0" i="0" kern="1200"/>
            <a:t>Respond quickly and politely to visitor enquiries, requests, and concerns.</a:t>
          </a:r>
          <a:endParaRPr lang="en-US" sz="1200" kern="1200"/>
        </a:p>
      </dsp:txBody>
      <dsp:txXfrm>
        <a:off x="4522237" y="0"/>
        <a:ext cx="2057912" cy="1101297"/>
      </dsp:txXfrm>
    </dsp:sp>
    <dsp:sp modelId="{2A0575FB-0F46-4874-B7B7-B41A5CFB8C77}">
      <dsp:nvSpPr>
        <dsp:cNvPr id="0" name=""/>
        <dsp:cNvSpPr/>
      </dsp:nvSpPr>
      <dsp:spPr>
        <a:xfrm>
          <a:off x="5180020" y="1655250"/>
          <a:ext cx="1795996" cy="1796216"/>
        </a:xfrm>
        <a:prstGeom prst="ellipse">
          <a:avLst/>
        </a:prstGeom>
        <a:solidFill>
          <a:srgbClr val="002060">
            <a:alpha val="50000"/>
          </a:srgb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3FE1ED5-DCE4-4A84-8694-DAC9DE81F158}">
      <dsp:nvSpPr>
        <dsp:cNvPr id="0" name=""/>
        <dsp:cNvSpPr/>
      </dsp:nvSpPr>
      <dsp:spPr>
        <a:xfrm>
          <a:off x="7197523" y="1046232"/>
          <a:ext cx="1945662" cy="12114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0" i="0" kern="1200"/>
            <a:t>Accurately handle guest check-ins/check-outs, accommodation bookings, and cancellations to Westin Hotel and Resort International standards.</a:t>
          </a:r>
          <a:endParaRPr lang="en-US" sz="1200" kern="1200"/>
        </a:p>
      </dsp:txBody>
      <dsp:txXfrm>
        <a:off x="7197523" y="1046232"/>
        <a:ext cx="1945662" cy="1211427"/>
      </dsp:txXfrm>
    </dsp:sp>
    <dsp:sp modelId="{78AC27D2-5FB2-4942-B6BE-9611F7042363}">
      <dsp:nvSpPr>
        <dsp:cNvPr id="0" name=""/>
        <dsp:cNvSpPr/>
      </dsp:nvSpPr>
      <dsp:spPr>
        <a:xfrm>
          <a:off x="5309482" y="2225171"/>
          <a:ext cx="1795996" cy="1796216"/>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3D51FC26-CAA1-4A34-A351-D338E6C06D58}">
      <dsp:nvSpPr>
        <dsp:cNvPr id="0" name=""/>
        <dsp:cNvSpPr/>
      </dsp:nvSpPr>
      <dsp:spPr>
        <a:xfrm>
          <a:off x="7384606" y="2588049"/>
          <a:ext cx="1908245" cy="129402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0" i="0" kern="1200"/>
            <a:t>Maintain confidentiality and perform transactions correctly and efficiently.</a:t>
          </a:r>
          <a:endParaRPr lang="en-US" sz="1200" kern="1200"/>
        </a:p>
      </dsp:txBody>
      <dsp:txXfrm>
        <a:off x="7384606" y="2588049"/>
        <a:ext cx="1908245" cy="1294024"/>
      </dsp:txXfrm>
    </dsp:sp>
    <dsp:sp modelId="{ED964208-B9B4-4A5D-82E8-5C0F66568E80}">
      <dsp:nvSpPr>
        <dsp:cNvPr id="0" name=""/>
        <dsp:cNvSpPr/>
      </dsp:nvSpPr>
      <dsp:spPr>
        <a:xfrm>
          <a:off x="4945044" y="2682210"/>
          <a:ext cx="1795996" cy="1796216"/>
        </a:xfrm>
        <a:prstGeom prst="ellipse">
          <a:avLst/>
        </a:prstGeom>
        <a:solidFill>
          <a:srgbClr val="FFC000">
            <a:alpha val="50000"/>
          </a:srgb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18E9225-AF28-4B17-9838-B76B0CB24AB0}">
      <dsp:nvSpPr>
        <dsp:cNvPr id="0" name=""/>
        <dsp:cNvSpPr/>
      </dsp:nvSpPr>
      <dsp:spPr>
        <a:xfrm>
          <a:off x="6561441" y="4322593"/>
          <a:ext cx="2057912" cy="11838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0" i="0" kern="1200" dirty="0"/>
            <a:t>Know hotel goods, services, pricing, promotions, and rules </a:t>
          </a:r>
          <a:r>
            <a:rPr lang="da-DK" sz="1200" b="0" i="0" kern="1200" dirty="0"/>
            <a:t>(P.J. et al., 2021)</a:t>
          </a:r>
          <a:r>
            <a:rPr lang="en-GB" sz="1200" b="0" i="0" kern="1200" dirty="0"/>
            <a:t>. </a:t>
          </a:r>
          <a:endParaRPr lang="en-US" sz="1200" kern="1200" dirty="0"/>
        </a:p>
      </dsp:txBody>
      <dsp:txXfrm>
        <a:off x="6561441" y="4322593"/>
        <a:ext cx="2057912" cy="1183894"/>
      </dsp:txXfrm>
    </dsp:sp>
    <dsp:sp modelId="{035C66E9-05A1-43E1-8168-0EE52F41DF49}">
      <dsp:nvSpPr>
        <dsp:cNvPr id="0" name=""/>
        <dsp:cNvSpPr/>
      </dsp:nvSpPr>
      <dsp:spPr>
        <a:xfrm>
          <a:off x="4361346" y="2682210"/>
          <a:ext cx="1795996" cy="1796216"/>
        </a:xfrm>
        <a:prstGeom prst="ellipse">
          <a:avLst/>
        </a:prstGeom>
        <a:solidFill>
          <a:srgbClr val="7030A0">
            <a:alpha val="50000"/>
          </a:srgb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103E1311-DBDC-410B-A810-9618A7F091C2}">
      <dsp:nvSpPr>
        <dsp:cNvPr id="0" name=""/>
        <dsp:cNvSpPr/>
      </dsp:nvSpPr>
      <dsp:spPr>
        <a:xfrm>
          <a:off x="2483033" y="4322593"/>
          <a:ext cx="2057912" cy="11838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0" i="0" kern="1200"/>
            <a:t>Help visitors with transportation, instructions, and dinner bookings.</a:t>
          </a:r>
          <a:endParaRPr lang="en-US" sz="1200" kern="1200"/>
        </a:p>
      </dsp:txBody>
      <dsp:txXfrm>
        <a:off x="2483033" y="4322593"/>
        <a:ext cx="2057912" cy="1183894"/>
      </dsp:txXfrm>
    </dsp:sp>
    <dsp:sp modelId="{1A6B1A75-62FF-4547-89C5-F2B547869F64}">
      <dsp:nvSpPr>
        <dsp:cNvPr id="0" name=""/>
        <dsp:cNvSpPr/>
      </dsp:nvSpPr>
      <dsp:spPr>
        <a:xfrm>
          <a:off x="3996908" y="2225171"/>
          <a:ext cx="1795996" cy="1796216"/>
        </a:xfrm>
        <a:prstGeom prst="ellipse">
          <a:avLst/>
        </a:prstGeom>
        <a:solidFill>
          <a:schemeClr val="dk2">
            <a:alpha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7EB69C0-DFF8-49FF-892C-7793A5B6F5D2}">
      <dsp:nvSpPr>
        <dsp:cNvPr id="0" name=""/>
        <dsp:cNvSpPr/>
      </dsp:nvSpPr>
      <dsp:spPr>
        <a:xfrm>
          <a:off x="1809534" y="2588049"/>
          <a:ext cx="1908245" cy="129402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0" i="0" kern="1200"/>
            <a:t>Follow emergency protocols.</a:t>
          </a:r>
          <a:endParaRPr lang="en-US" sz="1200" kern="1200"/>
        </a:p>
      </dsp:txBody>
      <dsp:txXfrm>
        <a:off x="1809534" y="2588049"/>
        <a:ext cx="1908245" cy="1294024"/>
      </dsp:txXfrm>
    </dsp:sp>
    <dsp:sp modelId="{FAD8FFED-0D21-4322-B541-39933BD10EE6}">
      <dsp:nvSpPr>
        <dsp:cNvPr id="0" name=""/>
        <dsp:cNvSpPr/>
      </dsp:nvSpPr>
      <dsp:spPr>
        <a:xfrm>
          <a:off x="4126369" y="1655250"/>
          <a:ext cx="1795996" cy="1796216"/>
        </a:xfrm>
        <a:prstGeom prst="ellipse">
          <a:avLst/>
        </a:prstGeom>
        <a:solidFill>
          <a:srgbClr val="00B0F0">
            <a:alpha val="50000"/>
          </a:srgb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EEADF6F-324F-4B11-806E-2F088A03EDB2}">
      <dsp:nvSpPr>
        <dsp:cNvPr id="0" name=""/>
        <dsp:cNvSpPr/>
      </dsp:nvSpPr>
      <dsp:spPr>
        <a:xfrm>
          <a:off x="1959201" y="1046232"/>
          <a:ext cx="1945662" cy="121142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0" i="0" kern="1200"/>
            <a:t>Report any safety or cleanliness problems in the lobby to management.</a:t>
          </a:r>
          <a:endParaRPr lang="en-US" sz="1200" kern="1200"/>
        </a:p>
      </dsp:txBody>
      <dsp:txXfrm>
        <a:off x="1959201" y="1046232"/>
        <a:ext cx="1945662" cy="12114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49D8D1-ACAD-4782-A8E3-6A81B3FB45B0}" type="datetimeFigureOut">
              <a:rPr lang="en-US" smtClean="0"/>
              <a:t>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FD9F72-A5FD-44D1-BF9A-A9FD7B58C6D7}" type="slidenum">
              <a:rPr lang="en-US" smtClean="0"/>
              <a:t>‹#›</a:t>
            </a:fld>
            <a:endParaRPr lang="en-US"/>
          </a:p>
        </p:txBody>
      </p:sp>
    </p:spTree>
    <p:extLst>
      <p:ext uri="{BB962C8B-B14F-4D97-AF65-F5344CB8AC3E}">
        <p14:creationId xmlns:p14="http://schemas.microsoft.com/office/powerpoint/2010/main" val="1930862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a:t>
            </a:fld>
            <a:endParaRPr lang="en-US"/>
          </a:p>
        </p:txBody>
      </p:sp>
    </p:spTree>
    <p:extLst>
      <p:ext uri="{BB962C8B-B14F-4D97-AF65-F5344CB8AC3E}">
        <p14:creationId xmlns:p14="http://schemas.microsoft.com/office/powerpoint/2010/main" val="61207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Guests of Westin Hotels &amp; Resorts, the industry leader in wellness for more than a decade, are given the tools they need to overcome the challenges of travel by focusing on the hotel chain's Six Pillars of Well-Being: Sleep Well, Eat Well, Move Well, Feel Well, Work Well, and Play Well. More than 230 hotels and resorts in 40 countries and territories offer a variety of wellness amenities to their guests, such as the brand's signature Heavenly® Bed, TRX fitness equipment in their signature </a:t>
            </a:r>
            <a:r>
              <a:rPr lang="en-GB" dirty="0" err="1"/>
              <a:t>WestinWORKOUT</a:t>
            </a:r>
            <a:r>
              <a:rPr lang="en-GB" dirty="0"/>
              <a:t>® Fitness Studios, delicious and nutritious menu options on their Eat Well menu, and more.</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3</a:t>
            </a:fld>
            <a:endParaRPr lang="en-US"/>
          </a:p>
        </p:txBody>
      </p:sp>
    </p:spTree>
    <p:extLst>
      <p:ext uri="{BB962C8B-B14F-4D97-AF65-F5344CB8AC3E}">
        <p14:creationId xmlns:p14="http://schemas.microsoft.com/office/powerpoint/2010/main" val="1078655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B0F0"/>
                </a:solidFill>
                <a:highlight>
                  <a:srgbClr val="0000FF"/>
                </a:highlight>
              </a:rPr>
              <a:t>Sleep Well- </a:t>
            </a:r>
            <a:r>
              <a:rPr lang="en-GB" dirty="0"/>
              <a:t>Small bottle of soothing oils combined with lavender and chamomile, Westin's Sleep Well Lavender Balm may be applied to the temples or wrists. It's a nice luxury to have before sleep since it's supposed to help customer relax and calm senses.</a:t>
            </a:r>
          </a:p>
          <a:p>
            <a:endParaRPr lang="en-GB" dirty="0"/>
          </a:p>
          <a:p>
            <a:r>
              <a:rPr lang="en-US" dirty="0" err="1"/>
              <a:t>runWestin</a:t>
            </a:r>
            <a:r>
              <a:rPr lang="en-US" dirty="0"/>
              <a:t>- </a:t>
            </a:r>
            <a:r>
              <a:rPr lang="en-GB" dirty="0"/>
              <a:t>The majority of Westin hotels are located in storied areas, some of which have breath-taking landscape and convenient proximity to well-known tourist hotspots. </a:t>
            </a:r>
            <a:r>
              <a:rPr lang="en-GB" dirty="0" err="1"/>
              <a:t>runWestin</a:t>
            </a:r>
            <a:r>
              <a:rPr lang="en-GB" dirty="0"/>
              <a:t> is a part of Westin's health program that helps you keep up with customer regular running regimen even while customer on the road. Guest may choose scenic running routes, join a group run with the help of a Westin Run Concierge, or get in shape for run with a few pre- or post-run calisthenics and exercises at any of the Westin hotels in the globe.</a:t>
            </a:r>
            <a:endParaRPr lang="en-US" dirty="0"/>
          </a:p>
          <a:p>
            <a:endParaRPr lang="en-US" dirty="0"/>
          </a:p>
          <a:p>
            <a:r>
              <a:rPr lang="en-US" dirty="0"/>
              <a:t>Heavenly Spa- </a:t>
            </a:r>
            <a:r>
              <a:rPr lang="en-GB" dirty="0"/>
              <a:t>Having access to a full-service spa is almost required these days, since it is one of the most vital components of a relaxing hotel stay. Recharging guest body and soul while traveling the globe also stimulates senses.</a:t>
            </a:r>
          </a:p>
          <a:p>
            <a:endParaRPr lang="en-GB" dirty="0"/>
          </a:p>
          <a:p>
            <a:r>
              <a:rPr lang="en-GB" dirty="0">
                <a:highlight>
                  <a:srgbClr val="0000FF"/>
                </a:highlight>
              </a:rPr>
              <a:t>Westin Weekends- </a:t>
            </a:r>
            <a:r>
              <a:rPr lang="en-GB" dirty="0"/>
              <a:t>A weekend stay at the Westin comes with certain special perks that shouldn't be overlooked. All through the weekend, most Westin hotels will let sleep in on Sunday and serve guest breakfast until 3 p.m. This is a wonderful perk that allows guest to extend stay, relax, and get to know the neighbourhood better.</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4</a:t>
            </a:fld>
            <a:endParaRPr lang="en-US"/>
          </a:p>
        </p:txBody>
      </p:sp>
    </p:spTree>
    <p:extLst>
      <p:ext uri="{BB962C8B-B14F-4D97-AF65-F5344CB8AC3E}">
        <p14:creationId xmlns:p14="http://schemas.microsoft.com/office/powerpoint/2010/main" val="2174573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Westin Hotel &amp; Resorts each packages start from premium pricing structure, so they target only luxury category consumers. Each of the premium package of Westin has been developed for business class people and leisure travelers. </a:t>
            </a:r>
          </a:p>
        </p:txBody>
      </p:sp>
      <p:sp>
        <p:nvSpPr>
          <p:cNvPr id="4" name="Slide Number Placeholder 3"/>
          <p:cNvSpPr>
            <a:spLocks noGrp="1"/>
          </p:cNvSpPr>
          <p:nvPr>
            <p:ph type="sldNum" sz="quarter" idx="5"/>
          </p:nvPr>
        </p:nvSpPr>
        <p:spPr/>
        <p:txBody>
          <a:bodyPr/>
          <a:lstStyle/>
          <a:p>
            <a:fld id="{BDFD9F72-A5FD-44D1-BF9A-A9FD7B58C6D7}" type="slidenum">
              <a:rPr lang="en-US" smtClean="0"/>
              <a:t>5</a:t>
            </a:fld>
            <a:endParaRPr lang="en-US"/>
          </a:p>
        </p:txBody>
      </p:sp>
    </p:spTree>
    <p:extLst>
      <p:ext uri="{BB962C8B-B14F-4D97-AF65-F5344CB8AC3E}">
        <p14:creationId xmlns:p14="http://schemas.microsoft.com/office/powerpoint/2010/main" val="2497338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ensuring client happiness before, during, and after the sale is a crucial part of providing exceptional customer service. In a nutshell, customer service is about going above and beyond at every stage of the client's buying cycle.</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6</a:t>
            </a:fld>
            <a:endParaRPr lang="en-US"/>
          </a:p>
        </p:txBody>
      </p:sp>
    </p:spTree>
    <p:extLst>
      <p:ext uri="{BB962C8B-B14F-4D97-AF65-F5344CB8AC3E}">
        <p14:creationId xmlns:p14="http://schemas.microsoft.com/office/powerpoint/2010/main" val="2288453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to providing excellent service is making the consumer feel like they received more than they paid for. Making guests comfortable and increasing their trust in your hotel come down to the same thing. Customer satisfaction is a term that refers to how someone really feels about a product or service. The connection between you and your customers will flourish thanks to stellar service. Also, happy visitors will become real brand advocates for your hotel, recommending it to their friends and family. </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7</a:t>
            </a:fld>
            <a:endParaRPr lang="en-US"/>
          </a:p>
        </p:txBody>
      </p:sp>
    </p:spTree>
    <p:extLst>
      <p:ext uri="{BB962C8B-B14F-4D97-AF65-F5344CB8AC3E}">
        <p14:creationId xmlns:p14="http://schemas.microsoft.com/office/powerpoint/2010/main" val="3268715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FFFFFF"/>
                </a:solidFill>
                <a:effectLst/>
                <a:latin typeface="Open Sans" panose="020B0606030504020204" pitchFamily="34" charset="0"/>
              </a:rPr>
              <a:t>The </a:t>
            </a:r>
            <a:r>
              <a:rPr lang="en-GB" b="0" i="0" dirty="0">
                <a:solidFill>
                  <a:srgbClr val="FF9330"/>
                </a:solidFill>
                <a:effectLst/>
                <a:latin typeface="Open Sans" panose="020B0606030504020204" pitchFamily="34" charset="0"/>
              </a:rPr>
              <a:t>primary goals </a:t>
            </a:r>
            <a:r>
              <a:rPr lang="en-GB" b="0" i="0" dirty="0">
                <a:solidFill>
                  <a:srgbClr val="FFFFFF"/>
                </a:solidFill>
                <a:effectLst/>
                <a:latin typeface="Open Sans" panose="020B0606030504020204" pitchFamily="34" charset="0"/>
              </a:rPr>
              <a:t>of Westin Hotels' customer relationship </a:t>
            </a:r>
            <a:r>
              <a:rPr lang="en-GB" b="0" i="0" dirty="0">
                <a:solidFill>
                  <a:srgbClr val="FF9330"/>
                </a:solidFill>
                <a:effectLst/>
                <a:latin typeface="Open Sans" panose="020B0606030504020204" pitchFamily="34" charset="0"/>
              </a:rPr>
              <a:t>management </a:t>
            </a:r>
            <a:r>
              <a:rPr lang="en-GB" b="0" i="0" dirty="0">
                <a:solidFill>
                  <a:srgbClr val="FFFFFF"/>
                </a:solidFill>
                <a:effectLst/>
                <a:latin typeface="Open Sans" panose="020B0606030504020204" pitchFamily="34" charset="0"/>
              </a:rPr>
              <a:t>(CRM) </a:t>
            </a:r>
            <a:r>
              <a:rPr lang="en-GB" b="0" i="0" dirty="0">
                <a:solidFill>
                  <a:srgbClr val="FF9330"/>
                </a:solidFill>
                <a:effectLst/>
                <a:latin typeface="Open Sans" panose="020B0606030504020204" pitchFamily="34" charset="0"/>
              </a:rPr>
              <a:t>system </a:t>
            </a:r>
            <a:r>
              <a:rPr lang="en-GB" b="0" i="0" dirty="0">
                <a:solidFill>
                  <a:srgbClr val="FFFFFF"/>
                </a:solidFill>
                <a:effectLst/>
                <a:latin typeface="Open Sans" panose="020B0606030504020204" pitchFamily="34" charset="0"/>
              </a:rPr>
              <a:t>are the </a:t>
            </a:r>
            <a:r>
              <a:rPr lang="en-GB" b="0" i="0" dirty="0">
                <a:solidFill>
                  <a:srgbClr val="FF9330"/>
                </a:solidFill>
                <a:effectLst/>
                <a:latin typeface="Open Sans" panose="020B0606030504020204" pitchFamily="34" charset="0"/>
              </a:rPr>
              <a:t>cultivation </a:t>
            </a:r>
            <a:r>
              <a:rPr lang="en-GB" b="0" i="0" dirty="0">
                <a:solidFill>
                  <a:srgbClr val="FFFFFF"/>
                </a:solidFill>
                <a:effectLst/>
                <a:latin typeface="Open Sans" panose="020B0606030504020204" pitchFamily="34" charset="0"/>
              </a:rPr>
              <a:t>and </a:t>
            </a:r>
            <a:r>
              <a:rPr lang="en-GB" b="0" i="0" dirty="0">
                <a:solidFill>
                  <a:srgbClr val="FF9330"/>
                </a:solidFill>
                <a:effectLst/>
                <a:latin typeface="Open Sans" panose="020B0606030504020204" pitchFamily="34" charset="0"/>
              </a:rPr>
              <a:t>administration </a:t>
            </a:r>
            <a:r>
              <a:rPr lang="en-GB" b="0" i="0" dirty="0">
                <a:solidFill>
                  <a:srgbClr val="FFFFFF"/>
                </a:solidFill>
                <a:effectLst/>
                <a:latin typeface="Open Sans" panose="020B0606030504020204" pitchFamily="34" charset="0"/>
              </a:rPr>
              <a:t>of </a:t>
            </a:r>
            <a:r>
              <a:rPr lang="en-GB" b="0" i="0" dirty="0">
                <a:solidFill>
                  <a:srgbClr val="FF9330"/>
                </a:solidFill>
                <a:effectLst/>
                <a:latin typeface="Open Sans" panose="020B0606030504020204" pitchFamily="34" charset="0"/>
              </a:rPr>
              <a:t>client relationships through promotional activities. </a:t>
            </a:r>
            <a:endParaRPr lang="en-GB" b="0" i="0" dirty="0">
              <a:solidFill>
                <a:srgbClr val="DCDCDC"/>
              </a:solidFill>
              <a:effectLst/>
              <a:latin typeface="Open Sans" panose="020B0606030504020204" pitchFamily="34" charset="0"/>
            </a:endParaRPr>
          </a:p>
          <a:p>
            <a:pPr algn="l"/>
            <a:r>
              <a:rPr lang="en-GB" b="0" i="0" dirty="0">
                <a:solidFill>
                  <a:srgbClr val="DCDCDC"/>
                </a:solidFill>
                <a:effectLst/>
                <a:latin typeface="Open Sans" panose="020B0606030504020204" pitchFamily="34" charset="0"/>
              </a:rPr>
              <a:t>Customers' </a:t>
            </a:r>
            <a:r>
              <a:rPr lang="en-GB" b="0" i="0" dirty="0">
                <a:solidFill>
                  <a:srgbClr val="FF9330"/>
                </a:solidFill>
                <a:effectLst/>
                <a:latin typeface="Open Sans" panose="020B0606030504020204" pitchFamily="34" charset="0"/>
              </a:rPr>
              <a:t>connections </a:t>
            </a:r>
            <a:r>
              <a:rPr lang="en-GB" b="0" i="0" dirty="0">
                <a:solidFill>
                  <a:srgbClr val="DCDCDC"/>
                </a:solidFill>
                <a:effectLst/>
                <a:latin typeface="Open Sans" panose="020B0606030504020204" pitchFamily="34" charset="0"/>
              </a:rPr>
              <a:t>are </a:t>
            </a:r>
            <a:r>
              <a:rPr lang="en-GB" b="0" i="0" dirty="0">
                <a:solidFill>
                  <a:srgbClr val="FF9330"/>
                </a:solidFill>
                <a:effectLst/>
                <a:latin typeface="Open Sans" panose="020B0606030504020204" pitchFamily="34" charset="0"/>
              </a:rPr>
              <a:t>monitored </a:t>
            </a:r>
            <a:r>
              <a:rPr lang="en-GB" b="0" i="0" dirty="0">
                <a:solidFill>
                  <a:srgbClr val="DCDCDC"/>
                </a:solidFill>
                <a:effectLst/>
                <a:latin typeface="Open Sans" panose="020B0606030504020204" pitchFamily="34" charset="0"/>
              </a:rPr>
              <a:t>at </a:t>
            </a:r>
            <a:r>
              <a:rPr lang="en-GB" b="0" i="0" dirty="0">
                <a:solidFill>
                  <a:srgbClr val="FF9330"/>
                </a:solidFill>
                <a:effectLst/>
                <a:latin typeface="Open Sans" panose="020B0606030504020204" pitchFamily="34" charset="0"/>
              </a:rPr>
              <a:t>various points </a:t>
            </a:r>
            <a:r>
              <a:rPr lang="en-GB" b="0" i="0" dirty="0">
                <a:solidFill>
                  <a:srgbClr val="DCDCDC"/>
                </a:solidFill>
                <a:effectLst/>
                <a:latin typeface="Open Sans" panose="020B0606030504020204" pitchFamily="34" charset="0"/>
              </a:rPr>
              <a:t>in the </a:t>
            </a:r>
            <a:r>
              <a:rPr lang="en-GB" b="0" i="0" dirty="0">
                <a:solidFill>
                  <a:srgbClr val="FF9330"/>
                </a:solidFill>
                <a:effectLst/>
                <a:latin typeface="Open Sans" panose="020B0606030504020204" pitchFamily="34" charset="0"/>
              </a:rPr>
              <a:t>purchasing process </a:t>
            </a:r>
            <a:r>
              <a:rPr lang="en-GB" b="0" i="0" dirty="0">
                <a:solidFill>
                  <a:srgbClr val="DCDCDC"/>
                </a:solidFill>
                <a:effectLst/>
                <a:latin typeface="Open Sans" panose="020B0606030504020204" pitchFamily="34" charset="0"/>
              </a:rPr>
              <a:t>so </a:t>
            </a:r>
            <a:r>
              <a:rPr lang="en-GB" b="0" i="0" dirty="0">
                <a:solidFill>
                  <a:srgbClr val="FF9330"/>
                </a:solidFill>
                <a:effectLst/>
                <a:latin typeface="Open Sans" panose="020B0606030504020204" pitchFamily="34" charset="0"/>
              </a:rPr>
              <a:t>that tailored tactics may </a:t>
            </a:r>
            <a:r>
              <a:rPr lang="en-GB" b="0" i="0" dirty="0">
                <a:solidFill>
                  <a:srgbClr val="DCDCDC"/>
                </a:solidFill>
                <a:effectLst/>
                <a:latin typeface="Open Sans" panose="020B0606030504020204" pitchFamily="34" charset="0"/>
              </a:rPr>
              <a:t>be </a:t>
            </a:r>
            <a:r>
              <a:rPr lang="en-GB" b="0" i="0" dirty="0">
                <a:solidFill>
                  <a:srgbClr val="FF9330"/>
                </a:solidFill>
                <a:effectLst/>
                <a:latin typeface="Open Sans" panose="020B0606030504020204" pitchFamily="34" charset="0"/>
              </a:rPr>
              <a:t>devised </a:t>
            </a:r>
            <a:r>
              <a:rPr lang="en-GB" b="0" i="0" dirty="0">
                <a:solidFill>
                  <a:srgbClr val="DCDCDC"/>
                </a:solidFill>
                <a:effectLst/>
                <a:latin typeface="Open Sans" panose="020B0606030504020204" pitchFamily="34" charset="0"/>
              </a:rPr>
              <a:t>to </a:t>
            </a:r>
            <a:r>
              <a:rPr lang="en-GB" b="0" i="0" dirty="0">
                <a:solidFill>
                  <a:srgbClr val="FF9330"/>
                </a:solidFill>
                <a:effectLst/>
                <a:latin typeface="Open Sans" panose="020B0606030504020204" pitchFamily="34" charset="0"/>
              </a:rPr>
              <a:t>best </a:t>
            </a:r>
            <a:r>
              <a:rPr lang="en-GB" b="0" i="0" dirty="0">
                <a:solidFill>
                  <a:srgbClr val="DCDCDC"/>
                </a:solidFill>
                <a:effectLst/>
                <a:latin typeface="Open Sans" panose="020B0606030504020204" pitchFamily="34" charset="0"/>
              </a:rPr>
              <a:t>serve </a:t>
            </a:r>
            <a:r>
              <a:rPr lang="en-GB" b="0" i="0" dirty="0">
                <a:solidFill>
                  <a:srgbClr val="FF9330"/>
                </a:solidFill>
                <a:effectLst/>
                <a:latin typeface="Open Sans" panose="020B0606030504020204" pitchFamily="34" charset="0"/>
              </a:rPr>
              <a:t>them </a:t>
            </a:r>
            <a:r>
              <a:rPr lang="en-GB" b="0" i="0" dirty="0">
                <a:solidFill>
                  <a:srgbClr val="DCDCDC"/>
                </a:solidFill>
                <a:effectLst/>
                <a:latin typeface="Open Sans" panose="020B0606030504020204" pitchFamily="34" charset="0"/>
              </a:rPr>
              <a:t>at </a:t>
            </a:r>
            <a:r>
              <a:rPr lang="en-GB" b="0" i="0" dirty="0">
                <a:solidFill>
                  <a:srgbClr val="FF9330"/>
                </a:solidFill>
                <a:effectLst/>
                <a:latin typeface="Open Sans" panose="020B0606030504020204" pitchFamily="34" charset="0"/>
              </a:rPr>
              <a:t>various points </a:t>
            </a:r>
            <a:r>
              <a:rPr lang="en-GB" b="0" i="0" dirty="0">
                <a:solidFill>
                  <a:srgbClr val="DCDCDC"/>
                </a:solidFill>
                <a:effectLst/>
                <a:latin typeface="Open Sans" panose="020B0606030504020204" pitchFamily="34" charset="0"/>
              </a:rPr>
              <a:t>in </a:t>
            </a:r>
            <a:r>
              <a:rPr lang="en-GB" b="0" i="0" dirty="0">
                <a:solidFill>
                  <a:srgbClr val="FF9330"/>
                </a:solidFill>
                <a:effectLst/>
                <a:latin typeface="Open Sans" panose="020B0606030504020204" pitchFamily="34" charset="0"/>
              </a:rPr>
              <a:t>their journey </a:t>
            </a:r>
            <a:r>
              <a:rPr lang="en-GB" b="0" i="0" dirty="0">
                <a:solidFill>
                  <a:srgbClr val="D299FF"/>
                </a:solidFill>
                <a:effectLst/>
                <a:latin typeface="Open Sans" panose="020B0606030504020204" pitchFamily="34" charset="0"/>
              </a:rPr>
              <a:t>to become </a:t>
            </a:r>
            <a:r>
              <a:rPr lang="en-GB" b="0" i="0" dirty="0">
                <a:solidFill>
                  <a:srgbClr val="FF9330"/>
                </a:solidFill>
                <a:effectLst/>
                <a:latin typeface="Open Sans" panose="020B0606030504020204" pitchFamily="34" charset="0"/>
              </a:rPr>
              <a:t>paying clients.</a:t>
            </a:r>
            <a:endParaRPr lang="en-GB" b="0" i="0" dirty="0">
              <a:solidFill>
                <a:srgbClr val="DCDCDC"/>
              </a:solidFill>
              <a:effectLst/>
              <a:latin typeface="Open Sans" panose="020B0606030504020204" pitchFamily="34" charset="0"/>
            </a:endParaRPr>
          </a:p>
          <a:p>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8</a:t>
            </a:fld>
            <a:endParaRPr lang="en-US"/>
          </a:p>
        </p:txBody>
      </p:sp>
    </p:spTree>
    <p:extLst>
      <p:ext uri="{BB962C8B-B14F-4D97-AF65-F5344CB8AC3E}">
        <p14:creationId xmlns:p14="http://schemas.microsoft.com/office/powerpoint/2010/main" val="993615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Customer structure (profile of customers), incentive schemes, and organizational designs are only a few examples of the instruments that might be used to integrate marketing tactics with customer relationship management. Westin Hotels may benefit from </a:t>
            </a:r>
            <a:r>
              <a:rPr lang="en-GB" dirty="0" err="1"/>
              <a:t>analyzing</a:t>
            </a:r>
            <a:r>
              <a:rPr lang="en-GB" dirty="0"/>
              <a:t> the dynamics of its many client interactions if it recognizes the many stages of customer relationship management. With the use of these instruments, we are able to keep track of the wants and requirements of our clientele. When using this database, it is easier to identify and meet those in need (Khan, Garg and Rahman, 2015). As a result, Westin Hotels may take a more proactive and watchful approach to learning about their guests' desires, requirements, and expectations.</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9</a:t>
            </a:fld>
            <a:endParaRPr lang="en-US"/>
          </a:p>
        </p:txBody>
      </p:sp>
    </p:spTree>
    <p:extLst>
      <p:ext uri="{BB962C8B-B14F-4D97-AF65-F5344CB8AC3E}">
        <p14:creationId xmlns:p14="http://schemas.microsoft.com/office/powerpoint/2010/main" val="1657452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to a successful business is providing a warm and welcoming environment to all guests. Eighty-six percent of American people, according to recent surveys, would pay extra for an improved customer service experience (MacDonald, 2019). Being receptive to feedback from consumers is also crucial in the hospitality industry (</a:t>
            </a:r>
            <a:r>
              <a:rPr lang="en-GB" dirty="0" err="1"/>
              <a:t>Nneoma</a:t>
            </a:r>
            <a:r>
              <a:rPr lang="en-GB" dirty="0"/>
              <a:t> and </a:t>
            </a:r>
            <a:r>
              <a:rPr lang="en-GB" dirty="0" err="1"/>
              <a:t>Uwabor</a:t>
            </a:r>
            <a:r>
              <a:rPr lang="en-GB" dirty="0"/>
              <a:t>, 2021). Demonstrate your adaptability and friendliness by actively listening to others. Growing and making an effect requires actively seeking out and incorporating the ideas of others.</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10</a:t>
            </a:fld>
            <a:endParaRPr lang="en-US"/>
          </a:p>
        </p:txBody>
      </p:sp>
    </p:spTree>
    <p:extLst>
      <p:ext uri="{BB962C8B-B14F-4D97-AF65-F5344CB8AC3E}">
        <p14:creationId xmlns:p14="http://schemas.microsoft.com/office/powerpoint/2010/main" val="1634693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are frequently too near to the experience to grasp it; Westin never too busy providing the service on a day-to-day basis for to step back and </a:t>
            </a:r>
            <a:r>
              <a:rPr lang="en-GB" dirty="0" err="1"/>
              <a:t>analyze</a:t>
            </a:r>
            <a:r>
              <a:rPr lang="en-GB" dirty="0"/>
              <a:t> the feedback they get. Both good and negative comments should be acted upon, since it is in the hotel's weaker areas that the most growth potential exists in terms of customer service. If Westin taken the time to develop meaningful connections with its customers, they'll be more inclined to provide honest, helpful feedback rather than venting to their target consumers. The above diagram demonstrates whenever guest is hear properly by the hotel service providers, each of the guest has greater satisfaction level. </a:t>
            </a:r>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11</a:t>
            </a:fld>
            <a:endParaRPr lang="en-US"/>
          </a:p>
        </p:txBody>
      </p:sp>
    </p:spTree>
    <p:extLst>
      <p:ext uri="{BB962C8B-B14F-4D97-AF65-F5344CB8AC3E}">
        <p14:creationId xmlns:p14="http://schemas.microsoft.com/office/powerpoint/2010/main" val="2501575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hotel sector, customer service plays a key role since it is often the first and final point of contact between a visitor and a company. As the first point of contact for many customers, it is crucial that a company's customer service agents create a positive and professional image.</a:t>
            </a:r>
            <a:endParaRPr lang="en-US" dirty="0"/>
          </a:p>
          <a:p>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12</a:t>
            </a:fld>
            <a:endParaRPr lang="en-US"/>
          </a:p>
        </p:txBody>
      </p:sp>
    </p:spTree>
    <p:extLst>
      <p:ext uri="{BB962C8B-B14F-4D97-AF65-F5344CB8AC3E}">
        <p14:creationId xmlns:p14="http://schemas.microsoft.com/office/powerpoint/2010/main" val="4207693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FD9F72-A5FD-44D1-BF9A-A9FD7B58C6D7}" type="slidenum">
              <a:rPr lang="en-US" smtClean="0"/>
              <a:t>13</a:t>
            </a:fld>
            <a:endParaRPr lang="en-US"/>
          </a:p>
        </p:txBody>
      </p:sp>
    </p:spTree>
    <p:extLst>
      <p:ext uri="{BB962C8B-B14F-4D97-AF65-F5344CB8AC3E}">
        <p14:creationId xmlns:p14="http://schemas.microsoft.com/office/powerpoint/2010/main" val="3837005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1400719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1500021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2475665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66B757-1ABB-4B23-81C5-F828A6BDAE5C}" type="datetimeFigureOut">
              <a:rPr lang="en-US" smtClean="0"/>
              <a:t>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528735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566B757-1ABB-4B23-81C5-F828A6BDAE5C}" type="datetimeFigureOut">
              <a:rPr lang="en-US" smtClean="0"/>
              <a:t>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1801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1334381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030943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03811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66B757-1ABB-4B23-81C5-F828A6BDAE5C}" type="datetimeFigureOut">
              <a:rPr lang="en-US" smtClean="0"/>
              <a:t>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1054233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66B757-1ABB-4B23-81C5-F828A6BDAE5C}" type="datetimeFigureOut">
              <a:rPr lang="en-US" smtClean="0"/>
              <a:t>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1557000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1964109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425036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164333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3254997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4248364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27109495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66B757-1ABB-4B23-81C5-F828A6BDAE5C}" type="datetimeFigureOut">
              <a:rPr lang="en-US" smtClean="0"/>
              <a:t>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B67EB9-549A-43C6-BE5F-7D5C3A648D77}" type="slidenum">
              <a:rPr lang="en-US" smtClean="0"/>
              <a:t>‹#›</a:t>
            </a:fld>
            <a:endParaRPr lang="en-US"/>
          </a:p>
        </p:txBody>
      </p:sp>
    </p:spTree>
    <p:extLst>
      <p:ext uri="{BB962C8B-B14F-4D97-AF65-F5344CB8AC3E}">
        <p14:creationId xmlns:p14="http://schemas.microsoft.com/office/powerpoint/2010/main" val="2866678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566B757-1ABB-4B23-81C5-F828A6BDAE5C}" type="datetimeFigureOut">
              <a:rPr lang="en-US" smtClean="0"/>
              <a:t>2/6/2023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7B67EB9-549A-43C6-BE5F-7D5C3A648D77}" type="slidenum">
              <a:rPr lang="en-US" smtClean="0"/>
              <a:t>‹#›</a:t>
            </a:fld>
            <a:endParaRPr lang="en-US"/>
          </a:p>
        </p:txBody>
      </p:sp>
    </p:spTree>
    <p:extLst>
      <p:ext uri="{BB962C8B-B14F-4D97-AF65-F5344CB8AC3E}">
        <p14:creationId xmlns:p14="http://schemas.microsoft.com/office/powerpoint/2010/main" val="22405552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76FC4DB-47A5-4597-A097-C7D5874F81C0}"/>
              </a:ext>
            </a:extLst>
          </p:cNvPr>
          <p:cNvSpPr>
            <a:spLocks noGrp="1"/>
          </p:cNvSpPr>
          <p:nvPr>
            <p:ph type="subTitle" idx="1"/>
          </p:nvPr>
        </p:nvSpPr>
        <p:spPr>
          <a:xfrm>
            <a:off x="3829050" y="742951"/>
            <a:ext cx="7729538" cy="4876800"/>
          </a:xfrm>
        </p:spPr>
        <p:txBody>
          <a:bodyPr>
            <a:normAutofit fontScale="70000" lnSpcReduction="20000"/>
          </a:bodyPr>
          <a:lstStyle/>
          <a:p>
            <a:pPr algn="ctr"/>
            <a:r>
              <a:rPr lang="pl-PL" sz="7200" dirty="0">
                <a:latin typeface="Bahnschrift Condensed" panose="020B0502040204020203" pitchFamily="34" charset="0"/>
              </a:rPr>
              <a:t>Bmih4003</a:t>
            </a:r>
          </a:p>
          <a:p>
            <a:pPr algn="ctr"/>
            <a:r>
              <a:rPr lang="pl-PL" sz="7200" dirty="0" err="1">
                <a:latin typeface="Bahnschrift Condensed" panose="020B0502040204020203" pitchFamily="34" charset="0"/>
              </a:rPr>
              <a:t>Hospitality</a:t>
            </a:r>
            <a:r>
              <a:rPr lang="pl-PL" sz="7200" dirty="0">
                <a:latin typeface="Bahnschrift Condensed" panose="020B0502040204020203" pitchFamily="34" charset="0"/>
              </a:rPr>
              <a:t> &amp; </a:t>
            </a:r>
            <a:r>
              <a:rPr lang="pl-PL" sz="7200" dirty="0" err="1">
                <a:latin typeface="Bahnschrift Condensed" panose="020B0502040204020203" pitchFamily="34" charset="0"/>
              </a:rPr>
              <a:t>guest</a:t>
            </a:r>
            <a:r>
              <a:rPr lang="pl-PL" sz="7200" dirty="0">
                <a:latin typeface="Bahnschrift Condensed" panose="020B0502040204020203" pitchFamily="34" charset="0"/>
              </a:rPr>
              <a:t> services</a:t>
            </a:r>
          </a:p>
          <a:p>
            <a:pPr algn="ctr"/>
            <a:r>
              <a:rPr lang="pl-PL" sz="7200" dirty="0" err="1">
                <a:latin typeface="Bahnschrift Condensed" panose="020B0502040204020203" pitchFamily="34" charset="0"/>
              </a:rPr>
              <a:t>Name</a:t>
            </a:r>
            <a:r>
              <a:rPr lang="pl-PL" sz="7200" dirty="0">
                <a:latin typeface="Bahnschrift Condensed" panose="020B0502040204020203" pitchFamily="34" charset="0"/>
              </a:rPr>
              <a:t> : Sebastian garbaty</a:t>
            </a:r>
          </a:p>
          <a:p>
            <a:pPr algn="ctr"/>
            <a:r>
              <a:rPr lang="pl-PL" sz="7200" dirty="0">
                <a:latin typeface="Bahnschrift Condensed" panose="020B0502040204020203" pitchFamily="34" charset="0"/>
              </a:rPr>
              <a:t>Student id </a:t>
            </a:r>
            <a:r>
              <a:rPr lang="pl-PL" sz="7200" dirty="0" err="1">
                <a:latin typeface="Bahnschrift Condensed" panose="020B0502040204020203" pitchFamily="34" charset="0"/>
              </a:rPr>
              <a:t>number</a:t>
            </a:r>
            <a:r>
              <a:rPr lang="pl-PL" sz="7200" dirty="0">
                <a:latin typeface="Bahnschrift Condensed" panose="020B0502040204020203" pitchFamily="34" charset="0"/>
              </a:rPr>
              <a:t> : 2211131</a:t>
            </a:r>
          </a:p>
          <a:p>
            <a:pPr algn="ctr"/>
            <a:r>
              <a:rPr lang="pl-PL" sz="7200" dirty="0" err="1">
                <a:latin typeface="Bahnschrift Condensed" panose="020B0502040204020203" pitchFamily="34" charset="0"/>
              </a:rPr>
              <a:t>Lecturers</a:t>
            </a:r>
            <a:r>
              <a:rPr lang="pl-PL" sz="7200" dirty="0">
                <a:latin typeface="Bahnschrift Condensed" panose="020B0502040204020203" pitchFamily="34" charset="0"/>
              </a:rPr>
              <a:t> : Muhammad </a:t>
            </a:r>
            <a:r>
              <a:rPr lang="pl-PL" sz="7200" dirty="0" err="1">
                <a:latin typeface="Bahnschrift Condensed" panose="020B0502040204020203" pitchFamily="34" charset="0"/>
              </a:rPr>
              <a:t>cassamo</a:t>
            </a:r>
            <a:endParaRPr lang="pl-PL" sz="7200" dirty="0">
              <a:latin typeface="Bahnschrift Condensed" panose="020B0502040204020203" pitchFamily="34" charset="0"/>
            </a:endParaRPr>
          </a:p>
          <a:p>
            <a:pPr algn="ctr"/>
            <a:r>
              <a:rPr lang="pl-PL" sz="7200" dirty="0" err="1">
                <a:latin typeface="Bahnschrift Condensed" panose="020B0502040204020203" pitchFamily="34" charset="0"/>
              </a:rPr>
              <a:t>Assignment</a:t>
            </a:r>
            <a:r>
              <a:rPr lang="pl-PL" sz="7200" dirty="0">
                <a:latin typeface="Bahnschrift Condensed" panose="020B0502040204020203" pitchFamily="34" charset="0"/>
              </a:rPr>
              <a:t> </a:t>
            </a:r>
            <a:r>
              <a:rPr lang="pl-PL" sz="7200" dirty="0" err="1">
                <a:latin typeface="Bahnschrift Condensed" panose="020B0502040204020203" pitchFamily="34" charset="0"/>
              </a:rPr>
              <a:t>title</a:t>
            </a:r>
            <a:r>
              <a:rPr lang="pl-PL" sz="7200" dirty="0">
                <a:latin typeface="Bahnschrift Condensed" panose="020B0502040204020203" pitchFamily="34" charset="0"/>
              </a:rPr>
              <a:t> : </a:t>
            </a:r>
            <a:r>
              <a:rPr lang="pl-PL" sz="7200" dirty="0" err="1">
                <a:latin typeface="Bahnschrift Condensed" panose="020B0502040204020203" pitchFamily="34" charset="0"/>
              </a:rPr>
              <a:t>presentation</a:t>
            </a:r>
            <a:endParaRPr lang="pl-PL" sz="7200" dirty="0">
              <a:latin typeface="Bahnschrift Condensed" panose="020B0502040204020203" pitchFamily="34" charset="0"/>
            </a:endParaRPr>
          </a:p>
          <a:p>
            <a:pPr algn="ctr"/>
            <a:endParaRPr lang="pl-PL" sz="7200" dirty="0">
              <a:latin typeface="Bahnschrift Condensed" panose="020B0502040204020203" pitchFamily="34" charset="0"/>
            </a:endParaRPr>
          </a:p>
        </p:txBody>
      </p:sp>
      <p:pic>
        <p:nvPicPr>
          <p:cNvPr id="1038" name="Picture 14" descr="Westin Logo Png Transparent - Westin Hotel Logo Png Transparent PNG -  2400x2400 - Free Download on NicePNG">
            <a:extLst>
              <a:ext uri="{FF2B5EF4-FFF2-40B4-BE49-F238E27FC236}">
                <a16:creationId xmlns:a16="http://schemas.microsoft.com/office/drawing/2014/main" id="{61C8AEBC-AC35-498B-AEBE-E43C4BF65CB1}"/>
              </a:ext>
            </a:extLst>
          </p:cNvPr>
          <p:cNvPicPr>
            <a:picLocks noChangeAspect="1" noChangeArrowheads="1"/>
          </p:cNvPicPr>
          <p:nvPr/>
        </p:nvPicPr>
        <p:blipFill>
          <a:blip r:embed="rId3">
            <a:clrChange>
              <a:clrFrom>
                <a:srgbClr val="F6F6F6"/>
              </a:clrFrom>
              <a:clrTo>
                <a:srgbClr val="F6F6F6">
                  <a:alpha val="0"/>
                </a:srgbClr>
              </a:clrTo>
            </a:clrChange>
            <a:extLst>
              <a:ext uri="{28A0092B-C50C-407E-A947-70E740481C1C}">
                <a14:useLocalDpi xmlns:a14="http://schemas.microsoft.com/office/drawing/2010/main" val="0"/>
              </a:ext>
            </a:extLst>
          </a:blip>
          <a:srcRect/>
          <a:stretch>
            <a:fillRect/>
          </a:stretch>
        </p:blipFill>
        <p:spPr bwMode="auto">
          <a:xfrm>
            <a:off x="285706" y="4895851"/>
            <a:ext cx="5200693" cy="175797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C0687EF-CB78-0CEF-D0DD-160D3EF500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412" y="404812"/>
            <a:ext cx="2962275" cy="1285875"/>
          </a:xfrm>
          <a:prstGeom prst="rect">
            <a:avLst/>
          </a:prstGeom>
        </p:spPr>
      </p:pic>
    </p:spTree>
    <p:extLst>
      <p:ext uri="{BB962C8B-B14F-4D97-AF65-F5344CB8AC3E}">
        <p14:creationId xmlns:p14="http://schemas.microsoft.com/office/powerpoint/2010/main" val="1209963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0B00B-426D-4F76-933E-F6168AF83D1F}"/>
              </a:ext>
            </a:extLst>
          </p:cNvPr>
          <p:cNvSpPr>
            <a:spLocks noGrp="1"/>
          </p:cNvSpPr>
          <p:nvPr>
            <p:ph idx="1"/>
          </p:nvPr>
        </p:nvSpPr>
        <p:spPr>
          <a:xfrm>
            <a:off x="498474" y="2098830"/>
            <a:ext cx="6055368" cy="3858086"/>
          </a:xfrm>
        </p:spPr>
        <p:txBody>
          <a:bodyPr>
            <a:normAutofit/>
          </a:bodyPr>
          <a:lstStyle/>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Brand overview</a:t>
            </a:r>
          </a:p>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Main consumers</a:t>
            </a:r>
          </a:p>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Nature, scope and role of the guest service and facilities</a:t>
            </a:r>
          </a:p>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Role and function of guest services</a:t>
            </a:r>
          </a:p>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Importance of hospitality</a:t>
            </a:r>
          </a:p>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Ways of meeting guest expectations</a:t>
            </a:r>
          </a:p>
        </p:txBody>
      </p:sp>
      <p:sp>
        <p:nvSpPr>
          <p:cNvPr id="2" name="TextBox 1">
            <a:extLst>
              <a:ext uri="{FF2B5EF4-FFF2-40B4-BE49-F238E27FC236}">
                <a16:creationId xmlns:a16="http://schemas.microsoft.com/office/drawing/2014/main" id="{1F639699-6162-4AA9-924D-5BDC0FE7D4EE}"/>
              </a:ext>
            </a:extLst>
          </p:cNvPr>
          <p:cNvSpPr txBox="1"/>
          <p:nvPr/>
        </p:nvSpPr>
        <p:spPr>
          <a:xfrm>
            <a:off x="498474" y="412680"/>
            <a:ext cx="2518610" cy="646331"/>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ea typeface="Yu Gothic UI Light" panose="020B0300000000000000" pitchFamily="34" charset="-128"/>
              </a:rPr>
              <a:t>Key Contents</a:t>
            </a:r>
          </a:p>
        </p:txBody>
      </p:sp>
      <p:cxnSp>
        <p:nvCxnSpPr>
          <p:cNvPr id="5" name="Straight Connector 4">
            <a:extLst>
              <a:ext uri="{FF2B5EF4-FFF2-40B4-BE49-F238E27FC236}">
                <a16:creationId xmlns:a16="http://schemas.microsoft.com/office/drawing/2014/main" id="{4EA23927-1E15-43C7-A27E-ABA41D4F76F7}"/>
              </a:ext>
            </a:extLst>
          </p:cNvPr>
          <p:cNvCxnSpPr/>
          <p:nvPr/>
        </p:nvCxnSpPr>
        <p:spPr>
          <a:xfrm>
            <a:off x="1003177" y="1613009"/>
            <a:ext cx="67470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B9A70220-3E24-47EE-BE47-D37DF48DF79D}"/>
              </a:ext>
            </a:extLst>
          </p:cNvPr>
          <p:cNvSpPr txBox="1">
            <a:spLocks/>
          </p:cNvSpPr>
          <p:nvPr/>
        </p:nvSpPr>
        <p:spPr>
          <a:xfrm>
            <a:off x="498474" y="4618527"/>
            <a:ext cx="6055368" cy="209866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150000"/>
              </a:lnSpc>
              <a:spcBef>
                <a:spcPts val="0"/>
              </a:spcBef>
              <a:buFont typeface="Symbol" panose="05050102010706020507" pitchFamily="18" charset="2"/>
              <a:buChar char=""/>
            </a:pPr>
            <a:endParaRPr lang="en-US" sz="1600" dirty="0">
              <a:latin typeface="Yu Gothic UI Light" panose="020B0300000000000000" pitchFamily="34" charset="-128"/>
              <a:ea typeface="Yu Gothic UI Light" panose="020B0300000000000000" pitchFamily="34" charset="-128"/>
              <a:cs typeface="Times New Roman" panose="02020603050405020304" pitchFamily="18" charset="0"/>
            </a:endParaRPr>
          </a:p>
        </p:txBody>
      </p:sp>
      <p:pic>
        <p:nvPicPr>
          <p:cNvPr id="2050" name="Picture 2" descr="Westin - Marriott Hotels - Branded Hotels">
            <a:extLst>
              <a:ext uri="{FF2B5EF4-FFF2-40B4-BE49-F238E27FC236}">
                <a16:creationId xmlns:a16="http://schemas.microsoft.com/office/drawing/2014/main" id="{08C2EBD9-3E2A-4D99-A85F-A3CC01C530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5239" y="2379666"/>
            <a:ext cx="4627136" cy="20986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09219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0B00B-426D-4F76-933E-F6168AF83D1F}"/>
              </a:ext>
            </a:extLst>
          </p:cNvPr>
          <p:cNvSpPr>
            <a:spLocks noGrp="1"/>
          </p:cNvSpPr>
          <p:nvPr>
            <p:ph idx="1"/>
          </p:nvPr>
        </p:nvSpPr>
        <p:spPr>
          <a:xfrm>
            <a:off x="498474" y="2098830"/>
            <a:ext cx="6055368" cy="3858086"/>
          </a:xfrm>
        </p:spPr>
        <p:txBody>
          <a:bodyPr>
            <a:normAutofit/>
          </a:bodyPr>
          <a:lstStyle/>
          <a:p>
            <a:pPr algn="just">
              <a:lnSpc>
                <a:spcPct val="150000"/>
              </a:lnSpc>
              <a:spcBef>
                <a:spcPts val="0"/>
              </a:spcBef>
              <a:spcAft>
                <a:spcPts val="800"/>
              </a:spcAft>
            </a:pPr>
            <a:r>
              <a:rPr lang="en-US" sz="1600" i="0" dirty="0">
                <a:effectLst/>
                <a:latin typeface="arial" panose="020B0604020202020204" pitchFamily="34" charset="0"/>
              </a:rPr>
              <a:t>American upscale hotel chain</a:t>
            </a:r>
          </a:p>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230 hotels and resorts of Westin</a:t>
            </a:r>
          </a:p>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40 country operations</a:t>
            </a:r>
          </a:p>
          <a:p>
            <a:pPr algn="just">
              <a:lnSpc>
                <a:spcPct val="150000"/>
              </a:lnSpc>
              <a:spcBef>
                <a:spcPts val="0"/>
              </a:spcBef>
              <a:spcAft>
                <a:spcPts val="800"/>
              </a:spcAft>
            </a:pPr>
            <a:r>
              <a:rPr lang="en-US" sz="1800" dirty="0">
                <a:latin typeface="Yu Gothic UI Light" panose="020B0300000000000000" pitchFamily="34" charset="-128"/>
                <a:ea typeface="Yu Gothic UI Light" panose="020B0300000000000000" pitchFamily="34" charset="-128"/>
              </a:rPr>
              <a:t>Marriot International is the main mother brand of Westin (Marriott, 2022)</a:t>
            </a:r>
          </a:p>
          <a:p>
            <a:pPr marL="0" indent="0" algn="just">
              <a:lnSpc>
                <a:spcPct val="150000"/>
              </a:lnSpc>
              <a:spcBef>
                <a:spcPts val="0"/>
              </a:spcBef>
              <a:spcAft>
                <a:spcPts val="800"/>
              </a:spcAft>
              <a:buNone/>
            </a:pPr>
            <a:r>
              <a:rPr lang="en-US" sz="1800" dirty="0">
                <a:latin typeface="Yu Gothic UI Light" panose="020B0300000000000000" pitchFamily="34" charset="-128"/>
                <a:ea typeface="Yu Gothic UI Light" panose="020B0300000000000000" pitchFamily="34" charset="-128"/>
              </a:rPr>
              <a:t> </a:t>
            </a:r>
          </a:p>
        </p:txBody>
      </p:sp>
      <p:sp>
        <p:nvSpPr>
          <p:cNvPr id="2" name="TextBox 1">
            <a:extLst>
              <a:ext uri="{FF2B5EF4-FFF2-40B4-BE49-F238E27FC236}">
                <a16:creationId xmlns:a16="http://schemas.microsoft.com/office/drawing/2014/main" id="{1F639699-6162-4AA9-924D-5BDC0FE7D4EE}"/>
              </a:ext>
            </a:extLst>
          </p:cNvPr>
          <p:cNvSpPr txBox="1"/>
          <p:nvPr/>
        </p:nvSpPr>
        <p:spPr>
          <a:xfrm>
            <a:off x="498474" y="412680"/>
            <a:ext cx="3353998" cy="646331"/>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Brand Overview</a:t>
            </a:r>
          </a:p>
        </p:txBody>
      </p:sp>
      <p:cxnSp>
        <p:nvCxnSpPr>
          <p:cNvPr id="5" name="Straight Connector 4">
            <a:extLst>
              <a:ext uri="{FF2B5EF4-FFF2-40B4-BE49-F238E27FC236}">
                <a16:creationId xmlns:a16="http://schemas.microsoft.com/office/drawing/2014/main" id="{4EA23927-1E15-43C7-A27E-ABA41D4F76F7}"/>
              </a:ext>
            </a:extLst>
          </p:cNvPr>
          <p:cNvCxnSpPr/>
          <p:nvPr/>
        </p:nvCxnSpPr>
        <p:spPr>
          <a:xfrm>
            <a:off x="2237754" y="1059011"/>
            <a:ext cx="67470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B9A70220-3E24-47EE-BE47-D37DF48DF79D}"/>
              </a:ext>
            </a:extLst>
          </p:cNvPr>
          <p:cNvSpPr txBox="1">
            <a:spLocks/>
          </p:cNvSpPr>
          <p:nvPr/>
        </p:nvSpPr>
        <p:spPr>
          <a:xfrm>
            <a:off x="498474" y="4618527"/>
            <a:ext cx="6055368" cy="209866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150000"/>
              </a:lnSpc>
              <a:spcBef>
                <a:spcPts val="0"/>
              </a:spcBef>
              <a:buFont typeface="Symbol" panose="05050102010706020507" pitchFamily="18" charset="2"/>
              <a:buChar char=""/>
            </a:pPr>
            <a:endParaRPr lang="en-US" sz="1600" dirty="0">
              <a:latin typeface="Yu Gothic UI Light" panose="020B0300000000000000" pitchFamily="34" charset="-128"/>
              <a:ea typeface="Yu Gothic UI Light" panose="020B0300000000000000" pitchFamily="34" charset="-128"/>
              <a:cs typeface="Times New Roman" panose="02020603050405020304" pitchFamily="18" charset="0"/>
            </a:endParaRPr>
          </a:p>
        </p:txBody>
      </p:sp>
      <p:pic>
        <p:nvPicPr>
          <p:cNvPr id="3074" name="Picture 2" descr="Rittenhouse Square Hotels | The Westin Philadelphia">
            <a:extLst>
              <a:ext uri="{FF2B5EF4-FFF2-40B4-BE49-F238E27FC236}">
                <a16:creationId xmlns:a16="http://schemas.microsoft.com/office/drawing/2014/main" id="{2E7D4DC6-0371-4FC2-953A-BEB73EB1FF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1731" y="4916774"/>
            <a:ext cx="5429177" cy="180042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The Westin Grand Munich">
            <a:extLst>
              <a:ext uri="{FF2B5EF4-FFF2-40B4-BE49-F238E27FC236}">
                <a16:creationId xmlns:a16="http://schemas.microsoft.com/office/drawing/2014/main" id="{B6C6C5C6-36C9-4975-BE1E-9602D42C1E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1319" y="1936745"/>
            <a:ext cx="3810000" cy="285750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551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0B00B-426D-4F76-933E-F6168AF83D1F}"/>
              </a:ext>
            </a:extLst>
          </p:cNvPr>
          <p:cNvSpPr>
            <a:spLocks noGrp="1"/>
          </p:cNvSpPr>
          <p:nvPr>
            <p:ph idx="1"/>
          </p:nvPr>
        </p:nvSpPr>
        <p:spPr>
          <a:xfrm>
            <a:off x="498474" y="2098830"/>
            <a:ext cx="1959707" cy="524449"/>
          </a:xfrm>
        </p:spPr>
        <p:txBody>
          <a:bodyPr>
            <a:normAutofit/>
          </a:bodyPr>
          <a:lstStyle/>
          <a:p>
            <a:pPr marL="0" indent="0" algn="just">
              <a:lnSpc>
                <a:spcPct val="150000"/>
              </a:lnSpc>
              <a:spcBef>
                <a:spcPts val="0"/>
              </a:spcBef>
              <a:spcAft>
                <a:spcPts val="800"/>
              </a:spcAft>
              <a:buNone/>
            </a:pPr>
            <a:r>
              <a:rPr lang="en-US" sz="1800" dirty="0">
                <a:latin typeface="Yu Gothic UI Light" panose="020B0300000000000000" pitchFamily="34" charset="-128"/>
                <a:ea typeface="Yu Gothic UI Light" panose="020B0300000000000000" pitchFamily="34" charset="-128"/>
              </a:rPr>
              <a:t>Westin elements: </a:t>
            </a:r>
          </a:p>
        </p:txBody>
      </p:sp>
      <p:sp>
        <p:nvSpPr>
          <p:cNvPr id="2" name="TextBox 1">
            <a:extLst>
              <a:ext uri="{FF2B5EF4-FFF2-40B4-BE49-F238E27FC236}">
                <a16:creationId xmlns:a16="http://schemas.microsoft.com/office/drawing/2014/main" id="{1F639699-6162-4AA9-924D-5BDC0FE7D4EE}"/>
              </a:ext>
            </a:extLst>
          </p:cNvPr>
          <p:cNvSpPr txBox="1"/>
          <p:nvPr/>
        </p:nvSpPr>
        <p:spPr>
          <a:xfrm>
            <a:off x="498474" y="412680"/>
            <a:ext cx="3353998" cy="646331"/>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Brand Overview</a:t>
            </a:r>
          </a:p>
        </p:txBody>
      </p:sp>
      <p:cxnSp>
        <p:nvCxnSpPr>
          <p:cNvPr id="5" name="Straight Connector 4">
            <a:extLst>
              <a:ext uri="{FF2B5EF4-FFF2-40B4-BE49-F238E27FC236}">
                <a16:creationId xmlns:a16="http://schemas.microsoft.com/office/drawing/2014/main" id="{4EA23927-1E15-43C7-A27E-ABA41D4F76F7}"/>
              </a:ext>
            </a:extLst>
          </p:cNvPr>
          <p:cNvCxnSpPr/>
          <p:nvPr/>
        </p:nvCxnSpPr>
        <p:spPr>
          <a:xfrm>
            <a:off x="2237754" y="1059011"/>
            <a:ext cx="674703" cy="0"/>
          </a:xfrm>
          <a:prstGeom prst="line">
            <a:avLst/>
          </a:prstGeom>
        </p:spPr>
        <p:style>
          <a:lnRef idx="1">
            <a:schemeClr val="accent1"/>
          </a:lnRef>
          <a:fillRef idx="0">
            <a:schemeClr val="accent1"/>
          </a:fillRef>
          <a:effectRef idx="0">
            <a:schemeClr val="accent1"/>
          </a:effectRef>
          <a:fontRef idx="minor">
            <a:schemeClr val="tx1"/>
          </a:fontRef>
        </p:style>
      </p:cxnSp>
      <p:pic>
        <p:nvPicPr>
          <p:cNvPr id="4098" name="Picture 2" descr="Westin Sleep Well">
            <a:extLst>
              <a:ext uri="{FF2B5EF4-FFF2-40B4-BE49-F238E27FC236}">
                <a16:creationId xmlns:a16="http://schemas.microsoft.com/office/drawing/2014/main" id="{3A11FE77-FFF5-4BA8-A9E4-1066DC53EF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715" y="3098469"/>
            <a:ext cx="1959707" cy="130647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runWestin">
            <a:extLst>
              <a:ext uri="{FF2B5EF4-FFF2-40B4-BE49-F238E27FC236}">
                <a16:creationId xmlns:a16="http://schemas.microsoft.com/office/drawing/2014/main" id="{4F70B700-C6DA-420C-B21F-B414929A87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6158" y="3098469"/>
            <a:ext cx="1963731" cy="130647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Westin Heavenly Spa">
            <a:extLst>
              <a:ext uri="{FF2B5EF4-FFF2-40B4-BE49-F238E27FC236}">
                <a16:creationId xmlns:a16="http://schemas.microsoft.com/office/drawing/2014/main" id="{65C58C3C-A87E-4766-8479-DCA2620F4C9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567" r="36290"/>
          <a:stretch/>
        </p:blipFill>
        <p:spPr bwMode="auto">
          <a:xfrm>
            <a:off x="6889784" y="3098468"/>
            <a:ext cx="1871534" cy="1306471"/>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Westin Weekend">
            <a:extLst>
              <a:ext uri="{FF2B5EF4-FFF2-40B4-BE49-F238E27FC236}">
                <a16:creationId xmlns:a16="http://schemas.microsoft.com/office/drawing/2014/main" id="{0825BF4F-A8EE-4F24-B13D-AF8EF64CF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8134" r="18111"/>
          <a:stretch/>
        </p:blipFill>
        <p:spPr bwMode="auto">
          <a:xfrm>
            <a:off x="10161213" y="3016104"/>
            <a:ext cx="1871535" cy="1388835"/>
          </a:xfrm>
          <a:prstGeom prst="rect">
            <a:avLst/>
          </a:prstGeom>
          <a:noFill/>
          <a:extLst>
            <a:ext uri="{909E8E84-426E-40DD-AFC4-6F175D3DCCD1}">
              <a14:hiddenFill xmlns:a14="http://schemas.microsoft.com/office/drawing/2010/main">
                <a:solidFill>
                  <a:srgbClr val="FFFFFF"/>
                </a:solidFill>
              </a14:hiddenFill>
            </a:ext>
          </a:extLst>
        </p:spPr>
      </p:pic>
      <p:sp>
        <p:nvSpPr>
          <p:cNvPr id="13" name="Content Placeholder 2">
            <a:extLst>
              <a:ext uri="{FF2B5EF4-FFF2-40B4-BE49-F238E27FC236}">
                <a16:creationId xmlns:a16="http://schemas.microsoft.com/office/drawing/2014/main" id="{D9C19A69-0D5A-4643-8E03-D38DE0D2FDB0}"/>
              </a:ext>
            </a:extLst>
          </p:cNvPr>
          <p:cNvSpPr txBox="1">
            <a:spLocks/>
          </p:cNvSpPr>
          <p:nvPr/>
        </p:nvSpPr>
        <p:spPr>
          <a:xfrm>
            <a:off x="498473" y="4404939"/>
            <a:ext cx="1959707" cy="524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lnSpc>
                <a:spcPct val="150000"/>
              </a:lnSpc>
              <a:spcBef>
                <a:spcPts val="0"/>
              </a:spcBef>
              <a:spcAft>
                <a:spcPts val="800"/>
              </a:spcAft>
              <a:buFont typeface="Wingdings 3" charset="2"/>
              <a:buNone/>
            </a:pPr>
            <a:r>
              <a:rPr lang="en-US" sz="1800" b="1" dirty="0">
                <a:solidFill>
                  <a:srgbClr val="0070C0"/>
                </a:solidFill>
                <a:latin typeface="Yu Gothic UI Light" panose="020B0300000000000000" pitchFamily="34" charset="-128"/>
                <a:ea typeface="Yu Gothic UI Light" panose="020B0300000000000000" pitchFamily="34" charset="-128"/>
              </a:rPr>
              <a:t>Sleep Well</a:t>
            </a:r>
          </a:p>
        </p:txBody>
      </p:sp>
      <p:sp>
        <p:nvSpPr>
          <p:cNvPr id="15" name="Content Placeholder 2">
            <a:extLst>
              <a:ext uri="{FF2B5EF4-FFF2-40B4-BE49-F238E27FC236}">
                <a16:creationId xmlns:a16="http://schemas.microsoft.com/office/drawing/2014/main" id="{1C2DD81B-7D41-453F-9695-84CCB10A3216}"/>
              </a:ext>
            </a:extLst>
          </p:cNvPr>
          <p:cNvSpPr txBox="1">
            <a:spLocks/>
          </p:cNvSpPr>
          <p:nvPr/>
        </p:nvSpPr>
        <p:spPr>
          <a:xfrm>
            <a:off x="3513067" y="4404938"/>
            <a:ext cx="1959707" cy="524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lnSpc>
                <a:spcPct val="150000"/>
              </a:lnSpc>
              <a:spcBef>
                <a:spcPts val="0"/>
              </a:spcBef>
              <a:spcAft>
                <a:spcPts val="800"/>
              </a:spcAft>
              <a:buFont typeface="Wingdings 3" charset="2"/>
              <a:buNone/>
            </a:pPr>
            <a:r>
              <a:rPr lang="en-US" sz="1800" b="1" dirty="0" err="1">
                <a:solidFill>
                  <a:srgbClr val="0070C0"/>
                </a:solidFill>
                <a:latin typeface="Yu Gothic UI Light" panose="020B0300000000000000" pitchFamily="34" charset="-128"/>
                <a:ea typeface="Yu Gothic UI Light" panose="020B0300000000000000" pitchFamily="34" charset="-128"/>
              </a:rPr>
              <a:t>runWestin</a:t>
            </a:r>
            <a:endParaRPr lang="en-US" sz="1800" b="1" dirty="0">
              <a:solidFill>
                <a:srgbClr val="0070C0"/>
              </a:solidFill>
              <a:latin typeface="Yu Gothic UI Light" panose="020B0300000000000000" pitchFamily="34" charset="-128"/>
              <a:ea typeface="Yu Gothic UI Light" panose="020B0300000000000000" pitchFamily="34" charset="-128"/>
            </a:endParaRPr>
          </a:p>
        </p:txBody>
      </p:sp>
      <p:sp>
        <p:nvSpPr>
          <p:cNvPr id="16" name="Content Placeholder 2">
            <a:extLst>
              <a:ext uri="{FF2B5EF4-FFF2-40B4-BE49-F238E27FC236}">
                <a16:creationId xmlns:a16="http://schemas.microsoft.com/office/drawing/2014/main" id="{D4BBAE6C-ED6C-432C-ABF4-C4356A271787}"/>
              </a:ext>
            </a:extLst>
          </p:cNvPr>
          <p:cNvSpPr txBox="1">
            <a:spLocks/>
          </p:cNvSpPr>
          <p:nvPr/>
        </p:nvSpPr>
        <p:spPr>
          <a:xfrm>
            <a:off x="6800566" y="4404937"/>
            <a:ext cx="1959707" cy="524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lnSpc>
                <a:spcPct val="150000"/>
              </a:lnSpc>
              <a:spcBef>
                <a:spcPts val="0"/>
              </a:spcBef>
              <a:spcAft>
                <a:spcPts val="800"/>
              </a:spcAft>
              <a:buFont typeface="Wingdings 3" charset="2"/>
              <a:buNone/>
            </a:pPr>
            <a:r>
              <a:rPr lang="en-US" sz="1800" b="1" dirty="0">
                <a:solidFill>
                  <a:srgbClr val="0070C0"/>
                </a:solidFill>
                <a:latin typeface="Yu Gothic UI Light" panose="020B0300000000000000" pitchFamily="34" charset="-128"/>
                <a:ea typeface="Yu Gothic UI Light" panose="020B0300000000000000" pitchFamily="34" charset="-128"/>
              </a:rPr>
              <a:t>Heavenly Spa</a:t>
            </a:r>
          </a:p>
        </p:txBody>
      </p:sp>
      <p:sp>
        <p:nvSpPr>
          <p:cNvPr id="17" name="Content Placeholder 2">
            <a:extLst>
              <a:ext uri="{FF2B5EF4-FFF2-40B4-BE49-F238E27FC236}">
                <a16:creationId xmlns:a16="http://schemas.microsoft.com/office/drawing/2014/main" id="{272BCB79-E165-4097-8FE9-4F76EDAECF93}"/>
              </a:ext>
            </a:extLst>
          </p:cNvPr>
          <p:cNvSpPr txBox="1">
            <a:spLocks/>
          </p:cNvSpPr>
          <p:nvPr/>
        </p:nvSpPr>
        <p:spPr>
          <a:xfrm>
            <a:off x="10121992" y="4404937"/>
            <a:ext cx="1959707" cy="52444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lnSpc>
                <a:spcPct val="150000"/>
              </a:lnSpc>
              <a:spcBef>
                <a:spcPts val="0"/>
              </a:spcBef>
              <a:spcAft>
                <a:spcPts val="800"/>
              </a:spcAft>
              <a:buFont typeface="Wingdings 3" charset="2"/>
              <a:buNone/>
            </a:pPr>
            <a:r>
              <a:rPr lang="en-US" sz="1800" b="1" dirty="0">
                <a:solidFill>
                  <a:srgbClr val="0070C0"/>
                </a:solidFill>
                <a:latin typeface="Yu Gothic UI Light" panose="020B0300000000000000" pitchFamily="34" charset="-128"/>
                <a:ea typeface="Yu Gothic UI Light" panose="020B0300000000000000" pitchFamily="34" charset="-128"/>
              </a:rPr>
              <a:t>Westin Weekends</a:t>
            </a:r>
          </a:p>
        </p:txBody>
      </p:sp>
      <p:sp>
        <p:nvSpPr>
          <p:cNvPr id="19" name="TextBox 18">
            <a:extLst>
              <a:ext uri="{FF2B5EF4-FFF2-40B4-BE49-F238E27FC236}">
                <a16:creationId xmlns:a16="http://schemas.microsoft.com/office/drawing/2014/main" id="{DD552E06-E1CF-4147-A5F9-AC1E12523A89}"/>
              </a:ext>
            </a:extLst>
          </p:cNvPr>
          <p:cNvSpPr txBox="1"/>
          <p:nvPr/>
        </p:nvSpPr>
        <p:spPr>
          <a:xfrm>
            <a:off x="3049250" y="5589524"/>
            <a:ext cx="6093500" cy="369332"/>
          </a:xfrm>
          <a:prstGeom prst="rect">
            <a:avLst/>
          </a:prstGeom>
          <a:noFill/>
        </p:spPr>
        <p:txBody>
          <a:bodyPr wrap="square">
            <a:spAutoFit/>
          </a:bodyPr>
          <a:lstStyle/>
          <a:p>
            <a:pPr algn="ctr"/>
            <a:r>
              <a:rPr lang="en-US" dirty="0"/>
              <a:t>Source: (Au, 2021)</a:t>
            </a:r>
          </a:p>
        </p:txBody>
      </p:sp>
    </p:spTree>
    <p:extLst>
      <p:ext uri="{BB962C8B-B14F-4D97-AF65-F5344CB8AC3E}">
        <p14:creationId xmlns:p14="http://schemas.microsoft.com/office/powerpoint/2010/main" val="2000352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024C374-E883-46BE-A4D5-7F0990FB358A}"/>
              </a:ext>
            </a:extLst>
          </p:cNvPr>
          <p:cNvSpPr txBox="1"/>
          <p:nvPr/>
        </p:nvSpPr>
        <p:spPr>
          <a:xfrm>
            <a:off x="4438461" y="796604"/>
            <a:ext cx="3020840" cy="1446550"/>
          </a:xfrm>
          <a:prstGeom prst="rect">
            <a:avLst/>
          </a:prstGeom>
          <a:noFill/>
        </p:spPr>
        <p:txBody>
          <a:bodyPr wrap="square" rtlCol="0">
            <a:spAutoFit/>
          </a:bodyPr>
          <a:lstStyle/>
          <a:p>
            <a:pPr algn="ctr"/>
            <a:r>
              <a:rPr lang="en-US" sz="4400" dirty="0">
                <a:solidFill>
                  <a:schemeClr val="accent6">
                    <a:lumMod val="60000"/>
                    <a:lumOff val="40000"/>
                  </a:schemeClr>
                </a:solidFill>
                <a:latin typeface="Bahnschrift Condensed" panose="020B0502040204020203" pitchFamily="34" charset="0"/>
              </a:rPr>
              <a:t>Target Customer</a:t>
            </a:r>
          </a:p>
        </p:txBody>
      </p:sp>
      <p:sp>
        <p:nvSpPr>
          <p:cNvPr id="14" name="Content Placeholder 2">
            <a:extLst>
              <a:ext uri="{FF2B5EF4-FFF2-40B4-BE49-F238E27FC236}">
                <a16:creationId xmlns:a16="http://schemas.microsoft.com/office/drawing/2014/main" id="{3CD0492D-66D8-4E9C-AE78-00C639A148A6}"/>
              </a:ext>
            </a:extLst>
          </p:cNvPr>
          <p:cNvSpPr txBox="1">
            <a:spLocks/>
          </p:cNvSpPr>
          <p:nvPr/>
        </p:nvSpPr>
        <p:spPr>
          <a:xfrm>
            <a:off x="4195671" y="2281789"/>
            <a:ext cx="3263630" cy="1999925"/>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ctr">
              <a:lnSpc>
                <a:spcPct val="150000"/>
              </a:lnSpc>
              <a:spcBef>
                <a:spcPts val="0"/>
              </a:spcBef>
              <a:spcAft>
                <a:spcPts val="0"/>
              </a:spcAft>
              <a:buFont typeface="Symbol" panose="05050102010706020507" pitchFamily="18" charset="2"/>
              <a:buChar char=""/>
            </a:pPr>
            <a:r>
              <a:rPr lang="en-US" sz="1800" dirty="0">
                <a:effectLst/>
                <a:latin typeface="Yu Gothic UI Light" panose="020B0300000000000000" pitchFamily="34" charset="-128"/>
                <a:ea typeface="Yu Gothic UI Light" panose="020B0300000000000000" pitchFamily="34" charset="-128"/>
                <a:cs typeface="Times New Roman" panose="02020603050405020304" pitchFamily="18" charset="0"/>
              </a:rPr>
              <a:t>Business class people</a:t>
            </a:r>
          </a:p>
          <a:p>
            <a:pPr marL="342900" marR="0" lvl="0" indent="-342900" algn="ctr">
              <a:lnSpc>
                <a:spcPct val="150000"/>
              </a:lnSpc>
              <a:spcBef>
                <a:spcPts val="0"/>
              </a:spcBef>
              <a:spcAft>
                <a:spcPts val="0"/>
              </a:spcAft>
              <a:buFont typeface="Symbol" panose="05050102010706020507" pitchFamily="18" charset="2"/>
              <a:buChar char=""/>
            </a:pPr>
            <a:r>
              <a:rPr lang="en-US" sz="1800" dirty="0">
                <a:latin typeface="Yu Gothic UI Light" panose="020B0300000000000000" pitchFamily="34" charset="-128"/>
                <a:ea typeface="Yu Gothic UI Light" panose="020B0300000000000000" pitchFamily="34" charset="-128"/>
                <a:cs typeface="Times New Roman" panose="02020603050405020304" pitchFamily="18" charset="0"/>
              </a:rPr>
              <a:t>Leisure travelers</a:t>
            </a:r>
          </a:p>
          <a:p>
            <a:pPr marL="342900" marR="0" lvl="0" indent="-342900" algn="ctr">
              <a:lnSpc>
                <a:spcPct val="150000"/>
              </a:lnSpc>
              <a:spcBef>
                <a:spcPts val="0"/>
              </a:spcBef>
              <a:spcAft>
                <a:spcPts val="0"/>
              </a:spcAft>
              <a:buFont typeface="Symbol" panose="05050102010706020507" pitchFamily="18" charset="2"/>
              <a:buChar char=""/>
            </a:pPr>
            <a:r>
              <a:rPr lang="en-US" sz="1800" dirty="0">
                <a:effectLst/>
                <a:latin typeface="Yu Gothic UI Light" panose="020B0300000000000000" pitchFamily="34" charset="-128"/>
                <a:ea typeface="Yu Gothic UI Light" panose="020B0300000000000000" pitchFamily="34" charset="-128"/>
                <a:cs typeface="Times New Roman" panose="02020603050405020304" pitchFamily="18" charset="0"/>
              </a:rPr>
              <a:t>Premium category customers</a:t>
            </a:r>
          </a:p>
          <a:p>
            <a:pPr marL="342900" marR="0" lvl="0" indent="-342900" algn="ctr">
              <a:lnSpc>
                <a:spcPct val="150000"/>
              </a:lnSpc>
              <a:spcBef>
                <a:spcPts val="0"/>
              </a:spcBef>
              <a:spcAft>
                <a:spcPts val="0"/>
              </a:spcAft>
              <a:buFont typeface="Symbol" panose="05050102010706020507" pitchFamily="18" charset="2"/>
              <a:buChar char=""/>
            </a:pPr>
            <a:r>
              <a:rPr lang="en-US" sz="1800" dirty="0">
                <a:latin typeface="Yu Gothic UI Light" panose="020B0300000000000000" pitchFamily="34" charset="-128"/>
                <a:ea typeface="Yu Gothic UI Light" panose="020B0300000000000000" pitchFamily="34" charset="-128"/>
                <a:cs typeface="Times New Roman" panose="02020603050405020304" pitchFamily="18" charset="0"/>
              </a:rPr>
              <a:t>Attracted to luxury brands (Elliott, 2011)</a:t>
            </a:r>
            <a:endParaRPr lang="en-US" sz="1800" dirty="0">
              <a:effectLst/>
              <a:latin typeface="Yu Gothic UI Light" panose="020B0300000000000000" pitchFamily="34" charset="-128"/>
              <a:ea typeface="Yu Gothic UI Light" panose="020B0300000000000000" pitchFamily="34" charset="-128"/>
              <a:cs typeface="Times New Roman" panose="02020603050405020304" pitchFamily="18" charset="0"/>
            </a:endParaRPr>
          </a:p>
        </p:txBody>
      </p:sp>
      <p:pic>
        <p:nvPicPr>
          <p:cNvPr id="15" name="Picture 6" descr="1,483 Demographic Photos - Free &amp;amp; Royalty-Free Stock Photos from Dreamstime">
            <a:extLst>
              <a:ext uri="{FF2B5EF4-FFF2-40B4-BE49-F238E27FC236}">
                <a16:creationId xmlns:a16="http://schemas.microsoft.com/office/drawing/2014/main" id="{E58BD1AE-2332-4174-9A63-858157A34B58}"/>
              </a:ext>
            </a:extLst>
          </p:cNvPr>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r="34466"/>
          <a:stretch/>
        </p:blipFill>
        <p:spPr bwMode="auto">
          <a:xfrm>
            <a:off x="4438461" y="4098166"/>
            <a:ext cx="3806782" cy="271231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6C58CBB-27FD-455A-98CB-B3DCC7EB5FB2}"/>
              </a:ext>
            </a:extLst>
          </p:cNvPr>
          <p:cNvSpPr txBox="1"/>
          <p:nvPr/>
        </p:nvSpPr>
        <p:spPr>
          <a:xfrm>
            <a:off x="150105" y="59343"/>
            <a:ext cx="3353998" cy="646331"/>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Westin Consumers</a:t>
            </a:r>
          </a:p>
        </p:txBody>
      </p:sp>
      <p:cxnSp>
        <p:nvCxnSpPr>
          <p:cNvPr id="11" name="Straight Connector 10">
            <a:extLst>
              <a:ext uri="{FF2B5EF4-FFF2-40B4-BE49-F238E27FC236}">
                <a16:creationId xmlns:a16="http://schemas.microsoft.com/office/drawing/2014/main" id="{45660493-42BC-4442-889E-067AA9312098}"/>
              </a:ext>
            </a:extLst>
          </p:cNvPr>
          <p:cNvCxnSpPr/>
          <p:nvPr/>
        </p:nvCxnSpPr>
        <p:spPr>
          <a:xfrm>
            <a:off x="1889385" y="705674"/>
            <a:ext cx="674703"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8766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6ED7359-9645-43B0-8A4E-B645D3A90A81}"/>
              </a:ext>
            </a:extLst>
          </p:cNvPr>
          <p:cNvGraphicFramePr/>
          <p:nvPr>
            <p:extLst>
              <p:ext uri="{D42A27DB-BD31-4B8C-83A1-F6EECF244321}">
                <p14:modId xmlns:p14="http://schemas.microsoft.com/office/powerpoint/2010/main" val="471548640"/>
              </p:ext>
            </p:extLst>
          </p:nvPr>
        </p:nvGraphicFramePr>
        <p:xfrm>
          <a:off x="150105" y="1506117"/>
          <a:ext cx="6787724" cy="3065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46C58CBB-27FD-455A-98CB-B3DCC7EB5FB2}"/>
              </a:ext>
            </a:extLst>
          </p:cNvPr>
          <p:cNvSpPr txBox="1"/>
          <p:nvPr/>
        </p:nvSpPr>
        <p:spPr>
          <a:xfrm>
            <a:off x="150105" y="59343"/>
            <a:ext cx="4450924" cy="646331"/>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Nature of guest service</a:t>
            </a:r>
          </a:p>
        </p:txBody>
      </p:sp>
      <p:cxnSp>
        <p:nvCxnSpPr>
          <p:cNvPr id="11" name="Straight Connector 10">
            <a:extLst>
              <a:ext uri="{FF2B5EF4-FFF2-40B4-BE49-F238E27FC236}">
                <a16:creationId xmlns:a16="http://schemas.microsoft.com/office/drawing/2014/main" id="{45660493-42BC-4442-889E-067AA9312098}"/>
              </a:ext>
            </a:extLst>
          </p:cNvPr>
          <p:cNvCxnSpPr/>
          <p:nvPr/>
        </p:nvCxnSpPr>
        <p:spPr>
          <a:xfrm>
            <a:off x="3036013" y="700148"/>
            <a:ext cx="674703" cy="0"/>
          </a:xfrm>
          <a:prstGeom prst="line">
            <a:avLst/>
          </a:prstGeom>
        </p:spPr>
        <p:style>
          <a:lnRef idx="1">
            <a:schemeClr val="accent1"/>
          </a:lnRef>
          <a:fillRef idx="0">
            <a:schemeClr val="accent1"/>
          </a:fillRef>
          <a:effectRef idx="0">
            <a:schemeClr val="accent1"/>
          </a:effectRef>
          <a:fontRef idx="minor">
            <a:schemeClr val="tx1"/>
          </a:fontRef>
        </p:style>
      </p:cxnSp>
      <p:pic>
        <p:nvPicPr>
          <p:cNvPr id="5124" name="Picture 4" descr="A RELATIONSHIP BETWEEN THE GUEST AND THE HOST">
            <a:extLst>
              <a:ext uri="{FF2B5EF4-FFF2-40B4-BE49-F238E27FC236}">
                <a16:creationId xmlns:a16="http://schemas.microsoft.com/office/drawing/2014/main" id="{5D509CC8-A6B0-47FE-8583-16C5258063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97432" y="3792116"/>
            <a:ext cx="4594568" cy="30658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091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6ED7359-9645-43B0-8A4E-B645D3A90A81}"/>
              </a:ext>
            </a:extLst>
          </p:cNvPr>
          <p:cNvGraphicFramePr/>
          <p:nvPr>
            <p:extLst>
              <p:ext uri="{D42A27DB-BD31-4B8C-83A1-F6EECF244321}">
                <p14:modId xmlns:p14="http://schemas.microsoft.com/office/powerpoint/2010/main" val="1155305987"/>
              </p:ext>
            </p:extLst>
          </p:nvPr>
        </p:nvGraphicFramePr>
        <p:xfrm>
          <a:off x="150105" y="1506117"/>
          <a:ext cx="6787724" cy="3065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46C58CBB-27FD-455A-98CB-B3DCC7EB5FB2}"/>
              </a:ext>
            </a:extLst>
          </p:cNvPr>
          <p:cNvSpPr txBox="1"/>
          <p:nvPr/>
        </p:nvSpPr>
        <p:spPr>
          <a:xfrm>
            <a:off x="150105" y="59343"/>
            <a:ext cx="4450924" cy="1200329"/>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Scope &amp; role of guest service</a:t>
            </a:r>
          </a:p>
        </p:txBody>
      </p:sp>
      <p:cxnSp>
        <p:nvCxnSpPr>
          <p:cNvPr id="11" name="Straight Connector 10">
            <a:extLst>
              <a:ext uri="{FF2B5EF4-FFF2-40B4-BE49-F238E27FC236}">
                <a16:creationId xmlns:a16="http://schemas.microsoft.com/office/drawing/2014/main" id="{45660493-42BC-4442-889E-067AA9312098}"/>
              </a:ext>
            </a:extLst>
          </p:cNvPr>
          <p:cNvCxnSpPr/>
          <p:nvPr/>
        </p:nvCxnSpPr>
        <p:spPr>
          <a:xfrm>
            <a:off x="394413" y="1292163"/>
            <a:ext cx="674703" cy="0"/>
          </a:xfrm>
          <a:prstGeom prst="line">
            <a:avLst/>
          </a:prstGeom>
        </p:spPr>
        <p:style>
          <a:lnRef idx="1">
            <a:schemeClr val="accent1"/>
          </a:lnRef>
          <a:fillRef idx="0">
            <a:schemeClr val="accent1"/>
          </a:fillRef>
          <a:effectRef idx="0">
            <a:schemeClr val="accent1"/>
          </a:effectRef>
          <a:fontRef idx="minor">
            <a:schemeClr val="tx1"/>
          </a:fontRef>
        </p:style>
      </p:cxnSp>
      <p:pic>
        <p:nvPicPr>
          <p:cNvPr id="5122" name="Picture 2" descr="Marriott Hotel Manager Argues Customer Is Not Always Right, But Should We  Excuse Poor Service? - Live and Let's Fly">
            <a:extLst>
              <a:ext uri="{FF2B5EF4-FFF2-40B4-BE49-F238E27FC236}">
                <a16:creationId xmlns:a16="http://schemas.microsoft.com/office/drawing/2014/main" id="{750CB11F-6D1D-4644-A43D-8460A081A5E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73143" y="4250179"/>
            <a:ext cx="3918857" cy="260782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Arrow: Right 2">
            <a:extLst>
              <a:ext uri="{FF2B5EF4-FFF2-40B4-BE49-F238E27FC236}">
                <a16:creationId xmlns:a16="http://schemas.microsoft.com/office/drawing/2014/main" id="{68796676-C88E-4971-B48F-1747A601594B}"/>
              </a:ext>
            </a:extLst>
          </p:cNvPr>
          <p:cNvSpPr/>
          <p:nvPr/>
        </p:nvSpPr>
        <p:spPr>
          <a:xfrm>
            <a:off x="7199086" y="2607821"/>
            <a:ext cx="1074057" cy="7257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7CE8EE3-3562-421A-B8B5-90CE469D8CF3}"/>
              </a:ext>
            </a:extLst>
          </p:cNvPr>
          <p:cNvSpPr txBox="1"/>
          <p:nvPr/>
        </p:nvSpPr>
        <p:spPr>
          <a:xfrm>
            <a:off x="8534400" y="2577394"/>
            <a:ext cx="3318809" cy="923330"/>
          </a:xfrm>
          <a:prstGeom prst="rect">
            <a:avLst/>
          </a:prstGeom>
          <a:noFill/>
          <a:ln>
            <a:solidFill>
              <a:srgbClr val="0070C0"/>
            </a:solidFill>
            <a:prstDash val="lgDash"/>
          </a:ln>
        </p:spPr>
        <p:txBody>
          <a:bodyPr wrap="square" rtlCol="0">
            <a:spAutoFit/>
          </a:bodyPr>
          <a:lstStyle/>
          <a:p>
            <a:pPr algn="ctr"/>
            <a:r>
              <a:rPr lang="en-US" dirty="0"/>
              <a:t>Higher customer satisfaction </a:t>
            </a:r>
          </a:p>
          <a:p>
            <a:pPr algn="ctr"/>
            <a:r>
              <a:rPr lang="en-US" dirty="0"/>
              <a:t>&amp; </a:t>
            </a:r>
          </a:p>
          <a:p>
            <a:pPr algn="ctr"/>
            <a:r>
              <a:rPr lang="en-US" dirty="0"/>
              <a:t>Higher customer retention</a:t>
            </a:r>
          </a:p>
        </p:txBody>
      </p:sp>
    </p:spTree>
    <p:extLst>
      <p:ext uri="{BB962C8B-B14F-4D97-AF65-F5344CB8AC3E}">
        <p14:creationId xmlns:p14="http://schemas.microsoft.com/office/powerpoint/2010/main" val="496942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6C58CBB-27FD-455A-98CB-B3DCC7EB5FB2}"/>
              </a:ext>
            </a:extLst>
          </p:cNvPr>
          <p:cNvSpPr txBox="1"/>
          <p:nvPr/>
        </p:nvSpPr>
        <p:spPr>
          <a:xfrm>
            <a:off x="150105" y="59343"/>
            <a:ext cx="4450924" cy="1200329"/>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Role &amp; Function of guest service</a:t>
            </a:r>
          </a:p>
        </p:txBody>
      </p:sp>
      <p:cxnSp>
        <p:nvCxnSpPr>
          <p:cNvPr id="11" name="Straight Connector 10">
            <a:extLst>
              <a:ext uri="{FF2B5EF4-FFF2-40B4-BE49-F238E27FC236}">
                <a16:creationId xmlns:a16="http://schemas.microsoft.com/office/drawing/2014/main" id="{45660493-42BC-4442-889E-067AA9312098}"/>
              </a:ext>
            </a:extLst>
          </p:cNvPr>
          <p:cNvCxnSpPr/>
          <p:nvPr/>
        </p:nvCxnSpPr>
        <p:spPr>
          <a:xfrm>
            <a:off x="394413" y="1292163"/>
            <a:ext cx="674703"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EFE404FF-BB03-4AA8-BE83-7A7C872B4239}"/>
              </a:ext>
            </a:extLst>
          </p:cNvPr>
          <p:cNvSpPr txBox="1">
            <a:spLocks/>
          </p:cNvSpPr>
          <p:nvPr/>
        </p:nvSpPr>
        <p:spPr>
          <a:xfrm>
            <a:off x="523556" y="1889903"/>
            <a:ext cx="5572444" cy="3248154"/>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ctr">
              <a:lnSpc>
                <a:spcPct val="150000"/>
              </a:lnSpc>
              <a:spcBef>
                <a:spcPts val="0"/>
              </a:spcBef>
              <a:spcAft>
                <a:spcPts val="0"/>
              </a:spcAft>
              <a:buFont typeface="Symbol" panose="05050102010706020507" pitchFamily="18" charset="2"/>
              <a:buChar char=""/>
            </a:pPr>
            <a:r>
              <a:rPr lang="en-US" sz="1800" dirty="0">
                <a:effectLst/>
                <a:latin typeface="Yu Gothic UI Light" panose="020B0300000000000000" pitchFamily="34" charset="-128"/>
                <a:ea typeface="Yu Gothic UI Light" panose="020B0300000000000000" pitchFamily="34" charset="-128"/>
                <a:cs typeface="Times New Roman" panose="02020603050405020304" pitchFamily="18" charset="0"/>
              </a:rPr>
              <a:t>Maintain guest check in-out</a:t>
            </a:r>
          </a:p>
          <a:p>
            <a:pPr marL="342900" marR="0" lvl="0" indent="-342900" algn="ctr">
              <a:lnSpc>
                <a:spcPct val="150000"/>
              </a:lnSpc>
              <a:spcBef>
                <a:spcPts val="0"/>
              </a:spcBef>
              <a:spcAft>
                <a:spcPts val="0"/>
              </a:spcAft>
              <a:buFont typeface="Symbol" panose="05050102010706020507" pitchFamily="18" charset="2"/>
              <a:buChar char=""/>
            </a:pPr>
            <a:r>
              <a:rPr lang="en-US" sz="1800" dirty="0">
                <a:latin typeface="Yu Gothic UI Light" panose="020B0300000000000000" pitchFamily="34" charset="-128"/>
                <a:ea typeface="Yu Gothic UI Light" panose="020B0300000000000000" pitchFamily="34" charset="-128"/>
                <a:cs typeface="Times New Roman" panose="02020603050405020304" pitchFamily="18" charset="0"/>
              </a:rPr>
              <a:t>Guest satisfaction </a:t>
            </a:r>
          </a:p>
          <a:p>
            <a:pPr marL="342900" marR="0" lvl="0" indent="-342900" algn="ctr">
              <a:lnSpc>
                <a:spcPct val="150000"/>
              </a:lnSpc>
              <a:spcBef>
                <a:spcPts val="0"/>
              </a:spcBef>
              <a:spcAft>
                <a:spcPts val="0"/>
              </a:spcAft>
              <a:buFont typeface="Symbol" panose="05050102010706020507" pitchFamily="18" charset="2"/>
              <a:buChar char=""/>
            </a:pPr>
            <a:r>
              <a:rPr lang="en-US" sz="1800" dirty="0">
                <a:effectLst/>
                <a:latin typeface="Yu Gothic UI Light" panose="020B0300000000000000" pitchFamily="34" charset="-128"/>
                <a:ea typeface="Yu Gothic UI Light" panose="020B0300000000000000" pitchFamily="34" charset="-128"/>
                <a:cs typeface="Times New Roman" panose="02020603050405020304" pitchFamily="18" charset="0"/>
              </a:rPr>
              <a:t>Encourage customers for return again</a:t>
            </a:r>
          </a:p>
          <a:p>
            <a:pPr marL="342900" marR="0" lvl="0" indent="-342900" algn="ctr">
              <a:lnSpc>
                <a:spcPct val="150000"/>
              </a:lnSpc>
              <a:spcBef>
                <a:spcPts val="0"/>
              </a:spcBef>
              <a:spcAft>
                <a:spcPts val="0"/>
              </a:spcAft>
              <a:buFont typeface="Symbol" panose="05050102010706020507" pitchFamily="18" charset="2"/>
              <a:buChar char=""/>
            </a:pPr>
            <a:r>
              <a:rPr lang="en-US" sz="1800" dirty="0">
                <a:latin typeface="Yu Gothic UI Light" panose="020B0300000000000000" pitchFamily="34" charset="-128"/>
                <a:ea typeface="Yu Gothic UI Light" panose="020B0300000000000000" pitchFamily="34" charset="-128"/>
                <a:cs typeface="Times New Roman" panose="02020603050405020304" pitchFamily="18" charset="0"/>
              </a:rPr>
              <a:t>3</a:t>
            </a:r>
            <a:r>
              <a:rPr lang="en-US" sz="1800" baseline="30000" dirty="0">
                <a:latin typeface="Yu Gothic UI Light" panose="020B0300000000000000" pitchFamily="34" charset="-128"/>
                <a:ea typeface="Yu Gothic UI Light" panose="020B0300000000000000" pitchFamily="34" charset="-128"/>
                <a:cs typeface="Times New Roman" panose="02020603050405020304" pitchFamily="18" charset="0"/>
              </a:rPr>
              <a:t>rd</a:t>
            </a:r>
            <a:r>
              <a:rPr lang="en-US" sz="1800" dirty="0">
                <a:latin typeface="Yu Gothic UI Light" panose="020B0300000000000000" pitchFamily="34" charset="-128"/>
                <a:ea typeface="Yu Gothic UI Light" panose="020B0300000000000000" pitchFamily="34" charset="-128"/>
                <a:cs typeface="Times New Roman" panose="02020603050405020304" pitchFamily="18" charset="0"/>
              </a:rPr>
              <a:t> party agreements for better security and hotel cleanliness purpose (</a:t>
            </a:r>
            <a:r>
              <a:rPr lang="en-US" sz="1800" dirty="0" err="1">
                <a:latin typeface="Yu Gothic UI Light" panose="020B0300000000000000" pitchFamily="34" charset="-128"/>
                <a:ea typeface="Yu Gothic UI Light" panose="020B0300000000000000" pitchFamily="34" charset="-128"/>
                <a:cs typeface="Times New Roman" panose="02020603050405020304" pitchFamily="18" charset="0"/>
              </a:rPr>
              <a:t>Bhuian</a:t>
            </a:r>
            <a:r>
              <a:rPr lang="en-US" sz="1800" dirty="0">
                <a:latin typeface="Yu Gothic UI Light" panose="020B0300000000000000" pitchFamily="34" charset="-128"/>
                <a:ea typeface="Yu Gothic UI Light" panose="020B0300000000000000" pitchFamily="34" charset="-128"/>
                <a:cs typeface="Times New Roman" panose="02020603050405020304" pitchFamily="18" charset="0"/>
              </a:rPr>
              <a:t>, 2021)</a:t>
            </a:r>
          </a:p>
          <a:p>
            <a:pPr marL="342900" marR="0" lvl="0" indent="-342900" algn="ctr">
              <a:lnSpc>
                <a:spcPct val="150000"/>
              </a:lnSpc>
              <a:spcBef>
                <a:spcPts val="0"/>
              </a:spcBef>
              <a:spcAft>
                <a:spcPts val="0"/>
              </a:spcAft>
              <a:buFont typeface="Symbol" panose="05050102010706020507" pitchFamily="18" charset="2"/>
              <a:buChar char=""/>
            </a:pPr>
            <a:r>
              <a:rPr lang="en-US" sz="1800" dirty="0">
                <a:effectLst/>
                <a:latin typeface="Yu Gothic UI Light" panose="020B0300000000000000" pitchFamily="34" charset="-128"/>
                <a:ea typeface="Yu Gothic UI Light" panose="020B0300000000000000" pitchFamily="34" charset="-128"/>
                <a:cs typeface="Times New Roman" panose="02020603050405020304" pitchFamily="18" charset="0"/>
              </a:rPr>
              <a:t>Train staffs of Westin Hotel and Resorts</a:t>
            </a:r>
          </a:p>
          <a:p>
            <a:pPr marL="342900" marR="0" lvl="0" indent="-342900" algn="ctr">
              <a:lnSpc>
                <a:spcPct val="150000"/>
              </a:lnSpc>
              <a:spcBef>
                <a:spcPts val="0"/>
              </a:spcBef>
              <a:spcAft>
                <a:spcPts val="0"/>
              </a:spcAft>
              <a:buFont typeface="Symbol" panose="05050102010706020507" pitchFamily="18" charset="2"/>
              <a:buChar char=""/>
            </a:pPr>
            <a:r>
              <a:rPr lang="en-US" sz="1800" dirty="0">
                <a:latin typeface="Yu Gothic UI Light" panose="020B0300000000000000" pitchFamily="34" charset="-128"/>
                <a:ea typeface="Yu Gothic UI Light" panose="020B0300000000000000" pitchFamily="34" charset="-128"/>
                <a:cs typeface="Times New Roman" panose="02020603050405020304" pitchFamily="18" charset="0"/>
              </a:rPr>
              <a:t>Professional training yearly for improving guest service knowledge and skills in Westin</a:t>
            </a:r>
            <a:endParaRPr lang="en-US" sz="1800" dirty="0">
              <a:effectLst/>
              <a:latin typeface="Yu Gothic UI Light" panose="020B0300000000000000" pitchFamily="34" charset="-128"/>
              <a:ea typeface="Yu Gothic UI Light" panose="020B0300000000000000" pitchFamily="34" charset="-128"/>
              <a:cs typeface="Times New Roman" panose="02020603050405020304" pitchFamily="18" charset="0"/>
            </a:endParaRPr>
          </a:p>
        </p:txBody>
      </p:sp>
      <p:pic>
        <p:nvPicPr>
          <p:cNvPr id="7170" name="Picture 2" descr="JW Marriott - Marriott Careers">
            <a:extLst>
              <a:ext uri="{FF2B5EF4-FFF2-40B4-BE49-F238E27FC236}">
                <a16:creationId xmlns:a16="http://schemas.microsoft.com/office/drawing/2014/main" id="{B005A787-1C64-44D6-B71B-3F1DBF91F8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28999"/>
            <a:ext cx="5715000" cy="30003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8556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6C58CBB-27FD-455A-98CB-B3DCC7EB5FB2}"/>
              </a:ext>
            </a:extLst>
          </p:cNvPr>
          <p:cNvSpPr txBox="1"/>
          <p:nvPr/>
        </p:nvSpPr>
        <p:spPr>
          <a:xfrm>
            <a:off x="150105" y="59343"/>
            <a:ext cx="4450924" cy="1200329"/>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Role &amp; Function of guest service for Westin</a:t>
            </a:r>
          </a:p>
        </p:txBody>
      </p:sp>
      <p:cxnSp>
        <p:nvCxnSpPr>
          <p:cNvPr id="11" name="Straight Connector 10">
            <a:extLst>
              <a:ext uri="{FF2B5EF4-FFF2-40B4-BE49-F238E27FC236}">
                <a16:creationId xmlns:a16="http://schemas.microsoft.com/office/drawing/2014/main" id="{45660493-42BC-4442-889E-067AA9312098}"/>
              </a:ext>
            </a:extLst>
          </p:cNvPr>
          <p:cNvCxnSpPr/>
          <p:nvPr/>
        </p:nvCxnSpPr>
        <p:spPr>
          <a:xfrm>
            <a:off x="394413" y="1292163"/>
            <a:ext cx="674703" cy="0"/>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2" name="Diagram 1">
            <a:extLst>
              <a:ext uri="{FF2B5EF4-FFF2-40B4-BE49-F238E27FC236}">
                <a16:creationId xmlns:a16="http://schemas.microsoft.com/office/drawing/2014/main" id="{AEE56E96-7A09-4EBD-B1BA-901A46426B7D}"/>
              </a:ext>
            </a:extLst>
          </p:cNvPr>
          <p:cNvGraphicFramePr/>
          <p:nvPr>
            <p:extLst>
              <p:ext uri="{D42A27DB-BD31-4B8C-83A1-F6EECF244321}">
                <p14:modId xmlns:p14="http://schemas.microsoft.com/office/powerpoint/2010/main" val="1414499635"/>
              </p:ext>
            </p:extLst>
          </p:nvPr>
        </p:nvGraphicFramePr>
        <p:xfrm>
          <a:off x="523555" y="1292164"/>
          <a:ext cx="11102387" cy="5506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2528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6C58CBB-27FD-455A-98CB-B3DCC7EB5FB2}"/>
              </a:ext>
            </a:extLst>
          </p:cNvPr>
          <p:cNvSpPr txBox="1"/>
          <p:nvPr/>
        </p:nvSpPr>
        <p:spPr>
          <a:xfrm>
            <a:off x="150105" y="59343"/>
            <a:ext cx="4450924" cy="1200329"/>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Importance of hospitality for Westin</a:t>
            </a:r>
          </a:p>
        </p:txBody>
      </p:sp>
      <p:cxnSp>
        <p:nvCxnSpPr>
          <p:cNvPr id="11" name="Straight Connector 10">
            <a:extLst>
              <a:ext uri="{FF2B5EF4-FFF2-40B4-BE49-F238E27FC236}">
                <a16:creationId xmlns:a16="http://schemas.microsoft.com/office/drawing/2014/main" id="{45660493-42BC-4442-889E-067AA9312098}"/>
              </a:ext>
            </a:extLst>
          </p:cNvPr>
          <p:cNvCxnSpPr/>
          <p:nvPr/>
        </p:nvCxnSpPr>
        <p:spPr>
          <a:xfrm>
            <a:off x="960471" y="1388237"/>
            <a:ext cx="674703"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EFE404FF-BB03-4AA8-BE83-7A7C872B4239}"/>
              </a:ext>
            </a:extLst>
          </p:cNvPr>
          <p:cNvSpPr txBox="1">
            <a:spLocks/>
          </p:cNvSpPr>
          <p:nvPr/>
        </p:nvSpPr>
        <p:spPr>
          <a:xfrm>
            <a:off x="150105" y="2127420"/>
            <a:ext cx="2001930" cy="461411"/>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ctr">
              <a:lnSpc>
                <a:spcPct val="150000"/>
              </a:lnSpc>
              <a:spcBef>
                <a:spcPts val="0"/>
              </a:spcBef>
              <a:spcAft>
                <a:spcPts val="0"/>
              </a:spcAft>
              <a:buNone/>
            </a:pPr>
            <a:r>
              <a:rPr lang="en-US" b="1" dirty="0">
                <a:latin typeface="Yu Gothic UI Light" panose="020B0300000000000000" pitchFamily="34" charset="-128"/>
                <a:ea typeface="Yu Gothic UI Light" panose="020B0300000000000000" pitchFamily="34" charset="-128"/>
                <a:cs typeface="Times New Roman" panose="02020603050405020304" pitchFamily="18" charset="0"/>
              </a:rPr>
              <a:t>Business growth</a:t>
            </a:r>
            <a:endParaRPr lang="en-US" b="1" dirty="0">
              <a:effectLst/>
              <a:latin typeface="Yu Gothic UI Light" panose="020B0300000000000000" pitchFamily="34" charset="-128"/>
              <a:ea typeface="Yu Gothic UI Light" panose="020B0300000000000000" pitchFamily="34" charset="-128"/>
              <a:cs typeface="Times New Roman" panose="02020603050405020304" pitchFamily="18" charset="0"/>
            </a:endParaRPr>
          </a:p>
        </p:txBody>
      </p:sp>
      <p:sp>
        <p:nvSpPr>
          <p:cNvPr id="2" name="Arrow: Right 1">
            <a:extLst>
              <a:ext uri="{FF2B5EF4-FFF2-40B4-BE49-F238E27FC236}">
                <a16:creationId xmlns:a16="http://schemas.microsoft.com/office/drawing/2014/main" id="{AA6110D3-DC7B-4793-8F5A-F95BE6E37EA4}"/>
              </a:ext>
            </a:extLst>
          </p:cNvPr>
          <p:cNvSpPr/>
          <p:nvPr/>
        </p:nvSpPr>
        <p:spPr>
          <a:xfrm rot="16200000">
            <a:off x="1911671" y="2034959"/>
            <a:ext cx="986972" cy="646331"/>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09AECB90-75E1-465A-A764-683D9739FBF3}"/>
              </a:ext>
            </a:extLst>
          </p:cNvPr>
          <p:cNvSpPr txBox="1">
            <a:spLocks/>
          </p:cNvSpPr>
          <p:nvPr/>
        </p:nvSpPr>
        <p:spPr>
          <a:xfrm>
            <a:off x="150105" y="3487369"/>
            <a:ext cx="2839838" cy="64633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ctr">
              <a:lnSpc>
                <a:spcPct val="150000"/>
              </a:lnSpc>
              <a:spcBef>
                <a:spcPts val="0"/>
              </a:spcBef>
              <a:spcAft>
                <a:spcPts val="0"/>
              </a:spcAft>
              <a:buNone/>
            </a:pPr>
            <a:r>
              <a:rPr lang="en-US" sz="1800" b="1" dirty="0">
                <a:latin typeface="Yu Gothic UI Light" panose="020B0300000000000000" pitchFamily="34" charset="-128"/>
                <a:ea typeface="Yu Gothic UI Light" panose="020B0300000000000000" pitchFamily="34" charset="-128"/>
                <a:cs typeface="Times New Roman" panose="02020603050405020304" pitchFamily="18" charset="0"/>
              </a:rPr>
              <a:t>Better customer experience</a:t>
            </a:r>
            <a:endParaRPr lang="en-US" sz="1800" b="1" dirty="0">
              <a:effectLst/>
              <a:latin typeface="Yu Gothic UI Light" panose="020B0300000000000000" pitchFamily="34" charset="-128"/>
              <a:ea typeface="Yu Gothic UI Light" panose="020B0300000000000000" pitchFamily="34" charset="-128"/>
              <a:cs typeface="Times New Roman" panose="02020603050405020304" pitchFamily="18" charset="0"/>
            </a:endParaRPr>
          </a:p>
        </p:txBody>
      </p:sp>
      <p:pic>
        <p:nvPicPr>
          <p:cNvPr id="6" name="Graphic 5" descr="Angel face with solid fill with solid fill">
            <a:extLst>
              <a:ext uri="{FF2B5EF4-FFF2-40B4-BE49-F238E27FC236}">
                <a16:creationId xmlns:a16="http://schemas.microsoft.com/office/drawing/2014/main" id="{42234352-F212-4763-B1AF-7130F774BE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89943" y="3331029"/>
            <a:ext cx="851402" cy="851402"/>
          </a:xfrm>
          <a:prstGeom prst="rect">
            <a:avLst/>
          </a:prstGeom>
        </p:spPr>
      </p:pic>
      <p:sp>
        <p:nvSpPr>
          <p:cNvPr id="12" name="Content Placeholder 2">
            <a:extLst>
              <a:ext uri="{FF2B5EF4-FFF2-40B4-BE49-F238E27FC236}">
                <a16:creationId xmlns:a16="http://schemas.microsoft.com/office/drawing/2014/main" id="{CF838B45-313C-4DDC-B04E-542CAA59DD01}"/>
              </a:ext>
            </a:extLst>
          </p:cNvPr>
          <p:cNvSpPr txBox="1">
            <a:spLocks/>
          </p:cNvSpPr>
          <p:nvPr/>
        </p:nvSpPr>
        <p:spPr>
          <a:xfrm>
            <a:off x="150105" y="4985975"/>
            <a:ext cx="2839838" cy="64633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ctr">
              <a:lnSpc>
                <a:spcPct val="150000"/>
              </a:lnSpc>
              <a:spcBef>
                <a:spcPts val="0"/>
              </a:spcBef>
              <a:spcAft>
                <a:spcPts val="0"/>
              </a:spcAft>
              <a:buNone/>
            </a:pPr>
            <a:r>
              <a:rPr lang="en-US" sz="1800" b="1" dirty="0">
                <a:latin typeface="Yu Gothic UI Light" panose="020B0300000000000000" pitchFamily="34" charset="-128"/>
                <a:ea typeface="Yu Gothic UI Light" panose="020B0300000000000000" pitchFamily="34" charset="-128"/>
                <a:cs typeface="Times New Roman" panose="02020603050405020304" pitchFamily="18" charset="0"/>
              </a:rPr>
              <a:t>Higher customer retention</a:t>
            </a:r>
            <a:endParaRPr lang="en-US" sz="1800" b="1" dirty="0">
              <a:effectLst/>
              <a:latin typeface="Yu Gothic UI Light" panose="020B0300000000000000" pitchFamily="34" charset="-128"/>
              <a:ea typeface="Yu Gothic UI Light" panose="020B0300000000000000" pitchFamily="34" charset="-128"/>
              <a:cs typeface="Times New Roman" panose="02020603050405020304" pitchFamily="18" charset="0"/>
            </a:endParaRPr>
          </a:p>
        </p:txBody>
      </p:sp>
      <p:pic>
        <p:nvPicPr>
          <p:cNvPr id="13" name="Graphic 12" descr="Business Growth with solid fill">
            <a:extLst>
              <a:ext uri="{FF2B5EF4-FFF2-40B4-BE49-F238E27FC236}">
                <a16:creationId xmlns:a16="http://schemas.microsoft.com/office/drawing/2014/main" id="{707E22B9-184E-45D8-BEBA-98FAA503A19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062514" y="4851940"/>
            <a:ext cx="914400" cy="914400"/>
          </a:xfrm>
          <a:prstGeom prst="rect">
            <a:avLst/>
          </a:prstGeom>
        </p:spPr>
      </p:pic>
      <p:pic>
        <p:nvPicPr>
          <p:cNvPr id="8194" name="Picture 2" descr="15 Years Ago Westin and Marriott Made A Game Changing Business Decision -  American Nonsmokers' Rights Foundation | no-smoke.org">
            <a:extLst>
              <a:ext uri="{FF2B5EF4-FFF2-40B4-BE49-F238E27FC236}">
                <a16:creationId xmlns:a16="http://schemas.microsoft.com/office/drawing/2014/main" id="{AB73B6F6-AAE7-4F94-B9E1-84AF418F755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15088" y="4133700"/>
            <a:ext cx="3670738" cy="24427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1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4000"/>
            <a:duotone>
              <a:schemeClr val="bg2">
                <a:shade val="69000"/>
                <a:hueMod val="108000"/>
                <a:satMod val="164000"/>
                <a:lumMod val="74000"/>
              </a:schemeClr>
              <a:schemeClr val="bg2">
                <a:tint val="96000"/>
                <a:hueMod val="88000"/>
                <a:satMod val="140000"/>
                <a:lumMod val="132000"/>
              </a:schemeClr>
            </a:duotone>
            <a:lum/>
          </a:blip>
          <a:srcRect/>
          <a:stretch>
            <a:fillRect/>
          </a:stretch>
        </a:blip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6C58CBB-27FD-455A-98CB-B3DCC7EB5FB2}"/>
              </a:ext>
            </a:extLst>
          </p:cNvPr>
          <p:cNvSpPr txBox="1"/>
          <p:nvPr/>
        </p:nvSpPr>
        <p:spPr>
          <a:xfrm>
            <a:off x="150105" y="59343"/>
            <a:ext cx="3353998" cy="1200329"/>
          </a:xfrm>
          <a:prstGeom prst="rect">
            <a:avLst/>
          </a:prstGeom>
          <a:noFill/>
        </p:spPr>
        <p:txBody>
          <a:bodyPr wrap="square" rtlCol="0">
            <a:spAutoFit/>
          </a:bodyPr>
          <a:lstStyle/>
          <a:p>
            <a:r>
              <a:rPr lang="en-US" sz="3600" dirty="0">
                <a:solidFill>
                  <a:schemeClr val="accent6">
                    <a:lumMod val="60000"/>
                    <a:lumOff val="40000"/>
                  </a:schemeClr>
                </a:solidFill>
                <a:latin typeface="Bahnschrift Condensed" panose="020B0502040204020203" pitchFamily="34" charset="0"/>
              </a:rPr>
              <a:t>Westin meets guest expectation</a:t>
            </a:r>
          </a:p>
        </p:txBody>
      </p:sp>
      <p:cxnSp>
        <p:nvCxnSpPr>
          <p:cNvPr id="11" name="Straight Connector 10">
            <a:extLst>
              <a:ext uri="{FF2B5EF4-FFF2-40B4-BE49-F238E27FC236}">
                <a16:creationId xmlns:a16="http://schemas.microsoft.com/office/drawing/2014/main" id="{45660493-42BC-4442-889E-067AA9312098}"/>
              </a:ext>
            </a:extLst>
          </p:cNvPr>
          <p:cNvCxnSpPr/>
          <p:nvPr/>
        </p:nvCxnSpPr>
        <p:spPr>
          <a:xfrm>
            <a:off x="1269996" y="1283175"/>
            <a:ext cx="674703" cy="0"/>
          </a:xfrm>
          <a:prstGeom prst="line">
            <a:avLst/>
          </a:prstGeom>
        </p:spPr>
        <p:style>
          <a:lnRef idx="1">
            <a:schemeClr val="accent1"/>
          </a:lnRef>
          <a:fillRef idx="0">
            <a:schemeClr val="accent1"/>
          </a:fillRef>
          <a:effectRef idx="0">
            <a:schemeClr val="accent1"/>
          </a:effectRef>
          <a:fontRef idx="minor">
            <a:schemeClr val="tx1"/>
          </a:fontRef>
        </p:style>
      </p:cxnSp>
      <p:pic>
        <p:nvPicPr>
          <p:cNvPr id="9218" name="Picture 2" descr="Hotel Guest Experience Measurement and Strategy | Deloitte US">
            <a:extLst>
              <a:ext uri="{FF2B5EF4-FFF2-40B4-BE49-F238E27FC236}">
                <a16:creationId xmlns:a16="http://schemas.microsoft.com/office/drawing/2014/main" id="{1F1F3DD3-EBBE-4330-BFB8-637414C217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162"/>
          <a:stretch/>
        </p:blipFill>
        <p:spPr bwMode="auto">
          <a:xfrm>
            <a:off x="0" y="1559001"/>
            <a:ext cx="12192000" cy="5239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6333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AF32C-1777-406C-A32F-09E5D3A8F79E}"/>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97ACFEB6-FA5E-4B69-9251-B92505E88501}"/>
              </a:ext>
            </a:extLst>
          </p:cNvPr>
          <p:cNvSpPr>
            <a:spLocks noGrp="1"/>
          </p:cNvSpPr>
          <p:nvPr>
            <p:ph idx="1"/>
          </p:nvPr>
        </p:nvSpPr>
        <p:spPr/>
        <p:txBody>
          <a:bodyPr/>
          <a:lstStyle/>
          <a:p>
            <a:pPr algn="just"/>
            <a:r>
              <a:rPr lang="en-GB" dirty="0"/>
              <a:t>In the hotel sector, customer service plays a key role since it is often the first and final point of contact between a visitor and a company. As the first point of contact for many customers, it is crucial that a company's customer service agents create a positive and professional image.</a:t>
            </a:r>
            <a:endParaRPr lang="en-US" dirty="0"/>
          </a:p>
        </p:txBody>
      </p:sp>
    </p:spTree>
    <p:extLst>
      <p:ext uri="{BB962C8B-B14F-4D97-AF65-F5344CB8AC3E}">
        <p14:creationId xmlns:p14="http://schemas.microsoft.com/office/powerpoint/2010/main" val="1422403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AF32C-1777-406C-A32F-09E5D3A8F79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7ACFEB6-FA5E-4B69-9251-B92505E88501}"/>
              </a:ext>
            </a:extLst>
          </p:cNvPr>
          <p:cNvSpPr>
            <a:spLocks noGrp="1"/>
          </p:cNvSpPr>
          <p:nvPr>
            <p:ph idx="1"/>
          </p:nvPr>
        </p:nvSpPr>
        <p:spPr>
          <a:xfrm>
            <a:off x="646111" y="1331259"/>
            <a:ext cx="9404723" cy="5526741"/>
          </a:xfrm>
        </p:spPr>
        <p:txBody>
          <a:bodyPr>
            <a:normAutofit lnSpcReduction="10000"/>
          </a:bodyPr>
          <a:lstStyle/>
          <a:p>
            <a:pPr>
              <a:lnSpc>
                <a:spcPct val="150000"/>
              </a:lnSpc>
            </a:pPr>
            <a:r>
              <a:rPr lang="en-GB" sz="1000" dirty="0">
                <a:effectLst/>
                <a:latin typeface="Times New Roman" panose="02020603050405020304" pitchFamily="18" charset="0"/>
              </a:rPr>
              <a:t>Au, S. (2021) </a:t>
            </a:r>
            <a:r>
              <a:rPr lang="en-GB" sz="1000" i="1" dirty="0">
                <a:effectLst/>
                <a:latin typeface="Times New Roman" panose="02020603050405020304" pitchFamily="18" charset="0"/>
              </a:rPr>
              <a:t>18 Best Westin Hotels To Book With Points [for Max Value]</a:t>
            </a:r>
            <a:r>
              <a:rPr lang="en-GB" sz="1000" dirty="0">
                <a:effectLst/>
                <a:latin typeface="Times New Roman" panose="02020603050405020304" pitchFamily="18" charset="0"/>
              </a:rPr>
              <a:t>. [online] </a:t>
            </a:r>
            <a:r>
              <a:rPr lang="en-GB" sz="1000" dirty="0" err="1">
                <a:effectLst/>
                <a:latin typeface="Times New Roman" panose="02020603050405020304" pitchFamily="18" charset="0"/>
              </a:rPr>
              <a:t>UpgradedPoints</a:t>
            </a:r>
            <a:r>
              <a:rPr lang="en-GB" sz="1000" dirty="0">
                <a:effectLst/>
                <a:latin typeface="Times New Roman" panose="02020603050405020304" pitchFamily="18" charset="0"/>
              </a:rPr>
              <a:t>. Available at: https://upgradedpoints.com/travel/hotels/best-westin-hotels/ [Accessed 26 Jan. 2023].</a:t>
            </a:r>
          </a:p>
          <a:p>
            <a:pPr>
              <a:lnSpc>
                <a:spcPct val="150000"/>
              </a:lnSpc>
            </a:pPr>
            <a:r>
              <a:rPr lang="en-GB" sz="1000" dirty="0" err="1">
                <a:effectLst/>
                <a:latin typeface="Times New Roman" panose="02020603050405020304" pitchFamily="18" charset="0"/>
              </a:rPr>
              <a:t>Bhuian</a:t>
            </a:r>
            <a:r>
              <a:rPr lang="en-GB" sz="1000" dirty="0">
                <a:effectLst/>
                <a:latin typeface="Times New Roman" panose="02020603050405020304" pitchFamily="18" charset="0"/>
              </a:rPr>
              <a:t>, D. (2021) </a:t>
            </a:r>
            <a:r>
              <a:rPr lang="en-GB" sz="1000" i="1" dirty="0">
                <a:effectLst/>
                <a:latin typeface="Times New Roman" panose="02020603050405020304" pitchFamily="18" charset="0"/>
              </a:rPr>
              <a:t>The impact of service quality on customer satisfaction in hotel business development</a:t>
            </a:r>
            <a:r>
              <a:rPr lang="en-GB" sz="1000" dirty="0">
                <a:effectLst/>
                <a:latin typeface="Times New Roman" panose="02020603050405020304" pitchFamily="18" charset="0"/>
              </a:rPr>
              <a:t>. [online] Available at: https://www.diva-portal.org/smash/get/diva2:1582843/FULLTEXT01.pdf.</a:t>
            </a:r>
          </a:p>
          <a:p>
            <a:pPr>
              <a:lnSpc>
                <a:spcPct val="150000"/>
              </a:lnSpc>
            </a:pPr>
            <a:r>
              <a:rPr lang="en-GB" sz="1000" dirty="0" err="1">
                <a:effectLst/>
                <a:latin typeface="Times New Roman" panose="02020603050405020304" pitchFamily="18" charset="0"/>
              </a:rPr>
              <a:t>Đorđević</a:t>
            </a:r>
            <a:r>
              <a:rPr lang="en-GB" sz="1000" dirty="0">
                <a:effectLst/>
                <a:latin typeface="Times New Roman" panose="02020603050405020304" pitchFamily="18" charset="0"/>
              </a:rPr>
              <a:t>, A., </a:t>
            </a:r>
            <a:r>
              <a:rPr lang="en-GB" sz="1000" dirty="0" err="1">
                <a:effectLst/>
                <a:latin typeface="Times New Roman" panose="02020603050405020304" pitchFamily="18" charset="0"/>
              </a:rPr>
              <a:t>Zečević</a:t>
            </a:r>
            <a:r>
              <a:rPr lang="en-GB" sz="1000" dirty="0">
                <a:effectLst/>
                <a:latin typeface="Times New Roman" panose="02020603050405020304" pitchFamily="18" charset="0"/>
              </a:rPr>
              <a:t>, B. and Hristov </a:t>
            </a:r>
            <a:r>
              <a:rPr lang="en-GB" sz="1000" dirty="0" err="1">
                <a:effectLst/>
                <a:latin typeface="Times New Roman" panose="02020603050405020304" pitchFamily="18" charset="0"/>
              </a:rPr>
              <a:t>Stančić</a:t>
            </a:r>
            <a:r>
              <a:rPr lang="en-GB" sz="1000" dirty="0">
                <a:effectLst/>
                <a:latin typeface="Times New Roman" panose="02020603050405020304" pitchFamily="18" charset="0"/>
              </a:rPr>
              <a:t>, B. (2016) Importance of Various Service Types in Hotels - Empirical Analysis. </a:t>
            </a:r>
            <a:r>
              <a:rPr lang="en-GB" sz="1000" i="1" dirty="0">
                <a:effectLst/>
                <a:latin typeface="Times New Roman" panose="02020603050405020304" pitchFamily="18" charset="0"/>
              </a:rPr>
              <a:t>Economic Themes</a:t>
            </a:r>
            <a:r>
              <a:rPr lang="en-GB" sz="1000" dirty="0">
                <a:effectLst/>
                <a:latin typeface="Times New Roman" panose="02020603050405020304" pitchFamily="18" charset="0"/>
              </a:rPr>
              <a:t>, [online] 54(3), pp.403–423. doi:10.1515/ethemes-2016-0020.</a:t>
            </a:r>
          </a:p>
          <a:p>
            <a:pPr>
              <a:lnSpc>
                <a:spcPct val="150000"/>
              </a:lnSpc>
            </a:pPr>
            <a:r>
              <a:rPr lang="en-GB" sz="1000" dirty="0">
                <a:effectLst/>
                <a:latin typeface="Times New Roman" panose="02020603050405020304" pitchFamily="18" charset="0"/>
              </a:rPr>
              <a:t>Elliott, S. (2011) At Westin Hotels, Wellness by the Numbers. </a:t>
            </a:r>
            <a:r>
              <a:rPr lang="en-GB" sz="1000" i="1" dirty="0">
                <a:effectLst/>
                <a:latin typeface="Times New Roman" panose="02020603050405020304" pitchFamily="18" charset="0"/>
              </a:rPr>
              <a:t>The New York Times</a:t>
            </a:r>
            <a:r>
              <a:rPr lang="en-GB" sz="1000" dirty="0">
                <a:effectLst/>
                <a:latin typeface="Times New Roman" panose="02020603050405020304" pitchFamily="18" charset="0"/>
              </a:rPr>
              <a:t>. [online] 2 May. Available at: https://www.nytimes.com/2011/05/03/business/media/03adco.html.</a:t>
            </a:r>
          </a:p>
          <a:p>
            <a:pPr>
              <a:lnSpc>
                <a:spcPct val="150000"/>
              </a:lnSpc>
            </a:pPr>
            <a:r>
              <a:rPr lang="en-GB" sz="1000" dirty="0">
                <a:effectLst/>
                <a:latin typeface="Times New Roman" panose="02020603050405020304" pitchFamily="18" charset="0"/>
              </a:rPr>
              <a:t>Khan, I., Garg, R.J. and Rahman, Z. (2015) Customer Service Experience in Hotel Operations: an Empirical Analysis. </a:t>
            </a:r>
            <a:r>
              <a:rPr lang="en-GB" sz="1000" i="1" dirty="0">
                <a:effectLst/>
                <a:latin typeface="Times New Roman" panose="02020603050405020304" pitchFamily="18" charset="0"/>
              </a:rPr>
              <a:t>Procedia - Social and </a:t>
            </a:r>
            <a:r>
              <a:rPr lang="en-GB" sz="1000" i="1" dirty="0" err="1">
                <a:effectLst/>
                <a:latin typeface="Times New Roman" panose="02020603050405020304" pitchFamily="18" charset="0"/>
              </a:rPr>
              <a:t>Behavioral</a:t>
            </a:r>
            <a:r>
              <a:rPr lang="en-GB" sz="1000" i="1" dirty="0">
                <a:effectLst/>
                <a:latin typeface="Times New Roman" panose="02020603050405020304" pitchFamily="18" charset="0"/>
              </a:rPr>
              <a:t> Sciences</a:t>
            </a:r>
            <a:r>
              <a:rPr lang="en-GB" sz="1000" dirty="0">
                <a:effectLst/>
                <a:latin typeface="Times New Roman" panose="02020603050405020304" pitchFamily="18" charset="0"/>
              </a:rPr>
              <a:t>, 189(1), pp.266–274. doi:10.1016/j.sbspro.2015.03.222.</a:t>
            </a:r>
          </a:p>
          <a:p>
            <a:pPr>
              <a:lnSpc>
                <a:spcPct val="150000"/>
              </a:lnSpc>
            </a:pPr>
            <a:r>
              <a:rPr lang="en-GB" sz="1000" dirty="0">
                <a:effectLst/>
                <a:latin typeface="Times New Roman" panose="02020603050405020304" pitchFamily="18" charset="0"/>
              </a:rPr>
              <a:t>MacDonald, S. (2019) </a:t>
            </a:r>
            <a:r>
              <a:rPr lang="en-GB" sz="1000" i="1" dirty="0">
                <a:effectLst/>
                <a:latin typeface="Times New Roman" panose="02020603050405020304" pitchFamily="18" charset="0"/>
              </a:rPr>
              <a:t>Five Ways to Deliver Excellent Customer Service</a:t>
            </a:r>
            <a:r>
              <a:rPr lang="en-GB" sz="1000" dirty="0">
                <a:effectLst/>
                <a:latin typeface="Times New Roman" panose="02020603050405020304" pitchFamily="18" charset="0"/>
              </a:rPr>
              <a:t>. [online] CRM Blog: Articles, Tips and Strategies by </a:t>
            </a:r>
            <a:r>
              <a:rPr lang="en-GB" sz="1000" dirty="0" err="1">
                <a:effectLst/>
                <a:latin typeface="Times New Roman" panose="02020603050405020304" pitchFamily="18" charset="0"/>
              </a:rPr>
              <a:t>SuperOffice</a:t>
            </a:r>
            <a:r>
              <a:rPr lang="en-GB" sz="1000" dirty="0">
                <a:effectLst/>
                <a:latin typeface="Times New Roman" panose="02020603050405020304" pitchFamily="18" charset="0"/>
              </a:rPr>
              <a:t>. Available at: https://www.superoffice.com/blog/five-ways-to-deliver-excellent-customer-service/.</a:t>
            </a:r>
          </a:p>
          <a:p>
            <a:pPr>
              <a:lnSpc>
                <a:spcPct val="150000"/>
              </a:lnSpc>
            </a:pPr>
            <a:r>
              <a:rPr lang="en-GB" sz="1000" dirty="0">
                <a:effectLst/>
                <a:latin typeface="Times New Roman" panose="02020603050405020304" pitchFamily="18" charset="0"/>
              </a:rPr>
              <a:t>Marriott. (2022) </a:t>
            </a:r>
            <a:r>
              <a:rPr lang="en-GB" sz="1000" i="1" dirty="0">
                <a:effectLst/>
                <a:latin typeface="Times New Roman" panose="02020603050405020304" pitchFamily="18" charset="0"/>
              </a:rPr>
              <a:t>Westin Hotels &amp; Resorts | Marriott News </a:t>
            </a:r>
            <a:r>
              <a:rPr lang="en-GB" sz="1000" i="1" dirty="0" err="1">
                <a:effectLst/>
                <a:latin typeface="Times New Roman" panose="02020603050405020304" pitchFamily="18" charset="0"/>
              </a:rPr>
              <a:t>Center</a:t>
            </a:r>
            <a:r>
              <a:rPr lang="en-GB" sz="1000" dirty="0">
                <a:effectLst/>
                <a:latin typeface="Times New Roman" panose="02020603050405020304" pitchFamily="18" charset="0"/>
              </a:rPr>
              <a:t>. [online] Available at: https://news.marriott.com/brands/westin-hotels-resorts.</a:t>
            </a:r>
          </a:p>
          <a:p>
            <a:pPr>
              <a:lnSpc>
                <a:spcPct val="150000"/>
              </a:lnSpc>
            </a:pPr>
            <a:r>
              <a:rPr lang="en-GB" sz="1000" dirty="0" err="1">
                <a:effectLst/>
                <a:latin typeface="Times New Roman" panose="02020603050405020304" pitchFamily="18" charset="0"/>
              </a:rPr>
              <a:t>Nneoma</a:t>
            </a:r>
            <a:r>
              <a:rPr lang="en-GB" sz="1000" dirty="0">
                <a:effectLst/>
                <a:latin typeface="Times New Roman" panose="02020603050405020304" pitchFamily="18" charset="0"/>
              </a:rPr>
              <a:t>, E. and </a:t>
            </a:r>
            <a:r>
              <a:rPr lang="en-GB" sz="1000" dirty="0" err="1">
                <a:effectLst/>
                <a:latin typeface="Times New Roman" panose="02020603050405020304" pitchFamily="18" charset="0"/>
              </a:rPr>
              <a:t>Uwabor</a:t>
            </a:r>
            <a:r>
              <a:rPr lang="en-GB" sz="1000" dirty="0">
                <a:effectLst/>
                <a:latin typeface="Times New Roman" panose="02020603050405020304" pitchFamily="18" charset="0"/>
              </a:rPr>
              <a:t>, O. (2021) Service Quality and Customer Satisfaction in Resort Hotels in Nigeria. </a:t>
            </a:r>
            <a:r>
              <a:rPr lang="en-GB" sz="1000" i="1" dirty="0">
                <a:effectLst/>
                <a:latin typeface="Times New Roman" panose="02020603050405020304" pitchFamily="18" charset="0"/>
              </a:rPr>
              <a:t>Saudi J Bus </a:t>
            </a:r>
            <a:r>
              <a:rPr lang="en-GB" sz="1000" i="1" dirty="0" err="1">
                <a:effectLst/>
                <a:latin typeface="Times New Roman" panose="02020603050405020304" pitchFamily="18" charset="0"/>
              </a:rPr>
              <a:t>Manag</a:t>
            </a:r>
            <a:r>
              <a:rPr lang="en-GB" sz="1000" i="1" dirty="0">
                <a:effectLst/>
                <a:latin typeface="Times New Roman" panose="02020603050405020304" pitchFamily="18" charset="0"/>
              </a:rPr>
              <a:t> Stud</a:t>
            </a:r>
            <a:r>
              <a:rPr lang="en-GB" sz="1000" dirty="0">
                <a:effectLst/>
                <a:latin typeface="Times New Roman" panose="02020603050405020304" pitchFamily="18" charset="0"/>
              </a:rPr>
              <a:t>, [online] 6(11), pp.415–426. doi:10.36348/sjbms.2021.v06i11.002.</a:t>
            </a:r>
          </a:p>
          <a:p>
            <a:pPr>
              <a:lnSpc>
                <a:spcPct val="150000"/>
              </a:lnSpc>
            </a:pPr>
            <a:r>
              <a:rPr lang="en-GB" sz="1000" dirty="0">
                <a:effectLst/>
                <a:latin typeface="Times New Roman" panose="02020603050405020304" pitchFamily="18" charset="0"/>
              </a:rPr>
              <a:t>P.J., S., Singh, K., </a:t>
            </a:r>
            <a:r>
              <a:rPr lang="en-GB" sz="1000" dirty="0" err="1">
                <a:effectLst/>
                <a:latin typeface="Times New Roman" panose="02020603050405020304" pitchFamily="18" charset="0"/>
              </a:rPr>
              <a:t>Kokkranikal</a:t>
            </a:r>
            <a:r>
              <a:rPr lang="en-GB" sz="1000" dirty="0">
                <a:effectLst/>
                <a:latin typeface="Times New Roman" panose="02020603050405020304" pitchFamily="18" charset="0"/>
              </a:rPr>
              <a:t>, J., Bharadwaj, R., Rai, S. and Antony, J. (2021) Service Quality and Customer Satisfaction in Hospitality, Leisure, Sport and Tourism: An Assessment of Research in Web of Science. </a:t>
            </a:r>
            <a:r>
              <a:rPr lang="en-GB" sz="1000" i="1" dirty="0">
                <a:effectLst/>
                <a:latin typeface="Times New Roman" panose="02020603050405020304" pitchFamily="18" charset="0"/>
              </a:rPr>
              <a:t>Journal of Quality Assurance in Hospitality &amp; Tourism</a:t>
            </a:r>
            <a:r>
              <a:rPr lang="en-GB" sz="1000" dirty="0">
                <a:effectLst/>
                <a:latin typeface="Times New Roman" panose="02020603050405020304" pitchFamily="18" charset="0"/>
              </a:rPr>
              <a:t>, [online] pp.1–27. doi:10.1080/1528008x.2021.2012735.</a:t>
            </a:r>
          </a:p>
          <a:p>
            <a:pPr>
              <a:lnSpc>
                <a:spcPct val="150000"/>
              </a:lnSpc>
            </a:pPr>
            <a:r>
              <a:rPr lang="en-GB" sz="1000" dirty="0" err="1">
                <a:effectLst/>
                <a:latin typeface="Times New Roman" panose="02020603050405020304" pitchFamily="18" charset="0"/>
              </a:rPr>
              <a:t>Suprayitno</a:t>
            </a:r>
            <a:r>
              <a:rPr lang="en-GB" sz="1000" dirty="0">
                <a:effectLst/>
                <a:latin typeface="Times New Roman" panose="02020603050405020304" pitchFamily="18" charset="0"/>
              </a:rPr>
              <a:t>, B. and Heng, H. (2021) Significance of the Hotel and Tourism Sector on Economic Development in Singapore. </a:t>
            </a:r>
            <a:r>
              <a:rPr lang="en-GB" sz="1000" i="1" dirty="0">
                <a:effectLst/>
                <a:latin typeface="Times New Roman" panose="02020603050405020304" pitchFamily="18" charset="0"/>
              </a:rPr>
              <a:t>Journal of Hospitality and Tourism Management</a:t>
            </a:r>
            <a:r>
              <a:rPr lang="en-GB" sz="1000" dirty="0">
                <a:effectLst/>
                <a:latin typeface="Times New Roman" panose="02020603050405020304" pitchFamily="18" charset="0"/>
              </a:rPr>
              <a:t>, [online] 4(2), pp.1–10. Available at: https://stratfordjournals.org/journals/index.php/Journal-of-Hospitality/article/view/846.</a:t>
            </a:r>
          </a:p>
          <a:p>
            <a:pPr>
              <a:lnSpc>
                <a:spcPct val="150000"/>
              </a:lnSpc>
            </a:pPr>
            <a:endParaRPr lang="en-GB" sz="1000" dirty="0">
              <a:effectLst/>
              <a:latin typeface="Times New Roman" panose="02020603050405020304" pitchFamily="18" charset="0"/>
            </a:endParaRPr>
          </a:p>
        </p:txBody>
      </p:sp>
    </p:spTree>
    <p:extLst>
      <p:ext uri="{BB962C8B-B14F-4D97-AF65-F5344CB8AC3E}">
        <p14:creationId xmlns:p14="http://schemas.microsoft.com/office/powerpoint/2010/main" val="694439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gradFill>
          <a:gsLst>
            <a:gs pos="52000">
              <a:schemeClr val="bg1"/>
            </a:gs>
            <a:gs pos="100000">
              <a:schemeClr val="bg1"/>
            </a:gs>
          </a:gsLst>
          <a:lin ang="5400000" scaled="1"/>
        </a:gra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D871EDC-88BE-4506-A366-04BD8FE3CB7C}"/>
              </a:ext>
            </a:extLst>
          </p:cNvPr>
          <p:cNvSpPr txBox="1"/>
          <p:nvPr/>
        </p:nvSpPr>
        <p:spPr>
          <a:xfrm>
            <a:off x="4143005" y="2967335"/>
            <a:ext cx="3905990" cy="1754326"/>
          </a:xfrm>
          <a:prstGeom prst="rect">
            <a:avLst/>
          </a:prstGeom>
          <a:noFill/>
        </p:spPr>
        <p:txBody>
          <a:bodyPr wrap="square">
            <a:spAutoFit/>
          </a:bodyPr>
          <a:lstStyle/>
          <a:p>
            <a:pPr algn="ctr"/>
            <a:r>
              <a:rPr lang="en-US" sz="5400" dirty="0">
                <a:solidFill>
                  <a:schemeClr val="accent6">
                    <a:lumMod val="60000"/>
                    <a:lumOff val="40000"/>
                  </a:schemeClr>
                </a:solidFill>
                <a:latin typeface="Bahnschrift Condensed" panose="020B0502040204020203" pitchFamily="34" charset="0"/>
              </a:rPr>
              <a:t>Thank You</a:t>
            </a:r>
            <a:r>
              <a:rPr lang="pl-PL" sz="5400" dirty="0">
                <a:solidFill>
                  <a:schemeClr val="accent6">
                    <a:lumMod val="60000"/>
                    <a:lumOff val="40000"/>
                  </a:schemeClr>
                </a:solidFill>
                <a:latin typeface="Bahnschrift Condensed" panose="020B0502040204020203" pitchFamily="34" charset="0"/>
              </a:rPr>
              <a:t> for </a:t>
            </a:r>
            <a:r>
              <a:rPr lang="pl-PL" sz="5400" dirty="0" err="1">
                <a:solidFill>
                  <a:schemeClr val="accent6">
                    <a:lumMod val="60000"/>
                    <a:lumOff val="40000"/>
                  </a:schemeClr>
                </a:solidFill>
                <a:latin typeface="Bahnschrift Condensed" panose="020B0502040204020203" pitchFamily="34" charset="0"/>
              </a:rPr>
              <a:t>your</a:t>
            </a:r>
            <a:r>
              <a:rPr lang="pl-PL" sz="5400" dirty="0">
                <a:solidFill>
                  <a:schemeClr val="accent6">
                    <a:lumMod val="60000"/>
                    <a:lumOff val="40000"/>
                  </a:schemeClr>
                </a:solidFill>
                <a:latin typeface="Bahnschrift Condensed" panose="020B0502040204020203" pitchFamily="34" charset="0"/>
              </a:rPr>
              <a:t> </a:t>
            </a:r>
            <a:r>
              <a:rPr lang="pl-PL" sz="5400" dirty="0" err="1">
                <a:solidFill>
                  <a:schemeClr val="accent6">
                    <a:lumMod val="60000"/>
                    <a:lumOff val="40000"/>
                  </a:schemeClr>
                </a:solidFill>
                <a:latin typeface="Bahnschrift Condensed" panose="020B0502040204020203" pitchFamily="34" charset="0"/>
              </a:rPr>
              <a:t>attention</a:t>
            </a:r>
            <a:endParaRPr lang="en-US" sz="5400" dirty="0">
              <a:solidFill>
                <a:schemeClr val="accent6">
                  <a:lumMod val="60000"/>
                  <a:lumOff val="40000"/>
                </a:schemeClr>
              </a:solidFill>
              <a:latin typeface="Bahnschrift Condensed" panose="020B0502040204020203" pitchFamily="34" charset="0"/>
            </a:endParaRPr>
          </a:p>
        </p:txBody>
      </p:sp>
    </p:spTree>
    <p:extLst>
      <p:ext uri="{BB962C8B-B14F-4D97-AF65-F5344CB8AC3E}">
        <p14:creationId xmlns:p14="http://schemas.microsoft.com/office/powerpoint/2010/main" val="40970783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2872</TotalTime>
  <Words>1916</Words>
  <Application>Microsoft Office PowerPoint</Application>
  <PresentationFormat>Widescreen</PresentationFormat>
  <Paragraphs>111</Paragraphs>
  <Slides>14</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Yu Gothic UI Light</vt:lpstr>
      <vt:lpstr>arial</vt:lpstr>
      <vt:lpstr>arial</vt:lpstr>
      <vt:lpstr>Bahnschrift Condensed</vt:lpstr>
      <vt:lpstr>Calibri</vt:lpstr>
      <vt:lpstr>Century Gothic</vt:lpstr>
      <vt:lpstr>Open Sans</vt:lpstr>
      <vt:lpstr>Symbol</vt:lpstr>
      <vt:lpstr>Times New Roman</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Alicja Garbaty</dc:creator>
  <cp:lastModifiedBy>Alicja</cp:lastModifiedBy>
  <cp:revision>1</cp:revision>
  <dcterms:created xsi:type="dcterms:W3CDTF">2021-07-28T05:44:40Z</dcterms:created>
  <dcterms:modified xsi:type="dcterms:W3CDTF">2023-02-06T01:42:15Z</dcterms:modified>
</cp:coreProperties>
</file>