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3"/>
  </p:notesMasterIdLst>
  <p:handoutMasterIdLst>
    <p:handoutMasterId r:id="rId54"/>
  </p:handoutMasterIdLst>
  <p:sldIdLst>
    <p:sldId id="257" r:id="rId5"/>
    <p:sldId id="513" r:id="rId6"/>
    <p:sldId id="472" r:id="rId7"/>
    <p:sldId id="496" r:id="rId8"/>
    <p:sldId id="497" r:id="rId9"/>
    <p:sldId id="498" r:id="rId10"/>
    <p:sldId id="499" r:id="rId11"/>
    <p:sldId id="481" r:id="rId12"/>
    <p:sldId id="620" r:id="rId13"/>
    <p:sldId id="628" r:id="rId14"/>
    <p:sldId id="605" r:id="rId15"/>
    <p:sldId id="548" r:id="rId16"/>
    <p:sldId id="653" r:id="rId17"/>
    <p:sldId id="483" r:id="rId18"/>
    <p:sldId id="629" r:id="rId19"/>
    <p:sldId id="485" r:id="rId20"/>
    <p:sldId id="484" r:id="rId21"/>
    <p:sldId id="583" r:id="rId22"/>
    <p:sldId id="584" r:id="rId23"/>
    <p:sldId id="585" r:id="rId24"/>
    <p:sldId id="547" r:id="rId25"/>
    <p:sldId id="581" r:id="rId26"/>
    <p:sldId id="580" r:id="rId27"/>
    <p:sldId id="527" r:id="rId28"/>
    <p:sldId id="534" r:id="rId29"/>
    <p:sldId id="590" r:id="rId30"/>
    <p:sldId id="591" r:id="rId31"/>
    <p:sldId id="529" r:id="rId32"/>
    <p:sldId id="530" r:id="rId33"/>
    <p:sldId id="609" r:id="rId34"/>
    <p:sldId id="608" r:id="rId35"/>
    <p:sldId id="531" r:id="rId36"/>
    <p:sldId id="552" r:id="rId37"/>
    <p:sldId id="532" r:id="rId38"/>
    <p:sldId id="651" r:id="rId39"/>
    <p:sldId id="652" r:id="rId40"/>
    <p:sldId id="643" r:id="rId41"/>
    <p:sldId id="640" r:id="rId42"/>
    <p:sldId id="644" r:id="rId43"/>
    <p:sldId id="641" r:id="rId44"/>
    <p:sldId id="642" r:id="rId45"/>
    <p:sldId id="650" r:id="rId46"/>
    <p:sldId id="558" r:id="rId47"/>
    <p:sldId id="559" r:id="rId48"/>
    <p:sldId id="646" r:id="rId49"/>
    <p:sldId id="647" r:id="rId50"/>
    <p:sldId id="510" r:id="rId51"/>
    <p:sldId id="308" r:id="rId5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30DF07-FC41-4A29-8737-5D794251CF78}" v="11" dt="2024-10-24T20:02:19.8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19" autoAdjust="0"/>
    <p:restoredTop sz="95332" autoAdjust="0"/>
  </p:normalViewPr>
  <p:slideViewPr>
    <p:cSldViewPr snapToGrid="0">
      <p:cViewPr varScale="1">
        <p:scale>
          <a:sx n="105" d="100"/>
          <a:sy n="105" d="100"/>
        </p:scale>
        <p:origin x="345" y="45"/>
      </p:cViewPr>
      <p:guideLst>
        <p:guide orient="horz" pos="2160"/>
        <p:guide pos="2880"/>
      </p:guideLst>
    </p:cSldViewPr>
  </p:slideViewPr>
  <p:outlineViewPr>
    <p:cViewPr>
      <p:scale>
        <a:sx n="33" d="100"/>
        <a:sy n="33" d="100"/>
      </p:scale>
      <p:origin x="0" y="-2802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4560" y="984"/>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B530DF07-FC41-4A29-8737-5D794251CF78}"/>
    <pc:docChg chg="addSld modSld">
      <pc:chgData name="Mark Napieralla" userId="S::mark.napieralla@uwtsd.ac.uk::adf11754-427d-4f24-8c3e-391028db4a77" providerId="AD" clId="Web-{B530DF07-FC41-4A29-8737-5D794251CF78}" dt="2024-10-24T20:02:19.898" v="11" actId="20577"/>
      <pc:docMkLst>
        <pc:docMk/>
      </pc:docMkLst>
      <pc:sldChg chg="modSp new">
        <pc:chgData name="Mark Napieralla" userId="S::mark.napieralla@uwtsd.ac.uk::adf11754-427d-4f24-8c3e-391028db4a77" providerId="AD" clId="Web-{B530DF07-FC41-4A29-8737-5D794251CF78}" dt="2024-10-24T20:02:19.898" v="11" actId="20577"/>
        <pc:sldMkLst>
          <pc:docMk/>
          <pc:sldMk cId="3691391986" sldId="653"/>
        </pc:sldMkLst>
        <pc:spChg chg="mod">
          <ac:chgData name="Mark Napieralla" userId="S::mark.napieralla@uwtsd.ac.uk::adf11754-427d-4f24-8c3e-391028db4a77" providerId="AD" clId="Web-{B530DF07-FC41-4A29-8737-5D794251CF78}" dt="2024-10-24T20:01:56.053" v="6" actId="20577"/>
          <ac:spMkLst>
            <pc:docMk/>
            <pc:sldMk cId="3691391986" sldId="653"/>
            <ac:spMk id="2" creationId="{A1465543-EA8E-1F3E-B1BC-B6AB7C647E89}"/>
          </ac:spMkLst>
        </pc:spChg>
        <pc:spChg chg="mod">
          <ac:chgData name="Mark Napieralla" userId="S::mark.napieralla@uwtsd.ac.uk::adf11754-427d-4f24-8c3e-391028db4a77" providerId="AD" clId="Web-{B530DF07-FC41-4A29-8737-5D794251CF78}" dt="2024-10-24T20:02:19.898" v="11" actId="20577"/>
          <ac:spMkLst>
            <pc:docMk/>
            <pc:sldMk cId="3691391986" sldId="653"/>
            <ac:spMk id="3" creationId="{9D6F27A1-E941-7F71-AF3C-B620406F3D9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759B4-516E-4652-93E7-C4DD7007FB5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47E0EF26-88A4-431D-8CEA-013147B5F7CC}">
      <dgm:prSet phldrT="[Text]"/>
      <dgm:spPr/>
      <dgm:t>
        <a:bodyPr/>
        <a:lstStyle/>
        <a:p>
          <a:r>
            <a:rPr lang="en-US" dirty="0"/>
            <a:t>Quality</a:t>
          </a:r>
        </a:p>
      </dgm:t>
    </dgm:pt>
    <dgm:pt modelId="{1021FFDB-E58D-4A97-8616-80198EBE8BEC}" type="parTrans" cxnId="{2B0AE1C0-D408-47E1-A0AA-B60A3F19DA2C}">
      <dgm:prSet/>
      <dgm:spPr/>
      <dgm:t>
        <a:bodyPr/>
        <a:lstStyle/>
        <a:p>
          <a:endParaRPr lang="en-US"/>
        </a:p>
      </dgm:t>
    </dgm:pt>
    <dgm:pt modelId="{138B44AE-4319-41C2-AB46-D0368EBE7D60}" type="sibTrans" cxnId="{2B0AE1C0-D408-47E1-A0AA-B60A3F19DA2C}">
      <dgm:prSet/>
      <dgm:spPr/>
      <dgm:t>
        <a:bodyPr/>
        <a:lstStyle/>
        <a:p>
          <a:endParaRPr lang="en-US"/>
        </a:p>
      </dgm:t>
    </dgm:pt>
    <dgm:pt modelId="{A0610914-ABA5-4FB5-B51C-2BB6006C589C}">
      <dgm:prSet phldrT="[Text]"/>
      <dgm:spPr/>
      <dgm:t>
        <a:bodyPr/>
        <a:lstStyle/>
        <a:p>
          <a:r>
            <a:rPr lang="en-US" dirty="0"/>
            <a:t>Satisfaction</a:t>
          </a:r>
        </a:p>
      </dgm:t>
    </dgm:pt>
    <dgm:pt modelId="{00A307DA-C38F-4CBD-97EE-5F357A778604}" type="parTrans" cxnId="{52F18BD9-49AF-47A7-A1DB-7641E19A1C5A}">
      <dgm:prSet/>
      <dgm:spPr/>
      <dgm:t>
        <a:bodyPr/>
        <a:lstStyle/>
        <a:p>
          <a:endParaRPr lang="en-US"/>
        </a:p>
      </dgm:t>
    </dgm:pt>
    <dgm:pt modelId="{ABBE116D-3227-4444-BDC6-5AD590DE00A3}" type="sibTrans" cxnId="{52F18BD9-49AF-47A7-A1DB-7641E19A1C5A}">
      <dgm:prSet/>
      <dgm:spPr/>
      <dgm:t>
        <a:bodyPr/>
        <a:lstStyle/>
        <a:p>
          <a:endParaRPr lang="en-US"/>
        </a:p>
      </dgm:t>
    </dgm:pt>
    <dgm:pt modelId="{BAA954B0-FB19-40E4-9AFE-B385C8DED414}">
      <dgm:prSet phldrT="[Text]"/>
      <dgm:spPr/>
      <dgm:t>
        <a:bodyPr/>
        <a:lstStyle/>
        <a:p>
          <a:r>
            <a:rPr lang="en-US" dirty="0"/>
            <a:t>Retention</a:t>
          </a:r>
        </a:p>
      </dgm:t>
    </dgm:pt>
    <dgm:pt modelId="{E6BDE53A-EAE4-4264-BFFF-539F004FFD98}" type="parTrans" cxnId="{AA78D427-AB3A-486B-A11F-8DEA84BFC2EF}">
      <dgm:prSet/>
      <dgm:spPr/>
      <dgm:t>
        <a:bodyPr/>
        <a:lstStyle/>
        <a:p>
          <a:endParaRPr lang="en-US"/>
        </a:p>
      </dgm:t>
    </dgm:pt>
    <dgm:pt modelId="{995780B7-1448-45C1-B62D-4B97CB3A4B1B}" type="sibTrans" cxnId="{AA78D427-AB3A-486B-A11F-8DEA84BFC2EF}">
      <dgm:prSet/>
      <dgm:spPr/>
      <dgm:t>
        <a:bodyPr/>
        <a:lstStyle/>
        <a:p>
          <a:endParaRPr lang="en-US"/>
        </a:p>
      </dgm:t>
    </dgm:pt>
    <dgm:pt modelId="{E17119BD-970A-4E83-BFBE-30C64CD85123}" type="pres">
      <dgm:prSet presAssocID="{D6C759B4-516E-4652-93E7-C4DD7007FB57}" presName="Name0" presStyleCnt="0">
        <dgm:presLayoutVars>
          <dgm:chMax val="11"/>
          <dgm:chPref val="11"/>
          <dgm:dir/>
          <dgm:resizeHandles/>
        </dgm:presLayoutVars>
      </dgm:prSet>
      <dgm:spPr/>
    </dgm:pt>
    <dgm:pt modelId="{28C39465-A65B-4A6D-AF4C-36412AF75178}" type="pres">
      <dgm:prSet presAssocID="{BAA954B0-FB19-40E4-9AFE-B385C8DED414}" presName="Accent3" presStyleCnt="0"/>
      <dgm:spPr/>
    </dgm:pt>
    <dgm:pt modelId="{89EDD55A-6E8C-44D7-8596-0A04AFD02984}" type="pres">
      <dgm:prSet presAssocID="{BAA954B0-FB19-40E4-9AFE-B385C8DED414}" presName="Accent" presStyleLbl="node1" presStyleIdx="0" presStyleCnt="3"/>
      <dgm:spPr/>
    </dgm:pt>
    <dgm:pt modelId="{F7B7EFC7-8BA6-4C10-BB98-C3D6BD26C9F5}" type="pres">
      <dgm:prSet presAssocID="{BAA954B0-FB19-40E4-9AFE-B385C8DED414}" presName="ParentBackground3" presStyleCnt="0"/>
      <dgm:spPr/>
    </dgm:pt>
    <dgm:pt modelId="{888CF2B7-2573-44F0-A037-C63C74852A71}" type="pres">
      <dgm:prSet presAssocID="{BAA954B0-FB19-40E4-9AFE-B385C8DED414}" presName="ParentBackground" presStyleLbl="fgAcc1" presStyleIdx="0" presStyleCnt="3"/>
      <dgm:spPr/>
    </dgm:pt>
    <dgm:pt modelId="{1580E36C-3D6C-4D39-B778-DA2564BCC640}" type="pres">
      <dgm:prSet presAssocID="{BAA954B0-FB19-40E4-9AFE-B385C8DED414}" presName="Parent3" presStyleLbl="revTx" presStyleIdx="0" presStyleCnt="0">
        <dgm:presLayoutVars>
          <dgm:chMax val="1"/>
          <dgm:chPref val="1"/>
          <dgm:bulletEnabled val="1"/>
        </dgm:presLayoutVars>
      </dgm:prSet>
      <dgm:spPr/>
    </dgm:pt>
    <dgm:pt modelId="{3026125F-A038-45FE-B862-B312F447D5AA}" type="pres">
      <dgm:prSet presAssocID="{A0610914-ABA5-4FB5-B51C-2BB6006C589C}" presName="Accent2" presStyleCnt="0"/>
      <dgm:spPr/>
    </dgm:pt>
    <dgm:pt modelId="{56196FDD-3B98-4330-99D5-785A9C313FA0}" type="pres">
      <dgm:prSet presAssocID="{A0610914-ABA5-4FB5-B51C-2BB6006C589C}" presName="Accent" presStyleLbl="node1" presStyleIdx="1" presStyleCnt="3"/>
      <dgm:spPr/>
    </dgm:pt>
    <dgm:pt modelId="{E13339B0-C530-4C29-941A-B0946F76E9AE}" type="pres">
      <dgm:prSet presAssocID="{A0610914-ABA5-4FB5-B51C-2BB6006C589C}" presName="ParentBackground2" presStyleCnt="0"/>
      <dgm:spPr/>
    </dgm:pt>
    <dgm:pt modelId="{867A14BD-182A-433B-8097-678F40BECC65}" type="pres">
      <dgm:prSet presAssocID="{A0610914-ABA5-4FB5-B51C-2BB6006C589C}" presName="ParentBackground" presStyleLbl="fgAcc1" presStyleIdx="1" presStyleCnt="3"/>
      <dgm:spPr/>
    </dgm:pt>
    <dgm:pt modelId="{1A4122C3-677F-48B6-8B95-F7014F7A06B6}" type="pres">
      <dgm:prSet presAssocID="{A0610914-ABA5-4FB5-B51C-2BB6006C589C}" presName="Parent2" presStyleLbl="revTx" presStyleIdx="0" presStyleCnt="0">
        <dgm:presLayoutVars>
          <dgm:chMax val="1"/>
          <dgm:chPref val="1"/>
          <dgm:bulletEnabled val="1"/>
        </dgm:presLayoutVars>
      </dgm:prSet>
      <dgm:spPr/>
    </dgm:pt>
    <dgm:pt modelId="{3B4229D5-54C4-45F0-91A3-8B6FAE18A758}" type="pres">
      <dgm:prSet presAssocID="{47E0EF26-88A4-431D-8CEA-013147B5F7CC}" presName="Accent1" presStyleCnt="0"/>
      <dgm:spPr/>
    </dgm:pt>
    <dgm:pt modelId="{ED4D890A-520F-4666-BA53-6D299E4CE16B}" type="pres">
      <dgm:prSet presAssocID="{47E0EF26-88A4-431D-8CEA-013147B5F7CC}" presName="Accent" presStyleLbl="node1" presStyleIdx="2" presStyleCnt="3"/>
      <dgm:spPr/>
    </dgm:pt>
    <dgm:pt modelId="{1FF677A3-1B93-4A42-8B44-C3F5E46CA46A}" type="pres">
      <dgm:prSet presAssocID="{47E0EF26-88A4-431D-8CEA-013147B5F7CC}" presName="ParentBackground1" presStyleCnt="0"/>
      <dgm:spPr/>
    </dgm:pt>
    <dgm:pt modelId="{40A57E83-7FD2-4E6D-BE8A-6FE340391128}" type="pres">
      <dgm:prSet presAssocID="{47E0EF26-88A4-431D-8CEA-013147B5F7CC}" presName="ParentBackground" presStyleLbl="fgAcc1" presStyleIdx="2" presStyleCnt="3"/>
      <dgm:spPr/>
    </dgm:pt>
    <dgm:pt modelId="{D5A404F8-5A41-4FA0-AF18-213003818295}" type="pres">
      <dgm:prSet presAssocID="{47E0EF26-88A4-431D-8CEA-013147B5F7CC}" presName="Parent1" presStyleLbl="revTx" presStyleIdx="0" presStyleCnt="0">
        <dgm:presLayoutVars>
          <dgm:chMax val="1"/>
          <dgm:chPref val="1"/>
          <dgm:bulletEnabled val="1"/>
        </dgm:presLayoutVars>
      </dgm:prSet>
      <dgm:spPr/>
    </dgm:pt>
  </dgm:ptLst>
  <dgm:cxnLst>
    <dgm:cxn modelId="{CC292514-71FF-47E2-BF90-614D792FCD65}" type="presOf" srcId="{47E0EF26-88A4-431D-8CEA-013147B5F7CC}" destId="{40A57E83-7FD2-4E6D-BE8A-6FE340391128}" srcOrd="0" destOrd="0" presId="urn:microsoft.com/office/officeart/2011/layout/CircleProcess"/>
    <dgm:cxn modelId="{AA78D427-AB3A-486B-A11F-8DEA84BFC2EF}" srcId="{D6C759B4-516E-4652-93E7-C4DD7007FB57}" destId="{BAA954B0-FB19-40E4-9AFE-B385C8DED414}" srcOrd="2" destOrd="0" parTransId="{E6BDE53A-EAE4-4264-BFFF-539F004FFD98}" sibTransId="{995780B7-1448-45C1-B62D-4B97CB3A4B1B}"/>
    <dgm:cxn modelId="{B38C9934-345C-45E3-B696-EF5F5FEA554B}" type="presOf" srcId="{A0610914-ABA5-4FB5-B51C-2BB6006C589C}" destId="{867A14BD-182A-433B-8097-678F40BECC65}" srcOrd="0" destOrd="0" presId="urn:microsoft.com/office/officeart/2011/layout/CircleProcess"/>
    <dgm:cxn modelId="{62650A36-40C1-4912-B3B3-CF7E7758C12D}" type="presOf" srcId="{BAA954B0-FB19-40E4-9AFE-B385C8DED414}" destId="{1580E36C-3D6C-4D39-B778-DA2564BCC640}" srcOrd="1" destOrd="0" presId="urn:microsoft.com/office/officeart/2011/layout/CircleProcess"/>
    <dgm:cxn modelId="{3715DD5B-1DF2-4996-A605-7B23A150920C}" type="presOf" srcId="{BAA954B0-FB19-40E4-9AFE-B385C8DED414}" destId="{888CF2B7-2573-44F0-A037-C63C74852A71}" srcOrd="0" destOrd="0" presId="urn:microsoft.com/office/officeart/2011/layout/CircleProcess"/>
    <dgm:cxn modelId="{CF9C2E64-6EF6-417F-9D18-253DA7E625A5}" type="presOf" srcId="{A0610914-ABA5-4FB5-B51C-2BB6006C589C}" destId="{1A4122C3-677F-48B6-8B95-F7014F7A06B6}" srcOrd="1" destOrd="0" presId="urn:microsoft.com/office/officeart/2011/layout/CircleProcess"/>
    <dgm:cxn modelId="{9FDF6948-8528-4F75-A9BC-BE4454517DCB}" type="presOf" srcId="{47E0EF26-88A4-431D-8CEA-013147B5F7CC}" destId="{D5A404F8-5A41-4FA0-AF18-213003818295}" srcOrd="1" destOrd="0" presId="urn:microsoft.com/office/officeart/2011/layout/CircleProcess"/>
    <dgm:cxn modelId="{49113AC0-C079-4A6F-8771-DA382275AE5A}" type="presOf" srcId="{D6C759B4-516E-4652-93E7-C4DD7007FB57}" destId="{E17119BD-970A-4E83-BFBE-30C64CD85123}" srcOrd="0" destOrd="0" presId="urn:microsoft.com/office/officeart/2011/layout/CircleProcess"/>
    <dgm:cxn modelId="{2B0AE1C0-D408-47E1-A0AA-B60A3F19DA2C}" srcId="{D6C759B4-516E-4652-93E7-C4DD7007FB57}" destId="{47E0EF26-88A4-431D-8CEA-013147B5F7CC}" srcOrd="0" destOrd="0" parTransId="{1021FFDB-E58D-4A97-8616-80198EBE8BEC}" sibTransId="{138B44AE-4319-41C2-AB46-D0368EBE7D60}"/>
    <dgm:cxn modelId="{52F18BD9-49AF-47A7-A1DB-7641E19A1C5A}" srcId="{D6C759B4-516E-4652-93E7-C4DD7007FB57}" destId="{A0610914-ABA5-4FB5-B51C-2BB6006C589C}" srcOrd="1" destOrd="0" parTransId="{00A307DA-C38F-4CBD-97EE-5F357A778604}" sibTransId="{ABBE116D-3227-4444-BDC6-5AD590DE00A3}"/>
    <dgm:cxn modelId="{E33D3281-BE45-4773-885D-9F93914A8F90}" type="presParOf" srcId="{E17119BD-970A-4E83-BFBE-30C64CD85123}" destId="{28C39465-A65B-4A6D-AF4C-36412AF75178}" srcOrd="0" destOrd="0" presId="urn:microsoft.com/office/officeart/2011/layout/CircleProcess"/>
    <dgm:cxn modelId="{9126A737-6081-4CB2-93FD-591214B8565D}" type="presParOf" srcId="{28C39465-A65B-4A6D-AF4C-36412AF75178}" destId="{89EDD55A-6E8C-44D7-8596-0A04AFD02984}" srcOrd="0" destOrd="0" presId="urn:microsoft.com/office/officeart/2011/layout/CircleProcess"/>
    <dgm:cxn modelId="{FD9FBDDB-BAAB-4144-8D95-232D0FE727AE}" type="presParOf" srcId="{E17119BD-970A-4E83-BFBE-30C64CD85123}" destId="{F7B7EFC7-8BA6-4C10-BB98-C3D6BD26C9F5}" srcOrd="1" destOrd="0" presId="urn:microsoft.com/office/officeart/2011/layout/CircleProcess"/>
    <dgm:cxn modelId="{FE238860-9388-4AAE-AEC1-8DFFD80C87AC}" type="presParOf" srcId="{F7B7EFC7-8BA6-4C10-BB98-C3D6BD26C9F5}" destId="{888CF2B7-2573-44F0-A037-C63C74852A71}" srcOrd="0" destOrd="0" presId="urn:microsoft.com/office/officeart/2011/layout/CircleProcess"/>
    <dgm:cxn modelId="{A92D1EA1-FBD0-4BF6-ACB7-E8B4014DADAD}" type="presParOf" srcId="{E17119BD-970A-4E83-BFBE-30C64CD85123}" destId="{1580E36C-3D6C-4D39-B778-DA2564BCC640}" srcOrd="2" destOrd="0" presId="urn:microsoft.com/office/officeart/2011/layout/CircleProcess"/>
    <dgm:cxn modelId="{FF65272F-7061-436D-AA96-D78946689FCB}" type="presParOf" srcId="{E17119BD-970A-4E83-BFBE-30C64CD85123}" destId="{3026125F-A038-45FE-B862-B312F447D5AA}" srcOrd="3" destOrd="0" presId="urn:microsoft.com/office/officeart/2011/layout/CircleProcess"/>
    <dgm:cxn modelId="{C1D59508-E72E-42D7-AABB-FE3920B6E7BF}" type="presParOf" srcId="{3026125F-A038-45FE-B862-B312F447D5AA}" destId="{56196FDD-3B98-4330-99D5-785A9C313FA0}" srcOrd="0" destOrd="0" presId="urn:microsoft.com/office/officeart/2011/layout/CircleProcess"/>
    <dgm:cxn modelId="{535F2695-66FA-488E-A266-C1E808411097}" type="presParOf" srcId="{E17119BD-970A-4E83-BFBE-30C64CD85123}" destId="{E13339B0-C530-4C29-941A-B0946F76E9AE}" srcOrd="4" destOrd="0" presId="urn:microsoft.com/office/officeart/2011/layout/CircleProcess"/>
    <dgm:cxn modelId="{E41F0D2A-DB6A-4D86-BE86-116DB31E272C}" type="presParOf" srcId="{E13339B0-C530-4C29-941A-B0946F76E9AE}" destId="{867A14BD-182A-433B-8097-678F40BECC65}" srcOrd="0" destOrd="0" presId="urn:microsoft.com/office/officeart/2011/layout/CircleProcess"/>
    <dgm:cxn modelId="{DE818215-270B-4EB4-9BE1-AE557602A1E1}" type="presParOf" srcId="{E17119BD-970A-4E83-BFBE-30C64CD85123}" destId="{1A4122C3-677F-48B6-8B95-F7014F7A06B6}" srcOrd="5" destOrd="0" presId="urn:microsoft.com/office/officeart/2011/layout/CircleProcess"/>
    <dgm:cxn modelId="{F8A97588-6832-4C1F-9EE3-F4657EBAEAA3}" type="presParOf" srcId="{E17119BD-970A-4E83-BFBE-30C64CD85123}" destId="{3B4229D5-54C4-45F0-91A3-8B6FAE18A758}" srcOrd="6" destOrd="0" presId="urn:microsoft.com/office/officeart/2011/layout/CircleProcess"/>
    <dgm:cxn modelId="{F616C7A3-3575-441F-91F1-2F33B44463FB}" type="presParOf" srcId="{3B4229D5-54C4-45F0-91A3-8B6FAE18A758}" destId="{ED4D890A-520F-4666-BA53-6D299E4CE16B}" srcOrd="0" destOrd="0" presId="urn:microsoft.com/office/officeart/2011/layout/CircleProcess"/>
    <dgm:cxn modelId="{FD3D765F-9B79-4BF1-8CB6-AA0E56F1668E}" type="presParOf" srcId="{E17119BD-970A-4E83-BFBE-30C64CD85123}" destId="{1FF677A3-1B93-4A42-8B44-C3F5E46CA46A}" srcOrd="7" destOrd="0" presId="urn:microsoft.com/office/officeart/2011/layout/CircleProcess"/>
    <dgm:cxn modelId="{E37EE36F-EC21-4CC2-AF28-477F3E2CDDB9}" type="presParOf" srcId="{1FF677A3-1B93-4A42-8B44-C3F5E46CA46A}" destId="{40A57E83-7FD2-4E6D-BE8A-6FE340391128}" srcOrd="0" destOrd="0" presId="urn:microsoft.com/office/officeart/2011/layout/CircleProcess"/>
    <dgm:cxn modelId="{7AFD89CE-5C6C-494B-BB85-BCF4FC02982C}" type="presParOf" srcId="{E17119BD-970A-4E83-BFBE-30C64CD85123}" destId="{D5A404F8-5A41-4FA0-AF18-213003818295}"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DD55A-6E8C-44D7-8596-0A04AFD02984}">
      <dsp:nvSpPr>
        <dsp:cNvPr id="0" name=""/>
        <dsp:cNvSpPr/>
      </dsp:nvSpPr>
      <dsp:spPr>
        <a:xfrm>
          <a:off x="5644189" y="1011348"/>
          <a:ext cx="2462094" cy="246255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CF2B7-2573-44F0-A037-C63C74852A71}">
      <dsp:nvSpPr>
        <dsp:cNvPr id="0" name=""/>
        <dsp:cNvSpPr/>
      </dsp:nvSpPr>
      <dsp:spPr>
        <a:xfrm>
          <a:off x="5725938"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Retention</a:t>
          </a:r>
        </a:p>
      </dsp:txBody>
      <dsp:txXfrm>
        <a:off x="6054538" y="1421845"/>
        <a:ext cx="1641396" cy="1641556"/>
      </dsp:txXfrm>
    </dsp:sp>
    <dsp:sp modelId="{56196FDD-3B98-4330-99D5-785A9C313FA0}">
      <dsp:nvSpPr>
        <dsp:cNvPr id="0" name=""/>
        <dsp:cNvSpPr/>
      </dsp:nvSpPr>
      <dsp:spPr>
        <a:xfrm rot="2700000">
          <a:off x="3102508" y="1014325"/>
          <a:ext cx="2456164" cy="2456164"/>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7A14BD-182A-433B-8097-678F40BECC65}">
      <dsp:nvSpPr>
        <dsp:cNvPr id="0" name=""/>
        <dsp:cNvSpPr/>
      </dsp:nvSpPr>
      <dsp:spPr>
        <a:xfrm>
          <a:off x="3181292"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Satisfaction</a:t>
          </a:r>
        </a:p>
      </dsp:txBody>
      <dsp:txXfrm>
        <a:off x="3509892" y="1421845"/>
        <a:ext cx="1641396" cy="1641556"/>
      </dsp:txXfrm>
    </dsp:sp>
    <dsp:sp modelId="{ED4D890A-520F-4666-BA53-6D299E4CE16B}">
      <dsp:nvSpPr>
        <dsp:cNvPr id="0" name=""/>
        <dsp:cNvSpPr/>
      </dsp:nvSpPr>
      <dsp:spPr>
        <a:xfrm rot="2700000">
          <a:off x="557863" y="1014325"/>
          <a:ext cx="2456164" cy="2456164"/>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57E83-7FD2-4E6D-BE8A-6FE340391128}">
      <dsp:nvSpPr>
        <dsp:cNvPr id="0" name=""/>
        <dsp:cNvSpPr/>
      </dsp:nvSpPr>
      <dsp:spPr>
        <a:xfrm>
          <a:off x="636647" y="1093448"/>
          <a:ext cx="2298596" cy="2298351"/>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Quality</a:t>
          </a:r>
        </a:p>
      </dsp:txBody>
      <dsp:txXfrm>
        <a:off x="965247" y="1421845"/>
        <a:ext cx="1641396" cy="1641556"/>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24/10/2024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24/10/2024</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s://www.bing.com/search?q=Business+administration%20wikipedia" TargetMode="External"/><Relationship Id="rId3" Type="http://schemas.openxmlformats.org/officeDocument/2006/relationships/hyperlink" Target="https://www.bing.com/search?q=Management%20wikipedia" TargetMode="External"/><Relationship Id="rId7" Type="http://schemas.openxmlformats.org/officeDocument/2006/relationships/hyperlink" Target="https://www.bing.com/search?q=Customer%20wikipedia" TargetMode="External"/><Relationship Id="rId2" Type="http://schemas.openxmlformats.org/officeDocument/2006/relationships/slide" Target="../slides/slide43.xml"/><Relationship Id="rId1" Type="http://schemas.openxmlformats.org/officeDocument/2006/relationships/notesMaster" Target="../notesMasters/notesMaster1.xml"/><Relationship Id="rId6" Type="http://schemas.openxmlformats.org/officeDocument/2006/relationships/hyperlink" Target="https://www.bing.com/search?q=Business+process%20wikipedia" TargetMode="External"/><Relationship Id="rId5" Type="http://schemas.openxmlformats.org/officeDocument/2006/relationships/hyperlink" Target="https://www.bing.com/search?q=Relationship+marketing%20wikipedia" TargetMode="External"/><Relationship Id="rId4" Type="http://schemas.openxmlformats.org/officeDocument/2006/relationships/hyperlink" Target="https://www.bing.com/search?q=Exchange+(economics)%20wikipedia"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685849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3856841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3179990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2273048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GB"/>
              <a:t>A vital stage in the event planning process – especially major events. </a:t>
            </a:r>
          </a:p>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7</a:t>
            </a:fld>
            <a:endParaRPr lang="en-GB"/>
          </a:p>
        </p:txBody>
      </p:sp>
    </p:spTree>
    <p:extLst>
      <p:ext uri="{BB962C8B-B14F-4D97-AF65-F5344CB8AC3E}">
        <p14:creationId xmlns:p14="http://schemas.microsoft.com/office/powerpoint/2010/main" val="4273289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1424834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251230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a sports product is tangible where a service such as an event is an experience and intangible.</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3009825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3007270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3270254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3129143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 strategic process</a:t>
            </a:r>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a:p>
        </p:txBody>
      </p:sp>
    </p:spTree>
    <p:extLst>
      <p:ext uri="{BB962C8B-B14F-4D97-AF65-F5344CB8AC3E}">
        <p14:creationId xmlns:p14="http://schemas.microsoft.com/office/powerpoint/2010/main" val="2873144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Lots of</a:t>
            </a:r>
            <a:r>
              <a:rPr lang="en-GB" baseline="0" dirty="0"/>
              <a:t> jargon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2158852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22</a:t>
            </a:fld>
            <a:endParaRPr lang="en-GB"/>
          </a:p>
        </p:txBody>
      </p:sp>
    </p:spTree>
    <p:extLst>
      <p:ext uri="{BB962C8B-B14F-4D97-AF65-F5344CB8AC3E}">
        <p14:creationId xmlns:p14="http://schemas.microsoft.com/office/powerpoint/2010/main" val="3564120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23</a:t>
            </a:fld>
            <a:endParaRPr lang="en-GB"/>
          </a:p>
        </p:txBody>
      </p:sp>
    </p:spTree>
    <p:extLst>
      <p:ext uri="{BB962C8B-B14F-4D97-AF65-F5344CB8AC3E}">
        <p14:creationId xmlns:p14="http://schemas.microsoft.com/office/powerpoint/2010/main" val="20062235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952DEA-5861-4753-A2DB-D3F15705BE3D}" type="slidenum">
              <a:rPr lang="en-GB" altLang="en-US" sz="1200"/>
              <a:pPr/>
              <a:t>27</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sq">
                <a:solidFill>
                  <a:srgbClr val="000000"/>
                </a:solidFill>
                <a:miter lim="800000"/>
                <a:headEnd type="none" w="sm" len="sm"/>
                <a:tailEnd type="none" w="sm" len="sm"/>
              </a14:hiddenLine>
            </a:ext>
          </a:extLst>
        </p:spPr>
        <p:txBody>
          <a:bodyPr/>
          <a:lstStyle/>
          <a:p>
            <a:r>
              <a:rPr lang="en-GB" altLang="en-US" sz="1600" b="1">
                <a:latin typeface="Times New Roman" panose="02020603050405020304" pitchFamily="18" charset="0"/>
                <a:cs typeface="Times New Roman" panose="02020603050405020304" pitchFamily="18" charset="0"/>
              </a:rPr>
              <a:t>In the centre, (level 1)</a:t>
            </a:r>
            <a:r>
              <a:rPr lang="en-GB" altLang="en-US" sz="1600">
                <a:latin typeface="Times New Roman" panose="02020603050405020304" pitchFamily="18" charset="0"/>
                <a:cs typeface="Times New Roman" panose="02020603050405020304" pitchFamily="18" charset="0"/>
              </a:rPr>
              <a:t> is the core product, addressing the question, "What is the consumer really buying?"  (An athlete buying running shoes buys more than fashion)</a:t>
            </a:r>
          </a:p>
          <a:p>
            <a:r>
              <a:rPr lang="en-GB" altLang="en-US" sz="1600" b="1">
                <a:latin typeface="Times New Roman" panose="02020603050405020304" pitchFamily="18" charset="0"/>
                <a:cs typeface="Times New Roman" panose="02020603050405020304" pitchFamily="18" charset="0"/>
              </a:rPr>
              <a:t>Around the core product (level 2)</a:t>
            </a:r>
            <a:r>
              <a:rPr lang="en-GB" altLang="en-US" sz="1600">
                <a:latin typeface="Times New Roman" panose="02020603050405020304" pitchFamily="18" charset="0"/>
                <a:cs typeface="Times New Roman" panose="02020603050405020304" pitchFamily="18" charset="0"/>
              </a:rPr>
              <a:t> is built the actual product with several characteristics, such as Quality. (The TOP sport scheme is a product. Its brand name, features and attributes have been carefully combined to deliver the core benefit  -  a local, high quality sport programme for young people)</a:t>
            </a:r>
          </a:p>
          <a:p>
            <a:r>
              <a:rPr lang="en-GB" altLang="en-US" sz="1600" b="1">
                <a:latin typeface="Times New Roman" panose="02020603050405020304" pitchFamily="18" charset="0"/>
                <a:cs typeface="Times New Roman" panose="02020603050405020304" pitchFamily="18" charset="0"/>
              </a:rPr>
              <a:t>Around the core and actual products (level 3) </a:t>
            </a:r>
            <a:r>
              <a:rPr lang="en-GB" altLang="en-US" sz="1600">
                <a:latin typeface="Times New Roman" panose="02020603050405020304" pitchFamily="18" charset="0"/>
                <a:cs typeface="Times New Roman" panose="02020603050405020304" pitchFamily="18" charset="0"/>
              </a:rPr>
              <a:t>is built the augmented product. That is, offering consumers additional services and benefits e.g. a money back guarantee.</a:t>
            </a:r>
          </a:p>
          <a:p>
            <a:endParaRPr lang="en-GB" altLang="en-US" sz="1600">
              <a:latin typeface="Times New Roman" panose="02020603050405020304" pitchFamily="18" charset="0"/>
            </a:endParaRPr>
          </a:p>
        </p:txBody>
      </p:sp>
    </p:spTree>
    <p:extLst>
      <p:ext uri="{BB962C8B-B14F-4D97-AF65-F5344CB8AC3E}">
        <p14:creationId xmlns:p14="http://schemas.microsoft.com/office/powerpoint/2010/main" val="14517489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2653800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a:p>
        </p:txBody>
      </p:sp>
    </p:spTree>
    <p:extLst>
      <p:ext uri="{BB962C8B-B14F-4D97-AF65-F5344CB8AC3E}">
        <p14:creationId xmlns:p14="http://schemas.microsoft.com/office/powerpoint/2010/main" val="2090867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11914937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33</a:t>
            </a:fld>
            <a:endParaRPr lang="en-GB" dirty="0"/>
          </a:p>
        </p:txBody>
      </p:sp>
    </p:spTree>
    <p:extLst>
      <p:ext uri="{BB962C8B-B14F-4D97-AF65-F5344CB8AC3E}">
        <p14:creationId xmlns:p14="http://schemas.microsoft.com/office/powerpoint/2010/main" val="28233849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a:p>
        </p:txBody>
      </p:sp>
    </p:spTree>
    <p:extLst>
      <p:ext uri="{BB962C8B-B14F-4D97-AF65-F5344CB8AC3E}">
        <p14:creationId xmlns:p14="http://schemas.microsoft.com/office/powerpoint/2010/main" val="19775043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IMCM is now synonymous</a:t>
            </a:r>
            <a:r>
              <a:rPr lang="en-GB" baseline="0" dirty="0"/>
              <a:t> with the ‘marketing communications mix’ and the ‘promotions mix’.  </a:t>
            </a:r>
            <a:endParaRPr lang="en-GB" dirty="0"/>
          </a:p>
        </p:txBody>
      </p:sp>
      <p:sp>
        <p:nvSpPr>
          <p:cNvPr id="4" name="Slide Number Placeholder 3"/>
          <p:cNvSpPr>
            <a:spLocks noGrp="1"/>
          </p:cNvSpPr>
          <p:nvPr>
            <p:ph type="sldNum" sz="quarter" idx="10"/>
          </p:nvPr>
        </p:nvSpPr>
        <p:spPr/>
        <p:txBody>
          <a:bodyPr/>
          <a:lstStyle/>
          <a:p>
            <a:fld id="{073ECF8A-D176-48D8-AB7E-A7A0255CBE71}" type="slidenum">
              <a:rPr lang="en-GB" smtClean="0"/>
              <a:t>37</a:t>
            </a:fld>
            <a:endParaRPr lang="en-GB"/>
          </a:p>
        </p:txBody>
      </p:sp>
    </p:spTree>
    <p:extLst>
      <p:ext uri="{BB962C8B-B14F-4D97-AF65-F5344CB8AC3E}">
        <p14:creationId xmlns:p14="http://schemas.microsoft.com/office/powerpoint/2010/main" val="24086300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https://youtu.be/k6WF0O1Mnvk</a:t>
            </a:r>
          </a:p>
        </p:txBody>
      </p:sp>
      <p:sp>
        <p:nvSpPr>
          <p:cNvPr id="4" name="Slide Number Placeholder 3"/>
          <p:cNvSpPr>
            <a:spLocks noGrp="1"/>
          </p:cNvSpPr>
          <p:nvPr>
            <p:ph type="sldNum" sz="quarter" idx="10"/>
          </p:nvPr>
        </p:nvSpPr>
        <p:spPr/>
        <p:txBody>
          <a:bodyPr/>
          <a:lstStyle/>
          <a:p>
            <a:fld id="{09C27BE0-9ED0-4BEE-969C-569A6D6F6ED8}" type="slidenum">
              <a:rPr lang="en-GB" smtClean="0"/>
              <a:t>39</a:t>
            </a:fld>
            <a:endParaRPr lang="en-GB" dirty="0"/>
          </a:p>
        </p:txBody>
      </p:sp>
    </p:spTree>
    <p:extLst>
      <p:ext uri="{BB962C8B-B14F-4D97-AF65-F5344CB8AC3E}">
        <p14:creationId xmlns:p14="http://schemas.microsoft.com/office/powerpoint/2010/main" val="31289685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a:t>
            </a:r>
            <a:r>
              <a:rPr lang="en-GB" baseline="0" dirty="0"/>
              <a:t> of these are self explanatory.  </a:t>
            </a:r>
          </a:p>
          <a:p>
            <a:endParaRPr lang="en-GB" baseline="0" dirty="0"/>
          </a:p>
          <a:p>
            <a:r>
              <a:rPr lang="en-GB" baseline="0" dirty="0"/>
              <a:t>Relationship building and engagement – CRM – about building relationships rather than just transactions – just like any relationship, it has to be nurtured and worked at over years.  Think of a sports fan or the relationship and brand loyalty you have to your favourite brands.  </a:t>
            </a:r>
          </a:p>
          <a:p>
            <a:endParaRPr lang="en-GB" baseline="0" dirty="0"/>
          </a:p>
          <a:p>
            <a:r>
              <a:rPr lang="en-GB" baseline="0" dirty="0"/>
              <a:t>Personal contact – e.g. sports clubs using players, ex players et. </a:t>
            </a:r>
            <a:endParaRPr lang="en-GB" dirty="0"/>
          </a:p>
        </p:txBody>
      </p:sp>
      <p:sp>
        <p:nvSpPr>
          <p:cNvPr id="4" name="Slide Number Placeholder 3"/>
          <p:cNvSpPr>
            <a:spLocks noGrp="1"/>
          </p:cNvSpPr>
          <p:nvPr>
            <p:ph type="sldNum" sz="quarter" idx="10"/>
          </p:nvPr>
        </p:nvSpPr>
        <p:spPr/>
        <p:txBody>
          <a:bodyPr/>
          <a:lstStyle/>
          <a:p>
            <a:fld id="{073ECF8A-D176-48D8-AB7E-A7A0255CBE71}" type="slidenum">
              <a:rPr lang="en-GB" smtClean="0"/>
              <a:t>40</a:t>
            </a:fld>
            <a:endParaRPr lang="en-GB"/>
          </a:p>
        </p:txBody>
      </p:sp>
    </p:spTree>
    <p:extLst>
      <p:ext uri="{BB962C8B-B14F-4D97-AF65-F5344CB8AC3E}">
        <p14:creationId xmlns:p14="http://schemas.microsoft.com/office/powerpoint/2010/main" val="796379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Atmospherics</a:t>
            </a:r>
          </a:p>
        </p:txBody>
      </p:sp>
      <p:sp>
        <p:nvSpPr>
          <p:cNvPr id="4" name="Slide Number Placeholder 3"/>
          <p:cNvSpPr>
            <a:spLocks noGrp="1"/>
          </p:cNvSpPr>
          <p:nvPr>
            <p:ph type="sldNum" sz="quarter" idx="10"/>
          </p:nvPr>
        </p:nvSpPr>
        <p:spPr/>
        <p:txBody>
          <a:bodyPr/>
          <a:lstStyle/>
          <a:p>
            <a:fld id="{073ECF8A-D176-48D8-AB7E-A7A0255CBE71}" type="slidenum">
              <a:rPr lang="en-GB" smtClean="0"/>
              <a:t>41</a:t>
            </a:fld>
            <a:endParaRPr lang="en-GB"/>
          </a:p>
        </p:txBody>
      </p:sp>
    </p:spTree>
    <p:extLst>
      <p:ext uri="{BB962C8B-B14F-4D97-AF65-F5344CB8AC3E}">
        <p14:creationId xmlns:p14="http://schemas.microsoft.com/office/powerpoint/2010/main" val="22784964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Marketing</a:t>
            </a:r>
            <a:r>
              <a:rPr lang="en-GB" sz="1200" kern="1200" dirty="0">
                <a:solidFill>
                  <a:schemeClr val="tx1"/>
                </a:solidFill>
                <a:effectLst/>
                <a:latin typeface="+mn-lt"/>
                <a:ea typeface="+mn-ea"/>
                <a:cs typeface="+mn-cs"/>
              </a:rPr>
              <a:t> is the study and </a:t>
            </a:r>
            <a:r>
              <a:rPr lang="en-GB" sz="1200" kern="1200" dirty="0">
                <a:solidFill>
                  <a:schemeClr val="tx1"/>
                </a:solidFill>
                <a:effectLst/>
                <a:latin typeface="+mn-lt"/>
                <a:ea typeface="+mn-ea"/>
                <a:cs typeface="+mn-cs"/>
                <a:hlinkClick r:id="rId3"/>
              </a:rPr>
              <a:t>management</a:t>
            </a:r>
            <a:r>
              <a:rPr lang="en-GB" sz="1200" kern="1200" dirty="0">
                <a:solidFill>
                  <a:schemeClr val="tx1"/>
                </a:solidFill>
                <a:effectLst/>
                <a:latin typeface="+mn-lt"/>
                <a:ea typeface="+mn-ea"/>
                <a:cs typeface="+mn-cs"/>
              </a:rPr>
              <a:t> of </a:t>
            </a:r>
            <a:r>
              <a:rPr lang="en-GB" sz="1200" kern="1200" dirty="0">
                <a:solidFill>
                  <a:schemeClr val="tx1"/>
                </a:solidFill>
                <a:effectLst/>
                <a:latin typeface="+mn-lt"/>
                <a:ea typeface="+mn-ea"/>
                <a:cs typeface="+mn-cs"/>
                <a:hlinkClick r:id="rId4"/>
              </a:rPr>
              <a:t>exchange</a:t>
            </a:r>
            <a:r>
              <a:rPr lang="en-GB"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hlinkClick r:id="rId5"/>
              </a:rPr>
              <a:t>relationships</a:t>
            </a:r>
            <a:r>
              <a:rPr lang="en-GB" sz="1200" kern="1200" dirty="0">
                <a:solidFill>
                  <a:schemeClr val="tx1"/>
                </a:solidFill>
                <a:effectLst/>
                <a:latin typeface="+mn-lt"/>
                <a:ea typeface="+mn-ea"/>
                <a:cs typeface="+mn-cs"/>
              </a:rPr>
              <a:t>. Marketing is the </a:t>
            </a:r>
            <a:r>
              <a:rPr lang="en-GB" sz="1200" kern="1200" dirty="0">
                <a:solidFill>
                  <a:schemeClr val="tx1"/>
                </a:solidFill>
                <a:effectLst/>
                <a:latin typeface="+mn-lt"/>
                <a:ea typeface="+mn-ea"/>
                <a:cs typeface="+mn-cs"/>
                <a:hlinkClick r:id="rId6"/>
              </a:rPr>
              <a:t>business process</a:t>
            </a:r>
            <a:r>
              <a:rPr lang="en-GB" sz="1200" kern="1200" dirty="0">
                <a:solidFill>
                  <a:schemeClr val="tx1"/>
                </a:solidFill>
                <a:effectLst/>
                <a:latin typeface="+mn-lt"/>
                <a:ea typeface="+mn-ea"/>
                <a:cs typeface="+mn-cs"/>
              </a:rPr>
              <a:t> of creating relationships with and satisfying </a:t>
            </a:r>
            <a:r>
              <a:rPr lang="en-GB" sz="1200" kern="1200" dirty="0">
                <a:solidFill>
                  <a:schemeClr val="tx1"/>
                </a:solidFill>
                <a:effectLst/>
                <a:latin typeface="+mn-lt"/>
                <a:ea typeface="+mn-ea"/>
                <a:cs typeface="+mn-cs"/>
                <a:hlinkClick r:id="rId7"/>
              </a:rPr>
              <a:t>customers</a:t>
            </a:r>
            <a:r>
              <a:rPr lang="en-GB" sz="1200" kern="1200" dirty="0">
                <a:solidFill>
                  <a:schemeClr val="tx1"/>
                </a:solidFill>
                <a:effectLst/>
                <a:latin typeface="+mn-lt"/>
                <a:ea typeface="+mn-ea"/>
                <a:cs typeface="+mn-cs"/>
              </a:rPr>
              <a:t>. With its focus on the customer, marketing is one of the premier components of </a:t>
            </a:r>
            <a:r>
              <a:rPr lang="en-GB" sz="1200" kern="1200" dirty="0">
                <a:solidFill>
                  <a:schemeClr val="tx1"/>
                </a:solidFill>
                <a:effectLst/>
                <a:latin typeface="+mn-lt"/>
                <a:ea typeface="+mn-ea"/>
                <a:cs typeface="+mn-cs"/>
                <a:hlinkClick r:id="rId8"/>
              </a:rPr>
              <a:t>business management</a:t>
            </a:r>
            <a:r>
              <a:rPr lang="en-GB" sz="1200" kern="1200" dirty="0">
                <a:solidFill>
                  <a:schemeClr val="tx1"/>
                </a:solidFill>
                <a:effectLst/>
                <a:latin typeface="+mn-lt"/>
                <a:ea typeface="+mn-ea"/>
                <a:cs typeface="+mn-cs"/>
              </a:rPr>
              <a:t>. </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Price discrimination </a:t>
            </a:r>
            <a:r>
              <a:rPr lang="en-GB" sz="1200" kern="1200" dirty="0">
                <a:solidFill>
                  <a:schemeClr val="tx1"/>
                </a:solidFill>
                <a:effectLst/>
                <a:latin typeface="+mn-lt"/>
                <a:ea typeface="+mn-ea"/>
                <a:cs typeface="+mn-cs"/>
              </a:rPr>
              <a:t>is a microeconomic pricing strategy where identical or largely similar goods or services are transacted at different prices by the same provider in different markets. Price discrimination is distinguished from product differentiation by the more substantial difference in production cost for the differently priced products involved in the latter strategy. Price differentiation essentially relies on the variation in the customers' willingness to pay and in the elasticity of their demand.</a:t>
            </a:r>
          </a:p>
          <a:p>
            <a:endParaRPr lang="en-GB" sz="1200" kern="1200" dirty="0">
              <a:solidFill>
                <a:schemeClr val="tx1"/>
              </a:solidFill>
              <a:effectLst/>
              <a:latin typeface="+mn-lt"/>
              <a:ea typeface="+mn-ea"/>
              <a:cs typeface="+mn-cs"/>
            </a:endParaRPr>
          </a:p>
          <a:p>
            <a:r>
              <a:rPr lang="en-GB" b="1" u="sng" dirty="0">
                <a:effectLst/>
              </a:rPr>
              <a:t>Term </a:t>
            </a:r>
            <a:r>
              <a:rPr lang="en-GB" sz="1200" b="1" i="1" u="sng" kern="1200" dirty="0">
                <a:solidFill>
                  <a:schemeClr val="tx1"/>
                </a:solidFill>
                <a:effectLst/>
                <a:latin typeface="+mn-lt"/>
                <a:ea typeface="+mn-ea"/>
                <a:cs typeface="+mn-cs"/>
              </a:rPr>
              <a:t>price flexibility</a:t>
            </a:r>
            <a:r>
              <a:rPr lang="en-GB" b="1" u="sng" dirty="0">
                <a:effectLst/>
              </a:rPr>
              <a:t> Definition</a:t>
            </a:r>
            <a:r>
              <a:rPr lang="en-GB" dirty="0">
                <a:effectLst/>
              </a:rPr>
              <a:t>: The proposition that prices adjust in the long run in response to market shortages or surpluses. This condition is most important for long-run macroeconomic activity and long-run aggregate market analysis. Price flexibility ensures that long-run aggregate production is equal to full-employment production. In particular, changes in the price level are met by equal changes in resource prices, especially wages. A higher or lower price level might temporarily lead to an increase or decrease in real production, above or below the full employment level, but in the long run, resource prices adjust and full-employment production is maintained.</a:t>
            </a:r>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43</a:t>
            </a:fld>
            <a:endParaRPr lang="en-GB" dirty="0"/>
          </a:p>
        </p:txBody>
      </p:sp>
    </p:spTree>
    <p:extLst>
      <p:ext uri="{BB962C8B-B14F-4D97-AF65-F5344CB8AC3E}">
        <p14:creationId xmlns:p14="http://schemas.microsoft.com/office/powerpoint/2010/main" val="31340862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Price discrimination is a microeconomic pricing strategy where identical or largely similar goods or services are transacted at different prices by the same provider in different markets. Price discrimination is distinguished from product differentiation by the more substantial difference in production cost for the differently priced products involved in the latter strategy. Price differentiation essentially relies on the variation in the customers' willingness to pay and in the elasticity of their demand.</a:t>
            </a:r>
            <a:endParaRPr lang="en-GB" dirty="0"/>
          </a:p>
        </p:txBody>
      </p:sp>
      <p:sp>
        <p:nvSpPr>
          <p:cNvPr id="4" name="Slide Number Placeholder 3"/>
          <p:cNvSpPr>
            <a:spLocks noGrp="1"/>
          </p:cNvSpPr>
          <p:nvPr>
            <p:ph type="sldNum" sz="quarter" idx="10"/>
          </p:nvPr>
        </p:nvSpPr>
        <p:spPr/>
        <p:txBody>
          <a:bodyPr/>
          <a:lstStyle/>
          <a:p>
            <a:fld id="{09C27BE0-9ED0-4BEE-969C-569A6D6F6ED8}" type="slidenum">
              <a:rPr lang="en-GB" smtClean="0"/>
              <a:t>44</a:t>
            </a:fld>
            <a:endParaRPr lang="en-GB" dirty="0"/>
          </a:p>
        </p:txBody>
      </p:sp>
    </p:spTree>
    <p:extLst>
      <p:ext uri="{BB962C8B-B14F-4D97-AF65-F5344CB8AC3E}">
        <p14:creationId xmlns:p14="http://schemas.microsoft.com/office/powerpoint/2010/main" val="14332677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More</a:t>
            </a:r>
            <a:r>
              <a:rPr lang="en-GB" baseline="0" dirty="0"/>
              <a:t> likely to complain generally than to praise.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26631580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48</a:t>
            </a:fld>
            <a:endParaRPr lang="en-GB"/>
          </a:p>
        </p:txBody>
      </p:sp>
    </p:spTree>
    <p:extLst>
      <p:ext uri="{BB962C8B-B14F-4D97-AF65-F5344CB8AC3E}">
        <p14:creationId xmlns:p14="http://schemas.microsoft.com/office/powerpoint/2010/main" val="477646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24/10/2024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9whei1eVoFs"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k6WF0O1Mnvk"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normAutofit/>
          </a:bodyPr>
          <a:lstStyle/>
          <a:p>
            <a:pPr>
              <a:lnSpc>
                <a:spcPct val="90000"/>
              </a:lnSpc>
            </a:pPr>
            <a:br>
              <a:rPr lang="en-GB" sz="1700" b="1"/>
            </a:br>
            <a:r>
              <a:rPr lang="en-GB" sz="1700" b="1"/>
              <a:t>BMSM6006: Strategic Sports Events Management</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2288" y="686999"/>
            <a:ext cx="5486400" cy="3675888"/>
          </a:xfrm>
          <a:prstGeom prst="rect">
            <a:avLst/>
          </a:prstGeom>
          <a:noFill/>
        </p:spPr>
      </p:pic>
      <p:sp>
        <p:nvSpPr>
          <p:cNvPr id="3" name="Content Placeholder 2"/>
          <p:cNvSpPr>
            <a:spLocks noGrp="1"/>
          </p:cNvSpPr>
          <p:nvPr>
            <p:ph type="body" sz="half" idx="2"/>
          </p:nvPr>
        </p:nvSpPr>
        <p:spPr>
          <a:xfrm>
            <a:off x="1792288" y="5157192"/>
            <a:ext cx="5486400" cy="432048"/>
          </a:xfrm>
        </p:spPr>
        <p:txBody>
          <a:bodyPr>
            <a:normAutofit/>
          </a:bodyPr>
          <a:lstStyle/>
          <a:p>
            <a:pPr marL="0" indent="0">
              <a:lnSpc>
                <a:spcPct val="90000"/>
              </a:lnSpc>
              <a:buNone/>
            </a:pPr>
            <a:r>
              <a:rPr lang="en-GB" sz="1100" b="1" dirty="0"/>
              <a:t>Lecture 4 </a:t>
            </a:r>
          </a:p>
          <a:p>
            <a:pPr marL="0" indent="0">
              <a:lnSpc>
                <a:spcPct val="90000"/>
              </a:lnSpc>
              <a:buNone/>
            </a:pPr>
            <a:r>
              <a:rPr lang="en-GB" sz="1100" b="1" dirty="0"/>
              <a:t>Attracting Customers – Marketing Sport Events</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u="sng"/>
              <a:t>Session Aims</a:t>
            </a:r>
          </a:p>
        </p:txBody>
      </p:sp>
      <p:sp>
        <p:nvSpPr>
          <p:cNvPr id="4" name="Rectangle 2"/>
          <p:cNvSpPr>
            <a:spLocks noGrp="1" noChangeArrowheads="1"/>
          </p:cNvSpPr>
          <p:nvPr>
            <p:ph sz="half" idx="1"/>
          </p:nvPr>
        </p:nvSpPr>
        <p:spPr>
          <a:xfrm>
            <a:off x="457200" y="1600201"/>
            <a:ext cx="4038600" cy="3989040"/>
          </a:xfrm>
        </p:spPr>
        <p:txBody>
          <a:bodyPr>
            <a:normAutofit/>
          </a:bodyPr>
          <a:lstStyle/>
          <a:p>
            <a:pPr marL="360000">
              <a:spcBef>
                <a:spcPts val="0"/>
              </a:spcBef>
              <a:buFontTx/>
              <a:buChar char="-"/>
            </a:pPr>
            <a:r>
              <a:rPr lang="en-GB" altLang="en-US" sz="2600" b="1" dirty="0"/>
              <a:t>Student feedback</a:t>
            </a:r>
          </a:p>
          <a:p>
            <a:pPr marL="360000">
              <a:spcBef>
                <a:spcPts val="0"/>
              </a:spcBef>
              <a:buFontTx/>
              <a:buChar char="-"/>
            </a:pPr>
            <a:r>
              <a:rPr lang="en-GB" altLang="en-US" sz="2600" b="1" dirty="0"/>
              <a:t>Recap week 3</a:t>
            </a:r>
          </a:p>
          <a:p>
            <a:pPr marL="360000">
              <a:spcBef>
                <a:spcPts val="0"/>
              </a:spcBef>
              <a:buFontTx/>
              <a:buChar char="-"/>
            </a:pPr>
            <a:r>
              <a:rPr lang="en-GB" altLang="en-US" sz="2600" b="1" dirty="0"/>
              <a:t>MTB Example</a:t>
            </a:r>
          </a:p>
          <a:p>
            <a:pPr marL="360000">
              <a:spcBef>
                <a:spcPts val="0"/>
              </a:spcBef>
              <a:buFontTx/>
              <a:buChar char="-"/>
            </a:pPr>
            <a:r>
              <a:rPr lang="en-GB" altLang="en-US" sz="2600" b="1" dirty="0"/>
              <a:t>Strategic Sports Marketing: core concepts </a:t>
            </a:r>
          </a:p>
          <a:p>
            <a:pPr marL="17100" indent="0">
              <a:spcBef>
                <a:spcPts val="0"/>
              </a:spcBef>
              <a:buNone/>
            </a:pPr>
            <a:endParaRPr lang="en-GB" altLang="en-US" sz="2600" b="1" dirty="0"/>
          </a:p>
          <a:p>
            <a:pPr marL="0" indent="0">
              <a:buNone/>
            </a:pPr>
            <a:r>
              <a:rPr lang="en-GB" altLang="en-US" sz="2600" b="1" dirty="0"/>
              <a:t>	</a:t>
            </a:r>
          </a:p>
          <a:p>
            <a:pPr marL="0" indent="0">
              <a:buNone/>
            </a:pPr>
            <a:endParaRPr lang="en-GB" altLang="en-US" sz="26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66309" y="1600201"/>
            <a:ext cx="4002381" cy="3989040"/>
          </a:xfrm>
          <a:prstGeom prst="rect">
            <a:avLst/>
          </a:prstGeom>
          <a:noFill/>
        </p:spPr>
      </p:pic>
    </p:spTree>
    <p:extLst>
      <p:ext uri="{BB962C8B-B14F-4D97-AF65-F5344CB8AC3E}">
        <p14:creationId xmlns:p14="http://schemas.microsoft.com/office/powerpoint/2010/main" val="2182177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3" y="586015"/>
            <a:ext cx="9261565" cy="1143000"/>
          </a:xfrm>
        </p:spPr>
        <p:txBody>
          <a:bodyPr>
            <a:normAutofit fontScale="90000"/>
          </a:bodyPr>
          <a:lstStyle/>
          <a:p>
            <a:r>
              <a:rPr lang="en-GB" b="1" dirty="0"/>
              <a:t>Week 3 Independent Study </a:t>
            </a:r>
            <a:br>
              <a:rPr lang="en-GB" b="1" dirty="0"/>
            </a:br>
            <a:r>
              <a:rPr lang="en-GB" b="1" dirty="0"/>
              <a:t>Tasks</a:t>
            </a:r>
            <a:endParaRPr lang="en-GB" dirty="0"/>
          </a:p>
        </p:txBody>
      </p:sp>
      <p:sp>
        <p:nvSpPr>
          <p:cNvPr id="3" name="Content Placeholder 2"/>
          <p:cNvSpPr>
            <a:spLocks noGrp="1"/>
          </p:cNvSpPr>
          <p:nvPr>
            <p:ph idx="1"/>
          </p:nvPr>
        </p:nvSpPr>
        <p:spPr>
          <a:xfrm>
            <a:off x="501803" y="1858080"/>
            <a:ext cx="8229600" cy="4136560"/>
          </a:xfrm>
        </p:spPr>
        <p:txBody>
          <a:bodyPr>
            <a:normAutofit fontScale="70000" lnSpcReduction="20000"/>
          </a:bodyPr>
          <a:lstStyle/>
          <a:p>
            <a:pPr marL="514350" indent="-514350">
              <a:buFont typeface="+mj-lt"/>
              <a:buAutoNum type="arabicPeriod"/>
            </a:pPr>
            <a:r>
              <a:rPr lang="en-GB" dirty="0"/>
              <a:t>Draft a </a:t>
            </a:r>
            <a:r>
              <a:rPr lang="en-GB" b="1" u="sng" dirty="0"/>
              <a:t>Mission Statement </a:t>
            </a:r>
            <a:r>
              <a:rPr lang="en-GB" dirty="0"/>
              <a:t>for your event</a:t>
            </a:r>
          </a:p>
          <a:p>
            <a:pPr marL="0" indent="0">
              <a:buNone/>
            </a:pPr>
            <a:endParaRPr lang="en-GB" dirty="0"/>
          </a:p>
          <a:p>
            <a:pPr marL="0" indent="0">
              <a:buNone/>
            </a:pPr>
            <a:r>
              <a:rPr lang="en-GB" dirty="0"/>
              <a:t>A mission statement should be a central statement that defines what the business is and what will become.  A well defined mission statement should be the starting point for formulating marketing strategy.   E.g. Reebok  “to be the best fitness brand in the World”.</a:t>
            </a:r>
          </a:p>
          <a:p>
            <a:pPr marL="0" indent="0">
              <a:buNone/>
            </a:pPr>
            <a:endParaRPr lang="en-GB" dirty="0"/>
          </a:p>
          <a:p>
            <a:pPr marL="514350" indent="-514350">
              <a:buFont typeface="+mj-lt"/>
              <a:buAutoNum type="arabicPeriod" startAt="2"/>
            </a:pPr>
            <a:r>
              <a:rPr lang="en-GB" dirty="0"/>
              <a:t>Draft the </a:t>
            </a:r>
            <a:r>
              <a:rPr lang="en-GB" b="1" u="sng" dirty="0"/>
              <a:t>main objectives </a:t>
            </a:r>
            <a:r>
              <a:rPr lang="en-GB" dirty="0"/>
              <a:t>for your event</a:t>
            </a:r>
          </a:p>
          <a:p>
            <a:pPr marL="514350" indent="-514350">
              <a:buFont typeface="+mj-lt"/>
              <a:buAutoNum type="arabicPeriod" startAt="2"/>
            </a:pPr>
            <a:r>
              <a:rPr lang="en-GB" dirty="0"/>
              <a:t>Identify your event’s </a:t>
            </a:r>
            <a:r>
              <a:rPr lang="en-GB" b="1" u="sng" dirty="0"/>
              <a:t>strategic partners &amp; stakeholders</a:t>
            </a:r>
            <a:r>
              <a:rPr lang="en-GB" dirty="0"/>
              <a:t>. </a:t>
            </a:r>
          </a:p>
          <a:p>
            <a:pPr marL="514350" indent="-514350">
              <a:buFont typeface="+mj-lt"/>
              <a:buAutoNum type="arabicPeriod" startAt="2"/>
            </a:pPr>
            <a:endParaRPr lang="en-GB" dirty="0"/>
          </a:p>
          <a:p>
            <a:pPr marL="0" indent="0">
              <a:buNone/>
            </a:pPr>
            <a:r>
              <a:rPr lang="en-GB" b="1" dirty="0"/>
              <a:t>Please complete &amp; feedback in Lecture 4.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3334" y="4265952"/>
            <a:ext cx="1238069" cy="1238069"/>
          </a:xfrm>
          <a:prstGeom prst="rect">
            <a:avLst/>
          </a:prstGeom>
        </p:spPr>
      </p:pic>
    </p:spTree>
    <p:extLst>
      <p:ext uri="{BB962C8B-B14F-4D97-AF65-F5344CB8AC3E}">
        <p14:creationId xmlns:p14="http://schemas.microsoft.com/office/powerpoint/2010/main" val="2257273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2166" y="1359168"/>
            <a:ext cx="8229600" cy="3917032"/>
          </a:xfrm>
        </p:spPr>
        <p:txBody>
          <a:bodyPr>
            <a:noAutofit/>
          </a:bodyPr>
          <a:lstStyle/>
          <a:p>
            <a:r>
              <a:rPr lang="en-GB" sz="3000" dirty="0"/>
              <a:t>What is the purpose e.g. increased participation?</a:t>
            </a:r>
          </a:p>
          <a:p>
            <a:r>
              <a:rPr lang="en-GB" sz="3000" dirty="0"/>
              <a:t>What and who will it benefit and how?</a:t>
            </a:r>
          </a:p>
          <a:p>
            <a:r>
              <a:rPr lang="en-GB" sz="3000" dirty="0"/>
              <a:t>What type of benefits – political, social, cultural, environmental, sports, economic and other benefits?</a:t>
            </a:r>
          </a:p>
          <a:p>
            <a:r>
              <a:rPr lang="en-GB" sz="3000" dirty="0"/>
              <a:t>How long will these benefits last?  Will your event have a legacy?</a:t>
            </a:r>
          </a:p>
        </p:txBody>
      </p:sp>
      <p:sp>
        <p:nvSpPr>
          <p:cNvPr id="2" name="Title 1"/>
          <p:cNvSpPr>
            <a:spLocks noGrp="1"/>
          </p:cNvSpPr>
          <p:nvPr>
            <p:ph type="title"/>
          </p:nvPr>
        </p:nvSpPr>
        <p:spPr>
          <a:xfrm>
            <a:off x="402166" y="391607"/>
            <a:ext cx="8229600" cy="690562"/>
          </a:xfrm>
        </p:spPr>
        <p:txBody>
          <a:bodyPr>
            <a:normAutofit fontScale="90000"/>
          </a:bodyPr>
          <a:lstStyle/>
          <a:p>
            <a:r>
              <a:rPr lang="en-GB" b="1" u="sng" dirty="0"/>
              <a:t>Objectives  (</a:t>
            </a:r>
            <a:r>
              <a:rPr lang="en-GB" b="1" u="sng" dirty="0" err="1"/>
              <a:t>n.b.</a:t>
            </a:r>
            <a:r>
              <a:rPr lang="en-GB" b="1" u="sng" dirty="0"/>
              <a:t> SMART)</a:t>
            </a:r>
          </a:p>
        </p:txBody>
      </p:sp>
      <p:sp>
        <p:nvSpPr>
          <p:cNvPr id="4" name="TextBox 3"/>
          <p:cNvSpPr txBox="1"/>
          <p:nvPr/>
        </p:nvSpPr>
        <p:spPr>
          <a:xfrm>
            <a:off x="2291926" y="5122312"/>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1119772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6700" y="406401"/>
            <a:ext cx="5544820" cy="5171440"/>
          </a:xfrm>
        </p:spPr>
      </p:pic>
      <p:sp>
        <p:nvSpPr>
          <p:cNvPr id="2" name="Title 1"/>
          <p:cNvSpPr>
            <a:spLocks noGrp="1"/>
          </p:cNvSpPr>
          <p:nvPr>
            <p:ph type="title"/>
          </p:nvPr>
        </p:nvSpPr>
        <p:spPr>
          <a:xfrm>
            <a:off x="2733040" y="1849121"/>
            <a:ext cx="6156960" cy="1143000"/>
          </a:xfrm>
        </p:spPr>
        <p:txBody>
          <a:bodyPr>
            <a:noAutofit/>
          </a:bodyPr>
          <a:lstStyle/>
          <a:p>
            <a:pPr algn="l"/>
            <a:r>
              <a:rPr lang="en-GB" sz="3000" dirty="0"/>
              <a:t>What are you trying to achieve?</a:t>
            </a:r>
            <a:br>
              <a:rPr lang="en-GB" sz="3000" dirty="0"/>
            </a:br>
            <a:br>
              <a:rPr lang="en-GB" sz="3000" dirty="0"/>
            </a:br>
            <a:r>
              <a:rPr lang="en-GB" sz="3000" dirty="0"/>
              <a:t>What difference will the event make?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3164954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97627"/>
            <a:ext cx="8229600" cy="786719"/>
          </a:xfrm>
        </p:spPr>
        <p:txBody>
          <a:bodyPr/>
          <a:lstStyle/>
          <a:p>
            <a:r>
              <a:rPr lang="en-GB" b="1" u="sng" dirty="0"/>
              <a:t>Concept</a:t>
            </a:r>
          </a:p>
        </p:txBody>
      </p:sp>
      <p:sp>
        <p:nvSpPr>
          <p:cNvPr id="3" name="Content Placeholder 2"/>
          <p:cNvSpPr>
            <a:spLocks noGrp="1"/>
          </p:cNvSpPr>
          <p:nvPr>
            <p:ph idx="1"/>
          </p:nvPr>
        </p:nvSpPr>
        <p:spPr>
          <a:xfrm>
            <a:off x="619760" y="689092"/>
            <a:ext cx="8229600" cy="3917032"/>
          </a:xfrm>
        </p:spPr>
        <p:txBody>
          <a:bodyPr>
            <a:noAutofit/>
          </a:bodyPr>
          <a:lstStyle/>
          <a:p>
            <a:pPr>
              <a:lnSpc>
                <a:spcPct val="150000"/>
              </a:lnSpc>
            </a:pPr>
            <a:r>
              <a:rPr lang="en-GB" sz="2200" dirty="0"/>
              <a:t>What is the event and what will it look like?</a:t>
            </a:r>
          </a:p>
          <a:p>
            <a:pPr>
              <a:lnSpc>
                <a:spcPct val="150000"/>
              </a:lnSpc>
            </a:pPr>
            <a:r>
              <a:rPr lang="en-GB" sz="2200" dirty="0"/>
              <a:t>Moment to undertake </a:t>
            </a:r>
            <a:r>
              <a:rPr lang="en-GB" sz="2200" b="1" u="sng" dirty="0">
                <a:solidFill>
                  <a:srgbClr val="FF0000"/>
                </a:solidFill>
              </a:rPr>
              <a:t>situational analysis (SWOT, PEST) </a:t>
            </a:r>
            <a:r>
              <a:rPr lang="en-GB" sz="2200" dirty="0"/>
              <a:t>and competitor analysis – especially if a bid is involved.</a:t>
            </a:r>
          </a:p>
          <a:p>
            <a:pPr>
              <a:lnSpc>
                <a:spcPct val="150000"/>
              </a:lnSpc>
            </a:pPr>
            <a:r>
              <a:rPr lang="en-GB" sz="2200" dirty="0"/>
              <a:t>Must consider scale, timings, locations and venues, facilities required, and target markets. </a:t>
            </a:r>
          </a:p>
          <a:p>
            <a:pPr>
              <a:lnSpc>
                <a:spcPct val="150000"/>
              </a:lnSpc>
            </a:pPr>
            <a:r>
              <a:rPr lang="en-GB" sz="2200" dirty="0"/>
              <a:t>Identify strategic partners.</a:t>
            </a:r>
          </a:p>
          <a:p>
            <a:pPr>
              <a:lnSpc>
                <a:spcPct val="150000"/>
              </a:lnSpc>
            </a:pPr>
            <a:r>
              <a:rPr lang="en-GB" sz="2200" dirty="0"/>
              <a:t>Identify all internal and external decision makers.</a:t>
            </a:r>
          </a:p>
          <a:p>
            <a:pPr>
              <a:lnSpc>
                <a:spcPct val="150000"/>
              </a:lnSpc>
            </a:pPr>
            <a:r>
              <a:rPr lang="en-GB" sz="2200" dirty="0"/>
              <a:t>Identify stakeholders and organisers. </a:t>
            </a:r>
          </a:p>
          <a:p>
            <a:pPr>
              <a:lnSpc>
                <a:spcPct val="150000"/>
              </a:lnSpc>
            </a:pPr>
            <a:r>
              <a:rPr lang="en-GB" sz="2200" dirty="0"/>
              <a:t>Ensure concept is aligned with objectives. </a:t>
            </a:r>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4453" y="0"/>
            <a:ext cx="1314907" cy="1304801"/>
          </a:xfrm>
          <a:prstGeom prst="rect">
            <a:avLst/>
          </a:prstGeom>
        </p:spPr>
      </p:pic>
    </p:spTree>
    <p:extLst>
      <p:ext uri="{BB962C8B-B14F-4D97-AF65-F5344CB8AC3E}">
        <p14:creationId xmlns:p14="http://schemas.microsoft.com/office/powerpoint/2010/main" val="1563098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527" y="956277"/>
            <a:ext cx="8229600" cy="697047"/>
          </a:xfrm>
        </p:spPr>
        <p:txBody>
          <a:bodyPr>
            <a:normAutofit fontScale="90000"/>
          </a:bodyPr>
          <a:lstStyle/>
          <a:p>
            <a:r>
              <a:rPr lang="en-GB" b="1" u="sng" dirty="0"/>
              <a:t>Event Feasibility</a:t>
            </a:r>
          </a:p>
        </p:txBody>
      </p:sp>
      <p:sp>
        <p:nvSpPr>
          <p:cNvPr id="3" name="Content Placeholder 2"/>
          <p:cNvSpPr>
            <a:spLocks noGrp="1"/>
          </p:cNvSpPr>
          <p:nvPr>
            <p:ph idx="1"/>
          </p:nvPr>
        </p:nvSpPr>
        <p:spPr>
          <a:xfrm>
            <a:off x="727110" y="1923106"/>
            <a:ext cx="8229600" cy="4211672"/>
          </a:xfrm>
        </p:spPr>
        <p:txBody>
          <a:bodyPr>
            <a:noAutofit/>
          </a:bodyPr>
          <a:lstStyle/>
          <a:p>
            <a:pPr marL="0" indent="0">
              <a:buNone/>
            </a:pPr>
            <a:endParaRPr lang="en-GB" sz="1500" dirty="0"/>
          </a:p>
          <a:p>
            <a:pPr marL="0" indent="0">
              <a:buNone/>
            </a:pPr>
            <a:r>
              <a:rPr lang="en-GB" sz="3000" dirty="0"/>
              <a:t>Basically….  the feasibility stage determines whether the event can deliver the objectives.  It tests the concept  (</a:t>
            </a:r>
            <a:r>
              <a:rPr lang="en-GB" sz="3000" dirty="0" err="1"/>
              <a:t>Masterman</a:t>
            </a:r>
            <a:r>
              <a:rPr lang="en-GB" sz="3000" dirty="0"/>
              <a:t>, 2014:85).  </a:t>
            </a:r>
          </a:p>
          <a:p>
            <a:pPr marL="0" indent="0">
              <a:buNone/>
            </a:pPr>
            <a:endParaRPr lang="en-GB" sz="1500" dirty="0"/>
          </a:p>
          <a:p>
            <a:pPr marL="0" indent="0">
              <a:buNone/>
            </a:pPr>
            <a:endParaRPr lang="en-GB" sz="3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7" y="0"/>
            <a:ext cx="1314907" cy="1304801"/>
          </a:xfrm>
          <a:prstGeom prst="rect">
            <a:avLst/>
          </a:prstGeom>
        </p:spPr>
      </p:pic>
    </p:spTree>
    <p:extLst>
      <p:ext uri="{BB962C8B-B14F-4D97-AF65-F5344CB8AC3E}">
        <p14:creationId xmlns:p14="http://schemas.microsoft.com/office/powerpoint/2010/main" val="3515275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230259"/>
            <a:ext cx="8229600" cy="908703"/>
          </a:xfrm>
        </p:spPr>
        <p:txBody>
          <a:bodyPr/>
          <a:lstStyle/>
          <a:p>
            <a:pPr eaLnBrk="1" hangingPunct="1"/>
            <a:r>
              <a:rPr lang="en-GB" altLang="en-US" b="1" u="sng" dirty="0"/>
              <a:t>Marketing?</a:t>
            </a:r>
            <a:endParaRPr lang="en-US" altLang="en-US" b="1" u="sng" dirty="0"/>
          </a:p>
        </p:txBody>
      </p:sp>
      <p:sp>
        <p:nvSpPr>
          <p:cNvPr id="9219" name="Rectangle 3"/>
          <p:cNvSpPr>
            <a:spLocks noGrp="1" noChangeArrowheads="1"/>
          </p:cNvSpPr>
          <p:nvPr>
            <p:ph type="body" idx="1"/>
          </p:nvPr>
        </p:nvSpPr>
        <p:spPr>
          <a:xfrm>
            <a:off x="130175" y="1338988"/>
            <a:ext cx="8883650" cy="3906658"/>
          </a:xfrm>
        </p:spPr>
        <p:txBody>
          <a:bodyPr>
            <a:noAutofit/>
          </a:bodyPr>
          <a:lstStyle/>
          <a:p>
            <a:pPr algn="ctr" eaLnBrk="1" hangingPunct="1">
              <a:buFontTx/>
              <a:buNone/>
            </a:pPr>
            <a:r>
              <a:rPr lang="en-GB" altLang="en-US" sz="4500" dirty="0"/>
              <a:t>What is the purpose of marketing?</a:t>
            </a:r>
          </a:p>
          <a:p>
            <a:pPr algn="ctr" eaLnBrk="1" hangingPunct="1">
              <a:buFontTx/>
              <a:buNone/>
            </a:pPr>
            <a:r>
              <a:rPr lang="en-GB" altLang="en-US" sz="4500" dirty="0"/>
              <a:t>What does marketing entail?</a:t>
            </a:r>
          </a:p>
          <a:p>
            <a:pPr algn="ctr" eaLnBrk="1" hangingPunct="1">
              <a:buFontTx/>
              <a:buNone/>
            </a:pPr>
            <a:r>
              <a:rPr lang="en-GB" altLang="en-US" sz="4500" dirty="0"/>
              <a:t>Can you name company’s linked to sporting events / leagues?</a:t>
            </a:r>
          </a:p>
          <a:p>
            <a:pPr algn="ctr" eaLnBrk="1" hangingPunct="1">
              <a:buFontTx/>
              <a:buNone/>
            </a:pPr>
            <a:endParaRPr lang="en-GB" altLang="en-US" sz="4500" dirty="0"/>
          </a:p>
          <a:p>
            <a:pPr eaLnBrk="1" hangingPunct="1">
              <a:buFontTx/>
              <a:buNone/>
            </a:pPr>
            <a:endParaRPr lang="en-GB" altLang="en-US" sz="4500" i="1" dirty="0"/>
          </a:p>
        </p:txBody>
      </p:sp>
    </p:spTree>
    <p:extLst>
      <p:ext uri="{BB962C8B-B14F-4D97-AF65-F5344CB8AC3E}">
        <p14:creationId xmlns:p14="http://schemas.microsoft.com/office/powerpoint/2010/main" val="3257740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Available Online at UWTSD</a:t>
            </a:r>
          </a:p>
        </p:txBody>
      </p:sp>
      <p:sp>
        <p:nvSpPr>
          <p:cNvPr id="2" name="Content Placeholder 1"/>
          <p:cNvSpPr>
            <a:spLocks noGrp="1"/>
          </p:cNvSpPr>
          <p:nvPr>
            <p:ph idx="1"/>
          </p:nvPr>
        </p:nvSpPr>
        <p:spPr>
          <a:xfrm>
            <a:off x="497840" y="1214121"/>
            <a:ext cx="4033520" cy="3917032"/>
          </a:xfrm>
        </p:spPr>
        <p:txBody>
          <a:bodyPr/>
          <a:lstStyle/>
          <a:p>
            <a:pPr marL="0" indent="0">
              <a:buNone/>
            </a:pPr>
            <a:r>
              <a:rPr lang="en-GB" dirty="0"/>
              <a:t>Recommended reading:</a:t>
            </a:r>
          </a:p>
          <a:p>
            <a:pPr marL="0" indent="0">
              <a:buNone/>
            </a:pPr>
            <a:r>
              <a:rPr lang="en-GB" dirty="0"/>
              <a:t>Chapter 6 – Sport Marketing</a:t>
            </a:r>
          </a:p>
          <a:p>
            <a:pPr marL="0" indent="0">
              <a:buNone/>
            </a:pPr>
            <a:r>
              <a:rPr lang="en-GB" dirty="0"/>
              <a:t>Chapter 9 – Strategy and environmental analysis in sport</a:t>
            </a:r>
          </a:p>
        </p:txBody>
      </p:sp>
    </p:spTree>
    <p:extLst>
      <p:ext uri="{BB962C8B-B14F-4D97-AF65-F5344CB8AC3E}">
        <p14:creationId xmlns:p14="http://schemas.microsoft.com/office/powerpoint/2010/main" val="1170824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72560" y="1600201"/>
            <a:ext cx="4714240" cy="3917032"/>
          </a:xfrm>
        </p:spPr>
        <p:txBody>
          <a:bodyPr/>
          <a:lstStyle/>
          <a:p>
            <a:pPr marL="0" indent="0">
              <a:buNone/>
            </a:pPr>
            <a:r>
              <a:rPr lang="en-GB" dirty="0"/>
              <a:t>Chapter 8 – Attracting Customers: Marketing Sport Facilities and Events</a:t>
            </a:r>
          </a:p>
          <a:p>
            <a:pPr marL="0" indent="0">
              <a:buNone/>
            </a:pPr>
            <a:endParaRPr lang="en-GB" dirty="0"/>
          </a:p>
          <a:p>
            <a:pPr marL="0" indent="0">
              <a:buNone/>
            </a:pPr>
            <a:r>
              <a:rPr lang="en-GB" dirty="0"/>
              <a:t>Library</a:t>
            </a:r>
          </a:p>
        </p:txBody>
      </p:sp>
      <p:pic>
        <p:nvPicPr>
          <p:cNvPr id="1026" name="Picture 2" descr="Managing Sport Facilities and Major Events: Second Edition : Schwarz, Eric  C., Westerbeek, Hans, Liu, Dongfeng, Emery, Paul: Amazon.co.uk: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455" y="764257"/>
            <a:ext cx="3371850" cy="475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07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255" y="810827"/>
            <a:ext cx="3443681" cy="4624435"/>
          </a:xfrm>
          <a:prstGeom prst="rect">
            <a:avLst/>
          </a:prstGeom>
        </p:spPr>
      </p:pic>
      <p:sp>
        <p:nvSpPr>
          <p:cNvPr id="9" name="Content Placeholder 2"/>
          <p:cNvSpPr>
            <a:spLocks noGrp="1"/>
          </p:cNvSpPr>
          <p:nvPr>
            <p:ph idx="1"/>
          </p:nvPr>
        </p:nvSpPr>
        <p:spPr>
          <a:xfrm>
            <a:off x="4568178" y="1306586"/>
            <a:ext cx="4714240" cy="3917032"/>
          </a:xfrm>
        </p:spPr>
        <p:txBody>
          <a:bodyPr/>
          <a:lstStyle/>
          <a:p>
            <a:pPr marL="0" indent="0">
              <a:buNone/>
            </a:pPr>
            <a:r>
              <a:rPr lang="en-GB" dirty="0"/>
              <a:t>Chapter 11 – Sport  Marketing</a:t>
            </a:r>
          </a:p>
          <a:p>
            <a:pPr marL="0" indent="0">
              <a:buNone/>
            </a:pPr>
            <a:endParaRPr lang="en-GB" dirty="0"/>
          </a:p>
          <a:p>
            <a:pPr marL="0" indent="0">
              <a:buNone/>
            </a:pPr>
            <a:r>
              <a:rPr lang="en-GB" dirty="0"/>
              <a:t>Library</a:t>
            </a:r>
          </a:p>
        </p:txBody>
      </p:sp>
    </p:spTree>
    <p:extLst>
      <p:ext uri="{BB962C8B-B14F-4D97-AF65-F5344CB8AC3E}">
        <p14:creationId xmlns:p14="http://schemas.microsoft.com/office/powerpoint/2010/main" val="548510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37309" y="326018"/>
            <a:ext cx="8229600" cy="908703"/>
          </a:xfrm>
        </p:spPr>
        <p:txBody>
          <a:bodyPr>
            <a:normAutofit/>
          </a:bodyPr>
          <a:lstStyle/>
          <a:p>
            <a:pPr algn="l" eaLnBrk="1" hangingPunct="1"/>
            <a:r>
              <a:rPr lang="en-GB" altLang="en-US" sz="2500" b="1" u="sng" dirty="0"/>
              <a:t>What purpose does marketing serve? </a:t>
            </a:r>
            <a:endParaRPr lang="en-US" altLang="en-US" sz="2500" b="1" u="sng" dirty="0"/>
          </a:p>
        </p:txBody>
      </p:sp>
      <p:sp>
        <p:nvSpPr>
          <p:cNvPr id="9219" name="Rectangle 3"/>
          <p:cNvSpPr>
            <a:spLocks noGrp="1" noChangeArrowheads="1"/>
          </p:cNvSpPr>
          <p:nvPr>
            <p:ph type="body" idx="1"/>
          </p:nvPr>
        </p:nvSpPr>
        <p:spPr>
          <a:xfrm>
            <a:off x="854075" y="1026902"/>
            <a:ext cx="7435850" cy="4530725"/>
          </a:xfrm>
        </p:spPr>
        <p:txBody>
          <a:bodyPr>
            <a:noAutofit/>
          </a:bodyPr>
          <a:lstStyle/>
          <a:p>
            <a:pPr marL="0" indent="0" eaLnBrk="1" hangingPunct="1">
              <a:buFontTx/>
              <a:buNone/>
            </a:pPr>
            <a:r>
              <a:rPr lang="en-GB" altLang="en-US" sz="2500" i="1" dirty="0"/>
              <a:t>“Marketing serves not just to ensure that there is awareness and energy surrounding the event, but also to ensure that it receives vital external funding through sponsorship,” </a:t>
            </a:r>
            <a:r>
              <a:rPr lang="en-GB" altLang="en-US" sz="2500" dirty="0"/>
              <a:t>Parent and Smith-Swan (2013, p.97). </a:t>
            </a:r>
          </a:p>
          <a:p>
            <a:pPr eaLnBrk="1" hangingPunct="1">
              <a:buFontTx/>
              <a:buNone/>
            </a:pPr>
            <a:endParaRPr lang="en-GB" altLang="en-US" sz="2500" dirty="0"/>
          </a:p>
          <a:p>
            <a:pPr eaLnBrk="1" hangingPunct="1">
              <a:buFontTx/>
              <a:buNone/>
            </a:pPr>
            <a:r>
              <a:rPr lang="en-GB" altLang="en-US" sz="2500" b="1" dirty="0"/>
              <a:t>Why market through sport events?</a:t>
            </a:r>
          </a:p>
          <a:p>
            <a:pPr marL="0" indent="0" eaLnBrk="1" hangingPunct="1">
              <a:buFontTx/>
              <a:buNone/>
            </a:pPr>
            <a:r>
              <a:rPr lang="en-GB" altLang="en-US" sz="2500" i="1" dirty="0"/>
              <a:t>“The ability of sport events to tap into the emotion and passion of consumers offers the marketer unparalleled opportunity to connect with them at a personal level,” </a:t>
            </a:r>
            <a:r>
              <a:rPr lang="en-GB" altLang="en-US" sz="2500" dirty="0"/>
              <a:t>Parent and Smith-Swan (ibid).  </a:t>
            </a:r>
          </a:p>
          <a:p>
            <a:pPr eaLnBrk="1" hangingPunct="1">
              <a:buFontTx/>
              <a:buNone/>
            </a:pPr>
            <a:r>
              <a:rPr lang="en-GB" altLang="en-US" sz="2500" dirty="0"/>
              <a:t> </a:t>
            </a:r>
          </a:p>
        </p:txBody>
      </p:sp>
    </p:spTree>
    <p:extLst>
      <p:ext uri="{BB962C8B-B14F-4D97-AF65-F5344CB8AC3E}">
        <p14:creationId xmlns:p14="http://schemas.microsoft.com/office/powerpoint/2010/main" val="3111068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65543-EA8E-1F3E-B1BC-B6AB7C647E89}"/>
              </a:ext>
            </a:extLst>
          </p:cNvPr>
          <p:cNvSpPr>
            <a:spLocks noGrp="1"/>
          </p:cNvSpPr>
          <p:nvPr>
            <p:ph type="title"/>
          </p:nvPr>
        </p:nvSpPr>
        <p:spPr/>
        <p:txBody>
          <a:bodyPr/>
          <a:lstStyle/>
          <a:p>
            <a:r>
              <a:rPr lang="en-US" dirty="0"/>
              <a:t>A1 Part 2</a:t>
            </a:r>
          </a:p>
        </p:txBody>
      </p:sp>
      <p:sp>
        <p:nvSpPr>
          <p:cNvPr id="3" name="Content Placeholder 2">
            <a:extLst>
              <a:ext uri="{FF2B5EF4-FFF2-40B4-BE49-F238E27FC236}">
                <a16:creationId xmlns:a16="http://schemas.microsoft.com/office/drawing/2014/main" id="{9D6F27A1-E941-7F71-AF3C-B620406F3D95}"/>
              </a:ext>
            </a:extLst>
          </p:cNvPr>
          <p:cNvSpPr>
            <a:spLocks noGrp="1"/>
          </p:cNvSpPr>
          <p:nvPr>
            <p:ph idx="1"/>
          </p:nvPr>
        </p:nvSpPr>
        <p:spPr/>
        <p:txBody>
          <a:bodyPr vert="horz" lIns="91440" tIns="45720" rIns="91440" bIns="45720" rtlCol="0" anchor="t">
            <a:normAutofit/>
          </a:bodyPr>
          <a:lstStyle/>
          <a:p>
            <a:pPr marL="0" indent="0" algn="just">
              <a:buNone/>
            </a:pPr>
            <a:r>
              <a:rPr lang="en-GB" sz="1800">
                <a:latin typeface="Arial"/>
                <a:cs typeface="Arial"/>
              </a:rPr>
              <a:t>To plan and organise a successful sporting event organisers must consider how they will attract and retain customers/spectators to the event.  This section should commence by addressing the market segmentation, targeting and positioning of the event. It must also detail how the marketing mix can be best manipulated to address the needs and wants of customers, and conclude by specifying clear marketing objectives and specific tactics to help fulfil the objectives.  </a:t>
            </a:r>
            <a:endParaRPr lang="en-US" sz="1800" dirty="0">
              <a:latin typeface="Arial"/>
              <a:cs typeface="Arial"/>
            </a:endParaRPr>
          </a:p>
          <a:p>
            <a:pPr algn="just"/>
            <a:endParaRPr lang="en-US" sz="1800" dirty="0">
              <a:latin typeface="Arial"/>
              <a:cs typeface="Arial"/>
            </a:endParaRPr>
          </a:p>
          <a:p>
            <a:pPr marL="0" indent="0" algn="just">
              <a:buNone/>
            </a:pPr>
            <a:r>
              <a:rPr lang="en-GB" sz="1800">
                <a:latin typeface="Arial"/>
                <a:cs typeface="Arial"/>
              </a:rPr>
              <a:t>Both parts must be underpinned with appropriate references to academic theory, industry and government publications and empirical evidence.  </a:t>
            </a:r>
            <a:endParaRPr lang="en-US" sz="1800" dirty="0">
              <a:latin typeface="Arial"/>
              <a:cs typeface="Arial"/>
            </a:endParaRPr>
          </a:p>
          <a:p>
            <a:endParaRPr lang="en-US" sz="1800" dirty="0">
              <a:latin typeface="Arial"/>
              <a:cs typeface="Arial"/>
            </a:endParaRPr>
          </a:p>
          <a:p>
            <a:pPr marL="0" indent="0">
              <a:buNone/>
            </a:pPr>
            <a:r>
              <a:rPr lang="en-GB" sz="1800" b="1">
                <a:latin typeface="Arial"/>
                <a:cs typeface="Arial"/>
              </a:rPr>
              <a:t>50% weighting</a:t>
            </a:r>
            <a:endParaRPr lang="en-US" sz="1800">
              <a:latin typeface="Arial"/>
              <a:cs typeface="Arial"/>
            </a:endParaRPr>
          </a:p>
          <a:p>
            <a:endParaRPr lang="en-US" dirty="0"/>
          </a:p>
        </p:txBody>
      </p:sp>
    </p:spTree>
    <p:extLst>
      <p:ext uri="{BB962C8B-B14F-4D97-AF65-F5344CB8AC3E}">
        <p14:creationId xmlns:p14="http://schemas.microsoft.com/office/powerpoint/2010/main" val="3691391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69721" y="122238"/>
            <a:ext cx="8229600" cy="924579"/>
          </a:xfrm>
        </p:spPr>
        <p:txBody>
          <a:bodyPr/>
          <a:lstStyle/>
          <a:p>
            <a:pPr eaLnBrk="1" hangingPunct="1"/>
            <a:r>
              <a:rPr lang="en-GB" altLang="en-US" b="1" u="sng" dirty="0">
                <a:effectLst/>
              </a:rPr>
              <a:t>Sport Marketing Defined</a:t>
            </a:r>
            <a:endParaRPr lang="en-US" altLang="en-US" b="1" u="sng" dirty="0">
              <a:effectLst/>
            </a:endParaRPr>
          </a:p>
        </p:txBody>
      </p:sp>
      <p:sp>
        <p:nvSpPr>
          <p:cNvPr id="2" name="TextBox 1"/>
          <p:cNvSpPr txBox="1"/>
          <p:nvPr/>
        </p:nvSpPr>
        <p:spPr>
          <a:xfrm>
            <a:off x="1086897" y="1420890"/>
            <a:ext cx="6795247" cy="4247317"/>
          </a:xfrm>
          <a:prstGeom prst="rect">
            <a:avLst/>
          </a:prstGeom>
          <a:noFill/>
        </p:spPr>
        <p:txBody>
          <a:bodyPr wrap="square" rtlCol="0">
            <a:spAutoFit/>
          </a:bodyPr>
          <a:lstStyle/>
          <a:p>
            <a:pPr algn="ctr"/>
            <a:r>
              <a:rPr lang="en-GB" sz="3500" i="1" dirty="0"/>
              <a:t>“Sport marketing is the specific application of marketing principles and processes to </a:t>
            </a:r>
            <a:r>
              <a:rPr lang="en-GB" sz="3500" b="1" i="1" dirty="0"/>
              <a:t>sport products and content</a:t>
            </a:r>
            <a:r>
              <a:rPr lang="en-GB" sz="3500" i="1" dirty="0"/>
              <a:t> and to the marketing of </a:t>
            </a:r>
            <a:r>
              <a:rPr lang="en-GB" sz="3500" b="1" i="1" dirty="0"/>
              <a:t>non-sports products and content </a:t>
            </a:r>
            <a:r>
              <a:rPr lang="en-GB" sz="3500" i="1" dirty="0"/>
              <a:t>associated with a sport,” </a:t>
            </a:r>
            <a:r>
              <a:rPr lang="en-GB" sz="2500" dirty="0"/>
              <a:t>Shank (2005) in Foster et al (2016, p.242).  </a:t>
            </a:r>
          </a:p>
        </p:txBody>
      </p:sp>
    </p:spTree>
    <p:extLst>
      <p:ext uri="{BB962C8B-B14F-4D97-AF65-F5344CB8AC3E}">
        <p14:creationId xmlns:p14="http://schemas.microsoft.com/office/powerpoint/2010/main" val="3215312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Services and Goods</a:t>
            </a:r>
          </a:p>
        </p:txBody>
      </p:sp>
      <p:sp>
        <p:nvSpPr>
          <p:cNvPr id="3" name="Content Placeholder 2"/>
          <p:cNvSpPr>
            <a:spLocks noGrp="1"/>
          </p:cNvSpPr>
          <p:nvPr>
            <p:ph idx="1"/>
          </p:nvPr>
        </p:nvSpPr>
        <p:spPr/>
        <p:txBody>
          <a:bodyPr>
            <a:normAutofit lnSpcReduction="10000"/>
          </a:bodyPr>
          <a:lstStyle/>
          <a:p>
            <a:pPr marL="0" indent="0">
              <a:buNone/>
            </a:pPr>
            <a:r>
              <a:rPr lang="en-GB" dirty="0"/>
              <a:t>Four unique characteristics of services:</a:t>
            </a:r>
          </a:p>
          <a:p>
            <a:pPr marL="514350" indent="-514350">
              <a:buFont typeface="+mj-lt"/>
              <a:buAutoNum type="arabicPeriod"/>
            </a:pPr>
            <a:r>
              <a:rPr lang="en-GB" dirty="0"/>
              <a:t>Intangibility – cannot be touched</a:t>
            </a:r>
          </a:p>
          <a:p>
            <a:pPr marL="514350" indent="-514350">
              <a:buFont typeface="+mj-lt"/>
              <a:buAutoNum type="arabicPeriod"/>
            </a:pPr>
            <a:r>
              <a:rPr lang="en-GB" dirty="0"/>
              <a:t>Perishability – cannot be stored</a:t>
            </a:r>
          </a:p>
          <a:p>
            <a:pPr marL="514350" indent="-514350">
              <a:buFont typeface="+mj-lt"/>
              <a:buAutoNum type="arabicPeriod"/>
            </a:pPr>
            <a:r>
              <a:rPr lang="en-GB" dirty="0"/>
              <a:t>Inseparability – produced and consumed simultaneously</a:t>
            </a:r>
          </a:p>
          <a:p>
            <a:pPr marL="514350" indent="-514350">
              <a:buFont typeface="+mj-lt"/>
              <a:buAutoNum type="arabicPeriod"/>
            </a:pPr>
            <a:r>
              <a:rPr lang="en-GB" dirty="0"/>
              <a:t>Variability – services can be inconsistent.</a:t>
            </a:r>
          </a:p>
          <a:p>
            <a:pPr marL="0" indent="0">
              <a:buNone/>
            </a:pPr>
            <a:r>
              <a:rPr lang="en-GB" dirty="0"/>
              <a:t>(</a:t>
            </a:r>
            <a:r>
              <a:rPr lang="en-GB" dirty="0" err="1"/>
              <a:t>Shilbury</a:t>
            </a:r>
            <a:r>
              <a:rPr lang="en-GB" dirty="0"/>
              <a:t> </a:t>
            </a:r>
            <a:r>
              <a:rPr lang="en-GB" i="1" dirty="0"/>
              <a:t>et al</a:t>
            </a:r>
            <a:r>
              <a:rPr lang="en-GB" dirty="0"/>
              <a:t>., 2014)</a:t>
            </a:r>
          </a:p>
          <a:p>
            <a:pPr marL="0" indent="0">
              <a:buNone/>
            </a:pPr>
            <a:endParaRPr lang="en-GB" dirty="0"/>
          </a:p>
        </p:txBody>
      </p:sp>
    </p:spTree>
    <p:extLst>
      <p:ext uri="{BB962C8B-B14F-4D97-AF65-F5344CB8AC3E}">
        <p14:creationId xmlns:p14="http://schemas.microsoft.com/office/powerpoint/2010/main" val="391256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345" y="419604"/>
            <a:ext cx="8761309" cy="4995746"/>
          </a:xfrm>
        </p:spPr>
      </p:pic>
    </p:spTree>
    <p:extLst>
      <p:ext uri="{BB962C8B-B14F-4D97-AF65-F5344CB8AC3E}">
        <p14:creationId xmlns:p14="http://schemas.microsoft.com/office/powerpoint/2010/main" val="12327038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1926" y="1031488"/>
            <a:ext cx="6840148" cy="3916363"/>
          </a:xfrm>
        </p:spPr>
      </p:pic>
    </p:spTree>
    <p:extLst>
      <p:ext uri="{BB962C8B-B14F-4D97-AF65-F5344CB8AC3E}">
        <p14:creationId xmlns:p14="http://schemas.microsoft.com/office/powerpoint/2010/main" val="2082793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8703"/>
          </a:xfrm>
        </p:spPr>
        <p:txBody>
          <a:bodyPr>
            <a:normAutofit/>
          </a:bodyPr>
          <a:lstStyle/>
          <a:p>
            <a:r>
              <a:rPr lang="en-GB" b="1" u="sng" dirty="0"/>
              <a:t>2 areas of Sport Marketing</a:t>
            </a:r>
          </a:p>
        </p:txBody>
      </p:sp>
      <p:sp>
        <p:nvSpPr>
          <p:cNvPr id="3" name="Content Placeholder 2"/>
          <p:cNvSpPr>
            <a:spLocks noGrp="1"/>
          </p:cNvSpPr>
          <p:nvPr>
            <p:ph idx="1"/>
          </p:nvPr>
        </p:nvSpPr>
        <p:spPr>
          <a:xfrm>
            <a:off x="457200" y="1268507"/>
            <a:ext cx="8229600" cy="2711823"/>
          </a:xfrm>
        </p:spPr>
        <p:txBody>
          <a:bodyPr>
            <a:normAutofit/>
          </a:bodyPr>
          <a:lstStyle/>
          <a:p>
            <a:pPr marL="457200" indent="-457200">
              <a:buFont typeface="+mj-lt"/>
              <a:buAutoNum type="arabicPeriod"/>
            </a:pPr>
            <a:r>
              <a:rPr lang="en-GB" sz="2500" b="1" u="sng" dirty="0">
                <a:solidFill>
                  <a:srgbClr val="0070C0"/>
                </a:solidFill>
              </a:rPr>
              <a:t>Marketing through sport </a:t>
            </a:r>
            <a:r>
              <a:rPr lang="en-GB" sz="2500" dirty="0"/>
              <a:t>– “the use of marketing strategies and tools by non-sport organisations to market products and/or services through sport”  Foster et al (2016, p.243). </a:t>
            </a:r>
          </a:p>
        </p:txBody>
      </p:sp>
      <p:sp>
        <p:nvSpPr>
          <p:cNvPr id="4" name="Content Placeholder 2"/>
          <p:cNvSpPr txBox="1">
            <a:spLocks/>
          </p:cNvSpPr>
          <p:nvPr/>
        </p:nvSpPr>
        <p:spPr>
          <a:xfrm>
            <a:off x="537882" y="3276600"/>
            <a:ext cx="8229600" cy="271182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Font typeface="+mj-lt"/>
              <a:buAutoNum type="arabicPeriod" startAt="2"/>
            </a:pPr>
            <a:r>
              <a:rPr lang="en-GB" sz="2500" b="1" u="sng" dirty="0">
                <a:solidFill>
                  <a:srgbClr val="0070C0"/>
                </a:solidFill>
              </a:rPr>
              <a:t>Marketing of sport </a:t>
            </a:r>
            <a:r>
              <a:rPr lang="en-GB" sz="2500" dirty="0"/>
              <a:t>– “the use of marketing strategies and tools by sporting organisations and athletes to market or co-market their own properties, services, facilities, events and personas,” Foster et al (2016, p.243). </a:t>
            </a:r>
          </a:p>
        </p:txBody>
      </p:sp>
    </p:spTree>
    <p:extLst>
      <p:ext uri="{BB962C8B-B14F-4D97-AF65-F5344CB8AC3E}">
        <p14:creationId xmlns:p14="http://schemas.microsoft.com/office/powerpoint/2010/main" val="33280716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7210" y="797859"/>
            <a:ext cx="7100047" cy="4849906"/>
          </a:xfrm>
          <a:prstGeom prst="rect">
            <a:avLst/>
          </a:prstGeom>
        </p:spPr>
      </p:pic>
      <p:sp>
        <p:nvSpPr>
          <p:cNvPr id="5" name="Title 1"/>
          <p:cNvSpPr>
            <a:spLocks noGrp="1"/>
          </p:cNvSpPr>
          <p:nvPr>
            <p:ph type="title"/>
          </p:nvPr>
        </p:nvSpPr>
        <p:spPr>
          <a:xfrm>
            <a:off x="442434" y="158097"/>
            <a:ext cx="8229600" cy="639762"/>
          </a:xfrm>
        </p:spPr>
        <p:txBody>
          <a:bodyPr>
            <a:normAutofit fontScale="90000"/>
          </a:bodyPr>
          <a:lstStyle/>
          <a:p>
            <a:r>
              <a:rPr lang="en-GB" b="1" u="sng" dirty="0">
                <a:solidFill>
                  <a:srgbClr val="0070C0"/>
                </a:solidFill>
              </a:rPr>
              <a:t>Through</a:t>
            </a:r>
            <a:r>
              <a:rPr lang="en-GB" b="1" dirty="0"/>
              <a:t> sport or </a:t>
            </a:r>
            <a:r>
              <a:rPr lang="en-GB" b="1" u="sng" dirty="0">
                <a:solidFill>
                  <a:srgbClr val="0070C0"/>
                </a:solidFill>
              </a:rPr>
              <a:t>of</a:t>
            </a:r>
            <a:r>
              <a:rPr lang="en-GB" b="1" dirty="0"/>
              <a:t> sport?</a:t>
            </a:r>
          </a:p>
        </p:txBody>
      </p:sp>
    </p:spTree>
    <p:extLst>
      <p:ext uri="{BB962C8B-B14F-4D97-AF65-F5344CB8AC3E}">
        <p14:creationId xmlns:p14="http://schemas.microsoft.com/office/powerpoint/2010/main" val="2054869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9739" y="1004046"/>
            <a:ext cx="6534990" cy="4410635"/>
          </a:xfrm>
          <a:prstGeom prst="rect">
            <a:avLst/>
          </a:prstGeom>
        </p:spPr>
      </p:pic>
      <p:sp>
        <p:nvSpPr>
          <p:cNvPr id="6" name="Title 1"/>
          <p:cNvSpPr>
            <a:spLocks noGrp="1"/>
          </p:cNvSpPr>
          <p:nvPr>
            <p:ph type="title"/>
          </p:nvPr>
        </p:nvSpPr>
        <p:spPr>
          <a:xfrm>
            <a:off x="442434" y="158097"/>
            <a:ext cx="8229600" cy="639762"/>
          </a:xfrm>
        </p:spPr>
        <p:txBody>
          <a:bodyPr>
            <a:normAutofit fontScale="90000"/>
          </a:bodyPr>
          <a:lstStyle/>
          <a:p>
            <a:r>
              <a:rPr lang="en-GB" b="1" u="sng" dirty="0">
                <a:solidFill>
                  <a:srgbClr val="0070C0"/>
                </a:solidFill>
              </a:rPr>
              <a:t>Through</a:t>
            </a:r>
            <a:r>
              <a:rPr lang="en-GB" b="1" dirty="0"/>
              <a:t> sport or </a:t>
            </a:r>
            <a:r>
              <a:rPr lang="en-GB" b="1" u="sng" dirty="0">
                <a:solidFill>
                  <a:srgbClr val="0070C0"/>
                </a:solidFill>
              </a:rPr>
              <a:t>of</a:t>
            </a:r>
            <a:r>
              <a:rPr lang="en-GB" b="1" dirty="0"/>
              <a:t> sport?</a:t>
            </a:r>
          </a:p>
        </p:txBody>
      </p:sp>
    </p:spTree>
    <p:extLst>
      <p:ext uri="{BB962C8B-B14F-4D97-AF65-F5344CB8AC3E}">
        <p14:creationId xmlns:p14="http://schemas.microsoft.com/office/powerpoint/2010/main" val="2513922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257" y="458879"/>
            <a:ext cx="8229600" cy="1143000"/>
          </a:xfrm>
        </p:spPr>
        <p:txBody>
          <a:bodyPr>
            <a:noAutofit/>
          </a:bodyPr>
          <a:lstStyle/>
          <a:p>
            <a:r>
              <a:rPr lang="en-GB" sz="4000" b="1" u="sng" dirty="0">
                <a:solidFill>
                  <a:srgbClr val="002060"/>
                </a:solidFill>
              </a:rPr>
              <a:t>The Sport Marketing Framework </a:t>
            </a:r>
          </a:p>
        </p:txBody>
      </p:sp>
      <p:sp>
        <p:nvSpPr>
          <p:cNvPr id="3" name="Content Placeholder 2"/>
          <p:cNvSpPr>
            <a:spLocks noGrp="1"/>
          </p:cNvSpPr>
          <p:nvPr>
            <p:ph idx="1"/>
          </p:nvPr>
        </p:nvSpPr>
        <p:spPr>
          <a:xfrm>
            <a:off x="689429" y="1759830"/>
            <a:ext cx="8229600" cy="2857421"/>
          </a:xfrm>
        </p:spPr>
        <p:txBody>
          <a:bodyPr>
            <a:noAutofit/>
          </a:bodyPr>
          <a:lstStyle/>
          <a:p>
            <a:pPr marL="514350" indent="-514350">
              <a:buAutoNum type="arabicPeriod"/>
            </a:pPr>
            <a:r>
              <a:rPr lang="en-GB" sz="3500" b="1" dirty="0">
                <a:solidFill>
                  <a:srgbClr val="002060"/>
                </a:solidFill>
              </a:rPr>
              <a:t>Identify sport marketing opportunities (market research).</a:t>
            </a:r>
          </a:p>
          <a:p>
            <a:pPr marL="514350" indent="-514350">
              <a:buAutoNum type="arabicPeriod"/>
            </a:pPr>
            <a:r>
              <a:rPr lang="en-GB" sz="3500" b="1" dirty="0">
                <a:solidFill>
                  <a:srgbClr val="002060"/>
                </a:solidFill>
              </a:rPr>
              <a:t>Develop a sport marketing strategy.</a:t>
            </a:r>
          </a:p>
          <a:p>
            <a:pPr marL="514350" indent="-514350">
              <a:buAutoNum type="arabicPeriod"/>
            </a:pPr>
            <a:r>
              <a:rPr lang="en-GB" sz="3500" b="1" dirty="0">
                <a:solidFill>
                  <a:srgbClr val="002060"/>
                </a:solidFill>
              </a:rPr>
              <a:t>Plan the marketing mix. </a:t>
            </a:r>
          </a:p>
          <a:p>
            <a:pPr marL="514350" indent="-514350">
              <a:buAutoNum type="arabicPeriod"/>
            </a:pPr>
            <a:r>
              <a:rPr lang="en-GB" sz="3500" b="1" dirty="0">
                <a:solidFill>
                  <a:srgbClr val="002060"/>
                </a:solidFill>
              </a:rPr>
              <a:t>Implement and control the strategy.</a:t>
            </a:r>
          </a:p>
        </p:txBody>
      </p:sp>
      <p:sp>
        <p:nvSpPr>
          <p:cNvPr id="4" name="TextBox 3"/>
          <p:cNvSpPr txBox="1"/>
          <p:nvPr/>
        </p:nvSpPr>
        <p:spPr>
          <a:xfrm>
            <a:off x="5950227" y="5254172"/>
            <a:ext cx="2968802" cy="369332"/>
          </a:xfrm>
          <a:prstGeom prst="rect">
            <a:avLst/>
          </a:prstGeom>
          <a:noFill/>
        </p:spPr>
        <p:txBody>
          <a:bodyPr wrap="square" rtlCol="0">
            <a:spAutoFit/>
          </a:bodyPr>
          <a:lstStyle/>
          <a:p>
            <a:r>
              <a:rPr lang="en-GB" dirty="0" err="1"/>
              <a:t>Hoye</a:t>
            </a:r>
            <a:r>
              <a:rPr lang="en-GB" dirty="0"/>
              <a:t> </a:t>
            </a:r>
            <a:r>
              <a:rPr lang="en-GB" i="1" dirty="0"/>
              <a:t>et al. </a:t>
            </a:r>
            <a:r>
              <a:rPr lang="en-GB" dirty="0"/>
              <a:t>(2012, p.205)</a:t>
            </a:r>
          </a:p>
        </p:txBody>
      </p:sp>
      <p:sp>
        <p:nvSpPr>
          <p:cNvPr id="6" name="Content Placeholder 2"/>
          <p:cNvSpPr txBox="1">
            <a:spLocks/>
          </p:cNvSpPr>
          <p:nvPr/>
        </p:nvSpPr>
        <p:spPr>
          <a:xfrm>
            <a:off x="457200" y="1268507"/>
            <a:ext cx="8229600" cy="271182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GB" sz="2500" dirty="0"/>
          </a:p>
        </p:txBody>
      </p:sp>
    </p:spTree>
    <p:extLst>
      <p:ext uri="{BB962C8B-B14F-4D97-AF65-F5344CB8AC3E}">
        <p14:creationId xmlns:p14="http://schemas.microsoft.com/office/powerpoint/2010/main" val="300107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962891" y="385474"/>
            <a:ext cx="7218218" cy="5156506"/>
          </a:xfrm>
        </p:spPr>
      </p:pic>
    </p:spTree>
    <p:extLst>
      <p:ext uri="{BB962C8B-B14F-4D97-AF65-F5344CB8AC3E}">
        <p14:creationId xmlns:p14="http://schemas.microsoft.com/office/powerpoint/2010/main" val="2275989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858" y="520992"/>
            <a:ext cx="8285923" cy="4358993"/>
          </a:xfrm>
        </p:spPr>
        <p:txBody>
          <a:bodyPr>
            <a:noAutofit/>
          </a:bodyPr>
          <a:lstStyle/>
          <a:p>
            <a:pPr>
              <a:buFont typeface="Wingdings" panose="05000000000000000000" pitchFamily="2" charset="2"/>
              <a:buChar char="q"/>
            </a:pPr>
            <a:r>
              <a:rPr lang="en-GB" sz="2300" dirty="0"/>
              <a:t>Market research is a vital part of most successful marketing strategies </a:t>
            </a:r>
          </a:p>
          <a:p>
            <a:pPr>
              <a:buFont typeface="Wingdings" panose="05000000000000000000" pitchFamily="2" charset="2"/>
              <a:buChar char="q"/>
            </a:pPr>
            <a:r>
              <a:rPr lang="en-GB" sz="2300" dirty="0"/>
              <a:t>Marketers are typically seeking answers to the 5 </a:t>
            </a:r>
            <a:r>
              <a:rPr lang="en-GB" sz="2300" dirty="0" err="1"/>
              <a:t>Ws</a:t>
            </a:r>
            <a:r>
              <a:rPr lang="en-GB" sz="2300" dirty="0"/>
              <a:t> – who, what, when, where, why, and how.  For example:</a:t>
            </a:r>
          </a:p>
          <a:p>
            <a:pPr lvl="1">
              <a:buFont typeface="Wingdings" panose="05000000000000000000" pitchFamily="2" charset="2"/>
              <a:buChar char="§"/>
            </a:pPr>
            <a:r>
              <a:rPr lang="en-GB" sz="2300" dirty="0">
                <a:solidFill>
                  <a:srgbClr val="FF0000"/>
                </a:solidFill>
              </a:rPr>
              <a:t>Who is the event’s target market?</a:t>
            </a:r>
          </a:p>
          <a:p>
            <a:pPr lvl="1">
              <a:buFont typeface="Wingdings" panose="05000000000000000000" pitchFamily="2" charset="2"/>
              <a:buChar char="§"/>
            </a:pPr>
            <a:r>
              <a:rPr lang="en-GB" sz="2300" dirty="0">
                <a:solidFill>
                  <a:srgbClr val="FF0000"/>
                </a:solidFill>
              </a:rPr>
              <a:t>What does my consumer want from the event?</a:t>
            </a:r>
          </a:p>
          <a:p>
            <a:pPr lvl="1">
              <a:buFont typeface="Wingdings" panose="05000000000000000000" pitchFamily="2" charset="2"/>
              <a:buChar char="§"/>
            </a:pPr>
            <a:r>
              <a:rPr lang="en-GB" sz="2300" dirty="0">
                <a:solidFill>
                  <a:srgbClr val="FF0000"/>
                </a:solidFill>
              </a:rPr>
              <a:t>Where does my consumer learn information about my event?</a:t>
            </a:r>
          </a:p>
          <a:p>
            <a:pPr lvl="1">
              <a:buFont typeface="Wingdings" panose="05000000000000000000" pitchFamily="2" charset="2"/>
              <a:buChar char="§"/>
            </a:pPr>
            <a:r>
              <a:rPr lang="en-GB" sz="2300" dirty="0">
                <a:solidFill>
                  <a:srgbClr val="FF0000"/>
                </a:solidFill>
              </a:rPr>
              <a:t>When is the event most accessible to consumers?</a:t>
            </a:r>
          </a:p>
          <a:p>
            <a:pPr lvl="1">
              <a:buFont typeface="Wingdings" panose="05000000000000000000" pitchFamily="2" charset="2"/>
              <a:buChar char="§"/>
            </a:pPr>
            <a:r>
              <a:rPr lang="en-GB" sz="2300" dirty="0">
                <a:solidFill>
                  <a:srgbClr val="FF0000"/>
                </a:solidFill>
              </a:rPr>
              <a:t>Why are my consumers interested in the event?</a:t>
            </a:r>
          </a:p>
          <a:p>
            <a:pPr lvl="1">
              <a:buFont typeface="Wingdings" panose="05000000000000000000" pitchFamily="2" charset="2"/>
              <a:buChar char="§"/>
            </a:pPr>
            <a:r>
              <a:rPr lang="en-GB" sz="2300" dirty="0">
                <a:solidFill>
                  <a:srgbClr val="FF0000"/>
                </a:solidFill>
              </a:rPr>
              <a:t>How do consumers perceive my event relative to competitors?   </a:t>
            </a:r>
          </a:p>
          <a:p>
            <a:pPr marL="457200" lvl="1" indent="0">
              <a:buNone/>
            </a:pPr>
            <a:r>
              <a:rPr lang="en-GB" sz="2300" dirty="0"/>
              <a:t>Source: Parent and Smith-Swan (2013, p.118). </a:t>
            </a:r>
          </a:p>
        </p:txBody>
      </p:sp>
    </p:spTree>
    <p:extLst>
      <p:ext uri="{BB962C8B-B14F-4D97-AF65-F5344CB8AC3E}">
        <p14:creationId xmlns:p14="http://schemas.microsoft.com/office/powerpoint/2010/main" val="4243041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464" y="466191"/>
            <a:ext cx="8229600" cy="967753"/>
          </a:xfrm>
        </p:spPr>
        <p:txBody>
          <a:bodyPr/>
          <a:lstStyle/>
          <a:p>
            <a:r>
              <a:rPr lang="en-GB" b="1" u="sng" dirty="0"/>
              <a:t>The Marketing Mix – 4 Ps</a:t>
            </a:r>
          </a:p>
        </p:txBody>
      </p:sp>
      <p:sp>
        <p:nvSpPr>
          <p:cNvPr id="3" name="Content Placeholder 2"/>
          <p:cNvSpPr>
            <a:spLocks noGrp="1"/>
          </p:cNvSpPr>
          <p:nvPr>
            <p:ph idx="1"/>
          </p:nvPr>
        </p:nvSpPr>
        <p:spPr>
          <a:xfrm>
            <a:off x="457200" y="1745672"/>
            <a:ext cx="8229600" cy="3917032"/>
          </a:xfrm>
        </p:spPr>
        <p:txBody>
          <a:bodyPr>
            <a:normAutofit/>
          </a:bodyPr>
          <a:lstStyle/>
          <a:p>
            <a:pPr marL="0" indent="0">
              <a:buNone/>
            </a:pPr>
            <a:r>
              <a:rPr lang="en-GB" dirty="0">
                <a:solidFill>
                  <a:srgbClr val="FF0000"/>
                </a:solidFill>
              </a:rPr>
              <a:t>It</a:t>
            </a:r>
            <a:r>
              <a:rPr lang="en-GB" dirty="0"/>
              <a:t> </a:t>
            </a:r>
            <a:r>
              <a:rPr lang="en-GB" b="1" dirty="0">
                <a:solidFill>
                  <a:srgbClr val="FF0000"/>
                </a:solidFill>
              </a:rPr>
              <a:t>“</a:t>
            </a:r>
            <a:r>
              <a:rPr lang="en-GB" b="1" i="1" dirty="0">
                <a:solidFill>
                  <a:srgbClr val="FF0000"/>
                </a:solidFill>
              </a:rPr>
              <a:t>involves manipulating each element in order to find the right combination so as to meet the needs and wants of consumers, and ultimately gain a competitive advantage” </a:t>
            </a:r>
          </a:p>
          <a:p>
            <a:pPr marL="0" indent="0">
              <a:buNone/>
            </a:pPr>
            <a:r>
              <a:rPr lang="en-GB" sz="2200" dirty="0"/>
              <a:t>(Pitts and </a:t>
            </a:r>
            <a:r>
              <a:rPr lang="en-GB" sz="2200" dirty="0" err="1"/>
              <a:t>Stotlar</a:t>
            </a:r>
            <a:r>
              <a:rPr lang="en-GB" sz="2200" dirty="0"/>
              <a:t>, 1996, in Parent and Smith-Swan, 2013, p.101). </a:t>
            </a:r>
          </a:p>
          <a:p>
            <a:pPr marL="0" indent="0">
              <a:buNone/>
            </a:pPr>
            <a:endParaRPr lang="en-GB" dirty="0"/>
          </a:p>
          <a:p>
            <a:endParaRPr lang="en-GB" dirty="0"/>
          </a:p>
        </p:txBody>
      </p:sp>
    </p:spTree>
    <p:extLst>
      <p:ext uri="{BB962C8B-B14F-4D97-AF65-F5344CB8AC3E}">
        <p14:creationId xmlns:p14="http://schemas.microsoft.com/office/powerpoint/2010/main" val="32075105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Marketing Mix"/>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07741" y="817902"/>
            <a:ext cx="5548745" cy="4337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cstate="print"/>
          <a:stretch>
            <a:fillRect/>
          </a:stretch>
        </p:blipFill>
        <p:spPr>
          <a:xfrm>
            <a:off x="962943" y="907096"/>
            <a:ext cx="744798" cy="843634"/>
          </a:xfrm>
          <a:prstGeom prst="rect">
            <a:avLst/>
          </a:prstGeom>
        </p:spPr>
      </p:pic>
      <p:pic>
        <p:nvPicPr>
          <p:cNvPr id="2" name="Picture 1"/>
          <p:cNvPicPr>
            <a:picLocks noChangeAspect="1"/>
          </p:cNvPicPr>
          <p:nvPr/>
        </p:nvPicPr>
        <p:blipFill>
          <a:blip r:embed="rId4" cstate="print"/>
          <a:stretch>
            <a:fillRect/>
          </a:stretch>
        </p:blipFill>
        <p:spPr>
          <a:xfrm>
            <a:off x="7383094" y="907095"/>
            <a:ext cx="572659" cy="843634"/>
          </a:xfrm>
          <a:prstGeom prst="rect">
            <a:avLst/>
          </a:prstGeom>
        </p:spPr>
      </p:pic>
      <p:pic>
        <p:nvPicPr>
          <p:cNvPr id="6" name="Picture 5"/>
          <p:cNvPicPr>
            <a:picLocks noChangeAspect="1"/>
          </p:cNvPicPr>
          <p:nvPr/>
        </p:nvPicPr>
        <p:blipFill>
          <a:blip r:embed="rId5" cstate="print"/>
          <a:stretch>
            <a:fillRect/>
          </a:stretch>
        </p:blipFill>
        <p:spPr>
          <a:xfrm>
            <a:off x="7095834" y="4317557"/>
            <a:ext cx="1272739" cy="948971"/>
          </a:xfrm>
          <a:prstGeom prst="rect">
            <a:avLst/>
          </a:prstGeom>
        </p:spPr>
      </p:pic>
      <p:pic>
        <p:nvPicPr>
          <p:cNvPr id="7" name="Picture 6"/>
          <p:cNvPicPr>
            <a:picLocks noChangeAspect="1"/>
          </p:cNvPicPr>
          <p:nvPr/>
        </p:nvPicPr>
        <p:blipFill>
          <a:blip r:embed="rId6" cstate="print">
            <a:clrChange>
              <a:clrFrom>
                <a:srgbClr val="EBECEE"/>
              </a:clrFrom>
              <a:clrTo>
                <a:srgbClr val="EBECEE">
                  <a:alpha val="0"/>
                </a:srgbClr>
              </a:clrTo>
            </a:clrChange>
          </a:blip>
          <a:stretch>
            <a:fillRect/>
          </a:stretch>
        </p:blipFill>
        <p:spPr>
          <a:xfrm>
            <a:off x="824650" y="4412522"/>
            <a:ext cx="1185274" cy="854006"/>
          </a:xfrm>
          <a:prstGeom prst="rect">
            <a:avLst/>
          </a:prstGeom>
        </p:spPr>
      </p:pic>
    </p:spTree>
    <p:extLst>
      <p:ext uri="{BB962C8B-B14F-4D97-AF65-F5344CB8AC3E}">
        <p14:creationId xmlns:p14="http://schemas.microsoft.com/office/powerpoint/2010/main" val="365045183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577415" y="476672"/>
            <a:ext cx="7886700" cy="994172"/>
          </a:xfrm>
        </p:spPr>
        <p:txBody>
          <a:bodyPr>
            <a:normAutofit/>
          </a:bodyPr>
          <a:lstStyle/>
          <a:p>
            <a:pPr algn="l" eaLnBrk="1" hangingPunct="1"/>
            <a:r>
              <a:rPr lang="en-GB" altLang="en-US" sz="4050" b="1" dirty="0">
                <a:solidFill>
                  <a:schemeClr val="accent1">
                    <a:lumMod val="50000"/>
                  </a:schemeClr>
                </a:solidFill>
              </a:rPr>
              <a:t>Product</a:t>
            </a:r>
          </a:p>
        </p:txBody>
      </p:sp>
      <p:sp>
        <p:nvSpPr>
          <p:cNvPr id="16387" name="Content Placeholder 2"/>
          <p:cNvSpPr>
            <a:spLocks noGrp="1"/>
          </p:cNvSpPr>
          <p:nvPr>
            <p:ph sz="quarter" idx="1"/>
          </p:nvPr>
        </p:nvSpPr>
        <p:spPr>
          <a:xfrm>
            <a:off x="611560" y="1149413"/>
            <a:ext cx="7920880" cy="3429000"/>
          </a:xfrm>
        </p:spPr>
        <p:txBody>
          <a:bodyPr>
            <a:noAutofit/>
          </a:bodyPr>
          <a:lstStyle/>
          <a:p>
            <a:pPr eaLnBrk="1" hangingPunct="1"/>
            <a:endParaRPr lang="en-GB" altLang="en-US" sz="2400" dirty="0"/>
          </a:p>
          <a:p>
            <a:pPr eaLnBrk="1" hangingPunct="1"/>
            <a:r>
              <a:rPr lang="en-GB" altLang="en-US" sz="2400" dirty="0"/>
              <a:t>‘Product’ refers to the </a:t>
            </a:r>
            <a:r>
              <a:rPr lang="en-GB" altLang="en-US" sz="2400" b="1" dirty="0"/>
              <a:t>functions</a:t>
            </a:r>
            <a:r>
              <a:rPr lang="en-GB" altLang="en-US" sz="2400" dirty="0"/>
              <a:t> and </a:t>
            </a:r>
            <a:r>
              <a:rPr lang="en-GB" altLang="en-US" sz="2400" b="1" dirty="0"/>
              <a:t>features</a:t>
            </a:r>
            <a:r>
              <a:rPr lang="en-GB" altLang="en-US" sz="2400" dirty="0"/>
              <a:t> of </a:t>
            </a:r>
            <a:r>
              <a:rPr lang="en-GB" altLang="en-US" sz="2400" b="1" dirty="0">
                <a:solidFill>
                  <a:srgbClr val="FF0000"/>
                </a:solidFill>
              </a:rPr>
              <a:t>a good or service</a:t>
            </a:r>
          </a:p>
          <a:p>
            <a:pPr eaLnBrk="1" hangingPunct="1"/>
            <a:r>
              <a:rPr lang="en-GB" altLang="en-US" sz="2400" dirty="0"/>
              <a:t>Should </a:t>
            </a:r>
            <a:r>
              <a:rPr lang="en-GB" altLang="en-US" sz="2400" b="1" dirty="0"/>
              <a:t>satisfy the needs </a:t>
            </a:r>
            <a:r>
              <a:rPr lang="en-GB" altLang="en-US" sz="2400" dirty="0"/>
              <a:t>of the customer</a:t>
            </a:r>
          </a:p>
          <a:p>
            <a:pPr eaLnBrk="1" hangingPunct="1"/>
            <a:r>
              <a:rPr lang="en-GB" altLang="en-US" sz="2400" dirty="0"/>
              <a:t>May have a Unique Selling Proposition (</a:t>
            </a:r>
            <a:r>
              <a:rPr lang="en-GB" altLang="en-US" sz="2400" b="1" dirty="0"/>
              <a:t>USP</a:t>
            </a:r>
            <a:r>
              <a:rPr lang="en-GB" altLang="en-US" sz="2400" dirty="0"/>
              <a:t>)</a:t>
            </a:r>
          </a:p>
          <a:p>
            <a:pPr eaLnBrk="1" hangingPunct="1"/>
            <a:r>
              <a:rPr lang="en-GB" altLang="en-US" sz="2400" dirty="0"/>
              <a:t>‘Product’ also includes a range of factors such as </a:t>
            </a:r>
            <a:r>
              <a:rPr lang="en-GB" altLang="en-US" sz="2400" b="1" dirty="0"/>
              <a:t>packaging, quality, warranties, after-sales service</a:t>
            </a:r>
            <a:r>
              <a:rPr lang="en-GB" altLang="en-US" sz="2400" dirty="0"/>
              <a:t> and </a:t>
            </a:r>
            <a:r>
              <a:rPr lang="en-GB" altLang="en-US" sz="2400" b="1" dirty="0"/>
              <a:t>branding</a:t>
            </a:r>
          </a:p>
          <a:p>
            <a:pPr eaLnBrk="1" hangingPunct="1"/>
            <a:r>
              <a:rPr lang="en-GB" altLang="en-US" sz="2400" dirty="0"/>
              <a:t>Products and brands may suggest certain </a:t>
            </a:r>
            <a:r>
              <a:rPr lang="en-GB" altLang="en-US" sz="2400" b="1" dirty="0"/>
              <a:t>images</a:t>
            </a:r>
            <a:r>
              <a:rPr lang="en-GB" altLang="en-US" sz="2400" dirty="0"/>
              <a:t> e.g. sporty, sophisticated, value</a:t>
            </a:r>
          </a:p>
          <a:p>
            <a:pPr eaLnBrk="1" hangingPunct="1">
              <a:buFont typeface="Wingdings 2" panose="05020102010507070707" pitchFamily="18" charset="2"/>
              <a:buNone/>
            </a:pPr>
            <a:endParaRPr lang="en-GB" altLang="en-US" sz="2400" b="1" dirty="0"/>
          </a:p>
        </p:txBody>
      </p:sp>
    </p:spTree>
    <p:extLst>
      <p:ext uri="{BB962C8B-B14F-4D97-AF65-F5344CB8AC3E}">
        <p14:creationId xmlns:p14="http://schemas.microsoft.com/office/powerpoint/2010/main" val="3178903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3006" y="320685"/>
            <a:ext cx="6326981" cy="857250"/>
          </a:xfrm>
        </p:spPr>
        <p:txBody>
          <a:bodyPr/>
          <a:lstStyle/>
          <a:p>
            <a:pPr eaLnBrk="1" hangingPunct="1">
              <a:defRPr/>
            </a:pPr>
            <a:r>
              <a:rPr lang="en-GB" sz="2400" b="1" dirty="0">
                <a:latin typeface="+mn-lt"/>
              </a:rPr>
              <a:t>Product levels:</a:t>
            </a:r>
            <a:r>
              <a:rPr lang="en-GB" sz="1800" b="1" dirty="0">
                <a:latin typeface="+mn-lt"/>
              </a:rPr>
              <a:t>   Kotler &amp; Armstrong (2008)</a:t>
            </a:r>
          </a:p>
        </p:txBody>
      </p:sp>
      <p:sp>
        <p:nvSpPr>
          <p:cNvPr id="6147" name="Slide Number Placeholder 4"/>
          <p:cNvSpPr>
            <a:spLocks noGrp="1"/>
          </p:cNvSpPr>
          <p:nvPr>
            <p:ph type="sldNum" sz="quarter" idx="429496729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800">
                <a:solidFill>
                  <a:schemeClr val="tx1"/>
                </a:solidFill>
                <a:latin typeface="Times New Roman" panose="02020603050405020304" pitchFamily="18" charset="0"/>
              </a:defRPr>
            </a:lvl1pPr>
            <a:lvl2pPr marL="557213" indent="-214313">
              <a:defRPr sz="1800">
                <a:solidFill>
                  <a:schemeClr val="tx1"/>
                </a:solidFill>
                <a:latin typeface="Times New Roman" panose="02020603050405020304" pitchFamily="18" charset="0"/>
              </a:defRPr>
            </a:lvl2pPr>
            <a:lvl3pPr marL="857250" indent="-171450">
              <a:defRPr sz="1800">
                <a:solidFill>
                  <a:schemeClr val="tx1"/>
                </a:solidFill>
                <a:latin typeface="Times New Roman" panose="02020603050405020304" pitchFamily="18" charset="0"/>
              </a:defRPr>
            </a:lvl3pPr>
            <a:lvl4pPr marL="1200150" indent="-171450">
              <a:defRPr sz="1800">
                <a:solidFill>
                  <a:schemeClr val="tx1"/>
                </a:solidFill>
                <a:latin typeface="Times New Roman" panose="02020603050405020304" pitchFamily="18" charset="0"/>
              </a:defRPr>
            </a:lvl4pPr>
            <a:lvl5pPr marL="1543050" indent="-171450">
              <a:defRPr sz="1800">
                <a:solidFill>
                  <a:schemeClr val="tx1"/>
                </a:solidFill>
                <a:latin typeface="Times New Roman" panose="02020603050405020304" pitchFamily="18" charset="0"/>
              </a:defRPr>
            </a:lvl5pPr>
            <a:lvl6pPr marL="1885950" indent="-171450" eaLnBrk="0" fontAlgn="base" hangingPunct="0">
              <a:spcBef>
                <a:spcPct val="0"/>
              </a:spcBef>
              <a:spcAft>
                <a:spcPct val="0"/>
              </a:spcAft>
              <a:defRPr sz="1800">
                <a:solidFill>
                  <a:schemeClr val="tx1"/>
                </a:solidFill>
                <a:latin typeface="Times New Roman" panose="02020603050405020304" pitchFamily="18" charset="0"/>
              </a:defRPr>
            </a:lvl6pPr>
            <a:lvl7pPr marL="2228850" indent="-171450" eaLnBrk="0" fontAlgn="base" hangingPunct="0">
              <a:spcBef>
                <a:spcPct val="0"/>
              </a:spcBef>
              <a:spcAft>
                <a:spcPct val="0"/>
              </a:spcAft>
              <a:defRPr sz="1800">
                <a:solidFill>
                  <a:schemeClr val="tx1"/>
                </a:solidFill>
                <a:latin typeface="Times New Roman" panose="02020603050405020304" pitchFamily="18" charset="0"/>
              </a:defRPr>
            </a:lvl7pPr>
            <a:lvl8pPr marL="2571750" indent="-171450" eaLnBrk="0" fontAlgn="base" hangingPunct="0">
              <a:spcBef>
                <a:spcPct val="0"/>
              </a:spcBef>
              <a:spcAft>
                <a:spcPct val="0"/>
              </a:spcAft>
              <a:defRPr sz="1800">
                <a:solidFill>
                  <a:schemeClr val="tx1"/>
                </a:solidFill>
                <a:latin typeface="Times New Roman" panose="02020603050405020304" pitchFamily="18" charset="0"/>
              </a:defRPr>
            </a:lvl8pPr>
            <a:lvl9pPr marL="2914650" indent="-171450" eaLnBrk="0" fontAlgn="base" hangingPunct="0">
              <a:spcBef>
                <a:spcPct val="0"/>
              </a:spcBef>
              <a:spcAft>
                <a:spcPct val="0"/>
              </a:spcAft>
              <a:defRPr sz="1800">
                <a:solidFill>
                  <a:schemeClr val="tx1"/>
                </a:solidFill>
                <a:latin typeface="Times New Roman" panose="02020603050405020304" pitchFamily="18" charset="0"/>
              </a:defRPr>
            </a:lvl9pPr>
          </a:lstStyle>
          <a:p>
            <a:fld id="{4A93B0A9-6146-429C-B25D-4F26AD85BF2B}" type="slidenum">
              <a:rPr lang="en-GB" altLang="en-US" sz="675">
                <a:latin typeface="Arial" panose="020B0604020202020204" pitchFamily="34" charset="0"/>
              </a:rPr>
              <a:pPr/>
              <a:t>27</a:t>
            </a:fld>
            <a:endParaRPr lang="en-GB" altLang="en-US" sz="675">
              <a:latin typeface="Arial" panose="020B0604020202020204" pitchFamily="34" charset="0"/>
            </a:endParaRPr>
          </a:p>
        </p:txBody>
      </p:sp>
      <p:sp>
        <p:nvSpPr>
          <p:cNvPr id="28675" name="Text Box 3"/>
          <p:cNvSpPr txBox="1">
            <a:spLocks noChangeArrowheads="1"/>
          </p:cNvSpPr>
          <p:nvPr/>
        </p:nvSpPr>
        <p:spPr bwMode="auto">
          <a:xfrm>
            <a:off x="462581" y="1344265"/>
            <a:ext cx="22288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CORE PRODUCT</a:t>
            </a:r>
          </a:p>
        </p:txBody>
      </p:sp>
      <p:sp>
        <p:nvSpPr>
          <p:cNvPr id="28678" name="Text Box 6"/>
          <p:cNvSpPr txBox="1">
            <a:spLocks noChangeArrowheads="1"/>
          </p:cNvSpPr>
          <p:nvPr/>
        </p:nvSpPr>
        <p:spPr bwMode="auto">
          <a:xfrm>
            <a:off x="3911224" y="2584986"/>
            <a:ext cx="1528550" cy="9002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spcBef>
                <a:spcPct val="50000"/>
              </a:spcBef>
              <a:defRPr/>
            </a:pPr>
            <a:r>
              <a:rPr lang="en-GB" sz="1500" b="1" u="sng" dirty="0">
                <a:latin typeface="+mn-lt"/>
              </a:rPr>
              <a:t>Core </a:t>
            </a:r>
          </a:p>
          <a:p>
            <a:pPr algn="ctr">
              <a:spcBef>
                <a:spcPct val="50000"/>
              </a:spcBef>
              <a:defRPr/>
            </a:pPr>
            <a:r>
              <a:rPr lang="en-GB" sz="1500" dirty="0">
                <a:latin typeface="+mn-lt"/>
              </a:rPr>
              <a:t>benefit or service</a:t>
            </a:r>
          </a:p>
        </p:txBody>
      </p:sp>
      <p:sp>
        <p:nvSpPr>
          <p:cNvPr id="28680" name="Oval 8"/>
          <p:cNvSpPr>
            <a:spLocks noChangeArrowheads="1"/>
          </p:cNvSpPr>
          <p:nvPr/>
        </p:nvSpPr>
        <p:spPr bwMode="auto">
          <a:xfrm>
            <a:off x="3891087" y="2471192"/>
            <a:ext cx="1600200" cy="9715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8681" name="Text Box 9"/>
          <p:cNvSpPr txBox="1">
            <a:spLocks noChangeArrowheads="1"/>
          </p:cNvSpPr>
          <p:nvPr/>
        </p:nvSpPr>
        <p:spPr bwMode="auto">
          <a:xfrm>
            <a:off x="6562852" y="1363153"/>
            <a:ext cx="25717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ACTUAL PRODUCT</a:t>
            </a:r>
          </a:p>
        </p:txBody>
      </p:sp>
      <p:sp>
        <p:nvSpPr>
          <p:cNvPr id="28683" name="Text Box 11"/>
          <p:cNvSpPr txBox="1">
            <a:spLocks noChangeArrowheads="1"/>
          </p:cNvSpPr>
          <p:nvPr/>
        </p:nvSpPr>
        <p:spPr bwMode="auto">
          <a:xfrm>
            <a:off x="4119687" y="2013992"/>
            <a:ext cx="11430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Packaging</a:t>
            </a:r>
          </a:p>
        </p:txBody>
      </p:sp>
      <p:sp>
        <p:nvSpPr>
          <p:cNvPr id="28684" name="Text Box 12"/>
          <p:cNvSpPr txBox="1">
            <a:spLocks noChangeArrowheads="1"/>
          </p:cNvSpPr>
          <p:nvPr/>
        </p:nvSpPr>
        <p:spPr bwMode="auto">
          <a:xfrm>
            <a:off x="5491287" y="2642642"/>
            <a:ext cx="10287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Features</a:t>
            </a:r>
          </a:p>
        </p:txBody>
      </p:sp>
      <p:sp>
        <p:nvSpPr>
          <p:cNvPr id="28685" name="Text Box 13"/>
          <p:cNvSpPr txBox="1">
            <a:spLocks noChangeArrowheads="1"/>
          </p:cNvSpPr>
          <p:nvPr/>
        </p:nvSpPr>
        <p:spPr bwMode="auto">
          <a:xfrm>
            <a:off x="5262687" y="3442742"/>
            <a:ext cx="9715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Styling</a:t>
            </a:r>
          </a:p>
        </p:txBody>
      </p:sp>
      <p:sp>
        <p:nvSpPr>
          <p:cNvPr id="28686" name="Text Box 14"/>
          <p:cNvSpPr txBox="1">
            <a:spLocks noChangeArrowheads="1"/>
          </p:cNvSpPr>
          <p:nvPr/>
        </p:nvSpPr>
        <p:spPr bwMode="auto">
          <a:xfrm>
            <a:off x="3319587" y="3442742"/>
            <a:ext cx="9715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Quality</a:t>
            </a:r>
          </a:p>
        </p:txBody>
      </p:sp>
      <p:sp>
        <p:nvSpPr>
          <p:cNvPr id="28687" name="Text Box 15"/>
          <p:cNvSpPr txBox="1">
            <a:spLocks noChangeArrowheads="1"/>
          </p:cNvSpPr>
          <p:nvPr/>
        </p:nvSpPr>
        <p:spPr bwMode="auto">
          <a:xfrm>
            <a:off x="3148137" y="2642643"/>
            <a:ext cx="74295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Brand name</a:t>
            </a:r>
          </a:p>
        </p:txBody>
      </p:sp>
      <p:sp>
        <p:nvSpPr>
          <p:cNvPr id="28689" name="Oval 17"/>
          <p:cNvSpPr>
            <a:spLocks noChangeArrowheads="1"/>
          </p:cNvSpPr>
          <p:nvPr/>
        </p:nvSpPr>
        <p:spPr bwMode="auto">
          <a:xfrm>
            <a:off x="2690937" y="1956842"/>
            <a:ext cx="3943350" cy="21145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8690" name="Text Box 18"/>
          <p:cNvSpPr txBox="1">
            <a:spLocks noChangeArrowheads="1"/>
          </p:cNvSpPr>
          <p:nvPr/>
        </p:nvSpPr>
        <p:spPr bwMode="auto">
          <a:xfrm>
            <a:off x="835912" y="4673746"/>
            <a:ext cx="32004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800" b="1" dirty="0">
                <a:latin typeface="+mn-lt"/>
              </a:rPr>
              <a:t>AUGMENTED PRODUCT</a:t>
            </a:r>
          </a:p>
        </p:txBody>
      </p:sp>
      <p:sp>
        <p:nvSpPr>
          <p:cNvPr id="28692" name="Text Box 20"/>
          <p:cNvSpPr txBox="1">
            <a:spLocks noChangeArrowheads="1"/>
          </p:cNvSpPr>
          <p:nvPr/>
        </p:nvSpPr>
        <p:spPr bwMode="auto">
          <a:xfrm>
            <a:off x="3805362" y="1613942"/>
            <a:ext cx="14287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Installation</a:t>
            </a:r>
          </a:p>
        </p:txBody>
      </p:sp>
      <p:sp>
        <p:nvSpPr>
          <p:cNvPr id="28693" name="Text Box 21"/>
          <p:cNvSpPr txBox="1">
            <a:spLocks noChangeArrowheads="1"/>
          </p:cNvSpPr>
          <p:nvPr/>
        </p:nvSpPr>
        <p:spPr bwMode="auto">
          <a:xfrm>
            <a:off x="6691437" y="2642642"/>
            <a:ext cx="857250"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After-sales service</a:t>
            </a:r>
          </a:p>
        </p:txBody>
      </p:sp>
      <p:sp>
        <p:nvSpPr>
          <p:cNvPr id="28694" name="Text Box 22"/>
          <p:cNvSpPr txBox="1">
            <a:spLocks noChangeArrowheads="1"/>
          </p:cNvSpPr>
          <p:nvPr/>
        </p:nvSpPr>
        <p:spPr bwMode="auto">
          <a:xfrm>
            <a:off x="4862637" y="4128542"/>
            <a:ext cx="137160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Warranty</a:t>
            </a:r>
          </a:p>
        </p:txBody>
      </p:sp>
      <p:sp>
        <p:nvSpPr>
          <p:cNvPr id="28695" name="Text Box 23"/>
          <p:cNvSpPr txBox="1">
            <a:spLocks noChangeArrowheads="1"/>
          </p:cNvSpPr>
          <p:nvPr/>
        </p:nvSpPr>
        <p:spPr bwMode="auto">
          <a:xfrm>
            <a:off x="1719387" y="2642643"/>
            <a:ext cx="97155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sz="1500">
                <a:latin typeface="+mn-lt"/>
              </a:rPr>
              <a:t>Delivery &amp; credit</a:t>
            </a:r>
          </a:p>
        </p:txBody>
      </p:sp>
      <p:sp>
        <p:nvSpPr>
          <p:cNvPr id="28697" name="Oval 25"/>
          <p:cNvSpPr>
            <a:spLocks noChangeArrowheads="1"/>
          </p:cNvSpPr>
          <p:nvPr/>
        </p:nvSpPr>
        <p:spPr bwMode="auto">
          <a:xfrm>
            <a:off x="1605087" y="1556792"/>
            <a:ext cx="6115050" cy="3028950"/>
          </a:xfrm>
          <a:prstGeom prst="ellipse">
            <a:avLst/>
          </a:prstGeom>
          <a:noFill/>
          <a:ln w="12700" cap="sq">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p>
            <a:pPr>
              <a:defRPr/>
            </a:pPr>
            <a:endParaRPr lang="en-GB" sz="1500"/>
          </a:p>
        </p:txBody>
      </p:sp>
      <p:sp>
        <p:nvSpPr>
          <p:cNvPr id="2" name="Notched Right Arrow 1"/>
          <p:cNvSpPr/>
          <p:nvPr/>
        </p:nvSpPr>
        <p:spPr>
          <a:xfrm rot="2071165">
            <a:off x="2495676" y="1940173"/>
            <a:ext cx="1889522" cy="40005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4" name="Notched Right Arrow 23"/>
          <p:cNvSpPr/>
          <p:nvPr/>
        </p:nvSpPr>
        <p:spPr>
          <a:xfrm rot="8270680">
            <a:off x="5216254" y="1847306"/>
            <a:ext cx="1364456" cy="38814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5" name="Notched Right Arrow 24"/>
          <p:cNvSpPr/>
          <p:nvPr/>
        </p:nvSpPr>
        <p:spPr>
          <a:xfrm rot="18962755">
            <a:off x="2000375" y="3977333"/>
            <a:ext cx="1096566" cy="40005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Tree>
    <p:extLst>
      <p:ext uri="{BB962C8B-B14F-4D97-AF65-F5344CB8AC3E}">
        <p14:creationId xmlns:p14="http://schemas.microsoft.com/office/powerpoint/2010/main" val="1245873558"/>
      </p:ext>
    </p:extLst>
  </p:cSld>
  <p:clrMapOvr>
    <a:masterClrMapping/>
  </p:clrMapOvr>
  <p:transition>
    <p:zoom dir="in"/>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76519"/>
            <a:ext cx="8229600" cy="863282"/>
          </a:xfrm>
        </p:spPr>
        <p:txBody>
          <a:bodyPr/>
          <a:lstStyle/>
          <a:p>
            <a:r>
              <a:rPr lang="en-GB" b="1" u="sng" dirty="0"/>
              <a:t>Marketing Mix - Price</a:t>
            </a:r>
          </a:p>
        </p:txBody>
      </p:sp>
      <p:sp>
        <p:nvSpPr>
          <p:cNvPr id="3" name="Content Placeholder 2"/>
          <p:cNvSpPr>
            <a:spLocks noGrp="1"/>
          </p:cNvSpPr>
          <p:nvPr>
            <p:ph idx="1"/>
          </p:nvPr>
        </p:nvSpPr>
        <p:spPr>
          <a:xfrm>
            <a:off x="355600" y="1232101"/>
            <a:ext cx="8229600" cy="4810891"/>
          </a:xfrm>
        </p:spPr>
        <p:txBody>
          <a:bodyPr>
            <a:noAutofit/>
          </a:bodyPr>
          <a:lstStyle/>
          <a:p>
            <a:pPr>
              <a:buFont typeface="Wingdings" panose="05000000000000000000" pitchFamily="2" charset="2"/>
              <a:buChar char="§"/>
            </a:pPr>
            <a:r>
              <a:rPr lang="en-GB" sz="2200" dirty="0"/>
              <a:t>It should be representative of the customer’s perception of the value of the product (Mullin et al, 1993) – i.e. not a rip off. </a:t>
            </a:r>
          </a:p>
          <a:p>
            <a:pPr marL="0" indent="0">
              <a:buNone/>
            </a:pPr>
            <a:endParaRPr lang="en-GB" sz="2200" dirty="0"/>
          </a:p>
          <a:p>
            <a:pPr marL="0" indent="0">
              <a:buNone/>
            </a:pPr>
            <a:r>
              <a:rPr lang="en-GB" sz="2200" dirty="0"/>
              <a:t>	Value =   perceived benefits of sports product</a:t>
            </a:r>
          </a:p>
          <a:p>
            <a:pPr marL="0" indent="0">
              <a:buNone/>
            </a:pPr>
            <a:r>
              <a:rPr lang="en-GB" sz="2200" dirty="0"/>
              <a:t>		             price of sports product</a:t>
            </a:r>
          </a:p>
          <a:p>
            <a:pPr>
              <a:buFont typeface="Wingdings" panose="05000000000000000000" pitchFamily="2" charset="2"/>
              <a:buChar char="§"/>
            </a:pPr>
            <a:endParaRPr lang="en-GB" sz="2200" dirty="0"/>
          </a:p>
          <a:p>
            <a:pPr>
              <a:buFont typeface="Wingdings" panose="05000000000000000000" pitchFamily="2" charset="2"/>
              <a:buChar char="§"/>
            </a:pPr>
            <a:r>
              <a:rPr lang="en-GB" sz="2200" dirty="0"/>
              <a:t>Price is the most often and easily manipulated of the marketing mix elements. </a:t>
            </a:r>
          </a:p>
          <a:p>
            <a:pPr>
              <a:buFont typeface="Wingdings" panose="05000000000000000000" pitchFamily="2" charset="2"/>
              <a:buChar char="§"/>
            </a:pPr>
            <a:r>
              <a:rPr lang="en-GB" sz="2200" dirty="0"/>
              <a:t>In a market where demand is elastic price is the most effective and efficient tool for adjusting strategy (Mullin et al, 1993). </a:t>
            </a:r>
          </a:p>
          <a:p>
            <a:pPr marL="0" indent="0">
              <a:buNone/>
            </a:pPr>
            <a:endParaRPr lang="en-GB" sz="2200" dirty="0"/>
          </a:p>
          <a:p>
            <a:pPr marL="0" indent="0">
              <a:buNone/>
            </a:pPr>
            <a:endParaRPr lang="en-GB" sz="2200" dirty="0"/>
          </a:p>
          <a:p>
            <a:pPr marL="0" indent="0">
              <a:buNone/>
            </a:pPr>
            <a:r>
              <a:rPr lang="en-GB" sz="2200" dirty="0"/>
              <a:t>	</a:t>
            </a:r>
          </a:p>
        </p:txBody>
      </p:sp>
      <p:cxnSp>
        <p:nvCxnSpPr>
          <p:cNvPr id="5" name="Straight Connector 4"/>
          <p:cNvCxnSpPr/>
          <p:nvPr/>
        </p:nvCxnSpPr>
        <p:spPr>
          <a:xfrm>
            <a:off x="2806860" y="2816468"/>
            <a:ext cx="3962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01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ings you'll only remember if you went to see Swansea City at Vetch Field  - Wales Onl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0" y="0"/>
            <a:ext cx="91350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55600" y="-76343"/>
            <a:ext cx="8229600" cy="863282"/>
          </a:xfrm>
        </p:spPr>
        <p:txBody>
          <a:bodyPr/>
          <a:lstStyle/>
          <a:p>
            <a:r>
              <a:rPr lang="en-GB" sz="4000" b="1" u="sng" dirty="0"/>
              <a:t>Marketing</a:t>
            </a:r>
            <a:r>
              <a:rPr lang="en-GB" b="1" u="sng" dirty="0"/>
              <a:t> Mix - Place</a:t>
            </a:r>
          </a:p>
        </p:txBody>
      </p:sp>
      <p:sp>
        <p:nvSpPr>
          <p:cNvPr id="3" name="Content Placeholder 2"/>
          <p:cNvSpPr>
            <a:spLocks noGrp="1"/>
          </p:cNvSpPr>
          <p:nvPr>
            <p:ph idx="1"/>
          </p:nvPr>
        </p:nvSpPr>
        <p:spPr>
          <a:xfrm>
            <a:off x="327992" y="935529"/>
            <a:ext cx="8816008" cy="3917032"/>
          </a:xfrm>
        </p:spPr>
        <p:txBody>
          <a:bodyPr>
            <a:noAutofit/>
          </a:bodyPr>
          <a:lstStyle/>
          <a:p>
            <a:pPr marL="0" indent="0">
              <a:buNone/>
            </a:pPr>
            <a:r>
              <a:rPr lang="en-GB" sz="2500" dirty="0"/>
              <a:t>Place is “</a:t>
            </a:r>
            <a:r>
              <a:rPr lang="en-GB" sz="2500" i="1" dirty="0"/>
              <a:t>the actual physical placement and distribution of a sport good or service,”  </a:t>
            </a:r>
            <a:r>
              <a:rPr lang="en-GB" sz="2500" dirty="0"/>
              <a:t>Parent and Smith-Swan (2013, p.104).</a:t>
            </a:r>
          </a:p>
          <a:p>
            <a:pPr marL="0" indent="0">
              <a:buNone/>
            </a:pPr>
            <a:endParaRPr lang="en-GB" sz="1500" dirty="0"/>
          </a:p>
          <a:p>
            <a:pPr marL="0" indent="0">
              <a:buNone/>
            </a:pPr>
            <a:r>
              <a:rPr lang="en-GB" sz="1600" dirty="0"/>
              <a:t>		</a:t>
            </a:r>
            <a:endParaRPr lang="en-GB" sz="2500" dirty="0"/>
          </a:p>
          <a:p>
            <a:pPr marL="0" indent="0">
              <a:buNone/>
            </a:pPr>
            <a:endParaRPr lang="en-GB" sz="2500" dirty="0"/>
          </a:p>
          <a:p>
            <a:pPr marL="0" indent="0">
              <a:buNone/>
            </a:pPr>
            <a:endParaRPr lang="en-GB" sz="2500" dirty="0"/>
          </a:p>
          <a:p>
            <a:pPr marL="0" indent="0">
              <a:buNone/>
            </a:pPr>
            <a:r>
              <a:rPr lang="en-GB" sz="2500" dirty="0"/>
              <a:t>	</a:t>
            </a:r>
          </a:p>
        </p:txBody>
      </p:sp>
    </p:spTree>
    <p:extLst>
      <p:ext uri="{BB962C8B-B14F-4D97-AF65-F5344CB8AC3E}">
        <p14:creationId xmlns:p14="http://schemas.microsoft.com/office/powerpoint/2010/main" val="464006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cstate="print"/>
          <a:stretch>
            <a:fillRect/>
          </a:stretch>
        </p:blipFill>
        <p:spPr>
          <a:xfrm>
            <a:off x="18202" y="460266"/>
            <a:ext cx="9144001" cy="4554046"/>
          </a:xfrm>
          <a:prstGeom prst="rect">
            <a:avLst/>
          </a:prstGeom>
        </p:spPr>
      </p:pic>
      <p:sp>
        <p:nvSpPr>
          <p:cNvPr id="4" name="Rectangle 3"/>
          <p:cNvSpPr/>
          <p:nvPr/>
        </p:nvSpPr>
        <p:spPr>
          <a:xfrm>
            <a:off x="179512" y="908720"/>
            <a:ext cx="4572000" cy="1089529"/>
          </a:xfrm>
          <a:prstGeom prst="rect">
            <a:avLst/>
          </a:prstGeom>
        </p:spPr>
        <p:txBody>
          <a:bodyPr>
            <a:spAutoFit/>
          </a:bodyPr>
          <a:lstStyle/>
          <a:p>
            <a:pPr>
              <a:lnSpc>
                <a:spcPct val="90000"/>
              </a:lnSpc>
            </a:pPr>
            <a:r>
              <a:rPr lang="en-GB" sz="2400" dirty="0">
                <a:solidFill>
                  <a:schemeClr val="bg1"/>
                </a:solidFill>
              </a:rPr>
              <a:t>The distribution function in sport marketing primarily concerns </a:t>
            </a:r>
            <a:r>
              <a:rPr lang="en-GB" sz="2400" b="1" dirty="0">
                <a:solidFill>
                  <a:schemeClr val="bg1"/>
                </a:solidFill>
              </a:rPr>
              <a:t>the facility or arena</a:t>
            </a:r>
          </a:p>
        </p:txBody>
      </p:sp>
    </p:spTree>
    <p:extLst>
      <p:ext uri="{BB962C8B-B14F-4D97-AF65-F5344CB8AC3E}">
        <p14:creationId xmlns:p14="http://schemas.microsoft.com/office/powerpoint/2010/main" val="30432538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360" y="452120"/>
            <a:ext cx="8229600" cy="5044439"/>
          </a:xfrm>
        </p:spPr>
        <p:txBody>
          <a:bodyPr>
            <a:normAutofit lnSpcReduction="10000"/>
          </a:bodyPr>
          <a:lstStyle/>
          <a:p>
            <a:pPr marL="0" indent="0">
              <a:buNone/>
            </a:pPr>
            <a:r>
              <a:rPr lang="en-GB" b="1" dirty="0">
                <a:solidFill>
                  <a:srgbClr val="FF0000"/>
                </a:solidFill>
              </a:rPr>
              <a:t>8 key components of place </a:t>
            </a:r>
            <a:r>
              <a:rPr lang="en-GB" dirty="0"/>
              <a:t>with regards to the physical location of where to locate a sport event:</a:t>
            </a:r>
          </a:p>
          <a:p>
            <a:pPr marL="857250" lvl="1" indent="-457200">
              <a:buAutoNum type="arabicPeriod"/>
            </a:pPr>
            <a:r>
              <a:rPr lang="en-GB" sz="2500" dirty="0">
                <a:solidFill>
                  <a:srgbClr val="FF0000"/>
                </a:solidFill>
              </a:rPr>
              <a:t>Accessibility</a:t>
            </a:r>
          </a:p>
          <a:p>
            <a:pPr marL="857250" lvl="1" indent="-457200">
              <a:buAutoNum type="arabicPeriod"/>
            </a:pPr>
            <a:r>
              <a:rPr lang="en-GB" sz="2500" dirty="0">
                <a:solidFill>
                  <a:srgbClr val="FF0000"/>
                </a:solidFill>
              </a:rPr>
              <a:t>Amenities</a:t>
            </a:r>
          </a:p>
          <a:p>
            <a:pPr marL="857250" lvl="1" indent="-457200">
              <a:buAutoNum type="arabicPeriod"/>
            </a:pPr>
            <a:r>
              <a:rPr lang="en-GB" sz="2500" dirty="0">
                <a:solidFill>
                  <a:srgbClr val="FF0000"/>
                </a:solidFill>
              </a:rPr>
              <a:t>Design/layout</a:t>
            </a:r>
          </a:p>
          <a:p>
            <a:pPr marL="857250" lvl="1" indent="-457200">
              <a:buAutoNum type="arabicPeriod"/>
            </a:pPr>
            <a:r>
              <a:rPr lang="en-GB" sz="2500" dirty="0">
                <a:solidFill>
                  <a:srgbClr val="FF0000"/>
                </a:solidFill>
              </a:rPr>
              <a:t>Parking</a:t>
            </a:r>
          </a:p>
          <a:p>
            <a:pPr marL="857250" lvl="1" indent="-457200">
              <a:buAutoNum type="arabicPeriod"/>
            </a:pPr>
            <a:r>
              <a:rPr lang="en-GB" sz="2500" dirty="0">
                <a:solidFill>
                  <a:srgbClr val="FF0000"/>
                </a:solidFill>
              </a:rPr>
              <a:t>Drawing radius</a:t>
            </a:r>
          </a:p>
          <a:p>
            <a:pPr marL="857250" lvl="1" indent="-457200">
              <a:buAutoNum type="arabicPeriod"/>
            </a:pPr>
            <a:r>
              <a:rPr lang="en-GB" sz="2500" dirty="0">
                <a:solidFill>
                  <a:srgbClr val="FF0000"/>
                </a:solidFill>
              </a:rPr>
              <a:t>Personnel</a:t>
            </a:r>
          </a:p>
          <a:p>
            <a:pPr marL="857250" lvl="1" indent="-457200">
              <a:buAutoNum type="arabicPeriod"/>
            </a:pPr>
            <a:r>
              <a:rPr lang="en-GB" sz="2500" dirty="0">
                <a:solidFill>
                  <a:srgbClr val="FF0000"/>
                </a:solidFill>
              </a:rPr>
              <a:t>Security</a:t>
            </a:r>
          </a:p>
          <a:p>
            <a:pPr marL="857250" lvl="1" indent="-457200">
              <a:buAutoNum type="arabicPeriod"/>
            </a:pPr>
            <a:r>
              <a:rPr lang="en-GB" sz="2500" dirty="0">
                <a:solidFill>
                  <a:srgbClr val="FF0000"/>
                </a:solidFill>
              </a:rPr>
              <a:t>Surrounding areas.</a:t>
            </a:r>
          </a:p>
        </p:txBody>
      </p:sp>
      <p:sp>
        <p:nvSpPr>
          <p:cNvPr id="4" name="Rectangle 3"/>
          <p:cNvSpPr/>
          <p:nvPr/>
        </p:nvSpPr>
        <p:spPr>
          <a:xfrm>
            <a:off x="467360" y="5127227"/>
            <a:ext cx="8220264" cy="369332"/>
          </a:xfrm>
          <a:prstGeom prst="rect">
            <a:avLst/>
          </a:prstGeom>
        </p:spPr>
        <p:txBody>
          <a:bodyPr wrap="none">
            <a:spAutoFit/>
          </a:bodyPr>
          <a:lstStyle/>
          <a:p>
            <a:r>
              <a:rPr lang="en-GB" dirty="0"/>
              <a:t>						Source: Mullin </a:t>
            </a:r>
            <a:r>
              <a:rPr lang="en-GB" i="1" dirty="0"/>
              <a:t>et al. </a:t>
            </a:r>
            <a:r>
              <a:rPr lang="en-GB" dirty="0"/>
              <a:t>(2000)</a:t>
            </a:r>
          </a:p>
        </p:txBody>
      </p:sp>
    </p:spTree>
    <p:extLst>
      <p:ext uri="{BB962C8B-B14F-4D97-AF65-F5344CB8AC3E}">
        <p14:creationId xmlns:p14="http://schemas.microsoft.com/office/powerpoint/2010/main" val="8541404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1666"/>
            <a:ext cx="8229600" cy="570026"/>
          </a:xfrm>
        </p:spPr>
        <p:txBody>
          <a:bodyPr>
            <a:noAutofit/>
          </a:bodyPr>
          <a:lstStyle/>
          <a:p>
            <a:r>
              <a:rPr lang="en-GB" sz="3800" b="1" u="sng" dirty="0"/>
              <a:t>Marketing Mix - Promotion</a:t>
            </a:r>
          </a:p>
        </p:txBody>
      </p:sp>
      <p:sp>
        <p:nvSpPr>
          <p:cNvPr id="3" name="Content Placeholder 2"/>
          <p:cNvSpPr>
            <a:spLocks noGrp="1"/>
          </p:cNvSpPr>
          <p:nvPr>
            <p:ph idx="1"/>
          </p:nvPr>
        </p:nvSpPr>
        <p:spPr>
          <a:xfrm>
            <a:off x="503959" y="1231037"/>
            <a:ext cx="8136082" cy="3917032"/>
          </a:xfrm>
        </p:spPr>
        <p:txBody>
          <a:bodyPr>
            <a:noAutofit/>
          </a:bodyPr>
          <a:lstStyle/>
          <a:p>
            <a:pPr marL="0" indent="0">
              <a:buNone/>
            </a:pPr>
            <a:r>
              <a:rPr lang="en-GB" sz="3500" dirty="0"/>
              <a:t>Promotions are </a:t>
            </a:r>
            <a:r>
              <a:rPr lang="en-GB" sz="3500" dirty="0">
                <a:solidFill>
                  <a:srgbClr val="FF0000"/>
                </a:solidFill>
              </a:rPr>
              <a:t>“the vehicles through which the marketer conveys information about the product, place and price,”  </a:t>
            </a:r>
            <a:r>
              <a:rPr lang="en-GB" sz="3500" dirty="0"/>
              <a:t>promotion “is a critical mechanism for positioning a product and its image in the mind of the consumer,” Mullin </a:t>
            </a:r>
            <a:r>
              <a:rPr lang="en-GB" sz="3500" i="1" dirty="0"/>
              <a:t>et al. </a:t>
            </a:r>
            <a:r>
              <a:rPr lang="en-GB" sz="3500" dirty="0"/>
              <a:t>(2000, p.84).   </a:t>
            </a:r>
          </a:p>
          <a:p>
            <a:pPr marL="0" indent="0">
              <a:buNone/>
            </a:pPr>
            <a:endParaRPr lang="en-GB" sz="3500" dirty="0"/>
          </a:p>
          <a:p>
            <a:pPr marL="0" indent="0">
              <a:buNone/>
            </a:pPr>
            <a:endParaRPr lang="en-GB" sz="3500" dirty="0"/>
          </a:p>
          <a:p>
            <a:pPr marL="0" indent="0">
              <a:buNone/>
            </a:pPr>
            <a:r>
              <a:rPr lang="en-GB" sz="3500" dirty="0"/>
              <a:t>	</a:t>
            </a:r>
          </a:p>
        </p:txBody>
      </p:sp>
    </p:spTree>
    <p:extLst>
      <p:ext uri="{BB962C8B-B14F-4D97-AF65-F5344CB8AC3E}">
        <p14:creationId xmlns:p14="http://schemas.microsoft.com/office/powerpoint/2010/main" val="3331746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3170" y="1484784"/>
            <a:ext cx="8814204" cy="1962076"/>
          </a:xfrm>
          <a:prstGeom prst="rect">
            <a:avLst/>
          </a:prstGeom>
          <a:noFill/>
        </p:spPr>
        <p:txBody>
          <a:bodyPr wrap="square">
            <a:spAutoFit/>
          </a:bodyPr>
          <a:lstStyle/>
          <a:p>
            <a:pPr algn="ctr" eaLnBrk="0" hangingPunct="0">
              <a:defRPr/>
            </a:pPr>
            <a:r>
              <a:rPr lang="en-US" sz="7200" dirty="0">
                <a:ln w="0"/>
                <a:effectLst>
                  <a:outerShdw blurRad="38100" dist="19050" dir="2700000" algn="tl" rotWithShape="0">
                    <a:schemeClr val="dk1">
                      <a:alpha val="40000"/>
                    </a:schemeClr>
                  </a:outerShdw>
                </a:effectLst>
                <a:ea typeface="ＭＳ Ｐゴシック" pitchFamily="18" charset="-128"/>
              </a:rPr>
              <a:t>Promotion =</a:t>
            </a:r>
          </a:p>
          <a:p>
            <a:pPr algn="ctr" eaLnBrk="0" hangingPunct="0">
              <a:defRPr/>
            </a:pPr>
            <a:r>
              <a:rPr lang="en-US" sz="4950" dirty="0">
                <a:ln w="0"/>
                <a:solidFill>
                  <a:srgbClr val="FF0000"/>
                </a:solidFill>
                <a:effectLst>
                  <a:outerShdw blurRad="38100" dist="19050" dir="2700000" algn="tl" rotWithShape="0">
                    <a:schemeClr val="dk1">
                      <a:alpha val="40000"/>
                    </a:schemeClr>
                  </a:outerShdw>
                </a:effectLst>
                <a:ea typeface="ＭＳ Ｐゴシック" pitchFamily="18" charset="-128"/>
              </a:rPr>
              <a:t>Marketing Communications</a:t>
            </a:r>
          </a:p>
        </p:txBody>
      </p:sp>
      <p:pic>
        <p:nvPicPr>
          <p:cNvPr id="3" name="Picture 2"/>
          <p:cNvPicPr>
            <a:picLocks noChangeAspect="1"/>
          </p:cNvPicPr>
          <p:nvPr/>
        </p:nvPicPr>
        <p:blipFill>
          <a:blip r:embed="rId3" cstate="print">
            <a:clrChange>
              <a:clrFrom>
                <a:srgbClr val="EBECEE"/>
              </a:clrFrom>
              <a:clrTo>
                <a:srgbClr val="EBECEE">
                  <a:alpha val="0"/>
                </a:srgbClr>
              </a:clrTo>
            </a:clrChange>
          </a:blip>
          <a:stretch>
            <a:fillRect/>
          </a:stretch>
        </p:blipFill>
        <p:spPr>
          <a:xfrm>
            <a:off x="6804248" y="4077072"/>
            <a:ext cx="1884929" cy="1358116"/>
          </a:xfrm>
          <a:prstGeom prst="rect">
            <a:avLst/>
          </a:prstGeom>
        </p:spPr>
      </p:pic>
    </p:spTree>
    <p:extLst>
      <p:ext uri="{BB962C8B-B14F-4D97-AF65-F5344CB8AC3E}">
        <p14:creationId xmlns:p14="http://schemas.microsoft.com/office/powerpoint/2010/main" val="41344268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337127"/>
            <a:ext cx="8229600" cy="570026"/>
          </a:xfrm>
        </p:spPr>
        <p:txBody>
          <a:bodyPr>
            <a:noAutofit/>
          </a:bodyPr>
          <a:lstStyle/>
          <a:p>
            <a:r>
              <a:rPr lang="en-GB" sz="3800" b="1" u="sng" dirty="0"/>
              <a:t>Marketing Mix - Promotion</a:t>
            </a:r>
          </a:p>
        </p:txBody>
      </p:sp>
      <p:sp>
        <p:nvSpPr>
          <p:cNvPr id="3" name="Content Placeholder 2"/>
          <p:cNvSpPr>
            <a:spLocks noGrp="1"/>
          </p:cNvSpPr>
          <p:nvPr>
            <p:ph idx="1"/>
          </p:nvPr>
        </p:nvSpPr>
        <p:spPr>
          <a:xfrm>
            <a:off x="457200" y="1071881"/>
            <a:ext cx="8229599" cy="3917032"/>
          </a:xfrm>
        </p:spPr>
        <p:txBody>
          <a:bodyPr>
            <a:noAutofit/>
          </a:bodyPr>
          <a:lstStyle/>
          <a:p>
            <a:pPr marL="0" indent="0">
              <a:buNone/>
            </a:pPr>
            <a:r>
              <a:rPr lang="en-GB" sz="2500" dirty="0"/>
              <a:t>The primary components of an event’s promotional mix are:</a:t>
            </a:r>
          </a:p>
          <a:p>
            <a:pPr lvl="1">
              <a:buFont typeface="Wingdings" panose="05000000000000000000" pitchFamily="2" charset="2"/>
              <a:buChar char="§"/>
            </a:pPr>
            <a:r>
              <a:rPr lang="en-GB" sz="2100" dirty="0"/>
              <a:t>Advertising</a:t>
            </a:r>
          </a:p>
          <a:p>
            <a:pPr lvl="1">
              <a:buFont typeface="Wingdings" panose="05000000000000000000" pitchFamily="2" charset="2"/>
              <a:buChar char="§"/>
            </a:pPr>
            <a:r>
              <a:rPr lang="en-GB" sz="2100" dirty="0"/>
              <a:t>Publicity</a:t>
            </a:r>
          </a:p>
          <a:p>
            <a:pPr lvl="1">
              <a:buFont typeface="Wingdings" panose="05000000000000000000" pitchFamily="2" charset="2"/>
              <a:buChar char="§"/>
            </a:pPr>
            <a:r>
              <a:rPr lang="en-GB" sz="2100" dirty="0"/>
              <a:t>Public relations</a:t>
            </a:r>
          </a:p>
          <a:p>
            <a:pPr lvl="1">
              <a:buFont typeface="Wingdings" panose="05000000000000000000" pitchFamily="2" charset="2"/>
              <a:buChar char="§"/>
            </a:pPr>
            <a:r>
              <a:rPr lang="en-GB" sz="2100" dirty="0"/>
              <a:t>Sales promotions</a:t>
            </a:r>
          </a:p>
          <a:p>
            <a:pPr lvl="1">
              <a:buFont typeface="Wingdings" panose="05000000000000000000" pitchFamily="2" charset="2"/>
              <a:buChar char="§"/>
            </a:pPr>
            <a:r>
              <a:rPr lang="en-GB" sz="2100" dirty="0"/>
              <a:t>Sponsor activation programmes  (</a:t>
            </a:r>
            <a:r>
              <a:rPr lang="en-GB" sz="2100" b="1" dirty="0">
                <a:solidFill>
                  <a:srgbClr val="FF0000"/>
                </a:solidFill>
              </a:rPr>
              <a:t>next week</a:t>
            </a:r>
            <a:r>
              <a:rPr lang="en-GB" sz="2100" dirty="0"/>
              <a:t>)</a:t>
            </a:r>
          </a:p>
          <a:p>
            <a:pPr lvl="1">
              <a:buFont typeface="Wingdings" panose="05000000000000000000" pitchFamily="2" charset="2"/>
              <a:buChar char="§"/>
            </a:pPr>
            <a:r>
              <a:rPr lang="en-GB" sz="2100" dirty="0"/>
              <a:t>Personal selling</a:t>
            </a:r>
          </a:p>
          <a:p>
            <a:pPr lvl="1">
              <a:buFont typeface="Wingdings" panose="05000000000000000000" pitchFamily="2" charset="2"/>
              <a:buChar char="§"/>
            </a:pPr>
            <a:r>
              <a:rPr lang="en-GB" sz="2100" dirty="0"/>
              <a:t>Licensing</a:t>
            </a:r>
          </a:p>
          <a:p>
            <a:pPr lvl="1">
              <a:buFont typeface="Wingdings" panose="05000000000000000000" pitchFamily="2" charset="2"/>
              <a:buChar char="§"/>
            </a:pPr>
            <a:r>
              <a:rPr lang="en-GB" sz="2100" dirty="0"/>
              <a:t>Incentives</a:t>
            </a:r>
          </a:p>
          <a:p>
            <a:pPr lvl="1">
              <a:buFont typeface="Wingdings" panose="05000000000000000000" pitchFamily="2" charset="2"/>
              <a:buChar char="§"/>
            </a:pPr>
            <a:r>
              <a:rPr lang="en-GB" sz="2100" dirty="0"/>
              <a:t>Atmospherics </a:t>
            </a:r>
          </a:p>
          <a:p>
            <a:pPr marL="0" indent="0">
              <a:buNone/>
            </a:pPr>
            <a:endParaRPr lang="en-GB" sz="1500" dirty="0"/>
          </a:p>
          <a:p>
            <a:pPr marL="0" indent="0">
              <a:buNone/>
            </a:pPr>
            <a:r>
              <a:rPr lang="en-GB" sz="1500" dirty="0"/>
              <a:t>(Pitts and </a:t>
            </a:r>
            <a:r>
              <a:rPr lang="en-GB" sz="1500" dirty="0" err="1"/>
              <a:t>Stotlar</a:t>
            </a:r>
            <a:r>
              <a:rPr lang="en-GB" sz="1500" dirty="0"/>
              <a:t>, 1996; Schwarz and Hunter, 2008; Shank, 2005). </a:t>
            </a:r>
          </a:p>
          <a:p>
            <a:pPr marL="0" indent="0">
              <a:buNone/>
            </a:pPr>
            <a:endParaRPr lang="en-GB" sz="2500" dirty="0"/>
          </a:p>
          <a:p>
            <a:pPr marL="0" indent="0">
              <a:buNone/>
            </a:pPr>
            <a:r>
              <a:rPr lang="en-GB" sz="2500"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5277" y="2922994"/>
            <a:ext cx="2335014" cy="2528896"/>
          </a:xfrm>
          <a:prstGeom prst="rect">
            <a:avLst/>
          </a:prstGeom>
        </p:spPr>
      </p:pic>
    </p:spTree>
    <p:extLst>
      <p:ext uri="{BB962C8B-B14F-4D97-AF65-F5344CB8AC3E}">
        <p14:creationId xmlns:p14="http://schemas.microsoft.com/office/powerpoint/2010/main" val="1747308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872E-8262-1E8D-9CA9-8E2B12E4A204}"/>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Can you Guess the official World Cup Sponsors</a:t>
            </a:r>
          </a:p>
        </p:txBody>
      </p:sp>
      <p:pic>
        <p:nvPicPr>
          <p:cNvPr id="1026" name="Picture 2" descr="Question Marks - The Origins... - Creativelix.com ⦿ Expressing Concerns">
            <a:extLst>
              <a:ext uri="{FF2B5EF4-FFF2-40B4-BE49-F238E27FC236}">
                <a16:creationId xmlns:a16="http://schemas.microsoft.com/office/drawing/2014/main" id="{E7C517D0-2503-6F62-DE09-C12EB9B5B0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18173" y="1600201"/>
            <a:ext cx="5907654" cy="3917032"/>
          </a:xfrm>
          <a:prstGeom prst="rect">
            <a:avLst/>
          </a:prstGeom>
          <a:solidFill>
            <a:srgbClr val="FFFFFF"/>
          </a:solidFill>
        </p:spPr>
      </p:pic>
    </p:spTree>
    <p:extLst>
      <p:ext uri="{BB962C8B-B14F-4D97-AF65-F5344CB8AC3E}">
        <p14:creationId xmlns:p14="http://schemas.microsoft.com/office/powerpoint/2010/main" val="1051767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872E-8262-1E8D-9CA9-8E2B12E4A204}"/>
              </a:ext>
            </a:extLst>
          </p:cNvPr>
          <p:cNvSpPr>
            <a:spLocks noGrp="1"/>
          </p:cNvSpPr>
          <p:nvPr>
            <p:ph type="title"/>
          </p:nvPr>
        </p:nvSpPr>
        <p:spPr>
          <a:xfrm>
            <a:off x="457200" y="274638"/>
            <a:ext cx="8229600" cy="1143000"/>
          </a:xfrm>
        </p:spPr>
        <p:txBody>
          <a:bodyPr anchor="ctr">
            <a:normAutofit/>
          </a:bodyPr>
          <a:lstStyle/>
          <a:p>
            <a:pPr>
              <a:lnSpc>
                <a:spcPct val="90000"/>
              </a:lnSpc>
            </a:pPr>
            <a:r>
              <a:rPr lang="en-US" sz="3700"/>
              <a:t>Can you Guess the official World Cup Sponsors</a:t>
            </a:r>
          </a:p>
        </p:txBody>
      </p:sp>
      <p:pic>
        <p:nvPicPr>
          <p:cNvPr id="4" name="Picture 3" descr="Logo, company name&#10;&#10;Description automatically generated">
            <a:extLst>
              <a:ext uri="{FF2B5EF4-FFF2-40B4-BE49-F238E27FC236}">
                <a16:creationId xmlns:a16="http://schemas.microsoft.com/office/drawing/2014/main" id="{0CF4CF48-CF0B-DFDB-4CA0-2ABE870819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272842"/>
            <a:ext cx="8229600" cy="2571750"/>
          </a:xfrm>
          <a:prstGeom prst="rect">
            <a:avLst/>
          </a:prstGeom>
          <a:noFill/>
        </p:spPr>
      </p:pic>
    </p:spTree>
    <p:extLst>
      <p:ext uri="{BB962C8B-B14F-4D97-AF65-F5344CB8AC3E}">
        <p14:creationId xmlns:p14="http://schemas.microsoft.com/office/powerpoint/2010/main" val="17412036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840860" y="1124744"/>
            <a:ext cx="5705633" cy="3911950"/>
          </a:xfrm>
          <a:prstGeom prst="rect">
            <a:avLst/>
          </a:prstGeom>
        </p:spPr>
      </p:pic>
      <p:sp>
        <p:nvSpPr>
          <p:cNvPr id="2" name="Title 1"/>
          <p:cNvSpPr>
            <a:spLocks noGrp="1"/>
          </p:cNvSpPr>
          <p:nvPr>
            <p:ph type="title"/>
          </p:nvPr>
        </p:nvSpPr>
        <p:spPr/>
        <p:txBody>
          <a:bodyPr>
            <a:normAutofit/>
          </a:bodyPr>
          <a:lstStyle/>
          <a:p>
            <a:pPr algn="ctr"/>
            <a:r>
              <a:rPr lang="en-GB" sz="3000" b="1" dirty="0">
                <a:latin typeface="+mn-lt"/>
              </a:rPr>
              <a:t>The Integrated Marketing Communications Mix</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6493" y="4412754"/>
            <a:ext cx="1304110" cy="817450"/>
          </a:xfrm>
          <a:prstGeom prst="rect">
            <a:avLst/>
          </a:prstGeom>
        </p:spPr>
      </p:pic>
      <p:sp>
        <p:nvSpPr>
          <p:cNvPr id="7" name="TextBox 6"/>
          <p:cNvSpPr txBox="1"/>
          <p:nvPr/>
        </p:nvSpPr>
        <p:spPr>
          <a:xfrm>
            <a:off x="308610" y="5423713"/>
            <a:ext cx="3111818" cy="300082"/>
          </a:xfrm>
          <a:prstGeom prst="rect">
            <a:avLst/>
          </a:prstGeom>
          <a:noFill/>
        </p:spPr>
        <p:txBody>
          <a:bodyPr wrap="square" rtlCol="0">
            <a:spAutoFit/>
          </a:bodyPr>
          <a:lstStyle/>
          <a:p>
            <a:r>
              <a:rPr lang="en-GB" sz="1350" dirty="0"/>
              <a:t>Source: </a:t>
            </a:r>
            <a:r>
              <a:rPr lang="en-GB" sz="1350" dirty="0" err="1"/>
              <a:t>Fetchko</a:t>
            </a:r>
            <a:r>
              <a:rPr lang="en-GB" sz="1350" dirty="0"/>
              <a:t>, Roy and </a:t>
            </a:r>
            <a:r>
              <a:rPr lang="en-GB" sz="1350" dirty="0" err="1"/>
              <a:t>Clow</a:t>
            </a:r>
            <a:r>
              <a:rPr lang="en-GB" sz="1350" dirty="0"/>
              <a:t> (2019)</a:t>
            </a:r>
          </a:p>
        </p:txBody>
      </p:sp>
    </p:spTree>
    <p:extLst>
      <p:ext uri="{BB962C8B-B14F-4D97-AF65-F5344CB8AC3E}">
        <p14:creationId xmlns:p14="http://schemas.microsoft.com/office/powerpoint/2010/main" val="1334300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179" y="836712"/>
            <a:ext cx="8063865" cy="994172"/>
          </a:xfrm>
        </p:spPr>
        <p:txBody>
          <a:bodyPr>
            <a:normAutofit fontScale="90000"/>
          </a:bodyPr>
          <a:lstStyle/>
          <a:p>
            <a:r>
              <a:rPr lang="en-GB" b="1" dirty="0"/>
              <a:t>Integrated Marketing Communications defined:</a:t>
            </a:r>
          </a:p>
        </p:txBody>
      </p:sp>
      <p:sp>
        <p:nvSpPr>
          <p:cNvPr id="3" name="Content Placeholder 2"/>
          <p:cNvSpPr>
            <a:spLocks noGrp="1"/>
          </p:cNvSpPr>
          <p:nvPr>
            <p:ph idx="1"/>
          </p:nvPr>
        </p:nvSpPr>
        <p:spPr>
          <a:xfrm>
            <a:off x="568643" y="2209324"/>
            <a:ext cx="7886700" cy="3263504"/>
          </a:xfrm>
        </p:spPr>
        <p:txBody>
          <a:bodyPr>
            <a:normAutofit fontScale="85000" lnSpcReduction="20000"/>
          </a:bodyPr>
          <a:lstStyle/>
          <a:p>
            <a:pPr marL="0" indent="0">
              <a:buNone/>
            </a:pPr>
            <a:r>
              <a:rPr lang="en-GB" sz="4125" i="1" dirty="0">
                <a:cs typeface="Arial" panose="020B0604020202020204" pitchFamily="34" charset="0"/>
              </a:rPr>
              <a:t>‘The </a:t>
            </a:r>
            <a:r>
              <a:rPr lang="en-GB" sz="4125" b="1" i="1" dirty="0">
                <a:solidFill>
                  <a:srgbClr val="FF0000"/>
                </a:solidFill>
                <a:cs typeface="Arial" panose="020B0604020202020204" pitchFamily="34" charset="0"/>
              </a:rPr>
              <a:t>coordination and integration of all marketing communication tools</a:t>
            </a:r>
            <a:r>
              <a:rPr lang="en-GB" sz="4125" i="1" dirty="0">
                <a:cs typeface="Arial" panose="020B0604020202020204" pitchFamily="34" charset="0"/>
              </a:rPr>
              <a:t>, avenues, and sources within a company </a:t>
            </a:r>
            <a:r>
              <a:rPr lang="en-GB" sz="4125" b="1" i="1" dirty="0">
                <a:solidFill>
                  <a:srgbClr val="FF0000"/>
                </a:solidFill>
                <a:cs typeface="Arial" panose="020B0604020202020204" pitchFamily="34" charset="0"/>
              </a:rPr>
              <a:t>into a seamless program </a:t>
            </a:r>
            <a:r>
              <a:rPr lang="en-GB" sz="4125" i="1" dirty="0">
                <a:cs typeface="Arial" panose="020B0604020202020204" pitchFamily="34" charset="0"/>
              </a:rPr>
              <a:t>that maximises the impact on customers and other stakeholders at a feasible cost’ </a:t>
            </a:r>
            <a:r>
              <a:rPr lang="en-GB" dirty="0" err="1"/>
              <a:t>Clow</a:t>
            </a:r>
            <a:r>
              <a:rPr lang="en-GB" dirty="0"/>
              <a:t> and Black (2010, no page).</a:t>
            </a:r>
          </a:p>
        </p:txBody>
      </p:sp>
    </p:spTree>
    <p:extLst>
      <p:ext uri="{BB962C8B-B14F-4D97-AF65-F5344CB8AC3E}">
        <p14:creationId xmlns:p14="http://schemas.microsoft.com/office/powerpoint/2010/main" val="8871660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268742" y="260648"/>
            <a:ext cx="8695746" cy="5268615"/>
          </a:xfrm>
          <a:prstGeom prst="rect">
            <a:avLst/>
          </a:prstGeom>
        </p:spPr>
      </p:pic>
    </p:spTree>
    <p:extLst>
      <p:ext uri="{BB962C8B-B14F-4D97-AF65-F5344CB8AC3E}">
        <p14:creationId xmlns:p14="http://schemas.microsoft.com/office/powerpoint/2010/main" val="32033717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610" y="226607"/>
            <a:ext cx="8655878" cy="1440160"/>
          </a:xfrm>
        </p:spPr>
        <p:txBody>
          <a:bodyPr>
            <a:normAutofit/>
          </a:bodyPr>
          <a:lstStyle/>
          <a:p>
            <a:r>
              <a:rPr lang="en-GB" sz="2625" b="1" dirty="0"/>
              <a:t>21</a:t>
            </a:r>
            <a:r>
              <a:rPr lang="en-GB" sz="2625" b="1" baseline="30000" dirty="0"/>
              <a:t>st</a:t>
            </a:r>
            <a:r>
              <a:rPr lang="en-GB" sz="2625" b="1" dirty="0"/>
              <a:t> Century sport integrated marketing communications mix – Adapted from Irwin </a:t>
            </a:r>
            <a:r>
              <a:rPr lang="en-GB" sz="2625" b="1" i="1" dirty="0"/>
              <a:t>et al. </a:t>
            </a:r>
            <a:r>
              <a:rPr lang="en-GB" sz="2625" b="1" dirty="0"/>
              <a:t>(2002)</a:t>
            </a:r>
          </a:p>
        </p:txBody>
      </p:sp>
      <p:graphicFrame>
        <p:nvGraphicFramePr>
          <p:cNvPr id="4" name="Content Placeholder 3"/>
          <p:cNvGraphicFramePr>
            <a:graphicFrameLocks noGrp="1"/>
          </p:cNvGraphicFramePr>
          <p:nvPr>
            <p:ph idx="1"/>
          </p:nvPr>
        </p:nvGraphicFramePr>
        <p:xfrm>
          <a:off x="2123728" y="1666767"/>
          <a:ext cx="4755128" cy="3525855"/>
        </p:xfrm>
        <a:graphic>
          <a:graphicData uri="http://schemas.openxmlformats.org/drawingml/2006/table">
            <a:tbl>
              <a:tblPr firstRow="1" bandRow="1">
                <a:tableStyleId>{5C22544A-7EE6-4342-B048-85BDC9FD1C3A}</a:tableStyleId>
              </a:tblPr>
              <a:tblGrid>
                <a:gridCol w="4755128">
                  <a:extLst>
                    <a:ext uri="{9D8B030D-6E8A-4147-A177-3AD203B41FA5}">
                      <a16:colId xmlns:a16="http://schemas.microsoft.com/office/drawing/2014/main" val="2636059285"/>
                    </a:ext>
                  </a:extLst>
                </a:gridCol>
              </a:tblGrid>
              <a:tr h="466089">
                <a:tc>
                  <a:txBody>
                    <a:bodyPr/>
                    <a:lstStyle/>
                    <a:p>
                      <a:pPr algn="ctr"/>
                      <a:r>
                        <a:rPr lang="en-GB" sz="1900" b="0" dirty="0">
                          <a:solidFill>
                            <a:schemeClr val="tx1"/>
                          </a:solidFill>
                        </a:rPr>
                        <a:t>RELATIONSHIP</a:t>
                      </a:r>
                      <a:r>
                        <a:rPr lang="en-GB" sz="1900" b="0" baseline="0" dirty="0">
                          <a:solidFill>
                            <a:schemeClr val="tx1"/>
                          </a:solidFill>
                        </a:rPr>
                        <a:t> BUILDING AND ENGAGEMENT</a:t>
                      </a:r>
                      <a:endParaRPr lang="en-GB" sz="1900" b="0" dirty="0">
                        <a:solidFill>
                          <a:schemeClr val="tx1"/>
                        </a:solidFill>
                      </a:endParaRPr>
                    </a:p>
                  </a:txBody>
                  <a:tcPr marL="68580" marR="68580" marT="34290" marB="34290">
                    <a:solidFill>
                      <a:schemeClr val="accent1">
                        <a:lumMod val="20000"/>
                        <a:lumOff val="80000"/>
                      </a:schemeClr>
                    </a:solidFill>
                  </a:tcPr>
                </a:tc>
                <a:extLst>
                  <a:ext uri="{0D108BD9-81ED-4DB2-BD59-A6C34878D82A}">
                    <a16:rowId xmlns:a16="http://schemas.microsoft.com/office/drawing/2014/main" val="2440443336"/>
                  </a:ext>
                </a:extLst>
              </a:tr>
              <a:tr h="411165">
                <a:tc>
                  <a:txBody>
                    <a:bodyPr/>
                    <a:lstStyle/>
                    <a:p>
                      <a:pPr algn="ctr"/>
                      <a:r>
                        <a:rPr lang="en-GB" sz="1900" b="0" dirty="0"/>
                        <a:t>ADVERTISING</a:t>
                      </a:r>
                    </a:p>
                  </a:txBody>
                  <a:tcPr marL="68580" marR="68580" marT="34290" marB="34290"/>
                </a:tc>
                <a:extLst>
                  <a:ext uri="{0D108BD9-81ED-4DB2-BD59-A6C34878D82A}">
                    <a16:rowId xmlns:a16="http://schemas.microsoft.com/office/drawing/2014/main" val="559294482"/>
                  </a:ext>
                </a:extLst>
              </a:tr>
              <a:tr h="411165">
                <a:tc>
                  <a:txBody>
                    <a:bodyPr/>
                    <a:lstStyle/>
                    <a:p>
                      <a:pPr algn="ctr"/>
                      <a:r>
                        <a:rPr lang="en-GB" sz="1900" b="0" dirty="0"/>
                        <a:t>PUBLICITY</a:t>
                      </a:r>
                    </a:p>
                  </a:txBody>
                  <a:tcPr marL="68580" marR="68580" marT="34290" marB="34290"/>
                </a:tc>
                <a:extLst>
                  <a:ext uri="{0D108BD9-81ED-4DB2-BD59-A6C34878D82A}">
                    <a16:rowId xmlns:a16="http://schemas.microsoft.com/office/drawing/2014/main" val="949473899"/>
                  </a:ext>
                </a:extLst>
              </a:tr>
              <a:tr h="411165">
                <a:tc>
                  <a:txBody>
                    <a:bodyPr/>
                    <a:lstStyle/>
                    <a:p>
                      <a:pPr algn="ctr"/>
                      <a:r>
                        <a:rPr lang="en-GB" sz="1900" b="0" dirty="0"/>
                        <a:t>PERSONAL CONTACT</a:t>
                      </a:r>
                    </a:p>
                  </a:txBody>
                  <a:tcPr marL="68580" marR="68580" marT="34290" marB="34290"/>
                </a:tc>
                <a:extLst>
                  <a:ext uri="{0D108BD9-81ED-4DB2-BD59-A6C34878D82A}">
                    <a16:rowId xmlns:a16="http://schemas.microsoft.com/office/drawing/2014/main" val="2643076717"/>
                  </a:ext>
                </a:extLst>
              </a:tr>
              <a:tr h="411165">
                <a:tc>
                  <a:txBody>
                    <a:bodyPr/>
                    <a:lstStyle/>
                    <a:p>
                      <a:pPr algn="ctr"/>
                      <a:r>
                        <a:rPr lang="en-GB" sz="1900" b="0" dirty="0"/>
                        <a:t>INCENTIVES</a:t>
                      </a:r>
                    </a:p>
                  </a:txBody>
                  <a:tcPr marL="68580" marR="68580" marT="34290" marB="34290"/>
                </a:tc>
                <a:extLst>
                  <a:ext uri="{0D108BD9-81ED-4DB2-BD59-A6C34878D82A}">
                    <a16:rowId xmlns:a16="http://schemas.microsoft.com/office/drawing/2014/main" val="1635537113"/>
                  </a:ext>
                </a:extLst>
              </a:tr>
              <a:tr h="411165">
                <a:tc>
                  <a:txBody>
                    <a:bodyPr/>
                    <a:lstStyle/>
                    <a:p>
                      <a:pPr algn="ctr"/>
                      <a:r>
                        <a:rPr lang="en-GB" sz="1900" b="0" dirty="0"/>
                        <a:t>ATMOSPHERICS</a:t>
                      </a:r>
                    </a:p>
                  </a:txBody>
                  <a:tcPr marL="68580" marR="68580" marT="34290" marB="34290"/>
                </a:tc>
                <a:extLst>
                  <a:ext uri="{0D108BD9-81ED-4DB2-BD59-A6C34878D82A}">
                    <a16:rowId xmlns:a16="http://schemas.microsoft.com/office/drawing/2014/main" val="2031986616"/>
                  </a:ext>
                </a:extLst>
              </a:tr>
              <a:tr h="411165">
                <a:tc>
                  <a:txBody>
                    <a:bodyPr/>
                    <a:lstStyle/>
                    <a:p>
                      <a:pPr algn="ctr"/>
                      <a:r>
                        <a:rPr lang="en-GB" sz="1900" b="0" dirty="0"/>
                        <a:t>LICENSING</a:t>
                      </a:r>
                    </a:p>
                  </a:txBody>
                  <a:tcPr marL="68580" marR="68580" marT="34290" marB="34290"/>
                </a:tc>
                <a:extLst>
                  <a:ext uri="{0D108BD9-81ED-4DB2-BD59-A6C34878D82A}">
                    <a16:rowId xmlns:a16="http://schemas.microsoft.com/office/drawing/2014/main" val="2391388118"/>
                  </a:ext>
                </a:extLst>
              </a:tr>
              <a:tr h="411165">
                <a:tc>
                  <a:txBody>
                    <a:bodyPr/>
                    <a:lstStyle/>
                    <a:p>
                      <a:pPr algn="ctr"/>
                      <a:r>
                        <a:rPr lang="en-GB" sz="1900" b="0" dirty="0"/>
                        <a:t>SPONSORSHIP</a:t>
                      </a:r>
                    </a:p>
                  </a:txBody>
                  <a:tcPr marL="68580" marR="68580" marT="34290" marB="34290"/>
                </a:tc>
                <a:extLst>
                  <a:ext uri="{0D108BD9-81ED-4DB2-BD59-A6C34878D82A}">
                    <a16:rowId xmlns:a16="http://schemas.microsoft.com/office/drawing/2014/main" val="1217451307"/>
                  </a:ext>
                </a:extLst>
              </a:tr>
            </a:tbl>
          </a:graphicData>
        </a:graphic>
      </p:graphicFrame>
      <p:sp>
        <p:nvSpPr>
          <p:cNvPr id="5" name="TextBox 4"/>
          <p:cNvSpPr txBox="1"/>
          <p:nvPr/>
        </p:nvSpPr>
        <p:spPr>
          <a:xfrm>
            <a:off x="308610" y="5466575"/>
            <a:ext cx="4886325" cy="300082"/>
          </a:xfrm>
          <a:prstGeom prst="rect">
            <a:avLst/>
          </a:prstGeom>
          <a:noFill/>
        </p:spPr>
        <p:txBody>
          <a:bodyPr wrap="square" rtlCol="0">
            <a:spAutoFit/>
          </a:bodyPr>
          <a:lstStyle/>
          <a:p>
            <a:r>
              <a:rPr lang="en-GB" sz="1350" dirty="0"/>
              <a:t>Source: Hopwood (2007) chapter 11 in Beech and Chadwick.</a:t>
            </a:r>
          </a:p>
        </p:txBody>
      </p:sp>
    </p:spTree>
    <p:extLst>
      <p:ext uri="{BB962C8B-B14F-4D97-AF65-F5344CB8AC3E}">
        <p14:creationId xmlns:p14="http://schemas.microsoft.com/office/powerpoint/2010/main" val="1281101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544" y="655625"/>
            <a:ext cx="8386814" cy="4752528"/>
          </a:xfrm>
        </p:spPr>
      </p:pic>
    </p:spTree>
    <p:extLst>
      <p:ext uri="{BB962C8B-B14F-4D97-AF65-F5344CB8AC3E}">
        <p14:creationId xmlns:p14="http://schemas.microsoft.com/office/powerpoint/2010/main" val="38134519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0071"/>
            <a:ext cx="8229600" cy="994122"/>
          </a:xfrm>
        </p:spPr>
        <p:txBody>
          <a:bodyPr>
            <a:normAutofit/>
          </a:bodyPr>
          <a:lstStyle/>
          <a:p>
            <a:r>
              <a:rPr lang="en-GB" sz="3400" b="1" dirty="0">
                <a:solidFill>
                  <a:srgbClr val="002060"/>
                </a:solidFill>
              </a:rPr>
              <a:t>The Promotions Mix</a:t>
            </a:r>
          </a:p>
        </p:txBody>
      </p:sp>
      <p:sp>
        <p:nvSpPr>
          <p:cNvPr id="3" name="TextBox 2"/>
          <p:cNvSpPr txBox="1"/>
          <p:nvPr/>
        </p:nvSpPr>
        <p:spPr>
          <a:xfrm>
            <a:off x="323528" y="572601"/>
            <a:ext cx="8496944" cy="6001643"/>
          </a:xfrm>
          <a:prstGeom prst="rect">
            <a:avLst/>
          </a:prstGeom>
          <a:noFill/>
        </p:spPr>
        <p:txBody>
          <a:bodyPr wrap="square" rtlCol="0">
            <a:spAutoFit/>
          </a:bodyPr>
          <a:lstStyle/>
          <a:p>
            <a:r>
              <a:rPr lang="en-GB" sz="2400" b="1" dirty="0">
                <a:solidFill>
                  <a:srgbClr val="002060"/>
                </a:solidFill>
              </a:rPr>
              <a:t>Consists of four main promotional activities:</a:t>
            </a:r>
          </a:p>
          <a:p>
            <a:endParaRPr lang="en-GB" sz="2400" b="1" dirty="0">
              <a:solidFill>
                <a:srgbClr val="002060"/>
              </a:solidFill>
            </a:endParaRPr>
          </a:p>
          <a:p>
            <a:r>
              <a:rPr lang="en-GB" sz="2400" dirty="0">
                <a:solidFill>
                  <a:srgbClr val="002060"/>
                </a:solidFill>
              </a:rPr>
              <a:t>1.   ADVERTISING</a:t>
            </a:r>
          </a:p>
          <a:p>
            <a:pPr marL="457200" indent="-457200">
              <a:buAutoNum type="arabicPeriod" startAt="2"/>
            </a:pPr>
            <a:r>
              <a:rPr lang="en-GB" sz="2400" dirty="0">
                <a:solidFill>
                  <a:srgbClr val="002060"/>
                </a:solidFill>
              </a:rPr>
              <a:t>PERSONAL SELLING  </a:t>
            </a:r>
          </a:p>
          <a:p>
            <a:pPr marL="457200" indent="-457200">
              <a:buAutoNum type="arabicPeriod" startAt="2"/>
            </a:pPr>
            <a:r>
              <a:rPr lang="en-GB" sz="2400" dirty="0">
                <a:solidFill>
                  <a:srgbClr val="002060"/>
                </a:solidFill>
              </a:rPr>
              <a:t>SALES PROMOTION</a:t>
            </a:r>
          </a:p>
          <a:p>
            <a:pPr marL="457200" indent="-457200">
              <a:buAutoNum type="arabicPeriod" startAt="2"/>
            </a:pPr>
            <a:r>
              <a:rPr lang="en-GB" sz="2400" dirty="0">
                <a:solidFill>
                  <a:srgbClr val="002060"/>
                </a:solidFill>
              </a:rPr>
              <a:t>PUBLIC RELATIONS</a:t>
            </a:r>
          </a:p>
          <a:p>
            <a:endParaRPr lang="en-GB" sz="2400" b="1" dirty="0">
              <a:solidFill>
                <a:srgbClr val="002060"/>
              </a:solidFill>
            </a:endParaRPr>
          </a:p>
          <a:p>
            <a:r>
              <a:rPr lang="en-GB" sz="2400" b="1" dirty="0">
                <a:solidFill>
                  <a:srgbClr val="FF0000"/>
                </a:solidFill>
              </a:rPr>
              <a:t>Task:</a:t>
            </a:r>
          </a:p>
          <a:p>
            <a:endParaRPr lang="en-GB" sz="2400" b="1" dirty="0">
              <a:solidFill>
                <a:srgbClr val="FF0000"/>
              </a:solidFill>
            </a:endParaRPr>
          </a:p>
          <a:p>
            <a:r>
              <a:rPr lang="en-GB" sz="2400" b="1" dirty="0">
                <a:solidFill>
                  <a:srgbClr val="FF0000"/>
                </a:solidFill>
              </a:rPr>
              <a:t>What are you planning to do for each of these areas for your event?</a:t>
            </a:r>
          </a:p>
          <a:p>
            <a:endParaRPr lang="en-GB" sz="2400" b="1" dirty="0">
              <a:solidFill>
                <a:srgbClr val="FF0000"/>
              </a:solidFill>
            </a:endParaRPr>
          </a:p>
          <a:p>
            <a:r>
              <a:rPr lang="en-GB" sz="2400" b="1" dirty="0">
                <a:solidFill>
                  <a:srgbClr val="FF0000"/>
                </a:solidFill>
              </a:rPr>
              <a:t>Draft for your event- Transfer in groups to the whiteboard</a:t>
            </a:r>
          </a:p>
          <a:p>
            <a:r>
              <a:rPr lang="en-GB" sz="2400" dirty="0">
                <a:solidFill>
                  <a:srgbClr val="002060"/>
                </a:solidFill>
              </a:rPr>
              <a:t>					</a:t>
            </a:r>
          </a:p>
          <a:p>
            <a:endParaRPr lang="en-GB" sz="2400" dirty="0">
              <a:solidFill>
                <a:srgbClr val="002060"/>
              </a:solidFill>
            </a:endParaRPr>
          </a:p>
        </p:txBody>
      </p:sp>
    </p:spTree>
    <p:extLst>
      <p:ext uri="{BB962C8B-B14F-4D97-AF65-F5344CB8AC3E}">
        <p14:creationId xmlns:p14="http://schemas.microsoft.com/office/powerpoint/2010/main" val="29881188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769" y="632181"/>
            <a:ext cx="3312368" cy="1143000"/>
          </a:xfrm>
          <a:solidFill>
            <a:schemeClr val="accent1">
              <a:lumMod val="40000"/>
              <a:lumOff val="60000"/>
            </a:schemeClr>
          </a:solidFill>
        </p:spPr>
        <p:txBody>
          <a:bodyPr>
            <a:normAutofit fontScale="90000"/>
          </a:bodyPr>
          <a:lstStyle/>
          <a:p>
            <a:r>
              <a:rPr lang="en-GB" dirty="0"/>
              <a:t>Promotion decisions</a:t>
            </a:r>
          </a:p>
        </p:txBody>
      </p:sp>
      <p:sp>
        <p:nvSpPr>
          <p:cNvPr id="3" name="TextBox 2"/>
          <p:cNvSpPr txBox="1"/>
          <p:nvPr/>
        </p:nvSpPr>
        <p:spPr>
          <a:xfrm>
            <a:off x="683568" y="1916832"/>
            <a:ext cx="3491408" cy="3816429"/>
          </a:xfrm>
          <a:prstGeom prst="rect">
            <a:avLst/>
          </a:prstGeom>
          <a:noFill/>
        </p:spPr>
        <p:txBody>
          <a:bodyPr wrap="square" rtlCol="0">
            <a:spAutoFit/>
          </a:bodyPr>
          <a:lstStyle/>
          <a:p>
            <a:pPr marL="285750" indent="-285750">
              <a:buFont typeface="Wingdings" panose="05000000000000000000" pitchFamily="2" charset="2"/>
              <a:buChar char="§"/>
            </a:pPr>
            <a:r>
              <a:rPr lang="en-GB" sz="2200" dirty="0"/>
              <a:t>Promotional strategy – push or pull</a:t>
            </a:r>
          </a:p>
          <a:p>
            <a:pPr marL="285750" indent="-285750">
              <a:buFont typeface="Wingdings" panose="05000000000000000000" pitchFamily="2" charset="2"/>
              <a:buChar char="§"/>
            </a:pPr>
            <a:r>
              <a:rPr lang="en-GB" sz="2200" dirty="0"/>
              <a:t>Advertising</a:t>
            </a:r>
          </a:p>
          <a:p>
            <a:pPr marL="285750" indent="-285750">
              <a:buFont typeface="Wingdings" panose="05000000000000000000" pitchFamily="2" charset="2"/>
              <a:buChar char="§"/>
            </a:pPr>
            <a:r>
              <a:rPr lang="en-GB" sz="2200" dirty="0"/>
              <a:t>Personal selling and sales force</a:t>
            </a:r>
          </a:p>
          <a:p>
            <a:pPr marL="285750" indent="-285750">
              <a:buFont typeface="Wingdings" panose="05000000000000000000" pitchFamily="2" charset="2"/>
              <a:buChar char="§"/>
            </a:pPr>
            <a:r>
              <a:rPr lang="en-GB" sz="2200" dirty="0"/>
              <a:t>Sales promotions</a:t>
            </a:r>
          </a:p>
          <a:p>
            <a:pPr marL="285750" indent="-285750">
              <a:buFont typeface="Wingdings" panose="05000000000000000000" pitchFamily="2" charset="2"/>
              <a:buChar char="§"/>
            </a:pPr>
            <a:r>
              <a:rPr lang="en-GB" sz="2200" dirty="0"/>
              <a:t>Public relations and publicity </a:t>
            </a:r>
          </a:p>
          <a:p>
            <a:pPr marL="285750" indent="-285750">
              <a:buFont typeface="Wingdings" panose="05000000000000000000" pitchFamily="2" charset="2"/>
              <a:buChar char="§"/>
            </a:pPr>
            <a:r>
              <a:rPr lang="en-GB" sz="2200" dirty="0"/>
              <a:t>Marketing</a:t>
            </a:r>
          </a:p>
          <a:p>
            <a:pPr marL="285750" indent="-285750">
              <a:buFont typeface="Wingdings" panose="05000000000000000000" pitchFamily="2" charset="2"/>
              <a:buChar char="§"/>
            </a:pPr>
            <a:r>
              <a:rPr lang="en-GB" sz="2200" dirty="0"/>
              <a:t>Communications budget</a:t>
            </a:r>
          </a:p>
          <a:p>
            <a:pPr marL="285750" indent="-285750">
              <a:buFont typeface="Wingdings" panose="05000000000000000000" pitchFamily="2" charset="2"/>
              <a:buChar char="§"/>
            </a:pPr>
            <a:endParaRPr lang="en-GB" sz="2200" dirty="0"/>
          </a:p>
        </p:txBody>
      </p:sp>
      <p:sp>
        <p:nvSpPr>
          <p:cNvPr id="4" name="Title 1"/>
          <p:cNvSpPr txBox="1">
            <a:spLocks/>
          </p:cNvSpPr>
          <p:nvPr/>
        </p:nvSpPr>
        <p:spPr>
          <a:xfrm>
            <a:off x="5004048" y="610005"/>
            <a:ext cx="3312368" cy="1143000"/>
          </a:xfrm>
          <a:prstGeom prst="rect">
            <a:avLst/>
          </a:prstGeom>
          <a:solidFill>
            <a:schemeClr val="accent1">
              <a:lumMod val="40000"/>
              <a:lumOff val="60000"/>
            </a:schemeClr>
          </a:solidFill>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Price decisions</a:t>
            </a:r>
          </a:p>
        </p:txBody>
      </p:sp>
      <p:sp>
        <p:nvSpPr>
          <p:cNvPr id="5" name="TextBox 4"/>
          <p:cNvSpPr txBox="1"/>
          <p:nvPr/>
        </p:nvSpPr>
        <p:spPr>
          <a:xfrm>
            <a:off x="5148064" y="1829948"/>
            <a:ext cx="3491408" cy="3816429"/>
          </a:xfrm>
          <a:prstGeom prst="rect">
            <a:avLst/>
          </a:prstGeom>
          <a:noFill/>
        </p:spPr>
        <p:txBody>
          <a:bodyPr wrap="square" rtlCol="0">
            <a:spAutoFit/>
          </a:bodyPr>
          <a:lstStyle/>
          <a:p>
            <a:pPr marL="285750" indent="-285750">
              <a:buFont typeface="Wingdings" panose="05000000000000000000" pitchFamily="2" charset="2"/>
              <a:buChar char="§"/>
            </a:pPr>
            <a:r>
              <a:rPr lang="en-GB" sz="2200" dirty="0"/>
              <a:t>Pricing strategy (skim or penetration)</a:t>
            </a:r>
          </a:p>
          <a:p>
            <a:pPr marL="285750" indent="-285750">
              <a:buFont typeface="Wingdings" panose="05000000000000000000" pitchFamily="2" charset="2"/>
              <a:buChar char="§"/>
            </a:pPr>
            <a:r>
              <a:rPr lang="en-GB" sz="2200" dirty="0"/>
              <a:t>Suggested retail price</a:t>
            </a:r>
          </a:p>
          <a:p>
            <a:pPr marL="285750" indent="-285750">
              <a:buFont typeface="Wingdings" panose="05000000000000000000" pitchFamily="2" charset="2"/>
              <a:buChar char="§"/>
            </a:pPr>
            <a:r>
              <a:rPr lang="en-GB" sz="2200" dirty="0"/>
              <a:t>Volume discounts and wholesale pricing</a:t>
            </a:r>
          </a:p>
          <a:p>
            <a:pPr marL="285750" indent="-285750">
              <a:buFont typeface="Wingdings" panose="05000000000000000000" pitchFamily="2" charset="2"/>
              <a:buChar char="§"/>
            </a:pPr>
            <a:r>
              <a:rPr lang="en-GB" sz="2200" dirty="0"/>
              <a:t>Cash and early payment discounts</a:t>
            </a:r>
          </a:p>
          <a:p>
            <a:pPr marL="285750" indent="-285750">
              <a:buFont typeface="Wingdings" panose="05000000000000000000" pitchFamily="2" charset="2"/>
              <a:buChar char="§"/>
            </a:pPr>
            <a:r>
              <a:rPr lang="en-GB" sz="2200" dirty="0"/>
              <a:t>Seasonal pricing</a:t>
            </a:r>
          </a:p>
          <a:p>
            <a:pPr marL="285750" indent="-285750">
              <a:buFont typeface="Wingdings" panose="05000000000000000000" pitchFamily="2" charset="2"/>
              <a:buChar char="§"/>
            </a:pPr>
            <a:r>
              <a:rPr lang="en-GB" sz="2200" dirty="0"/>
              <a:t>Bundling</a:t>
            </a:r>
          </a:p>
          <a:p>
            <a:pPr marL="285750" indent="-285750">
              <a:buFont typeface="Wingdings" panose="05000000000000000000" pitchFamily="2" charset="2"/>
              <a:buChar char="§"/>
            </a:pPr>
            <a:r>
              <a:rPr lang="en-GB" sz="2200" dirty="0"/>
              <a:t>Price flexibility</a:t>
            </a:r>
          </a:p>
          <a:p>
            <a:pPr marL="285750" indent="-285750">
              <a:buFont typeface="Wingdings" panose="05000000000000000000" pitchFamily="2" charset="2"/>
              <a:buChar char="§"/>
            </a:pPr>
            <a:r>
              <a:rPr lang="en-GB" sz="2200" dirty="0"/>
              <a:t>Price discrimination</a:t>
            </a:r>
          </a:p>
        </p:txBody>
      </p:sp>
      <p:cxnSp>
        <p:nvCxnSpPr>
          <p:cNvPr id="7" name="Straight Connector 6"/>
          <p:cNvCxnSpPr/>
          <p:nvPr/>
        </p:nvCxnSpPr>
        <p:spPr>
          <a:xfrm>
            <a:off x="4499992" y="1829948"/>
            <a:ext cx="0" cy="3384376"/>
          </a:xfrm>
          <a:prstGeom prst="line">
            <a:avLst/>
          </a:prstGeom>
          <a:ln w="444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73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43744"/>
            <a:ext cx="3312368" cy="1143000"/>
          </a:xfrm>
          <a:solidFill>
            <a:schemeClr val="accent1">
              <a:lumMod val="40000"/>
              <a:lumOff val="60000"/>
            </a:schemeClr>
          </a:solidFill>
        </p:spPr>
        <p:txBody>
          <a:bodyPr>
            <a:normAutofit fontScale="90000"/>
          </a:bodyPr>
          <a:lstStyle/>
          <a:p>
            <a:r>
              <a:rPr lang="en-GB" dirty="0"/>
              <a:t>Product decisions </a:t>
            </a:r>
          </a:p>
        </p:txBody>
      </p:sp>
      <p:sp>
        <p:nvSpPr>
          <p:cNvPr id="3" name="TextBox 2"/>
          <p:cNvSpPr txBox="1"/>
          <p:nvPr/>
        </p:nvSpPr>
        <p:spPr>
          <a:xfrm>
            <a:off x="631032" y="1839955"/>
            <a:ext cx="3491408" cy="3477875"/>
          </a:xfrm>
          <a:prstGeom prst="rect">
            <a:avLst/>
          </a:prstGeom>
          <a:noFill/>
        </p:spPr>
        <p:txBody>
          <a:bodyPr wrap="square" rtlCol="0">
            <a:spAutoFit/>
          </a:bodyPr>
          <a:lstStyle/>
          <a:p>
            <a:pPr marL="285750" indent="-285750">
              <a:buFont typeface="Wingdings" panose="05000000000000000000" pitchFamily="2" charset="2"/>
              <a:buChar char="§"/>
            </a:pPr>
            <a:r>
              <a:rPr lang="en-GB" sz="2200" dirty="0"/>
              <a:t>Brand name</a:t>
            </a:r>
          </a:p>
          <a:p>
            <a:pPr marL="285750" indent="-285750">
              <a:buFont typeface="Wingdings" panose="05000000000000000000" pitchFamily="2" charset="2"/>
              <a:buChar char="§"/>
            </a:pPr>
            <a:r>
              <a:rPr lang="en-GB" sz="2200" dirty="0"/>
              <a:t>Functionality styling</a:t>
            </a:r>
          </a:p>
          <a:p>
            <a:pPr marL="285750" indent="-285750">
              <a:buFont typeface="Wingdings" panose="05000000000000000000" pitchFamily="2" charset="2"/>
              <a:buChar char="§"/>
            </a:pPr>
            <a:r>
              <a:rPr lang="en-GB" sz="2200" dirty="0"/>
              <a:t>Quality</a:t>
            </a:r>
          </a:p>
          <a:p>
            <a:pPr marL="285750" indent="-285750">
              <a:buFont typeface="Wingdings" panose="05000000000000000000" pitchFamily="2" charset="2"/>
              <a:buChar char="§"/>
            </a:pPr>
            <a:r>
              <a:rPr lang="en-GB" sz="2200" dirty="0"/>
              <a:t>Safety</a:t>
            </a:r>
          </a:p>
          <a:p>
            <a:pPr marL="285750" indent="-285750">
              <a:buFont typeface="Wingdings" panose="05000000000000000000" pitchFamily="2" charset="2"/>
              <a:buChar char="§"/>
            </a:pPr>
            <a:r>
              <a:rPr lang="en-GB" sz="2200" dirty="0"/>
              <a:t>Packaging</a:t>
            </a:r>
          </a:p>
          <a:p>
            <a:pPr marL="285750" indent="-285750">
              <a:buFont typeface="Wingdings" panose="05000000000000000000" pitchFamily="2" charset="2"/>
              <a:buChar char="§"/>
            </a:pPr>
            <a:r>
              <a:rPr lang="en-GB" sz="2200" dirty="0"/>
              <a:t>Repairs and support</a:t>
            </a:r>
          </a:p>
          <a:p>
            <a:pPr marL="285750" indent="-285750">
              <a:buFont typeface="Wingdings" panose="05000000000000000000" pitchFamily="2" charset="2"/>
              <a:buChar char="§"/>
            </a:pPr>
            <a:r>
              <a:rPr lang="en-GB" sz="2200" dirty="0"/>
              <a:t>Warranty</a:t>
            </a:r>
          </a:p>
          <a:p>
            <a:pPr marL="285750" indent="-285750">
              <a:buFont typeface="Wingdings" panose="05000000000000000000" pitchFamily="2" charset="2"/>
              <a:buChar char="§"/>
            </a:pPr>
            <a:r>
              <a:rPr lang="en-GB" sz="2200" dirty="0"/>
              <a:t>Accessories and services</a:t>
            </a:r>
          </a:p>
          <a:p>
            <a:pPr marL="285750" indent="-285750">
              <a:buFont typeface="Wingdings" panose="05000000000000000000" pitchFamily="2" charset="2"/>
              <a:buChar char="§"/>
            </a:pPr>
            <a:endParaRPr lang="en-GB" sz="2200" dirty="0"/>
          </a:p>
          <a:p>
            <a:pPr marL="285750" indent="-285750">
              <a:buFont typeface="Wingdings" panose="05000000000000000000" pitchFamily="2" charset="2"/>
              <a:buChar char="§"/>
            </a:pPr>
            <a:endParaRPr lang="en-GB" sz="2200" dirty="0"/>
          </a:p>
        </p:txBody>
      </p:sp>
      <p:sp>
        <p:nvSpPr>
          <p:cNvPr id="4" name="Title 1"/>
          <p:cNvSpPr txBox="1">
            <a:spLocks/>
          </p:cNvSpPr>
          <p:nvPr/>
        </p:nvSpPr>
        <p:spPr>
          <a:xfrm>
            <a:off x="4522305" y="332656"/>
            <a:ext cx="4176464" cy="1143000"/>
          </a:xfrm>
          <a:prstGeom prst="rect">
            <a:avLst/>
          </a:prstGeom>
          <a:solidFill>
            <a:schemeClr val="accent1">
              <a:lumMod val="40000"/>
              <a:lumOff val="60000"/>
            </a:schemeClr>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500" dirty="0"/>
              <a:t>Place (distribution)  decisions</a:t>
            </a:r>
          </a:p>
        </p:txBody>
      </p:sp>
      <p:sp>
        <p:nvSpPr>
          <p:cNvPr id="5" name="TextBox 4"/>
          <p:cNvSpPr txBox="1"/>
          <p:nvPr/>
        </p:nvSpPr>
        <p:spPr>
          <a:xfrm>
            <a:off x="5207361" y="1691680"/>
            <a:ext cx="3491408" cy="4154984"/>
          </a:xfrm>
          <a:prstGeom prst="rect">
            <a:avLst/>
          </a:prstGeom>
          <a:noFill/>
        </p:spPr>
        <p:txBody>
          <a:bodyPr wrap="square" rtlCol="0">
            <a:spAutoFit/>
          </a:bodyPr>
          <a:lstStyle/>
          <a:p>
            <a:pPr marL="285750" indent="-285750">
              <a:buFont typeface="Wingdings" panose="05000000000000000000" pitchFamily="2" charset="2"/>
              <a:buChar char="§"/>
            </a:pPr>
            <a:r>
              <a:rPr lang="en-GB" sz="2200" dirty="0"/>
              <a:t>Distribution channels</a:t>
            </a:r>
          </a:p>
          <a:p>
            <a:pPr marL="285750" indent="-285750">
              <a:buFont typeface="Wingdings" panose="05000000000000000000" pitchFamily="2" charset="2"/>
              <a:buChar char="§"/>
            </a:pPr>
            <a:r>
              <a:rPr lang="en-GB" sz="2200" dirty="0"/>
              <a:t>Market coverage (inclusive, selective or exclusive distribution)</a:t>
            </a:r>
          </a:p>
          <a:p>
            <a:pPr marL="285750" indent="-285750">
              <a:buFont typeface="Wingdings" panose="05000000000000000000" pitchFamily="2" charset="2"/>
              <a:buChar char="§"/>
            </a:pPr>
            <a:r>
              <a:rPr lang="en-GB" sz="2200" dirty="0"/>
              <a:t>Specific channel members</a:t>
            </a:r>
          </a:p>
          <a:p>
            <a:pPr marL="285750" indent="-285750">
              <a:buFont typeface="Wingdings" panose="05000000000000000000" pitchFamily="2" charset="2"/>
              <a:buChar char="§"/>
            </a:pPr>
            <a:r>
              <a:rPr lang="en-GB" sz="2200" dirty="0"/>
              <a:t>Inventory management</a:t>
            </a:r>
          </a:p>
          <a:p>
            <a:pPr marL="285750" indent="-285750">
              <a:buFont typeface="Wingdings" panose="05000000000000000000" pitchFamily="2" charset="2"/>
              <a:buChar char="§"/>
            </a:pPr>
            <a:r>
              <a:rPr lang="en-GB" sz="2200" dirty="0"/>
              <a:t>Warehousing</a:t>
            </a:r>
          </a:p>
          <a:p>
            <a:pPr marL="285750" indent="-285750">
              <a:buFont typeface="Wingdings" panose="05000000000000000000" pitchFamily="2" charset="2"/>
              <a:buChar char="§"/>
            </a:pPr>
            <a:r>
              <a:rPr lang="en-GB" sz="2200" dirty="0"/>
              <a:t>Distribution centres</a:t>
            </a:r>
          </a:p>
          <a:p>
            <a:pPr marL="285750" indent="-285750">
              <a:buFont typeface="Wingdings" panose="05000000000000000000" pitchFamily="2" charset="2"/>
              <a:buChar char="§"/>
            </a:pPr>
            <a:r>
              <a:rPr lang="en-GB" sz="2200" dirty="0"/>
              <a:t>Order processing</a:t>
            </a:r>
          </a:p>
          <a:p>
            <a:pPr marL="285750" indent="-285750">
              <a:buFont typeface="Wingdings" panose="05000000000000000000" pitchFamily="2" charset="2"/>
              <a:buChar char="§"/>
            </a:pPr>
            <a:r>
              <a:rPr lang="en-GB" sz="2200" dirty="0"/>
              <a:t>Transportation</a:t>
            </a:r>
          </a:p>
          <a:p>
            <a:pPr marL="285750" indent="-285750">
              <a:buFont typeface="Wingdings" panose="05000000000000000000" pitchFamily="2" charset="2"/>
              <a:buChar char="§"/>
            </a:pPr>
            <a:r>
              <a:rPr lang="en-GB" sz="2200" dirty="0"/>
              <a:t>Reverse logistics</a:t>
            </a:r>
          </a:p>
        </p:txBody>
      </p:sp>
      <p:cxnSp>
        <p:nvCxnSpPr>
          <p:cNvPr id="7" name="Straight Connector 6"/>
          <p:cNvCxnSpPr/>
          <p:nvPr/>
        </p:nvCxnSpPr>
        <p:spPr>
          <a:xfrm>
            <a:off x="4499992" y="1763688"/>
            <a:ext cx="0" cy="3384376"/>
          </a:xfrm>
          <a:prstGeom prst="line">
            <a:avLst/>
          </a:prstGeom>
          <a:ln w="444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12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914" y="3042551"/>
            <a:ext cx="8229600" cy="1143000"/>
          </a:xfrm>
        </p:spPr>
        <p:txBody>
          <a:bodyPr>
            <a:noAutofit/>
          </a:bodyPr>
          <a:lstStyle/>
          <a:p>
            <a:pPr algn="l"/>
            <a:r>
              <a:rPr lang="en-GB" sz="3000" dirty="0"/>
              <a:t>Don’t forget about customer retention!! and the potential lifetime value of a customer.</a:t>
            </a:r>
            <a:br>
              <a:rPr lang="en-GB" sz="3000" dirty="0"/>
            </a:br>
            <a:br>
              <a:rPr lang="en-GB" sz="3000" dirty="0"/>
            </a:br>
            <a:r>
              <a:rPr lang="en-GB" sz="3000" dirty="0"/>
              <a:t>Lost customers may be responsible for negative word of mouth.   </a:t>
            </a:r>
            <a:br>
              <a:rPr lang="en-GB" sz="3000" dirty="0"/>
            </a:br>
            <a:br>
              <a:rPr lang="en-GB" sz="3000" dirty="0"/>
            </a:br>
            <a:r>
              <a:rPr lang="en-GB" sz="3000" dirty="0"/>
              <a:t>Customers are satisfied when they get want they want – a quality service. </a:t>
            </a:r>
          </a:p>
        </p:txBody>
      </p:sp>
      <p:sp>
        <p:nvSpPr>
          <p:cNvPr id="3" name="TextBox 2"/>
          <p:cNvSpPr txBox="1"/>
          <p:nvPr/>
        </p:nvSpPr>
        <p:spPr>
          <a:xfrm>
            <a:off x="803189" y="679621"/>
            <a:ext cx="7006281" cy="707886"/>
          </a:xfrm>
          <a:prstGeom prst="rect">
            <a:avLst/>
          </a:prstGeom>
          <a:noFill/>
        </p:spPr>
        <p:txBody>
          <a:bodyPr wrap="square" rtlCol="0">
            <a:spAutoFit/>
          </a:bodyPr>
          <a:lstStyle/>
          <a:p>
            <a:pPr algn="ctr"/>
            <a:r>
              <a:rPr lang="en-GB" sz="4000" b="1" u="sng" dirty="0"/>
              <a:t>Customer Retention</a:t>
            </a:r>
          </a:p>
        </p:txBody>
      </p:sp>
    </p:spTree>
    <p:extLst>
      <p:ext uri="{BB962C8B-B14F-4D97-AF65-F5344CB8AC3E}">
        <p14:creationId xmlns:p14="http://schemas.microsoft.com/office/powerpoint/2010/main" val="35258086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Golden Rule</a:t>
            </a:r>
          </a:p>
        </p:txBody>
      </p:sp>
      <p:graphicFrame>
        <p:nvGraphicFramePr>
          <p:cNvPr id="3" name="Diagram 2"/>
          <p:cNvGraphicFramePr/>
          <p:nvPr>
            <p:extLst>
              <p:ext uri="{D42A27DB-BD31-4B8C-83A1-F6EECF244321}">
                <p14:modId xmlns:p14="http://schemas.microsoft.com/office/powerpoint/2010/main" val="1955634975"/>
              </p:ext>
            </p:extLst>
          </p:nvPr>
        </p:nvGraphicFramePr>
        <p:xfrm>
          <a:off x="358346" y="754449"/>
          <a:ext cx="8155459" cy="4484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914400" y="4843849"/>
            <a:ext cx="7315200" cy="646331"/>
          </a:xfrm>
          <a:prstGeom prst="rect">
            <a:avLst/>
          </a:prstGeom>
          <a:noFill/>
        </p:spPr>
        <p:txBody>
          <a:bodyPr wrap="square" rtlCol="0">
            <a:spAutoFit/>
          </a:bodyPr>
          <a:lstStyle/>
          <a:p>
            <a:r>
              <a:rPr lang="en-GB" dirty="0"/>
              <a:t>Further reading on customer satisfaction and retention – see chapter 8 in Schwarz et al. (2017) Managing Sport Facilities and Events</a:t>
            </a:r>
          </a:p>
        </p:txBody>
      </p:sp>
    </p:spTree>
    <p:extLst>
      <p:ext uri="{BB962C8B-B14F-4D97-AF65-F5344CB8AC3E}">
        <p14:creationId xmlns:p14="http://schemas.microsoft.com/office/powerpoint/2010/main" val="7413241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b="1" dirty="0"/>
              <a:t>Any questions?</a:t>
            </a:r>
          </a:p>
          <a:p>
            <a:pPr marL="0" indent="0" algn="ctr">
              <a:buNone/>
            </a:pPr>
            <a:endParaRPr lang="en-GB" sz="4500" dirty="0"/>
          </a:p>
          <a:p>
            <a:pPr marL="0" indent="0" algn="ctr">
              <a:buNone/>
            </a:pPr>
            <a:r>
              <a:rPr lang="en-GB" sz="4500" dirty="0"/>
              <a:t>Thanks for listening</a:t>
            </a:r>
          </a:p>
        </p:txBody>
      </p:sp>
    </p:spTree>
    <p:extLst>
      <p:ext uri="{BB962C8B-B14F-4D97-AF65-F5344CB8AC3E}">
        <p14:creationId xmlns:p14="http://schemas.microsoft.com/office/powerpoint/2010/main" val="27711289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ocess 3"/>
          <p:cNvSpPr/>
          <p:nvPr/>
        </p:nvSpPr>
        <p:spPr>
          <a:xfrm>
            <a:off x="0" y="5656997"/>
            <a:ext cx="9144000" cy="1201003"/>
          </a:xfrm>
          <a:prstGeom prst="flowChartProcess">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77982" y="108384"/>
            <a:ext cx="8229600" cy="390380"/>
          </a:xfrm>
        </p:spPr>
        <p:txBody>
          <a:bodyPr>
            <a:normAutofit fontScale="90000"/>
          </a:bodyPr>
          <a:lstStyle/>
          <a:p>
            <a:r>
              <a:rPr lang="en-GB" b="1" u="sng" dirty="0"/>
              <a:t>References</a:t>
            </a:r>
          </a:p>
        </p:txBody>
      </p:sp>
      <p:sp>
        <p:nvSpPr>
          <p:cNvPr id="3" name="Content Placeholder 2"/>
          <p:cNvSpPr>
            <a:spLocks noGrp="1"/>
          </p:cNvSpPr>
          <p:nvPr>
            <p:ph idx="1"/>
          </p:nvPr>
        </p:nvSpPr>
        <p:spPr>
          <a:xfrm>
            <a:off x="214952" y="843659"/>
            <a:ext cx="8714096" cy="2811462"/>
          </a:xfrm>
        </p:spPr>
        <p:txBody>
          <a:bodyPr vert="horz" lIns="91440" tIns="45720" rIns="91440" bIns="45720" rtlCol="0" anchor="t">
            <a:noAutofit/>
          </a:bodyPr>
          <a:lstStyle/>
          <a:p>
            <a:pPr marL="57150" indent="0">
              <a:buNone/>
            </a:pPr>
            <a:r>
              <a:rPr lang="en-GB" sz="1000" dirty="0"/>
              <a:t>Armstrong, G., Adam, S. </a:t>
            </a:r>
            <a:r>
              <a:rPr lang="en-GB" sz="1000" dirty="0" err="1"/>
              <a:t>Denize</a:t>
            </a:r>
            <a:r>
              <a:rPr lang="en-GB" sz="1000" dirty="0"/>
              <a:t>, S.M., and Kotler, P. (2015). </a:t>
            </a:r>
            <a:r>
              <a:rPr lang="en-GB" sz="1000" i="1" dirty="0"/>
              <a:t>Principles of Marketing, 6</a:t>
            </a:r>
            <a:r>
              <a:rPr lang="en-GB" sz="1000" i="1" baseline="30000" dirty="0"/>
              <a:t>th</a:t>
            </a:r>
            <a:r>
              <a:rPr lang="en-GB" sz="1000" i="1" dirty="0"/>
              <a:t> Edition</a:t>
            </a:r>
            <a:r>
              <a:rPr lang="en-GB" sz="1000" dirty="0"/>
              <a:t>.  Frenchs Forest: NSW Parson.</a:t>
            </a:r>
          </a:p>
          <a:p>
            <a:pPr marL="57150" indent="0">
              <a:buNone/>
            </a:pPr>
            <a:r>
              <a:rPr lang="en-GB" sz="1000" dirty="0"/>
              <a:t>Bourgeon, D., and </a:t>
            </a:r>
            <a:r>
              <a:rPr lang="en-GB" sz="1000" dirty="0" err="1"/>
              <a:t>Bouchet</a:t>
            </a:r>
            <a:r>
              <a:rPr lang="en-GB" sz="1000" dirty="0"/>
              <a:t>, P. (2001). La </a:t>
            </a:r>
            <a:r>
              <a:rPr lang="en-GB" sz="1000" dirty="0" err="1"/>
              <a:t>recherde</a:t>
            </a:r>
            <a:r>
              <a:rPr lang="en-GB" sz="1000" dirty="0"/>
              <a:t> </a:t>
            </a:r>
            <a:r>
              <a:rPr lang="en-GB" sz="1000" dirty="0" err="1"/>
              <a:t>d’experiences</a:t>
            </a:r>
            <a:r>
              <a:rPr lang="en-GB" sz="1000" dirty="0"/>
              <a:t> </a:t>
            </a:r>
            <a:r>
              <a:rPr lang="en-GB" sz="1000" dirty="0" err="1"/>
              <a:t>dans</a:t>
            </a:r>
            <a:r>
              <a:rPr lang="en-GB" sz="1000" dirty="0"/>
              <a:t> la consummation du </a:t>
            </a:r>
            <a:r>
              <a:rPr lang="en-GB" sz="1000" dirty="0" err="1"/>
              <a:t>spectale</a:t>
            </a:r>
            <a:r>
              <a:rPr lang="en-GB" sz="1000" dirty="0"/>
              <a:t> </a:t>
            </a:r>
            <a:r>
              <a:rPr lang="en-GB" sz="1000" dirty="0" err="1"/>
              <a:t>sportif</a:t>
            </a:r>
            <a:r>
              <a:rPr lang="en-GB" sz="1000" dirty="0"/>
              <a:t>. Revue </a:t>
            </a:r>
            <a:r>
              <a:rPr lang="en-GB" sz="1000" dirty="0" err="1"/>
              <a:t>Europeenne</a:t>
            </a:r>
            <a:r>
              <a:rPr lang="en-GB" sz="1000" dirty="0"/>
              <a:t> de Management du Sport, 6, 1-47. In Parent, M.M, and Smith-Swan, S. (2013). </a:t>
            </a:r>
            <a:r>
              <a:rPr lang="en-GB" sz="1000" i="1" dirty="0"/>
              <a:t>Managing Major Sports Events – Theory and Practice</a:t>
            </a:r>
            <a:r>
              <a:rPr lang="en-GB" sz="1000" dirty="0"/>
              <a:t>. Oxon: Routledge.</a:t>
            </a:r>
          </a:p>
          <a:p>
            <a:pPr marL="57150" indent="0">
              <a:buNone/>
            </a:pPr>
            <a:r>
              <a:rPr lang="en-GB" sz="1000" dirty="0" err="1"/>
              <a:t>Chalip</a:t>
            </a:r>
            <a:r>
              <a:rPr lang="en-GB" sz="1000" dirty="0"/>
              <a:t>, L. and Costa, C.A. (2005). Sport event tourism and the destination brand: Towards a general theory.  Sport in Society, 8, 218-237. In Parent, M.M, and Smith-Swan, S. (2013). </a:t>
            </a:r>
            <a:r>
              <a:rPr lang="en-GB" sz="1000" i="1" dirty="0"/>
              <a:t>Managing Major Sports Events – Theory and Practice</a:t>
            </a:r>
            <a:r>
              <a:rPr lang="en-GB" sz="1000" dirty="0"/>
              <a:t>. Oxon: Routledge. </a:t>
            </a:r>
          </a:p>
          <a:p>
            <a:pPr marL="57150" indent="0">
              <a:buNone/>
            </a:pPr>
            <a:r>
              <a:rPr lang="en-GB" sz="1000" dirty="0" err="1"/>
              <a:t>Clow</a:t>
            </a:r>
            <a:r>
              <a:rPr lang="en-GB" sz="1000" dirty="0"/>
              <a:t>, D., and Black, D. (2010). </a:t>
            </a:r>
            <a:r>
              <a:rPr lang="en-GB" sz="1000" i="1" dirty="0"/>
              <a:t>Integrated Advertising, Promotion, and Marketing Communications</a:t>
            </a:r>
            <a:r>
              <a:rPr lang="en-GB" sz="1000" dirty="0"/>
              <a:t>, 4</a:t>
            </a:r>
            <a:r>
              <a:rPr lang="en-GB" sz="1000" baseline="30000" dirty="0"/>
              <a:t>th</a:t>
            </a:r>
            <a:r>
              <a:rPr lang="en-GB" sz="1000" dirty="0"/>
              <a:t> Edition. Upper Saddle River, NJ: Prentice Hall. </a:t>
            </a:r>
          </a:p>
          <a:p>
            <a:pPr marL="57150" indent="0">
              <a:buNone/>
            </a:pPr>
            <a:r>
              <a:rPr lang="en-GB" sz="1000" dirty="0" err="1"/>
              <a:t>Fetchko</a:t>
            </a:r>
            <a:r>
              <a:rPr lang="en-GB" sz="1000" dirty="0"/>
              <a:t>, M., Roy, D., and </a:t>
            </a:r>
            <a:r>
              <a:rPr lang="en-GB" sz="1000" dirty="0" err="1"/>
              <a:t>Clow</a:t>
            </a:r>
            <a:r>
              <a:rPr lang="en-GB" sz="1000" dirty="0"/>
              <a:t>, D. (2019). </a:t>
            </a:r>
            <a:r>
              <a:rPr lang="en-GB" sz="1000" i="1" dirty="0"/>
              <a:t>Sports Marketing, Second Edition.</a:t>
            </a:r>
            <a:r>
              <a:rPr lang="en-GB" sz="1000" dirty="0"/>
              <a:t>  Abingdon, Oxon: Routledge.</a:t>
            </a:r>
          </a:p>
          <a:p>
            <a:pPr marL="57150" indent="0">
              <a:buNone/>
            </a:pPr>
            <a:r>
              <a:rPr lang="en-GB" sz="1000" dirty="0"/>
              <a:t>Foster, G,. O’Reilly, N., and Davila, A. (2016). </a:t>
            </a:r>
            <a:r>
              <a:rPr lang="en-GB" sz="1000" i="1" dirty="0"/>
              <a:t>Sports Business Management – Decision Making Around the Globe</a:t>
            </a:r>
            <a:r>
              <a:rPr lang="en-GB" sz="1000" dirty="0"/>
              <a:t>.  Oxon: Routledge. </a:t>
            </a:r>
          </a:p>
          <a:p>
            <a:pPr marL="57150" indent="0">
              <a:buNone/>
            </a:pPr>
            <a:r>
              <a:rPr lang="en-GB" sz="1000" dirty="0" err="1">
                <a:cs typeface="Arial"/>
              </a:rPr>
              <a:t>Ho</a:t>
            </a:r>
            <a:r>
              <a:rPr lang="en-GB" sz="1000" spc="-4" dirty="0" err="1">
                <a:cs typeface="Arial"/>
              </a:rPr>
              <a:t>y</a:t>
            </a:r>
            <a:r>
              <a:rPr lang="en-GB" sz="1000" dirty="0" err="1">
                <a:cs typeface="Arial"/>
              </a:rPr>
              <a:t>e</a:t>
            </a:r>
            <a:r>
              <a:rPr lang="en-GB" sz="1000" dirty="0">
                <a:cs typeface="Arial"/>
              </a:rPr>
              <a:t>,</a:t>
            </a:r>
            <a:r>
              <a:rPr lang="en-GB" sz="1000" spc="-21" dirty="0">
                <a:cs typeface="Arial"/>
              </a:rPr>
              <a:t> </a:t>
            </a:r>
            <a:r>
              <a:rPr lang="en-GB" sz="1000" dirty="0">
                <a:cs typeface="Arial"/>
              </a:rPr>
              <a:t>R</a:t>
            </a:r>
            <a:r>
              <a:rPr lang="en-GB" sz="1000" spc="-4" dirty="0">
                <a:cs typeface="Arial"/>
              </a:rPr>
              <a:t>.</a:t>
            </a:r>
            <a:r>
              <a:rPr lang="en-GB" sz="1000" dirty="0">
                <a:cs typeface="Arial"/>
              </a:rPr>
              <a:t>,</a:t>
            </a:r>
            <a:r>
              <a:rPr lang="en-GB" sz="1000" spc="-4" dirty="0">
                <a:cs typeface="Arial"/>
              </a:rPr>
              <a:t> Smit</a:t>
            </a:r>
            <a:r>
              <a:rPr lang="en-GB" sz="1000" dirty="0">
                <a:cs typeface="Arial"/>
              </a:rPr>
              <a:t>h,</a:t>
            </a:r>
            <a:r>
              <a:rPr lang="en-GB" sz="1000" spc="-17" dirty="0">
                <a:cs typeface="Arial"/>
              </a:rPr>
              <a:t> </a:t>
            </a:r>
            <a:r>
              <a:rPr lang="en-GB" sz="1000" spc="-4" dirty="0">
                <a:cs typeface="Arial"/>
              </a:rPr>
              <a:t>A.</a:t>
            </a:r>
            <a:r>
              <a:rPr lang="en-GB" sz="1000" dirty="0">
                <a:cs typeface="Arial"/>
              </a:rPr>
              <a:t>C</a:t>
            </a:r>
            <a:r>
              <a:rPr lang="en-GB" sz="1000" spc="-4" dirty="0">
                <a:cs typeface="Arial"/>
              </a:rPr>
              <a:t>.T.</a:t>
            </a:r>
            <a:r>
              <a:rPr lang="en-GB" sz="1000" dirty="0">
                <a:cs typeface="Arial"/>
              </a:rPr>
              <a:t>,</a:t>
            </a:r>
            <a:r>
              <a:rPr lang="en-GB" sz="1000" spc="-13" dirty="0">
                <a:cs typeface="Arial"/>
              </a:rPr>
              <a:t> </a:t>
            </a:r>
            <a:r>
              <a:rPr lang="en-GB" sz="1000" dirty="0">
                <a:cs typeface="Arial"/>
              </a:rPr>
              <a:t>N</a:t>
            </a:r>
            <a:r>
              <a:rPr lang="en-GB" sz="1000" spc="-4" dirty="0">
                <a:cs typeface="Arial"/>
              </a:rPr>
              <a:t>i</a:t>
            </a:r>
            <a:r>
              <a:rPr lang="en-GB" sz="1000" dirty="0">
                <a:cs typeface="Arial"/>
              </a:rPr>
              <a:t>cho</a:t>
            </a:r>
            <a:r>
              <a:rPr lang="en-GB" sz="1000" spc="-4" dirty="0">
                <a:cs typeface="Arial"/>
              </a:rPr>
              <a:t>lson</a:t>
            </a:r>
            <a:r>
              <a:rPr lang="en-GB" sz="1000" dirty="0">
                <a:cs typeface="Arial"/>
              </a:rPr>
              <a:t>,</a:t>
            </a:r>
            <a:r>
              <a:rPr lang="en-GB" sz="1000" spc="-21" dirty="0">
                <a:cs typeface="Arial"/>
              </a:rPr>
              <a:t> </a:t>
            </a:r>
            <a:r>
              <a:rPr lang="en-GB" sz="1000" spc="-4" dirty="0">
                <a:cs typeface="Arial"/>
              </a:rPr>
              <a:t>M.</a:t>
            </a:r>
            <a:r>
              <a:rPr lang="en-GB" sz="1000" dirty="0">
                <a:cs typeface="Arial"/>
              </a:rPr>
              <a:t>,</a:t>
            </a:r>
            <a:r>
              <a:rPr lang="en-GB" sz="1000" spc="-4" dirty="0">
                <a:cs typeface="Arial"/>
              </a:rPr>
              <a:t> St</a:t>
            </a:r>
            <a:r>
              <a:rPr lang="en-GB" sz="1000" dirty="0">
                <a:cs typeface="Arial"/>
              </a:rPr>
              <a:t>ew</a:t>
            </a:r>
            <a:r>
              <a:rPr lang="en-GB" sz="1000" spc="-4" dirty="0">
                <a:cs typeface="Arial"/>
              </a:rPr>
              <a:t>a</a:t>
            </a:r>
            <a:r>
              <a:rPr lang="en-GB" sz="1000" dirty="0">
                <a:cs typeface="Arial"/>
              </a:rPr>
              <a:t>r</a:t>
            </a:r>
            <a:r>
              <a:rPr lang="en-GB" sz="1000" spc="-4" dirty="0">
                <a:cs typeface="Arial"/>
              </a:rPr>
              <a:t>t</a:t>
            </a:r>
            <a:r>
              <a:rPr lang="en-GB" sz="1000" dirty="0">
                <a:cs typeface="Arial"/>
              </a:rPr>
              <a:t>,</a:t>
            </a:r>
            <a:r>
              <a:rPr lang="en-GB" sz="1000" spc="-21" dirty="0">
                <a:cs typeface="Arial"/>
              </a:rPr>
              <a:t> </a:t>
            </a:r>
            <a:r>
              <a:rPr lang="en-GB" sz="1000" spc="-4" dirty="0">
                <a:cs typeface="Arial"/>
              </a:rPr>
              <a:t>B</a:t>
            </a:r>
            <a:r>
              <a:rPr lang="en-GB" sz="1000" dirty="0">
                <a:cs typeface="Arial"/>
              </a:rPr>
              <a:t>.</a:t>
            </a:r>
            <a:r>
              <a:rPr lang="en-GB" sz="1000" spc="-13" dirty="0">
                <a:cs typeface="Arial"/>
              </a:rPr>
              <a:t> </a:t>
            </a:r>
            <a:r>
              <a:rPr lang="en-GB" sz="1000" dirty="0">
                <a:cs typeface="Arial"/>
              </a:rPr>
              <a:t>and</a:t>
            </a:r>
            <a:r>
              <a:rPr lang="en-GB" sz="1000" spc="-21" dirty="0">
                <a:cs typeface="Arial"/>
              </a:rPr>
              <a:t> </a:t>
            </a:r>
            <a:r>
              <a:rPr lang="en-GB" sz="1000" dirty="0" err="1">
                <a:cs typeface="Arial"/>
              </a:rPr>
              <a:t>Wes</a:t>
            </a:r>
            <a:r>
              <a:rPr lang="en-GB" sz="1000" spc="-4" dirty="0" err="1">
                <a:cs typeface="Arial"/>
              </a:rPr>
              <a:t>t</a:t>
            </a:r>
            <a:r>
              <a:rPr lang="en-GB" sz="1000" dirty="0" err="1">
                <a:cs typeface="Arial"/>
              </a:rPr>
              <a:t>e</a:t>
            </a:r>
            <a:r>
              <a:rPr lang="en-GB" sz="1000" spc="-4" dirty="0" err="1">
                <a:cs typeface="Arial"/>
              </a:rPr>
              <a:t>rbeek</a:t>
            </a:r>
            <a:r>
              <a:rPr lang="en-GB" sz="1000" dirty="0">
                <a:cs typeface="Arial"/>
              </a:rPr>
              <a:t>,</a:t>
            </a:r>
            <a:r>
              <a:rPr lang="en-GB" sz="1000" spc="-21" dirty="0">
                <a:cs typeface="Arial"/>
              </a:rPr>
              <a:t> </a:t>
            </a:r>
            <a:r>
              <a:rPr lang="en-GB" sz="1000" dirty="0">
                <a:cs typeface="Arial"/>
              </a:rPr>
              <a:t>H.</a:t>
            </a:r>
            <a:r>
              <a:rPr lang="en-GB" sz="1000" spc="-13" dirty="0">
                <a:cs typeface="Arial"/>
              </a:rPr>
              <a:t> </a:t>
            </a:r>
            <a:r>
              <a:rPr lang="en-GB" sz="1000" dirty="0">
                <a:cs typeface="Arial"/>
              </a:rPr>
              <a:t>(20</a:t>
            </a:r>
            <a:r>
              <a:rPr lang="en-GB" sz="1000" spc="-4" dirty="0">
                <a:cs typeface="Arial"/>
              </a:rPr>
              <a:t>12</a:t>
            </a:r>
            <a:r>
              <a:rPr lang="en-GB" sz="1000" dirty="0">
                <a:cs typeface="Arial"/>
              </a:rPr>
              <a:t>).</a:t>
            </a:r>
            <a:r>
              <a:rPr lang="en-GB" sz="1000" spc="-21" dirty="0">
                <a:cs typeface="Arial"/>
              </a:rPr>
              <a:t> </a:t>
            </a:r>
            <a:r>
              <a:rPr lang="en-GB" sz="1000" spc="-4" dirty="0">
                <a:cs typeface="Arial"/>
              </a:rPr>
              <a:t>S</a:t>
            </a:r>
            <a:r>
              <a:rPr lang="en-GB" sz="1000" dirty="0">
                <a:cs typeface="Arial"/>
              </a:rPr>
              <a:t>port</a:t>
            </a:r>
            <a:r>
              <a:rPr lang="en-GB" sz="1000" spc="-21" dirty="0">
                <a:cs typeface="Arial"/>
              </a:rPr>
              <a:t> </a:t>
            </a:r>
            <a:r>
              <a:rPr lang="en-GB" sz="1000" spc="-4" dirty="0">
                <a:cs typeface="Arial"/>
              </a:rPr>
              <a:t>M</a:t>
            </a:r>
            <a:r>
              <a:rPr lang="en-GB" sz="1000" dirty="0">
                <a:cs typeface="Arial"/>
              </a:rPr>
              <a:t>an</a:t>
            </a:r>
            <a:r>
              <a:rPr lang="en-GB" sz="1000" spc="-4" dirty="0">
                <a:cs typeface="Arial"/>
              </a:rPr>
              <a:t>agemen</a:t>
            </a:r>
            <a:r>
              <a:rPr lang="en-GB" sz="1000" dirty="0">
                <a:cs typeface="Arial"/>
              </a:rPr>
              <a:t>t</a:t>
            </a:r>
            <a:r>
              <a:rPr lang="en-GB" sz="1000" spc="-21" dirty="0">
                <a:cs typeface="Arial"/>
              </a:rPr>
              <a:t> </a:t>
            </a:r>
            <a:r>
              <a:rPr lang="en-GB" sz="1000" dirty="0">
                <a:cs typeface="Arial"/>
              </a:rPr>
              <a:t>–</a:t>
            </a:r>
            <a:r>
              <a:rPr lang="en-GB" sz="1000" spc="-9" dirty="0">
                <a:cs typeface="Arial"/>
              </a:rPr>
              <a:t> </a:t>
            </a:r>
            <a:r>
              <a:rPr lang="en-GB" sz="1000" spc="-4" dirty="0">
                <a:cs typeface="Arial"/>
              </a:rPr>
              <a:t>P</a:t>
            </a:r>
            <a:r>
              <a:rPr lang="en-GB" sz="1000" dirty="0">
                <a:cs typeface="Arial"/>
              </a:rPr>
              <a:t>r</a:t>
            </a:r>
            <a:r>
              <a:rPr lang="en-GB" sz="1000" spc="-4" dirty="0">
                <a:cs typeface="Arial"/>
              </a:rPr>
              <a:t>i</a:t>
            </a:r>
            <a:r>
              <a:rPr lang="en-GB" sz="1000" dirty="0">
                <a:cs typeface="Arial"/>
              </a:rPr>
              <a:t>nc</a:t>
            </a:r>
            <a:r>
              <a:rPr lang="en-GB" sz="1000" spc="-4" dirty="0">
                <a:cs typeface="Arial"/>
              </a:rPr>
              <a:t>i</a:t>
            </a:r>
            <a:r>
              <a:rPr lang="en-GB" sz="1000" dirty="0">
                <a:cs typeface="Arial"/>
              </a:rPr>
              <a:t>p</a:t>
            </a:r>
            <a:r>
              <a:rPr lang="en-GB" sz="1000" spc="-4" dirty="0">
                <a:cs typeface="Arial"/>
              </a:rPr>
              <a:t>le</a:t>
            </a:r>
            <a:r>
              <a:rPr lang="en-GB" sz="1000" dirty="0">
                <a:cs typeface="Arial"/>
              </a:rPr>
              <a:t>s</a:t>
            </a:r>
            <a:r>
              <a:rPr lang="en-GB" sz="1000" spc="-21" dirty="0">
                <a:cs typeface="Arial"/>
              </a:rPr>
              <a:t> </a:t>
            </a:r>
            <a:r>
              <a:rPr lang="en-GB" sz="1000" dirty="0">
                <a:cs typeface="Arial"/>
              </a:rPr>
              <a:t>and</a:t>
            </a:r>
            <a:r>
              <a:rPr lang="en-GB" sz="1000" spc="-21" dirty="0">
                <a:cs typeface="Arial"/>
              </a:rPr>
              <a:t> </a:t>
            </a:r>
            <a:r>
              <a:rPr lang="en-GB" sz="1000" spc="-4" dirty="0">
                <a:cs typeface="Arial"/>
              </a:rPr>
              <a:t>P</a:t>
            </a:r>
            <a:r>
              <a:rPr lang="en-GB" sz="1000" dirty="0">
                <a:cs typeface="Arial"/>
              </a:rPr>
              <a:t>rac</a:t>
            </a:r>
            <a:r>
              <a:rPr lang="en-GB" sz="1000" spc="-4" dirty="0">
                <a:cs typeface="Arial"/>
              </a:rPr>
              <a:t>ti</a:t>
            </a:r>
            <a:r>
              <a:rPr lang="en-GB" sz="1000" dirty="0">
                <a:cs typeface="Arial"/>
              </a:rPr>
              <a:t>c</a:t>
            </a:r>
            <a:r>
              <a:rPr lang="en-GB" sz="1000" spc="-9" dirty="0">
                <a:cs typeface="Arial"/>
              </a:rPr>
              <a:t>e</a:t>
            </a:r>
            <a:r>
              <a:rPr lang="en-GB" sz="1000" dirty="0">
                <a:cs typeface="Arial"/>
              </a:rPr>
              <a:t>,</a:t>
            </a:r>
            <a:r>
              <a:rPr lang="en-GB" sz="1000" spc="-21" dirty="0">
                <a:cs typeface="Arial"/>
              </a:rPr>
              <a:t> </a:t>
            </a:r>
            <a:r>
              <a:rPr lang="en-GB" sz="1000" spc="-4" dirty="0">
                <a:cs typeface="Arial"/>
              </a:rPr>
              <a:t>T</a:t>
            </a:r>
            <a:r>
              <a:rPr lang="en-GB" sz="1000" dirty="0">
                <a:cs typeface="Arial"/>
              </a:rPr>
              <a:t>h</a:t>
            </a:r>
            <a:r>
              <a:rPr lang="en-GB" sz="1000" spc="-4" dirty="0">
                <a:cs typeface="Arial"/>
              </a:rPr>
              <a:t>i</a:t>
            </a:r>
            <a:r>
              <a:rPr lang="en-GB" sz="1000" dirty="0">
                <a:cs typeface="Arial"/>
              </a:rPr>
              <a:t>rd</a:t>
            </a:r>
            <a:r>
              <a:rPr lang="en-GB" sz="1000" spc="-9" dirty="0">
                <a:cs typeface="Arial"/>
              </a:rPr>
              <a:t> </a:t>
            </a:r>
            <a:r>
              <a:rPr lang="en-GB" sz="1000" spc="-4" dirty="0">
                <a:cs typeface="Arial"/>
              </a:rPr>
              <a:t>Edition</a:t>
            </a:r>
            <a:r>
              <a:rPr lang="en-GB" sz="1000" dirty="0">
                <a:cs typeface="Arial"/>
              </a:rPr>
              <a:t>.</a:t>
            </a:r>
            <a:r>
              <a:rPr lang="en-GB" sz="1000" spc="-21" dirty="0">
                <a:cs typeface="Arial"/>
              </a:rPr>
              <a:t> </a:t>
            </a:r>
            <a:r>
              <a:rPr lang="en-GB" sz="1000" spc="-4" dirty="0">
                <a:cs typeface="Arial"/>
              </a:rPr>
              <a:t>Oxford: </a:t>
            </a:r>
            <a:r>
              <a:rPr lang="en-GB" sz="1000" dirty="0">
                <a:cs typeface="Arial"/>
              </a:rPr>
              <a:t>Rou</a:t>
            </a:r>
            <a:r>
              <a:rPr lang="en-GB" sz="1000" spc="-4" dirty="0">
                <a:cs typeface="Arial"/>
              </a:rPr>
              <a:t>tledg</a:t>
            </a:r>
            <a:r>
              <a:rPr lang="en-GB" sz="1000" spc="-13" dirty="0">
                <a:cs typeface="Arial"/>
              </a:rPr>
              <a:t>e</a:t>
            </a:r>
            <a:r>
              <a:rPr lang="en-GB" sz="1000" dirty="0">
                <a:cs typeface="Arial"/>
              </a:rPr>
              <a:t>.</a:t>
            </a:r>
          </a:p>
          <a:p>
            <a:pPr marL="57150" indent="0">
              <a:buNone/>
            </a:pPr>
            <a:r>
              <a:rPr lang="en-GB" sz="1000" dirty="0" err="1"/>
              <a:t>Jago</a:t>
            </a:r>
            <a:r>
              <a:rPr lang="en-GB" sz="1000" dirty="0"/>
              <a:t>, L.K., </a:t>
            </a:r>
            <a:r>
              <a:rPr lang="en-GB" sz="1000" dirty="0" err="1"/>
              <a:t>Chalip</a:t>
            </a:r>
            <a:r>
              <a:rPr lang="en-GB" sz="1000" dirty="0"/>
              <a:t>, L., </a:t>
            </a:r>
            <a:r>
              <a:rPr lang="en-GB" sz="1000" dirty="0" err="1"/>
              <a:t>Brwn</a:t>
            </a:r>
            <a:r>
              <a:rPr lang="en-GB" sz="1000" dirty="0"/>
              <a:t>, G., Mules, T., and </a:t>
            </a:r>
            <a:r>
              <a:rPr lang="en-GB" sz="1000" dirty="0" err="1"/>
              <a:t>Alis</a:t>
            </a:r>
            <a:r>
              <a:rPr lang="en-GB" sz="1000" dirty="0"/>
              <a:t>, S. (2003). Building events into destination branding: Insights from Experts.  Event Management, 8, 3-14. In Parent, M.M, and Smith-Swan, S. (2013). </a:t>
            </a:r>
            <a:r>
              <a:rPr lang="en-GB" sz="1000" i="1" dirty="0"/>
              <a:t>Managing Major Sports Events – Theory and Practice</a:t>
            </a:r>
            <a:r>
              <a:rPr lang="en-GB" sz="1000" dirty="0"/>
              <a:t>.  Oxon: Routledge. </a:t>
            </a:r>
          </a:p>
          <a:p>
            <a:pPr marL="57150" indent="0">
              <a:buNone/>
            </a:pPr>
            <a:r>
              <a:rPr lang="en-GB" sz="1000" dirty="0"/>
              <a:t>Jobber, D. (2007). Principles and Practice of Marketing. 5</a:t>
            </a:r>
            <a:r>
              <a:rPr lang="en-GB" sz="1000" baseline="30000" dirty="0"/>
              <a:t>th</a:t>
            </a:r>
            <a:r>
              <a:rPr lang="en-GB" sz="1000" dirty="0"/>
              <a:t> Edition. London: McGraw-Hill. In </a:t>
            </a:r>
            <a:r>
              <a:rPr lang="en-GB" sz="1000" dirty="0" err="1"/>
              <a:t>Masterman</a:t>
            </a:r>
            <a:r>
              <a:rPr lang="en-GB" sz="1000" dirty="0"/>
              <a:t>, G. (2014). </a:t>
            </a:r>
            <a:r>
              <a:rPr lang="en-GB" sz="1000" i="1" dirty="0"/>
              <a:t>Strategic Sports Event Management</a:t>
            </a:r>
            <a:r>
              <a:rPr lang="en-GB" sz="1000" dirty="0"/>
              <a:t>, Third Edition. Oxon: Routledge.</a:t>
            </a:r>
          </a:p>
          <a:p>
            <a:pPr marL="57150" indent="0">
              <a:buNone/>
            </a:pPr>
            <a:r>
              <a:rPr lang="en-GB" sz="1000" dirty="0"/>
              <a:t>Mullin, B.J., Hardy, S., and Sutton, W.A. (2000). Sport Marketing (2</a:t>
            </a:r>
            <a:r>
              <a:rPr lang="en-GB" sz="1000" baseline="30000" dirty="0"/>
              <a:t>nd</a:t>
            </a:r>
            <a:r>
              <a:rPr lang="en-GB" sz="1000" dirty="0"/>
              <a:t> </a:t>
            </a:r>
            <a:r>
              <a:rPr lang="en-GB" sz="1000" dirty="0" err="1"/>
              <a:t>edn</a:t>
            </a:r>
            <a:r>
              <a:rPr lang="en-GB" sz="1000" dirty="0"/>
              <a:t>.). Champaign, IL: Human Kinetics. In  Parent, M.M, and Smith-Swan, S. (2013). </a:t>
            </a:r>
            <a:r>
              <a:rPr lang="en-GB" sz="1000" i="1" dirty="0"/>
              <a:t>Managing Major Sports Events – Theory and Practice</a:t>
            </a:r>
            <a:r>
              <a:rPr lang="en-GB" sz="1000" dirty="0"/>
              <a:t>.  Oxon: Routledge. </a:t>
            </a:r>
          </a:p>
          <a:p>
            <a:pPr marL="57150" indent="0">
              <a:buNone/>
            </a:pPr>
            <a:r>
              <a:rPr lang="en-GB" sz="1000" dirty="0"/>
              <a:t>O’Reilly, N., and Seguin, B. (2009).  Sport Marketing: A Canadian Perspective. Scarborough, ON: Nelson Education Ltd. In Parent, M.M, and Smith-Swan, S. (2013). </a:t>
            </a:r>
            <a:r>
              <a:rPr lang="en-GB" sz="1000" i="1" dirty="0"/>
              <a:t>Managing Major Sports Events – Theory and Practice</a:t>
            </a:r>
            <a:r>
              <a:rPr lang="en-GB" sz="1000" dirty="0"/>
              <a:t>. Oxon: Routledge. </a:t>
            </a:r>
          </a:p>
          <a:p>
            <a:pPr marL="57150" indent="0">
              <a:buNone/>
            </a:pPr>
            <a:r>
              <a:rPr lang="en-GB" sz="1000" dirty="0"/>
              <a:t>Parent, M.M, and Smith-Swan, S. (2013). </a:t>
            </a:r>
            <a:r>
              <a:rPr lang="en-GB" sz="1000" i="1" dirty="0"/>
              <a:t>Managing Major Sports Events – Theory and Practice</a:t>
            </a:r>
            <a:r>
              <a:rPr lang="en-GB" sz="1000" dirty="0"/>
              <a:t>. Oxon: Routledge. </a:t>
            </a:r>
          </a:p>
          <a:p>
            <a:pPr marL="57150" indent="0">
              <a:buNone/>
            </a:pPr>
            <a:r>
              <a:rPr lang="en-GB" sz="1000" dirty="0"/>
              <a:t>Parker, C. (2004). Strategy and environmental analysis in sport, chapter 9, in J. Beech and S. Chadwick (ed.) (2004) </a:t>
            </a:r>
            <a:r>
              <a:rPr lang="en-GB" sz="1000" i="1" dirty="0"/>
              <a:t>The Business of Sport Management</a:t>
            </a:r>
            <a:r>
              <a:rPr lang="en-GB" sz="1000" dirty="0"/>
              <a:t>. Harlow, England: Pearson Education Limited.  </a:t>
            </a:r>
          </a:p>
          <a:p>
            <a:pPr marL="57150" indent="0">
              <a:buNone/>
            </a:pPr>
            <a:r>
              <a:rPr lang="en-GB" sz="1000" dirty="0"/>
              <a:t>Piercy, N. (2002). Market-led Strategic Change: Transforming the Process of Going to the Market. 3</a:t>
            </a:r>
            <a:r>
              <a:rPr lang="en-GB" sz="1000" baseline="30000" dirty="0"/>
              <a:t>rd</a:t>
            </a:r>
            <a:r>
              <a:rPr lang="en-GB" sz="1000" dirty="0"/>
              <a:t> Edition. Oxford: Butterworth-</a:t>
            </a:r>
            <a:r>
              <a:rPr lang="en-GB" sz="1000" dirty="0" err="1"/>
              <a:t>Heinmann</a:t>
            </a:r>
            <a:r>
              <a:rPr lang="en-GB" sz="1000" dirty="0"/>
              <a:t>. In </a:t>
            </a:r>
            <a:r>
              <a:rPr lang="en-GB" sz="1000" dirty="0" err="1"/>
              <a:t>Masterman</a:t>
            </a:r>
            <a:r>
              <a:rPr lang="en-GB" sz="1000" dirty="0"/>
              <a:t>, G. (2014). </a:t>
            </a:r>
            <a:r>
              <a:rPr lang="en-GB" sz="1000" i="1" dirty="0"/>
              <a:t>Strategic Sports Event Management, </a:t>
            </a:r>
            <a:r>
              <a:rPr lang="en-GB" sz="1000" dirty="0"/>
              <a:t>Third Edition. Oxon: Routledge.  </a:t>
            </a:r>
          </a:p>
          <a:p>
            <a:pPr marL="57150" indent="0">
              <a:buNone/>
            </a:pPr>
            <a:r>
              <a:rPr lang="en-GB" sz="1000" dirty="0"/>
              <a:t>Pitts, B.G., and </a:t>
            </a:r>
            <a:r>
              <a:rPr lang="en-GB" sz="1000" dirty="0" err="1"/>
              <a:t>Stotlar,D.K</a:t>
            </a:r>
            <a:r>
              <a:rPr lang="en-GB" sz="1000" dirty="0"/>
              <a:t>. (1996). Fundamentals of Sport Marketing. Morgantown, WV: Fitness Information Technology. In Parent, M.M, and Smith-Swan, S. (2013</a:t>
            </a:r>
            <a:r>
              <a:rPr lang="en-GB" sz="1000" i="1" dirty="0"/>
              <a:t>). Managing Major Sports Events – Theory and Practice</a:t>
            </a:r>
            <a:r>
              <a:rPr lang="en-GB" sz="1000" dirty="0"/>
              <a:t>. Oxon: Routledge. </a:t>
            </a:r>
          </a:p>
          <a:p>
            <a:pPr marL="57150" indent="0">
              <a:buNone/>
            </a:pPr>
            <a:r>
              <a:rPr lang="en-GB" sz="1000" dirty="0" err="1"/>
              <a:t>Masterman</a:t>
            </a:r>
            <a:r>
              <a:rPr lang="en-GB" sz="1000" dirty="0"/>
              <a:t>, G. (2014). </a:t>
            </a:r>
            <a:r>
              <a:rPr lang="en-GB" sz="1000" i="1" dirty="0"/>
              <a:t>Strategic Sports Event Management, Third Edition</a:t>
            </a:r>
            <a:r>
              <a:rPr lang="en-GB" sz="1000" dirty="0"/>
              <a:t>. Oxon: Routledge. </a:t>
            </a:r>
          </a:p>
          <a:p>
            <a:pPr marL="57150" indent="0">
              <a:buNone/>
            </a:pPr>
            <a:r>
              <a:rPr lang="en-GB" sz="1000" dirty="0"/>
              <a:t>Schwarz, E.C., and Hunter, J.D. (2008). Advanced Theory and Practice in Sport Marketing. London: Butterworth-</a:t>
            </a:r>
            <a:r>
              <a:rPr lang="en-GB" sz="1000" dirty="0" err="1"/>
              <a:t>Heinmann</a:t>
            </a:r>
            <a:r>
              <a:rPr lang="en-GB" sz="1000" dirty="0"/>
              <a:t>. In Parent, M.M, and Smith-Swan, S. (2013). </a:t>
            </a:r>
            <a:r>
              <a:rPr lang="en-GB" sz="1000" i="1" dirty="0"/>
              <a:t>Managing Major Sports Events – Theory and Practice</a:t>
            </a:r>
            <a:r>
              <a:rPr lang="en-GB" sz="1000" dirty="0"/>
              <a:t>. Oxon: Routledge. </a:t>
            </a:r>
          </a:p>
          <a:p>
            <a:pPr marL="57150" indent="0">
              <a:buNone/>
            </a:pPr>
            <a:r>
              <a:rPr lang="en-GB" sz="1000" dirty="0"/>
              <a:t>Schwarz, E.C., </a:t>
            </a:r>
            <a:r>
              <a:rPr lang="en-GB" sz="1000" dirty="0" err="1"/>
              <a:t>Westerbeek</a:t>
            </a:r>
            <a:r>
              <a:rPr lang="en-GB" sz="1000" dirty="0"/>
              <a:t>, H., Liu, D., Emery, P., and Turner, P. (2017). </a:t>
            </a:r>
            <a:r>
              <a:rPr lang="en-GB" sz="1000" i="1" dirty="0"/>
              <a:t>Managing Sport Facilities and Major Events, Second Edition</a:t>
            </a:r>
            <a:r>
              <a:rPr lang="en-GB" sz="1000" dirty="0"/>
              <a:t>. London: Routledge.</a:t>
            </a:r>
          </a:p>
          <a:p>
            <a:pPr marL="57150" indent="0">
              <a:buNone/>
            </a:pPr>
            <a:r>
              <a:rPr lang="en-GB" sz="1000" dirty="0"/>
              <a:t>Shank, M. (2005). Sports Marketing:  A Strategic Perspective. 3</a:t>
            </a:r>
            <a:r>
              <a:rPr lang="en-GB" sz="1000" baseline="30000" dirty="0"/>
              <a:t>rd</a:t>
            </a:r>
            <a:r>
              <a:rPr lang="en-GB" sz="1000" dirty="0"/>
              <a:t> Edition. Pearson Prentice-Hall. In  Foster, G,. O’Reilly, N., and Davila, A. (2016). </a:t>
            </a:r>
            <a:r>
              <a:rPr lang="en-GB" sz="1000" i="1" dirty="0"/>
              <a:t>Sports Business Management – Decision Making Around the Globe</a:t>
            </a:r>
            <a:r>
              <a:rPr lang="en-GB" sz="1000" dirty="0"/>
              <a:t>. Oxon: Routledge. </a:t>
            </a:r>
          </a:p>
          <a:p>
            <a:pPr marL="57150" indent="0">
              <a:buNone/>
            </a:pPr>
            <a:r>
              <a:rPr lang="en-GB" sz="1000" dirty="0" err="1"/>
              <a:t>Shilbury</a:t>
            </a:r>
            <a:r>
              <a:rPr lang="en-GB" sz="1000" dirty="0"/>
              <a:t>, D., </a:t>
            </a:r>
            <a:r>
              <a:rPr lang="en-GB" sz="1000" dirty="0" err="1"/>
              <a:t>Westerbeek</a:t>
            </a:r>
            <a:r>
              <a:rPr lang="en-GB" sz="1000" dirty="0"/>
              <a:t>, H., Quick, S., Funk, D.C., and </a:t>
            </a:r>
            <a:r>
              <a:rPr lang="en-GB" sz="1000" dirty="0" err="1"/>
              <a:t>Karg</a:t>
            </a:r>
            <a:r>
              <a:rPr lang="en-GB" sz="1000" dirty="0"/>
              <a:t>, A. (2014). </a:t>
            </a:r>
            <a:r>
              <a:rPr lang="en-GB" sz="1000" i="1" dirty="0"/>
              <a:t>Strategic Sport Marketing</a:t>
            </a:r>
            <a:r>
              <a:rPr lang="en-GB" sz="1000" dirty="0"/>
              <a:t>, 4</a:t>
            </a:r>
            <a:r>
              <a:rPr lang="en-GB" sz="1000" baseline="30000" dirty="0"/>
              <a:t>th</a:t>
            </a:r>
            <a:r>
              <a:rPr lang="en-GB" sz="1000" dirty="0"/>
              <a:t> Edition. Sydney: Allen and Unwin.</a:t>
            </a:r>
          </a:p>
          <a:p>
            <a:pPr marL="57150" indent="0">
              <a:buNone/>
            </a:pPr>
            <a:r>
              <a:rPr lang="en-GB" sz="1000" b="1" dirty="0"/>
              <a:t>American Marketing Association:</a:t>
            </a:r>
          </a:p>
          <a:p>
            <a:pPr marL="57150" indent="0">
              <a:buNone/>
            </a:pPr>
            <a:r>
              <a:rPr lang="en-GB" sz="1000" b="1" dirty="0"/>
              <a:t>https://www.ama.org/Pages/default.aspx</a:t>
            </a:r>
          </a:p>
        </p:txBody>
      </p:sp>
    </p:spTree>
    <p:extLst>
      <p:ext uri="{BB962C8B-B14F-4D97-AF65-F5344CB8AC3E}">
        <p14:creationId xmlns:p14="http://schemas.microsoft.com/office/powerpoint/2010/main" val="32233198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3112</Words>
  <Application>Microsoft Office PowerPoint</Application>
  <PresentationFormat>On-screen Show (4:3)</PresentationFormat>
  <Paragraphs>321</Paragraphs>
  <Slides>48</Slides>
  <Notes>30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20140311PresentationUWTSDTemplate</vt:lpstr>
      <vt:lpstr> BMSM6006: Strategic Sports Events Management</vt:lpstr>
      <vt:lpstr>Session Aims</vt:lpstr>
      <vt:lpstr>Week 3 Independent Study  Tasks</vt:lpstr>
      <vt:lpstr>Objectives  (n.b. SMART)</vt:lpstr>
      <vt:lpstr>What are you trying to achieve?  What difference will the event make?</vt:lpstr>
      <vt:lpstr>Concept</vt:lpstr>
      <vt:lpstr>Event Feasibility</vt:lpstr>
      <vt:lpstr>Marketing?</vt:lpstr>
      <vt:lpstr>PowerPoint Presentation</vt:lpstr>
      <vt:lpstr>PowerPoint Presentation</vt:lpstr>
      <vt:lpstr>PowerPoint Presentation</vt:lpstr>
      <vt:lpstr>What purpose does marketing serve? </vt:lpstr>
      <vt:lpstr>A1 Part 2</vt:lpstr>
      <vt:lpstr>Sport Marketing Defined</vt:lpstr>
      <vt:lpstr>Services and Goods</vt:lpstr>
      <vt:lpstr>PowerPoint Presentation</vt:lpstr>
      <vt:lpstr>PowerPoint Presentation</vt:lpstr>
      <vt:lpstr>2 areas of Sport Marketing</vt:lpstr>
      <vt:lpstr>Through sport or of sport?</vt:lpstr>
      <vt:lpstr>Through sport or of sport?</vt:lpstr>
      <vt:lpstr>The Sport Marketing Framework </vt:lpstr>
      <vt:lpstr>PowerPoint Presentation</vt:lpstr>
      <vt:lpstr>PowerPoint Presentation</vt:lpstr>
      <vt:lpstr>The Marketing Mix – 4 Ps</vt:lpstr>
      <vt:lpstr>PowerPoint Presentation</vt:lpstr>
      <vt:lpstr>Product</vt:lpstr>
      <vt:lpstr>Product levels:   Kotler &amp; Armstrong (2008)</vt:lpstr>
      <vt:lpstr>Marketing Mix - Price</vt:lpstr>
      <vt:lpstr>Marketing Mix - Place</vt:lpstr>
      <vt:lpstr>PowerPoint Presentation</vt:lpstr>
      <vt:lpstr>PowerPoint Presentation</vt:lpstr>
      <vt:lpstr>Marketing Mix - Promotion</vt:lpstr>
      <vt:lpstr>PowerPoint Presentation</vt:lpstr>
      <vt:lpstr>Marketing Mix - Promotion</vt:lpstr>
      <vt:lpstr>Can you Guess the official World Cup Sponsors</vt:lpstr>
      <vt:lpstr>Can you Guess the official World Cup Sponsors</vt:lpstr>
      <vt:lpstr>The Integrated Marketing Communications Mix</vt:lpstr>
      <vt:lpstr>Integrated Marketing Communications defined:</vt:lpstr>
      <vt:lpstr>PowerPoint Presentation</vt:lpstr>
      <vt:lpstr>21st Century sport integrated marketing communications mix – Adapted from Irwin et al. (2002)</vt:lpstr>
      <vt:lpstr>PowerPoint Presentation</vt:lpstr>
      <vt:lpstr>The Promotions Mix</vt:lpstr>
      <vt:lpstr>Promotion decisions</vt:lpstr>
      <vt:lpstr>Product decisions </vt:lpstr>
      <vt:lpstr>Don’t forget about customer retention!! and the potential lifetime value of a customer.  Lost customers may be responsible for negative word of mouth.     Customers are satisfied when they get want they want – a quality service. </vt:lpstr>
      <vt:lpstr>Golden Rule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180</cp:revision>
  <cp:lastPrinted>2016-10-20T09:39:17Z</cp:lastPrinted>
  <dcterms:modified xsi:type="dcterms:W3CDTF">2024-10-24T20:02:25Z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